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68" r:id="rId2"/>
    <p:sldId id="269" r:id="rId3"/>
    <p:sldId id="270" r:id="rId4"/>
    <p:sldId id="271" r:id="rId5"/>
    <p:sldId id="272" r:id="rId6"/>
    <p:sldId id="273" r:id="rId7"/>
    <p:sldId id="274" r:id="rId8"/>
    <p:sldId id="276" r:id="rId9"/>
    <p:sldId id="275" r:id="rId10"/>
    <p:sldId id="277" r:id="rId11"/>
    <p:sldId id="256" r:id="rId12"/>
    <p:sldId id="258" r:id="rId13"/>
    <p:sldId id="259" r:id="rId14"/>
    <p:sldId id="260" r:id="rId15"/>
    <p:sldId id="262" r:id="rId16"/>
    <p:sldId id="263" r:id="rId17"/>
    <p:sldId id="264" r:id="rId18"/>
    <p:sldId id="265" r:id="rId19"/>
    <p:sldId id="266" r:id="rId20"/>
    <p:sldId id="267" r:id="rId21"/>
    <p:sldId id="261" r:id="rId22"/>
    <p:sldId id="280" r:id="rId23"/>
    <p:sldId id="278" r:id="rId24"/>
    <p:sldId id="279" r:id="rId25"/>
    <p:sldId id="282" r:id="rId26"/>
    <p:sldId id="281" r:id="rId27"/>
    <p:sldId id="283" r:id="rId28"/>
    <p:sldId id="284" r:id="rId2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4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5B106E36-FD25-4E2D-B0AA-010F637433A0}" type="datetimeFigureOut">
              <a:rPr lang="ru-RU" smtClean="0"/>
              <a:pPr/>
              <a:t>28.12.2017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5B106E36-FD25-4E2D-B0AA-010F637433A0}" type="datetimeFigureOut">
              <a:rPr lang="ru-RU" smtClean="0"/>
              <a:pPr/>
              <a:t>28.12.2017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28.12.2017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5B106E36-FD25-4E2D-B0AA-010F637433A0}" type="datetimeFigureOut">
              <a:rPr lang="ru-RU" smtClean="0"/>
              <a:pPr/>
              <a:t>28.12.2017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5B106E36-FD25-4E2D-B0AA-010F637433A0}" type="datetimeFigureOut">
              <a:rPr lang="ru-RU" smtClean="0"/>
              <a:pPr/>
              <a:t>28.12.2017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5B106E36-FD25-4E2D-B0AA-010F637433A0}" type="datetimeFigureOut">
              <a:rPr lang="ru-RU" smtClean="0"/>
              <a:pPr/>
              <a:t>28.12.2017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106E36-FD25-4E2D-B0AA-010F637433A0}" type="datetimeFigureOut">
              <a:rPr lang="ru-RU" smtClean="0"/>
              <a:pPr/>
              <a:t>28.12.2017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5B106E36-FD25-4E2D-B0AA-010F637433A0}" type="datetimeFigureOut">
              <a:rPr lang="ru-RU" smtClean="0"/>
              <a:pPr/>
              <a:t>28.12.2017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pPr/>
              <a:t>28.12.2017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5B106E36-FD25-4E2D-B0AA-010F637433A0}" type="datetimeFigureOut">
              <a:rPr lang="ru-RU" smtClean="0"/>
              <a:pPr/>
              <a:t>28.12.2017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5B106E36-FD25-4E2D-B0AA-010F637433A0}" type="datetimeFigureOut">
              <a:rPr lang="ru-RU" smtClean="0"/>
              <a:pPr/>
              <a:t>28.12.2017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28.12.2017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google.com/imgres?imgurl=http://art-teacher.ru/wp-content/uploads/2014/12/172-315x423.jpg&amp;imgrefurl=http://art-teacher.ru/archives/4296&amp;docid=zAtgrwep4m1IYM&amp;tbnid=rcpCRRLe-AUEVM:&amp;vet=10ahUKEwjexLPSwZLWAhWBK1AKHXeZCRUQMwhqKDkwOQ..i&amp;w=315&amp;h=423&amp;bih=672&amp;biw=1366&amp;q=tara,%20reklama%20i%20dizayn%20v%20pishevoy%20promishlennosti&amp;ved=0ahUKEwjexLPSwZLWAhWBK1AKHXeZCRUQMwhqKDkwOQ&amp;iact=mrc&amp;uact=8" TargetMode="Externa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395536" y="1772816"/>
            <a:ext cx="8280920" cy="1791072"/>
          </a:xfrm>
        </p:spPr>
        <p:txBody>
          <a:bodyPr>
            <a:normAutofit fontScale="90000"/>
          </a:bodyPr>
          <a:lstStyle/>
          <a:p>
            <a:pPr algn="ctr"/>
            <a:r>
              <a:rPr lang="uz-Cyrl-UZ" b="1" dirty="0" smtClean="0"/>
              <a:t>Маҳсулотларни </a:t>
            </a:r>
            <a:r>
              <a:rPr lang="uz-Cyrl-UZ" b="1" dirty="0"/>
              <a:t>ёрлиқлаш. Реклама ва уни ташкил этишнинг чет эл тажрибаси</a:t>
            </a:r>
            <a:endParaRPr lang="ru-RU" dirty="0"/>
          </a:p>
        </p:txBody>
      </p:sp>
    </p:spTree>
    <p:extLst>
      <p:ext uri="{BB962C8B-B14F-4D97-AF65-F5344CB8AC3E}">
        <p14:creationId xmlns:p14="http://schemas.microsoft.com/office/powerpoint/2010/main" val="1142092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39552" y="1192684"/>
            <a:ext cx="8064896" cy="2308324"/>
          </a:xfrm>
          <a:prstGeom prst="rect">
            <a:avLst/>
          </a:prstGeom>
        </p:spPr>
        <p:txBody>
          <a:bodyPr wrap="square">
            <a:spAutoFit/>
          </a:bodyPr>
          <a:lstStyle/>
          <a:p>
            <a:pPr algn="ctr"/>
            <a:r>
              <a:rPr lang="uz-Cyrl-UZ" sz="2400" b="1" dirty="0"/>
              <a:t>Режа: </a:t>
            </a:r>
            <a:endParaRPr lang="ru-RU" sz="2400" dirty="0"/>
          </a:p>
          <a:p>
            <a:r>
              <a:rPr lang="uz-Cyrl-UZ" sz="2400" b="1" dirty="0"/>
              <a:t>5.1.</a:t>
            </a:r>
            <a:r>
              <a:rPr lang="uz-Cyrl-UZ" sz="2400" dirty="0"/>
              <a:t> Истеъмол қадоқлаш ёрлиқлари. Транспорт ёрлиқлари. </a:t>
            </a:r>
            <a:r>
              <a:rPr lang="ru-RU" sz="2400" dirty="0" err="1"/>
              <a:t>Уларнинг</a:t>
            </a:r>
            <a:r>
              <a:rPr lang="ru-RU" sz="2400" dirty="0"/>
              <a:t> </a:t>
            </a:r>
            <a:r>
              <a:rPr lang="ru-RU" sz="2400" dirty="0" err="1"/>
              <a:t>хом</a:t>
            </a:r>
            <a:r>
              <a:rPr lang="ru-RU" sz="2400" dirty="0"/>
              <a:t> </a:t>
            </a:r>
            <a:r>
              <a:rPr lang="ru-RU" sz="2400" dirty="0" err="1"/>
              <a:t>ашё</a:t>
            </a:r>
            <a:r>
              <a:rPr lang="ru-RU" sz="2400" dirty="0"/>
              <a:t> </a:t>
            </a:r>
            <a:r>
              <a:rPr lang="ru-RU" sz="2400" dirty="0" err="1"/>
              <a:t>ва</a:t>
            </a:r>
            <a:r>
              <a:rPr lang="ru-RU" sz="2400" dirty="0"/>
              <a:t> </a:t>
            </a:r>
            <a:r>
              <a:rPr lang="ru-RU" sz="2400" dirty="0" err="1"/>
              <a:t>маҳсулотлар</a:t>
            </a:r>
            <a:r>
              <a:rPr lang="ru-RU" sz="2400" dirty="0"/>
              <a:t> </a:t>
            </a:r>
            <a:r>
              <a:rPr lang="ru-RU" sz="2400" dirty="0" err="1"/>
              <a:t>турига</a:t>
            </a:r>
            <a:r>
              <a:rPr lang="ru-RU" sz="2400" dirty="0"/>
              <a:t> </a:t>
            </a:r>
            <a:r>
              <a:rPr lang="ru-RU" sz="2400" dirty="0" err="1"/>
              <a:t>кўра</a:t>
            </a:r>
            <a:r>
              <a:rPr lang="ru-RU" sz="2400" dirty="0"/>
              <a:t> </a:t>
            </a:r>
            <a:r>
              <a:rPr lang="ru-RU" sz="2400" dirty="0" err="1"/>
              <a:t>номерлари</a:t>
            </a:r>
            <a:r>
              <a:rPr lang="ru-RU" sz="2400" dirty="0"/>
              <a:t>  </a:t>
            </a:r>
            <a:r>
              <a:rPr lang="ru-RU" sz="2400" dirty="0" err="1"/>
              <a:t>ва</a:t>
            </a:r>
            <a:r>
              <a:rPr lang="ru-RU" sz="2400" dirty="0"/>
              <a:t> </a:t>
            </a:r>
            <a:r>
              <a:rPr lang="ru-RU" sz="2400" dirty="0" err="1"/>
              <a:t>белгилари</a:t>
            </a:r>
            <a:r>
              <a:rPr lang="ru-RU" sz="2400" dirty="0"/>
              <a:t>.</a:t>
            </a:r>
            <a:r>
              <a:rPr lang="ru-RU" sz="2400" b="1" dirty="0"/>
              <a:t> </a:t>
            </a:r>
            <a:endParaRPr lang="ru-RU" sz="2400" dirty="0"/>
          </a:p>
          <a:p>
            <a:r>
              <a:rPr lang="ru-RU" sz="2400" b="1" dirty="0"/>
              <a:t>5.2.</a:t>
            </a:r>
            <a:r>
              <a:rPr lang="ru-RU" sz="2400" dirty="0"/>
              <a:t> Штрих </a:t>
            </a:r>
            <a:r>
              <a:rPr lang="ru-RU" sz="2400" dirty="0" err="1"/>
              <a:t>кодланиши</a:t>
            </a:r>
            <a:r>
              <a:rPr lang="ru-RU" sz="2400" dirty="0"/>
              <a:t>.</a:t>
            </a:r>
          </a:p>
          <a:p>
            <a:r>
              <a:rPr lang="ru-RU" sz="2400" b="1" dirty="0"/>
              <a:t>5.3.</a:t>
            </a:r>
            <a:r>
              <a:rPr lang="ru-RU" sz="2400" dirty="0"/>
              <a:t> </a:t>
            </a:r>
            <a:r>
              <a:rPr lang="uz-Cyrl-UZ" sz="2400" dirty="0"/>
              <a:t>Реклама ва уни ташкил этишнинг чет эл тажрибаси</a:t>
            </a:r>
            <a:r>
              <a:rPr lang="ru-RU" sz="2400" dirty="0"/>
              <a:t>.</a:t>
            </a:r>
          </a:p>
        </p:txBody>
      </p:sp>
    </p:spTree>
    <p:extLst>
      <p:ext uri="{BB962C8B-B14F-4D97-AF65-F5344CB8AC3E}">
        <p14:creationId xmlns:p14="http://schemas.microsoft.com/office/powerpoint/2010/main" val="4286177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1520" y="332656"/>
            <a:ext cx="8568952" cy="6001643"/>
          </a:xfrm>
          <a:prstGeom prst="rect">
            <a:avLst/>
          </a:prstGeom>
        </p:spPr>
        <p:txBody>
          <a:bodyPr wrap="square">
            <a:spAutoFit/>
          </a:bodyPr>
          <a:lstStyle/>
          <a:p>
            <a:pPr algn="just"/>
            <a:r>
              <a:rPr lang="uz-Cyrl-UZ" sz="2400" dirty="0" smtClean="0"/>
              <a:t>     Маҳсулот </a:t>
            </a:r>
            <a:r>
              <a:rPr lang="uz-Cyrl-UZ" sz="2400" dirty="0"/>
              <a:t>ассортименти: мева ва сабзавот шарбатлари, компот ва мурабболар, сабзавот ва мева маринадлари, газак консервалар, тузламалар ва қуритилган маҳсулотлардан иборат.  </a:t>
            </a:r>
            <a:endParaRPr lang="ru-RU" sz="2400" dirty="0"/>
          </a:p>
          <a:p>
            <a:pPr algn="just"/>
            <a:r>
              <a:rPr lang="uz-Cyrl-UZ" sz="2400" dirty="0" smtClean="0"/>
              <a:t>    Бизга </a:t>
            </a:r>
            <a:r>
              <a:rPr lang="uz-Cyrl-UZ" sz="2400" dirty="0"/>
              <a:t>маълумки, бугунги кунда маҳсулотларни қадоқлаш учун қўлланиладиган идишлар турли-хил материаллардан тайёрланмоқда ва шу билан бир пайтда бу маҳсулотлар турли хил конструкцияли жиҳозларда қадоқланиши маҳсулотларни таббий сифатини сақлаб қолишда катта аҳамиятга эга.</a:t>
            </a:r>
            <a:endParaRPr lang="ru-RU" sz="2400" dirty="0"/>
          </a:p>
          <a:p>
            <a:pPr algn="just"/>
            <a:r>
              <a:rPr lang="ru-RU" sz="2400" dirty="0" smtClean="0"/>
              <a:t>     </a:t>
            </a:r>
            <a:r>
              <a:rPr lang="ru-RU" sz="2400" dirty="0" err="1" smtClean="0"/>
              <a:t>Консерваланган</a:t>
            </a:r>
            <a:r>
              <a:rPr lang="ru-RU" sz="2400" dirty="0" smtClean="0"/>
              <a:t> </a:t>
            </a:r>
            <a:r>
              <a:rPr lang="ru-RU" sz="2400" dirty="0" err="1"/>
              <a:t>мева</a:t>
            </a:r>
            <a:r>
              <a:rPr lang="ru-RU" sz="2400" dirty="0"/>
              <a:t> </a:t>
            </a:r>
            <a:r>
              <a:rPr lang="ru-RU" sz="2400" dirty="0" err="1"/>
              <a:t>ва</a:t>
            </a:r>
            <a:r>
              <a:rPr lang="ru-RU" sz="2400" dirty="0"/>
              <a:t> </a:t>
            </a:r>
            <a:r>
              <a:rPr lang="ru-RU" sz="2400" dirty="0" err="1"/>
              <a:t>сабзавотларни</a:t>
            </a:r>
            <a:r>
              <a:rPr lang="ru-RU" sz="2400" dirty="0"/>
              <a:t> </a:t>
            </a:r>
            <a:r>
              <a:rPr lang="ru-RU" sz="2400" dirty="0" err="1"/>
              <a:t>жойлашда</a:t>
            </a:r>
            <a:r>
              <a:rPr lang="ru-RU" sz="2400" dirty="0"/>
              <a:t> </a:t>
            </a:r>
            <a:r>
              <a:rPr lang="ru-RU" sz="2400" dirty="0" err="1"/>
              <a:t>турли</a:t>
            </a:r>
            <a:r>
              <a:rPr lang="ru-RU" sz="2400" dirty="0"/>
              <a:t> </a:t>
            </a:r>
            <a:r>
              <a:rPr lang="ru-RU" sz="2400" dirty="0" err="1"/>
              <a:t>жойлаш</a:t>
            </a:r>
            <a:r>
              <a:rPr lang="ru-RU" sz="2400" dirty="0"/>
              <a:t> </a:t>
            </a:r>
            <a:r>
              <a:rPr lang="ru-RU" sz="2400" dirty="0" err="1"/>
              <a:t>материалларидан</a:t>
            </a:r>
            <a:r>
              <a:rPr lang="ru-RU" sz="2400" dirty="0"/>
              <a:t> </a:t>
            </a:r>
            <a:r>
              <a:rPr lang="ru-RU" sz="2400" dirty="0" err="1"/>
              <a:t>фойдаланилади</a:t>
            </a:r>
            <a:r>
              <a:rPr lang="ru-RU" sz="2400" dirty="0"/>
              <a:t>. </a:t>
            </a:r>
            <a:r>
              <a:rPr lang="ru-RU" sz="2400" dirty="0" err="1"/>
              <a:t>Ёғоч</a:t>
            </a:r>
            <a:r>
              <a:rPr lang="ru-RU" sz="2400" dirty="0"/>
              <a:t> идиш</a:t>
            </a:r>
            <a:r>
              <a:rPr lang="uz-Cyrl-UZ" sz="2400" dirty="0"/>
              <a:t>ларни(</a:t>
            </a:r>
            <a:r>
              <a:rPr lang="ru-RU" sz="2400" dirty="0" err="1"/>
              <a:t>яшик</a:t>
            </a:r>
            <a:r>
              <a:rPr lang="ru-RU" sz="2400" dirty="0"/>
              <a:t>, </a:t>
            </a:r>
            <a:r>
              <a:rPr lang="uz-Cyrl-UZ" sz="2400" dirty="0"/>
              <a:t>қ</a:t>
            </a:r>
            <a:r>
              <a:rPr lang="ru-RU" sz="2400" dirty="0" err="1"/>
              <a:t>ути</a:t>
            </a:r>
            <a:r>
              <a:rPr lang="ru-RU" sz="2400" dirty="0"/>
              <a:t>, бочка</a:t>
            </a:r>
            <a:r>
              <a:rPr lang="uz-Cyrl-UZ" sz="2400" dirty="0"/>
              <a:t>)</a:t>
            </a:r>
            <a:r>
              <a:rPr lang="ru-RU" sz="2400" dirty="0"/>
              <a:t> </a:t>
            </a:r>
            <a:r>
              <a:rPr lang="ru-RU" sz="2400" dirty="0" err="1"/>
              <a:t>баргли</a:t>
            </a:r>
            <a:r>
              <a:rPr lang="ru-RU" sz="2400" dirty="0"/>
              <a:t> </a:t>
            </a:r>
            <a:r>
              <a:rPr lang="ru-RU" sz="2400" dirty="0" err="1"/>
              <a:t>ва</a:t>
            </a:r>
            <a:r>
              <a:rPr lang="ru-RU" sz="2400" dirty="0"/>
              <a:t> </a:t>
            </a:r>
            <a:r>
              <a:rPr lang="ru-RU" sz="2400" dirty="0" err="1"/>
              <a:t>тил</a:t>
            </a:r>
            <a:r>
              <a:rPr lang="uz-Cyrl-UZ" sz="2400" dirty="0"/>
              <a:t>ёғо</a:t>
            </a:r>
            <a:r>
              <a:rPr lang="ru-RU" sz="2400" dirty="0"/>
              <a:t>ч </a:t>
            </a:r>
            <a:r>
              <a:rPr lang="ru-RU" sz="2400" dirty="0" err="1"/>
              <a:t>дарахтлари</a:t>
            </a:r>
            <a:r>
              <a:rPr lang="ru-RU" sz="2400" dirty="0"/>
              <a:t> </a:t>
            </a:r>
            <a:r>
              <a:rPr lang="ru-RU" sz="2400" dirty="0" err="1"/>
              <a:t>ёғочидан</a:t>
            </a:r>
            <a:r>
              <a:rPr lang="ru-RU" sz="2400" dirty="0"/>
              <a:t> </a:t>
            </a:r>
            <a:r>
              <a:rPr lang="ru-RU" sz="2400" dirty="0" err="1"/>
              <a:t>ясайдилар</a:t>
            </a:r>
            <a:r>
              <a:rPr lang="ru-RU" sz="2400" dirty="0"/>
              <a:t>. </a:t>
            </a:r>
          </a:p>
          <a:p>
            <a:pPr algn="just"/>
            <a:r>
              <a:rPr lang="ru-RU" sz="2400" dirty="0" smtClean="0"/>
              <a:t>      </a:t>
            </a:r>
            <a:r>
              <a:rPr lang="ru-RU" sz="2400" dirty="0" err="1" smtClean="0"/>
              <a:t>Ёғочдан</a:t>
            </a:r>
            <a:r>
              <a:rPr lang="ru-RU" sz="2400" dirty="0" smtClean="0"/>
              <a:t> </a:t>
            </a:r>
            <a:r>
              <a:rPr lang="ru-RU" sz="2400" dirty="0" err="1"/>
              <a:t>ясайдиган</a:t>
            </a:r>
            <a:r>
              <a:rPr lang="ru-RU" sz="2400" dirty="0"/>
              <a:t> </a:t>
            </a:r>
            <a:r>
              <a:rPr lang="ru-RU" sz="2400" dirty="0" err="1"/>
              <a:t>идишдаги</a:t>
            </a:r>
            <a:r>
              <a:rPr lang="ru-RU" sz="2400" dirty="0"/>
              <a:t> </a:t>
            </a:r>
            <a:r>
              <a:rPr lang="ru-RU" sz="2400" dirty="0" err="1"/>
              <a:t>намлик</a:t>
            </a:r>
            <a:r>
              <a:rPr lang="ru-RU" sz="2400" dirty="0"/>
              <a:t> 16-18 % дан </a:t>
            </a:r>
            <a:r>
              <a:rPr lang="ru-RU" sz="2400" dirty="0" err="1"/>
              <a:t>ошмаслиги</a:t>
            </a:r>
            <a:r>
              <a:rPr lang="ru-RU" sz="2400" dirty="0"/>
              <a:t> </a:t>
            </a:r>
            <a:r>
              <a:rPr lang="ru-RU" sz="2400" dirty="0" err="1"/>
              <a:t>керак</a:t>
            </a:r>
            <a:endParaRPr lang="ru-RU" sz="2400" dirty="0"/>
          </a:p>
        </p:txBody>
      </p:sp>
    </p:spTree>
    <p:extLst>
      <p:ext uri="{BB962C8B-B14F-4D97-AF65-F5344CB8AC3E}">
        <p14:creationId xmlns:p14="http://schemas.microsoft.com/office/powerpoint/2010/main" val="225271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F:\ООСТР ва дизайн 3-курс-2017-18\Taradan rasmlar\Screenshot_2017-10-26-19-17-45-1.png"/>
          <p:cNvPicPr/>
          <p:nvPr/>
        </p:nvPicPr>
        <p:blipFill>
          <a:blip r:embed="rId2"/>
          <a:srcRect t="5413" b="8806"/>
          <a:stretch>
            <a:fillRect/>
          </a:stretch>
        </p:blipFill>
        <p:spPr bwMode="auto">
          <a:xfrm>
            <a:off x="683568" y="1556792"/>
            <a:ext cx="7848871" cy="4752528"/>
          </a:xfrm>
          <a:prstGeom prst="rect">
            <a:avLst/>
          </a:prstGeom>
          <a:noFill/>
          <a:ln w="9525">
            <a:noFill/>
            <a:miter lim="800000"/>
            <a:headEnd/>
            <a:tailEnd/>
          </a:ln>
        </p:spPr>
      </p:pic>
      <p:sp>
        <p:nvSpPr>
          <p:cNvPr id="4" name="Прямоугольник 3"/>
          <p:cNvSpPr/>
          <p:nvPr/>
        </p:nvSpPr>
        <p:spPr>
          <a:xfrm>
            <a:off x="683568" y="722313"/>
            <a:ext cx="7882732" cy="461665"/>
          </a:xfrm>
          <a:prstGeom prst="rect">
            <a:avLst/>
          </a:prstGeom>
        </p:spPr>
        <p:txBody>
          <a:bodyPr wrap="square">
            <a:spAutoFit/>
          </a:bodyPr>
          <a:lstStyle/>
          <a:p>
            <a:pPr algn="ctr"/>
            <a:r>
              <a:rPr lang="uz-Cyrl-UZ" sz="2400" b="1" dirty="0"/>
              <a:t>Ёғоч материалдан тайёрланган идишлар</a:t>
            </a:r>
            <a:endParaRPr lang="ru-RU" sz="2400" dirty="0"/>
          </a:p>
        </p:txBody>
      </p:sp>
    </p:spTree>
    <p:extLst>
      <p:ext uri="{BB962C8B-B14F-4D97-AF65-F5344CB8AC3E}">
        <p14:creationId xmlns:p14="http://schemas.microsoft.com/office/powerpoint/2010/main" val="4135189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1156"/>
            <a:ext cx="8640960" cy="4493538"/>
          </a:xfrm>
          <a:prstGeom prst="rect">
            <a:avLst/>
          </a:prstGeom>
        </p:spPr>
        <p:txBody>
          <a:bodyPr wrap="square">
            <a:spAutoFit/>
          </a:bodyPr>
          <a:lstStyle/>
          <a:p>
            <a:r>
              <a:rPr lang="uz-Cyrl-UZ" sz="2200" dirty="0"/>
              <a:t>Картон идишларга-картонлардан ясалган яшик, қути, стаканлар киради.  Тузланган маҳсулотларни ёғоч идишларга қадоқлаш.  Қоғоз идиш-пишиқ қоғоз қоп, пакет, уров қоғози, ёг шиммайдиган қоғозлардир. </a:t>
            </a:r>
            <a:r>
              <a:rPr lang="ru-RU" sz="2200" dirty="0" err="1"/>
              <a:t>Матодан</a:t>
            </a:r>
            <a:r>
              <a:rPr lang="ru-RU" sz="2200" dirty="0"/>
              <a:t> </a:t>
            </a:r>
            <a:r>
              <a:rPr lang="ru-RU" sz="2200" dirty="0" err="1"/>
              <a:t>тикилган</a:t>
            </a:r>
            <a:r>
              <a:rPr lang="ru-RU" sz="2200" dirty="0"/>
              <a:t> </a:t>
            </a:r>
            <a:r>
              <a:rPr lang="ru-RU" sz="2200" dirty="0" err="1"/>
              <a:t>идишларга</a:t>
            </a:r>
            <a:r>
              <a:rPr lang="ru-RU" sz="2200" dirty="0"/>
              <a:t>-каноп, ярим каноп, </a:t>
            </a:r>
            <a:r>
              <a:rPr lang="ru-RU" sz="2200" dirty="0" err="1"/>
              <a:t>ип-газлама</a:t>
            </a:r>
            <a:r>
              <a:rPr lang="ru-RU" sz="2200" dirty="0"/>
              <a:t> </a:t>
            </a:r>
            <a:r>
              <a:rPr lang="ru-RU" sz="2200" dirty="0" err="1"/>
              <a:t>кабилардан</a:t>
            </a:r>
            <a:r>
              <a:rPr lang="ru-RU" sz="2200" dirty="0"/>
              <a:t> </a:t>
            </a:r>
            <a:r>
              <a:rPr lang="ru-RU" sz="2200" dirty="0" err="1"/>
              <a:t>тикилган</a:t>
            </a:r>
            <a:r>
              <a:rPr lang="ru-RU" sz="2200" dirty="0"/>
              <a:t> </a:t>
            </a:r>
            <a:r>
              <a:rPr lang="ru-RU" sz="2200" dirty="0" err="1"/>
              <a:t>идишлар</a:t>
            </a:r>
            <a:r>
              <a:rPr lang="ru-RU" sz="2200" dirty="0"/>
              <a:t> </a:t>
            </a:r>
            <a:r>
              <a:rPr lang="ru-RU" sz="2200" dirty="0" err="1"/>
              <a:t>киради</a:t>
            </a:r>
            <a:r>
              <a:rPr lang="ru-RU" sz="2200" dirty="0"/>
              <a:t>. </a:t>
            </a:r>
            <a:r>
              <a:rPr lang="ru-RU" sz="2200" dirty="0" err="1"/>
              <a:t>Матодан</a:t>
            </a:r>
            <a:r>
              <a:rPr lang="ru-RU" sz="2200" dirty="0"/>
              <a:t> </a:t>
            </a:r>
            <a:r>
              <a:rPr lang="ru-RU" sz="2200" dirty="0" err="1"/>
              <a:t>тикилган</a:t>
            </a:r>
            <a:r>
              <a:rPr lang="ru-RU" sz="2200" dirty="0"/>
              <a:t> </a:t>
            </a:r>
            <a:r>
              <a:rPr lang="ru-RU" sz="2200" dirty="0" err="1"/>
              <a:t>қоплар</a:t>
            </a:r>
            <a:r>
              <a:rPr lang="ru-RU" sz="2200" dirty="0"/>
              <a:t> </a:t>
            </a:r>
            <a:r>
              <a:rPr lang="ru-RU" sz="2200" dirty="0" err="1"/>
              <a:t>маҳсулотни</a:t>
            </a:r>
            <a:r>
              <a:rPr lang="ru-RU" sz="2200" dirty="0"/>
              <a:t> </a:t>
            </a:r>
            <a:r>
              <a:rPr lang="ru-RU" sz="2200" dirty="0" err="1"/>
              <a:t>ифлосланишидан</a:t>
            </a:r>
            <a:r>
              <a:rPr lang="ru-RU" sz="2200" dirty="0"/>
              <a:t> </a:t>
            </a:r>
            <a:r>
              <a:rPr lang="ru-RU" sz="2200" dirty="0" err="1"/>
              <a:t>тежамли</a:t>
            </a:r>
            <a:r>
              <a:rPr lang="ru-RU" sz="2200" dirty="0"/>
              <a:t> </a:t>
            </a:r>
            <a:r>
              <a:rPr lang="ru-RU" sz="2200" dirty="0" err="1"/>
              <a:t>фойдаланишга</a:t>
            </a:r>
            <a:r>
              <a:rPr lang="ru-RU" sz="2200" dirty="0"/>
              <a:t> </a:t>
            </a:r>
            <a:r>
              <a:rPr lang="ru-RU" sz="2200" dirty="0" err="1"/>
              <a:t>имкон</a:t>
            </a:r>
            <a:r>
              <a:rPr lang="ru-RU" sz="2200" dirty="0"/>
              <a:t> </a:t>
            </a:r>
            <a:r>
              <a:rPr lang="ru-RU" sz="2200" dirty="0" err="1"/>
              <a:t>беради</a:t>
            </a:r>
            <a:r>
              <a:rPr lang="ru-RU" sz="2200" dirty="0"/>
              <a:t>.</a:t>
            </a:r>
          </a:p>
          <a:p>
            <a:r>
              <a:rPr lang="ru-RU" sz="2200" dirty="0"/>
              <a:t> Шиша </a:t>
            </a:r>
            <a:r>
              <a:rPr lang="ru-RU" sz="2200" dirty="0" err="1"/>
              <a:t>идишга-турли</a:t>
            </a:r>
            <a:r>
              <a:rPr lang="ru-RU" sz="2200" dirty="0"/>
              <a:t> си</a:t>
            </a:r>
            <a:r>
              <a:rPr lang="uz-Cyrl-UZ" sz="2200" dirty="0"/>
              <a:t>ғ</a:t>
            </a:r>
            <a:r>
              <a:rPr lang="ru-RU" sz="2200" dirty="0" err="1"/>
              <a:t>имдаги</a:t>
            </a:r>
            <a:r>
              <a:rPr lang="ru-RU" sz="2200" dirty="0"/>
              <a:t> </a:t>
            </a:r>
            <a:r>
              <a:rPr lang="ru-RU" sz="2200" dirty="0" err="1"/>
              <a:t>бутилка</a:t>
            </a:r>
            <a:r>
              <a:rPr lang="ru-RU" sz="2200" dirty="0"/>
              <a:t>, банка, </a:t>
            </a:r>
            <a:r>
              <a:rPr lang="ru-RU" sz="2200" dirty="0" err="1"/>
              <a:t>балонлар</a:t>
            </a:r>
            <a:r>
              <a:rPr lang="ru-RU" sz="2200" dirty="0"/>
              <a:t> </a:t>
            </a:r>
            <a:r>
              <a:rPr lang="ru-RU" sz="2200" dirty="0" err="1"/>
              <a:t>киради</a:t>
            </a:r>
            <a:r>
              <a:rPr lang="ru-RU" sz="2200" dirty="0"/>
              <a:t>. </a:t>
            </a:r>
            <a:r>
              <a:rPr lang="ru-RU" sz="2200" dirty="0" err="1"/>
              <a:t>Бундай</a:t>
            </a:r>
            <a:r>
              <a:rPr lang="ru-RU" sz="2200" dirty="0"/>
              <a:t> </a:t>
            </a:r>
            <a:r>
              <a:rPr lang="ru-RU" sz="2200" dirty="0" err="1"/>
              <a:t>идишларда</a:t>
            </a:r>
            <a:r>
              <a:rPr lang="ru-RU" sz="2200" dirty="0"/>
              <a:t> </a:t>
            </a:r>
            <a:r>
              <a:rPr lang="ru-RU" sz="2200" dirty="0" err="1"/>
              <a:t>маҳсулотлар</a:t>
            </a:r>
            <a:r>
              <a:rPr lang="ru-RU" sz="2200" dirty="0"/>
              <a:t> </a:t>
            </a:r>
            <a:r>
              <a:rPr lang="ru-RU" sz="2200" dirty="0" err="1"/>
              <a:t>яхши</a:t>
            </a:r>
            <a:r>
              <a:rPr lang="ru-RU" sz="2200" dirty="0"/>
              <a:t> </a:t>
            </a:r>
            <a:r>
              <a:rPr lang="ru-RU" sz="2200" dirty="0" err="1"/>
              <a:t>са</a:t>
            </a:r>
            <a:r>
              <a:rPr lang="uz-Cyrl-UZ" sz="2200" dirty="0"/>
              <a:t>қ</a:t>
            </a:r>
            <a:r>
              <a:rPr lang="ru-RU" sz="2200" dirty="0" err="1" smtClean="0"/>
              <a:t>ланади</a:t>
            </a:r>
            <a:endParaRPr lang="ru-RU" sz="2200" dirty="0" smtClean="0"/>
          </a:p>
          <a:p>
            <a:endParaRPr lang="uz-Cyrl-UZ" sz="2200" dirty="0"/>
          </a:p>
          <a:p>
            <a:pPr lvl="0" algn="ctr" fontAlgn="base">
              <a:spcBef>
                <a:spcPct val="0"/>
              </a:spcBef>
              <a:spcAft>
                <a:spcPct val="0"/>
              </a:spcAft>
            </a:pPr>
            <a:r>
              <a:rPr lang="uz-Cyrl-UZ" sz="2200" b="1" dirty="0">
                <a:solidFill>
                  <a:srgbClr val="000000"/>
                </a:solidFill>
                <a:latin typeface="Times New Roman" pitchFamily="18" charset="0"/>
                <a:ea typeface="Times New Roman" pitchFamily="18" charset="0"/>
                <a:cs typeface="Times New Roman" pitchFamily="18" charset="0"/>
              </a:rPr>
              <a:t>Мева ва сабзавотлардан тайёрланадиган маҳсулотларни шиша </a:t>
            </a:r>
            <a:endParaRPr lang="ru-RU" sz="2200" dirty="0">
              <a:latin typeface="Arial" pitchFamily="34" charset="0"/>
              <a:cs typeface="Arial" pitchFamily="34" charset="0"/>
            </a:endParaRPr>
          </a:p>
          <a:p>
            <a:pPr lvl="0" algn="ctr" eaLnBrk="0" fontAlgn="base" hangingPunct="0">
              <a:spcBef>
                <a:spcPct val="0"/>
              </a:spcBef>
              <a:spcAft>
                <a:spcPct val="0"/>
              </a:spcAft>
            </a:pPr>
            <a:r>
              <a:rPr lang="uz-Cyrl-UZ" sz="2200" b="1" dirty="0">
                <a:solidFill>
                  <a:srgbClr val="000000"/>
                </a:solidFill>
                <a:latin typeface="Times New Roman" pitchFamily="18" charset="0"/>
                <a:ea typeface="Times New Roman" pitchFamily="18" charset="0"/>
                <a:cs typeface="Times New Roman" pitchFamily="18" charset="0"/>
              </a:rPr>
              <a:t>идишларга қадоқлаш</a:t>
            </a:r>
            <a:endParaRPr lang="uz-Cyrl-UZ" sz="2200" dirty="0">
              <a:latin typeface="Arial" pitchFamily="34" charset="0"/>
              <a:cs typeface="Arial" pitchFamily="34" charset="0"/>
            </a:endParaRPr>
          </a:p>
          <a:p>
            <a:endParaRPr lang="ru-RU" sz="2200" dirty="0"/>
          </a:p>
        </p:txBody>
      </p:sp>
      <p:pic>
        <p:nvPicPr>
          <p:cNvPr id="1026" name="Рисунок 26" descr="Описание: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4149080"/>
            <a:ext cx="3739738" cy="2468596"/>
          </a:xfrm>
          <a:prstGeom prst="rect">
            <a:avLst/>
          </a:prstGeom>
          <a:noFill/>
          <a:extLst>
            <a:ext uri="{909E8E84-426E-40DD-AFC4-6F175D3DCCD1}">
              <a14:hiddenFill xmlns:a14="http://schemas.microsoft.com/office/drawing/2010/main">
                <a:solidFill>
                  <a:srgbClr val="FFFFFF"/>
                </a:solidFill>
              </a14:hiddenFill>
            </a:ext>
          </a:extLst>
        </p:spPr>
      </p:pic>
      <p:pic>
        <p:nvPicPr>
          <p:cNvPr id="1025" name="Рисунок 27" descr="Описание: twist_bi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155269"/>
            <a:ext cx="3384376" cy="2410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610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1226" y="144630"/>
            <a:ext cx="8671254" cy="1938992"/>
          </a:xfrm>
          <a:prstGeom prst="rect">
            <a:avLst/>
          </a:prstGeom>
        </p:spPr>
        <p:txBody>
          <a:bodyPr wrap="square">
            <a:spAutoFit/>
          </a:bodyPr>
          <a:lstStyle/>
          <a:p>
            <a:pPr algn="just"/>
            <a:r>
              <a:rPr lang="uz-Cyrl-UZ" sz="2400" dirty="0" smtClean="0"/>
              <a:t>       Сабзавот </a:t>
            </a:r>
            <a:r>
              <a:rPr lang="uz-Cyrl-UZ" sz="2400" dirty="0"/>
              <a:t>ва мевалар доимий омборларда хирмонларда тўкма ҳолда, контейнерларда, ёғоч яшикларда ёки қопларда </a:t>
            </a:r>
            <a:r>
              <a:rPr lang="uz-Cyrl-UZ" sz="2400" dirty="0" smtClean="0"/>
              <a:t>сақланади.</a:t>
            </a:r>
          </a:p>
          <a:p>
            <a:pPr algn="ctr"/>
            <a:r>
              <a:rPr lang="uz-Cyrl-UZ" sz="2400" b="1" dirty="0"/>
              <a:t>Сабзавот ва мевалар сақланадиган идишлар:</a:t>
            </a:r>
            <a:endParaRPr lang="ru-RU" sz="2400" dirty="0"/>
          </a:p>
          <a:p>
            <a:pPr algn="ctr"/>
            <a:r>
              <a:rPr lang="uz-Cyrl-UZ" sz="2400" dirty="0"/>
              <a:t>1-қоп; 2-яшик; 3-контейнер</a:t>
            </a:r>
            <a:r>
              <a:rPr lang="uz-Cyrl-UZ" sz="2400" dirty="0" smtClean="0"/>
              <a:t>.</a:t>
            </a:r>
            <a:endParaRPr lang="ru-RU" sz="2400" dirty="0"/>
          </a:p>
        </p:txBody>
      </p:sp>
      <p:pic>
        <p:nvPicPr>
          <p:cNvPr id="2050" name="Picture 2" descr="Картинки по запросу қопла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47" y="2063274"/>
            <a:ext cx="3032986" cy="335329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7754" y="4138944"/>
            <a:ext cx="3418198" cy="25552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Картинки по запросу контейнер"/>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7927" y="2071524"/>
            <a:ext cx="3564553" cy="2221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745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767601"/>
            <a:ext cx="8208912" cy="4893647"/>
          </a:xfrm>
          <a:prstGeom prst="rect">
            <a:avLst/>
          </a:prstGeom>
        </p:spPr>
        <p:txBody>
          <a:bodyPr wrap="square">
            <a:spAutoFit/>
          </a:bodyPr>
          <a:lstStyle/>
          <a:p>
            <a:r>
              <a:rPr lang="uz-Cyrl-UZ" sz="2400" dirty="0"/>
              <a:t>Тунука идишлар шакли жиҳатидан амалиётда кўп тарқалган цилиндрли ва фигурали бўлади, конструкцияси бўйича терма ва тамғаланган ҳолда тайёрланади. Терма ҳолдаги банкалар корпус, қопқоқ ва таг қисмидан иборат, тамғаланган идишлар эса махсус прессларда, унинг қопқоғи алоҳида тайёрланади. Цилиндрли банка идишларини тайёрлаш усули, ҳажми ва ўлчамлари 8-жадвалда келтирилган.</a:t>
            </a:r>
            <a:endParaRPr lang="ru-RU" sz="2400" dirty="0"/>
          </a:p>
          <a:p>
            <a:r>
              <a:rPr lang="uz-Cyrl-UZ" sz="2400" dirty="0"/>
              <a:t>Мева ва сабзавотларни консервалашда кўп қўлланиладиган идишлардан цилиндрли тунука идишлар бўлиб, айниқса 9, 12, 13, ва 14 рақамдаги, ҳамда айрим ҳолларда 8 ва 3 рақамдаги терма ва тамғали идишлар ишлатилади.</a:t>
            </a:r>
            <a:endParaRPr lang="ru-RU" sz="2400" dirty="0"/>
          </a:p>
        </p:txBody>
      </p:sp>
    </p:spTree>
    <p:extLst>
      <p:ext uri="{BB962C8B-B14F-4D97-AF65-F5344CB8AC3E}">
        <p14:creationId xmlns:p14="http://schemas.microsoft.com/office/powerpoint/2010/main" val="561220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4268840205"/>
              </p:ext>
            </p:extLst>
          </p:nvPr>
        </p:nvGraphicFramePr>
        <p:xfrm>
          <a:off x="20807" y="348801"/>
          <a:ext cx="9123192" cy="6400800"/>
        </p:xfrm>
        <a:graphic>
          <a:graphicData uri="http://schemas.openxmlformats.org/drawingml/2006/table">
            <a:tbl>
              <a:tblPr>
                <a:tableStyleId>{5C22544A-7EE6-4342-B048-85BDC9FD1C3A}</a:tableStyleId>
              </a:tblPr>
              <a:tblGrid>
                <a:gridCol w="1281618"/>
                <a:gridCol w="1759446"/>
                <a:gridCol w="1520532"/>
                <a:gridCol w="1520532"/>
                <a:gridCol w="1520532"/>
                <a:gridCol w="1520532"/>
              </a:tblGrid>
              <a:tr h="391623">
                <a:tc>
                  <a:txBody>
                    <a:bodyPr/>
                    <a:lstStyle/>
                    <a:p>
                      <a:pPr marL="0" indent="265113" algn="l">
                        <a:lnSpc>
                          <a:spcPct val="100000"/>
                        </a:lnSpc>
                        <a:spcAft>
                          <a:spcPts val="0"/>
                        </a:spcAft>
                      </a:pPr>
                      <a:r>
                        <a:rPr lang="ru-RU" sz="1500" dirty="0" err="1" smtClean="0">
                          <a:effectLst/>
                        </a:rPr>
                        <a:t>Сиғими</a:t>
                      </a:r>
                      <a:r>
                        <a:rPr lang="ru-RU" sz="1500" dirty="0">
                          <a:effectLst/>
                        </a:rPr>
                        <a:t>,</a:t>
                      </a:r>
                    </a:p>
                    <a:p>
                      <a:pPr indent="457200" algn="l">
                        <a:lnSpc>
                          <a:spcPct val="100000"/>
                        </a:lnSpc>
                        <a:spcAft>
                          <a:spcPts val="0"/>
                        </a:spcAft>
                      </a:pPr>
                      <a:r>
                        <a:rPr lang="ru-RU" sz="1500" dirty="0">
                          <a:effectLst/>
                        </a:rPr>
                        <a:t> мм</a:t>
                      </a:r>
                      <a:endParaRPr lang="ru-RU" sz="1500" dirty="0">
                        <a:effectLst/>
                        <a:latin typeface="PANDA Times UZ"/>
                        <a:ea typeface="Times New Roman"/>
                        <a:cs typeface="PANDA Times UZ"/>
                      </a:endParaRPr>
                    </a:p>
                  </a:txBody>
                  <a:tcPr marL="31926" marR="31926" marT="0" marB="0"/>
                </a:tc>
                <a:tc>
                  <a:txBody>
                    <a:bodyPr/>
                    <a:lstStyle/>
                    <a:p>
                      <a:pPr marL="0" indent="88900" algn="l">
                        <a:lnSpc>
                          <a:spcPct val="100000"/>
                        </a:lnSpc>
                        <a:spcAft>
                          <a:spcPts val="0"/>
                        </a:spcAft>
                      </a:pPr>
                      <a:r>
                        <a:rPr lang="ru-RU" sz="1500" dirty="0" err="1">
                          <a:effectLst/>
                        </a:rPr>
                        <a:t>Қабул</a:t>
                      </a:r>
                      <a:r>
                        <a:rPr lang="ru-RU" sz="1500" dirty="0">
                          <a:effectLst/>
                        </a:rPr>
                        <a:t> </a:t>
                      </a:r>
                      <a:r>
                        <a:rPr lang="ru-RU" sz="1500" dirty="0" err="1">
                          <a:effectLst/>
                        </a:rPr>
                        <a:t>қилинган</a:t>
                      </a:r>
                      <a:r>
                        <a:rPr lang="ru-RU" sz="1500" dirty="0">
                          <a:effectLst/>
                        </a:rPr>
                        <a:t> </a:t>
                      </a:r>
                      <a:r>
                        <a:rPr lang="ru-RU" sz="1500" dirty="0" err="1">
                          <a:effectLst/>
                        </a:rPr>
                        <a:t>идишларни</a:t>
                      </a:r>
                      <a:r>
                        <a:rPr lang="ru-RU" sz="1500" dirty="0">
                          <a:effectLst/>
                        </a:rPr>
                        <a:t> </a:t>
                      </a:r>
                      <a:r>
                        <a:rPr lang="ru-RU" sz="1500" dirty="0" err="1">
                          <a:effectLst/>
                        </a:rPr>
                        <a:t>рақамланиши</a:t>
                      </a:r>
                      <a:endParaRPr lang="ru-RU" sz="1500" dirty="0">
                        <a:effectLst/>
                        <a:latin typeface="PANDA Times UZ"/>
                        <a:ea typeface="Times New Roman"/>
                        <a:cs typeface="PANDA Times UZ"/>
                      </a:endParaRPr>
                    </a:p>
                  </a:txBody>
                  <a:tcPr marL="31926" marR="31926" marT="0" marB="0"/>
                </a:tc>
                <a:tc>
                  <a:txBody>
                    <a:bodyPr/>
                    <a:lstStyle/>
                    <a:p>
                      <a:pPr indent="457200" algn="l">
                        <a:lnSpc>
                          <a:spcPct val="100000"/>
                        </a:lnSpc>
                        <a:spcAft>
                          <a:spcPts val="0"/>
                        </a:spcAft>
                      </a:pPr>
                      <a:r>
                        <a:rPr lang="en-US" sz="1500" dirty="0">
                          <a:effectLst/>
                        </a:rPr>
                        <a:t> </a:t>
                      </a:r>
                      <a:endParaRPr lang="ru-RU" sz="1500" dirty="0">
                        <a:effectLst/>
                      </a:endParaRPr>
                    </a:p>
                    <a:p>
                      <a:pPr indent="457200" algn="l">
                        <a:lnSpc>
                          <a:spcPct val="100000"/>
                        </a:lnSpc>
                        <a:spcAft>
                          <a:spcPts val="0"/>
                        </a:spcAft>
                      </a:pPr>
                      <a:r>
                        <a:rPr lang="ru-RU" sz="1500" dirty="0" err="1">
                          <a:effectLst/>
                        </a:rPr>
                        <a:t>Ички</a:t>
                      </a:r>
                      <a:r>
                        <a:rPr lang="ru-RU" sz="1500" dirty="0">
                          <a:effectLst/>
                        </a:rPr>
                        <a:t> </a:t>
                      </a:r>
                      <a:r>
                        <a:rPr lang="ru-RU" sz="1500" dirty="0" err="1">
                          <a:effectLst/>
                        </a:rPr>
                        <a:t>диаметри</a:t>
                      </a:r>
                      <a:r>
                        <a:rPr lang="ru-RU" sz="1500" dirty="0">
                          <a:effectLst/>
                        </a:rPr>
                        <a:t>, мм</a:t>
                      </a:r>
                      <a:endParaRPr lang="ru-RU" sz="1500" dirty="0">
                        <a:effectLst/>
                        <a:latin typeface="PANDA Times UZ"/>
                        <a:ea typeface="Times New Roman"/>
                        <a:cs typeface="PANDA Times UZ"/>
                      </a:endParaRPr>
                    </a:p>
                  </a:txBody>
                  <a:tcPr marL="31926" marR="31926" marT="0" marB="0"/>
                </a:tc>
                <a:tc>
                  <a:txBody>
                    <a:bodyPr/>
                    <a:lstStyle/>
                    <a:p>
                      <a:pPr indent="457200" algn="l">
                        <a:lnSpc>
                          <a:spcPct val="100000"/>
                        </a:lnSpc>
                        <a:spcAft>
                          <a:spcPts val="0"/>
                        </a:spcAft>
                      </a:pPr>
                      <a:r>
                        <a:rPr lang="en-US" sz="1500" dirty="0">
                          <a:effectLst/>
                        </a:rPr>
                        <a:t> </a:t>
                      </a:r>
                      <a:endParaRPr lang="ru-RU" sz="1500" dirty="0">
                        <a:effectLst/>
                      </a:endParaRPr>
                    </a:p>
                    <a:p>
                      <a:pPr marL="0" indent="265113" algn="l">
                        <a:lnSpc>
                          <a:spcPct val="100000"/>
                        </a:lnSpc>
                        <a:spcAft>
                          <a:spcPts val="0"/>
                        </a:spcAft>
                      </a:pPr>
                      <a:r>
                        <a:rPr lang="ru-RU" sz="1500" dirty="0" err="1">
                          <a:effectLst/>
                        </a:rPr>
                        <a:t>Ташқи</a:t>
                      </a:r>
                      <a:r>
                        <a:rPr lang="ru-RU" sz="1500" dirty="0">
                          <a:effectLst/>
                        </a:rPr>
                        <a:t> </a:t>
                      </a:r>
                      <a:r>
                        <a:rPr lang="ru-RU" sz="1500" dirty="0" err="1">
                          <a:effectLst/>
                        </a:rPr>
                        <a:t>диаметри</a:t>
                      </a:r>
                      <a:r>
                        <a:rPr lang="ru-RU" sz="1500" dirty="0">
                          <a:effectLst/>
                        </a:rPr>
                        <a:t>, мм</a:t>
                      </a:r>
                      <a:endParaRPr lang="ru-RU" sz="1500" dirty="0">
                        <a:effectLst/>
                        <a:latin typeface="PANDA Times UZ"/>
                        <a:ea typeface="Times New Roman"/>
                        <a:cs typeface="PANDA Times UZ"/>
                      </a:endParaRPr>
                    </a:p>
                  </a:txBody>
                  <a:tcPr marL="31926" marR="31926" marT="0" marB="0"/>
                </a:tc>
                <a:tc>
                  <a:txBody>
                    <a:bodyPr/>
                    <a:lstStyle/>
                    <a:p>
                      <a:pPr indent="457200" algn="l">
                        <a:lnSpc>
                          <a:spcPct val="100000"/>
                        </a:lnSpc>
                        <a:spcAft>
                          <a:spcPts val="0"/>
                        </a:spcAft>
                      </a:pPr>
                      <a:r>
                        <a:rPr lang="en-US" sz="1500" dirty="0">
                          <a:effectLst/>
                        </a:rPr>
                        <a:t> </a:t>
                      </a:r>
                      <a:endParaRPr lang="ru-RU" sz="1500" dirty="0">
                        <a:effectLst/>
                      </a:endParaRPr>
                    </a:p>
                    <a:p>
                      <a:pPr indent="457200" algn="l">
                        <a:lnSpc>
                          <a:spcPct val="100000"/>
                        </a:lnSpc>
                        <a:spcAft>
                          <a:spcPts val="0"/>
                        </a:spcAft>
                      </a:pPr>
                      <a:r>
                        <a:rPr lang="ru-RU" sz="1500" dirty="0" err="1">
                          <a:effectLst/>
                        </a:rPr>
                        <a:t>Ташқи</a:t>
                      </a:r>
                      <a:r>
                        <a:rPr lang="ru-RU" sz="1500" dirty="0">
                          <a:effectLst/>
                        </a:rPr>
                        <a:t> </a:t>
                      </a:r>
                      <a:r>
                        <a:rPr lang="ru-RU" sz="1500" dirty="0" err="1">
                          <a:effectLst/>
                        </a:rPr>
                        <a:t>баландлиги</a:t>
                      </a:r>
                      <a:r>
                        <a:rPr lang="ru-RU" sz="1500" dirty="0">
                          <a:effectLst/>
                        </a:rPr>
                        <a:t>, мм</a:t>
                      </a:r>
                      <a:endParaRPr lang="ru-RU" sz="1500" dirty="0">
                        <a:effectLst/>
                        <a:latin typeface="PANDA Times UZ"/>
                        <a:ea typeface="Times New Roman"/>
                        <a:cs typeface="PANDA Times UZ"/>
                      </a:endParaRPr>
                    </a:p>
                  </a:txBody>
                  <a:tcPr marL="31926" marR="31926" marT="0" marB="0"/>
                </a:tc>
                <a:tc>
                  <a:txBody>
                    <a:bodyPr/>
                    <a:lstStyle/>
                    <a:p>
                      <a:pPr indent="457200" algn="l">
                        <a:lnSpc>
                          <a:spcPct val="100000"/>
                        </a:lnSpc>
                        <a:spcAft>
                          <a:spcPts val="0"/>
                        </a:spcAft>
                      </a:pPr>
                      <a:r>
                        <a:rPr lang="en-US" sz="1500" dirty="0">
                          <a:effectLst/>
                        </a:rPr>
                        <a:t> </a:t>
                      </a:r>
                      <a:endParaRPr lang="ru-RU" sz="1500" dirty="0">
                        <a:effectLst/>
                      </a:endParaRPr>
                    </a:p>
                    <a:p>
                      <a:pPr marL="0" indent="88900" algn="l">
                        <a:lnSpc>
                          <a:spcPct val="100000"/>
                        </a:lnSpc>
                        <a:spcAft>
                          <a:spcPts val="0"/>
                        </a:spcAft>
                      </a:pPr>
                      <a:r>
                        <a:rPr lang="ru-RU" sz="1500" dirty="0" err="1">
                          <a:effectLst/>
                        </a:rPr>
                        <a:t>Тайёрлаш</a:t>
                      </a:r>
                      <a:r>
                        <a:rPr lang="ru-RU" sz="1500" dirty="0">
                          <a:effectLst/>
                        </a:rPr>
                        <a:t> </a:t>
                      </a:r>
                      <a:r>
                        <a:rPr lang="ru-RU" sz="1500" dirty="0" err="1">
                          <a:effectLst/>
                        </a:rPr>
                        <a:t>усули</a:t>
                      </a:r>
                      <a:endParaRPr lang="ru-RU" sz="1500" dirty="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dirty="0">
                          <a:effectLst/>
                        </a:rPr>
                        <a:t>69</a:t>
                      </a:r>
                      <a:endParaRPr lang="ru-RU" sz="1500" dirty="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dirty="0">
                          <a:effectLst/>
                        </a:rPr>
                        <a:t>34</a:t>
                      </a:r>
                      <a:endParaRPr lang="ru-RU" sz="1500" dirty="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50,5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dirty="0">
                          <a:effectLst/>
                        </a:rPr>
                        <a:t>53,7</a:t>
                      </a:r>
                      <a:endParaRPr lang="ru-RU" sz="1500" dirty="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dirty="0">
                          <a:effectLst/>
                        </a:rPr>
                        <a:t>42,0</a:t>
                      </a:r>
                      <a:endParaRPr lang="ru-RU" sz="1500" dirty="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dirty="0">
                          <a:effectLst/>
                        </a:rPr>
                        <a:t>терма</a:t>
                      </a:r>
                      <a:endParaRPr lang="ru-RU" sz="1500" dirty="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93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24</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50,5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53,7</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dirty="0">
                          <a:effectLst/>
                        </a:rPr>
                        <a:t>54,0</a:t>
                      </a:r>
                      <a:endParaRPr lang="ru-RU" sz="1500" dirty="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228447">
                <a:tc>
                  <a:txBody>
                    <a:bodyPr/>
                    <a:lstStyle/>
                    <a:p>
                      <a:pPr indent="457200" algn="ctr">
                        <a:lnSpc>
                          <a:spcPct val="100000"/>
                        </a:lnSpc>
                        <a:spcAft>
                          <a:spcPts val="0"/>
                        </a:spcAft>
                      </a:pPr>
                      <a:r>
                        <a:rPr lang="ru-RU" sz="1500">
                          <a:effectLst/>
                        </a:rPr>
                        <a:t>96</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dirty="0">
                          <a:effectLst/>
                        </a:rPr>
                        <a:t>1</a:t>
                      </a:r>
                      <a:endParaRPr lang="ru-RU" sz="1500" dirty="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72,8</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76,0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27,0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тамғали</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96</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35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59,5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62,7</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42,0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137</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36</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50,5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53,7</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76,0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153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59,5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dirty="0">
                          <a:effectLst/>
                        </a:rPr>
                        <a:t>62,7</a:t>
                      </a:r>
                      <a:endParaRPr lang="ru-RU" sz="1500" dirty="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623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228447">
                <a:tc>
                  <a:txBody>
                    <a:bodyPr/>
                    <a:lstStyle/>
                    <a:p>
                      <a:pPr indent="457200" algn="ctr">
                        <a:lnSpc>
                          <a:spcPct val="100000"/>
                        </a:lnSpc>
                        <a:spcAft>
                          <a:spcPts val="0"/>
                        </a:spcAft>
                      </a:pPr>
                      <a:r>
                        <a:rPr lang="ru-RU" sz="1500">
                          <a:effectLst/>
                        </a:rPr>
                        <a:t>175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99,0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102,3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27,0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тамали</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191</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59,5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63,7</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76,0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213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39</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50,5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53,7</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114,0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228447">
                <a:tc>
                  <a:txBody>
                    <a:bodyPr/>
                    <a:lstStyle/>
                    <a:p>
                      <a:pPr indent="457200" algn="ctr">
                        <a:lnSpc>
                          <a:spcPct val="100000"/>
                        </a:lnSpc>
                        <a:spcAft>
                          <a:spcPts val="0"/>
                        </a:spcAft>
                      </a:pPr>
                      <a:r>
                        <a:rPr lang="ru-RU" sz="1500">
                          <a:effectLst/>
                        </a:rPr>
                        <a:t>122</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40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91,0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94,3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42,0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тер.ва там.</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240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83,4</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86,7</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51,4</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228447">
                <a:tc>
                  <a:txBody>
                    <a:bodyPr/>
                    <a:lstStyle/>
                    <a:p>
                      <a:pPr indent="457200" algn="ctr">
                        <a:lnSpc>
                          <a:spcPct val="100000"/>
                        </a:lnSpc>
                        <a:spcAft>
                          <a:spcPts val="0"/>
                        </a:spcAft>
                      </a:pPr>
                      <a:r>
                        <a:rPr lang="ru-RU" sz="1500">
                          <a:effectLst/>
                        </a:rPr>
                        <a:t>241</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99,0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102,3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39,2</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тер.ва там.</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260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4</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72,8</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76,0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70,0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316</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72,8</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76,0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83,4</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228447">
                <a:tc>
                  <a:txBody>
                    <a:bodyPr/>
                    <a:lstStyle/>
                    <a:p>
                      <a:pPr indent="457200" algn="ctr">
                        <a:lnSpc>
                          <a:spcPct val="100000"/>
                        </a:lnSpc>
                        <a:spcAft>
                          <a:spcPts val="0"/>
                        </a:spcAft>
                      </a:pPr>
                      <a:r>
                        <a:rPr lang="ru-RU" sz="1500">
                          <a:effectLst/>
                        </a:rPr>
                        <a:t>353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8</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99,0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102,3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53,2</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тер.ва там.</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364</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9</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72,8</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76,0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95,0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444</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43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72,8</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76,0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114,0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473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11</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99,0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102,5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69,4</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565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12</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99,0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102,5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81,4</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767</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45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91,0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94,5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126,0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114223">
                <a:tc>
                  <a:txBody>
                    <a:bodyPr/>
                    <a:lstStyle/>
                    <a:p>
                      <a:pPr indent="457200" algn="ctr">
                        <a:lnSpc>
                          <a:spcPct val="100000"/>
                        </a:lnSpc>
                        <a:spcAft>
                          <a:spcPts val="0"/>
                        </a:spcAft>
                      </a:pPr>
                      <a:r>
                        <a:rPr lang="ru-RU" sz="1500">
                          <a:effectLst/>
                        </a:rPr>
                        <a:t>889</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13</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99,0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102,5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123,6</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228447">
                <a:tc>
                  <a:txBody>
                    <a:bodyPr/>
                    <a:lstStyle/>
                    <a:p>
                      <a:pPr indent="457200" algn="ctr">
                        <a:lnSpc>
                          <a:spcPct val="100000"/>
                        </a:lnSpc>
                        <a:spcAft>
                          <a:spcPts val="0"/>
                        </a:spcAft>
                      </a:pPr>
                      <a:r>
                        <a:rPr lang="ru-RU" sz="1500">
                          <a:effectLst/>
                        </a:rPr>
                        <a:t>2060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46</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223,0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226,9</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61,0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228447">
                <a:tc>
                  <a:txBody>
                    <a:bodyPr/>
                    <a:lstStyle/>
                    <a:p>
                      <a:pPr indent="457200" algn="ctr">
                        <a:lnSpc>
                          <a:spcPct val="100000"/>
                        </a:lnSpc>
                        <a:spcAft>
                          <a:spcPts val="0"/>
                        </a:spcAft>
                      </a:pPr>
                      <a:r>
                        <a:rPr lang="ru-RU" sz="1500">
                          <a:effectLst/>
                        </a:rPr>
                        <a:t>3020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14</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153,1</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157,1</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172,5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228447">
                <a:tc>
                  <a:txBody>
                    <a:bodyPr/>
                    <a:lstStyle/>
                    <a:p>
                      <a:pPr indent="457200" algn="ctr">
                        <a:lnSpc>
                          <a:spcPct val="100000"/>
                        </a:lnSpc>
                        <a:spcAft>
                          <a:spcPts val="0"/>
                        </a:spcAft>
                      </a:pPr>
                      <a:r>
                        <a:rPr lang="ru-RU" sz="1500">
                          <a:effectLst/>
                        </a:rPr>
                        <a:t>8760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15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215,0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219,4</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249,7</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терма</a:t>
                      </a:r>
                      <a:endParaRPr lang="ru-RU" sz="1500">
                        <a:effectLst/>
                        <a:latin typeface="PANDA Times UZ"/>
                        <a:ea typeface="Times New Roman"/>
                        <a:cs typeface="PANDA Times UZ"/>
                      </a:endParaRPr>
                    </a:p>
                  </a:txBody>
                  <a:tcPr marL="31926" marR="31926" marT="0" marB="0"/>
                </a:tc>
              </a:tr>
              <a:tr h="228447">
                <a:tc>
                  <a:txBody>
                    <a:bodyPr/>
                    <a:lstStyle/>
                    <a:p>
                      <a:pPr indent="457200" algn="ctr">
                        <a:lnSpc>
                          <a:spcPct val="100000"/>
                        </a:lnSpc>
                        <a:spcAft>
                          <a:spcPts val="0"/>
                        </a:spcAft>
                      </a:pPr>
                      <a:r>
                        <a:rPr lang="ru-RU" sz="1500">
                          <a:effectLst/>
                        </a:rPr>
                        <a:t>9515</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48</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223,0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227,4</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a:effectLst/>
                        </a:rPr>
                        <a:t>282,0</a:t>
                      </a:r>
                      <a:endParaRPr lang="ru-RU" sz="1500">
                        <a:effectLst/>
                        <a:latin typeface="PANDA Times UZ"/>
                        <a:ea typeface="Times New Roman"/>
                        <a:cs typeface="PANDA Times UZ"/>
                      </a:endParaRPr>
                    </a:p>
                  </a:txBody>
                  <a:tcPr marL="31926" marR="31926" marT="0" marB="0"/>
                </a:tc>
                <a:tc>
                  <a:txBody>
                    <a:bodyPr/>
                    <a:lstStyle/>
                    <a:p>
                      <a:pPr indent="457200" algn="ctr">
                        <a:lnSpc>
                          <a:spcPct val="100000"/>
                        </a:lnSpc>
                        <a:spcAft>
                          <a:spcPts val="0"/>
                        </a:spcAft>
                      </a:pPr>
                      <a:r>
                        <a:rPr lang="ru-RU" sz="1500" dirty="0">
                          <a:effectLst/>
                        </a:rPr>
                        <a:t>терма</a:t>
                      </a:r>
                      <a:endParaRPr lang="ru-RU" sz="1500" dirty="0">
                        <a:effectLst/>
                        <a:latin typeface="PANDA Times UZ"/>
                        <a:ea typeface="Times New Roman"/>
                        <a:cs typeface="PANDA Times UZ"/>
                      </a:endParaRPr>
                    </a:p>
                  </a:txBody>
                  <a:tcPr marL="31926" marR="31926" marT="0" marB="0"/>
                </a:tc>
              </a:tr>
            </a:tbl>
          </a:graphicData>
        </a:graphic>
      </p:graphicFrame>
      <p:sp>
        <p:nvSpPr>
          <p:cNvPr id="3" name="Rectangle 1"/>
          <p:cNvSpPr>
            <a:spLocks noChangeArrowheads="1"/>
          </p:cNvSpPr>
          <p:nvPr/>
        </p:nvSpPr>
        <p:spPr bwMode="auto">
          <a:xfrm>
            <a:off x="38266" y="-36676"/>
            <a:ext cx="895743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8</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адвал</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86952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44497"/>
            <a:ext cx="8856984" cy="6524863"/>
          </a:xfrm>
          <a:prstGeom prst="rect">
            <a:avLst/>
          </a:prstGeom>
        </p:spPr>
        <p:txBody>
          <a:bodyPr wrap="square">
            <a:spAutoFit/>
          </a:bodyPr>
          <a:lstStyle/>
          <a:p>
            <a:r>
              <a:rPr lang="en-US" sz="1900" dirty="0" err="1"/>
              <a:t>Идишларни</a:t>
            </a:r>
            <a:r>
              <a:rPr lang="en-US" sz="1900" dirty="0"/>
              <a:t> </a:t>
            </a:r>
            <a:r>
              <a:rPr lang="en-US" sz="1900" dirty="0" err="1"/>
              <a:t>тайёрлаш</a:t>
            </a:r>
            <a:r>
              <a:rPr lang="en-US" sz="1900" dirty="0"/>
              <a:t> </a:t>
            </a:r>
            <a:r>
              <a:rPr lang="en-US" sz="1900" dirty="0" err="1"/>
              <a:t>учун</a:t>
            </a:r>
            <a:r>
              <a:rPr lang="en-US" sz="1900" dirty="0"/>
              <a:t> </a:t>
            </a:r>
            <a:r>
              <a:rPr lang="ru-RU" sz="1900" dirty="0"/>
              <a:t>о</a:t>
            </a:r>
            <a:r>
              <a:rPr lang="en-US" sz="1900" dirty="0" err="1"/>
              <a:t>либ</a:t>
            </a:r>
            <a:r>
              <a:rPr lang="en-US" sz="1900" dirty="0"/>
              <a:t> к</a:t>
            </a:r>
            <a:r>
              <a:rPr lang="ru-RU" sz="1900" dirty="0"/>
              <a:t>е</a:t>
            </a:r>
            <a:r>
              <a:rPr lang="en-US" sz="1900" dirty="0" err="1"/>
              <a:t>линган</a:t>
            </a:r>
            <a:r>
              <a:rPr lang="en-US" sz="1900" dirty="0"/>
              <a:t> </a:t>
            </a:r>
            <a:r>
              <a:rPr lang="en-US" sz="1900" dirty="0" err="1"/>
              <a:t>тунука</a:t>
            </a:r>
            <a:r>
              <a:rPr lang="en-US" sz="1900" dirty="0"/>
              <a:t> (ж</a:t>
            </a:r>
            <a:r>
              <a:rPr lang="ru-RU" sz="1900" dirty="0"/>
              <a:t>е</a:t>
            </a:r>
            <a:r>
              <a:rPr lang="en-US" sz="1900" dirty="0" err="1"/>
              <a:t>ст</a:t>
            </a:r>
            <a:r>
              <a:rPr lang="en-US" sz="1900" dirty="0"/>
              <a:t>) </a:t>
            </a:r>
            <a:r>
              <a:rPr lang="en-US" sz="1900" dirty="0" err="1"/>
              <a:t>ларни</a:t>
            </a:r>
            <a:r>
              <a:rPr lang="en-US" sz="1900" dirty="0"/>
              <a:t> </a:t>
            </a:r>
            <a:r>
              <a:rPr lang="en-US" sz="1900" dirty="0" err="1"/>
              <a:t>қалинлиги</a:t>
            </a:r>
            <a:r>
              <a:rPr lang="en-US" sz="1900" dirty="0"/>
              <a:t> </a:t>
            </a:r>
            <a:r>
              <a:rPr lang="en-US" sz="1900" dirty="0" err="1"/>
              <a:t>бўйича</a:t>
            </a:r>
            <a:r>
              <a:rPr lang="en-US" sz="1900" dirty="0"/>
              <a:t> </a:t>
            </a:r>
            <a:r>
              <a:rPr lang="en-US" sz="1900" dirty="0" err="1"/>
              <a:t>навларга</a:t>
            </a:r>
            <a:r>
              <a:rPr lang="en-US" sz="1900" dirty="0"/>
              <a:t> </a:t>
            </a:r>
            <a:r>
              <a:rPr lang="en-US" sz="1900" dirty="0" err="1"/>
              <a:t>ажратилади</a:t>
            </a:r>
            <a:r>
              <a:rPr lang="en-US" sz="1900" dirty="0"/>
              <a:t>. </a:t>
            </a:r>
            <a:r>
              <a:rPr lang="en-US" sz="1900" dirty="0" err="1"/>
              <a:t>Бундан</a:t>
            </a:r>
            <a:r>
              <a:rPr lang="en-US" sz="1900" dirty="0"/>
              <a:t> </a:t>
            </a:r>
            <a:r>
              <a:rPr lang="en-US" sz="1900" dirty="0" err="1"/>
              <a:t>ташқари</a:t>
            </a:r>
            <a:r>
              <a:rPr lang="en-US" sz="1900" dirty="0"/>
              <a:t> </a:t>
            </a:r>
            <a:r>
              <a:rPr lang="en-US" sz="1900" dirty="0" err="1"/>
              <a:t>уларни</a:t>
            </a:r>
            <a:r>
              <a:rPr lang="en-US" sz="1900" dirty="0"/>
              <a:t> </a:t>
            </a:r>
            <a:r>
              <a:rPr lang="en-US" sz="1900" dirty="0" err="1"/>
              <a:t>сифати</a:t>
            </a:r>
            <a:r>
              <a:rPr lang="en-US" sz="1900" dirty="0"/>
              <a:t> т</a:t>
            </a:r>
            <a:r>
              <a:rPr lang="ru-RU" sz="1900" dirty="0"/>
              <a:t>е</a:t>
            </a:r>
            <a:r>
              <a:rPr lang="en-US" sz="1900" dirty="0" err="1"/>
              <a:t>кширилади</a:t>
            </a:r>
            <a:r>
              <a:rPr lang="en-US" sz="1900" dirty="0"/>
              <a:t>, </a:t>
            </a:r>
            <a:r>
              <a:rPr lang="en-US" sz="1900" dirty="0" err="1"/>
              <a:t>яъни</a:t>
            </a:r>
            <a:r>
              <a:rPr lang="en-US" sz="1900" dirty="0"/>
              <a:t> </a:t>
            </a:r>
            <a:r>
              <a:rPr lang="en-US" sz="1900" dirty="0" err="1"/>
              <a:t>занглаган</a:t>
            </a:r>
            <a:r>
              <a:rPr lang="en-US" sz="1900" dirty="0"/>
              <a:t>, т</a:t>
            </a:r>
            <a:r>
              <a:rPr lang="ru-RU" sz="1900" dirty="0"/>
              <a:t>е</a:t>
            </a:r>
            <a:r>
              <a:rPr lang="en-US" sz="1900" dirty="0" err="1"/>
              <a:t>шилган</a:t>
            </a:r>
            <a:r>
              <a:rPr lang="en-US" sz="1900" dirty="0"/>
              <a:t> </a:t>
            </a:r>
            <a:r>
              <a:rPr lang="en-US" sz="1900" dirty="0" err="1"/>
              <a:t>ва</a:t>
            </a:r>
            <a:r>
              <a:rPr lang="en-US" sz="1900" dirty="0"/>
              <a:t> </a:t>
            </a:r>
            <a:r>
              <a:rPr lang="en-US" sz="1900" dirty="0" err="1"/>
              <a:t>ҳар</a:t>
            </a:r>
            <a:r>
              <a:rPr lang="en-US" sz="1900" dirty="0"/>
              <a:t>-</a:t>
            </a:r>
            <a:r>
              <a:rPr lang="ru-RU" sz="1900" dirty="0"/>
              <a:t>х</a:t>
            </a:r>
            <a:r>
              <a:rPr lang="en-US" sz="1900" dirty="0" err="1"/>
              <a:t>ил</a:t>
            </a:r>
            <a:r>
              <a:rPr lang="en-US" sz="1900" dirty="0"/>
              <a:t> д</a:t>
            </a:r>
            <a:r>
              <a:rPr lang="ru-RU" sz="1900" dirty="0"/>
              <a:t>о</a:t>
            </a:r>
            <a:r>
              <a:rPr lang="en-US" sz="1900" dirty="0" err="1"/>
              <a:t>ғи</a:t>
            </a:r>
            <a:r>
              <a:rPr lang="en-US" sz="1900" dirty="0"/>
              <a:t> б</a:t>
            </a:r>
            <a:r>
              <a:rPr lang="ru-RU" sz="1900" dirty="0"/>
              <a:t>о</a:t>
            </a:r>
            <a:r>
              <a:rPr lang="en-US" sz="1900" dirty="0"/>
              <a:t>р </a:t>
            </a:r>
            <a:r>
              <a:rPr lang="en-US" sz="1900" dirty="0" err="1"/>
              <a:t>тунукалар</a:t>
            </a:r>
            <a:r>
              <a:rPr lang="en-US" sz="1900" dirty="0"/>
              <a:t> </a:t>
            </a:r>
            <a:r>
              <a:rPr lang="en-US" sz="1900" dirty="0" err="1"/>
              <a:t>чиқитга</a:t>
            </a:r>
            <a:r>
              <a:rPr lang="en-US" sz="1900" dirty="0"/>
              <a:t> </a:t>
            </a:r>
            <a:r>
              <a:rPr lang="en-US" sz="1900" dirty="0" err="1"/>
              <a:t>чиқарилади</a:t>
            </a:r>
            <a:r>
              <a:rPr lang="en-US" sz="1900" dirty="0"/>
              <a:t>.</a:t>
            </a:r>
            <a:endParaRPr lang="ru-RU" sz="1900" dirty="0"/>
          </a:p>
          <a:p>
            <a:r>
              <a:rPr lang="en-US" sz="1900" dirty="0" err="1"/>
              <a:t>Дискли</a:t>
            </a:r>
            <a:r>
              <a:rPr lang="en-US" sz="1900" dirty="0"/>
              <a:t> </a:t>
            </a:r>
            <a:r>
              <a:rPr lang="en-US" sz="1900" dirty="0" err="1"/>
              <a:t>қайчилар</a:t>
            </a:r>
            <a:r>
              <a:rPr lang="en-US" sz="1900" dirty="0"/>
              <a:t> </a:t>
            </a:r>
            <a:r>
              <a:rPr lang="en-US" sz="1900" dirty="0" err="1"/>
              <a:t>ёрдамида</a:t>
            </a:r>
            <a:r>
              <a:rPr lang="en-US" sz="1900" dirty="0"/>
              <a:t> </a:t>
            </a:r>
            <a:r>
              <a:rPr lang="en-US" sz="1900" dirty="0" err="1"/>
              <a:t>тунука</a:t>
            </a:r>
            <a:r>
              <a:rPr lang="en-US" sz="1900" dirty="0"/>
              <a:t> к</a:t>
            </a:r>
            <a:r>
              <a:rPr lang="ru-RU" sz="1900" dirty="0"/>
              <a:t>о</a:t>
            </a:r>
            <a:r>
              <a:rPr lang="en-US" sz="1900" dirty="0" err="1"/>
              <a:t>рпус</a:t>
            </a:r>
            <a:r>
              <a:rPr lang="en-US" sz="1900" dirty="0"/>
              <a:t> </a:t>
            </a:r>
            <a:r>
              <a:rPr lang="en-US" sz="1900" dirty="0" err="1"/>
              <a:t>учун</a:t>
            </a:r>
            <a:r>
              <a:rPr lang="en-US" sz="1900" dirty="0"/>
              <a:t> к</a:t>
            </a:r>
            <a:r>
              <a:rPr lang="ru-RU" sz="1900" dirty="0"/>
              <a:t>е</a:t>
            </a:r>
            <a:r>
              <a:rPr lang="en-US" sz="1900" dirty="0" err="1"/>
              <a:t>силади</a:t>
            </a:r>
            <a:r>
              <a:rPr lang="en-US" sz="1900" dirty="0"/>
              <a:t> </a:t>
            </a:r>
            <a:r>
              <a:rPr lang="en-US" sz="1900" dirty="0" err="1"/>
              <a:t>ва</a:t>
            </a:r>
            <a:r>
              <a:rPr lang="en-US" sz="1900" dirty="0"/>
              <a:t> к</a:t>
            </a:r>
            <a:r>
              <a:rPr lang="ru-RU" sz="1900" dirty="0"/>
              <a:t>о</a:t>
            </a:r>
            <a:r>
              <a:rPr lang="en-US" sz="1900" dirty="0" err="1"/>
              <a:t>рпус</a:t>
            </a:r>
            <a:r>
              <a:rPr lang="en-US" sz="1900" dirty="0"/>
              <a:t> ҳ</a:t>
            </a:r>
            <a:r>
              <a:rPr lang="ru-RU" sz="1900" dirty="0"/>
              <a:t>о</a:t>
            </a:r>
            <a:r>
              <a:rPr lang="en-US" sz="1900" dirty="0" err="1"/>
              <a:t>латига</a:t>
            </a:r>
            <a:r>
              <a:rPr lang="en-US" sz="1900" dirty="0"/>
              <a:t> к</a:t>
            </a:r>
            <a:r>
              <a:rPr lang="ru-RU" sz="1900" dirty="0"/>
              <a:t>е</a:t>
            </a:r>
            <a:r>
              <a:rPr lang="en-US" sz="1900" dirty="0" err="1"/>
              <a:t>лтирилиб</a:t>
            </a:r>
            <a:r>
              <a:rPr lang="en-US" sz="1900" dirty="0"/>
              <a:t>, </a:t>
            </a:r>
            <a:r>
              <a:rPr lang="en-US" sz="1900" dirty="0" err="1"/>
              <a:t>уларни</a:t>
            </a:r>
            <a:r>
              <a:rPr lang="en-US" sz="1900" dirty="0"/>
              <a:t> </a:t>
            </a:r>
            <a:r>
              <a:rPr lang="en-US" sz="1900" dirty="0" err="1"/>
              <a:t>қулф</a:t>
            </a:r>
            <a:r>
              <a:rPr lang="en-US" sz="1900" dirty="0"/>
              <a:t> </a:t>
            </a:r>
            <a:r>
              <a:rPr lang="en-US" sz="1900" dirty="0" err="1"/>
              <a:t>шаклида</a:t>
            </a:r>
            <a:r>
              <a:rPr lang="en-US" sz="1900" dirty="0"/>
              <a:t> </a:t>
            </a:r>
            <a:r>
              <a:rPr lang="en-US" sz="1900" dirty="0" err="1"/>
              <a:t>ёпилади</a:t>
            </a:r>
            <a:r>
              <a:rPr lang="en-US" sz="1900" dirty="0"/>
              <a:t>. </a:t>
            </a:r>
            <a:r>
              <a:rPr lang="en-US" sz="1900" dirty="0" err="1"/>
              <a:t>Сўнгра</a:t>
            </a:r>
            <a:r>
              <a:rPr lang="en-US" sz="1900" dirty="0"/>
              <a:t> </a:t>
            </a:r>
            <a:r>
              <a:rPr lang="en-US" sz="1900" dirty="0" err="1"/>
              <a:t>қалай</a:t>
            </a:r>
            <a:r>
              <a:rPr lang="en-US" sz="1900" dirty="0"/>
              <a:t> </a:t>
            </a:r>
            <a:r>
              <a:rPr lang="en-US" sz="1900" dirty="0" err="1"/>
              <a:t>ва</a:t>
            </a:r>
            <a:r>
              <a:rPr lang="en-US" sz="1900" dirty="0"/>
              <a:t> </a:t>
            </a:r>
            <a:r>
              <a:rPr lang="en-US" sz="1900" dirty="0" err="1"/>
              <a:t>қўрғ</a:t>
            </a:r>
            <a:r>
              <a:rPr lang="ru-RU" sz="1900" dirty="0"/>
              <a:t>о</a:t>
            </a:r>
            <a:r>
              <a:rPr lang="en-US" sz="1900" dirty="0" err="1"/>
              <a:t>шин</a:t>
            </a:r>
            <a:r>
              <a:rPr lang="en-US" sz="1900" dirty="0"/>
              <a:t> </a:t>
            </a:r>
            <a:r>
              <a:rPr lang="en-US" sz="1900" dirty="0" err="1"/>
              <a:t>аралашмасини</a:t>
            </a:r>
            <a:r>
              <a:rPr lang="en-US" sz="1900" dirty="0"/>
              <a:t> (40-50; 60-40%) </a:t>
            </a:r>
            <a:r>
              <a:rPr lang="en-US" sz="1900" dirty="0" err="1"/>
              <a:t>бир</a:t>
            </a:r>
            <a:r>
              <a:rPr lang="en-US" sz="1900" dirty="0"/>
              <a:t> </a:t>
            </a:r>
            <a:r>
              <a:rPr lang="ru-RU" sz="1900" dirty="0"/>
              <a:t>х</a:t>
            </a:r>
            <a:r>
              <a:rPr lang="en-US" sz="1900" dirty="0" err="1"/>
              <a:t>илда</a:t>
            </a:r>
            <a:r>
              <a:rPr lang="en-US" sz="1900" dirty="0"/>
              <a:t> </a:t>
            </a:r>
            <a:r>
              <a:rPr lang="en-US" sz="1900" dirty="0" err="1"/>
              <a:t>ёпилган</a:t>
            </a:r>
            <a:r>
              <a:rPr lang="en-US" sz="1900" dirty="0"/>
              <a:t> ж</a:t>
            </a:r>
            <a:r>
              <a:rPr lang="ru-RU" sz="1900" dirty="0"/>
              <a:t>о</a:t>
            </a:r>
            <a:r>
              <a:rPr lang="en-US" sz="1900" dirty="0" err="1"/>
              <a:t>йларига</a:t>
            </a:r>
            <a:r>
              <a:rPr lang="en-US" sz="1900" dirty="0"/>
              <a:t> </a:t>
            </a:r>
            <a:r>
              <a:rPr lang="en-US" sz="1900" dirty="0" err="1"/>
              <a:t>суртилади</a:t>
            </a:r>
            <a:r>
              <a:rPr lang="en-US" sz="1900" dirty="0"/>
              <a:t>. </a:t>
            </a:r>
            <a:r>
              <a:rPr lang="ru-RU" sz="1900" dirty="0" err="1"/>
              <a:t>Суртилган</a:t>
            </a:r>
            <a:r>
              <a:rPr lang="ru-RU" sz="1900" dirty="0"/>
              <a:t> </a:t>
            </a:r>
            <a:r>
              <a:rPr lang="ru-RU" sz="1900" dirty="0" err="1"/>
              <a:t>аралашма</a:t>
            </a:r>
            <a:r>
              <a:rPr lang="ru-RU" sz="1900" dirty="0"/>
              <a:t> </a:t>
            </a:r>
            <a:r>
              <a:rPr lang="ru-RU" sz="1900" dirty="0" err="1"/>
              <a:t>бирлаштирилган</a:t>
            </a:r>
            <a:r>
              <a:rPr lang="ru-RU" sz="1900" dirty="0"/>
              <a:t> </a:t>
            </a:r>
            <a:r>
              <a:rPr lang="ru-RU" sz="1900" dirty="0" err="1"/>
              <a:t>корпуснинг</a:t>
            </a:r>
            <a:r>
              <a:rPr lang="ru-RU" sz="1900" dirty="0"/>
              <a:t> </a:t>
            </a:r>
            <a:r>
              <a:rPr lang="ru-RU" sz="1900" dirty="0" err="1"/>
              <a:t>ички</a:t>
            </a:r>
            <a:r>
              <a:rPr lang="ru-RU" sz="1900" dirty="0"/>
              <a:t> </a:t>
            </a:r>
            <a:r>
              <a:rPr lang="ru-RU" sz="1900" dirty="0" err="1"/>
              <a:t>ва</a:t>
            </a:r>
            <a:r>
              <a:rPr lang="ru-RU" sz="1900" dirty="0"/>
              <a:t> </a:t>
            </a:r>
            <a:r>
              <a:rPr lang="ru-RU" sz="1900" dirty="0" err="1"/>
              <a:t>ташқи</a:t>
            </a:r>
            <a:r>
              <a:rPr lang="ru-RU" sz="1900" dirty="0"/>
              <a:t> </a:t>
            </a:r>
            <a:r>
              <a:rPr lang="ru-RU" sz="1900" dirty="0" err="1"/>
              <a:t>томонидан</a:t>
            </a:r>
            <a:r>
              <a:rPr lang="ru-RU" sz="1900" dirty="0"/>
              <a:t> </a:t>
            </a:r>
            <a:r>
              <a:rPr lang="ru-RU" sz="1900" dirty="0" err="1"/>
              <a:t>чиқиб</a:t>
            </a:r>
            <a:r>
              <a:rPr lang="ru-RU" sz="1900" dirty="0"/>
              <a:t> </a:t>
            </a:r>
            <a:r>
              <a:rPr lang="ru-RU" sz="1900" dirty="0" err="1"/>
              <a:t>кетмаслиги</a:t>
            </a:r>
            <a:r>
              <a:rPr lang="ru-RU" sz="1900" dirty="0"/>
              <a:t> </a:t>
            </a:r>
            <a:r>
              <a:rPr lang="ru-RU" sz="1900" dirty="0" err="1"/>
              <a:t>керак</a:t>
            </a:r>
            <a:r>
              <a:rPr lang="ru-RU" sz="1900" dirty="0"/>
              <a:t>. </a:t>
            </a:r>
            <a:r>
              <a:rPr lang="ru-RU" sz="1900" dirty="0" err="1"/>
              <a:t>Кейин</a:t>
            </a:r>
            <a:r>
              <a:rPr lang="ru-RU" sz="1900" dirty="0"/>
              <a:t> </a:t>
            </a:r>
            <a:r>
              <a:rPr lang="ru-RU" sz="1900" dirty="0" err="1"/>
              <a:t>махсус</a:t>
            </a:r>
            <a:r>
              <a:rPr lang="ru-RU" sz="1900" dirty="0"/>
              <a:t> машина </a:t>
            </a:r>
            <a:r>
              <a:rPr lang="ru-RU" sz="1900" dirty="0" err="1"/>
              <a:t>ёрдамида</a:t>
            </a:r>
            <a:r>
              <a:rPr lang="ru-RU" sz="1900" dirty="0"/>
              <a:t> </a:t>
            </a:r>
            <a:r>
              <a:rPr lang="ru-RU" sz="1900" dirty="0" err="1"/>
              <a:t>корпусни</a:t>
            </a:r>
            <a:r>
              <a:rPr lang="ru-RU" sz="1900" dirty="0"/>
              <a:t> </a:t>
            </a:r>
            <a:r>
              <a:rPr lang="ru-RU" sz="1900" dirty="0" err="1"/>
              <a:t>чекка</a:t>
            </a:r>
            <a:r>
              <a:rPr lang="ru-RU" sz="1900" dirty="0"/>
              <a:t> </a:t>
            </a:r>
            <a:r>
              <a:rPr lang="ru-RU" sz="1900" dirty="0" err="1"/>
              <a:t>қисмлари</a:t>
            </a:r>
            <a:r>
              <a:rPr lang="ru-RU" sz="1900" dirty="0"/>
              <a:t>, </a:t>
            </a:r>
            <a:r>
              <a:rPr lang="ru-RU" sz="1900" dirty="0" err="1"/>
              <a:t>яъни</a:t>
            </a:r>
            <a:r>
              <a:rPr lang="ru-RU" sz="1900" dirty="0"/>
              <a:t> </a:t>
            </a:r>
            <a:r>
              <a:rPr lang="ru-RU" sz="1900" dirty="0" err="1"/>
              <a:t>таг</a:t>
            </a:r>
            <a:r>
              <a:rPr lang="ru-RU" sz="1900" dirty="0"/>
              <a:t> </a:t>
            </a:r>
            <a:r>
              <a:rPr lang="ru-RU" sz="1900" dirty="0" err="1"/>
              <a:t>ва</a:t>
            </a:r>
            <a:r>
              <a:rPr lang="ru-RU" sz="1900" dirty="0"/>
              <a:t> </a:t>
            </a:r>
            <a:r>
              <a:rPr lang="ru-RU" sz="1900" dirty="0" err="1"/>
              <a:t>қопқоқ</a:t>
            </a:r>
            <a:r>
              <a:rPr lang="ru-RU" sz="1900" dirty="0"/>
              <a:t> </a:t>
            </a:r>
            <a:r>
              <a:rPr lang="ru-RU" sz="1900" dirty="0" err="1"/>
              <a:t>ёпадиган</a:t>
            </a:r>
            <a:r>
              <a:rPr lang="ru-RU" sz="1900" dirty="0"/>
              <a:t> </a:t>
            </a:r>
            <a:r>
              <a:rPr lang="ru-RU" sz="1900" dirty="0" err="1"/>
              <a:t>жойларига</a:t>
            </a:r>
            <a:r>
              <a:rPr lang="ru-RU" sz="1900" dirty="0"/>
              <a:t> </a:t>
            </a:r>
            <a:r>
              <a:rPr lang="ru-RU" sz="1900" dirty="0" err="1"/>
              <a:t>ишлов</a:t>
            </a:r>
            <a:r>
              <a:rPr lang="ru-RU" sz="1900" dirty="0"/>
              <a:t> </a:t>
            </a:r>
            <a:r>
              <a:rPr lang="ru-RU" sz="1900" dirty="0" err="1"/>
              <a:t>берилади</a:t>
            </a:r>
            <a:r>
              <a:rPr lang="ru-RU" sz="1900" dirty="0"/>
              <a:t>. </a:t>
            </a:r>
            <a:r>
              <a:rPr lang="ru-RU" sz="1900" dirty="0" err="1"/>
              <a:t>Корпусга</a:t>
            </a:r>
            <a:r>
              <a:rPr lang="ru-RU" sz="1900" dirty="0"/>
              <a:t> </a:t>
            </a:r>
            <a:r>
              <a:rPr lang="ru-RU" sz="1900" dirty="0" err="1"/>
              <a:t>таг</a:t>
            </a:r>
            <a:r>
              <a:rPr lang="ru-RU" sz="1900" dirty="0"/>
              <a:t> </a:t>
            </a:r>
            <a:r>
              <a:rPr lang="ru-RU" sz="1900" dirty="0" err="1"/>
              <a:t>қисми</a:t>
            </a:r>
            <a:r>
              <a:rPr lang="ru-RU" sz="1900" dirty="0"/>
              <a:t> пресс </a:t>
            </a:r>
            <a:r>
              <a:rPr lang="ru-RU" sz="1900" dirty="0" err="1"/>
              <a:t>ёрдамида</a:t>
            </a:r>
            <a:r>
              <a:rPr lang="ru-RU" sz="1900" dirty="0"/>
              <a:t> </a:t>
            </a:r>
            <a:r>
              <a:rPr lang="ru-RU" sz="1900" dirty="0" err="1"/>
              <a:t>тамғаланади</a:t>
            </a:r>
            <a:r>
              <a:rPr lang="ru-RU" sz="1900" dirty="0"/>
              <a:t>.</a:t>
            </a:r>
          </a:p>
          <a:p>
            <a:r>
              <a:rPr lang="ru-RU" sz="1900" dirty="0" err="1"/>
              <a:t>Идишни</a:t>
            </a:r>
            <a:r>
              <a:rPr lang="ru-RU" sz="1900" dirty="0"/>
              <a:t> </a:t>
            </a:r>
            <a:r>
              <a:rPr lang="ru-RU" sz="1900" dirty="0" err="1"/>
              <a:t>бирлаштирилган</a:t>
            </a:r>
            <a:r>
              <a:rPr lang="ru-RU" sz="1900" dirty="0"/>
              <a:t> </a:t>
            </a:r>
            <a:r>
              <a:rPr lang="ru-RU" sz="1900" dirty="0" err="1"/>
              <a:t>жойларини</a:t>
            </a:r>
            <a:r>
              <a:rPr lang="ru-RU" sz="1900" dirty="0"/>
              <a:t> </a:t>
            </a:r>
            <a:r>
              <a:rPr lang="ru-RU" sz="1900" dirty="0" err="1"/>
              <a:t>герметиклигини</a:t>
            </a:r>
            <a:r>
              <a:rPr lang="ru-RU" sz="1900" dirty="0"/>
              <a:t> </a:t>
            </a:r>
            <a:r>
              <a:rPr lang="ru-RU" sz="1900" dirty="0" err="1"/>
              <a:t>яхшилаш</a:t>
            </a:r>
            <a:r>
              <a:rPr lang="ru-RU" sz="1900" dirty="0"/>
              <a:t> </a:t>
            </a:r>
            <a:r>
              <a:rPr lang="ru-RU" sz="1900" dirty="0" err="1"/>
              <a:t>мақсадида</a:t>
            </a:r>
            <a:r>
              <a:rPr lang="ru-RU" sz="1900" dirty="0"/>
              <a:t> </a:t>
            </a:r>
            <a:r>
              <a:rPr lang="ru-RU" sz="1900" dirty="0" err="1"/>
              <a:t>сув</a:t>
            </a:r>
            <a:r>
              <a:rPr lang="ru-RU" sz="1900" dirty="0"/>
              <a:t>-аммиак </a:t>
            </a:r>
            <a:r>
              <a:rPr lang="ru-RU" sz="1900" dirty="0" err="1"/>
              <a:t>пастаси</a:t>
            </a:r>
            <a:r>
              <a:rPr lang="ru-RU" sz="1900" dirty="0"/>
              <a:t> </a:t>
            </a:r>
            <a:r>
              <a:rPr lang="ru-RU" sz="1900" dirty="0" err="1"/>
              <a:t>қўлланилади</a:t>
            </a:r>
            <a:r>
              <a:rPr lang="ru-RU" sz="1900" dirty="0"/>
              <a:t>. </a:t>
            </a:r>
            <a:r>
              <a:rPr lang="ru-RU" sz="1900" dirty="0" err="1"/>
              <a:t>Бу</a:t>
            </a:r>
            <a:r>
              <a:rPr lang="ru-RU" sz="1900" dirty="0"/>
              <a:t> </a:t>
            </a:r>
            <a:r>
              <a:rPr lang="ru-RU" sz="1900" dirty="0" err="1"/>
              <a:t>пастани</a:t>
            </a:r>
            <a:r>
              <a:rPr lang="ru-RU" sz="1900" dirty="0"/>
              <a:t> </a:t>
            </a:r>
            <a:r>
              <a:rPr lang="ru-RU" sz="1900" dirty="0" err="1"/>
              <a:t>суртилгандан</a:t>
            </a:r>
            <a:r>
              <a:rPr lang="ru-RU" sz="1900" dirty="0"/>
              <a:t> </a:t>
            </a:r>
            <a:r>
              <a:rPr lang="ru-RU" sz="1900" dirty="0" err="1"/>
              <a:t>сўнг</a:t>
            </a:r>
            <a:r>
              <a:rPr lang="ru-RU" sz="1900" dirty="0"/>
              <a:t> </a:t>
            </a:r>
            <a:r>
              <a:rPr lang="ru-RU" sz="1900" dirty="0" err="1"/>
              <a:t>идишни</a:t>
            </a:r>
            <a:r>
              <a:rPr lang="ru-RU" sz="1900" dirty="0"/>
              <a:t> </a:t>
            </a:r>
            <a:r>
              <a:rPr lang="ru-RU" sz="1900" dirty="0" err="1"/>
              <a:t>қуритиш</a:t>
            </a:r>
            <a:r>
              <a:rPr lang="ru-RU" sz="1900" dirty="0"/>
              <a:t> </a:t>
            </a:r>
            <a:r>
              <a:rPr lang="ru-RU" sz="1900" dirty="0" err="1"/>
              <a:t>печига</a:t>
            </a:r>
            <a:r>
              <a:rPr lang="ru-RU" sz="1900" dirty="0"/>
              <a:t> </a:t>
            </a:r>
            <a:r>
              <a:rPr lang="ru-RU" sz="1900" dirty="0" err="1"/>
              <a:t>юборилади</a:t>
            </a:r>
            <a:r>
              <a:rPr lang="ru-RU" sz="1900" dirty="0"/>
              <a:t> </a:t>
            </a:r>
            <a:r>
              <a:rPr lang="ru-RU" sz="1900" dirty="0" err="1"/>
              <a:t>ва</a:t>
            </a:r>
            <a:r>
              <a:rPr lang="ru-RU" sz="1900" dirty="0"/>
              <a:t> </a:t>
            </a:r>
            <a:r>
              <a:rPr lang="ru-RU" sz="1900" dirty="0" err="1"/>
              <a:t>бу</a:t>
            </a:r>
            <a:r>
              <a:rPr lang="ru-RU" sz="1900" dirty="0"/>
              <a:t> </a:t>
            </a:r>
            <a:r>
              <a:rPr lang="ru-RU" sz="1900" dirty="0" err="1"/>
              <a:t>жараёнда</a:t>
            </a:r>
            <a:r>
              <a:rPr lang="ru-RU" sz="1900" dirty="0"/>
              <a:t> </a:t>
            </a:r>
            <a:r>
              <a:rPr lang="ru-RU" sz="1900" dirty="0" err="1"/>
              <a:t>пастада</a:t>
            </a:r>
            <a:r>
              <a:rPr lang="ru-RU" sz="1900" dirty="0"/>
              <a:t> </a:t>
            </a:r>
            <a:r>
              <a:rPr lang="ru-RU" sz="1900" dirty="0" err="1"/>
              <a:t>бўлган</a:t>
            </a:r>
            <a:r>
              <a:rPr lang="ru-RU" sz="1900" dirty="0"/>
              <a:t> </a:t>
            </a:r>
            <a:r>
              <a:rPr lang="uz-Cyrl-UZ" sz="1900" dirty="0"/>
              <a:t>э</a:t>
            </a:r>
            <a:r>
              <a:rPr lang="ru-RU" sz="1900" dirty="0" err="1"/>
              <a:t>ритувчидан</a:t>
            </a:r>
            <a:r>
              <a:rPr lang="ru-RU" sz="1900" dirty="0"/>
              <a:t>  </a:t>
            </a:r>
            <a:r>
              <a:rPr lang="ru-RU" sz="1900" dirty="0" err="1"/>
              <a:t>тозаланади</a:t>
            </a:r>
            <a:r>
              <a:rPr lang="ru-RU" sz="1900" dirty="0"/>
              <a:t>, </a:t>
            </a:r>
            <a:r>
              <a:rPr lang="ru-RU" sz="1900" dirty="0" err="1"/>
              <a:t>устки</a:t>
            </a:r>
            <a:r>
              <a:rPr lang="ru-RU" sz="1900" dirty="0"/>
              <a:t> </a:t>
            </a:r>
            <a:r>
              <a:rPr lang="ru-RU" sz="1900" dirty="0" err="1"/>
              <a:t>қисмида</a:t>
            </a:r>
            <a:r>
              <a:rPr lang="ru-RU" sz="1900" dirty="0"/>
              <a:t> герметик </a:t>
            </a:r>
            <a:r>
              <a:rPr lang="ru-RU" sz="1900" dirty="0" err="1"/>
              <a:t>бўлган</a:t>
            </a:r>
            <a:r>
              <a:rPr lang="ru-RU" sz="1900" dirty="0"/>
              <a:t> </a:t>
            </a:r>
            <a:r>
              <a:rPr lang="ru-RU" sz="1900" dirty="0" err="1"/>
              <a:t>юпқа</a:t>
            </a:r>
            <a:r>
              <a:rPr lang="ru-RU" sz="1900" dirty="0"/>
              <a:t> </a:t>
            </a:r>
            <a:r>
              <a:rPr lang="uz-Cyrl-UZ" sz="1900" dirty="0"/>
              <a:t>э</a:t>
            </a:r>
            <a:r>
              <a:rPr lang="ru-RU" sz="1900" dirty="0"/>
              <a:t>ластик </a:t>
            </a:r>
            <a:r>
              <a:rPr lang="ru-RU" sz="1900" dirty="0" err="1"/>
              <a:t>пл</a:t>
            </a:r>
            <a:r>
              <a:rPr lang="uz-Cyrl-UZ" sz="1900" dirty="0"/>
              <a:t>ё</a:t>
            </a:r>
            <a:r>
              <a:rPr lang="ru-RU" sz="1900" dirty="0" err="1"/>
              <a:t>нка</a:t>
            </a:r>
            <a:r>
              <a:rPr lang="ru-RU" sz="1900" dirty="0"/>
              <a:t> </a:t>
            </a:r>
            <a:r>
              <a:rPr lang="ru-RU" sz="1900" dirty="0" err="1"/>
              <a:t>қолади</a:t>
            </a:r>
            <a:r>
              <a:rPr lang="ru-RU" sz="1900" dirty="0"/>
              <a:t>.</a:t>
            </a:r>
          </a:p>
          <a:p>
            <a:r>
              <a:rPr lang="ru-RU" sz="1900" dirty="0" err="1"/>
              <a:t>Идишни</a:t>
            </a:r>
            <a:r>
              <a:rPr lang="ru-RU" sz="1900" dirty="0"/>
              <a:t> </a:t>
            </a:r>
            <a:r>
              <a:rPr lang="ru-RU" sz="1900" dirty="0" err="1"/>
              <a:t>таг</a:t>
            </a:r>
            <a:r>
              <a:rPr lang="ru-RU" sz="1900" dirty="0"/>
              <a:t> </a:t>
            </a:r>
            <a:r>
              <a:rPr lang="ru-RU" sz="1900" dirty="0" err="1"/>
              <a:t>қисмини</a:t>
            </a:r>
            <a:r>
              <a:rPr lang="ru-RU" sz="1900" dirty="0"/>
              <a:t> </a:t>
            </a:r>
            <a:r>
              <a:rPr lang="ru-RU" sz="1900" dirty="0" err="1"/>
              <a:t>тамғаланаётган</a:t>
            </a:r>
            <a:r>
              <a:rPr lang="ru-RU" sz="1900" dirty="0"/>
              <a:t> </a:t>
            </a:r>
            <a:r>
              <a:rPr lang="ru-RU" sz="1900" dirty="0" err="1"/>
              <a:t>пайтда</a:t>
            </a:r>
            <a:r>
              <a:rPr lang="ru-RU" sz="1900" dirty="0"/>
              <a:t> </a:t>
            </a:r>
            <a:r>
              <a:rPr lang="ru-RU" sz="1900" dirty="0" err="1"/>
              <a:t>унга</a:t>
            </a:r>
            <a:r>
              <a:rPr lang="ru-RU" sz="1900" dirty="0"/>
              <a:t> </a:t>
            </a:r>
            <a:r>
              <a:rPr lang="ru-RU" sz="1900" dirty="0" err="1"/>
              <a:t>бир</a:t>
            </a:r>
            <a:r>
              <a:rPr lang="ru-RU" sz="1900" dirty="0"/>
              <a:t> </a:t>
            </a:r>
            <a:r>
              <a:rPr lang="ru-RU" sz="1900" dirty="0" err="1"/>
              <a:t>йўла</a:t>
            </a:r>
            <a:r>
              <a:rPr lang="ru-RU" sz="1900" dirty="0"/>
              <a:t> 10 та </a:t>
            </a:r>
            <a:r>
              <a:rPr lang="ru-RU" sz="1900" dirty="0" err="1"/>
              <a:t>шартли</a:t>
            </a:r>
            <a:r>
              <a:rPr lang="ru-RU" sz="1900" dirty="0"/>
              <a:t> </a:t>
            </a:r>
            <a:r>
              <a:rPr lang="ru-RU" sz="1900" dirty="0" err="1"/>
              <a:t>белгиларни</a:t>
            </a:r>
            <a:r>
              <a:rPr lang="ru-RU" sz="1900" dirty="0"/>
              <a:t> </a:t>
            </a:r>
            <a:r>
              <a:rPr lang="ru-RU" sz="1900" dirty="0" err="1"/>
              <a:t>ҳам</a:t>
            </a:r>
            <a:r>
              <a:rPr lang="ru-RU" sz="1900" dirty="0"/>
              <a:t> </a:t>
            </a:r>
            <a:r>
              <a:rPr lang="ru-RU" sz="1900" dirty="0" err="1"/>
              <a:t>тамғаланади</a:t>
            </a:r>
            <a:r>
              <a:rPr lang="ru-RU" sz="1900" dirty="0"/>
              <a:t>. </a:t>
            </a:r>
            <a:r>
              <a:rPr lang="ru-RU" sz="1900" dirty="0" err="1"/>
              <a:t>Масалан</a:t>
            </a:r>
            <a:r>
              <a:rPr lang="ru-RU" sz="1900" dirty="0"/>
              <a:t>,  К- </a:t>
            </a:r>
            <a:r>
              <a:rPr lang="ru-RU" sz="1900" dirty="0" err="1"/>
              <a:t>консервали</a:t>
            </a:r>
            <a:r>
              <a:rPr lang="ru-RU" sz="1900" dirty="0"/>
              <a:t>, М- </a:t>
            </a:r>
            <a:r>
              <a:rPr lang="ru-RU" sz="1900" dirty="0" err="1"/>
              <a:t>гўшт</a:t>
            </a:r>
            <a:r>
              <a:rPr lang="ru-RU" sz="1900" dirty="0"/>
              <a:t> </a:t>
            </a:r>
            <a:r>
              <a:rPr lang="ru-RU" sz="1900" dirty="0" err="1"/>
              <a:t>саноати</a:t>
            </a:r>
            <a:r>
              <a:rPr lang="ru-RU" sz="1900" dirty="0"/>
              <a:t>, Р- </a:t>
            </a:r>
            <a:r>
              <a:rPr lang="ru-RU" sz="1900" dirty="0" err="1"/>
              <a:t>балиқ</a:t>
            </a:r>
            <a:r>
              <a:rPr lang="ru-RU" sz="1900" dirty="0"/>
              <a:t> </a:t>
            </a:r>
            <a:r>
              <a:rPr lang="ru-RU" sz="1900" dirty="0" err="1"/>
              <a:t>саноати</a:t>
            </a:r>
            <a:r>
              <a:rPr lang="ru-RU" sz="1900" dirty="0"/>
              <a:t> </a:t>
            </a:r>
            <a:r>
              <a:rPr lang="ru-RU" sz="1900" dirty="0" err="1"/>
              <a:t>ва</a:t>
            </a:r>
            <a:r>
              <a:rPr lang="ru-RU" sz="1900" dirty="0"/>
              <a:t> </a:t>
            </a:r>
            <a:r>
              <a:rPr lang="ru-RU" sz="1900" dirty="0" err="1"/>
              <a:t>ҳ.к</a:t>
            </a:r>
            <a:r>
              <a:rPr lang="ru-RU" sz="1900" dirty="0"/>
              <a:t>. </a:t>
            </a:r>
            <a:r>
              <a:rPr lang="ru-RU" sz="1900" dirty="0" err="1"/>
              <a:t>Бундан</a:t>
            </a:r>
            <a:r>
              <a:rPr lang="ru-RU" sz="1900" dirty="0"/>
              <a:t> </a:t>
            </a:r>
            <a:r>
              <a:rPr lang="ru-RU" sz="1900" dirty="0" err="1"/>
              <a:t>ташқари</a:t>
            </a:r>
            <a:r>
              <a:rPr lang="ru-RU" sz="1900" dirty="0"/>
              <a:t> шу </a:t>
            </a:r>
            <a:r>
              <a:rPr lang="ru-RU" sz="1900" dirty="0" err="1"/>
              <a:t>корхонани</a:t>
            </a:r>
            <a:r>
              <a:rPr lang="ru-RU" sz="1900" dirty="0"/>
              <a:t> </a:t>
            </a:r>
            <a:r>
              <a:rPr lang="ru-RU" sz="1900" dirty="0" err="1"/>
              <a:t>ўзининг</a:t>
            </a:r>
            <a:r>
              <a:rPr lang="ru-RU" sz="1900" dirty="0"/>
              <a:t> </a:t>
            </a:r>
            <a:r>
              <a:rPr lang="ru-RU" sz="1900" dirty="0" err="1"/>
              <a:t>рақами</a:t>
            </a:r>
            <a:r>
              <a:rPr lang="ru-RU" sz="1900" dirty="0"/>
              <a:t> </a:t>
            </a:r>
            <a:r>
              <a:rPr lang="ru-RU" sz="1900" dirty="0" err="1"/>
              <a:t>ва</a:t>
            </a:r>
            <a:r>
              <a:rPr lang="ru-RU" sz="1900" dirty="0"/>
              <a:t> </a:t>
            </a:r>
            <a:r>
              <a:rPr lang="ru-RU" sz="1900" dirty="0" err="1"/>
              <a:t>ишлаб</a:t>
            </a:r>
            <a:r>
              <a:rPr lang="ru-RU" sz="1900" dirty="0"/>
              <a:t> </a:t>
            </a:r>
            <a:r>
              <a:rPr lang="ru-RU" sz="1900" dirty="0" err="1"/>
              <a:t>чиқарган</a:t>
            </a:r>
            <a:r>
              <a:rPr lang="ru-RU" sz="1900" dirty="0"/>
              <a:t> </a:t>
            </a:r>
            <a:r>
              <a:rPr lang="ru-RU" sz="1900" dirty="0" err="1"/>
              <a:t>йили</a:t>
            </a:r>
            <a:r>
              <a:rPr lang="ru-RU" sz="1900" dirty="0"/>
              <a:t> (</a:t>
            </a:r>
            <a:r>
              <a:rPr lang="ru-RU" sz="1900" dirty="0" err="1"/>
              <a:t>охирги</a:t>
            </a:r>
            <a:r>
              <a:rPr lang="ru-RU" sz="1900" dirty="0"/>
              <a:t> </a:t>
            </a:r>
            <a:r>
              <a:rPr lang="ru-RU" sz="1900" dirty="0" err="1"/>
              <a:t>рақамини</a:t>
            </a:r>
            <a:r>
              <a:rPr lang="ru-RU" sz="1900" dirty="0"/>
              <a:t>) </a:t>
            </a:r>
            <a:r>
              <a:rPr lang="ru-RU" sz="1900" dirty="0" err="1"/>
              <a:t>тамғаланади</a:t>
            </a:r>
            <a:r>
              <a:rPr lang="ru-RU" sz="1900" dirty="0"/>
              <a:t>. </a:t>
            </a:r>
            <a:r>
              <a:rPr lang="ru-RU" sz="1900" dirty="0" err="1"/>
              <a:t>Мисол</a:t>
            </a:r>
            <a:r>
              <a:rPr lang="ru-RU" sz="1900" dirty="0"/>
              <a:t> </a:t>
            </a:r>
            <a:r>
              <a:rPr lang="ru-RU" sz="1900" dirty="0" err="1"/>
              <a:t>тариқасида</a:t>
            </a:r>
            <a:r>
              <a:rPr lang="ru-RU" sz="1900" dirty="0"/>
              <a:t> </a:t>
            </a:r>
            <a:r>
              <a:rPr lang="ru-RU" sz="1900" dirty="0" err="1"/>
              <a:t>консерванинг</a:t>
            </a:r>
            <a:r>
              <a:rPr lang="ru-RU" sz="1900" dirty="0"/>
              <a:t> </a:t>
            </a:r>
            <a:r>
              <a:rPr lang="ru-RU" sz="1900" dirty="0" err="1"/>
              <a:t>тагида</a:t>
            </a:r>
            <a:r>
              <a:rPr lang="ru-RU" sz="1900" dirty="0"/>
              <a:t> К 156 </a:t>
            </a:r>
            <a:r>
              <a:rPr lang="ru-RU" sz="1900" dirty="0" err="1"/>
              <a:t>тамғаланган</a:t>
            </a:r>
            <a:r>
              <a:rPr lang="ru-RU" sz="1900" dirty="0"/>
              <a:t> </a:t>
            </a:r>
            <a:r>
              <a:rPr lang="ru-RU" sz="1900" dirty="0" err="1"/>
              <a:t>бўлса</a:t>
            </a:r>
            <a:r>
              <a:rPr lang="ru-RU" sz="1900" dirty="0"/>
              <a:t>, у </a:t>
            </a:r>
            <a:r>
              <a:rPr lang="ru-RU" sz="1900" dirty="0" err="1"/>
              <a:t>ҳолда</a:t>
            </a:r>
            <a:r>
              <a:rPr lang="ru-RU" sz="1900" dirty="0"/>
              <a:t> «</a:t>
            </a:r>
            <a:r>
              <a:rPr lang="ru-RU" sz="1900" dirty="0" err="1"/>
              <a:t>консерва</a:t>
            </a:r>
            <a:r>
              <a:rPr lang="ru-RU" sz="1900" dirty="0"/>
              <a:t> </a:t>
            </a:r>
            <a:r>
              <a:rPr lang="ru-RU" sz="1900" dirty="0" err="1"/>
              <a:t>саноатидаги</a:t>
            </a:r>
            <a:r>
              <a:rPr lang="ru-RU" sz="1900" dirty="0"/>
              <a:t>» 15 </a:t>
            </a:r>
            <a:r>
              <a:rPr lang="ru-RU" sz="1900" dirty="0" err="1"/>
              <a:t>рақамли</a:t>
            </a:r>
            <a:r>
              <a:rPr lang="ru-RU" sz="1900" dirty="0"/>
              <a:t> </a:t>
            </a:r>
            <a:r>
              <a:rPr lang="ru-RU" sz="1900" dirty="0" err="1"/>
              <a:t>корхона</a:t>
            </a:r>
            <a:r>
              <a:rPr lang="ru-RU" sz="1900" dirty="0"/>
              <a:t> 1996 </a:t>
            </a:r>
            <a:r>
              <a:rPr lang="ru-RU" sz="1900" dirty="0" err="1"/>
              <a:t>йили</a:t>
            </a:r>
            <a:r>
              <a:rPr lang="ru-RU" sz="1900" dirty="0"/>
              <a:t> </a:t>
            </a:r>
            <a:r>
              <a:rPr lang="ru-RU" sz="1900" dirty="0" err="1"/>
              <a:t>ишлаб</a:t>
            </a:r>
            <a:r>
              <a:rPr lang="ru-RU" sz="1900" dirty="0"/>
              <a:t> </a:t>
            </a:r>
            <a:r>
              <a:rPr lang="ru-RU" sz="1900" dirty="0" err="1"/>
              <a:t>чиққанлигини</a:t>
            </a:r>
            <a:r>
              <a:rPr lang="ru-RU" sz="1900" dirty="0"/>
              <a:t> </a:t>
            </a:r>
            <a:r>
              <a:rPr lang="ru-RU" sz="1900" dirty="0" err="1"/>
              <a:t>билдиради</a:t>
            </a:r>
            <a:r>
              <a:rPr lang="ru-RU" sz="1900" dirty="0"/>
              <a:t>.</a:t>
            </a:r>
          </a:p>
          <a:p>
            <a:r>
              <a:rPr lang="ru-RU" sz="1900" dirty="0" err="1"/>
              <a:t>Консерва</a:t>
            </a:r>
            <a:r>
              <a:rPr lang="ru-RU" sz="1900" dirty="0"/>
              <a:t> </a:t>
            </a:r>
            <a:r>
              <a:rPr lang="ru-RU" sz="1900" dirty="0" err="1"/>
              <a:t>корхонасини</a:t>
            </a:r>
            <a:r>
              <a:rPr lang="ru-RU" sz="1900" dirty="0"/>
              <a:t> </a:t>
            </a:r>
            <a:r>
              <a:rPr lang="ru-RU" sz="1900" dirty="0" err="1"/>
              <a:t>тунука</a:t>
            </a:r>
            <a:r>
              <a:rPr lang="ru-RU" sz="1900" dirty="0"/>
              <a:t> </a:t>
            </a:r>
            <a:r>
              <a:rPr lang="ru-RU" sz="1900" dirty="0" err="1"/>
              <a:t>цехида</a:t>
            </a:r>
            <a:r>
              <a:rPr lang="ru-RU" sz="1900" dirty="0"/>
              <a:t> </a:t>
            </a:r>
            <a:r>
              <a:rPr lang="ru-RU" sz="1900" dirty="0" err="1"/>
              <a:t>идишни</a:t>
            </a:r>
            <a:r>
              <a:rPr lang="ru-RU" sz="1900" dirty="0"/>
              <a:t> </a:t>
            </a:r>
            <a:r>
              <a:rPr lang="ru-RU" sz="1900" dirty="0" err="1"/>
              <a:t>қопқоқлари</a:t>
            </a:r>
            <a:r>
              <a:rPr lang="ru-RU" sz="1900" dirty="0"/>
              <a:t> </a:t>
            </a:r>
            <a:r>
              <a:rPr lang="ru-RU" sz="1900" dirty="0" err="1"/>
              <a:t>ишлаб</a:t>
            </a:r>
            <a:r>
              <a:rPr lang="ru-RU" sz="1900" dirty="0"/>
              <a:t> </a:t>
            </a:r>
            <a:r>
              <a:rPr lang="ru-RU" sz="1900" dirty="0" err="1"/>
              <a:t>чиқилади</a:t>
            </a:r>
            <a:r>
              <a:rPr lang="ru-RU" sz="1900" dirty="0"/>
              <a:t>, </a:t>
            </a:r>
            <a:r>
              <a:rPr lang="ru-RU" sz="1900" dirty="0" err="1"/>
              <a:t>лекин</a:t>
            </a:r>
            <a:r>
              <a:rPr lang="ru-RU" sz="1900" dirty="0"/>
              <a:t> </a:t>
            </a:r>
            <a:r>
              <a:rPr lang="ru-RU" sz="1900" dirty="0" err="1"/>
              <a:t>ишлаб</a:t>
            </a:r>
            <a:r>
              <a:rPr lang="ru-RU" sz="1900" dirty="0"/>
              <a:t> </a:t>
            </a:r>
            <a:r>
              <a:rPr lang="ru-RU" sz="1900" dirty="0" err="1"/>
              <a:t>чиқилаётган</a:t>
            </a:r>
            <a:r>
              <a:rPr lang="ru-RU" sz="1900" dirty="0"/>
              <a:t> </a:t>
            </a:r>
            <a:r>
              <a:rPr lang="ru-RU" sz="1900" dirty="0" err="1"/>
              <a:t>вақтда</a:t>
            </a:r>
            <a:r>
              <a:rPr lang="ru-RU" sz="1900" dirty="0"/>
              <a:t> </a:t>
            </a:r>
            <a:r>
              <a:rPr lang="ru-RU" sz="1900" dirty="0" err="1"/>
              <a:t>уларга</a:t>
            </a:r>
            <a:r>
              <a:rPr lang="ru-RU" sz="1900" dirty="0"/>
              <a:t> </a:t>
            </a:r>
            <a:r>
              <a:rPr lang="ru-RU" sz="1900" dirty="0" err="1"/>
              <a:t>ҳеч</a:t>
            </a:r>
            <a:r>
              <a:rPr lang="ru-RU" sz="1900" dirty="0"/>
              <a:t> </a:t>
            </a:r>
            <a:r>
              <a:rPr lang="ru-RU" sz="1900" dirty="0" err="1"/>
              <a:t>қандай</a:t>
            </a:r>
            <a:r>
              <a:rPr lang="ru-RU" sz="1900" dirty="0"/>
              <a:t> белги </a:t>
            </a:r>
            <a:r>
              <a:rPr lang="ru-RU" sz="1900" dirty="0" err="1"/>
              <a:t>тамғаланмайди</a:t>
            </a:r>
            <a:r>
              <a:rPr lang="ru-RU" sz="1900" dirty="0" smtClean="0"/>
              <a:t>.</a:t>
            </a:r>
            <a:endParaRPr lang="ru-RU" sz="1900" dirty="0"/>
          </a:p>
        </p:txBody>
      </p:sp>
    </p:spTree>
    <p:extLst>
      <p:ext uri="{BB962C8B-B14F-4D97-AF65-F5344CB8AC3E}">
        <p14:creationId xmlns:p14="http://schemas.microsoft.com/office/powerpoint/2010/main" val="2673553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4594" y="188640"/>
            <a:ext cx="8568952" cy="6370975"/>
          </a:xfrm>
          <a:prstGeom prst="rect">
            <a:avLst/>
          </a:prstGeom>
        </p:spPr>
        <p:txBody>
          <a:bodyPr wrap="square">
            <a:spAutoFit/>
          </a:bodyPr>
          <a:lstStyle/>
          <a:p>
            <a:pPr algn="just"/>
            <a:r>
              <a:rPr lang="ru-RU" sz="2400" dirty="0" smtClean="0">
                <a:latin typeface="Arial" pitchFamily="34" charset="0"/>
                <a:cs typeface="Arial" pitchFamily="34" charset="0"/>
              </a:rPr>
              <a:t>    </a:t>
            </a:r>
            <a:r>
              <a:rPr lang="ru-RU" sz="2400" dirty="0" err="1" smtClean="0">
                <a:latin typeface="Arial" pitchFamily="34" charset="0"/>
                <a:cs typeface="Arial" pitchFamily="34" charset="0"/>
              </a:rPr>
              <a:t>Консерва</a:t>
            </a:r>
            <a:r>
              <a:rPr lang="ru-RU" sz="2400" dirty="0" smtClean="0">
                <a:latin typeface="Arial" pitchFamily="34" charset="0"/>
                <a:cs typeface="Arial" pitchFamily="34" charset="0"/>
              </a:rPr>
              <a:t> </a:t>
            </a:r>
            <a:r>
              <a:rPr lang="ru-RU" sz="2400" dirty="0" err="1">
                <a:latin typeface="Arial" pitchFamily="34" charset="0"/>
                <a:cs typeface="Arial" pitchFamily="34" charset="0"/>
              </a:rPr>
              <a:t>корхонасини</a:t>
            </a:r>
            <a:r>
              <a:rPr lang="ru-RU" sz="2400" dirty="0">
                <a:latin typeface="Arial" pitchFamily="34" charset="0"/>
                <a:cs typeface="Arial" pitchFamily="34" charset="0"/>
              </a:rPr>
              <a:t> </a:t>
            </a:r>
            <a:r>
              <a:rPr lang="ru-RU" sz="2400" dirty="0" err="1">
                <a:latin typeface="Arial" pitchFamily="34" charset="0"/>
                <a:cs typeface="Arial" pitchFamily="34" charset="0"/>
              </a:rPr>
              <a:t>тунука</a:t>
            </a:r>
            <a:r>
              <a:rPr lang="ru-RU" sz="2400" dirty="0">
                <a:latin typeface="Arial" pitchFamily="34" charset="0"/>
                <a:cs typeface="Arial" pitchFamily="34" charset="0"/>
              </a:rPr>
              <a:t> </a:t>
            </a:r>
            <a:r>
              <a:rPr lang="ru-RU" sz="2400" dirty="0" err="1">
                <a:latin typeface="Arial" pitchFamily="34" charset="0"/>
                <a:cs typeface="Arial" pitchFamily="34" charset="0"/>
              </a:rPr>
              <a:t>цехида</a:t>
            </a:r>
            <a:r>
              <a:rPr lang="ru-RU" sz="2400" dirty="0">
                <a:latin typeface="Arial" pitchFamily="34" charset="0"/>
                <a:cs typeface="Arial" pitchFamily="34" charset="0"/>
              </a:rPr>
              <a:t> </a:t>
            </a:r>
            <a:r>
              <a:rPr lang="ru-RU" sz="2400" dirty="0" err="1">
                <a:latin typeface="Arial" pitchFamily="34" charset="0"/>
                <a:cs typeface="Arial" pitchFamily="34" charset="0"/>
              </a:rPr>
              <a:t>идишни</a:t>
            </a:r>
            <a:r>
              <a:rPr lang="ru-RU" sz="2400" dirty="0">
                <a:latin typeface="Arial" pitchFamily="34" charset="0"/>
                <a:cs typeface="Arial" pitchFamily="34" charset="0"/>
              </a:rPr>
              <a:t> </a:t>
            </a:r>
            <a:r>
              <a:rPr lang="ru-RU" sz="2400" dirty="0" err="1">
                <a:latin typeface="Arial" pitchFamily="34" charset="0"/>
                <a:cs typeface="Arial" pitchFamily="34" charset="0"/>
              </a:rPr>
              <a:t>қопқоқлари</a:t>
            </a:r>
            <a:r>
              <a:rPr lang="ru-RU" sz="2400" dirty="0">
                <a:latin typeface="Arial" pitchFamily="34" charset="0"/>
                <a:cs typeface="Arial" pitchFamily="34" charset="0"/>
              </a:rPr>
              <a:t> </a:t>
            </a:r>
            <a:r>
              <a:rPr lang="ru-RU" sz="2400" dirty="0" err="1">
                <a:latin typeface="Arial" pitchFamily="34" charset="0"/>
                <a:cs typeface="Arial" pitchFamily="34" charset="0"/>
              </a:rPr>
              <a:t>ишлаб</a:t>
            </a:r>
            <a:r>
              <a:rPr lang="ru-RU" sz="2400" dirty="0">
                <a:latin typeface="Arial" pitchFamily="34" charset="0"/>
                <a:cs typeface="Arial" pitchFamily="34" charset="0"/>
              </a:rPr>
              <a:t> </a:t>
            </a:r>
            <a:r>
              <a:rPr lang="ru-RU" sz="2400" dirty="0" err="1">
                <a:latin typeface="Arial" pitchFamily="34" charset="0"/>
                <a:cs typeface="Arial" pitchFamily="34" charset="0"/>
              </a:rPr>
              <a:t>чиқилади</a:t>
            </a:r>
            <a:r>
              <a:rPr lang="ru-RU" sz="2400" dirty="0">
                <a:latin typeface="Arial" pitchFamily="34" charset="0"/>
                <a:cs typeface="Arial" pitchFamily="34" charset="0"/>
              </a:rPr>
              <a:t>, </a:t>
            </a:r>
            <a:r>
              <a:rPr lang="ru-RU" sz="2400" dirty="0" err="1">
                <a:latin typeface="Arial" pitchFamily="34" charset="0"/>
                <a:cs typeface="Arial" pitchFamily="34" charset="0"/>
              </a:rPr>
              <a:t>лекин</a:t>
            </a:r>
            <a:r>
              <a:rPr lang="ru-RU" sz="2400" dirty="0">
                <a:latin typeface="Arial" pitchFamily="34" charset="0"/>
                <a:cs typeface="Arial" pitchFamily="34" charset="0"/>
              </a:rPr>
              <a:t> </a:t>
            </a:r>
            <a:r>
              <a:rPr lang="ru-RU" sz="2400" dirty="0" err="1">
                <a:latin typeface="Arial" pitchFamily="34" charset="0"/>
                <a:cs typeface="Arial" pitchFamily="34" charset="0"/>
              </a:rPr>
              <a:t>ишлаб</a:t>
            </a:r>
            <a:r>
              <a:rPr lang="ru-RU" sz="2400" dirty="0">
                <a:latin typeface="Arial" pitchFamily="34" charset="0"/>
                <a:cs typeface="Arial" pitchFamily="34" charset="0"/>
              </a:rPr>
              <a:t> </a:t>
            </a:r>
            <a:r>
              <a:rPr lang="ru-RU" sz="2400" dirty="0" err="1">
                <a:latin typeface="Arial" pitchFamily="34" charset="0"/>
                <a:cs typeface="Arial" pitchFamily="34" charset="0"/>
              </a:rPr>
              <a:t>чиқилаётган</a:t>
            </a:r>
            <a:r>
              <a:rPr lang="ru-RU" sz="2400" dirty="0">
                <a:latin typeface="Arial" pitchFamily="34" charset="0"/>
                <a:cs typeface="Arial" pitchFamily="34" charset="0"/>
              </a:rPr>
              <a:t> </a:t>
            </a:r>
            <a:r>
              <a:rPr lang="ru-RU" sz="2400" dirty="0" err="1">
                <a:latin typeface="Arial" pitchFamily="34" charset="0"/>
                <a:cs typeface="Arial" pitchFamily="34" charset="0"/>
              </a:rPr>
              <a:t>вақтда</a:t>
            </a:r>
            <a:r>
              <a:rPr lang="ru-RU" sz="2400" dirty="0">
                <a:latin typeface="Arial" pitchFamily="34" charset="0"/>
                <a:cs typeface="Arial" pitchFamily="34" charset="0"/>
              </a:rPr>
              <a:t> </a:t>
            </a:r>
            <a:r>
              <a:rPr lang="ru-RU" sz="2400" dirty="0" err="1">
                <a:latin typeface="Arial" pitchFamily="34" charset="0"/>
                <a:cs typeface="Arial" pitchFamily="34" charset="0"/>
              </a:rPr>
              <a:t>уларга</a:t>
            </a:r>
            <a:r>
              <a:rPr lang="ru-RU" sz="2400" dirty="0">
                <a:latin typeface="Arial" pitchFamily="34" charset="0"/>
                <a:cs typeface="Arial" pitchFamily="34" charset="0"/>
              </a:rPr>
              <a:t> </a:t>
            </a:r>
            <a:r>
              <a:rPr lang="ru-RU" sz="2400" dirty="0" err="1">
                <a:latin typeface="Arial" pitchFamily="34" charset="0"/>
                <a:cs typeface="Arial" pitchFamily="34" charset="0"/>
              </a:rPr>
              <a:t>ҳеч</a:t>
            </a:r>
            <a:r>
              <a:rPr lang="ru-RU" sz="2400" dirty="0">
                <a:latin typeface="Arial" pitchFamily="34" charset="0"/>
                <a:cs typeface="Arial" pitchFamily="34" charset="0"/>
              </a:rPr>
              <a:t> </a:t>
            </a:r>
            <a:r>
              <a:rPr lang="ru-RU" sz="2400" dirty="0" err="1">
                <a:latin typeface="Arial" pitchFamily="34" charset="0"/>
                <a:cs typeface="Arial" pitchFamily="34" charset="0"/>
              </a:rPr>
              <a:t>қандай</a:t>
            </a:r>
            <a:r>
              <a:rPr lang="ru-RU" sz="2400" dirty="0">
                <a:latin typeface="Arial" pitchFamily="34" charset="0"/>
                <a:cs typeface="Arial" pitchFamily="34" charset="0"/>
              </a:rPr>
              <a:t> белги </a:t>
            </a:r>
            <a:r>
              <a:rPr lang="ru-RU" sz="2400" dirty="0" err="1">
                <a:latin typeface="Arial" pitchFamily="34" charset="0"/>
                <a:cs typeface="Arial" pitchFamily="34" charset="0"/>
              </a:rPr>
              <a:t>тамғаланмайди</a:t>
            </a:r>
            <a:r>
              <a:rPr lang="ru-RU" sz="2400" dirty="0">
                <a:latin typeface="Arial" pitchFamily="34" charset="0"/>
                <a:cs typeface="Arial" pitchFamily="34" charset="0"/>
              </a:rPr>
              <a:t>.</a:t>
            </a:r>
          </a:p>
          <a:p>
            <a:pPr algn="just"/>
            <a:r>
              <a:rPr lang="ru-RU" sz="2400" dirty="0" smtClean="0">
                <a:latin typeface="Arial" pitchFamily="34" charset="0"/>
                <a:cs typeface="Arial" pitchFamily="34" charset="0"/>
              </a:rPr>
              <a:t>    </a:t>
            </a:r>
            <a:r>
              <a:rPr lang="ru-RU" sz="2400" dirty="0" err="1" smtClean="0">
                <a:latin typeface="Arial" pitchFamily="34" charset="0"/>
                <a:cs typeface="Arial" pitchFamily="34" charset="0"/>
              </a:rPr>
              <a:t>Идишнинг</a:t>
            </a:r>
            <a:r>
              <a:rPr lang="ru-RU" sz="2400" dirty="0" smtClean="0">
                <a:latin typeface="Arial" pitchFamily="34" charset="0"/>
                <a:cs typeface="Arial" pitchFamily="34" charset="0"/>
              </a:rPr>
              <a:t> </a:t>
            </a:r>
            <a:r>
              <a:rPr lang="ru-RU" sz="2400" dirty="0" err="1">
                <a:latin typeface="Arial" pitchFamily="34" charset="0"/>
                <a:cs typeface="Arial" pitchFamily="34" charset="0"/>
              </a:rPr>
              <a:t>қопқоғи</a:t>
            </a:r>
            <a:r>
              <a:rPr lang="ru-RU" sz="2400" dirty="0">
                <a:latin typeface="Arial" pitchFamily="34" charset="0"/>
                <a:cs typeface="Arial" pitchFamily="34" charset="0"/>
              </a:rPr>
              <a:t> </a:t>
            </a:r>
            <a:r>
              <a:rPr lang="ru-RU" sz="2400" dirty="0" err="1">
                <a:latin typeface="Arial" pitchFamily="34" charset="0"/>
                <a:cs typeface="Arial" pitchFamily="34" charset="0"/>
              </a:rPr>
              <a:t>консерва</a:t>
            </a:r>
            <a:r>
              <a:rPr lang="ru-RU" sz="2400" dirty="0">
                <a:latin typeface="Arial" pitchFamily="34" charset="0"/>
                <a:cs typeface="Arial" pitchFamily="34" charset="0"/>
              </a:rPr>
              <a:t> </a:t>
            </a:r>
            <a:r>
              <a:rPr lang="uz-Cyrl-UZ" sz="2400" dirty="0">
                <a:latin typeface="Arial" pitchFamily="34" charset="0"/>
                <a:cs typeface="Arial" pitchFamily="34" charset="0"/>
              </a:rPr>
              <a:t>ц</a:t>
            </a:r>
            <a:r>
              <a:rPr lang="ru-RU" sz="2400" dirty="0">
                <a:latin typeface="Arial" pitchFamily="34" charset="0"/>
                <a:cs typeface="Arial" pitchFamily="34" charset="0"/>
              </a:rPr>
              <a:t>ехида </a:t>
            </a:r>
            <a:r>
              <a:rPr lang="ru-RU" sz="2400" dirty="0" err="1">
                <a:latin typeface="Arial" pitchFamily="34" charset="0"/>
                <a:cs typeface="Arial" pitchFamily="34" charset="0"/>
              </a:rPr>
              <a:t>маҳсулотни</a:t>
            </a:r>
            <a:r>
              <a:rPr lang="ru-RU" sz="2400" dirty="0">
                <a:latin typeface="Arial" pitchFamily="34" charset="0"/>
                <a:cs typeface="Arial" pitchFamily="34" charset="0"/>
              </a:rPr>
              <a:t> </a:t>
            </a:r>
            <a:r>
              <a:rPr lang="ru-RU" sz="2400" dirty="0" err="1">
                <a:latin typeface="Arial" pitchFamily="34" charset="0"/>
                <a:cs typeface="Arial" pitchFamily="34" charset="0"/>
              </a:rPr>
              <a:t>солгандан</a:t>
            </a:r>
            <a:r>
              <a:rPr lang="ru-RU" sz="2400" dirty="0">
                <a:latin typeface="Arial" pitchFamily="34" charset="0"/>
                <a:cs typeface="Arial" pitchFamily="34" charset="0"/>
              </a:rPr>
              <a:t> </a:t>
            </a:r>
            <a:r>
              <a:rPr lang="ru-RU" sz="2400" dirty="0" err="1">
                <a:latin typeface="Arial" pitchFamily="34" charset="0"/>
                <a:cs typeface="Arial" pitchFamily="34" charset="0"/>
              </a:rPr>
              <a:t>кейингина</a:t>
            </a:r>
            <a:r>
              <a:rPr lang="ru-RU" sz="2400" dirty="0">
                <a:latin typeface="Arial" pitchFamily="34" charset="0"/>
                <a:cs typeface="Arial" pitchFamily="34" charset="0"/>
              </a:rPr>
              <a:t> маркировка </a:t>
            </a:r>
            <a:r>
              <a:rPr lang="ru-RU" sz="2400" dirty="0" err="1">
                <a:latin typeface="Arial" pitchFamily="34" charset="0"/>
                <a:cs typeface="Arial" pitchFamily="34" charset="0"/>
              </a:rPr>
              <a:t>қилинади</a:t>
            </a:r>
            <a:r>
              <a:rPr lang="ru-RU" sz="2400" dirty="0">
                <a:latin typeface="Arial" pitchFamily="34" charset="0"/>
                <a:cs typeface="Arial" pitchFamily="34" charset="0"/>
              </a:rPr>
              <a:t>. Маркировка </a:t>
            </a:r>
            <a:r>
              <a:rPr lang="ru-RU" sz="2400" dirty="0" err="1">
                <a:latin typeface="Arial" pitchFamily="34" charset="0"/>
                <a:cs typeface="Arial" pitchFamily="34" charset="0"/>
              </a:rPr>
              <a:t>қуйидаги</a:t>
            </a:r>
            <a:r>
              <a:rPr lang="ru-RU" sz="2400" dirty="0">
                <a:latin typeface="Arial" pitchFamily="34" charset="0"/>
                <a:cs typeface="Arial" pitchFamily="34" charset="0"/>
              </a:rPr>
              <a:t> </a:t>
            </a:r>
            <a:r>
              <a:rPr lang="ru-RU" sz="2400" dirty="0" err="1">
                <a:latin typeface="Arial" pitchFamily="34" charset="0"/>
                <a:cs typeface="Arial" pitchFamily="34" charset="0"/>
              </a:rPr>
              <a:t>рақамлардан</a:t>
            </a:r>
            <a:r>
              <a:rPr lang="ru-RU" sz="2400" dirty="0">
                <a:latin typeface="Arial" pitchFamily="34" charset="0"/>
                <a:cs typeface="Arial" pitchFamily="34" charset="0"/>
              </a:rPr>
              <a:t> </a:t>
            </a:r>
            <a:r>
              <a:rPr lang="ru-RU" sz="2400" dirty="0" err="1">
                <a:latin typeface="Arial" pitchFamily="34" charset="0"/>
                <a:cs typeface="Arial" pitchFamily="34" charset="0"/>
              </a:rPr>
              <a:t>иборат</a:t>
            </a:r>
            <a:r>
              <a:rPr lang="ru-RU" sz="2400" dirty="0">
                <a:latin typeface="Arial" pitchFamily="34" charset="0"/>
                <a:cs typeface="Arial" pitchFamily="34" charset="0"/>
              </a:rPr>
              <a:t> </a:t>
            </a:r>
            <a:r>
              <a:rPr lang="ru-RU" sz="2400" dirty="0" err="1">
                <a:latin typeface="Arial" pitchFamily="34" charset="0"/>
                <a:cs typeface="Arial" pitchFamily="34" charset="0"/>
              </a:rPr>
              <a:t>бўлади</a:t>
            </a:r>
            <a:r>
              <a:rPr lang="ru-RU" sz="2400" dirty="0">
                <a:latin typeface="Arial" pitchFamily="34" charset="0"/>
                <a:cs typeface="Arial" pitchFamily="34" charset="0"/>
              </a:rPr>
              <a:t>: </a:t>
            </a:r>
            <a:r>
              <a:rPr lang="ru-RU" sz="2400" dirty="0" err="1">
                <a:latin typeface="Arial" pitchFamily="34" charset="0"/>
                <a:cs typeface="Arial" pitchFamily="34" charset="0"/>
              </a:rPr>
              <a:t>Биринчи</a:t>
            </a:r>
            <a:r>
              <a:rPr lang="ru-RU" sz="2400" dirty="0">
                <a:latin typeface="Arial" pitchFamily="34" charset="0"/>
                <a:cs typeface="Arial" pitchFamily="34" charset="0"/>
              </a:rPr>
              <a:t> </a:t>
            </a:r>
            <a:r>
              <a:rPr lang="ru-RU" sz="2400" dirty="0" err="1">
                <a:latin typeface="Arial" pitchFamily="34" charset="0"/>
                <a:cs typeface="Arial" pitchFamily="34" charset="0"/>
              </a:rPr>
              <a:t>иккита</a:t>
            </a:r>
            <a:r>
              <a:rPr lang="ru-RU" sz="2400" dirty="0">
                <a:latin typeface="Arial" pitchFamily="34" charset="0"/>
                <a:cs typeface="Arial" pitchFamily="34" charset="0"/>
              </a:rPr>
              <a:t> </a:t>
            </a:r>
            <a:r>
              <a:rPr lang="ru-RU" sz="2400" dirty="0" err="1">
                <a:latin typeface="Arial" pitchFamily="34" charset="0"/>
                <a:cs typeface="Arial" pitchFamily="34" charset="0"/>
              </a:rPr>
              <a:t>рақам</a:t>
            </a:r>
            <a:r>
              <a:rPr lang="ru-RU" sz="2400" dirty="0">
                <a:latin typeface="Arial" pitchFamily="34" charset="0"/>
                <a:cs typeface="Arial" pitchFamily="34" charset="0"/>
              </a:rPr>
              <a:t> - смена </a:t>
            </a:r>
            <a:r>
              <a:rPr lang="ru-RU" sz="2400" dirty="0" err="1">
                <a:latin typeface="Arial" pitchFamily="34" charset="0"/>
                <a:cs typeface="Arial" pitchFamily="34" charset="0"/>
              </a:rPr>
              <a:t>рақами</a:t>
            </a:r>
            <a:r>
              <a:rPr lang="ru-RU" sz="2400" dirty="0">
                <a:latin typeface="Arial" pitchFamily="34" charset="0"/>
                <a:cs typeface="Arial" pitchFamily="34" charset="0"/>
              </a:rPr>
              <a:t>, </a:t>
            </a:r>
            <a:r>
              <a:rPr lang="ru-RU" sz="2400" dirty="0" err="1">
                <a:latin typeface="Arial" pitchFamily="34" charset="0"/>
                <a:cs typeface="Arial" pitchFamily="34" charset="0"/>
              </a:rPr>
              <a:t>кейинги</a:t>
            </a:r>
            <a:r>
              <a:rPr lang="ru-RU" sz="2400" dirty="0">
                <a:latin typeface="Arial" pitchFamily="34" charset="0"/>
                <a:cs typeface="Arial" pitchFamily="34" charset="0"/>
              </a:rPr>
              <a:t> </a:t>
            </a:r>
            <a:r>
              <a:rPr lang="ru-RU" sz="2400" dirty="0" err="1">
                <a:latin typeface="Arial" pitchFamily="34" charset="0"/>
                <a:cs typeface="Arial" pitchFamily="34" charset="0"/>
              </a:rPr>
              <a:t>иккита</a:t>
            </a:r>
            <a:r>
              <a:rPr lang="ru-RU" sz="2400" dirty="0">
                <a:latin typeface="Arial" pitchFamily="34" charset="0"/>
                <a:cs typeface="Arial" pitchFamily="34" charset="0"/>
              </a:rPr>
              <a:t> </a:t>
            </a:r>
            <a:r>
              <a:rPr lang="ru-RU" sz="2400" dirty="0" err="1">
                <a:latin typeface="Arial" pitchFamily="34" charset="0"/>
                <a:cs typeface="Arial" pitchFamily="34" charset="0"/>
              </a:rPr>
              <a:t>рақам</a:t>
            </a:r>
            <a:r>
              <a:rPr lang="ru-RU" sz="2400" dirty="0">
                <a:latin typeface="Arial" pitchFamily="34" charset="0"/>
                <a:cs typeface="Arial" pitchFamily="34" charset="0"/>
              </a:rPr>
              <a:t> </a:t>
            </a:r>
            <a:r>
              <a:rPr lang="ru-RU" sz="2400" dirty="0" err="1">
                <a:latin typeface="Arial" pitchFamily="34" charset="0"/>
                <a:cs typeface="Arial" pitchFamily="34" charset="0"/>
              </a:rPr>
              <a:t>консерванинг</a:t>
            </a:r>
            <a:r>
              <a:rPr lang="ru-RU" sz="2400" dirty="0">
                <a:latin typeface="Arial" pitchFamily="34" charset="0"/>
                <a:cs typeface="Arial" pitchFamily="34" charset="0"/>
              </a:rPr>
              <a:t> </a:t>
            </a:r>
            <a:r>
              <a:rPr lang="ru-RU" sz="2400" dirty="0" err="1">
                <a:latin typeface="Arial" pitchFamily="34" charset="0"/>
                <a:cs typeface="Arial" pitchFamily="34" charset="0"/>
              </a:rPr>
              <a:t>ишлаб</a:t>
            </a:r>
            <a:r>
              <a:rPr lang="ru-RU" sz="2400" dirty="0">
                <a:latin typeface="Arial" pitchFamily="34" charset="0"/>
                <a:cs typeface="Arial" pitchFamily="34" charset="0"/>
              </a:rPr>
              <a:t> </a:t>
            </a:r>
            <a:r>
              <a:rPr lang="ru-RU" sz="2400" dirty="0" err="1">
                <a:latin typeface="Arial" pitchFamily="34" charset="0"/>
                <a:cs typeface="Arial" pitchFamily="34" charset="0"/>
              </a:rPr>
              <a:t>чиқилган</a:t>
            </a:r>
            <a:r>
              <a:rPr lang="ru-RU" sz="2400" dirty="0">
                <a:latin typeface="Arial" pitchFamily="34" charset="0"/>
                <a:cs typeface="Arial" pitchFamily="34" charset="0"/>
              </a:rPr>
              <a:t> </a:t>
            </a:r>
            <a:r>
              <a:rPr lang="ru-RU" sz="2400" dirty="0" err="1">
                <a:latin typeface="Arial" pitchFamily="34" charset="0"/>
                <a:cs typeface="Arial" pitchFamily="34" charset="0"/>
              </a:rPr>
              <a:t>вақти-куни</a:t>
            </a:r>
            <a:r>
              <a:rPr lang="ru-RU" sz="2400" dirty="0">
                <a:latin typeface="Arial" pitchFamily="34" charset="0"/>
                <a:cs typeface="Arial" pitchFamily="34" charset="0"/>
              </a:rPr>
              <a:t>, </a:t>
            </a:r>
            <a:r>
              <a:rPr lang="ru-RU" sz="2400" dirty="0" err="1">
                <a:latin typeface="Arial" pitchFamily="34" charset="0"/>
                <a:cs typeface="Arial" pitchFamily="34" charset="0"/>
              </a:rPr>
              <a:t>ҳарф</a:t>
            </a:r>
            <a:r>
              <a:rPr lang="ru-RU" sz="2400" dirty="0">
                <a:latin typeface="Arial" pitchFamily="34" charset="0"/>
                <a:cs typeface="Arial" pitchFamily="34" charset="0"/>
              </a:rPr>
              <a:t> </a:t>
            </a:r>
            <a:r>
              <a:rPr lang="uz-Cyrl-UZ" sz="2400" dirty="0">
                <a:latin typeface="Arial" pitchFamily="34" charset="0"/>
                <a:cs typeface="Arial" pitchFamily="34" charset="0"/>
              </a:rPr>
              <a:t>э</a:t>
            </a:r>
            <a:r>
              <a:rPr lang="ru-RU" sz="2400" dirty="0" err="1">
                <a:latin typeface="Arial" pitchFamily="34" charset="0"/>
                <a:cs typeface="Arial" pitchFamily="34" charset="0"/>
              </a:rPr>
              <a:t>са</a:t>
            </a:r>
            <a:r>
              <a:rPr lang="ru-RU" sz="2400" dirty="0">
                <a:latin typeface="Arial" pitchFamily="34" charset="0"/>
                <a:cs typeface="Arial" pitchFamily="34" charset="0"/>
              </a:rPr>
              <a:t> </a:t>
            </a:r>
            <a:r>
              <a:rPr lang="ru-RU" sz="2400" dirty="0" err="1">
                <a:latin typeface="Arial" pitchFamily="34" charset="0"/>
                <a:cs typeface="Arial" pitchFamily="34" charset="0"/>
              </a:rPr>
              <a:t>маҳсулотни</a:t>
            </a:r>
            <a:r>
              <a:rPr lang="ru-RU" sz="2400" dirty="0">
                <a:latin typeface="Arial" pitchFamily="34" charset="0"/>
                <a:cs typeface="Arial" pitchFamily="34" charset="0"/>
              </a:rPr>
              <a:t> </a:t>
            </a:r>
            <a:r>
              <a:rPr lang="ru-RU" sz="2400" dirty="0" err="1">
                <a:latin typeface="Arial" pitchFamily="34" charset="0"/>
                <a:cs typeface="Arial" pitchFamily="34" charset="0"/>
              </a:rPr>
              <a:t>ишлаб</a:t>
            </a:r>
            <a:r>
              <a:rPr lang="ru-RU" sz="2400" dirty="0">
                <a:latin typeface="Arial" pitchFamily="34" charset="0"/>
                <a:cs typeface="Arial" pitchFamily="34" charset="0"/>
              </a:rPr>
              <a:t> </a:t>
            </a:r>
            <a:r>
              <a:rPr lang="ru-RU" sz="2400" dirty="0" err="1">
                <a:latin typeface="Arial" pitchFamily="34" charset="0"/>
                <a:cs typeface="Arial" pitchFamily="34" charset="0"/>
              </a:rPr>
              <a:t>чиқилган</a:t>
            </a:r>
            <a:r>
              <a:rPr lang="ru-RU" sz="2400" dirty="0">
                <a:latin typeface="Arial" pitchFamily="34" charset="0"/>
                <a:cs typeface="Arial" pitchFamily="34" charset="0"/>
              </a:rPr>
              <a:t> </a:t>
            </a:r>
            <a:r>
              <a:rPr lang="ru-RU" sz="2400" dirty="0" err="1">
                <a:latin typeface="Arial" pitchFamily="34" charset="0"/>
                <a:cs typeface="Arial" pitchFamily="34" charset="0"/>
              </a:rPr>
              <a:t>ойини</a:t>
            </a:r>
            <a:r>
              <a:rPr lang="ru-RU" sz="2400" dirty="0">
                <a:latin typeface="Arial" pitchFamily="34" charset="0"/>
                <a:cs typeface="Arial" pitchFamily="34" charset="0"/>
              </a:rPr>
              <a:t> </a:t>
            </a:r>
            <a:r>
              <a:rPr lang="ru-RU" sz="2400" dirty="0" err="1">
                <a:latin typeface="Arial" pitchFamily="34" charset="0"/>
                <a:cs typeface="Arial" pitchFamily="34" charset="0"/>
              </a:rPr>
              <a:t>шартли</a:t>
            </a:r>
            <a:r>
              <a:rPr lang="ru-RU" sz="2400" dirty="0">
                <a:latin typeface="Arial" pitchFamily="34" charset="0"/>
                <a:cs typeface="Arial" pitchFamily="34" charset="0"/>
              </a:rPr>
              <a:t> </a:t>
            </a:r>
            <a:r>
              <a:rPr lang="ru-RU" sz="2400" dirty="0" err="1">
                <a:latin typeface="Arial" pitchFamily="34" charset="0"/>
                <a:cs typeface="Arial" pitchFamily="34" charset="0"/>
              </a:rPr>
              <a:t>индексини</a:t>
            </a:r>
            <a:r>
              <a:rPr lang="ru-RU" sz="2400" dirty="0">
                <a:latin typeface="Arial" pitchFamily="34" charset="0"/>
                <a:cs typeface="Arial" pitchFamily="34" charset="0"/>
              </a:rPr>
              <a:t> </a:t>
            </a:r>
            <a:r>
              <a:rPr lang="ru-RU" sz="2400" dirty="0" err="1">
                <a:latin typeface="Arial" pitchFamily="34" charset="0"/>
                <a:cs typeface="Arial" pitchFamily="34" charset="0"/>
              </a:rPr>
              <a:t>билдиради</a:t>
            </a:r>
            <a:r>
              <a:rPr lang="ru-RU" sz="2400" dirty="0">
                <a:latin typeface="Arial" pitchFamily="34" charset="0"/>
                <a:cs typeface="Arial" pitchFamily="34" charset="0"/>
              </a:rPr>
              <a:t> ( </a:t>
            </a:r>
            <a:r>
              <a:rPr lang="ru-RU" sz="2400" dirty="0" err="1">
                <a:latin typeface="Arial" pitchFamily="34" charset="0"/>
                <a:cs typeface="Arial" pitchFamily="34" charset="0"/>
              </a:rPr>
              <a:t>масалан</a:t>
            </a:r>
            <a:r>
              <a:rPr lang="ru-RU" sz="2400" dirty="0">
                <a:latin typeface="Arial" pitchFamily="34" charset="0"/>
                <a:cs typeface="Arial" pitchFamily="34" charset="0"/>
              </a:rPr>
              <a:t>, А-</a:t>
            </a:r>
            <a:r>
              <a:rPr lang="ru-RU" sz="2400" dirty="0" err="1">
                <a:latin typeface="Arial" pitchFamily="34" charset="0"/>
                <a:cs typeface="Arial" pitchFamily="34" charset="0"/>
              </a:rPr>
              <a:t>январ</a:t>
            </a:r>
            <a:r>
              <a:rPr lang="ru-RU" sz="2400" dirty="0">
                <a:latin typeface="Arial" pitchFamily="34" charset="0"/>
                <a:cs typeface="Arial" pitchFamily="34" charset="0"/>
              </a:rPr>
              <a:t>, В-</a:t>
            </a:r>
            <a:r>
              <a:rPr lang="ru-RU" sz="2400" dirty="0" err="1">
                <a:latin typeface="Arial" pitchFamily="34" charset="0"/>
                <a:cs typeface="Arial" pitchFamily="34" charset="0"/>
              </a:rPr>
              <a:t>феврал</a:t>
            </a:r>
            <a:r>
              <a:rPr lang="ru-RU" sz="2400" dirty="0">
                <a:latin typeface="Arial" pitchFamily="34" charset="0"/>
                <a:cs typeface="Arial" pitchFamily="34" charset="0"/>
              </a:rPr>
              <a:t>, Е- </a:t>
            </a:r>
            <a:r>
              <a:rPr lang="ru-RU" sz="2400" dirty="0" err="1">
                <a:latin typeface="Arial" pitchFamily="34" charset="0"/>
                <a:cs typeface="Arial" pitchFamily="34" charset="0"/>
              </a:rPr>
              <a:t>июн</a:t>
            </a:r>
            <a:r>
              <a:rPr lang="ru-RU" sz="2400" dirty="0">
                <a:latin typeface="Arial" pitchFamily="34" charset="0"/>
                <a:cs typeface="Arial" pitchFamily="34" charset="0"/>
              </a:rPr>
              <a:t> </a:t>
            </a:r>
            <a:r>
              <a:rPr lang="ru-RU" sz="2400" dirty="0" err="1">
                <a:latin typeface="Arial" pitchFamily="34" charset="0"/>
                <a:cs typeface="Arial" pitchFamily="34" charset="0"/>
              </a:rPr>
              <a:t>ва</a:t>
            </a:r>
            <a:r>
              <a:rPr lang="ru-RU" sz="2400" dirty="0">
                <a:latin typeface="Arial" pitchFamily="34" charset="0"/>
                <a:cs typeface="Arial" pitchFamily="34" charset="0"/>
              </a:rPr>
              <a:t> </a:t>
            </a:r>
            <a:r>
              <a:rPr lang="ru-RU" sz="2400" dirty="0" err="1">
                <a:latin typeface="Arial" pitchFamily="34" charset="0"/>
                <a:cs typeface="Arial" pitchFamily="34" charset="0"/>
              </a:rPr>
              <a:t>ҳ.к</a:t>
            </a:r>
            <a:r>
              <a:rPr lang="ru-RU" sz="2400" dirty="0">
                <a:latin typeface="Arial" pitchFamily="34" charset="0"/>
                <a:cs typeface="Arial" pitchFamily="34" charset="0"/>
              </a:rPr>
              <a:t>, </a:t>
            </a:r>
            <a:r>
              <a:rPr lang="ru-RU" sz="2400" dirty="0" err="1">
                <a:latin typeface="Arial" pitchFamily="34" charset="0"/>
                <a:cs typeface="Arial" pitchFamily="34" charset="0"/>
              </a:rPr>
              <a:t>фақат</a:t>
            </a:r>
            <a:r>
              <a:rPr lang="ru-RU" sz="2400" dirty="0">
                <a:latin typeface="Arial" pitchFamily="34" charset="0"/>
                <a:cs typeface="Arial" pitchFamily="34" charset="0"/>
              </a:rPr>
              <a:t> З </a:t>
            </a:r>
            <a:r>
              <a:rPr lang="ru-RU" sz="2400" dirty="0" err="1">
                <a:latin typeface="Arial" pitchFamily="34" charset="0"/>
                <a:cs typeface="Arial" pitchFamily="34" charset="0"/>
              </a:rPr>
              <a:t>ҳарфи</a:t>
            </a:r>
            <a:r>
              <a:rPr lang="ru-RU" sz="2400" dirty="0">
                <a:latin typeface="Arial" pitchFamily="34" charset="0"/>
                <a:cs typeface="Arial" pitchFamily="34" charset="0"/>
              </a:rPr>
              <a:t> </a:t>
            </a:r>
            <a:r>
              <a:rPr lang="ru-RU" sz="2400" dirty="0" err="1">
                <a:latin typeface="Arial" pitchFamily="34" charset="0"/>
                <a:cs typeface="Arial" pitchFamily="34" charset="0"/>
              </a:rPr>
              <a:t>қўйилмайди</a:t>
            </a:r>
            <a:r>
              <a:rPr lang="ru-RU" sz="2400" dirty="0">
                <a:latin typeface="Arial" pitchFamily="34" charset="0"/>
                <a:cs typeface="Arial" pitchFamily="34" charset="0"/>
              </a:rPr>
              <a:t>). </a:t>
            </a:r>
            <a:r>
              <a:rPr lang="ru-RU" sz="2400" dirty="0" err="1">
                <a:latin typeface="Arial" pitchFamily="34" charset="0"/>
                <a:cs typeface="Arial" pitchFamily="34" charset="0"/>
              </a:rPr>
              <a:t>Охирги</a:t>
            </a:r>
            <a:r>
              <a:rPr lang="ru-RU" sz="2400" dirty="0">
                <a:latin typeface="Arial" pitchFamily="34" charset="0"/>
                <a:cs typeface="Arial" pitchFamily="34" charset="0"/>
              </a:rPr>
              <a:t> </a:t>
            </a:r>
            <a:r>
              <a:rPr lang="ru-RU" sz="2400" dirty="0" err="1">
                <a:latin typeface="Arial" pitchFamily="34" charset="0"/>
                <a:cs typeface="Arial" pitchFamily="34" charset="0"/>
              </a:rPr>
              <a:t>ҳисоб</a:t>
            </a:r>
            <a:r>
              <a:rPr lang="ru-RU" sz="2400" dirty="0">
                <a:latin typeface="Arial" pitchFamily="34" charset="0"/>
                <a:cs typeface="Arial" pitchFamily="34" charset="0"/>
              </a:rPr>
              <a:t> </a:t>
            </a:r>
            <a:r>
              <a:rPr lang="ru-RU" sz="2400" dirty="0" err="1">
                <a:latin typeface="Arial" pitchFamily="34" charset="0"/>
                <a:cs typeface="Arial" pitchFamily="34" charset="0"/>
              </a:rPr>
              <a:t>рақами</a:t>
            </a:r>
            <a:r>
              <a:rPr lang="ru-RU" sz="2400" dirty="0">
                <a:latin typeface="Arial" pitchFamily="34" charset="0"/>
                <a:cs typeface="Arial" pitchFamily="34" charset="0"/>
              </a:rPr>
              <a:t> </a:t>
            </a:r>
            <a:r>
              <a:rPr lang="ru-RU" sz="2400" dirty="0" err="1">
                <a:latin typeface="Arial" pitchFamily="34" charset="0"/>
                <a:cs typeface="Arial" pitchFamily="34" charset="0"/>
              </a:rPr>
              <a:t>консерваларни</a:t>
            </a:r>
            <a:r>
              <a:rPr lang="ru-RU" sz="2400" dirty="0">
                <a:latin typeface="Arial" pitchFamily="34" charset="0"/>
                <a:cs typeface="Arial" pitchFamily="34" charset="0"/>
              </a:rPr>
              <a:t> ассортимент </a:t>
            </a:r>
            <a:r>
              <a:rPr lang="ru-RU" sz="2400" dirty="0" err="1">
                <a:latin typeface="Arial" pitchFamily="34" charset="0"/>
                <a:cs typeface="Arial" pitchFamily="34" charset="0"/>
              </a:rPr>
              <a:t>рақамини</a:t>
            </a:r>
            <a:r>
              <a:rPr lang="ru-RU" sz="2400" dirty="0">
                <a:latin typeface="Arial" pitchFamily="34" charset="0"/>
                <a:cs typeface="Arial" pitchFamily="34" charset="0"/>
              </a:rPr>
              <a:t> </a:t>
            </a:r>
            <a:r>
              <a:rPr lang="ru-RU" sz="2400" dirty="0" err="1">
                <a:latin typeface="Arial" pitchFamily="34" charset="0"/>
                <a:cs typeface="Arial" pitchFamily="34" charset="0"/>
              </a:rPr>
              <a:t>билдиради</a:t>
            </a:r>
            <a:r>
              <a:rPr lang="ru-RU" sz="2400" dirty="0">
                <a:latin typeface="Arial" pitchFamily="34" charset="0"/>
                <a:cs typeface="Arial" pitchFamily="34" charset="0"/>
              </a:rPr>
              <a:t>. </a:t>
            </a:r>
            <a:r>
              <a:rPr lang="ru-RU" sz="2400" dirty="0" err="1">
                <a:latin typeface="Arial" pitchFamily="34" charset="0"/>
                <a:cs typeface="Arial" pitchFamily="34" charset="0"/>
              </a:rPr>
              <a:t>Масалан</a:t>
            </a:r>
            <a:r>
              <a:rPr lang="ru-RU" sz="2400" dirty="0">
                <a:latin typeface="Arial" pitchFamily="34" charset="0"/>
                <a:cs typeface="Arial" pitchFamily="34" charset="0"/>
              </a:rPr>
              <a:t>; </a:t>
            </a:r>
            <a:r>
              <a:rPr lang="ru-RU" sz="2400" dirty="0" err="1">
                <a:latin typeface="Arial" pitchFamily="34" charset="0"/>
                <a:cs typeface="Arial" pitchFamily="34" charset="0"/>
              </a:rPr>
              <a:t>идишнинг</a:t>
            </a:r>
            <a:r>
              <a:rPr lang="ru-RU" sz="2400" dirty="0">
                <a:latin typeface="Arial" pitchFamily="34" charset="0"/>
                <a:cs typeface="Arial" pitchFamily="34" charset="0"/>
              </a:rPr>
              <a:t> </a:t>
            </a:r>
            <a:r>
              <a:rPr lang="ru-RU" sz="2400" dirty="0" err="1">
                <a:latin typeface="Arial" pitchFamily="34" charset="0"/>
                <a:cs typeface="Arial" pitchFamily="34" charset="0"/>
              </a:rPr>
              <a:t>қопқоғида</a:t>
            </a:r>
            <a:r>
              <a:rPr lang="ru-RU" sz="2400" dirty="0">
                <a:latin typeface="Arial" pitchFamily="34" charset="0"/>
                <a:cs typeface="Arial" pitchFamily="34" charset="0"/>
              </a:rPr>
              <a:t> 105ЖООЗ маркировка </a:t>
            </a:r>
            <a:r>
              <a:rPr lang="ru-RU" sz="2400" dirty="0" err="1">
                <a:latin typeface="Arial" pitchFamily="34" charset="0"/>
                <a:cs typeface="Arial" pitchFamily="34" charset="0"/>
              </a:rPr>
              <a:t>тамғаланган</a:t>
            </a:r>
            <a:r>
              <a:rPr lang="ru-RU" sz="2400" dirty="0">
                <a:latin typeface="Arial" pitchFamily="34" charset="0"/>
                <a:cs typeface="Arial" pitchFamily="34" charset="0"/>
              </a:rPr>
              <a:t> </a:t>
            </a:r>
            <a:r>
              <a:rPr lang="ru-RU" sz="2400" dirty="0" err="1">
                <a:latin typeface="Arial" pitchFamily="34" charset="0"/>
                <a:cs typeface="Arial" pitchFamily="34" charset="0"/>
              </a:rPr>
              <a:t>бўлса</a:t>
            </a:r>
            <a:r>
              <a:rPr lang="ru-RU" sz="2400" dirty="0">
                <a:latin typeface="Arial" pitchFamily="34" charset="0"/>
                <a:cs typeface="Arial" pitchFamily="34" charset="0"/>
              </a:rPr>
              <a:t>, </a:t>
            </a:r>
            <a:r>
              <a:rPr lang="ru-RU" sz="2400" dirty="0" err="1">
                <a:latin typeface="Arial" pitchFamily="34" charset="0"/>
                <a:cs typeface="Arial" pitchFamily="34" charset="0"/>
              </a:rPr>
              <a:t>консерва</a:t>
            </a:r>
            <a:r>
              <a:rPr lang="ru-RU" sz="2400" dirty="0">
                <a:latin typeface="Arial" pitchFamily="34" charset="0"/>
                <a:cs typeface="Arial" pitchFamily="34" charset="0"/>
              </a:rPr>
              <a:t> 1 </a:t>
            </a:r>
            <a:r>
              <a:rPr lang="ru-RU" sz="2400" dirty="0" err="1">
                <a:latin typeface="Arial" pitchFamily="34" charset="0"/>
                <a:cs typeface="Arial" pitchFamily="34" charset="0"/>
              </a:rPr>
              <a:t>сменада</a:t>
            </a:r>
            <a:r>
              <a:rPr lang="ru-RU" sz="2400" dirty="0">
                <a:latin typeface="Arial" pitchFamily="34" charset="0"/>
                <a:cs typeface="Arial" pitchFamily="34" charset="0"/>
              </a:rPr>
              <a:t> 05 </a:t>
            </a:r>
            <a:r>
              <a:rPr lang="ru-RU" sz="2400" dirty="0" err="1">
                <a:latin typeface="Arial" pitchFamily="34" charset="0"/>
                <a:cs typeface="Arial" pitchFamily="34" charset="0"/>
              </a:rPr>
              <a:t>июл</a:t>
            </a:r>
            <a:r>
              <a:rPr lang="ru-RU" sz="2400" dirty="0">
                <a:latin typeface="Arial" pitchFamily="34" charset="0"/>
                <a:cs typeface="Arial" pitchFamily="34" charset="0"/>
              </a:rPr>
              <a:t> </a:t>
            </a:r>
            <a:r>
              <a:rPr lang="ru-RU" sz="2400" dirty="0" err="1">
                <a:latin typeface="Arial" pitchFamily="34" charset="0"/>
                <a:cs typeface="Arial" pitchFamily="34" charset="0"/>
              </a:rPr>
              <a:t>куни</a:t>
            </a:r>
            <a:r>
              <a:rPr lang="ru-RU" sz="2400" dirty="0">
                <a:latin typeface="Arial" pitchFamily="34" charset="0"/>
                <a:cs typeface="Arial" pitchFamily="34" charset="0"/>
              </a:rPr>
              <a:t> </a:t>
            </a:r>
            <a:r>
              <a:rPr lang="ru-RU" sz="2400" dirty="0" err="1">
                <a:latin typeface="Arial" pitchFamily="34" charset="0"/>
                <a:cs typeface="Arial" pitchFamily="34" charset="0"/>
              </a:rPr>
              <a:t>ишлаб</a:t>
            </a:r>
            <a:r>
              <a:rPr lang="ru-RU" sz="2400" dirty="0">
                <a:latin typeface="Arial" pitchFamily="34" charset="0"/>
                <a:cs typeface="Arial" pitchFamily="34" charset="0"/>
              </a:rPr>
              <a:t> </a:t>
            </a:r>
            <a:r>
              <a:rPr lang="ru-RU" sz="2400" dirty="0" err="1">
                <a:latin typeface="Arial" pitchFamily="34" charset="0"/>
                <a:cs typeface="Arial" pitchFamily="34" charset="0"/>
              </a:rPr>
              <a:t>чиқилган</a:t>
            </a:r>
            <a:r>
              <a:rPr lang="ru-RU" sz="2400" dirty="0">
                <a:latin typeface="Arial" pitchFamily="34" charset="0"/>
                <a:cs typeface="Arial" pitchFamily="34" charset="0"/>
              </a:rPr>
              <a:t> 003-кўк </a:t>
            </a:r>
            <a:r>
              <a:rPr lang="ru-RU" sz="2400" dirty="0" err="1">
                <a:latin typeface="Arial" pitchFamily="34" charset="0"/>
                <a:cs typeface="Arial" pitchFamily="34" charset="0"/>
              </a:rPr>
              <a:t>нўх</a:t>
            </a:r>
            <a:r>
              <a:rPr lang="uz-Cyrl-UZ" sz="2400" dirty="0">
                <a:latin typeface="Arial" pitchFamily="34" charset="0"/>
                <a:cs typeface="Arial" pitchFamily="34" charset="0"/>
              </a:rPr>
              <a:t>а</a:t>
            </a:r>
            <a:r>
              <a:rPr lang="ru-RU" sz="2400" dirty="0">
                <a:latin typeface="Arial" pitchFamily="34" charset="0"/>
                <a:cs typeface="Arial" pitchFamily="34" charset="0"/>
              </a:rPr>
              <a:t>т </a:t>
            </a:r>
            <a:r>
              <a:rPr lang="ru-RU" sz="2400" dirty="0" err="1">
                <a:latin typeface="Arial" pitchFamily="34" charset="0"/>
                <a:cs typeface="Arial" pitchFamily="34" charset="0"/>
              </a:rPr>
              <a:t>консервасини</a:t>
            </a:r>
            <a:r>
              <a:rPr lang="ru-RU" sz="2400" dirty="0">
                <a:latin typeface="Arial" pitchFamily="34" charset="0"/>
                <a:cs typeface="Arial" pitchFamily="34" charset="0"/>
              </a:rPr>
              <a:t> </a:t>
            </a:r>
            <a:r>
              <a:rPr lang="ru-RU" sz="2400" dirty="0" err="1">
                <a:latin typeface="Arial" pitchFamily="34" charset="0"/>
                <a:cs typeface="Arial" pitchFamily="34" charset="0"/>
              </a:rPr>
              <a:t>билдиради</a:t>
            </a:r>
            <a:r>
              <a:rPr lang="ru-RU" sz="2400" dirty="0">
                <a:latin typeface="Arial" pitchFamily="34" charset="0"/>
                <a:cs typeface="Arial" pitchFamily="34" charset="0"/>
              </a:rPr>
              <a:t>.</a:t>
            </a:r>
          </a:p>
          <a:p>
            <a:pPr algn="just"/>
            <a:r>
              <a:rPr lang="ru-RU" sz="2400" dirty="0" smtClean="0">
                <a:latin typeface="Arial" pitchFamily="34" charset="0"/>
                <a:cs typeface="Arial" pitchFamily="34" charset="0"/>
              </a:rPr>
              <a:t>     </a:t>
            </a:r>
            <a:r>
              <a:rPr lang="ru-RU" sz="2400" dirty="0" err="1" smtClean="0">
                <a:latin typeface="Arial" pitchFamily="34" charset="0"/>
                <a:cs typeface="Arial" pitchFamily="34" charset="0"/>
              </a:rPr>
              <a:t>Тунука</a:t>
            </a:r>
            <a:r>
              <a:rPr lang="ru-RU" sz="2400" dirty="0" smtClean="0">
                <a:latin typeface="Arial" pitchFamily="34" charset="0"/>
                <a:cs typeface="Arial" pitchFamily="34" charset="0"/>
              </a:rPr>
              <a:t> </a:t>
            </a:r>
            <a:r>
              <a:rPr lang="ru-RU" sz="2400" dirty="0" err="1">
                <a:latin typeface="Arial" pitchFamily="34" charset="0"/>
                <a:cs typeface="Arial" pitchFamily="34" charset="0"/>
              </a:rPr>
              <a:t>идишларни</a:t>
            </a:r>
            <a:r>
              <a:rPr lang="ru-RU" sz="2400" dirty="0">
                <a:latin typeface="Arial" pitchFamily="34" charset="0"/>
                <a:cs typeface="Arial" pitchFamily="34" charset="0"/>
              </a:rPr>
              <a:t> </a:t>
            </a:r>
            <a:r>
              <a:rPr lang="ru-RU" sz="2400" dirty="0" err="1">
                <a:latin typeface="Arial" pitchFamily="34" charset="0"/>
                <a:cs typeface="Arial" pitchFamily="34" charset="0"/>
              </a:rPr>
              <a:t>махсус</a:t>
            </a:r>
            <a:r>
              <a:rPr lang="ru-RU" sz="2400" dirty="0">
                <a:latin typeface="Arial" pitchFamily="34" charset="0"/>
                <a:cs typeface="Arial" pitchFamily="34" charset="0"/>
              </a:rPr>
              <a:t> </a:t>
            </a:r>
            <a:r>
              <a:rPr lang="ru-RU" sz="2400" dirty="0" err="1">
                <a:latin typeface="Arial" pitchFamily="34" charset="0"/>
                <a:cs typeface="Arial" pitchFamily="34" charset="0"/>
              </a:rPr>
              <a:t>автоматлаштирилган</a:t>
            </a:r>
            <a:r>
              <a:rPr lang="ru-RU" sz="2400" dirty="0">
                <a:latin typeface="Arial" pitchFamily="34" charset="0"/>
                <a:cs typeface="Arial" pitchFamily="34" charset="0"/>
              </a:rPr>
              <a:t> </a:t>
            </a:r>
            <a:r>
              <a:rPr lang="ru-RU" sz="2400" dirty="0" err="1">
                <a:latin typeface="Arial" pitchFamily="34" charset="0"/>
                <a:cs typeface="Arial" pitchFamily="34" charset="0"/>
              </a:rPr>
              <a:t>линияларда</a:t>
            </a:r>
            <a:r>
              <a:rPr lang="ru-RU" sz="2400" dirty="0">
                <a:latin typeface="Arial" pitchFamily="34" charset="0"/>
                <a:cs typeface="Arial" pitchFamily="34" charset="0"/>
              </a:rPr>
              <a:t> </a:t>
            </a:r>
            <a:r>
              <a:rPr lang="ru-RU" sz="2400" dirty="0" err="1">
                <a:latin typeface="Arial" pitchFamily="34" charset="0"/>
                <a:cs typeface="Arial" pitchFamily="34" charset="0"/>
              </a:rPr>
              <a:t>минутига</a:t>
            </a:r>
            <a:r>
              <a:rPr lang="ru-RU" sz="2400" dirty="0">
                <a:latin typeface="Arial" pitchFamily="34" charset="0"/>
                <a:cs typeface="Arial" pitchFamily="34" charset="0"/>
              </a:rPr>
              <a:t> 300-400 банка </a:t>
            </a:r>
            <a:r>
              <a:rPr lang="ru-RU" sz="2400" dirty="0" err="1">
                <a:latin typeface="Arial" pitchFamily="34" charset="0"/>
                <a:cs typeface="Arial" pitchFamily="34" charset="0"/>
              </a:rPr>
              <a:t>ишлаб</a:t>
            </a:r>
            <a:r>
              <a:rPr lang="ru-RU" sz="2400" dirty="0">
                <a:latin typeface="Arial" pitchFamily="34" charset="0"/>
                <a:cs typeface="Arial" pitchFamily="34" charset="0"/>
              </a:rPr>
              <a:t> </a:t>
            </a:r>
            <a:r>
              <a:rPr lang="ru-RU" sz="2400" dirty="0" err="1">
                <a:latin typeface="Arial" pitchFamily="34" charset="0"/>
                <a:cs typeface="Arial" pitchFamily="34" charset="0"/>
              </a:rPr>
              <a:t>чиқарилади</a:t>
            </a:r>
            <a:r>
              <a:rPr lang="ru-RU" sz="2400" dirty="0">
                <a:latin typeface="Arial" pitchFamily="34" charset="0"/>
                <a:cs typeface="Arial" pitchFamily="34" charset="0"/>
              </a:rPr>
              <a:t>.</a:t>
            </a:r>
          </a:p>
        </p:txBody>
      </p:sp>
    </p:spTree>
    <p:extLst>
      <p:ext uri="{BB962C8B-B14F-4D97-AF65-F5344CB8AC3E}">
        <p14:creationId xmlns:p14="http://schemas.microsoft.com/office/powerpoint/2010/main" val="2438845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188640"/>
            <a:ext cx="7772400" cy="6363681"/>
          </a:xfrm>
        </p:spPr>
        <p:txBody>
          <a:bodyPr>
            <a:noAutofit/>
          </a:bodyPr>
          <a:lstStyle/>
          <a:p>
            <a:pPr algn="just"/>
            <a:r>
              <a:rPr lang="uz-Cyrl-UZ" sz="2000" b="1" i="1" dirty="0" smtClean="0">
                <a:solidFill>
                  <a:srgbClr val="C00000"/>
                </a:solidFill>
              </a:rPr>
              <a:t>Маҳсулот ҳақидаги маълумотларни стандартлаштириш ва кодлаш</a:t>
            </a:r>
            <a:r>
              <a:rPr lang="ru-RU" sz="2000" b="1" i="1" dirty="0" smtClean="0">
                <a:solidFill>
                  <a:schemeClr val="tx1"/>
                </a:solidFill>
              </a:rPr>
              <a:t/>
            </a:r>
            <a:br>
              <a:rPr lang="ru-RU" sz="2000" b="1" i="1" dirty="0" smtClean="0">
                <a:solidFill>
                  <a:schemeClr val="tx1"/>
                </a:solidFill>
              </a:rPr>
            </a:br>
            <a:r>
              <a:rPr lang="uz-Cyrl-UZ" sz="2000" b="0" i="1" dirty="0" smtClean="0">
                <a:solidFill>
                  <a:schemeClr val="tx1"/>
                </a:solidFill>
              </a:rPr>
              <a:t>Баъзан бирор маҳсулот харид қилганимизда унинг кўринарли жойида ёки этикеткасида ҳар хил қалинликдаги чизиқлар ва рақамлар билан белгиланган шаклларни кўришимиз мумкин. </a:t>
            </a:r>
            <a:r>
              <a:rPr lang="ru-RU" sz="2000" b="0" i="1" dirty="0" err="1" smtClean="0">
                <a:solidFill>
                  <a:schemeClr val="tx1"/>
                </a:solidFill>
              </a:rPr>
              <a:t>Уларга</a:t>
            </a:r>
            <a:r>
              <a:rPr lang="ru-RU" sz="2000" b="0" i="1" dirty="0" smtClean="0">
                <a:solidFill>
                  <a:schemeClr val="tx1"/>
                </a:solidFill>
              </a:rPr>
              <a:t> штрих-код </a:t>
            </a:r>
            <a:r>
              <a:rPr lang="ru-RU" sz="2000" b="0" i="1" dirty="0" err="1" smtClean="0">
                <a:solidFill>
                  <a:schemeClr val="tx1"/>
                </a:solidFill>
              </a:rPr>
              <a:t>номи</a:t>
            </a:r>
            <a:r>
              <a:rPr lang="ru-RU" sz="2000" b="0" i="1" dirty="0" smtClean="0">
                <a:solidFill>
                  <a:schemeClr val="tx1"/>
                </a:solidFill>
              </a:rPr>
              <a:t> </a:t>
            </a:r>
            <a:r>
              <a:rPr lang="ru-RU" sz="2000" b="0" i="1" dirty="0" err="1" smtClean="0">
                <a:solidFill>
                  <a:schemeClr val="tx1"/>
                </a:solidFill>
              </a:rPr>
              <a:t>берилган</a:t>
            </a:r>
            <a:r>
              <a:rPr lang="ru-RU" sz="2000" b="0" i="1" dirty="0" smtClean="0">
                <a:solidFill>
                  <a:schemeClr val="tx1"/>
                </a:solidFill>
              </a:rPr>
              <a:t>. </a:t>
            </a:r>
            <a:r>
              <a:rPr lang="ru-RU" sz="2000" b="0" i="1" dirty="0" err="1" smtClean="0">
                <a:solidFill>
                  <a:schemeClr val="tx1"/>
                </a:solidFill>
              </a:rPr>
              <a:t>Хўш</a:t>
            </a:r>
            <a:r>
              <a:rPr lang="ru-RU" sz="2000" b="0" i="1" dirty="0" smtClean="0">
                <a:solidFill>
                  <a:schemeClr val="tx1"/>
                </a:solidFill>
              </a:rPr>
              <a:t>, </a:t>
            </a:r>
            <a:r>
              <a:rPr lang="ru-RU" sz="2000" b="0" i="1" dirty="0" err="1" smtClean="0">
                <a:solidFill>
                  <a:schemeClr val="tx1"/>
                </a:solidFill>
              </a:rPr>
              <a:t>штрих-кодлар</a:t>
            </a:r>
            <a:r>
              <a:rPr lang="ru-RU" sz="2000" b="0" i="1" dirty="0" smtClean="0">
                <a:solidFill>
                  <a:schemeClr val="tx1"/>
                </a:solidFill>
              </a:rPr>
              <a:t> </a:t>
            </a:r>
            <a:r>
              <a:rPr lang="ru-RU" sz="2000" b="0" i="1" dirty="0" err="1" smtClean="0">
                <a:solidFill>
                  <a:schemeClr val="tx1"/>
                </a:solidFill>
              </a:rPr>
              <a:t>нима</a:t>
            </a:r>
            <a:r>
              <a:rPr lang="ru-RU" sz="2000" b="0" i="1" dirty="0" smtClean="0">
                <a:solidFill>
                  <a:schemeClr val="tx1"/>
                </a:solidFill>
              </a:rPr>
              <a:t> </a:t>
            </a:r>
            <a:r>
              <a:rPr lang="ru-RU" sz="2000" b="0" i="1" dirty="0" err="1" smtClean="0">
                <a:solidFill>
                  <a:schemeClr val="tx1"/>
                </a:solidFill>
              </a:rPr>
              <a:t>ва</a:t>
            </a:r>
            <a:r>
              <a:rPr lang="ru-RU" sz="2000" b="0" i="1" dirty="0" smtClean="0">
                <a:solidFill>
                  <a:schemeClr val="tx1"/>
                </a:solidFill>
              </a:rPr>
              <a:t> </a:t>
            </a:r>
            <a:r>
              <a:rPr lang="ru-RU" sz="2000" b="0" i="1" dirty="0" err="1" smtClean="0">
                <a:solidFill>
                  <a:schemeClr val="tx1"/>
                </a:solidFill>
              </a:rPr>
              <a:t>қачон пайдо</a:t>
            </a:r>
            <a:r>
              <a:rPr lang="ru-RU" sz="2000" b="0" i="1" dirty="0" smtClean="0">
                <a:solidFill>
                  <a:schemeClr val="tx1"/>
                </a:solidFill>
              </a:rPr>
              <a:t> </a:t>
            </a:r>
            <a:r>
              <a:rPr lang="ru-RU" sz="2000" b="0" i="1" dirty="0" err="1" smtClean="0">
                <a:solidFill>
                  <a:schemeClr val="tx1"/>
                </a:solidFill>
              </a:rPr>
              <a:t>бўлган</a:t>
            </a:r>
            <a:r>
              <a:rPr lang="ru-RU" sz="2000" b="0" i="1" dirty="0" smtClean="0">
                <a:solidFill>
                  <a:schemeClr val="tx1"/>
                </a:solidFill>
              </a:rPr>
              <a:t>?</a:t>
            </a:r>
            <a:br>
              <a:rPr lang="ru-RU" sz="2000" b="0" i="1" dirty="0" smtClean="0">
                <a:solidFill>
                  <a:schemeClr val="tx1"/>
                </a:solidFill>
              </a:rPr>
            </a:br>
            <a:r>
              <a:rPr lang="ru-RU" sz="2000" b="0" i="1" dirty="0" err="1" smtClean="0">
                <a:solidFill>
                  <a:schemeClr val="tx1"/>
                </a:solidFill>
              </a:rPr>
              <a:t>Штрих-кодлардан</a:t>
            </a:r>
            <a:r>
              <a:rPr lang="ru-RU" sz="2000" b="0" i="1" dirty="0" smtClean="0">
                <a:solidFill>
                  <a:schemeClr val="tx1"/>
                </a:solidFill>
              </a:rPr>
              <a:t> </a:t>
            </a:r>
            <a:r>
              <a:rPr lang="ru-RU" sz="2000" b="0" i="1" dirty="0" err="1" smtClean="0">
                <a:solidFill>
                  <a:schemeClr val="tx1"/>
                </a:solidFill>
              </a:rPr>
              <a:t>маҳсулотларга нисбатан</a:t>
            </a:r>
            <a:r>
              <a:rPr lang="ru-RU" sz="2000" b="0" i="1" dirty="0" smtClean="0">
                <a:solidFill>
                  <a:schemeClr val="tx1"/>
                </a:solidFill>
              </a:rPr>
              <a:t> </a:t>
            </a:r>
            <a:r>
              <a:rPr lang="ru-RU" sz="2000" b="0" i="1" dirty="0" err="1" smtClean="0">
                <a:solidFill>
                  <a:schemeClr val="tx1"/>
                </a:solidFill>
              </a:rPr>
              <a:t>тадбиқ этиш</a:t>
            </a:r>
            <a:r>
              <a:rPr lang="ru-RU" sz="2000" b="0" i="1" dirty="0" smtClean="0">
                <a:solidFill>
                  <a:schemeClr val="tx1"/>
                </a:solidFill>
              </a:rPr>
              <a:t> </a:t>
            </a:r>
            <a:r>
              <a:rPr lang="ru-RU" sz="2000" b="0" i="1" dirty="0" err="1" smtClean="0">
                <a:solidFill>
                  <a:schemeClr val="tx1"/>
                </a:solidFill>
              </a:rPr>
              <a:t>ғояси илк</a:t>
            </a:r>
            <a:r>
              <a:rPr lang="ru-RU" sz="2000" b="0" i="1" dirty="0" smtClean="0">
                <a:solidFill>
                  <a:schemeClr val="tx1"/>
                </a:solidFill>
              </a:rPr>
              <a:t> бора 30-йилларда АҚШ </a:t>
            </a:r>
            <a:r>
              <a:rPr lang="ru-RU" sz="2000" b="0" i="1" dirty="0" err="1" smtClean="0">
                <a:solidFill>
                  <a:schemeClr val="tx1"/>
                </a:solidFill>
              </a:rPr>
              <a:t>нинг</a:t>
            </a:r>
            <a:r>
              <a:rPr lang="ru-RU" sz="2000" b="0" i="1" dirty="0" smtClean="0">
                <a:solidFill>
                  <a:schemeClr val="tx1"/>
                </a:solidFill>
              </a:rPr>
              <a:t> Гарвард бизнес </a:t>
            </a:r>
            <a:r>
              <a:rPr lang="ru-RU" sz="2000" b="0" i="1" dirty="0" err="1" smtClean="0">
                <a:solidFill>
                  <a:schemeClr val="tx1"/>
                </a:solidFill>
              </a:rPr>
              <a:t>мактабида</a:t>
            </a:r>
            <a:r>
              <a:rPr lang="ru-RU" sz="2000" b="0" i="1" dirty="0" smtClean="0">
                <a:solidFill>
                  <a:schemeClr val="tx1"/>
                </a:solidFill>
              </a:rPr>
              <a:t> </a:t>
            </a:r>
            <a:r>
              <a:rPr lang="ru-RU" sz="2000" b="0" i="1" dirty="0" err="1" smtClean="0">
                <a:solidFill>
                  <a:schemeClr val="tx1"/>
                </a:solidFill>
              </a:rPr>
              <a:t>яратилган</a:t>
            </a:r>
            <a:r>
              <a:rPr lang="ru-RU" sz="2000" b="0" i="1" dirty="0" smtClean="0">
                <a:solidFill>
                  <a:schemeClr val="tx1"/>
                </a:solidFill>
              </a:rPr>
              <a:t> </a:t>
            </a:r>
            <a:r>
              <a:rPr lang="ru-RU" sz="2000" b="0" i="1" dirty="0" err="1" smtClean="0">
                <a:solidFill>
                  <a:schemeClr val="tx1"/>
                </a:solidFill>
              </a:rPr>
              <a:t>бўлиб</a:t>
            </a:r>
            <a:r>
              <a:rPr lang="ru-RU" sz="2000" b="0" i="1" dirty="0" smtClean="0">
                <a:solidFill>
                  <a:schemeClr val="tx1"/>
                </a:solidFill>
              </a:rPr>
              <a:t>, </a:t>
            </a:r>
            <a:r>
              <a:rPr lang="ru-RU" sz="2000" b="0" i="1" dirty="0" err="1" smtClean="0">
                <a:solidFill>
                  <a:schemeClr val="tx1"/>
                </a:solidFill>
              </a:rPr>
              <a:t>ундан</a:t>
            </a:r>
            <a:r>
              <a:rPr lang="ru-RU" sz="2000" b="0" i="1" dirty="0" smtClean="0">
                <a:solidFill>
                  <a:schemeClr val="tx1"/>
                </a:solidFill>
              </a:rPr>
              <a:t> </a:t>
            </a:r>
            <a:r>
              <a:rPr lang="ru-RU" sz="2000" b="0" i="1" dirty="0" err="1" smtClean="0">
                <a:solidFill>
                  <a:schemeClr val="tx1"/>
                </a:solidFill>
              </a:rPr>
              <a:t>амалда</a:t>
            </a:r>
            <a:r>
              <a:rPr lang="ru-RU" sz="2000" b="0" i="1" dirty="0" smtClean="0">
                <a:solidFill>
                  <a:schemeClr val="tx1"/>
                </a:solidFill>
              </a:rPr>
              <a:t> </a:t>
            </a:r>
            <a:r>
              <a:rPr lang="ru-RU" sz="2000" b="0" i="1" dirty="0" err="1" smtClean="0">
                <a:solidFill>
                  <a:schemeClr val="tx1"/>
                </a:solidFill>
              </a:rPr>
              <a:t>фойдаланиш</a:t>
            </a:r>
            <a:r>
              <a:rPr lang="ru-RU" sz="2000" b="0" i="1" dirty="0" smtClean="0">
                <a:solidFill>
                  <a:schemeClr val="tx1"/>
                </a:solidFill>
              </a:rPr>
              <a:t> </a:t>
            </a:r>
            <a:r>
              <a:rPr lang="ru-RU" sz="2000" b="0" i="1" dirty="0" err="1" smtClean="0">
                <a:solidFill>
                  <a:schemeClr val="tx1"/>
                </a:solidFill>
              </a:rPr>
              <a:t>бир</a:t>
            </a:r>
            <a:r>
              <a:rPr lang="ru-RU" sz="2000" b="0" i="1" dirty="0" smtClean="0">
                <a:solidFill>
                  <a:schemeClr val="tx1"/>
                </a:solidFill>
              </a:rPr>
              <a:t> </a:t>
            </a:r>
            <a:r>
              <a:rPr lang="ru-RU" sz="2000" b="0" i="1" dirty="0" err="1" smtClean="0">
                <a:solidFill>
                  <a:schemeClr val="tx1"/>
                </a:solidFill>
              </a:rPr>
              <a:t>неча</a:t>
            </a:r>
            <a:r>
              <a:rPr lang="ru-RU" sz="2000" b="0" i="1" dirty="0" smtClean="0">
                <a:solidFill>
                  <a:schemeClr val="tx1"/>
                </a:solidFill>
              </a:rPr>
              <a:t> </a:t>
            </a:r>
            <a:r>
              <a:rPr lang="ru-RU" sz="2000" b="0" i="1" dirty="0" err="1" smtClean="0">
                <a:solidFill>
                  <a:schemeClr val="tx1"/>
                </a:solidFill>
              </a:rPr>
              <a:t>ўн</a:t>
            </a:r>
            <a:r>
              <a:rPr lang="ru-RU" sz="2000" b="0" i="1" dirty="0" smtClean="0">
                <a:solidFill>
                  <a:schemeClr val="tx1"/>
                </a:solidFill>
              </a:rPr>
              <a:t> </a:t>
            </a:r>
            <a:r>
              <a:rPr lang="ru-RU" sz="2000" b="0" i="1" dirty="0" err="1" smtClean="0">
                <a:solidFill>
                  <a:schemeClr val="tx1"/>
                </a:solidFill>
              </a:rPr>
              <a:t>йиллардан</a:t>
            </a:r>
            <a:r>
              <a:rPr lang="ru-RU" sz="2000" b="0" i="1" dirty="0" smtClean="0">
                <a:solidFill>
                  <a:schemeClr val="tx1"/>
                </a:solidFill>
              </a:rPr>
              <a:t> </a:t>
            </a:r>
            <a:r>
              <a:rPr lang="ru-RU" sz="2000" b="0" i="1" dirty="0" err="1" smtClean="0">
                <a:solidFill>
                  <a:schemeClr val="tx1"/>
                </a:solidFill>
              </a:rPr>
              <a:t>сўнггина</a:t>
            </a:r>
            <a:r>
              <a:rPr lang="ru-RU" sz="2000" b="0" i="1" dirty="0" smtClean="0">
                <a:solidFill>
                  <a:schemeClr val="tx1"/>
                </a:solidFill>
              </a:rPr>
              <a:t>, </a:t>
            </a:r>
            <a:r>
              <a:rPr lang="ru-RU" sz="2000" b="0" i="1" dirty="0" err="1" smtClean="0">
                <a:solidFill>
                  <a:schemeClr val="tx1"/>
                </a:solidFill>
              </a:rPr>
              <a:t>яъни</a:t>
            </a:r>
            <a:r>
              <a:rPr lang="ru-RU" sz="2000" b="0" i="1" dirty="0" smtClean="0">
                <a:solidFill>
                  <a:schemeClr val="tx1"/>
                </a:solidFill>
              </a:rPr>
              <a:t>, 60-йиллардан </a:t>
            </a:r>
            <a:r>
              <a:rPr lang="ru-RU" sz="2000" b="0" i="1" dirty="0" err="1" smtClean="0">
                <a:solidFill>
                  <a:schemeClr val="tx1"/>
                </a:solidFill>
              </a:rPr>
              <a:t>бошланган</a:t>
            </a:r>
            <a:r>
              <a:rPr lang="ru-RU" sz="2000" b="0" i="1" dirty="0" smtClean="0">
                <a:solidFill>
                  <a:schemeClr val="tx1"/>
                </a:solidFill>
              </a:rPr>
              <a:t>. </a:t>
            </a:r>
            <a:r>
              <a:rPr lang="ru-RU" sz="2000" b="0" i="1" dirty="0" err="1" smtClean="0">
                <a:solidFill>
                  <a:schemeClr val="tx1"/>
                </a:solidFill>
              </a:rPr>
              <a:t>Штрих-кодларни</a:t>
            </a:r>
            <a:r>
              <a:rPr lang="ru-RU" sz="2000" b="0" i="1" dirty="0" smtClean="0">
                <a:solidFill>
                  <a:schemeClr val="tx1"/>
                </a:solidFill>
              </a:rPr>
              <a:t> </a:t>
            </a:r>
            <a:r>
              <a:rPr lang="ru-RU" sz="2000" b="0" i="1" dirty="0" err="1" smtClean="0">
                <a:solidFill>
                  <a:schemeClr val="tx1"/>
                </a:solidFill>
              </a:rPr>
              <a:t>дастлабки</a:t>
            </a:r>
            <a:r>
              <a:rPr lang="ru-RU" sz="2000" b="0" i="1" dirty="0" smtClean="0">
                <a:solidFill>
                  <a:schemeClr val="tx1"/>
                </a:solidFill>
              </a:rPr>
              <a:t> </a:t>
            </a:r>
            <a:r>
              <a:rPr lang="ru-RU" sz="2000" b="0" i="1" dirty="0" err="1" smtClean="0">
                <a:solidFill>
                  <a:schemeClr val="tx1"/>
                </a:solidFill>
              </a:rPr>
              <a:t>қўлловчилар темир</a:t>
            </a:r>
            <a:r>
              <a:rPr lang="ru-RU" sz="2000" b="0" i="1" dirty="0" smtClean="0">
                <a:solidFill>
                  <a:schemeClr val="tx1"/>
                </a:solidFill>
              </a:rPr>
              <a:t> </a:t>
            </a:r>
            <a:r>
              <a:rPr lang="ru-RU" sz="2000" b="0" i="1" dirty="0" err="1" smtClean="0">
                <a:solidFill>
                  <a:schemeClr val="tx1"/>
                </a:solidFill>
              </a:rPr>
              <a:t>йўлчилар</a:t>
            </a:r>
            <a:r>
              <a:rPr lang="ru-RU" sz="2000" b="0" i="1" dirty="0" smtClean="0">
                <a:solidFill>
                  <a:schemeClr val="tx1"/>
                </a:solidFill>
              </a:rPr>
              <a:t> </a:t>
            </a:r>
            <a:r>
              <a:rPr lang="ru-RU" sz="2000" b="0" i="1" dirty="0" err="1" smtClean="0">
                <a:solidFill>
                  <a:schemeClr val="tx1"/>
                </a:solidFill>
              </a:rPr>
              <a:t>бўлиб</a:t>
            </a:r>
            <a:r>
              <a:rPr lang="ru-RU" sz="2000" b="0" i="1" dirty="0" smtClean="0">
                <a:solidFill>
                  <a:schemeClr val="tx1"/>
                </a:solidFill>
              </a:rPr>
              <a:t>, </a:t>
            </a:r>
            <a:r>
              <a:rPr lang="ru-RU" sz="2000" b="0" i="1" dirty="0" err="1" smtClean="0">
                <a:solidFill>
                  <a:schemeClr val="tx1"/>
                </a:solidFill>
              </a:rPr>
              <a:t>шу</a:t>
            </a:r>
            <a:r>
              <a:rPr lang="ru-RU" sz="2000" b="0" i="1" dirty="0" smtClean="0">
                <a:solidFill>
                  <a:schemeClr val="tx1"/>
                </a:solidFill>
              </a:rPr>
              <a:t> </a:t>
            </a:r>
            <a:r>
              <a:rPr lang="ru-RU" sz="2000" b="0" i="1" dirty="0" err="1" smtClean="0">
                <a:solidFill>
                  <a:schemeClr val="tx1"/>
                </a:solidFill>
              </a:rPr>
              <a:t>усул</a:t>
            </a:r>
            <a:r>
              <a:rPr lang="ru-RU" sz="2000" b="0" i="1" dirty="0" smtClean="0">
                <a:solidFill>
                  <a:schemeClr val="tx1"/>
                </a:solidFill>
              </a:rPr>
              <a:t> </a:t>
            </a:r>
            <a:r>
              <a:rPr lang="ru-RU" sz="2000" b="0" i="1" dirty="0" err="1" smtClean="0">
                <a:solidFill>
                  <a:schemeClr val="tx1"/>
                </a:solidFill>
              </a:rPr>
              <a:t>орқали темир</a:t>
            </a:r>
            <a:r>
              <a:rPr lang="ru-RU" sz="2000" b="0" i="1" dirty="0" smtClean="0">
                <a:solidFill>
                  <a:schemeClr val="tx1"/>
                </a:solidFill>
              </a:rPr>
              <a:t> </a:t>
            </a:r>
            <a:r>
              <a:rPr lang="ru-RU" sz="2000" b="0" i="1" dirty="0" err="1" smtClean="0">
                <a:solidFill>
                  <a:schemeClr val="tx1"/>
                </a:solidFill>
              </a:rPr>
              <a:t>йўл</a:t>
            </a:r>
            <a:r>
              <a:rPr lang="ru-RU" sz="2000" b="0" i="1" dirty="0" smtClean="0">
                <a:solidFill>
                  <a:schemeClr val="tx1"/>
                </a:solidFill>
              </a:rPr>
              <a:t> </a:t>
            </a:r>
            <a:r>
              <a:rPr lang="ru-RU" sz="2000" b="0" i="1" dirty="0" err="1" smtClean="0">
                <a:solidFill>
                  <a:schemeClr val="tx1"/>
                </a:solidFill>
              </a:rPr>
              <a:t>вагонларини</a:t>
            </a:r>
            <a:r>
              <a:rPr lang="ru-RU" sz="2000" b="0" i="1" dirty="0" smtClean="0">
                <a:solidFill>
                  <a:schemeClr val="tx1"/>
                </a:solidFill>
              </a:rPr>
              <a:t> </a:t>
            </a:r>
            <a:r>
              <a:rPr lang="ru-RU" sz="2000" b="0" i="1" dirty="0" err="1" smtClean="0">
                <a:solidFill>
                  <a:schemeClr val="tx1"/>
                </a:solidFill>
              </a:rPr>
              <a:t>идентификациялаштирилган</a:t>
            </a:r>
            <a:r>
              <a:rPr lang="ru-RU" sz="2000" b="0" i="1" dirty="0" smtClean="0">
                <a:solidFill>
                  <a:schemeClr val="tx1"/>
                </a:solidFill>
              </a:rPr>
              <a:t>. Микропроцессор </a:t>
            </a:r>
            <a:r>
              <a:rPr lang="ru-RU" sz="2000" b="0" i="1" dirty="0" err="1" smtClean="0">
                <a:solidFill>
                  <a:schemeClr val="tx1"/>
                </a:solidFill>
              </a:rPr>
              <a:t>техникасининг</a:t>
            </a:r>
            <a:r>
              <a:rPr lang="ru-RU" sz="2000" b="0" i="1" dirty="0" smtClean="0">
                <a:solidFill>
                  <a:schemeClr val="tx1"/>
                </a:solidFill>
              </a:rPr>
              <a:t> </a:t>
            </a:r>
            <a:r>
              <a:rPr lang="ru-RU" sz="2000" b="0" i="1" dirty="0" err="1" smtClean="0">
                <a:solidFill>
                  <a:schemeClr val="tx1"/>
                </a:solidFill>
              </a:rPr>
              <a:t>гуркираб</a:t>
            </a:r>
            <a:r>
              <a:rPr lang="ru-RU" sz="2000" b="0" i="1" dirty="0" smtClean="0">
                <a:solidFill>
                  <a:schemeClr val="tx1"/>
                </a:solidFill>
              </a:rPr>
              <a:t> </a:t>
            </a:r>
            <a:r>
              <a:rPr lang="ru-RU" sz="2000" b="0" i="1" dirty="0" err="1" smtClean="0">
                <a:solidFill>
                  <a:schemeClr val="tx1"/>
                </a:solidFill>
              </a:rPr>
              <a:t>ривожланиши</a:t>
            </a:r>
            <a:r>
              <a:rPr lang="ru-RU" sz="2000" b="0" i="1" dirty="0" smtClean="0">
                <a:solidFill>
                  <a:schemeClr val="tx1"/>
                </a:solidFill>
              </a:rPr>
              <a:t> 70-йиллардан </a:t>
            </a:r>
            <a:r>
              <a:rPr lang="ru-RU" sz="2000" b="0" i="1" dirty="0" err="1" smtClean="0">
                <a:solidFill>
                  <a:schemeClr val="tx1"/>
                </a:solidFill>
              </a:rPr>
              <a:t>бошлаб</a:t>
            </a:r>
            <a:r>
              <a:rPr lang="ru-RU" sz="2000" b="0" i="1" dirty="0" smtClean="0">
                <a:solidFill>
                  <a:schemeClr val="tx1"/>
                </a:solidFill>
              </a:rPr>
              <a:t> </a:t>
            </a:r>
            <a:r>
              <a:rPr lang="ru-RU" sz="2000" b="0" i="1" dirty="0" err="1" smtClean="0">
                <a:solidFill>
                  <a:schemeClr val="tx1"/>
                </a:solidFill>
              </a:rPr>
              <a:t>штрих-кодлардан</a:t>
            </a:r>
            <a:r>
              <a:rPr lang="ru-RU" sz="2000" b="0" i="1" dirty="0" smtClean="0">
                <a:solidFill>
                  <a:schemeClr val="tx1"/>
                </a:solidFill>
              </a:rPr>
              <a:t> </a:t>
            </a:r>
            <a:r>
              <a:rPr lang="ru-RU" sz="2000" b="0" i="1" dirty="0" err="1" smtClean="0">
                <a:solidFill>
                  <a:schemeClr val="tx1"/>
                </a:solidFill>
              </a:rPr>
              <a:t>кенг</a:t>
            </a:r>
            <a:r>
              <a:rPr lang="ru-RU" sz="2000" b="0" i="1" dirty="0" smtClean="0">
                <a:solidFill>
                  <a:schemeClr val="tx1"/>
                </a:solidFill>
              </a:rPr>
              <a:t> </a:t>
            </a:r>
            <a:r>
              <a:rPr lang="ru-RU" sz="2000" b="0" i="1" dirty="0" err="1" smtClean="0">
                <a:solidFill>
                  <a:schemeClr val="tx1"/>
                </a:solidFill>
              </a:rPr>
              <a:t>равишда</a:t>
            </a:r>
            <a:r>
              <a:rPr lang="ru-RU" sz="2000" b="0" i="1" dirty="0" smtClean="0">
                <a:solidFill>
                  <a:schemeClr val="tx1"/>
                </a:solidFill>
              </a:rPr>
              <a:t> </a:t>
            </a:r>
            <a:r>
              <a:rPr lang="ru-RU" sz="2000" b="0" i="1" dirty="0" err="1" smtClean="0">
                <a:solidFill>
                  <a:schemeClr val="tx1"/>
                </a:solidFill>
              </a:rPr>
              <a:t>фойдаланиш</a:t>
            </a:r>
            <a:r>
              <a:rPr lang="ru-RU" sz="2000" b="0" i="1" dirty="0" smtClean="0">
                <a:solidFill>
                  <a:schemeClr val="tx1"/>
                </a:solidFill>
              </a:rPr>
              <a:t> </a:t>
            </a:r>
            <a:r>
              <a:rPr lang="ru-RU" sz="2000" b="0" i="1" dirty="0" err="1" smtClean="0">
                <a:solidFill>
                  <a:schemeClr val="tx1"/>
                </a:solidFill>
              </a:rPr>
              <a:t>имконини</a:t>
            </a:r>
            <a:r>
              <a:rPr lang="ru-RU" sz="2000" b="0" i="1" dirty="0" smtClean="0">
                <a:solidFill>
                  <a:schemeClr val="tx1"/>
                </a:solidFill>
              </a:rPr>
              <a:t> </a:t>
            </a:r>
            <a:r>
              <a:rPr lang="ru-RU" sz="2000" b="0" i="1" dirty="0" err="1" smtClean="0">
                <a:solidFill>
                  <a:schemeClr val="tx1"/>
                </a:solidFill>
              </a:rPr>
              <a:t>яратди</a:t>
            </a:r>
            <a:r>
              <a:rPr lang="ru-RU" sz="2000" b="0" i="1" dirty="0" smtClean="0">
                <a:solidFill>
                  <a:schemeClr val="tx1"/>
                </a:solidFill>
              </a:rPr>
              <a:t>. 1973 </a:t>
            </a:r>
            <a:r>
              <a:rPr lang="ru-RU" sz="2000" b="0" i="1" dirty="0" err="1" smtClean="0">
                <a:solidFill>
                  <a:schemeClr val="tx1"/>
                </a:solidFill>
              </a:rPr>
              <a:t>йил</a:t>
            </a:r>
            <a:r>
              <a:rPr lang="ru-RU" sz="2000" b="0" i="1" dirty="0" smtClean="0">
                <a:solidFill>
                  <a:schemeClr val="tx1"/>
                </a:solidFill>
              </a:rPr>
              <a:t> </a:t>
            </a:r>
            <a:r>
              <a:rPr lang="ru-RU" sz="2000" b="0" i="1" dirty="0" err="1" smtClean="0">
                <a:solidFill>
                  <a:schemeClr val="tx1"/>
                </a:solidFill>
              </a:rPr>
              <a:t>АҚШда Маҳсулотнинг Универсаль</a:t>
            </a:r>
            <a:r>
              <a:rPr lang="ru-RU" sz="2000" b="0" i="1" dirty="0" smtClean="0">
                <a:solidFill>
                  <a:schemeClr val="tx1"/>
                </a:solidFill>
              </a:rPr>
              <a:t> </a:t>
            </a:r>
            <a:r>
              <a:rPr lang="ru-RU" sz="2000" b="0" i="1" dirty="0" err="1" smtClean="0">
                <a:solidFill>
                  <a:schemeClr val="tx1"/>
                </a:solidFill>
              </a:rPr>
              <a:t>Коди</a:t>
            </a:r>
            <a:r>
              <a:rPr lang="ru-RU" sz="2000" b="0" i="1" dirty="0" smtClean="0">
                <a:solidFill>
                  <a:schemeClr val="tx1"/>
                </a:solidFill>
              </a:rPr>
              <a:t> (</a:t>
            </a:r>
            <a:r>
              <a:rPr lang="en-US" sz="2000" b="0" i="1" dirty="0" smtClean="0">
                <a:solidFill>
                  <a:schemeClr val="tx1"/>
                </a:solidFill>
              </a:rPr>
              <a:t>IPC</a:t>
            </a:r>
            <a:r>
              <a:rPr lang="ru-RU" sz="2000" b="0" i="1" dirty="0" smtClean="0">
                <a:solidFill>
                  <a:schemeClr val="tx1"/>
                </a:solidFill>
              </a:rPr>
              <a:t>) </a:t>
            </a:r>
            <a:r>
              <a:rPr lang="ru-RU" sz="2000" b="0" i="1" dirty="0" err="1" smtClean="0">
                <a:solidFill>
                  <a:schemeClr val="tx1"/>
                </a:solidFill>
              </a:rPr>
              <a:t>қабул қилиниб, </a:t>
            </a:r>
            <a:r>
              <a:rPr lang="ru-RU" sz="2000" b="0" i="1" dirty="0" smtClean="0">
                <a:solidFill>
                  <a:schemeClr val="tx1"/>
                </a:solidFill>
              </a:rPr>
              <a:t>1977 </a:t>
            </a:r>
            <a:r>
              <a:rPr lang="ru-RU" sz="2000" b="0" i="1" dirty="0" err="1" smtClean="0">
                <a:solidFill>
                  <a:schemeClr val="tx1"/>
                </a:solidFill>
              </a:rPr>
              <a:t>йилдан</a:t>
            </a:r>
            <a:r>
              <a:rPr lang="ru-RU" sz="2000" b="0" i="1" dirty="0" smtClean="0">
                <a:solidFill>
                  <a:schemeClr val="tx1"/>
                </a:solidFill>
              </a:rPr>
              <a:t> </a:t>
            </a:r>
            <a:r>
              <a:rPr lang="ru-RU" sz="2000" b="0" i="1" dirty="0" err="1" smtClean="0">
                <a:solidFill>
                  <a:schemeClr val="tx1"/>
                </a:solidFill>
              </a:rPr>
              <a:t>бошлаб</a:t>
            </a:r>
            <a:r>
              <a:rPr lang="ru-RU" sz="2000" b="0" i="1" dirty="0" smtClean="0">
                <a:solidFill>
                  <a:schemeClr val="tx1"/>
                </a:solidFill>
              </a:rPr>
              <a:t> </a:t>
            </a:r>
            <a:r>
              <a:rPr lang="ru-RU" sz="2000" b="0" i="1" dirty="0" err="1" smtClean="0">
                <a:solidFill>
                  <a:schemeClr val="tx1"/>
                </a:solidFill>
              </a:rPr>
              <a:t>эса</a:t>
            </a:r>
            <a:r>
              <a:rPr lang="ru-RU" sz="2000" b="0" i="1" dirty="0" smtClean="0">
                <a:solidFill>
                  <a:schemeClr val="tx1"/>
                </a:solidFill>
              </a:rPr>
              <a:t> Европа </a:t>
            </a:r>
            <a:r>
              <a:rPr lang="ru-RU" sz="2000" b="0" i="1" dirty="0" err="1" smtClean="0">
                <a:solidFill>
                  <a:schemeClr val="tx1"/>
                </a:solidFill>
              </a:rPr>
              <a:t>Кодлаш</a:t>
            </a:r>
            <a:r>
              <a:rPr lang="ru-RU" sz="2000" b="0" i="1" dirty="0" smtClean="0">
                <a:solidFill>
                  <a:schemeClr val="tx1"/>
                </a:solidFill>
              </a:rPr>
              <a:t> </a:t>
            </a:r>
            <a:r>
              <a:rPr lang="ru-RU" sz="2000" b="0" i="1" dirty="0" err="1" smtClean="0">
                <a:solidFill>
                  <a:schemeClr val="tx1"/>
                </a:solidFill>
              </a:rPr>
              <a:t>Тизими</a:t>
            </a:r>
            <a:r>
              <a:rPr lang="ru-RU" sz="2000" b="0" i="1" dirty="0" smtClean="0">
                <a:solidFill>
                  <a:schemeClr val="tx1"/>
                </a:solidFill>
              </a:rPr>
              <a:t> ЕА</a:t>
            </a:r>
            <a:r>
              <a:rPr lang="en-US" sz="2000" b="0" i="1" dirty="0" smtClean="0">
                <a:solidFill>
                  <a:schemeClr val="tx1"/>
                </a:solidFill>
              </a:rPr>
              <a:t>N</a:t>
            </a:r>
            <a:r>
              <a:rPr lang="ru-RU" sz="2000" b="0" i="1" dirty="0" smtClean="0">
                <a:solidFill>
                  <a:schemeClr val="tx1"/>
                </a:solidFill>
              </a:rPr>
              <a:t> (</a:t>
            </a:r>
            <a:r>
              <a:rPr lang="en-US" sz="2000" b="0" i="1" dirty="0" smtClean="0">
                <a:solidFill>
                  <a:schemeClr val="tx1"/>
                </a:solidFill>
              </a:rPr>
              <a:t>European Article Numbering</a:t>
            </a:r>
            <a:r>
              <a:rPr lang="ru-RU" sz="2000" b="0" i="1" dirty="0" smtClean="0">
                <a:solidFill>
                  <a:schemeClr val="tx1"/>
                </a:solidFill>
              </a:rPr>
              <a:t>)  </a:t>
            </a:r>
            <a:r>
              <a:rPr lang="ru-RU" sz="2000" b="0" i="1" dirty="0" err="1" smtClean="0">
                <a:solidFill>
                  <a:schemeClr val="tx1"/>
                </a:solidFill>
              </a:rPr>
              <a:t>таъсис</a:t>
            </a:r>
            <a:r>
              <a:rPr lang="ru-RU" sz="2000" b="0" i="1" dirty="0" smtClean="0">
                <a:solidFill>
                  <a:schemeClr val="tx1"/>
                </a:solidFill>
              </a:rPr>
              <a:t> </a:t>
            </a:r>
            <a:r>
              <a:rPr lang="ru-RU" sz="2000" b="0" i="1" dirty="0" err="1" smtClean="0">
                <a:solidFill>
                  <a:schemeClr val="tx1"/>
                </a:solidFill>
              </a:rPr>
              <a:t>этилди</a:t>
            </a:r>
            <a:r>
              <a:rPr lang="ru-RU" sz="2000" b="0" i="1" dirty="0" smtClean="0">
                <a:solidFill>
                  <a:schemeClr val="tx1"/>
                </a:solidFill>
              </a:rPr>
              <a:t> </a:t>
            </a:r>
            <a:r>
              <a:rPr lang="ru-RU" sz="2000" b="0" i="1" dirty="0" err="1" smtClean="0">
                <a:solidFill>
                  <a:schemeClr val="tx1"/>
                </a:solidFill>
              </a:rPr>
              <a:t>ва</a:t>
            </a:r>
            <a:r>
              <a:rPr lang="ru-RU" sz="2000" b="0" i="1" dirty="0" smtClean="0">
                <a:solidFill>
                  <a:schemeClr val="tx1"/>
                </a:solidFill>
              </a:rPr>
              <a:t> </a:t>
            </a:r>
            <a:r>
              <a:rPr lang="ru-RU" sz="2000" b="0" i="1" dirty="0" err="1" smtClean="0">
                <a:solidFill>
                  <a:schemeClr val="tx1"/>
                </a:solidFill>
              </a:rPr>
              <a:t>ҳозирда ундан</a:t>
            </a:r>
            <a:r>
              <a:rPr lang="ru-RU" sz="2000" b="0" i="1" dirty="0" smtClean="0">
                <a:solidFill>
                  <a:schemeClr val="tx1"/>
                </a:solidFill>
              </a:rPr>
              <a:t> </a:t>
            </a:r>
            <a:r>
              <a:rPr lang="ru-RU" sz="2000" b="0" i="1" dirty="0" err="1" smtClean="0">
                <a:solidFill>
                  <a:schemeClr val="tx1"/>
                </a:solidFill>
              </a:rPr>
              <a:t>нафақат Европада</a:t>
            </a:r>
            <a:r>
              <a:rPr lang="ru-RU" sz="2000" b="0" i="1" dirty="0" smtClean="0">
                <a:solidFill>
                  <a:schemeClr val="tx1"/>
                </a:solidFill>
              </a:rPr>
              <a:t>, балки </a:t>
            </a:r>
            <a:r>
              <a:rPr lang="ru-RU" sz="2000" b="0" i="1" dirty="0" err="1" smtClean="0">
                <a:solidFill>
                  <a:schemeClr val="tx1"/>
                </a:solidFill>
              </a:rPr>
              <a:t>бошқа минтақаларда ҳам кенг</a:t>
            </a:r>
            <a:r>
              <a:rPr lang="ru-RU" sz="2000" b="0" i="1" dirty="0" smtClean="0">
                <a:solidFill>
                  <a:schemeClr val="tx1"/>
                </a:solidFill>
              </a:rPr>
              <a:t> </a:t>
            </a:r>
            <a:r>
              <a:rPr lang="ru-RU" sz="2000" b="0" i="1" dirty="0" err="1" smtClean="0">
                <a:solidFill>
                  <a:schemeClr val="tx1"/>
                </a:solidFill>
              </a:rPr>
              <a:t>равишда</a:t>
            </a:r>
            <a:r>
              <a:rPr lang="ru-RU" sz="2000" b="0" i="1" dirty="0" smtClean="0">
                <a:solidFill>
                  <a:schemeClr val="tx1"/>
                </a:solidFill>
              </a:rPr>
              <a:t> </a:t>
            </a:r>
            <a:r>
              <a:rPr lang="ru-RU" sz="2000" b="0" i="1" dirty="0" err="1" smtClean="0">
                <a:solidFill>
                  <a:schemeClr val="tx1"/>
                </a:solidFill>
              </a:rPr>
              <a:t>фойдалани</a:t>
            </a:r>
            <a:r>
              <a:rPr lang="uz-Cyrl-UZ" sz="2000" b="0" i="1" dirty="0" smtClean="0">
                <a:solidFill>
                  <a:schemeClr val="tx1"/>
                </a:solidFill>
              </a:rPr>
              <a:t>л</a:t>
            </a:r>
            <a:r>
              <a:rPr lang="ru-RU" sz="2000" b="0" i="1" dirty="0" err="1" smtClean="0">
                <a:solidFill>
                  <a:schemeClr val="tx1"/>
                </a:solidFill>
              </a:rPr>
              <a:t>моқда.</a:t>
            </a:r>
            <a:r>
              <a:rPr lang="ru-RU" sz="2000" b="0" i="1" dirty="0" smtClean="0">
                <a:solidFill>
                  <a:schemeClr val="tx1"/>
                </a:solidFill>
              </a:rPr>
              <a:t/>
            </a:r>
            <a:br>
              <a:rPr lang="ru-RU" sz="2000" b="0" i="1" dirty="0" smtClean="0">
                <a:solidFill>
                  <a:schemeClr val="tx1"/>
                </a:solidFill>
              </a:rPr>
            </a:br>
            <a:endParaRPr lang="ru-RU" sz="2000" b="0" i="1" dirty="0">
              <a:solidFill>
                <a:schemeClr val="tx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normAutofit fontScale="92500"/>
          </a:bodyPr>
          <a:lstStyle/>
          <a:p>
            <a:pPr algn="just"/>
            <a:r>
              <a:rPr lang="ru-RU" i="1" dirty="0" smtClean="0"/>
              <a:t>Штрих-код </a:t>
            </a:r>
            <a:r>
              <a:rPr lang="ru-RU" i="1" dirty="0" err="1" smtClean="0"/>
              <a:t>кетма-кет</a:t>
            </a:r>
            <a:r>
              <a:rPr lang="ru-RU" i="1" dirty="0" smtClean="0"/>
              <a:t> </a:t>
            </a:r>
            <a:r>
              <a:rPr lang="ru-RU" i="1" dirty="0" err="1" smtClean="0"/>
              <a:t>алмашиниб</a:t>
            </a:r>
            <a:r>
              <a:rPr lang="ru-RU" i="1" dirty="0" smtClean="0"/>
              <a:t> </a:t>
            </a:r>
            <a:r>
              <a:rPr lang="ru-RU" i="1" dirty="0" err="1" smtClean="0"/>
              <a:t>келувчи</a:t>
            </a:r>
            <a:r>
              <a:rPr lang="ru-RU" i="1" dirty="0" smtClean="0"/>
              <a:t> </a:t>
            </a:r>
            <a:r>
              <a:rPr lang="ru-RU" i="1" dirty="0" err="1" smtClean="0"/>
              <a:t>қора </a:t>
            </a:r>
            <a:r>
              <a:rPr lang="ru-RU" i="1" dirty="0" smtClean="0"/>
              <a:t>(штрих) </a:t>
            </a:r>
            <a:r>
              <a:rPr lang="ru-RU" i="1" dirty="0" err="1" smtClean="0"/>
              <a:t>ва</a:t>
            </a:r>
            <a:r>
              <a:rPr lang="ru-RU" i="1" dirty="0" smtClean="0"/>
              <a:t> </a:t>
            </a:r>
            <a:r>
              <a:rPr lang="ru-RU" i="1" dirty="0" err="1" smtClean="0"/>
              <a:t>оқ </a:t>
            </a:r>
            <a:r>
              <a:rPr lang="ru-RU" i="1" dirty="0" smtClean="0"/>
              <a:t>(пробел) </a:t>
            </a:r>
            <a:r>
              <a:rPr lang="ru-RU" i="1" dirty="0" err="1" smtClean="0"/>
              <a:t>рангли</a:t>
            </a:r>
            <a:r>
              <a:rPr lang="ru-RU" i="1" dirty="0" smtClean="0"/>
              <a:t>, </a:t>
            </a:r>
            <a:r>
              <a:rPr lang="ru-RU" i="1" dirty="0" err="1" smtClean="0"/>
              <a:t>турли</a:t>
            </a:r>
            <a:r>
              <a:rPr lang="ru-RU" i="1" dirty="0" smtClean="0"/>
              <a:t> </a:t>
            </a:r>
            <a:r>
              <a:rPr lang="ru-RU" i="1" dirty="0" err="1" smtClean="0"/>
              <a:t>қалинликдаги чизиқлардан иборат</a:t>
            </a:r>
            <a:r>
              <a:rPr lang="ru-RU" i="1" dirty="0" smtClean="0"/>
              <a:t> </a:t>
            </a:r>
            <a:r>
              <a:rPr lang="ru-RU" i="1" dirty="0" err="1" smtClean="0"/>
              <a:t>бўлиб</a:t>
            </a:r>
            <a:r>
              <a:rPr lang="ru-RU" i="1" dirty="0" smtClean="0"/>
              <a:t>, </a:t>
            </a:r>
            <a:r>
              <a:rPr lang="ru-RU" i="1" dirty="0" err="1" smtClean="0"/>
              <a:t>бу</a:t>
            </a:r>
            <a:r>
              <a:rPr lang="ru-RU" i="1" dirty="0" smtClean="0"/>
              <a:t> </a:t>
            </a:r>
            <a:r>
              <a:rPr lang="ru-RU" i="1" dirty="0" err="1" smtClean="0"/>
              <a:t>чизиқларнинг ўлчамлари</a:t>
            </a:r>
            <a:r>
              <a:rPr lang="ru-RU" i="1" dirty="0" smtClean="0"/>
              <a:t> </a:t>
            </a:r>
            <a:r>
              <a:rPr lang="ru-RU" i="1" dirty="0" err="1" smtClean="0"/>
              <a:t>стандартлаштирилган</a:t>
            </a:r>
            <a:r>
              <a:rPr lang="ru-RU" i="1" dirty="0" smtClean="0"/>
              <a:t>. </a:t>
            </a:r>
            <a:r>
              <a:rPr lang="ru-RU" i="1" dirty="0" err="1" smtClean="0"/>
              <a:t>Штрих-кодлар</a:t>
            </a:r>
            <a:r>
              <a:rPr lang="ru-RU" i="1" dirty="0" smtClean="0"/>
              <a:t> </a:t>
            </a:r>
            <a:r>
              <a:rPr lang="ru-RU" i="1" dirty="0" err="1" smtClean="0"/>
              <a:t>махсус</a:t>
            </a:r>
            <a:r>
              <a:rPr lang="ru-RU" i="1" dirty="0" smtClean="0"/>
              <a:t> оптик </a:t>
            </a:r>
            <a:r>
              <a:rPr lang="ru-RU" i="1" dirty="0" err="1" smtClean="0"/>
              <a:t>қурилмалар </a:t>
            </a:r>
            <a:r>
              <a:rPr lang="ru-RU" i="1" dirty="0" smtClean="0"/>
              <a:t>- </a:t>
            </a:r>
            <a:r>
              <a:rPr lang="ru-RU" i="1" dirty="0" err="1" smtClean="0"/>
              <a:t>сканерлар</a:t>
            </a:r>
            <a:r>
              <a:rPr lang="ru-RU" i="1" dirty="0" smtClean="0"/>
              <a:t> </a:t>
            </a:r>
            <a:r>
              <a:rPr lang="ru-RU" i="1" dirty="0" err="1" smtClean="0"/>
              <a:t>ёрдамида</a:t>
            </a:r>
            <a:r>
              <a:rPr lang="ru-RU" i="1" dirty="0" smtClean="0"/>
              <a:t> </a:t>
            </a:r>
            <a:r>
              <a:rPr lang="ru-RU" i="1" dirty="0" err="1" smtClean="0"/>
              <a:t>ўқишга мўлжалланган</a:t>
            </a:r>
            <a:r>
              <a:rPr lang="ru-RU" i="1" dirty="0" smtClean="0"/>
              <a:t>. </a:t>
            </a:r>
            <a:r>
              <a:rPr lang="ru-RU" i="1" dirty="0" err="1" smtClean="0"/>
              <a:t>Унинг</a:t>
            </a:r>
            <a:r>
              <a:rPr lang="ru-RU" i="1" dirty="0" smtClean="0"/>
              <a:t> </a:t>
            </a:r>
            <a:r>
              <a:rPr lang="ru-RU" i="1" dirty="0" err="1" smtClean="0"/>
              <a:t>воситасида</a:t>
            </a:r>
            <a:r>
              <a:rPr lang="ru-RU" i="1" dirty="0" smtClean="0"/>
              <a:t>, </a:t>
            </a:r>
            <a:r>
              <a:rPr lang="ru-RU" i="1" dirty="0" err="1" smtClean="0"/>
              <a:t>микропроцессорлар</a:t>
            </a:r>
            <a:r>
              <a:rPr lang="ru-RU" i="1" dirty="0" smtClean="0"/>
              <a:t> </a:t>
            </a:r>
            <a:r>
              <a:rPr lang="ru-RU" i="1" dirty="0" err="1" smtClean="0"/>
              <a:t>орқали штрихлар</a:t>
            </a:r>
            <a:r>
              <a:rPr lang="ru-RU" i="1" dirty="0" smtClean="0"/>
              <a:t> </a:t>
            </a:r>
            <a:r>
              <a:rPr lang="ru-RU" i="1" dirty="0" err="1" smtClean="0"/>
              <a:t>рақамларга декодерланиб</a:t>
            </a:r>
            <a:r>
              <a:rPr lang="ru-RU" i="1" dirty="0" smtClean="0"/>
              <a:t>, </a:t>
            </a:r>
            <a:r>
              <a:rPr lang="ru-RU" i="1" dirty="0" err="1" smtClean="0"/>
              <a:t>маҳсулот ҳақидаги маълумотлар</a:t>
            </a:r>
            <a:r>
              <a:rPr lang="ru-RU" i="1" dirty="0" smtClean="0"/>
              <a:t> </a:t>
            </a:r>
            <a:r>
              <a:rPr lang="ru-RU" i="1" dirty="0" err="1" smtClean="0"/>
              <a:t>компьютерга</a:t>
            </a:r>
            <a:r>
              <a:rPr lang="ru-RU" i="1" dirty="0" smtClean="0"/>
              <a:t> </a:t>
            </a:r>
            <a:r>
              <a:rPr lang="ru-RU" i="1" dirty="0" err="1" smtClean="0"/>
              <a:t>узатилади</a:t>
            </a:r>
            <a:r>
              <a:rPr lang="ru-RU" i="1" dirty="0" smtClean="0"/>
              <a:t>.</a:t>
            </a:r>
          </a:p>
          <a:p>
            <a:pPr algn="just"/>
            <a:r>
              <a:rPr lang="uz-Cyrl-UZ" i="1" dirty="0" smtClean="0"/>
              <a:t>Вазирлар Маҳкамасининг қарорига биноан давлатимизда Ўзбекистон Республикасида ишлаб чиқарилаётган товарларни штрихли кодлаш киритилмоқда. “GS1 International” (ЕАN Uzbekistan) (Бельгия, Брюссель) халқаро ассоциацияси томонидан бизнинг мамлакатимизга 478 рақамли идентификатлаштириш коди берилди.</a:t>
            </a:r>
            <a:endParaRPr lang="ru-RU" i="1" dirty="0" smtClean="0"/>
          </a:p>
          <a:p>
            <a:pPr algn="just"/>
            <a:endParaRPr lang="ru-RU" i="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normAutofit fontScale="92500" lnSpcReduction="20000"/>
          </a:bodyPr>
          <a:lstStyle/>
          <a:p>
            <a:r>
              <a:rPr lang="uz-Cyrl-UZ" i="1" dirty="0" smtClean="0"/>
              <a:t>У бўйича бу товар қаерда ишлаб чиқарилганлигини аниқлаш мумкин. Мамлакат кодидан кейинги рақамлар товарни ишлаб чиқараётган ёки реализация қилаётган корхонани белгилайди. Кейинги бешта рақамлар билан маҳсулотнинг истеъмолчилик хоссалари ўлчами, массаси, таркиби, шакли, ўрамининг кўриниши ва бошқа маълумотлар шифрлаб қўйилган.</a:t>
            </a:r>
            <a:endParaRPr lang="ru-RU" i="1" dirty="0" smtClean="0"/>
          </a:p>
          <a:p>
            <a:r>
              <a:rPr lang="uz-Cyrl-UZ" i="1" dirty="0" smtClean="0"/>
              <a:t>Бу рақамлар қаторига мувофиқ компъютер ёрдамида штрихли код шакллантирилади. Охирги 13-рақам текшириш учун ва барча киритилган ахборотнинг штрихли кодини сканер билан ўқилиши тўғрилигини текшириш учун ишлатилади. Штрихли кодга ўзгариб турувчи, масалан, сифати ва баҳоси ҳақидаги кўрсаткичлар киритилмайди.</a:t>
            </a:r>
            <a:endParaRPr lang="ru-RU" i="1" dirty="0" smtClean="0"/>
          </a:p>
          <a:p>
            <a:r>
              <a:rPr lang="uz-Cyrl-UZ" i="1" dirty="0" smtClean="0"/>
              <a:t>Ҳар бир товар ишлаб чиқарувчи бизда ташкил этилган “GS1 International” (ЕАN Uzbekistan) товарлар ва хизматларни автоматик идентификатлаштириш Марказида рўйхатга олинади.</a:t>
            </a:r>
            <a:endParaRPr lang="ru-RU" i="1" dirty="0" smtClean="0"/>
          </a:p>
          <a:p>
            <a:endParaRPr lang="ru-RU" i="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ChangeArrowheads="1"/>
          </p:cNvSpPr>
          <p:nvPr/>
        </p:nvSpPr>
        <p:spPr bwMode="auto">
          <a:xfrm>
            <a:off x="467544" y="389557"/>
            <a:ext cx="8280920" cy="584775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l" defTabSz="914400" rtl="0" eaLnBrk="1" fontAlgn="base" latinLnBrk="0" hangingPunct="1">
              <a:lnSpc>
                <a:spcPct val="100000"/>
              </a:lnSpc>
              <a:spcBef>
                <a:spcPct val="0"/>
              </a:spcBef>
              <a:spcAft>
                <a:spcPct val="0"/>
              </a:spcAft>
              <a:buClrTx/>
              <a:buSzTx/>
              <a:buFontTx/>
              <a:buNone/>
              <a:tabLst/>
            </a:pPr>
            <a:r>
              <a:rPr kumimoji="0" lang="uz-Cyrl-UZ" sz="2200" b="0" i="1"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Штрихли кодни борлиги психологик аҳамиятга ҳам эга харидор албатта "зебра" белгили товарни танлайди. Лекин штрихли код шахсан истеъмолчи учун ахборотга эга эмаслигини таъкидлаш керак. Аммо ўз ҳурматини билган ишлаб чиқарувчи ўзининг обрўси учун ягона маълумотлар базасига маълумотлар бериб, албатта товарлар ва ўзи ҳақида умумий маълумотларини билдиради. Бу маълумотларни сохталаштириш мумкин эмас. Гарчи айримлар интилса ҳам, натижада улар бозорда акс рекламага эга бўладилар, бу эса чиқимларга олиб келади.</a:t>
            </a:r>
            <a:endParaRPr kumimoji="0" lang="ru-RU" sz="2200" b="0" i="1" u="none" strike="noStrike" cap="none" normalizeH="0" baseline="0" dirty="0" smtClean="0">
              <a:ln>
                <a:noFill/>
              </a:ln>
              <a:solidFill>
                <a:schemeClr val="tx1"/>
              </a:solidFill>
              <a:effectLst/>
              <a:latin typeface="Arial" pitchFamily="34" charset="0"/>
              <a:cs typeface="Arial" pitchFamily="34" charset="0"/>
            </a:endParaRPr>
          </a:p>
          <a:p>
            <a:pPr marL="0" marR="0" lvl="0" indent="450850" algn="l" defTabSz="914400" rtl="0" eaLnBrk="0" fontAlgn="base" latinLnBrk="0" hangingPunct="0">
              <a:lnSpc>
                <a:spcPct val="100000"/>
              </a:lnSpc>
              <a:spcBef>
                <a:spcPct val="0"/>
              </a:spcBef>
              <a:spcAft>
                <a:spcPct val="0"/>
              </a:spcAft>
              <a:buClrTx/>
              <a:buSzTx/>
              <a:buFontTx/>
              <a:buNone/>
              <a:tabLst/>
            </a:pPr>
            <a:r>
              <a:rPr kumimoji="0" lang="uz-Cyrl-UZ" sz="2200" b="0" i="1"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График тасвирни ва рақамли қаторни лойиқлигини таққослашини буюм хақидаги ахборотни тўғрилиги учун жавобгар бўлган ихтиёрий ЕАN миллий ёки халқаро маълумотлар банкида ўтказиш мумкин. Бу тизимдан ишлаб чиқарувчилар, етказиб берувчилар ва савдода муваффақиятли фойдаланилади. Савдо шериклари барча занжир бўйлаб идентификатлаштириш рақамига ҳавола қилишади бу қулайдир, чалкашлик ва ҳар хил тушунишни бартараф қилади.</a:t>
            </a:r>
            <a:endParaRPr kumimoji="0" lang="uz-Cyrl-UZ" sz="2200" b="0" i="1"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idx="1"/>
          </p:nvPr>
        </p:nvSpPr>
        <p:spPr>
          <a:xfrm>
            <a:off x="457200" y="428604"/>
            <a:ext cx="8229600" cy="5697559"/>
          </a:xfrm>
        </p:spPr>
        <p:txBody>
          <a:bodyPr>
            <a:normAutofit fontScale="77500" lnSpcReduction="20000"/>
          </a:bodyPr>
          <a:lstStyle/>
          <a:p>
            <a:r>
              <a:rPr lang="uz-Cyrl-UZ" i="1" dirty="0" smtClean="0"/>
              <a:t>EAN ассоциацияси турли давлатлар учун кодлар ишлаб чиққан бўлиб, ушбу кодлардан фойдаланиш учун марказлашган тарзда лицензиялар тавсия этади. </a:t>
            </a:r>
            <a:r>
              <a:rPr lang="ru-RU" i="1" dirty="0" err="1" smtClean="0"/>
              <a:t>Масалан</a:t>
            </a:r>
            <a:r>
              <a:rPr lang="ru-RU" i="1" dirty="0" smtClean="0"/>
              <a:t>, Франция </a:t>
            </a:r>
            <a:r>
              <a:rPr lang="ru-RU" i="1" dirty="0" err="1" smtClean="0"/>
              <a:t>учун</a:t>
            </a:r>
            <a:r>
              <a:rPr lang="ru-RU" i="1" dirty="0" smtClean="0"/>
              <a:t> </a:t>
            </a:r>
            <a:r>
              <a:rPr lang="ru-RU" i="1" dirty="0" err="1" smtClean="0"/>
              <a:t>давлат</a:t>
            </a:r>
            <a:r>
              <a:rPr lang="ru-RU" i="1" dirty="0" smtClean="0"/>
              <a:t> </a:t>
            </a:r>
            <a:r>
              <a:rPr lang="ru-RU" i="1" dirty="0" err="1" smtClean="0"/>
              <a:t>коди</a:t>
            </a:r>
            <a:r>
              <a:rPr lang="ru-RU" i="1" dirty="0" smtClean="0"/>
              <a:t> </a:t>
            </a:r>
            <a:r>
              <a:rPr lang="ru-RU" i="1" dirty="0" err="1" smtClean="0"/>
              <a:t>сифатида</a:t>
            </a:r>
            <a:r>
              <a:rPr lang="ru-RU" i="1" dirty="0" smtClean="0"/>
              <a:t> 30-37, Италия </a:t>
            </a:r>
            <a:r>
              <a:rPr lang="ru-RU" i="1" dirty="0" err="1" smtClean="0"/>
              <a:t>учун</a:t>
            </a:r>
            <a:r>
              <a:rPr lang="ru-RU" i="1" dirty="0" smtClean="0"/>
              <a:t> 80-87 </a:t>
            </a:r>
            <a:r>
              <a:rPr lang="ru-RU" i="1" dirty="0" err="1" smtClean="0"/>
              <a:t>оралиқлари тавсия</a:t>
            </a:r>
            <a:r>
              <a:rPr lang="ru-RU" i="1" dirty="0" smtClean="0"/>
              <a:t> </a:t>
            </a:r>
            <a:r>
              <a:rPr lang="ru-RU" i="1" dirty="0" err="1" smtClean="0"/>
              <a:t>этилган</a:t>
            </a:r>
            <a:r>
              <a:rPr lang="ru-RU" i="1" dirty="0" smtClean="0"/>
              <a:t>. </a:t>
            </a:r>
            <a:r>
              <a:rPr lang="ru-RU" i="1" dirty="0" err="1" smtClean="0"/>
              <a:t>Баъзи</a:t>
            </a:r>
            <a:r>
              <a:rPr lang="ru-RU" i="1" dirty="0" smtClean="0"/>
              <a:t> </a:t>
            </a:r>
            <a:r>
              <a:rPr lang="ru-RU" i="1" dirty="0" err="1" smtClean="0"/>
              <a:t>давлатларнинг</a:t>
            </a:r>
            <a:r>
              <a:rPr lang="ru-RU" i="1" dirty="0" smtClean="0"/>
              <a:t> </a:t>
            </a:r>
            <a:r>
              <a:rPr lang="ru-RU" i="1" dirty="0" err="1" smtClean="0"/>
              <a:t>кодлари</a:t>
            </a:r>
            <a:r>
              <a:rPr lang="ru-RU" i="1" dirty="0" smtClean="0"/>
              <a:t> </a:t>
            </a:r>
            <a:r>
              <a:rPr lang="ru-RU" i="1" dirty="0" err="1" smtClean="0"/>
              <a:t>уч</a:t>
            </a:r>
            <a:r>
              <a:rPr lang="ru-RU" i="1" dirty="0" smtClean="0"/>
              <a:t> </a:t>
            </a:r>
            <a:r>
              <a:rPr lang="ru-RU" i="1" dirty="0" err="1" smtClean="0"/>
              <a:t>хонали</a:t>
            </a:r>
            <a:r>
              <a:rPr lang="ru-RU" i="1" dirty="0" smtClean="0"/>
              <a:t> </a:t>
            </a:r>
            <a:r>
              <a:rPr lang="ru-RU" i="1" dirty="0" err="1" smtClean="0"/>
              <a:t>сондан</a:t>
            </a:r>
            <a:r>
              <a:rPr lang="ru-RU" i="1" dirty="0" smtClean="0"/>
              <a:t> </a:t>
            </a:r>
            <a:r>
              <a:rPr lang="ru-RU" i="1" dirty="0" err="1" smtClean="0"/>
              <a:t>иборат</a:t>
            </a:r>
            <a:r>
              <a:rPr lang="ru-RU" i="1" dirty="0" smtClean="0"/>
              <a:t>. </a:t>
            </a:r>
            <a:r>
              <a:rPr lang="ru-RU" i="1" dirty="0" err="1" smtClean="0"/>
              <a:t>Масалан</a:t>
            </a:r>
            <a:r>
              <a:rPr lang="ru-RU" i="1" dirty="0" smtClean="0"/>
              <a:t>, Греция -520, Россия - 460, Бразилия - 789. </a:t>
            </a:r>
            <a:r>
              <a:rPr lang="ru-RU" i="1" dirty="0" err="1" smtClean="0"/>
              <a:t>Қуйи</a:t>
            </a:r>
            <a:r>
              <a:rPr lang="uz-Cyrl-UZ" i="1" dirty="0" smtClean="0"/>
              <a:t>роқда келтирилган 18</a:t>
            </a:r>
            <a:r>
              <a:rPr lang="ru-RU" i="1" dirty="0" smtClean="0"/>
              <a:t>.1</a:t>
            </a:r>
            <a:r>
              <a:rPr lang="uz-Cyrl-UZ" i="1" dirty="0" smtClean="0"/>
              <a:t>-</a:t>
            </a:r>
            <a:r>
              <a:rPr lang="ru-RU" i="1" dirty="0" err="1" smtClean="0"/>
              <a:t>жадвалда</a:t>
            </a:r>
            <a:r>
              <a:rPr lang="ru-RU" i="1" dirty="0" smtClean="0"/>
              <a:t> </a:t>
            </a:r>
            <a:r>
              <a:rPr lang="ru-RU" i="1" dirty="0" err="1" smtClean="0"/>
              <a:t>баъзи</a:t>
            </a:r>
            <a:r>
              <a:rPr lang="ru-RU" i="1" dirty="0" smtClean="0"/>
              <a:t> </a:t>
            </a:r>
            <a:r>
              <a:rPr lang="ru-RU" i="1" dirty="0" err="1" smtClean="0"/>
              <a:t>бир</a:t>
            </a:r>
            <a:r>
              <a:rPr lang="ru-RU" i="1" dirty="0" smtClean="0"/>
              <a:t> </a:t>
            </a:r>
            <a:r>
              <a:rPr lang="ru-RU" i="1" dirty="0" err="1" smtClean="0"/>
              <a:t>давлатларнинг</a:t>
            </a:r>
            <a:r>
              <a:rPr lang="ru-RU" i="1" dirty="0" smtClean="0"/>
              <a:t> лицензия </a:t>
            </a:r>
            <a:r>
              <a:rPr lang="ru-RU" i="1" dirty="0" err="1" smtClean="0"/>
              <a:t>асосида</a:t>
            </a:r>
            <a:r>
              <a:rPr lang="ru-RU" i="1" dirty="0" smtClean="0"/>
              <a:t> </a:t>
            </a:r>
            <a:r>
              <a:rPr lang="ru-RU" i="1" dirty="0" err="1" smtClean="0"/>
              <a:t>олинган</a:t>
            </a:r>
            <a:r>
              <a:rPr lang="ru-RU" i="1" dirty="0" smtClean="0"/>
              <a:t> </a:t>
            </a:r>
            <a:r>
              <a:rPr lang="ru-RU" i="1" dirty="0" err="1" smtClean="0"/>
              <a:t>кодлари</a:t>
            </a:r>
            <a:r>
              <a:rPr lang="ru-RU" i="1" dirty="0" smtClean="0"/>
              <a:t> </a:t>
            </a:r>
            <a:r>
              <a:rPr lang="ru-RU" i="1" dirty="0" err="1" smtClean="0"/>
              <a:t>келтирилган</a:t>
            </a:r>
            <a:r>
              <a:rPr lang="ru-RU" i="1" dirty="0" smtClean="0"/>
              <a:t>.</a:t>
            </a:r>
          </a:p>
          <a:p>
            <a:r>
              <a:rPr lang="ru-RU" i="1" dirty="0" err="1" smtClean="0"/>
              <a:t>Асосан</a:t>
            </a:r>
            <a:r>
              <a:rPr lang="ru-RU" i="1" dirty="0" smtClean="0"/>
              <a:t> </a:t>
            </a:r>
            <a:r>
              <a:rPr lang="en-US" i="1" dirty="0" smtClean="0"/>
              <a:t>EAN </a:t>
            </a:r>
            <a:r>
              <a:rPr lang="ru-RU" i="1" dirty="0" err="1" smtClean="0"/>
              <a:t>нинг</a:t>
            </a:r>
            <a:r>
              <a:rPr lang="ru-RU" i="1" dirty="0" smtClean="0"/>
              <a:t> </a:t>
            </a:r>
            <a:r>
              <a:rPr lang="ru-RU" i="1" dirty="0" err="1" smtClean="0"/>
              <a:t>икки</a:t>
            </a:r>
            <a:r>
              <a:rPr lang="ru-RU" i="1" dirty="0" smtClean="0"/>
              <a:t> </a:t>
            </a:r>
            <a:r>
              <a:rPr lang="ru-RU" i="1" dirty="0" err="1" smtClean="0"/>
              <a:t>кодидан</a:t>
            </a:r>
            <a:r>
              <a:rPr lang="ru-RU" i="1" dirty="0" smtClean="0"/>
              <a:t> </a:t>
            </a:r>
            <a:r>
              <a:rPr lang="ru-RU" i="1" dirty="0" err="1" smtClean="0"/>
              <a:t>кўпроқ фойдаланилади</a:t>
            </a:r>
            <a:r>
              <a:rPr lang="ru-RU" i="1" dirty="0" smtClean="0"/>
              <a:t>: 13 </a:t>
            </a:r>
            <a:r>
              <a:rPr lang="ru-RU" i="1" dirty="0" err="1" smtClean="0"/>
              <a:t>разрядли</a:t>
            </a:r>
            <a:r>
              <a:rPr lang="ru-RU" i="1" dirty="0" smtClean="0"/>
              <a:t> </a:t>
            </a:r>
            <a:r>
              <a:rPr lang="ru-RU" i="1" dirty="0" err="1" smtClean="0"/>
              <a:t>ва</a:t>
            </a:r>
            <a:r>
              <a:rPr lang="ru-RU" i="1" dirty="0" smtClean="0"/>
              <a:t> 8 </a:t>
            </a:r>
            <a:r>
              <a:rPr lang="ru-RU" i="1" dirty="0" err="1" smtClean="0"/>
              <a:t>разрядли</a:t>
            </a:r>
            <a:r>
              <a:rPr lang="ru-RU" i="1" dirty="0" smtClean="0"/>
              <a:t> </a:t>
            </a:r>
            <a:r>
              <a:rPr lang="ru-RU" i="1" dirty="0" err="1" smtClean="0"/>
              <a:t>рақамли кодлар</a:t>
            </a:r>
            <a:r>
              <a:rPr lang="ru-RU" i="1" dirty="0" smtClean="0"/>
              <a:t>. Бунда </a:t>
            </a:r>
            <a:r>
              <a:rPr lang="ru-RU" i="1" dirty="0" err="1" smtClean="0"/>
              <a:t>энг</a:t>
            </a:r>
            <a:r>
              <a:rPr lang="ru-RU" i="1" dirty="0" smtClean="0"/>
              <a:t> </a:t>
            </a:r>
            <a:r>
              <a:rPr lang="ru-RU" i="1" dirty="0" err="1" smtClean="0"/>
              <a:t>ингичка</a:t>
            </a:r>
            <a:r>
              <a:rPr lang="ru-RU" i="1" dirty="0" smtClean="0"/>
              <a:t> штрих </a:t>
            </a:r>
            <a:r>
              <a:rPr lang="ru-RU" i="1" dirty="0" err="1" smtClean="0"/>
              <a:t>бирлик</a:t>
            </a:r>
            <a:r>
              <a:rPr lang="ru-RU" i="1" dirty="0" smtClean="0"/>
              <a:t> </a:t>
            </a:r>
            <a:r>
              <a:rPr lang="ru-RU" i="1" dirty="0" err="1" smtClean="0"/>
              <a:t>сифатида</a:t>
            </a:r>
            <a:r>
              <a:rPr lang="ru-RU" i="1" dirty="0" smtClean="0"/>
              <a:t> </a:t>
            </a:r>
            <a:r>
              <a:rPr lang="ru-RU" i="1" dirty="0" err="1" smtClean="0"/>
              <a:t>олинади</a:t>
            </a:r>
            <a:r>
              <a:rPr lang="ru-RU" i="1" dirty="0" smtClean="0"/>
              <a:t>. </a:t>
            </a:r>
            <a:r>
              <a:rPr lang="ru-RU" i="1" dirty="0" err="1" smtClean="0"/>
              <a:t>Ҳар бир</a:t>
            </a:r>
            <a:r>
              <a:rPr lang="ru-RU" i="1" dirty="0" smtClean="0"/>
              <a:t> </a:t>
            </a:r>
            <a:r>
              <a:rPr lang="ru-RU" i="1" dirty="0" err="1" smtClean="0"/>
              <a:t>рақам </a:t>
            </a:r>
            <a:r>
              <a:rPr lang="ru-RU" i="1" dirty="0" smtClean="0"/>
              <a:t>(</a:t>
            </a:r>
            <a:r>
              <a:rPr lang="ru-RU" i="1" dirty="0" err="1" smtClean="0"/>
              <a:t>ёки</a:t>
            </a:r>
            <a:r>
              <a:rPr lang="ru-RU" i="1" dirty="0" smtClean="0"/>
              <a:t> разряд) </a:t>
            </a:r>
            <a:r>
              <a:rPr lang="ru-RU" i="1" dirty="0" err="1" smtClean="0"/>
              <a:t>икки</a:t>
            </a:r>
            <a:r>
              <a:rPr lang="ru-RU" i="1" dirty="0" smtClean="0"/>
              <a:t> штрих </a:t>
            </a:r>
            <a:r>
              <a:rPr lang="ru-RU" i="1" dirty="0" err="1" smtClean="0"/>
              <a:t>ва</a:t>
            </a:r>
            <a:r>
              <a:rPr lang="ru-RU" i="1" dirty="0" smtClean="0"/>
              <a:t> </a:t>
            </a:r>
            <a:r>
              <a:rPr lang="ru-RU" i="1" dirty="0" err="1" smtClean="0"/>
              <a:t>икки</a:t>
            </a:r>
            <a:r>
              <a:rPr lang="ru-RU" i="1" dirty="0" smtClean="0"/>
              <a:t> </a:t>
            </a:r>
            <a:r>
              <a:rPr lang="ru-RU" i="1" dirty="0" err="1" smtClean="0"/>
              <a:t>пробелдан</a:t>
            </a:r>
            <a:r>
              <a:rPr lang="ru-RU" i="1" dirty="0" smtClean="0"/>
              <a:t> </a:t>
            </a:r>
            <a:r>
              <a:rPr lang="ru-RU" i="1" dirty="0" err="1" smtClean="0"/>
              <a:t>иборат</a:t>
            </a:r>
            <a:r>
              <a:rPr lang="ru-RU" i="1" dirty="0" smtClean="0"/>
              <a:t> </a:t>
            </a:r>
            <a:r>
              <a:rPr lang="ru-RU" i="1" dirty="0" err="1" smtClean="0"/>
              <a:t>бўлади</a:t>
            </a:r>
            <a:r>
              <a:rPr lang="uz-Cyrl-UZ" i="1" dirty="0" smtClean="0"/>
              <a:t>.</a:t>
            </a:r>
            <a:r>
              <a:rPr lang="ru-RU" i="1" dirty="0" smtClean="0"/>
              <a:t>1 </a:t>
            </a:r>
            <a:r>
              <a:rPr lang="ru-RU" i="1" dirty="0" err="1" smtClean="0"/>
              <a:t>ва</a:t>
            </a:r>
            <a:r>
              <a:rPr lang="uz-Cyrl-UZ" i="1" dirty="0" smtClean="0"/>
              <a:t>.</a:t>
            </a:r>
            <a:r>
              <a:rPr lang="ru-RU" i="1" dirty="0" smtClean="0"/>
              <a:t>2- </a:t>
            </a:r>
            <a:r>
              <a:rPr lang="ru-RU" i="1" dirty="0" err="1" smtClean="0"/>
              <a:t>расмлар</a:t>
            </a:r>
            <a:r>
              <a:rPr lang="ru-RU" i="1" dirty="0" smtClean="0"/>
              <a:t>). 13 </a:t>
            </a:r>
            <a:r>
              <a:rPr lang="ru-RU" i="1" dirty="0" err="1" smtClean="0"/>
              <a:t>разрядли</a:t>
            </a:r>
            <a:r>
              <a:rPr lang="ru-RU" i="1" dirty="0" smtClean="0"/>
              <a:t> </a:t>
            </a:r>
            <a:r>
              <a:rPr lang="ru-RU" i="1" dirty="0" err="1" smtClean="0"/>
              <a:t>коднинг</a:t>
            </a:r>
            <a:r>
              <a:rPr lang="ru-RU" i="1" dirty="0" smtClean="0"/>
              <a:t> </a:t>
            </a:r>
            <a:r>
              <a:rPr lang="ru-RU" i="1" dirty="0" err="1" smtClean="0"/>
              <a:t>таркибида</a:t>
            </a:r>
            <a:r>
              <a:rPr lang="ru-RU" i="1" dirty="0" smtClean="0"/>
              <a:t> </a:t>
            </a:r>
            <a:r>
              <a:rPr lang="ru-RU" i="1" dirty="0" err="1" smtClean="0"/>
              <a:t>қуйидаги кодлар</a:t>
            </a:r>
            <a:r>
              <a:rPr lang="ru-RU" i="1" dirty="0" smtClean="0"/>
              <a:t> </a:t>
            </a:r>
            <a:r>
              <a:rPr lang="ru-RU" i="1" dirty="0" err="1" smtClean="0"/>
              <a:t>кўрсатилади</a:t>
            </a:r>
            <a:r>
              <a:rPr lang="ru-RU" i="1" dirty="0" smtClean="0"/>
              <a:t>:</a:t>
            </a:r>
          </a:p>
          <a:p>
            <a:pPr lvl="0" fontAlgn="base" hangingPunct="0"/>
            <a:r>
              <a:rPr lang="ru-RU" i="1" dirty="0" err="1" smtClean="0"/>
              <a:t>давлат</a:t>
            </a:r>
            <a:r>
              <a:rPr lang="ru-RU" i="1" dirty="0" smtClean="0"/>
              <a:t> </a:t>
            </a:r>
            <a:r>
              <a:rPr lang="ru-RU" i="1" dirty="0" err="1" smtClean="0"/>
              <a:t>коди</a:t>
            </a:r>
            <a:r>
              <a:rPr lang="ru-RU" i="1" dirty="0" smtClean="0"/>
              <a:t> ("</a:t>
            </a:r>
            <a:r>
              <a:rPr lang="ru-RU" i="1" dirty="0" err="1" smtClean="0"/>
              <a:t>давлат</a:t>
            </a:r>
            <a:r>
              <a:rPr lang="ru-RU" i="1" dirty="0" smtClean="0"/>
              <a:t> </a:t>
            </a:r>
            <a:r>
              <a:rPr lang="ru-RU" i="1" dirty="0" err="1" smtClean="0"/>
              <a:t>байроғи"</a:t>
            </a:r>
            <a:r>
              <a:rPr lang="ru-RU" i="1" dirty="0" smtClean="0"/>
              <a:t>);</a:t>
            </a:r>
          </a:p>
          <a:p>
            <a:pPr lvl="0" fontAlgn="base" hangingPunct="0"/>
            <a:r>
              <a:rPr lang="ru-RU" i="1" dirty="0" err="1" smtClean="0"/>
              <a:t>корхона</a:t>
            </a:r>
            <a:r>
              <a:rPr lang="ru-RU" i="1" dirty="0" smtClean="0"/>
              <a:t> (фирма) - </a:t>
            </a:r>
            <a:r>
              <a:rPr lang="ru-RU" i="1" dirty="0" err="1" smtClean="0"/>
              <a:t>тайёрловчи</a:t>
            </a:r>
            <a:r>
              <a:rPr lang="ru-RU" i="1" dirty="0" smtClean="0"/>
              <a:t> </a:t>
            </a:r>
            <a:r>
              <a:rPr lang="ru-RU" i="1" dirty="0" err="1" smtClean="0"/>
              <a:t>коди</a:t>
            </a:r>
            <a:r>
              <a:rPr lang="ru-RU" i="1" dirty="0" smtClean="0"/>
              <a:t>;</a:t>
            </a:r>
          </a:p>
          <a:p>
            <a:pPr lvl="0" fontAlgn="base" hangingPunct="0"/>
            <a:r>
              <a:rPr lang="ru-RU" i="1" dirty="0" err="1" smtClean="0"/>
              <a:t>маҳсулотнинг коди</a:t>
            </a:r>
            <a:r>
              <a:rPr lang="ru-RU" i="1" dirty="0" smtClean="0"/>
              <a:t>;</a:t>
            </a:r>
          </a:p>
          <a:p>
            <a:pPr lvl="0" fontAlgn="base" hangingPunct="0"/>
            <a:r>
              <a:rPr lang="ru-RU" i="1" dirty="0" err="1" smtClean="0"/>
              <a:t>назорат</a:t>
            </a:r>
            <a:r>
              <a:rPr lang="ru-RU" i="1" dirty="0" smtClean="0"/>
              <a:t> сони.</a:t>
            </a:r>
          </a:p>
          <a:p>
            <a:r>
              <a:rPr lang="ru-RU" i="1" dirty="0" smtClean="0"/>
              <a:t>	</a:t>
            </a:r>
            <a:r>
              <a:rPr lang="ru-RU" i="1" dirty="0" err="1" smtClean="0"/>
              <a:t>Тайёрловчи</a:t>
            </a:r>
            <a:r>
              <a:rPr lang="ru-RU" i="1" dirty="0" smtClean="0"/>
              <a:t> </a:t>
            </a:r>
            <a:r>
              <a:rPr lang="ru-RU" i="1" dirty="0" err="1" smtClean="0"/>
              <a:t>кор</a:t>
            </a:r>
            <a:r>
              <a:rPr lang="uz-Cyrl-UZ" i="1" dirty="0" smtClean="0"/>
              <a:t>х</a:t>
            </a:r>
            <a:r>
              <a:rPr lang="ru-RU" i="1" dirty="0" err="1" smtClean="0"/>
              <a:t>онанинг</a:t>
            </a:r>
            <a:r>
              <a:rPr lang="ru-RU" i="1" dirty="0" smtClean="0"/>
              <a:t> </a:t>
            </a:r>
            <a:r>
              <a:rPr lang="ru-RU" i="1" dirty="0" err="1" smtClean="0"/>
              <a:t>коди</a:t>
            </a:r>
            <a:r>
              <a:rPr lang="ru-RU" i="1" dirty="0" smtClean="0"/>
              <a:t> </a:t>
            </a:r>
            <a:r>
              <a:rPr lang="ru-RU" i="1" dirty="0" err="1" smtClean="0"/>
              <a:t>ҳар бир</a:t>
            </a:r>
            <a:r>
              <a:rPr lang="ru-RU" i="1" dirty="0" smtClean="0"/>
              <a:t> </a:t>
            </a:r>
            <a:r>
              <a:rPr lang="ru-RU" i="1" dirty="0" err="1" smtClean="0"/>
              <a:t>давлатда</a:t>
            </a:r>
            <a:r>
              <a:rPr lang="ru-RU" i="1" dirty="0" smtClean="0"/>
              <a:t> </a:t>
            </a:r>
            <a:r>
              <a:rPr lang="ru-RU" i="1" dirty="0" err="1" smtClean="0"/>
              <a:t>тегишли</a:t>
            </a:r>
            <a:r>
              <a:rPr lang="ru-RU" i="1" dirty="0" smtClean="0"/>
              <a:t> </a:t>
            </a:r>
            <a:r>
              <a:rPr lang="ru-RU" i="1" dirty="0" err="1" smtClean="0"/>
              <a:t>органлар</a:t>
            </a:r>
            <a:r>
              <a:rPr lang="ru-RU" i="1" dirty="0" smtClean="0"/>
              <a:t> </a:t>
            </a:r>
            <a:r>
              <a:rPr lang="ru-RU" i="1" dirty="0" err="1" smtClean="0"/>
              <a:t>томонидан</a:t>
            </a:r>
            <a:r>
              <a:rPr lang="ru-RU" i="1" dirty="0" smtClean="0"/>
              <a:t> </a:t>
            </a:r>
            <a:r>
              <a:rPr lang="ru-RU" i="1" dirty="0" err="1" smtClean="0"/>
              <a:t>тузилади</a:t>
            </a:r>
            <a:r>
              <a:rPr lang="ru-RU" i="1" dirty="0" smtClean="0"/>
              <a:t>. </a:t>
            </a:r>
            <a:r>
              <a:rPr lang="ru-RU" i="1" dirty="0" err="1" smtClean="0"/>
              <a:t>Одатда</a:t>
            </a:r>
            <a:r>
              <a:rPr lang="ru-RU" i="1" dirty="0" smtClean="0"/>
              <a:t>, </a:t>
            </a:r>
            <a:r>
              <a:rPr lang="ru-RU" i="1" dirty="0" err="1" smtClean="0"/>
              <a:t>бу</a:t>
            </a:r>
            <a:r>
              <a:rPr lang="ru-RU" i="1" dirty="0" smtClean="0"/>
              <a:t> код </a:t>
            </a:r>
            <a:r>
              <a:rPr lang="ru-RU" i="1" dirty="0" err="1" smtClean="0"/>
              <a:t>бешта</a:t>
            </a:r>
            <a:r>
              <a:rPr lang="ru-RU" i="1" dirty="0" smtClean="0"/>
              <a:t> </a:t>
            </a:r>
            <a:r>
              <a:rPr lang="ru-RU" i="1" dirty="0" err="1" smtClean="0"/>
              <a:t>рақамдан иборат</a:t>
            </a:r>
            <a:r>
              <a:rPr lang="ru-RU" i="1" dirty="0" smtClean="0"/>
              <a:t> </a:t>
            </a:r>
            <a:r>
              <a:rPr lang="ru-RU" i="1" dirty="0" err="1" smtClean="0"/>
              <a:t>бўлиб</a:t>
            </a:r>
            <a:r>
              <a:rPr lang="ru-RU" i="1" dirty="0" smtClean="0"/>
              <a:t>, </a:t>
            </a:r>
            <a:r>
              <a:rPr lang="ru-RU" i="1" dirty="0" err="1" smtClean="0"/>
              <a:t>давлат</a:t>
            </a:r>
            <a:r>
              <a:rPr lang="ru-RU" i="1" dirty="0" smtClean="0"/>
              <a:t> </a:t>
            </a:r>
            <a:r>
              <a:rPr lang="ru-RU" i="1" dirty="0" err="1" smtClean="0"/>
              <a:t>кодидан</a:t>
            </a:r>
            <a:r>
              <a:rPr lang="ru-RU" i="1" dirty="0" smtClean="0"/>
              <a:t> </a:t>
            </a:r>
            <a:r>
              <a:rPr lang="ru-RU" i="1" dirty="0" err="1" smtClean="0"/>
              <a:t>кейин</a:t>
            </a:r>
            <a:r>
              <a:rPr lang="ru-RU" i="1" dirty="0" smtClean="0"/>
              <a:t> </a:t>
            </a:r>
            <a:r>
              <a:rPr lang="ru-RU" i="1" dirty="0" err="1" smtClean="0"/>
              <a:t>келади</a:t>
            </a:r>
            <a:r>
              <a:rPr lang="ru-RU" i="1" dirty="0" smtClean="0"/>
              <a:t>.</a:t>
            </a:r>
          </a:p>
          <a:p>
            <a:endParaRPr lang="ru-RU" i="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457200" y="642918"/>
            <a:ext cx="8229600" cy="5483245"/>
          </a:xfrm>
        </p:spPr>
        <p:txBody>
          <a:bodyPr>
            <a:normAutofit fontScale="92500" lnSpcReduction="20000"/>
          </a:bodyPr>
          <a:lstStyle/>
          <a:p>
            <a:r>
              <a:rPr lang="ru-RU" i="1" dirty="0" err="1" smtClean="0"/>
              <a:t>Маҳсулот коди</a:t>
            </a:r>
            <a:r>
              <a:rPr lang="ru-RU" i="1" dirty="0" smtClean="0"/>
              <a:t> </a:t>
            </a:r>
            <a:r>
              <a:rPr lang="ru-RU" i="1" dirty="0" err="1" smtClean="0"/>
              <a:t>тайёрловчи</a:t>
            </a:r>
            <a:r>
              <a:rPr lang="ru-RU" i="1" dirty="0" smtClean="0"/>
              <a:t> </a:t>
            </a:r>
            <a:r>
              <a:rPr lang="ru-RU" i="1" dirty="0" err="1" smtClean="0"/>
              <a:t>томонидан</a:t>
            </a:r>
            <a:r>
              <a:rPr lang="ru-RU" i="1" dirty="0" smtClean="0"/>
              <a:t> </a:t>
            </a:r>
            <a:r>
              <a:rPr lang="ru-RU" i="1" dirty="0" err="1" smtClean="0"/>
              <a:t>тузилади</a:t>
            </a:r>
            <a:r>
              <a:rPr lang="ru-RU" i="1" dirty="0" smtClean="0"/>
              <a:t> </a:t>
            </a:r>
            <a:r>
              <a:rPr lang="ru-RU" i="1" dirty="0" err="1" smtClean="0"/>
              <a:t>ва</a:t>
            </a:r>
            <a:r>
              <a:rPr lang="ru-RU" i="1" dirty="0" smtClean="0"/>
              <a:t> у </a:t>
            </a:r>
            <a:r>
              <a:rPr lang="ru-RU" i="1" dirty="0" err="1" smtClean="0"/>
              <a:t>ҳам бешта</a:t>
            </a:r>
            <a:r>
              <a:rPr lang="ru-RU" i="1" dirty="0" smtClean="0"/>
              <a:t> </a:t>
            </a:r>
            <a:r>
              <a:rPr lang="ru-RU" i="1" dirty="0" err="1" smtClean="0"/>
              <a:t>рақамдан иборат</a:t>
            </a:r>
            <a:r>
              <a:rPr lang="ru-RU" i="1" dirty="0" smtClean="0"/>
              <a:t> </a:t>
            </a:r>
            <a:r>
              <a:rPr lang="ru-RU" i="1" dirty="0" err="1" smtClean="0"/>
              <a:t>бўлади</a:t>
            </a:r>
            <a:r>
              <a:rPr lang="ru-RU" i="1" dirty="0" smtClean="0"/>
              <a:t>. </a:t>
            </a:r>
            <a:r>
              <a:rPr lang="ru-RU" i="1" dirty="0" err="1" smtClean="0"/>
              <a:t>Бу</a:t>
            </a:r>
            <a:r>
              <a:rPr lang="ru-RU" i="1" dirty="0" smtClean="0"/>
              <a:t> </a:t>
            </a:r>
            <a:r>
              <a:rPr lang="ru-RU" i="1" dirty="0" err="1" smtClean="0"/>
              <a:t>коднинг</a:t>
            </a:r>
            <a:r>
              <a:rPr lang="ru-RU" i="1" dirty="0" smtClean="0"/>
              <a:t> </a:t>
            </a:r>
            <a:r>
              <a:rPr lang="ru-RU" i="1" dirty="0" err="1" smtClean="0"/>
              <a:t>расшифровкаси</a:t>
            </a:r>
            <a:r>
              <a:rPr lang="ru-RU" i="1" dirty="0" smtClean="0"/>
              <a:t> стандарт </a:t>
            </a:r>
            <a:r>
              <a:rPr lang="ru-RU" i="1" dirty="0" err="1" smtClean="0"/>
              <a:t>эмас</a:t>
            </a:r>
            <a:r>
              <a:rPr lang="ru-RU" i="1" dirty="0" smtClean="0"/>
              <a:t>, у </a:t>
            </a:r>
            <a:r>
              <a:rPr lang="ru-RU" i="1" dirty="0" err="1" smtClean="0"/>
              <a:t>маҳсулотга тааллуқли бўлган</a:t>
            </a:r>
            <a:r>
              <a:rPr lang="ru-RU" i="1" dirty="0" smtClean="0"/>
              <a:t> </a:t>
            </a:r>
            <a:r>
              <a:rPr lang="ru-RU" i="1" dirty="0" err="1" smtClean="0"/>
              <a:t>муайян</a:t>
            </a:r>
            <a:r>
              <a:rPr lang="ru-RU" i="1" dirty="0" smtClean="0"/>
              <a:t> </a:t>
            </a:r>
            <a:r>
              <a:rPr lang="ru-RU" i="1" dirty="0" err="1" smtClean="0"/>
              <a:t>ҳусусиятларни </a:t>
            </a:r>
            <a:r>
              <a:rPr lang="ru-RU" i="1" dirty="0" smtClean="0"/>
              <a:t>(</a:t>
            </a:r>
            <a:r>
              <a:rPr lang="ru-RU" i="1" dirty="0" err="1" smtClean="0"/>
              <a:t>белгиларни</a:t>
            </a:r>
            <a:r>
              <a:rPr lang="ru-RU" i="1" dirty="0" smtClean="0"/>
              <a:t>) </a:t>
            </a:r>
            <a:r>
              <a:rPr lang="ru-RU" i="1" dirty="0" err="1" smtClean="0"/>
              <a:t>ёки</a:t>
            </a:r>
            <a:r>
              <a:rPr lang="ru-RU" i="1" dirty="0" smtClean="0"/>
              <a:t> </a:t>
            </a:r>
            <a:r>
              <a:rPr lang="ru-RU" i="1" dirty="0" err="1" smtClean="0"/>
              <a:t>фақат тайёрловчининг</a:t>
            </a:r>
            <a:r>
              <a:rPr lang="ru-RU" i="1" dirty="0" smtClean="0"/>
              <a:t> </a:t>
            </a:r>
            <a:r>
              <a:rPr lang="ru-RU" i="1" dirty="0" err="1" smtClean="0"/>
              <a:t>ўзигагина</a:t>
            </a:r>
            <a:r>
              <a:rPr lang="ru-RU" i="1" dirty="0" smtClean="0"/>
              <a:t> </a:t>
            </a:r>
            <a:r>
              <a:rPr lang="ru-RU" i="1" dirty="0" err="1" smtClean="0"/>
              <a:t>маълум</a:t>
            </a:r>
            <a:r>
              <a:rPr lang="ru-RU" i="1" dirty="0" smtClean="0"/>
              <a:t> </a:t>
            </a:r>
            <a:r>
              <a:rPr lang="ru-RU" i="1" dirty="0" err="1" smtClean="0"/>
              <a:t>бўлган</a:t>
            </a:r>
            <a:r>
              <a:rPr lang="ru-RU" i="1" dirty="0" smtClean="0"/>
              <a:t> </a:t>
            </a:r>
            <a:r>
              <a:rPr lang="ru-RU" i="1" dirty="0" err="1" smtClean="0"/>
              <a:t>ва</a:t>
            </a:r>
            <a:r>
              <a:rPr lang="ru-RU" i="1" dirty="0" smtClean="0"/>
              <a:t> </a:t>
            </a:r>
            <a:r>
              <a:rPr lang="ru-RU" i="1" dirty="0" err="1" smtClean="0"/>
              <a:t>шу</a:t>
            </a:r>
            <a:r>
              <a:rPr lang="ru-RU" i="1" dirty="0" smtClean="0"/>
              <a:t> </a:t>
            </a:r>
            <a:r>
              <a:rPr lang="ru-RU" i="1" dirty="0" err="1" smtClean="0"/>
              <a:t>маҳсулотнинг қайд этиш</a:t>
            </a:r>
            <a:r>
              <a:rPr lang="ru-RU" i="1" dirty="0" smtClean="0"/>
              <a:t> </a:t>
            </a:r>
            <a:r>
              <a:rPr lang="ru-RU" i="1" dirty="0" err="1" smtClean="0"/>
              <a:t>тартиб</a:t>
            </a:r>
            <a:r>
              <a:rPr lang="ru-RU" i="1" dirty="0" smtClean="0"/>
              <a:t> </a:t>
            </a:r>
            <a:r>
              <a:rPr lang="ru-RU" i="1" dirty="0" err="1" smtClean="0"/>
              <a:t>рақамини ифодалаши</a:t>
            </a:r>
            <a:r>
              <a:rPr lang="ru-RU" i="1" dirty="0" smtClean="0"/>
              <a:t> </a:t>
            </a:r>
            <a:r>
              <a:rPr lang="ru-RU" i="1" dirty="0" err="1" smtClean="0"/>
              <a:t>ҳам мумкин</a:t>
            </a:r>
            <a:r>
              <a:rPr lang="ru-RU" i="1" dirty="0" smtClean="0"/>
              <a:t>.</a:t>
            </a:r>
          </a:p>
          <a:p>
            <a:r>
              <a:rPr lang="ru-RU" i="1" dirty="0" smtClean="0"/>
              <a:t>	</a:t>
            </a:r>
            <a:r>
              <a:rPr lang="en-US" i="1" dirty="0" smtClean="0"/>
              <a:t>EAN</a:t>
            </a:r>
            <a:r>
              <a:rPr lang="ru-RU" i="1" dirty="0" smtClean="0"/>
              <a:t>-8 </a:t>
            </a:r>
            <a:r>
              <a:rPr lang="ru-RU" i="1" dirty="0" err="1" smtClean="0"/>
              <a:t>коди</a:t>
            </a:r>
            <a:r>
              <a:rPr lang="ru-RU" i="1" dirty="0" smtClean="0"/>
              <a:t> </a:t>
            </a:r>
            <a:r>
              <a:rPr lang="ru-RU" i="1" dirty="0" err="1" smtClean="0"/>
              <a:t>узун</a:t>
            </a:r>
            <a:r>
              <a:rPr lang="ru-RU" i="1" dirty="0" smtClean="0"/>
              <a:t> </a:t>
            </a:r>
            <a:r>
              <a:rPr lang="ru-RU" i="1" dirty="0" err="1" smtClean="0"/>
              <a:t>кодларни</a:t>
            </a:r>
            <a:r>
              <a:rPr lang="ru-RU" i="1" dirty="0" smtClean="0"/>
              <a:t> </a:t>
            </a:r>
            <a:r>
              <a:rPr lang="ru-RU" i="1" dirty="0" err="1" smtClean="0"/>
              <a:t>белгилаб</a:t>
            </a:r>
            <a:r>
              <a:rPr lang="ru-RU" i="1" dirty="0" smtClean="0"/>
              <a:t> </a:t>
            </a:r>
            <a:r>
              <a:rPr lang="ru-RU" i="1" dirty="0" err="1" smtClean="0"/>
              <a:t>бўлмайдиган</a:t>
            </a:r>
            <a:r>
              <a:rPr lang="ru-RU" i="1" dirty="0" smtClean="0"/>
              <a:t> </a:t>
            </a:r>
            <a:r>
              <a:rPr lang="ru-RU" i="1" dirty="0" err="1" smtClean="0"/>
              <a:t>кичик</a:t>
            </a:r>
            <a:r>
              <a:rPr lang="ru-RU" i="1" dirty="0" smtClean="0"/>
              <a:t> </a:t>
            </a:r>
            <a:r>
              <a:rPr lang="ru-RU" i="1" dirty="0" err="1" smtClean="0"/>
              <a:t>ўрамлар</a:t>
            </a:r>
            <a:r>
              <a:rPr lang="ru-RU" i="1" dirty="0" smtClean="0"/>
              <a:t> (</a:t>
            </a:r>
            <a:r>
              <a:rPr lang="ru-RU" i="1" dirty="0" err="1" smtClean="0"/>
              <a:t>упаковкалар</a:t>
            </a:r>
            <a:r>
              <a:rPr lang="ru-RU" i="1" dirty="0" smtClean="0"/>
              <a:t>) </a:t>
            </a:r>
            <a:r>
              <a:rPr lang="ru-RU" i="1" dirty="0" err="1" smtClean="0"/>
              <a:t>учун</a:t>
            </a:r>
            <a:r>
              <a:rPr lang="ru-RU" i="1" dirty="0" smtClean="0"/>
              <a:t> </a:t>
            </a:r>
            <a:r>
              <a:rPr lang="ru-RU" i="1" dirty="0" err="1" smtClean="0"/>
              <a:t>мўлжалланган</a:t>
            </a:r>
            <a:r>
              <a:rPr lang="ru-RU" i="1" dirty="0" smtClean="0"/>
              <a:t>. </a:t>
            </a:r>
            <a:r>
              <a:rPr lang="en-US" i="1" dirty="0" smtClean="0"/>
              <a:t>EAN</a:t>
            </a:r>
            <a:r>
              <a:rPr lang="ru-RU" i="1" dirty="0" smtClean="0"/>
              <a:t>-8 </a:t>
            </a:r>
            <a:r>
              <a:rPr lang="ru-RU" i="1" dirty="0" err="1" smtClean="0"/>
              <a:t>коди</a:t>
            </a:r>
            <a:r>
              <a:rPr lang="ru-RU" i="1" dirty="0" smtClean="0"/>
              <a:t> </a:t>
            </a:r>
            <a:r>
              <a:rPr lang="ru-RU" i="1" dirty="0" err="1" smtClean="0"/>
              <a:t>қуйидаги кодлар</a:t>
            </a:r>
            <a:r>
              <a:rPr lang="ru-RU" i="1" dirty="0" smtClean="0"/>
              <a:t> </a:t>
            </a:r>
            <a:r>
              <a:rPr lang="ru-RU" i="1" dirty="0" err="1" smtClean="0"/>
              <a:t>тартибидан</a:t>
            </a:r>
            <a:r>
              <a:rPr lang="ru-RU" i="1" dirty="0" smtClean="0"/>
              <a:t> </a:t>
            </a:r>
            <a:r>
              <a:rPr lang="ru-RU" i="1" dirty="0" err="1" smtClean="0"/>
              <a:t>иборат</a:t>
            </a:r>
            <a:r>
              <a:rPr lang="ru-RU" i="1" dirty="0" smtClean="0"/>
              <a:t>:</a:t>
            </a:r>
          </a:p>
          <a:p>
            <a:pPr lvl="0" fontAlgn="base" hangingPunct="0"/>
            <a:r>
              <a:rPr lang="ru-RU" i="1" dirty="0" err="1" smtClean="0"/>
              <a:t>давлат</a:t>
            </a:r>
            <a:r>
              <a:rPr lang="ru-RU" i="1" dirty="0" smtClean="0"/>
              <a:t> </a:t>
            </a:r>
            <a:r>
              <a:rPr lang="ru-RU" i="1" dirty="0" err="1" smtClean="0"/>
              <a:t>коди</a:t>
            </a:r>
            <a:r>
              <a:rPr lang="ru-RU" i="1" dirty="0" smtClean="0"/>
              <a:t> (</a:t>
            </a:r>
            <a:r>
              <a:rPr lang="uz-Cyrl-UZ" i="1" dirty="0" smtClean="0"/>
              <a:t>“</a:t>
            </a:r>
            <a:r>
              <a:rPr lang="ru-RU" i="1" dirty="0" err="1" smtClean="0"/>
              <a:t>давлат</a:t>
            </a:r>
            <a:r>
              <a:rPr lang="ru-RU" i="1" dirty="0" smtClean="0"/>
              <a:t> </a:t>
            </a:r>
            <a:r>
              <a:rPr lang="ru-RU" i="1" dirty="0" err="1" smtClean="0"/>
              <a:t>байроғи</a:t>
            </a:r>
            <a:r>
              <a:rPr lang="uz-Cyrl-UZ" i="1" dirty="0" smtClean="0"/>
              <a:t>”</a:t>
            </a:r>
            <a:r>
              <a:rPr lang="ru-RU" i="1" dirty="0" smtClean="0"/>
              <a:t>);</a:t>
            </a:r>
          </a:p>
          <a:p>
            <a:pPr lvl="0" fontAlgn="base" hangingPunct="0"/>
            <a:r>
              <a:rPr lang="ru-RU" i="1" dirty="0" err="1" smtClean="0"/>
              <a:t>корхона</a:t>
            </a:r>
            <a:r>
              <a:rPr lang="ru-RU" i="1" dirty="0" smtClean="0"/>
              <a:t> (фирма) - </a:t>
            </a:r>
            <a:r>
              <a:rPr lang="ru-RU" i="1" dirty="0" err="1" smtClean="0"/>
              <a:t>тайёрловчи</a:t>
            </a:r>
            <a:r>
              <a:rPr lang="ru-RU" i="1" dirty="0" smtClean="0"/>
              <a:t> </a:t>
            </a:r>
            <a:r>
              <a:rPr lang="ru-RU" i="1" dirty="0" err="1" smtClean="0"/>
              <a:t>коди</a:t>
            </a:r>
            <a:r>
              <a:rPr lang="ru-RU" i="1" dirty="0" smtClean="0"/>
              <a:t>;</a:t>
            </a:r>
          </a:p>
          <a:p>
            <a:pPr lvl="0" fontAlgn="base" hangingPunct="0"/>
            <a:r>
              <a:rPr lang="ru-RU" i="1" dirty="0" err="1" smtClean="0"/>
              <a:t>назорат</a:t>
            </a:r>
            <a:r>
              <a:rPr lang="ru-RU" i="1" dirty="0" smtClean="0"/>
              <a:t> сони.</a:t>
            </a:r>
          </a:p>
          <a:p>
            <a:r>
              <a:rPr lang="ru-RU" i="1" dirty="0" err="1" smtClean="0"/>
              <a:t>Баъзан</a:t>
            </a:r>
            <a:r>
              <a:rPr lang="ru-RU" i="1" dirty="0" smtClean="0"/>
              <a:t>, </a:t>
            </a:r>
            <a:r>
              <a:rPr lang="ru-RU" i="1" dirty="0" err="1" smtClean="0"/>
              <a:t>тайёрловчи</a:t>
            </a:r>
            <a:r>
              <a:rPr lang="ru-RU" i="1" dirty="0" smtClean="0"/>
              <a:t> </a:t>
            </a:r>
            <a:r>
              <a:rPr lang="ru-RU" i="1" dirty="0" err="1" smtClean="0"/>
              <a:t>корҳона кодининг</a:t>
            </a:r>
            <a:r>
              <a:rPr lang="ru-RU" i="1" dirty="0" smtClean="0"/>
              <a:t> </a:t>
            </a:r>
            <a:r>
              <a:rPr lang="ru-RU" i="1" dirty="0" err="1" smtClean="0"/>
              <a:t>ўрнига</a:t>
            </a:r>
            <a:r>
              <a:rPr lang="ru-RU" i="1" dirty="0" smtClean="0"/>
              <a:t> </a:t>
            </a:r>
            <a:r>
              <a:rPr lang="ru-RU" i="1" dirty="0" err="1" smtClean="0"/>
              <a:t>маҳсулотнинг қайд этиш</a:t>
            </a:r>
            <a:r>
              <a:rPr lang="ru-RU" i="1" dirty="0" smtClean="0"/>
              <a:t> </a:t>
            </a:r>
            <a:r>
              <a:rPr lang="ru-RU" i="1" dirty="0" err="1" smtClean="0"/>
              <a:t>тартиб</a:t>
            </a:r>
            <a:r>
              <a:rPr lang="ru-RU" i="1" dirty="0" smtClean="0"/>
              <a:t> </a:t>
            </a:r>
            <a:r>
              <a:rPr lang="ru-RU" i="1" dirty="0" err="1" smtClean="0"/>
              <a:t>рақами келтирилиши</a:t>
            </a:r>
            <a:r>
              <a:rPr lang="ru-RU" i="1" dirty="0" smtClean="0"/>
              <a:t> </a:t>
            </a:r>
            <a:r>
              <a:rPr lang="ru-RU" i="1" dirty="0" err="1" smtClean="0"/>
              <a:t>ҳам мумкин</a:t>
            </a:r>
            <a:r>
              <a:rPr lang="ru-RU" i="1" dirty="0" smtClean="0"/>
              <a:t>.</a:t>
            </a:r>
          </a:p>
          <a:p>
            <a:endParaRPr lang="ru-RU" i="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626121"/>
          </a:xfrm>
        </p:spPr>
        <p:txBody>
          <a:bodyPr>
            <a:normAutofit fontScale="92500" lnSpcReduction="20000"/>
          </a:bodyPr>
          <a:lstStyle/>
          <a:p>
            <a:r>
              <a:rPr lang="ru-RU" i="1" dirty="0" err="1" smtClean="0"/>
              <a:t>Рақамлар қатори </a:t>
            </a:r>
            <a:r>
              <a:rPr lang="ru-RU" i="1" dirty="0" smtClean="0"/>
              <a:t>сканер </a:t>
            </a:r>
            <a:r>
              <a:rPr lang="ru-RU" i="1" dirty="0" err="1" smtClean="0"/>
              <a:t>учун</a:t>
            </a:r>
            <a:r>
              <a:rPr lang="ru-RU" i="1" dirty="0" smtClean="0"/>
              <a:t> </a:t>
            </a:r>
            <a:r>
              <a:rPr lang="ru-RU" i="1" dirty="0" err="1" smtClean="0"/>
              <a:t>эмас</a:t>
            </a:r>
            <a:r>
              <a:rPr lang="ru-RU" i="1" dirty="0" smtClean="0"/>
              <a:t>, балки </a:t>
            </a:r>
            <a:r>
              <a:rPr lang="ru-RU" i="1" dirty="0" err="1" smtClean="0"/>
              <a:t>харидорлар</a:t>
            </a:r>
            <a:r>
              <a:rPr lang="ru-RU" i="1" dirty="0" smtClean="0"/>
              <a:t> </a:t>
            </a:r>
            <a:r>
              <a:rPr lang="ru-RU" i="1" dirty="0" err="1" smtClean="0"/>
              <a:t>учун</a:t>
            </a:r>
            <a:r>
              <a:rPr lang="ru-RU" i="1" dirty="0" smtClean="0"/>
              <a:t> </a:t>
            </a:r>
            <a:r>
              <a:rPr lang="ru-RU" i="1" dirty="0" err="1" smtClean="0"/>
              <a:t>мўлжалланган</a:t>
            </a:r>
            <a:r>
              <a:rPr lang="ru-RU" i="1" dirty="0" smtClean="0"/>
              <a:t>. </a:t>
            </a:r>
            <a:r>
              <a:rPr lang="ru-RU" i="1" dirty="0" err="1" smtClean="0"/>
              <a:t>Талабгор</a:t>
            </a:r>
            <a:r>
              <a:rPr lang="ru-RU" i="1" dirty="0" smtClean="0"/>
              <a:t> (</a:t>
            </a:r>
            <a:r>
              <a:rPr lang="ru-RU" i="1" dirty="0" err="1" smtClean="0"/>
              <a:t>харидор</a:t>
            </a:r>
            <a:r>
              <a:rPr lang="ru-RU" i="1" dirty="0" smtClean="0"/>
              <a:t>) </a:t>
            </a:r>
            <a:r>
              <a:rPr lang="ru-RU" i="1" dirty="0" err="1" smtClean="0"/>
              <a:t>учун</a:t>
            </a:r>
            <a:r>
              <a:rPr lang="ru-RU" i="1" dirty="0" smtClean="0"/>
              <a:t> </a:t>
            </a:r>
            <a:r>
              <a:rPr lang="ru-RU" i="1" dirty="0" err="1" smtClean="0"/>
              <a:t>маълумот</a:t>
            </a:r>
            <a:r>
              <a:rPr lang="ru-RU" i="1" dirty="0" smtClean="0"/>
              <a:t> </a:t>
            </a:r>
            <a:r>
              <a:rPr lang="ru-RU" i="1" dirty="0" err="1" smtClean="0"/>
              <a:t>фақат маҳсулот тайёрланган</a:t>
            </a:r>
            <a:r>
              <a:rPr lang="ru-RU" i="1" dirty="0" smtClean="0"/>
              <a:t> </a:t>
            </a:r>
            <a:r>
              <a:rPr lang="ru-RU" i="1" dirty="0" err="1" smtClean="0"/>
              <a:t>давлатни</a:t>
            </a:r>
            <a:r>
              <a:rPr lang="ru-RU" i="1" dirty="0" smtClean="0"/>
              <a:t> </a:t>
            </a:r>
            <a:r>
              <a:rPr lang="ru-RU" i="1" dirty="0" err="1" smtClean="0"/>
              <a:t>билдириш</a:t>
            </a:r>
            <a:r>
              <a:rPr lang="ru-RU" i="1" dirty="0" smtClean="0"/>
              <a:t> </a:t>
            </a:r>
            <a:r>
              <a:rPr lang="ru-RU" i="1" dirty="0" err="1" smtClean="0"/>
              <a:t>билан</a:t>
            </a:r>
            <a:r>
              <a:rPr lang="ru-RU" i="1" dirty="0" smtClean="0"/>
              <a:t> </a:t>
            </a:r>
            <a:r>
              <a:rPr lang="ru-RU" i="1" dirty="0" err="1" smtClean="0"/>
              <a:t>чегараланади</a:t>
            </a:r>
            <a:r>
              <a:rPr lang="ru-RU" i="1" dirty="0" smtClean="0"/>
              <a:t>, </a:t>
            </a:r>
            <a:r>
              <a:rPr lang="ru-RU" i="1" dirty="0" err="1" smtClean="0"/>
              <a:t>чунки</a:t>
            </a:r>
            <a:r>
              <a:rPr lang="ru-RU" i="1" dirty="0" smtClean="0"/>
              <a:t> </a:t>
            </a:r>
            <a:r>
              <a:rPr lang="ru-RU" i="1" dirty="0" err="1" smtClean="0"/>
              <a:t>давлат</a:t>
            </a:r>
            <a:r>
              <a:rPr lang="ru-RU" i="1" dirty="0" smtClean="0"/>
              <a:t> </a:t>
            </a:r>
            <a:r>
              <a:rPr lang="ru-RU" i="1" dirty="0" err="1" smtClean="0"/>
              <a:t>коди</a:t>
            </a:r>
            <a:r>
              <a:rPr lang="ru-RU" i="1" dirty="0" smtClean="0"/>
              <a:t> </a:t>
            </a:r>
            <a:r>
              <a:rPr lang="ru-RU" i="1" dirty="0" err="1" smtClean="0"/>
              <a:t>махсус</a:t>
            </a:r>
            <a:r>
              <a:rPr lang="ru-RU" i="1" dirty="0" smtClean="0"/>
              <a:t> </a:t>
            </a:r>
            <a:r>
              <a:rPr lang="ru-RU" i="1" dirty="0" err="1" smtClean="0"/>
              <a:t>нашрларда</a:t>
            </a:r>
            <a:r>
              <a:rPr lang="ru-RU" i="1" dirty="0" smtClean="0"/>
              <a:t> </a:t>
            </a:r>
            <a:r>
              <a:rPr lang="ru-RU" i="1" dirty="0" err="1" smtClean="0"/>
              <a:t>ва</a:t>
            </a:r>
            <a:r>
              <a:rPr lang="ru-RU" i="1" dirty="0" smtClean="0"/>
              <a:t> </a:t>
            </a:r>
            <a:r>
              <a:rPr lang="ru-RU" i="1" dirty="0" err="1" smtClean="0"/>
              <a:t>маълумотномаларда</a:t>
            </a:r>
            <a:r>
              <a:rPr lang="ru-RU" i="1" dirty="0" smtClean="0"/>
              <a:t> </a:t>
            </a:r>
            <a:r>
              <a:rPr lang="ru-RU" i="1" dirty="0" err="1" smtClean="0"/>
              <a:t>келтирилиб</a:t>
            </a:r>
            <a:r>
              <a:rPr lang="ru-RU" i="1" dirty="0" smtClean="0"/>
              <a:t> </a:t>
            </a:r>
            <a:r>
              <a:rPr lang="ru-RU" i="1" dirty="0" err="1" smtClean="0"/>
              <a:t>туради</a:t>
            </a:r>
            <a:r>
              <a:rPr lang="ru-RU" i="1" dirty="0" smtClean="0"/>
              <a:t> </a:t>
            </a:r>
            <a:r>
              <a:rPr lang="ru-RU" i="1" dirty="0" err="1" smtClean="0"/>
              <a:t>ёки</a:t>
            </a:r>
            <a:r>
              <a:rPr lang="ru-RU" i="1" dirty="0" smtClean="0"/>
              <a:t> </a:t>
            </a:r>
            <a:r>
              <a:rPr lang="ru-RU" i="1" dirty="0" err="1" smtClean="0"/>
              <a:t>маълумот</a:t>
            </a:r>
            <a:r>
              <a:rPr lang="ru-RU" i="1" dirty="0" smtClean="0"/>
              <a:t> </a:t>
            </a:r>
            <a:r>
              <a:rPr lang="ru-RU" i="1" dirty="0" err="1" smtClean="0"/>
              <a:t>базаларида</a:t>
            </a:r>
            <a:r>
              <a:rPr lang="ru-RU" i="1" dirty="0" smtClean="0"/>
              <a:t> </a:t>
            </a:r>
            <a:r>
              <a:rPr lang="ru-RU" i="1" dirty="0" err="1" smtClean="0"/>
              <a:t>ва</a:t>
            </a:r>
            <a:r>
              <a:rPr lang="ru-RU" i="1" dirty="0" smtClean="0"/>
              <a:t> </a:t>
            </a:r>
            <a:r>
              <a:rPr lang="ru-RU" i="1" dirty="0" err="1" smtClean="0"/>
              <a:t>банкларида</a:t>
            </a:r>
            <a:r>
              <a:rPr lang="ru-RU" i="1" dirty="0" smtClean="0"/>
              <a:t> </a:t>
            </a:r>
            <a:r>
              <a:rPr lang="ru-RU" i="1" dirty="0" err="1" smtClean="0"/>
              <a:t>сақланиши мумкин</a:t>
            </a:r>
            <a:r>
              <a:rPr lang="ru-RU" i="1" dirty="0" smtClean="0"/>
              <a:t>. </a:t>
            </a:r>
            <a:r>
              <a:rPr lang="ru-RU" i="1" dirty="0" err="1" smtClean="0"/>
              <a:t>Тўлиқ штрихли</a:t>
            </a:r>
            <a:r>
              <a:rPr lang="ru-RU" i="1" dirty="0" smtClean="0"/>
              <a:t> код </a:t>
            </a:r>
            <a:r>
              <a:rPr lang="ru-RU" i="1" dirty="0" err="1" smtClean="0"/>
              <a:t>ташқи савдо</a:t>
            </a:r>
            <a:r>
              <a:rPr lang="ru-RU" i="1" dirty="0" smtClean="0"/>
              <a:t> </a:t>
            </a:r>
            <a:r>
              <a:rPr lang="ru-RU" i="1" dirty="0" err="1" smtClean="0"/>
              <a:t>ташкилотларига</a:t>
            </a:r>
            <a:r>
              <a:rPr lang="ru-RU" i="1" dirty="0" smtClean="0"/>
              <a:t> </a:t>
            </a:r>
            <a:r>
              <a:rPr lang="ru-RU" i="1" dirty="0" err="1" smtClean="0"/>
              <a:t>ёки</a:t>
            </a:r>
            <a:r>
              <a:rPr lang="ru-RU" i="1" dirty="0" smtClean="0"/>
              <a:t> </a:t>
            </a:r>
            <a:r>
              <a:rPr lang="ru-RU" i="1" dirty="0" err="1" smtClean="0"/>
              <a:t>савдо</a:t>
            </a:r>
            <a:r>
              <a:rPr lang="ru-RU" i="1" dirty="0" smtClean="0"/>
              <a:t> </a:t>
            </a:r>
            <a:r>
              <a:rPr lang="ru-RU" i="1" dirty="0" err="1" smtClean="0"/>
              <a:t>объектларига</a:t>
            </a:r>
            <a:r>
              <a:rPr lang="ru-RU" i="1" dirty="0" smtClean="0"/>
              <a:t> </a:t>
            </a:r>
            <a:r>
              <a:rPr lang="ru-RU" i="1" dirty="0" err="1" smtClean="0"/>
              <a:t>маҳсулотнинг аниқ келиб</a:t>
            </a:r>
            <a:r>
              <a:rPr lang="ru-RU" i="1" dirty="0" smtClean="0"/>
              <a:t> </a:t>
            </a:r>
            <a:r>
              <a:rPr lang="ru-RU" i="1" dirty="0" err="1" smtClean="0"/>
              <a:t>чиқиш реквизитларини</a:t>
            </a:r>
            <a:r>
              <a:rPr lang="ru-RU" i="1" dirty="0" smtClean="0"/>
              <a:t> </a:t>
            </a:r>
            <a:r>
              <a:rPr lang="ru-RU" i="1" dirty="0" err="1" smtClean="0"/>
              <a:t>билиш</a:t>
            </a:r>
            <a:r>
              <a:rPr lang="ru-RU" i="1" dirty="0" smtClean="0"/>
              <a:t> </a:t>
            </a:r>
            <a:r>
              <a:rPr lang="ru-RU" i="1" dirty="0" err="1" smtClean="0"/>
              <a:t>ва</a:t>
            </a:r>
            <a:r>
              <a:rPr lang="ru-RU" i="1" dirty="0" smtClean="0"/>
              <a:t> </a:t>
            </a:r>
            <a:r>
              <a:rPr lang="ru-RU" i="1" dirty="0" err="1" smtClean="0"/>
              <a:t>керак</a:t>
            </a:r>
            <a:r>
              <a:rPr lang="ru-RU" i="1" dirty="0" smtClean="0"/>
              <a:t> </a:t>
            </a:r>
            <a:r>
              <a:rPr lang="ru-RU" i="1" dirty="0" err="1" smtClean="0"/>
              <a:t>бўлса</a:t>
            </a:r>
            <a:r>
              <a:rPr lang="ru-RU" i="1" dirty="0" smtClean="0"/>
              <a:t> </a:t>
            </a:r>
            <a:r>
              <a:rPr lang="ru-RU" i="1" dirty="0" err="1" smtClean="0"/>
              <a:t>маҳсулотнинг </a:t>
            </a:r>
            <a:r>
              <a:rPr lang="ru-RU" i="1" dirty="0" smtClean="0"/>
              <a:t>контракт (</a:t>
            </a:r>
            <a:r>
              <a:rPr lang="ru-RU" i="1" dirty="0" err="1" smtClean="0"/>
              <a:t>шартнома</a:t>
            </a:r>
            <a:r>
              <a:rPr lang="ru-RU" i="1" dirty="0" smtClean="0"/>
              <a:t>) </a:t>
            </a:r>
            <a:r>
              <a:rPr lang="ru-RU" i="1" dirty="0" err="1" smtClean="0"/>
              <a:t>талабларига</a:t>
            </a:r>
            <a:r>
              <a:rPr lang="ru-RU" i="1" dirty="0" smtClean="0"/>
              <a:t> </a:t>
            </a:r>
            <a:r>
              <a:rPr lang="ru-RU" i="1" dirty="0" err="1" smtClean="0"/>
              <a:t>мос</a:t>
            </a:r>
            <a:r>
              <a:rPr lang="ru-RU" i="1" dirty="0" smtClean="0"/>
              <a:t> </a:t>
            </a:r>
            <a:r>
              <a:rPr lang="ru-RU" i="1" dirty="0" err="1" smtClean="0"/>
              <a:t>келмайдиган</a:t>
            </a:r>
            <a:r>
              <a:rPr lang="ru-RU" i="1" dirty="0" smtClean="0"/>
              <a:t> </a:t>
            </a:r>
            <a:r>
              <a:rPr lang="ru-RU" i="1" dirty="0" err="1" smtClean="0"/>
              <a:t>параметрлари</a:t>
            </a:r>
            <a:r>
              <a:rPr lang="ru-RU" i="1" dirty="0" smtClean="0"/>
              <a:t> </a:t>
            </a:r>
            <a:r>
              <a:rPr lang="ru-RU" i="1" dirty="0" err="1" smtClean="0"/>
              <a:t>ва</a:t>
            </a:r>
            <a:r>
              <a:rPr lang="ru-RU" i="1" dirty="0" smtClean="0"/>
              <a:t> </a:t>
            </a:r>
            <a:r>
              <a:rPr lang="ru-RU" i="1" dirty="0" err="1" smtClean="0"/>
              <a:t>кўрсаткичлари</a:t>
            </a:r>
            <a:r>
              <a:rPr lang="ru-RU" i="1" dirty="0" smtClean="0"/>
              <a:t> </a:t>
            </a:r>
            <a:r>
              <a:rPr lang="ru-RU" i="1" dirty="0" err="1" smtClean="0"/>
              <a:t>борасида</a:t>
            </a:r>
            <a:r>
              <a:rPr lang="ru-RU" i="1" dirty="0" smtClean="0"/>
              <a:t> </a:t>
            </a:r>
            <a:r>
              <a:rPr lang="ru-RU" i="1" dirty="0" err="1" smtClean="0"/>
              <a:t>аниқ манзилга</a:t>
            </a:r>
            <a:r>
              <a:rPr lang="ru-RU" i="1" dirty="0" smtClean="0"/>
              <a:t> </a:t>
            </a:r>
            <a:r>
              <a:rPr lang="ru-RU" i="1" dirty="0" err="1" smtClean="0"/>
              <a:t>раддия</a:t>
            </a:r>
            <a:r>
              <a:rPr lang="ru-RU" i="1" dirty="0" smtClean="0"/>
              <a:t> </a:t>
            </a:r>
            <a:r>
              <a:rPr lang="ru-RU" i="1" dirty="0" err="1" smtClean="0"/>
              <a:t>ёки</a:t>
            </a:r>
            <a:r>
              <a:rPr lang="ru-RU" i="1" dirty="0" smtClean="0"/>
              <a:t> </a:t>
            </a:r>
            <a:r>
              <a:rPr lang="ru-RU" i="1" dirty="0" err="1" smtClean="0"/>
              <a:t>норозилик</a:t>
            </a:r>
            <a:r>
              <a:rPr lang="ru-RU" i="1" dirty="0" smtClean="0"/>
              <a:t> </a:t>
            </a:r>
            <a:r>
              <a:rPr lang="ru-RU" i="1" dirty="0" err="1" smtClean="0"/>
              <a:t>билдириш</a:t>
            </a:r>
            <a:r>
              <a:rPr lang="ru-RU" i="1" dirty="0" smtClean="0"/>
              <a:t> </a:t>
            </a:r>
            <a:r>
              <a:rPr lang="ru-RU" i="1" dirty="0" err="1" smtClean="0"/>
              <a:t>имкониятини</a:t>
            </a:r>
            <a:r>
              <a:rPr lang="ru-RU" i="1" dirty="0" smtClean="0"/>
              <a:t> </a:t>
            </a:r>
            <a:r>
              <a:rPr lang="ru-RU" i="1" dirty="0" err="1" smtClean="0"/>
              <a:t>яратади</a:t>
            </a:r>
            <a:r>
              <a:rPr lang="ru-RU" i="1" dirty="0" smtClean="0"/>
              <a:t>.</a:t>
            </a:r>
          </a:p>
          <a:p>
            <a:r>
              <a:rPr lang="ru-RU" i="1" dirty="0" smtClean="0"/>
              <a:t>	</a:t>
            </a:r>
            <a:r>
              <a:rPr lang="ru-RU" i="1" dirty="0" err="1" smtClean="0"/>
              <a:t>Назорат</a:t>
            </a:r>
            <a:r>
              <a:rPr lang="ru-RU" i="1" dirty="0" smtClean="0"/>
              <a:t> сони </a:t>
            </a:r>
            <a:r>
              <a:rPr lang="en-US" i="1" dirty="0" smtClean="0"/>
              <a:t>EAN</a:t>
            </a:r>
            <a:r>
              <a:rPr lang="ru-RU" i="1" dirty="0" smtClean="0"/>
              <a:t> </a:t>
            </a:r>
            <a:r>
              <a:rPr lang="ru-RU" i="1" dirty="0" err="1" smtClean="0"/>
              <a:t>алгоритми</a:t>
            </a:r>
            <a:r>
              <a:rPr lang="ru-RU" i="1" dirty="0" smtClean="0"/>
              <a:t> </a:t>
            </a:r>
            <a:r>
              <a:rPr lang="ru-RU" i="1" dirty="0" err="1" smtClean="0"/>
              <a:t>бўйича</a:t>
            </a:r>
            <a:r>
              <a:rPr lang="ru-RU" i="1" dirty="0" smtClean="0"/>
              <a:t> </a:t>
            </a:r>
            <a:r>
              <a:rPr lang="ru-RU" i="1" dirty="0" err="1" smtClean="0"/>
              <a:t>кодни</a:t>
            </a:r>
            <a:r>
              <a:rPr lang="ru-RU" i="1" dirty="0" smtClean="0"/>
              <a:t> сканер </a:t>
            </a:r>
            <a:r>
              <a:rPr lang="ru-RU" i="1" dirty="0" err="1" smtClean="0"/>
              <a:t>воситасида</a:t>
            </a:r>
            <a:r>
              <a:rPr lang="ru-RU" i="1" dirty="0" smtClean="0"/>
              <a:t> </a:t>
            </a:r>
            <a:r>
              <a:rPr lang="ru-RU" i="1" dirty="0" err="1" smtClean="0"/>
              <a:t>тўғри ўқилганлигини текшириш</a:t>
            </a:r>
            <a:r>
              <a:rPr lang="ru-RU" i="1" dirty="0" smtClean="0"/>
              <a:t> </a:t>
            </a:r>
            <a:r>
              <a:rPr lang="ru-RU" i="1" dirty="0" err="1" smtClean="0"/>
              <a:t>учун</a:t>
            </a:r>
            <a:r>
              <a:rPr lang="ru-RU" i="1" dirty="0" smtClean="0"/>
              <a:t> </a:t>
            </a:r>
            <a:r>
              <a:rPr lang="ru-RU" i="1" dirty="0" err="1" smtClean="0"/>
              <a:t>хизмат</a:t>
            </a:r>
            <a:r>
              <a:rPr lang="ru-RU" i="1" dirty="0" smtClean="0"/>
              <a:t> </a:t>
            </a:r>
            <a:r>
              <a:rPr lang="ru-RU" i="1" dirty="0" err="1" smtClean="0"/>
              <a:t>қилади</a:t>
            </a:r>
            <a:endParaRPr lang="ru-RU" i="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Grp="1" noChangeAspect="1" noChangeArrowheads="1"/>
          </p:cNvPicPr>
          <p:nvPr>
            <p:ph idx="1"/>
          </p:nvPr>
        </p:nvPicPr>
        <p:blipFill rotWithShape="1">
          <a:blip r:embed="rId2"/>
          <a:srcRect l="31945" t="27613" r="38607" b="23705"/>
          <a:stretch/>
        </p:blipFill>
        <p:spPr bwMode="auto">
          <a:xfrm>
            <a:off x="0" y="-17204"/>
            <a:ext cx="9144000" cy="6875204"/>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Grp="1" noChangeAspect="1" noChangeArrowheads="1"/>
          </p:cNvPicPr>
          <p:nvPr>
            <p:ph idx="1"/>
          </p:nvPr>
        </p:nvPicPr>
        <p:blipFill>
          <a:blip r:embed="rId2">
            <a:duotone>
              <a:prstClr val="black"/>
              <a:schemeClr val="accent1">
                <a:tint val="45000"/>
                <a:satMod val="400000"/>
              </a:schemeClr>
            </a:duotone>
          </a:blip>
          <a:srcRect l="27430" t="25485" r="30903" b="15844"/>
          <a:stretch>
            <a:fillRect/>
          </a:stretch>
        </p:blipFill>
        <p:spPr bwMode="auto">
          <a:xfrm>
            <a:off x="0" y="0"/>
            <a:ext cx="9144000" cy="6857999"/>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normAutofit fontScale="77500" lnSpcReduction="20000"/>
          </a:bodyPr>
          <a:lstStyle/>
          <a:p>
            <a:r>
              <a:rPr lang="uz-Cyrl-UZ" i="1" dirty="0" smtClean="0"/>
              <a:t>Штрихли кодлаш ишлаб чиқариш корхоналари учун қуйидаги имкониятларни яратади:</a:t>
            </a:r>
            <a:endParaRPr lang="ru-RU" i="1" dirty="0" smtClean="0"/>
          </a:p>
          <a:p>
            <a:pPr lvl="0" fontAlgn="base" hangingPunct="0"/>
            <a:r>
              <a:rPr lang="uz-Cyrl-UZ" i="1" dirty="0" smtClean="0"/>
              <a:t>автоматлаштирилган бошқарув тизимларининг тадбиқ этилишини осонлаштиради;</a:t>
            </a:r>
            <a:endParaRPr lang="ru-RU" i="1" dirty="0" smtClean="0"/>
          </a:p>
          <a:p>
            <a:pPr lvl="0" fontAlgn="base" hangingPunct="0"/>
            <a:r>
              <a:rPr lang="uz-Cyrl-UZ" i="1" dirty="0" smtClean="0"/>
              <a:t>ишлаб чиқариш, маҳсулотни сақлаш ва реализация қилиш каби фаолиятлардаги ҳисоб-китоб ишларининг самарадорлигини оширади;</a:t>
            </a:r>
            <a:endParaRPr lang="ru-RU" i="1" dirty="0" smtClean="0"/>
          </a:p>
          <a:p>
            <a:pPr lvl="0" fontAlgn="base" hangingPunct="0"/>
            <a:r>
              <a:rPr lang="ru-RU" i="1" dirty="0" err="1" smtClean="0"/>
              <a:t>ресурсларни</a:t>
            </a:r>
            <a:r>
              <a:rPr lang="ru-RU" i="1" dirty="0" smtClean="0"/>
              <a:t> </a:t>
            </a:r>
            <a:r>
              <a:rPr lang="ru-RU" i="1" dirty="0" err="1" smtClean="0"/>
              <a:t>чуқур таҳлил қилиш имкониятини</a:t>
            </a:r>
            <a:r>
              <a:rPr lang="ru-RU" i="1" dirty="0" smtClean="0"/>
              <a:t> </a:t>
            </a:r>
            <a:r>
              <a:rPr lang="ru-RU" i="1" dirty="0" err="1" smtClean="0"/>
              <a:t>беради</a:t>
            </a:r>
            <a:r>
              <a:rPr lang="ru-RU" i="1" dirty="0" smtClean="0"/>
              <a:t>;</a:t>
            </a:r>
          </a:p>
          <a:p>
            <a:pPr lvl="0" fontAlgn="base" hangingPunct="0"/>
            <a:r>
              <a:rPr lang="ru-RU" i="1" dirty="0" err="1" smtClean="0"/>
              <a:t>ҳужжатлар айланишини</a:t>
            </a:r>
            <a:r>
              <a:rPr lang="ru-RU" i="1" dirty="0" smtClean="0"/>
              <a:t> </a:t>
            </a:r>
            <a:r>
              <a:rPr lang="ru-RU" i="1" dirty="0" err="1" smtClean="0"/>
              <a:t>қисқартиради;</a:t>
            </a:r>
            <a:endParaRPr lang="ru-RU" i="1" dirty="0" smtClean="0"/>
          </a:p>
          <a:p>
            <a:pPr lvl="0" fontAlgn="base" hangingPunct="0"/>
            <a:r>
              <a:rPr lang="ru-RU" i="1" dirty="0" err="1" smtClean="0"/>
              <a:t>маҳсулотни </a:t>
            </a:r>
            <a:r>
              <a:rPr lang="ru-RU" i="1" dirty="0" smtClean="0"/>
              <a:t>реализация </a:t>
            </a:r>
            <a:r>
              <a:rPr lang="ru-RU" i="1" dirty="0" err="1" smtClean="0"/>
              <a:t>қилиш ва</a:t>
            </a:r>
            <a:r>
              <a:rPr lang="ru-RU" i="1" dirty="0" smtClean="0"/>
              <a:t> </a:t>
            </a:r>
            <a:r>
              <a:rPr lang="ru-RU" i="1" dirty="0" err="1" smtClean="0"/>
              <a:t>ҳаракати ҳақидаги ишончли</a:t>
            </a:r>
            <a:r>
              <a:rPr lang="ru-RU" i="1" dirty="0" smtClean="0"/>
              <a:t> </a:t>
            </a:r>
            <a:r>
              <a:rPr lang="ru-RU" i="1" dirty="0" err="1" smtClean="0"/>
              <a:t>маълумотларни</a:t>
            </a:r>
            <a:r>
              <a:rPr lang="ru-RU" i="1" dirty="0" smtClean="0"/>
              <a:t> </a:t>
            </a:r>
            <a:r>
              <a:rPr lang="ru-RU" i="1" dirty="0" err="1" smtClean="0"/>
              <a:t>мунтазам</a:t>
            </a:r>
            <a:r>
              <a:rPr lang="ru-RU" i="1" dirty="0" smtClean="0"/>
              <a:t> </a:t>
            </a:r>
            <a:r>
              <a:rPr lang="ru-RU" i="1" dirty="0" err="1" smtClean="0"/>
              <a:t>равишда</a:t>
            </a:r>
            <a:r>
              <a:rPr lang="ru-RU" i="1" dirty="0" smtClean="0"/>
              <a:t> </a:t>
            </a:r>
            <a:r>
              <a:rPr lang="ru-RU" i="1" dirty="0" err="1" smtClean="0"/>
              <a:t>йиғишни йўлга</a:t>
            </a:r>
            <a:r>
              <a:rPr lang="ru-RU" i="1" dirty="0" smtClean="0"/>
              <a:t> </a:t>
            </a:r>
            <a:r>
              <a:rPr lang="ru-RU" i="1" dirty="0" err="1" smtClean="0"/>
              <a:t>қўйиш мумкин</a:t>
            </a:r>
            <a:r>
              <a:rPr lang="ru-RU" i="1" dirty="0" smtClean="0"/>
              <a:t>;</a:t>
            </a:r>
          </a:p>
          <a:p>
            <a:pPr lvl="0" fontAlgn="base" hangingPunct="0"/>
            <a:r>
              <a:rPr lang="ru-RU" i="1" dirty="0" err="1" smtClean="0"/>
              <a:t>бошқарув ва</a:t>
            </a:r>
            <a:r>
              <a:rPr lang="ru-RU" i="1" dirty="0" smtClean="0"/>
              <a:t> </a:t>
            </a:r>
            <a:r>
              <a:rPr lang="ru-RU" i="1" dirty="0" err="1" smtClean="0"/>
              <a:t>назорат</a:t>
            </a:r>
            <a:r>
              <a:rPr lang="ru-RU" i="1" dirty="0" smtClean="0"/>
              <a:t> </a:t>
            </a:r>
            <a:r>
              <a:rPr lang="ru-RU" i="1" dirty="0" err="1" smtClean="0"/>
              <a:t>органларига</a:t>
            </a:r>
            <a:r>
              <a:rPr lang="ru-RU" i="1" dirty="0" smtClean="0"/>
              <a:t> </a:t>
            </a:r>
            <a:r>
              <a:rPr lang="ru-RU" i="1" dirty="0" err="1" smtClean="0"/>
              <a:t>тезкор</a:t>
            </a:r>
            <a:r>
              <a:rPr lang="ru-RU" i="1" dirty="0" smtClean="0"/>
              <a:t> </a:t>
            </a:r>
            <a:r>
              <a:rPr lang="ru-RU" i="1" dirty="0" err="1" smtClean="0"/>
              <a:t>равишда</a:t>
            </a:r>
            <a:r>
              <a:rPr lang="ru-RU" i="1" dirty="0" smtClean="0"/>
              <a:t> </a:t>
            </a:r>
            <a:r>
              <a:rPr lang="ru-RU" i="1" dirty="0" err="1" smtClean="0"/>
              <a:t>маҳсулот хусусидаги</a:t>
            </a:r>
            <a:r>
              <a:rPr lang="ru-RU" i="1" dirty="0" smtClean="0"/>
              <a:t> </a:t>
            </a:r>
            <a:r>
              <a:rPr lang="ru-RU" i="1" dirty="0" err="1" smtClean="0"/>
              <a:t>маълумотларни</a:t>
            </a:r>
            <a:r>
              <a:rPr lang="ru-RU" i="1" dirty="0" smtClean="0"/>
              <a:t> </a:t>
            </a:r>
            <a:r>
              <a:rPr lang="ru-RU" i="1" dirty="0" err="1" smtClean="0"/>
              <a:t>тавсия</a:t>
            </a:r>
            <a:r>
              <a:rPr lang="ru-RU" i="1" dirty="0" smtClean="0"/>
              <a:t> </a:t>
            </a:r>
            <a:r>
              <a:rPr lang="ru-RU" i="1" dirty="0" err="1" smtClean="0"/>
              <a:t>этиш</a:t>
            </a:r>
            <a:r>
              <a:rPr lang="ru-RU" i="1" dirty="0" smtClean="0"/>
              <a:t>.</a:t>
            </a:r>
          </a:p>
          <a:p>
            <a:r>
              <a:rPr lang="ru-RU" i="1" dirty="0" smtClean="0"/>
              <a:t>	</a:t>
            </a:r>
            <a:r>
              <a:rPr lang="ru-RU" i="1" dirty="0" err="1" smtClean="0"/>
              <a:t>Бироқ харидор</a:t>
            </a:r>
            <a:r>
              <a:rPr lang="ru-RU" i="1" dirty="0" smtClean="0"/>
              <a:t> </a:t>
            </a:r>
            <a:r>
              <a:rPr lang="ru-RU" i="1" dirty="0" err="1" smtClean="0"/>
              <a:t>сотиб</a:t>
            </a:r>
            <a:r>
              <a:rPr lang="ru-RU" i="1" dirty="0" smtClean="0"/>
              <a:t> </a:t>
            </a:r>
            <a:r>
              <a:rPr lang="ru-RU" i="1" dirty="0" err="1" smtClean="0"/>
              <a:t>олаётган</a:t>
            </a:r>
            <a:r>
              <a:rPr lang="ru-RU" i="1" dirty="0" smtClean="0"/>
              <a:t> </a:t>
            </a:r>
            <a:r>
              <a:rPr lang="ru-RU" i="1" dirty="0" err="1" smtClean="0"/>
              <a:t>маҳсулотининг фақат тайёрланган</a:t>
            </a:r>
            <a:r>
              <a:rPr lang="ru-RU" i="1" dirty="0" smtClean="0"/>
              <a:t> </a:t>
            </a:r>
            <a:r>
              <a:rPr lang="ru-RU" i="1" dirty="0" err="1" smtClean="0"/>
              <a:t>давлати</a:t>
            </a:r>
            <a:r>
              <a:rPr lang="ru-RU" i="1" dirty="0" smtClean="0"/>
              <a:t> </a:t>
            </a:r>
            <a:r>
              <a:rPr lang="ru-RU" i="1" dirty="0" err="1" smtClean="0"/>
              <a:t>борасидаги</a:t>
            </a:r>
            <a:r>
              <a:rPr lang="ru-RU" i="1" dirty="0" smtClean="0"/>
              <a:t> </a:t>
            </a:r>
            <a:r>
              <a:rPr lang="ru-RU" i="1" dirty="0" err="1" smtClean="0"/>
              <a:t>маълумотнигина</a:t>
            </a:r>
            <a:r>
              <a:rPr lang="ru-RU" i="1" dirty="0" smtClean="0"/>
              <a:t> </a:t>
            </a:r>
            <a:r>
              <a:rPr lang="ru-RU" i="1" dirty="0" err="1" smtClean="0"/>
              <a:t>эмас</a:t>
            </a:r>
            <a:r>
              <a:rPr lang="ru-RU" i="1" dirty="0" smtClean="0"/>
              <a:t>, балки </a:t>
            </a:r>
            <a:r>
              <a:rPr lang="ru-RU" i="1" dirty="0" err="1" smtClean="0"/>
              <a:t>тегишли</a:t>
            </a:r>
            <a:r>
              <a:rPr lang="ru-RU" i="1" dirty="0" smtClean="0"/>
              <a:t> </a:t>
            </a:r>
            <a:r>
              <a:rPr lang="ru-RU" i="1" dirty="0" err="1" smtClean="0"/>
              <a:t>барча</a:t>
            </a:r>
            <a:r>
              <a:rPr lang="ru-RU" i="1" dirty="0" smtClean="0"/>
              <a:t> </a:t>
            </a:r>
            <a:r>
              <a:rPr lang="ru-RU" i="1" dirty="0" err="1" smtClean="0"/>
              <a:t>маълумотларни</a:t>
            </a:r>
            <a:r>
              <a:rPr lang="ru-RU" i="1" dirty="0" smtClean="0"/>
              <a:t> </a:t>
            </a:r>
            <a:r>
              <a:rPr lang="ru-RU" i="1" dirty="0" err="1" smtClean="0"/>
              <a:t>ҳам билишни</a:t>
            </a:r>
            <a:r>
              <a:rPr lang="ru-RU" i="1" dirty="0" smtClean="0"/>
              <a:t> </a:t>
            </a:r>
            <a:r>
              <a:rPr lang="ru-RU" i="1" dirty="0" err="1" smtClean="0"/>
              <a:t>истайди</a:t>
            </a:r>
            <a:r>
              <a:rPr lang="ru-RU" i="1" dirty="0" smtClean="0"/>
              <a:t>. </a:t>
            </a:r>
            <a:r>
              <a:rPr lang="ru-RU" i="1" dirty="0" err="1" smtClean="0"/>
              <a:t>Бу</a:t>
            </a:r>
            <a:r>
              <a:rPr lang="ru-RU" i="1" dirty="0" smtClean="0"/>
              <a:t> </a:t>
            </a:r>
            <a:r>
              <a:rPr lang="ru-RU" i="1" dirty="0" err="1" smtClean="0"/>
              <a:t>муаммо</a:t>
            </a:r>
            <a:r>
              <a:rPr lang="ru-RU" i="1" dirty="0" smtClean="0"/>
              <a:t> </a:t>
            </a:r>
            <a:r>
              <a:rPr lang="ru-RU" i="1" dirty="0" err="1" smtClean="0"/>
              <a:t>ҳам вақти келиб</a:t>
            </a:r>
            <a:r>
              <a:rPr lang="ru-RU" i="1" dirty="0" smtClean="0"/>
              <a:t> </a:t>
            </a:r>
            <a:r>
              <a:rPr lang="ru-RU" i="1" dirty="0" err="1" smtClean="0"/>
              <a:t>стандартлаштириш</a:t>
            </a:r>
            <a:r>
              <a:rPr lang="ru-RU" i="1" dirty="0" smtClean="0"/>
              <a:t> </a:t>
            </a:r>
            <a:r>
              <a:rPr lang="uz-Cyrl-UZ" i="1" dirty="0" smtClean="0"/>
              <a:t>ёрдамида</a:t>
            </a:r>
            <a:r>
              <a:rPr lang="ru-RU" i="1" dirty="0" smtClean="0"/>
              <a:t> </a:t>
            </a:r>
            <a:r>
              <a:rPr lang="ru-RU" i="1" dirty="0" err="1" smtClean="0"/>
              <a:t>ҳал этилиши</a:t>
            </a:r>
            <a:r>
              <a:rPr lang="ru-RU" i="1" dirty="0" smtClean="0"/>
              <a:t> </a:t>
            </a:r>
            <a:r>
              <a:rPr lang="ru-RU" i="1" dirty="0" err="1" smtClean="0"/>
              <a:t>мумкин</a:t>
            </a:r>
            <a:r>
              <a:rPr lang="ru-RU" i="1" dirty="0" smtClean="0"/>
              <a:t>. </a:t>
            </a:r>
            <a:r>
              <a:rPr lang="ru-RU" i="1" dirty="0" err="1" smtClean="0"/>
              <a:t>Бунинг</a:t>
            </a:r>
            <a:r>
              <a:rPr lang="ru-RU" i="1" dirty="0" smtClean="0"/>
              <a:t> </a:t>
            </a:r>
            <a:r>
              <a:rPr lang="ru-RU" i="1" dirty="0" err="1" smtClean="0"/>
              <a:t>учун</a:t>
            </a:r>
            <a:r>
              <a:rPr lang="ru-RU" i="1" dirty="0" smtClean="0"/>
              <a:t> </a:t>
            </a:r>
            <a:r>
              <a:rPr lang="ru-RU" i="1" dirty="0" err="1" smtClean="0"/>
              <a:t>сертификатлаштириш</a:t>
            </a:r>
            <a:r>
              <a:rPr lang="ru-RU" i="1" dirty="0" smtClean="0"/>
              <a:t> </a:t>
            </a:r>
            <a:r>
              <a:rPr lang="ru-RU" i="1" dirty="0" err="1" smtClean="0"/>
              <a:t>йўли</a:t>
            </a:r>
            <a:r>
              <a:rPr lang="ru-RU" i="1" dirty="0" smtClean="0"/>
              <a:t> </a:t>
            </a:r>
            <a:r>
              <a:rPr lang="ru-RU" i="1" dirty="0" err="1" smtClean="0"/>
              <a:t>билан</a:t>
            </a:r>
            <a:r>
              <a:rPr lang="ru-RU" i="1" dirty="0" smtClean="0"/>
              <a:t> </a:t>
            </a:r>
            <a:r>
              <a:rPr lang="ru-RU" i="1" dirty="0" err="1" smtClean="0"/>
              <a:t>тасдиқланувчи, стандартларнинг</a:t>
            </a:r>
            <a:r>
              <a:rPr lang="ru-RU" i="1" dirty="0" smtClean="0"/>
              <a:t> </a:t>
            </a:r>
            <a:r>
              <a:rPr lang="ru-RU" i="1" dirty="0" err="1" smtClean="0"/>
              <a:t>мажбурий</a:t>
            </a:r>
            <a:r>
              <a:rPr lang="ru-RU" i="1" dirty="0" smtClean="0"/>
              <a:t> </a:t>
            </a:r>
            <a:r>
              <a:rPr lang="ru-RU" i="1" dirty="0" err="1" smtClean="0"/>
              <a:t>талаблари</a:t>
            </a:r>
            <a:r>
              <a:rPr lang="ru-RU" i="1" dirty="0" smtClean="0"/>
              <a:t> </a:t>
            </a:r>
            <a:r>
              <a:rPr lang="ru-RU" i="1" dirty="0" err="1" smtClean="0"/>
              <a:t>рўйхатини</a:t>
            </a:r>
            <a:r>
              <a:rPr lang="ru-RU" i="1" dirty="0" smtClean="0"/>
              <a:t> </a:t>
            </a:r>
            <a:r>
              <a:rPr lang="ru-RU" i="1" dirty="0" err="1" smtClean="0"/>
              <a:t>кенгайтириш</a:t>
            </a:r>
            <a:r>
              <a:rPr lang="ru-RU" i="1" dirty="0" smtClean="0"/>
              <a:t> </a:t>
            </a:r>
            <a:r>
              <a:rPr lang="ru-RU" i="1" dirty="0" err="1" smtClean="0"/>
              <a:t>лозим</a:t>
            </a:r>
            <a:r>
              <a:rPr lang="ru-RU" i="1" dirty="0" smtClean="0"/>
              <a:t> </a:t>
            </a:r>
            <a:r>
              <a:rPr lang="ru-RU" i="1" dirty="0" err="1" smtClean="0"/>
              <a:t>бўлади</a:t>
            </a:r>
            <a:r>
              <a:rPr lang="ru-RU" i="1" dirty="0" smtClean="0"/>
              <a:t>.</a:t>
            </a:r>
          </a:p>
          <a:p>
            <a:endParaRPr lang="ru-RU" i="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61555"/>
            <a:ext cx="91440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Маҳсулотни штрихли кодланиши учун айрим</a:t>
            </a:r>
            <a:endParaRPr kumimoji="0" lang="ru-RU" b="1" i="1"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давлатларнинг EAN коди</a:t>
            </a:r>
            <a:endParaRPr kumimoji="0" lang="uz-Cyrl-UZ" b="1" i="1"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2123595163"/>
              </p:ext>
            </p:extLst>
          </p:nvPr>
        </p:nvGraphicFramePr>
        <p:xfrm>
          <a:off x="215515" y="763096"/>
          <a:ext cx="8712969" cy="6050280"/>
        </p:xfrm>
        <a:graphic>
          <a:graphicData uri="http://schemas.openxmlformats.org/drawingml/2006/table">
            <a:tbl>
              <a:tblPr/>
              <a:tblGrid>
                <a:gridCol w="1171276"/>
                <a:gridCol w="1951514"/>
                <a:gridCol w="1171276"/>
                <a:gridCol w="1691741"/>
                <a:gridCol w="1171276"/>
                <a:gridCol w="1555886"/>
              </a:tblGrid>
              <a:tr h="462492">
                <a:tc>
                  <a:txBody>
                    <a:bodyPr/>
                    <a:lstStyle/>
                    <a:p>
                      <a:pPr algn="ctr">
                        <a:lnSpc>
                          <a:spcPct val="100000"/>
                        </a:lnSpc>
                        <a:spcAft>
                          <a:spcPts val="1000"/>
                        </a:spcAft>
                      </a:pPr>
                      <a:r>
                        <a:rPr lang="ru-RU" sz="1600" b="1" i="1" dirty="0" err="1">
                          <a:latin typeface="Times New Roman"/>
                          <a:ea typeface="Times New Roman"/>
                          <a:cs typeface="Times New Roman"/>
                        </a:rPr>
                        <a:t>Давлат</a:t>
                      </a:r>
                      <a:endParaRPr lang="ru-RU" sz="1600" dirty="0">
                        <a:latin typeface="Calibri"/>
                        <a:ea typeface="Times New Roman"/>
                        <a:cs typeface="Times New Roman"/>
                      </a:endParaRPr>
                    </a:p>
                    <a:p>
                      <a:pPr algn="ctr">
                        <a:lnSpc>
                          <a:spcPct val="100000"/>
                        </a:lnSpc>
                        <a:spcAft>
                          <a:spcPts val="1000"/>
                        </a:spcAft>
                      </a:pPr>
                      <a:r>
                        <a:rPr lang="ru-RU" sz="1600" b="1" i="1" dirty="0" err="1">
                          <a:latin typeface="Times New Roman"/>
                          <a:ea typeface="Times New Roman"/>
                          <a:cs typeface="Times New Roman"/>
                        </a:rPr>
                        <a:t>коди</a:t>
                      </a:r>
                      <a:endParaRPr lang="ru-RU" sz="1600" dirty="0">
                        <a:latin typeface="Calibri"/>
                        <a:ea typeface="Times New Roman"/>
                        <a:cs typeface="Times New Roman"/>
                      </a:endParaRPr>
                    </a:p>
                  </a:txBody>
                  <a:tcPr marL="37080" marR="3708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30">
                      <a:fgClr>
                        <a:srgbClr val="C0C0C0"/>
                      </a:fgClr>
                      <a:bgClr>
                        <a:srgbClr val="E9E9E9"/>
                      </a:bgClr>
                    </a:pattFill>
                  </a:tcPr>
                </a:tc>
                <a:tc>
                  <a:txBody>
                    <a:bodyPr/>
                    <a:lstStyle/>
                    <a:p>
                      <a:pPr algn="ctr">
                        <a:lnSpc>
                          <a:spcPct val="100000"/>
                        </a:lnSpc>
                        <a:spcAft>
                          <a:spcPts val="1000"/>
                        </a:spcAft>
                      </a:pPr>
                      <a:r>
                        <a:rPr lang="ru-RU" sz="1600" b="1" i="1" dirty="0" err="1">
                          <a:latin typeface="Times New Roman"/>
                          <a:ea typeface="Times New Roman"/>
                          <a:cs typeface="Times New Roman"/>
                        </a:rPr>
                        <a:t>Давлат</a:t>
                      </a:r>
                      <a:endParaRPr lang="ru-RU" sz="1600" dirty="0">
                        <a:latin typeface="Calibri"/>
                        <a:ea typeface="Times New Roman"/>
                        <a:cs typeface="Times New Roman"/>
                      </a:endParaRPr>
                    </a:p>
                    <a:p>
                      <a:pPr algn="ctr">
                        <a:lnSpc>
                          <a:spcPct val="100000"/>
                        </a:lnSpc>
                        <a:spcAft>
                          <a:spcPts val="1000"/>
                        </a:spcAft>
                      </a:pPr>
                      <a:r>
                        <a:rPr lang="ru-RU" sz="1600" b="1" i="1" dirty="0" err="1">
                          <a:latin typeface="Times New Roman"/>
                          <a:ea typeface="Times New Roman"/>
                          <a:cs typeface="Times New Roman"/>
                        </a:rPr>
                        <a:t>номи</a:t>
                      </a:r>
                      <a:endParaRPr lang="ru-RU" sz="1600" dirty="0">
                        <a:latin typeface="Calibri"/>
                        <a:ea typeface="Times New Roman"/>
                        <a:cs typeface="Times New Roman"/>
                      </a:endParaRPr>
                    </a:p>
                  </a:txBody>
                  <a:tcPr marL="37080" marR="370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30">
                      <a:fgClr>
                        <a:srgbClr val="C0C0C0"/>
                      </a:fgClr>
                      <a:bgClr>
                        <a:srgbClr val="E9E9E9"/>
                      </a:bgClr>
                    </a:pattFill>
                  </a:tcPr>
                </a:tc>
                <a:tc>
                  <a:txBody>
                    <a:bodyPr/>
                    <a:lstStyle/>
                    <a:p>
                      <a:pPr algn="ctr">
                        <a:lnSpc>
                          <a:spcPct val="100000"/>
                        </a:lnSpc>
                        <a:spcAft>
                          <a:spcPts val="1000"/>
                        </a:spcAft>
                      </a:pPr>
                      <a:r>
                        <a:rPr lang="ru-RU" sz="1600" b="1" i="1" dirty="0" err="1">
                          <a:latin typeface="Times New Roman"/>
                          <a:ea typeface="Times New Roman"/>
                          <a:cs typeface="Times New Roman"/>
                        </a:rPr>
                        <a:t>Давлат</a:t>
                      </a:r>
                      <a:r>
                        <a:rPr lang="ru-RU" sz="1600" b="1" i="1" dirty="0">
                          <a:latin typeface="Times New Roman"/>
                          <a:ea typeface="Times New Roman"/>
                          <a:cs typeface="Times New Roman"/>
                        </a:rPr>
                        <a:t> </a:t>
                      </a:r>
                      <a:r>
                        <a:rPr lang="ru-RU" sz="1600" b="1" i="1" dirty="0" err="1">
                          <a:latin typeface="Times New Roman"/>
                          <a:ea typeface="Times New Roman"/>
                          <a:cs typeface="Times New Roman"/>
                        </a:rPr>
                        <a:t>коди</a:t>
                      </a:r>
                      <a:endParaRPr lang="ru-RU" sz="1600" dirty="0">
                        <a:latin typeface="Calibri"/>
                        <a:ea typeface="Times New Roman"/>
                        <a:cs typeface="Times New Roman"/>
                      </a:endParaRPr>
                    </a:p>
                  </a:txBody>
                  <a:tcPr marL="37080" marR="370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30">
                      <a:fgClr>
                        <a:srgbClr val="C0C0C0"/>
                      </a:fgClr>
                      <a:bgClr>
                        <a:srgbClr val="E9E9E9"/>
                      </a:bgClr>
                    </a:pattFill>
                  </a:tcPr>
                </a:tc>
                <a:tc>
                  <a:txBody>
                    <a:bodyPr/>
                    <a:lstStyle/>
                    <a:p>
                      <a:pPr algn="ctr">
                        <a:lnSpc>
                          <a:spcPct val="100000"/>
                        </a:lnSpc>
                        <a:spcAft>
                          <a:spcPts val="1000"/>
                        </a:spcAft>
                      </a:pPr>
                      <a:r>
                        <a:rPr lang="ru-RU" sz="1600" b="1" i="1" dirty="0" err="1">
                          <a:latin typeface="Times New Roman"/>
                          <a:ea typeface="Times New Roman"/>
                          <a:cs typeface="Times New Roman"/>
                        </a:rPr>
                        <a:t>Давлат</a:t>
                      </a:r>
                      <a:endParaRPr lang="ru-RU" sz="1600" dirty="0">
                        <a:latin typeface="Calibri"/>
                        <a:ea typeface="Times New Roman"/>
                        <a:cs typeface="Times New Roman"/>
                      </a:endParaRPr>
                    </a:p>
                    <a:p>
                      <a:pPr algn="ctr">
                        <a:lnSpc>
                          <a:spcPct val="100000"/>
                        </a:lnSpc>
                        <a:spcAft>
                          <a:spcPts val="1000"/>
                        </a:spcAft>
                      </a:pPr>
                      <a:r>
                        <a:rPr lang="ru-RU" sz="1600" b="1" i="1" dirty="0" err="1">
                          <a:latin typeface="Times New Roman"/>
                          <a:ea typeface="Times New Roman"/>
                          <a:cs typeface="Times New Roman"/>
                        </a:rPr>
                        <a:t>номи</a:t>
                      </a:r>
                      <a:endParaRPr lang="ru-RU" sz="1600" dirty="0">
                        <a:latin typeface="Calibri"/>
                        <a:ea typeface="Times New Roman"/>
                        <a:cs typeface="Times New Roman"/>
                      </a:endParaRPr>
                    </a:p>
                  </a:txBody>
                  <a:tcPr marL="37080" marR="370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30">
                      <a:fgClr>
                        <a:srgbClr val="C0C0C0"/>
                      </a:fgClr>
                      <a:bgClr>
                        <a:srgbClr val="E9E9E9"/>
                      </a:bgClr>
                    </a:pattFill>
                  </a:tcPr>
                </a:tc>
                <a:tc>
                  <a:txBody>
                    <a:bodyPr/>
                    <a:lstStyle/>
                    <a:p>
                      <a:pPr algn="ctr">
                        <a:lnSpc>
                          <a:spcPct val="100000"/>
                        </a:lnSpc>
                        <a:spcAft>
                          <a:spcPts val="1000"/>
                        </a:spcAft>
                      </a:pPr>
                      <a:r>
                        <a:rPr lang="ru-RU" sz="1600" b="1" i="1">
                          <a:latin typeface="Times New Roman"/>
                          <a:ea typeface="Times New Roman"/>
                          <a:cs typeface="Times New Roman"/>
                        </a:rPr>
                        <a:t>Давлат коди</a:t>
                      </a:r>
                      <a:endParaRPr lang="ru-RU" sz="1600">
                        <a:latin typeface="Calibri"/>
                        <a:ea typeface="Times New Roman"/>
                        <a:cs typeface="Times New Roman"/>
                      </a:endParaRPr>
                    </a:p>
                  </a:txBody>
                  <a:tcPr marL="37080" marR="370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30">
                      <a:fgClr>
                        <a:srgbClr val="C0C0C0"/>
                      </a:fgClr>
                      <a:bgClr>
                        <a:srgbClr val="E9E9E9"/>
                      </a:bgClr>
                    </a:pattFill>
                  </a:tcPr>
                </a:tc>
                <a:tc>
                  <a:txBody>
                    <a:bodyPr/>
                    <a:lstStyle/>
                    <a:p>
                      <a:pPr algn="ctr">
                        <a:lnSpc>
                          <a:spcPct val="100000"/>
                        </a:lnSpc>
                        <a:spcAft>
                          <a:spcPts val="1000"/>
                        </a:spcAft>
                      </a:pPr>
                      <a:r>
                        <a:rPr lang="ru-RU" sz="1600" b="1" i="1">
                          <a:latin typeface="Times New Roman"/>
                          <a:ea typeface="Times New Roman"/>
                          <a:cs typeface="Times New Roman"/>
                        </a:rPr>
                        <a:t>Давлат</a:t>
                      </a:r>
                      <a:endParaRPr lang="ru-RU" sz="1600">
                        <a:latin typeface="Calibri"/>
                        <a:ea typeface="Times New Roman"/>
                        <a:cs typeface="Times New Roman"/>
                      </a:endParaRPr>
                    </a:p>
                    <a:p>
                      <a:pPr algn="ctr">
                        <a:lnSpc>
                          <a:spcPct val="100000"/>
                        </a:lnSpc>
                        <a:spcAft>
                          <a:spcPts val="1000"/>
                        </a:spcAft>
                      </a:pPr>
                      <a:r>
                        <a:rPr lang="ru-RU" sz="1600" b="1" i="1">
                          <a:latin typeface="Times New Roman"/>
                          <a:ea typeface="Times New Roman"/>
                          <a:cs typeface="Times New Roman"/>
                        </a:rPr>
                        <a:t>номи</a:t>
                      </a:r>
                      <a:endParaRPr lang="ru-RU" sz="1600">
                        <a:latin typeface="Calibri"/>
                        <a:ea typeface="Times New Roman"/>
                        <a:cs typeface="Times New Roman"/>
                      </a:endParaRPr>
                    </a:p>
                  </a:txBody>
                  <a:tcPr marL="37080" marR="3708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30">
                      <a:fgClr>
                        <a:srgbClr val="C0C0C0"/>
                      </a:fgClr>
                      <a:bgClr>
                        <a:srgbClr val="E9E9E9"/>
                      </a:bgClr>
                    </a:pattFill>
                  </a:tcPr>
                </a:tc>
              </a:tr>
              <a:tr h="4243487">
                <a:tc>
                  <a:txBody>
                    <a:bodyPr/>
                    <a:lstStyle/>
                    <a:p>
                      <a:pPr algn="ctr">
                        <a:lnSpc>
                          <a:spcPct val="100000"/>
                        </a:lnSpc>
                        <a:spcAft>
                          <a:spcPts val="1000"/>
                        </a:spcAft>
                      </a:pPr>
                      <a:r>
                        <a:rPr lang="ru-RU" sz="1600" dirty="0">
                          <a:latin typeface="Times New Roman"/>
                          <a:ea typeface="Times New Roman"/>
                          <a:cs typeface="Times New Roman"/>
                        </a:rPr>
                        <a:t>93</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90-91</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779</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54</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380</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789</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50</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599</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759</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400-440</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489</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520</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57</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729</a:t>
                      </a:r>
                      <a:endParaRPr lang="ru-RU" sz="1600" dirty="0">
                        <a:latin typeface="Calibri"/>
                        <a:ea typeface="Times New Roman"/>
                        <a:cs typeface="Times New Roman"/>
                      </a:endParaRPr>
                    </a:p>
                  </a:txBody>
                  <a:tcPr marL="37080" marR="3708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1000"/>
                        </a:spcAft>
                      </a:pPr>
                      <a:r>
                        <a:rPr lang="ru-RU" sz="1600" dirty="0">
                          <a:latin typeface="Times New Roman"/>
                          <a:ea typeface="Times New Roman"/>
                          <a:cs typeface="Times New Roman"/>
                        </a:rPr>
                        <a:t>Австралия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Австрия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Аргентина</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Бельгия </a:t>
                      </a:r>
                      <a:r>
                        <a:rPr lang="ru-RU" sz="1600" dirty="0" err="1">
                          <a:latin typeface="Times New Roman"/>
                          <a:ea typeface="Times New Roman"/>
                          <a:cs typeface="Times New Roman"/>
                        </a:rPr>
                        <a:t>ва</a:t>
                      </a:r>
                      <a:endParaRPr lang="ru-RU" sz="1600" dirty="0">
                        <a:latin typeface="Calibri"/>
                        <a:ea typeface="Times New Roman"/>
                        <a:cs typeface="Times New Roman"/>
                      </a:endParaRPr>
                    </a:p>
                    <a:p>
                      <a:pPr algn="just">
                        <a:lnSpc>
                          <a:spcPct val="100000"/>
                        </a:lnSpc>
                        <a:spcAft>
                          <a:spcPts val="1000"/>
                        </a:spcAft>
                      </a:pPr>
                      <a:r>
                        <a:rPr lang="ru-RU" sz="1600" dirty="0" smtClean="0">
                          <a:latin typeface="Times New Roman"/>
                          <a:ea typeface="Times New Roman"/>
                          <a:cs typeface="Times New Roman"/>
                        </a:rPr>
                        <a:t>Болгария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Бразилия</a:t>
                      </a:r>
                      <a:endParaRPr lang="ru-RU" sz="1600" dirty="0">
                        <a:latin typeface="Calibri"/>
                        <a:ea typeface="Times New Roman"/>
                        <a:cs typeface="Times New Roman"/>
                      </a:endParaRPr>
                    </a:p>
                    <a:p>
                      <a:pPr algn="just">
                        <a:lnSpc>
                          <a:spcPct val="100000"/>
                        </a:lnSpc>
                        <a:spcAft>
                          <a:spcPts val="1000"/>
                        </a:spcAft>
                      </a:pPr>
                      <a:r>
                        <a:rPr lang="ru-RU" sz="1600" dirty="0" err="1">
                          <a:latin typeface="Times New Roman"/>
                          <a:ea typeface="Times New Roman"/>
                          <a:cs typeface="Times New Roman"/>
                        </a:rPr>
                        <a:t>Буюк</a:t>
                      </a:r>
                      <a:r>
                        <a:rPr lang="ru-RU" sz="1600" dirty="0">
                          <a:latin typeface="Times New Roman"/>
                          <a:ea typeface="Times New Roman"/>
                          <a:cs typeface="Times New Roman"/>
                        </a:rPr>
                        <a:t> Британия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Венгрия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Венесуэла</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Германия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Гонконг</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Греция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Дания</a:t>
                      </a:r>
                      <a:endParaRPr lang="ru-RU" sz="1600" dirty="0">
                        <a:latin typeface="Calibri"/>
                        <a:ea typeface="Times New Roman"/>
                        <a:cs typeface="Times New Roman"/>
                      </a:endParaRPr>
                    </a:p>
                    <a:p>
                      <a:pPr algn="just">
                        <a:lnSpc>
                          <a:spcPct val="100000"/>
                        </a:lnSpc>
                        <a:spcAft>
                          <a:spcPts val="1000"/>
                        </a:spcAft>
                      </a:pPr>
                      <a:r>
                        <a:rPr lang="ru-RU" sz="1600" dirty="0" err="1">
                          <a:latin typeface="Times New Roman"/>
                          <a:ea typeface="Times New Roman"/>
                          <a:cs typeface="Times New Roman"/>
                        </a:rPr>
                        <a:t>Исроил</a:t>
                      </a:r>
                      <a:endParaRPr lang="ru-RU" sz="1600" dirty="0">
                        <a:latin typeface="Calibri"/>
                        <a:ea typeface="Times New Roman"/>
                        <a:cs typeface="Times New Roman"/>
                      </a:endParaRPr>
                    </a:p>
                  </a:txBody>
                  <a:tcPr marL="37080" marR="370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1000"/>
                        </a:spcAft>
                      </a:pPr>
                      <a:r>
                        <a:rPr lang="ru-RU" sz="1600" dirty="0">
                          <a:latin typeface="Times New Roman"/>
                          <a:ea typeface="Times New Roman"/>
                          <a:cs typeface="Times New Roman"/>
                        </a:rPr>
                        <a:t>539</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569</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84</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80-83</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529</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690</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850</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750</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87</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94</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70</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590</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560</a:t>
                      </a:r>
                      <a:endParaRPr lang="ru-RU" sz="1600" dirty="0">
                        <a:latin typeface="Calibri"/>
                        <a:ea typeface="Times New Roman"/>
                        <a:cs typeface="Times New Roman"/>
                      </a:endParaRPr>
                    </a:p>
                    <a:p>
                      <a:pPr algn="ctr">
                        <a:lnSpc>
                          <a:spcPct val="100000"/>
                        </a:lnSpc>
                        <a:spcAft>
                          <a:spcPts val="1000"/>
                        </a:spcAft>
                      </a:pPr>
                      <a:r>
                        <a:rPr lang="ru-RU" sz="1600" dirty="0" smtClean="0">
                          <a:latin typeface="Times New Roman"/>
                          <a:ea typeface="Times New Roman"/>
                          <a:cs typeface="Times New Roman"/>
                        </a:rPr>
                        <a:t>460-469</a:t>
                      </a:r>
                      <a:endParaRPr lang="ru-RU" sz="1600" dirty="0">
                        <a:latin typeface="Calibri"/>
                        <a:ea typeface="Times New Roman"/>
                        <a:cs typeface="Times New Roman"/>
                      </a:endParaRPr>
                    </a:p>
                  </a:txBody>
                  <a:tcPr marL="37080" marR="370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1000"/>
                        </a:spcAft>
                      </a:pPr>
                      <a:r>
                        <a:rPr lang="ru-RU" sz="1600" dirty="0">
                          <a:latin typeface="Times New Roman"/>
                          <a:ea typeface="Times New Roman"/>
                          <a:cs typeface="Times New Roman"/>
                        </a:rPr>
                        <a:t>Ирландия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Исландия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Испания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Италия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Кипр</a:t>
                      </a:r>
                      <a:endParaRPr lang="ru-RU" sz="1600" dirty="0">
                        <a:latin typeface="Calibri"/>
                        <a:ea typeface="Times New Roman"/>
                        <a:cs typeface="Times New Roman"/>
                      </a:endParaRPr>
                    </a:p>
                    <a:p>
                      <a:pPr algn="just">
                        <a:lnSpc>
                          <a:spcPct val="100000"/>
                        </a:lnSpc>
                        <a:spcAft>
                          <a:spcPts val="1000"/>
                        </a:spcAft>
                      </a:pPr>
                      <a:r>
                        <a:rPr lang="ru-RU" sz="1600" dirty="0" err="1">
                          <a:latin typeface="Times New Roman"/>
                          <a:ea typeface="Times New Roman"/>
                          <a:cs typeface="Times New Roman"/>
                        </a:rPr>
                        <a:t>Хитой</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Куба</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Мексика</a:t>
                      </a:r>
                      <a:endParaRPr lang="ru-RU" sz="1600" dirty="0">
                        <a:latin typeface="Calibri"/>
                        <a:ea typeface="Times New Roman"/>
                        <a:cs typeface="Times New Roman"/>
                      </a:endParaRPr>
                    </a:p>
                    <a:p>
                      <a:pPr algn="just">
                        <a:lnSpc>
                          <a:spcPct val="100000"/>
                        </a:lnSpc>
                        <a:spcAft>
                          <a:spcPts val="1000"/>
                        </a:spcAft>
                      </a:pPr>
                      <a:r>
                        <a:rPr lang="ru-RU" sz="1600" dirty="0" err="1">
                          <a:latin typeface="Times New Roman"/>
                          <a:ea typeface="Times New Roman"/>
                          <a:cs typeface="Times New Roman"/>
                        </a:rPr>
                        <a:t>Нидерландия</a:t>
                      </a:r>
                      <a:endParaRPr lang="ru-RU" sz="1600" dirty="0">
                        <a:latin typeface="Calibri"/>
                        <a:ea typeface="Times New Roman"/>
                        <a:cs typeface="Times New Roman"/>
                      </a:endParaRPr>
                    </a:p>
                    <a:p>
                      <a:pPr algn="just">
                        <a:lnSpc>
                          <a:spcPct val="100000"/>
                        </a:lnSpc>
                        <a:spcAft>
                          <a:spcPts val="1000"/>
                        </a:spcAft>
                      </a:pPr>
                      <a:r>
                        <a:rPr lang="ru-RU" sz="1600" dirty="0" err="1">
                          <a:latin typeface="Times New Roman"/>
                          <a:ea typeface="Times New Roman"/>
                          <a:cs typeface="Times New Roman"/>
                        </a:rPr>
                        <a:t>Янги-Зеландия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Норвегия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Польша</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Португалия</a:t>
                      </a:r>
                      <a:endParaRPr lang="ru-RU" sz="1600" dirty="0">
                        <a:latin typeface="Calibri"/>
                        <a:ea typeface="Times New Roman"/>
                        <a:cs typeface="Times New Roman"/>
                      </a:endParaRPr>
                    </a:p>
                    <a:p>
                      <a:pPr algn="just">
                        <a:lnSpc>
                          <a:spcPct val="100000"/>
                        </a:lnSpc>
                        <a:spcAft>
                          <a:spcPts val="1000"/>
                        </a:spcAft>
                      </a:pPr>
                      <a:r>
                        <a:rPr lang="ru-RU" sz="1600" dirty="0" smtClean="0">
                          <a:latin typeface="Times New Roman"/>
                          <a:ea typeface="Times New Roman"/>
                          <a:cs typeface="Times New Roman"/>
                        </a:rPr>
                        <a:t>Россия</a:t>
                      </a:r>
                      <a:endParaRPr lang="ru-RU" sz="1600" dirty="0">
                        <a:latin typeface="Calibri"/>
                        <a:ea typeface="Times New Roman"/>
                        <a:cs typeface="Times New Roman"/>
                      </a:endParaRPr>
                    </a:p>
                  </a:txBody>
                  <a:tcPr marL="37080" marR="370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1000"/>
                        </a:spcAft>
                      </a:pPr>
                      <a:r>
                        <a:rPr lang="ru-RU" sz="1600" dirty="0">
                          <a:latin typeface="Times New Roman"/>
                          <a:ea typeface="Times New Roman"/>
                          <a:cs typeface="Times New Roman"/>
                        </a:rPr>
                        <a:t>383</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00-09</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869</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64</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30-37</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859</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780</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73</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76</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860</a:t>
                      </a:r>
                      <a:endParaRPr lang="ru-RU" sz="1600" dirty="0">
                        <a:latin typeface="Calibri"/>
                        <a:ea typeface="Times New Roman"/>
                        <a:cs typeface="Times New Roman"/>
                      </a:endParaRPr>
                    </a:p>
                    <a:p>
                      <a:pPr algn="ctr">
                        <a:lnSpc>
                          <a:spcPct val="100000"/>
                        </a:lnSpc>
                        <a:spcAft>
                          <a:spcPts val="1000"/>
                        </a:spcAft>
                      </a:pPr>
                      <a:r>
                        <a:rPr lang="ru-RU" sz="1600" dirty="0">
                          <a:latin typeface="Times New Roman"/>
                          <a:ea typeface="Times New Roman"/>
                          <a:cs typeface="Times New Roman"/>
                        </a:rPr>
                        <a:t>880</a:t>
                      </a:r>
                      <a:endParaRPr lang="ru-RU" sz="1600" dirty="0">
                        <a:latin typeface="Calibri"/>
                        <a:ea typeface="Times New Roman"/>
                        <a:cs typeface="Times New Roman"/>
                      </a:endParaRPr>
                    </a:p>
                    <a:p>
                      <a:pPr algn="ctr">
                        <a:lnSpc>
                          <a:spcPct val="100000"/>
                        </a:lnSpc>
                        <a:spcAft>
                          <a:spcPts val="1000"/>
                        </a:spcAft>
                      </a:pPr>
                      <a:r>
                        <a:rPr lang="ru-RU" sz="1600" dirty="0" smtClean="0">
                          <a:latin typeface="Times New Roman"/>
                          <a:ea typeface="Times New Roman"/>
                          <a:cs typeface="Times New Roman"/>
                        </a:rPr>
                        <a:t>45-49</a:t>
                      </a:r>
                      <a:endParaRPr lang="ru-RU" sz="1600" dirty="0">
                        <a:latin typeface="Calibri"/>
                        <a:ea typeface="Times New Roman"/>
                        <a:cs typeface="Times New Roman"/>
                      </a:endParaRPr>
                    </a:p>
                    <a:p>
                      <a:pPr algn="ctr">
                        <a:lnSpc>
                          <a:spcPct val="100000"/>
                        </a:lnSpc>
                        <a:spcAft>
                          <a:spcPts val="1000"/>
                        </a:spcAft>
                      </a:pPr>
                      <a:r>
                        <a:rPr lang="ru-RU" sz="1600" dirty="0" smtClean="0">
                          <a:latin typeface="Times New Roman"/>
                          <a:ea typeface="Times New Roman"/>
                          <a:cs typeface="Times New Roman"/>
                        </a:rPr>
                        <a:t>478</a:t>
                      </a:r>
                      <a:endParaRPr lang="en-US" sz="1600" dirty="0" smtClean="0">
                        <a:latin typeface="Times New Roman"/>
                        <a:ea typeface="Times New Roman"/>
                        <a:cs typeface="Times New Roman"/>
                      </a:endParaRPr>
                    </a:p>
                    <a:p>
                      <a:pPr algn="ctr">
                        <a:lnSpc>
                          <a:spcPct val="100000"/>
                        </a:lnSpc>
                        <a:spcAft>
                          <a:spcPts val="1000"/>
                        </a:spcAft>
                      </a:pPr>
                      <a:r>
                        <a:rPr lang="en-US" sz="1600" dirty="0" smtClean="0">
                          <a:latin typeface="Times New Roman"/>
                          <a:ea typeface="Times New Roman"/>
                          <a:cs typeface="Times New Roman"/>
                        </a:rPr>
                        <a:t>888</a:t>
                      </a:r>
                      <a:endParaRPr lang="ru-RU" sz="1600" dirty="0">
                        <a:latin typeface="Calibri"/>
                        <a:ea typeface="Times New Roman"/>
                        <a:cs typeface="Times New Roman"/>
                      </a:endParaRPr>
                    </a:p>
                  </a:txBody>
                  <a:tcPr marL="37080" marR="370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1000"/>
                        </a:spcAft>
                      </a:pPr>
                      <a:r>
                        <a:rPr lang="ru-RU" sz="1600" dirty="0">
                          <a:latin typeface="Times New Roman"/>
                          <a:ea typeface="Times New Roman"/>
                          <a:cs typeface="Times New Roman"/>
                        </a:rPr>
                        <a:t>Словения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АҚШ </a:t>
                      </a:r>
                      <a:r>
                        <a:rPr lang="ru-RU" sz="1600" dirty="0" err="1">
                          <a:latin typeface="Times New Roman"/>
                          <a:ea typeface="Times New Roman"/>
                          <a:cs typeface="Times New Roman"/>
                        </a:rPr>
                        <a:t>ва</a:t>
                      </a:r>
                      <a:endParaRPr lang="ru-RU" sz="1600" dirty="0">
                        <a:latin typeface="Calibri"/>
                        <a:ea typeface="Times New Roman"/>
                        <a:cs typeface="Times New Roman"/>
                      </a:endParaRPr>
                    </a:p>
                    <a:p>
                      <a:pPr algn="just">
                        <a:lnSpc>
                          <a:spcPct val="100000"/>
                        </a:lnSpc>
                        <a:spcAft>
                          <a:spcPts val="1000"/>
                        </a:spcAft>
                      </a:pPr>
                      <a:r>
                        <a:rPr lang="ru-RU" sz="1600" dirty="0" err="1" smtClean="0">
                          <a:latin typeface="Times New Roman"/>
                          <a:ea typeface="Times New Roman"/>
                          <a:cs typeface="Times New Roman"/>
                        </a:rPr>
                        <a:t>Туркия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Финляндия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Франция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Чехия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Чили</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Швеция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Швейцария</a:t>
                      </a:r>
                      <a:endParaRPr lang="ru-RU" sz="1600" dirty="0">
                        <a:latin typeface="Calibri"/>
                        <a:ea typeface="Times New Roman"/>
                        <a:cs typeface="Times New Roman"/>
                      </a:endParaRPr>
                    </a:p>
                    <a:p>
                      <a:pPr algn="just">
                        <a:lnSpc>
                          <a:spcPct val="100000"/>
                        </a:lnSpc>
                        <a:spcAft>
                          <a:spcPts val="1000"/>
                        </a:spcAft>
                      </a:pPr>
                      <a:r>
                        <a:rPr lang="ru-RU" sz="1600" dirty="0">
                          <a:latin typeface="Times New Roman"/>
                          <a:ea typeface="Times New Roman"/>
                          <a:cs typeface="Times New Roman"/>
                        </a:rPr>
                        <a:t>Югославия</a:t>
                      </a:r>
                      <a:endParaRPr lang="ru-RU" sz="1600" dirty="0">
                        <a:latin typeface="Calibri"/>
                        <a:ea typeface="Times New Roman"/>
                        <a:cs typeface="Times New Roman"/>
                      </a:endParaRPr>
                    </a:p>
                    <a:p>
                      <a:pPr algn="just">
                        <a:lnSpc>
                          <a:spcPct val="100000"/>
                        </a:lnSpc>
                        <a:spcAft>
                          <a:spcPts val="1000"/>
                        </a:spcAft>
                      </a:pPr>
                      <a:r>
                        <a:rPr lang="ru-RU" sz="1600" dirty="0" err="1">
                          <a:latin typeface="Times New Roman"/>
                          <a:ea typeface="Times New Roman"/>
                          <a:cs typeface="Times New Roman"/>
                        </a:rPr>
                        <a:t>Жанубий</a:t>
                      </a:r>
                      <a:endParaRPr lang="ru-RU" sz="1600" dirty="0">
                        <a:latin typeface="Calibri"/>
                        <a:ea typeface="Times New Roman"/>
                        <a:cs typeface="Times New Roman"/>
                      </a:endParaRPr>
                    </a:p>
                    <a:p>
                      <a:pPr algn="just">
                        <a:lnSpc>
                          <a:spcPct val="100000"/>
                        </a:lnSpc>
                        <a:spcAft>
                          <a:spcPts val="1000"/>
                        </a:spcAft>
                      </a:pPr>
                      <a:r>
                        <a:rPr lang="ru-RU" sz="1600" dirty="0" smtClean="0">
                          <a:latin typeface="Times New Roman"/>
                          <a:ea typeface="Times New Roman"/>
                          <a:cs typeface="Times New Roman"/>
                        </a:rPr>
                        <a:t>Япония</a:t>
                      </a:r>
                      <a:endParaRPr lang="ru-RU" sz="1600" dirty="0">
                        <a:latin typeface="Calibri"/>
                        <a:ea typeface="Times New Roman"/>
                        <a:cs typeface="Times New Roman"/>
                      </a:endParaRPr>
                    </a:p>
                    <a:p>
                      <a:pPr algn="just">
                        <a:lnSpc>
                          <a:spcPct val="100000"/>
                        </a:lnSpc>
                        <a:spcAft>
                          <a:spcPts val="1000"/>
                        </a:spcAft>
                      </a:pPr>
                      <a:r>
                        <a:rPr lang="ru-RU" sz="1600" dirty="0" err="1" smtClean="0">
                          <a:latin typeface="Times New Roman"/>
                          <a:ea typeface="Times New Roman"/>
                          <a:cs typeface="Times New Roman"/>
                        </a:rPr>
                        <a:t>Ўзбекистон</a:t>
                      </a:r>
                      <a:endParaRPr lang="en-US" sz="1600" dirty="0" smtClean="0">
                        <a:latin typeface="Times New Roman"/>
                        <a:ea typeface="Times New Roman"/>
                        <a:cs typeface="Times New Roman"/>
                      </a:endParaRPr>
                    </a:p>
                    <a:p>
                      <a:pPr marL="0" marR="0" indent="0" algn="just" defTabSz="914400" rtl="0" eaLnBrk="1" fontAlgn="auto" latinLnBrk="0" hangingPunct="1">
                        <a:lnSpc>
                          <a:spcPct val="100000"/>
                        </a:lnSpc>
                        <a:spcBef>
                          <a:spcPts val="0"/>
                        </a:spcBef>
                        <a:spcAft>
                          <a:spcPts val="1000"/>
                        </a:spcAft>
                        <a:buClrTx/>
                        <a:buSzTx/>
                        <a:buFontTx/>
                        <a:buNone/>
                        <a:tabLst/>
                        <a:defRPr/>
                      </a:pPr>
                      <a:r>
                        <a:rPr lang="ru-RU" sz="1600" dirty="0" smtClean="0">
                          <a:latin typeface="Times New Roman"/>
                          <a:ea typeface="Times New Roman"/>
                          <a:cs typeface="Times New Roman"/>
                        </a:rPr>
                        <a:t>Сингапур</a:t>
                      </a:r>
                      <a:endParaRPr lang="ru-RU" sz="1600" dirty="0" smtClean="0">
                        <a:latin typeface="+mn-lt"/>
                        <a:ea typeface="Times New Roman"/>
                        <a:cs typeface="Times New Roman"/>
                      </a:endParaRPr>
                    </a:p>
                    <a:p>
                      <a:pPr algn="just">
                        <a:lnSpc>
                          <a:spcPct val="100000"/>
                        </a:lnSpc>
                        <a:spcAft>
                          <a:spcPts val="1000"/>
                        </a:spcAft>
                      </a:pPr>
                      <a:endParaRPr lang="ru-RU" sz="1600" dirty="0">
                        <a:latin typeface="Calibri"/>
                        <a:ea typeface="Times New Roman"/>
                        <a:cs typeface="Times New Roman"/>
                      </a:endParaRPr>
                    </a:p>
                  </a:txBody>
                  <a:tcPr marL="37080" marR="3708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332656"/>
            <a:ext cx="8496944" cy="6863417"/>
          </a:xfrm>
          <a:prstGeom prst="rect">
            <a:avLst/>
          </a:prstGeom>
        </p:spPr>
        <p:txBody>
          <a:bodyPr wrap="square">
            <a:spAutoFit/>
          </a:bodyPr>
          <a:lstStyle/>
          <a:p>
            <a:pPr algn="ctr"/>
            <a:r>
              <a:rPr lang="uz-Cyrl-UZ" sz="2200" b="1" dirty="0" smtClean="0">
                <a:solidFill>
                  <a:srgbClr val="C00000"/>
                </a:solidFill>
              </a:rPr>
              <a:t>Реклама </a:t>
            </a:r>
            <a:r>
              <a:rPr lang="uz-Cyrl-UZ" sz="2200" b="1" dirty="0">
                <a:solidFill>
                  <a:srgbClr val="C00000"/>
                </a:solidFill>
              </a:rPr>
              <a:t>ва уни ташкил этишнинг чет эл </a:t>
            </a:r>
            <a:r>
              <a:rPr lang="uz-Cyrl-UZ" sz="2200" b="1" dirty="0" smtClean="0">
                <a:solidFill>
                  <a:srgbClr val="C00000"/>
                </a:solidFill>
              </a:rPr>
              <a:t>тажрибаси.</a:t>
            </a:r>
          </a:p>
          <a:p>
            <a:r>
              <a:rPr lang="uz-Cyrl-UZ" sz="2200" dirty="0" smtClean="0"/>
              <a:t>    </a:t>
            </a:r>
            <a:r>
              <a:rPr lang="uz-Cyrl-UZ" sz="2200" dirty="0"/>
              <a:t>Рекламанинг тарихи катта. У узоқ йиллар давомида вужудга келган маҳсулотнинг харидорга етиб боришнинг синовдан ўтказилган усулларини қўллайди. "Реклама - савдони ҳаракатга келтирувчи кучдир" - деган иборанинг қўлланилиши тасодиф эмас. Реклама ҳақиқатдан ҳам маркетингнинг муҳим вазифаси ҳисобланади. У нафақат салоҳиятли истеъмолчиларнинг товар ҳақида хабар қилиш мақсадини кўзлайди, ундан яна харид талабига таъсир қилишнинг қудратли қуроли сифатида ҳам фойдаланилади. </a:t>
            </a:r>
            <a:r>
              <a:rPr lang="uz-Cyrl-UZ" sz="2200" b="1" dirty="0"/>
              <a:t>	</a:t>
            </a:r>
            <a:endParaRPr lang="ru-RU" sz="2200" dirty="0"/>
          </a:p>
          <a:p>
            <a:r>
              <a:rPr lang="uz-Cyrl-UZ" sz="2200" dirty="0"/>
              <a:t> рақами Японияда удум маъносини билдиради ва бу рақам японлар учун рекламада бўлмаслиги лозим, ёки яшил ранг Мисрнинг миллий ранги мусулмон мамлакатларида руҳонийларнинг кийим-кечагида ишлатилади. Демак, уни товарларни ўраш-жойлаш рекламасида берилмаслиги мақсадга мувофиқдир. Чўчқа гўшти мусулмон мамлакатларида умуман тановул қилинмайди ва у мусулмонлар учун реклама қилинмаслиги лозим. </a:t>
            </a:r>
            <a:endParaRPr lang="ru-RU" sz="2200" dirty="0"/>
          </a:p>
          <a:p>
            <a:pPr algn="just"/>
            <a:endParaRPr lang="uz-Cyrl-UZ" sz="2200" dirty="0" smtClean="0"/>
          </a:p>
          <a:p>
            <a:endParaRPr lang="ru-RU" sz="2200" dirty="0"/>
          </a:p>
        </p:txBody>
      </p:sp>
    </p:spTree>
    <p:extLst>
      <p:ext uri="{BB962C8B-B14F-4D97-AF65-F5344CB8AC3E}">
        <p14:creationId xmlns:p14="http://schemas.microsoft.com/office/powerpoint/2010/main" val="14903464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188640"/>
            <a:ext cx="8496944" cy="3139321"/>
          </a:xfrm>
          <a:prstGeom prst="rect">
            <a:avLst/>
          </a:prstGeom>
        </p:spPr>
        <p:txBody>
          <a:bodyPr wrap="square">
            <a:spAutoFit/>
          </a:bodyPr>
          <a:lstStyle/>
          <a:p>
            <a:r>
              <a:rPr lang="uz-Cyrl-UZ" sz="2200" dirty="0"/>
              <a:t>Рекламанинг муҳим хусусиятларидан бири, уни талабга қараб ўзаро бориши, мослашувчанлиги ва унга таъсир эта олишидир. Транспорт воситаларига ҳар хил плакатлар, эълонлар, ёзувлар ёпиштириш, уларнинг деворларини бўяш, ёзиш, расмлар, графиклар, схемалар чизиш орқали реклама қилиш. Товарларни сотиш жойида реклама ўз ичига магазин витриналарига уларни қўйиш, савдо залларига кўргазмалар, товар белгилари, планшетлар осиш йўли билан қилинади. Реклама одатда жуда қиммат туради</a:t>
            </a:r>
            <a:endParaRPr lang="ru-RU" sz="2200" dirty="0"/>
          </a:p>
        </p:txBody>
      </p:sp>
      <p:pic>
        <p:nvPicPr>
          <p:cNvPr id="4098" name="Рисунок 58"/>
          <p:cNvPicPr>
            <a:picLocks noChangeAspect="1" noChangeArrowheads="1"/>
          </p:cNvPicPr>
          <p:nvPr/>
        </p:nvPicPr>
        <p:blipFill>
          <a:blip r:embed="rId2">
            <a:extLst>
              <a:ext uri="{28A0092B-C50C-407E-A947-70E740481C1C}">
                <a14:useLocalDpi xmlns:a14="http://schemas.microsoft.com/office/drawing/2010/main" val="0"/>
              </a:ext>
            </a:extLst>
          </a:blip>
          <a:srcRect l="3896" t="13437" r="6689" b="24829"/>
          <a:stretch>
            <a:fillRect/>
          </a:stretch>
        </p:blipFill>
        <p:spPr bwMode="auto">
          <a:xfrm>
            <a:off x="467544" y="3501008"/>
            <a:ext cx="4295902" cy="2952328"/>
          </a:xfrm>
          <a:prstGeom prst="rect">
            <a:avLst/>
          </a:prstGeom>
          <a:noFill/>
          <a:extLst>
            <a:ext uri="{909E8E84-426E-40DD-AFC4-6F175D3DCCD1}">
              <a14:hiddenFill xmlns:a14="http://schemas.microsoft.com/office/drawing/2010/main">
                <a:solidFill>
                  <a:srgbClr val="FFFFFF"/>
                </a:solidFill>
              </a14:hiddenFill>
            </a:ext>
          </a:extLst>
        </p:spPr>
      </p:pic>
      <p:pic>
        <p:nvPicPr>
          <p:cNvPr id="4097" name="Рисунок 61"/>
          <p:cNvPicPr>
            <a:picLocks noChangeAspect="1" noChangeArrowheads="1"/>
          </p:cNvPicPr>
          <p:nvPr/>
        </p:nvPicPr>
        <p:blipFill>
          <a:blip r:embed="rId3">
            <a:extLst>
              <a:ext uri="{28A0092B-C50C-407E-A947-70E740481C1C}">
                <a14:useLocalDpi xmlns:a14="http://schemas.microsoft.com/office/drawing/2010/main" val="0"/>
              </a:ext>
            </a:extLst>
          </a:blip>
          <a:srcRect l="12038" t="29199" r="14099" b="23990"/>
          <a:stretch>
            <a:fillRect/>
          </a:stretch>
        </p:blipFill>
        <p:spPr bwMode="auto">
          <a:xfrm>
            <a:off x="4788024" y="3501008"/>
            <a:ext cx="4204942" cy="289955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4" name="Rectangle 4"/>
          <p:cNvSpPr>
            <a:spLocks noChangeArrowheads="1"/>
          </p:cNvSpPr>
          <p:nvPr/>
        </p:nvSpPr>
        <p:spPr bwMode="auto">
          <a:xfrm>
            <a:off x="0" y="2047875"/>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37338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6739005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512088"/>
            <a:ext cx="7920880" cy="5509200"/>
          </a:xfrm>
          <a:prstGeom prst="rect">
            <a:avLst/>
          </a:prstGeom>
        </p:spPr>
        <p:txBody>
          <a:bodyPr wrap="square">
            <a:spAutoFit/>
          </a:bodyPr>
          <a:lstStyle/>
          <a:p>
            <a:r>
              <a:rPr lang="uz-Cyrl-UZ" sz="2200" dirty="0"/>
              <a:t>Шунинг учун реклама бўйича мутахассис маркетинг муҳитини ва ташкилотдаги маркетинг структурасига таянган ҳолда қуйидаги қоидаларга риоя қилиши лозим:</a:t>
            </a:r>
            <a:endParaRPr lang="ru-RU" sz="2200" dirty="0"/>
          </a:p>
          <a:p>
            <a:r>
              <a:rPr lang="ru-RU" sz="2200" dirty="0"/>
              <a:t>•	 </a:t>
            </a:r>
            <a:r>
              <a:rPr lang="ru-RU" sz="2200" dirty="0" err="1"/>
              <a:t>рекламадаги</a:t>
            </a:r>
            <a:r>
              <a:rPr lang="ru-RU" sz="2200" dirty="0"/>
              <a:t> </a:t>
            </a:r>
            <a:r>
              <a:rPr lang="ru-RU" sz="2200" dirty="0" err="1"/>
              <a:t>асосий</a:t>
            </a:r>
            <a:r>
              <a:rPr lang="ru-RU" sz="2200" dirty="0"/>
              <a:t> </a:t>
            </a:r>
            <a:r>
              <a:rPr lang="uz-Cyrl-UZ" sz="2200" dirty="0"/>
              <a:t>э</a:t>
            </a:r>
            <a:r>
              <a:rPr lang="ru-RU" sz="2200" dirty="0" err="1"/>
              <a:t>лемент</a:t>
            </a:r>
            <a:r>
              <a:rPr lang="ru-RU" sz="2200" dirty="0"/>
              <a:t> - </a:t>
            </a:r>
            <a:r>
              <a:rPr lang="ru-RU" sz="2200" dirty="0" err="1"/>
              <a:t>товарларни</a:t>
            </a:r>
            <a:r>
              <a:rPr lang="ru-RU" sz="2200" dirty="0"/>
              <a:t> </a:t>
            </a:r>
            <a:r>
              <a:rPr lang="ru-RU" sz="2200" dirty="0" err="1"/>
              <a:t>сифати</a:t>
            </a:r>
            <a:r>
              <a:rPr lang="ru-RU" sz="2200" dirty="0"/>
              <a:t> </a:t>
            </a:r>
            <a:r>
              <a:rPr lang="ru-RU" sz="2200" dirty="0" err="1"/>
              <a:t>ва</a:t>
            </a:r>
            <a:r>
              <a:rPr lang="ru-RU" sz="2200" dirty="0"/>
              <a:t> </a:t>
            </a:r>
            <a:r>
              <a:rPr lang="ru-RU" sz="2200" dirty="0" err="1"/>
              <a:t>корхонани</a:t>
            </a:r>
            <a:r>
              <a:rPr lang="ru-RU" sz="2200" dirty="0"/>
              <a:t> </a:t>
            </a:r>
            <a:r>
              <a:rPr lang="ru-RU" sz="2200" dirty="0" err="1"/>
              <a:t>бозордаги</a:t>
            </a:r>
            <a:r>
              <a:rPr lang="ru-RU" sz="2200" dirty="0"/>
              <a:t> </a:t>
            </a:r>
            <a:r>
              <a:rPr lang="ru-RU" sz="2200" dirty="0" err="1"/>
              <a:t>мавқеи</a:t>
            </a:r>
            <a:r>
              <a:rPr lang="ru-RU" sz="2200" b="1" dirty="0"/>
              <a:t>; </a:t>
            </a:r>
            <a:endParaRPr lang="ru-RU" sz="2200" dirty="0"/>
          </a:p>
          <a:p>
            <a:r>
              <a:rPr lang="ru-RU" sz="2200" dirty="0"/>
              <a:t>•	 </a:t>
            </a:r>
            <a:r>
              <a:rPr lang="ru-RU" sz="2200" dirty="0" err="1"/>
              <a:t>товарлар</a:t>
            </a:r>
            <a:r>
              <a:rPr lang="ru-RU" sz="2200" dirty="0"/>
              <a:t> </a:t>
            </a:r>
            <a:r>
              <a:rPr lang="ru-RU" sz="2200" dirty="0" err="1"/>
              <a:t>рекламасида</a:t>
            </a:r>
            <a:r>
              <a:rPr lang="ru-RU" sz="2200" dirty="0"/>
              <a:t> </a:t>
            </a:r>
            <a:r>
              <a:rPr lang="ru-RU" sz="2200" dirty="0" err="1"/>
              <a:t>барчани</a:t>
            </a:r>
            <a:r>
              <a:rPr lang="ru-RU" sz="2200" dirty="0"/>
              <a:t> </a:t>
            </a:r>
            <a:r>
              <a:rPr lang="ru-RU" sz="2200" dirty="0" err="1"/>
              <a:t>жалб</a:t>
            </a:r>
            <a:r>
              <a:rPr lang="ru-RU" sz="2200" dirty="0"/>
              <a:t> </a:t>
            </a:r>
            <a:r>
              <a:rPr lang="uz-Cyrl-UZ" sz="2200" dirty="0"/>
              <a:t>э</a:t>
            </a:r>
            <a:r>
              <a:rPr lang="ru-RU" sz="2200" dirty="0" err="1"/>
              <a:t>тадиган</a:t>
            </a:r>
            <a:r>
              <a:rPr lang="ru-RU" sz="2200" dirty="0"/>
              <a:t> </a:t>
            </a:r>
            <a:r>
              <a:rPr lang="ru-RU" sz="2200" dirty="0" err="1"/>
              <a:t>оддий</a:t>
            </a:r>
            <a:r>
              <a:rPr lang="ru-RU" sz="2200" dirty="0"/>
              <a:t>, </a:t>
            </a:r>
            <a:r>
              <a:rPr lang="ru-RU" sz="2200" dirty="0" err="1"/>
              <a:t>гоқида</a:t>
            </a:r>
            <a:r>
              <a:rPr lang="ru-RU" sz="2200" dirty="0"/>
              <a:t> </a:t>
            </a:r>
            <a:r>
              <a:rPr lang="ru-RU" sz="2200" dirty="0" err="1"/>
              <a:t>харидорларнинг</a:t>
            </a:r>
            <a:r>
              <a:rPr lang="ru-RU" sz="2200" dirty="0"/>
              <a:t> </a:t>
            </a:r>
            <a:r>
              <a:rPr lang="ru-RU" sz="2200" dirty="0" err="1"/>
              <a:t>товарларни</a:t>
            </a:r>
            <a:r>
              <a:rPr lang="ru-RU" sz="2200" dirty="0"/>
              <a:t> </a:t>
            </a:r>
            <a:r>
              <a:rPr lang="ru-RU" sz="2200" dirty="0" err="1"/>
              <a:t>кўриш</a:t>
            </a:r>
            <a:r>
              <a:rPr lang="ru-RU" sz="2200" dirty="0"/>
              <a:t> </a:t>
            </a:r>
            <a:r>
              <a:rPr lang="ru-RU" sz="2200" dirty="0" err="1"/>
              <a:t>учун</a:t>
            </a:r>
            <a:r>
              <a:rPr lang="ru-RU" sz="2200" dirty="0"/>
              <a:t> </a:t>
            </a:r>
            <a:r>
              <a:rPr lang="ru-RU" sz="2200" dirty="0" err="1"/>
              <a:t>сафарбар</a:t>
            </a:r>
            <a:r>
              <a:rPr lang="ru-RU" sz="2200" dirty="0"/>
              <a:t> </a:t>
            </a:r>
            <a:r>
              <a:rPr lang="ru-RU" sz="2200" dirty="0" err="1"/>
              <a:t>қиладиган</a:t>
            </a:r>
            <a:r>
              <a:rPr lang="ru-RU" sz="2200" dirty="0"/>
              <a:t> </a:t>
            </a:r>
            <a:r>
              <a:rPr lang="ru-RU" sz="2200" dirty="0" err="1"/>
              <a:t>усуллар</a:t>
            </a:r>
            <a:r>
              <a:rPr lang="ru-RU" sz="2200" dirty="0"/>
              <a:t> </a:t>
            </a:r>
            <a:r>
              <a:rPr lang="ru-RU" sz="2200" dirty="0" err="1"/>
              <a:t>бўлиши</a:t>
            </a:r>
            <a:r>
              <a:rPr lang="ru-RU" sz="2200" dirty="0"/>
              <a:t>; </a:t>
            </a:r>
            <a:endParaRPr lang="ru-RU" sz="2200" b="1" dirty="0"/>
          </a:p>
          <a:p>
            <a:r>
              <a:rPr lang="ru-RU" sz="2200" dirty="0"/>
              <a:t>•	 товар </a:t>
            </a:r>
            <a:r>
              <a:rPr lang="ru-RU" sz="2200" dirty="0" err="1"/>
              <a:t>рекламаси</a:t>
            </a:r>
            <a:r>
              <a:rPr lang="ru-RU" sz="2200" dirty="0"/>
              <a:t> </a:t>
            </a:r>
            <a:r>
              <a:rPr lang="ru-RU" sz="2200" dirty="0" err="1"/>
              <a:t>қиммат</a:t>
            </a:r>
            <a:r>
              <a:rPr lang="ru-RU" sz="2200" dirty="0"/>
              <a:t> </a:t>
            </a:r>
            <a:r>
              <a:rPr lang="ru-RU" sz="2200" dirty="0" err="1"/>
              <a:t>бўлганлиги</a:t>
            </a:r>
            <a:r>
              <a:rPr lang="ru-RU" sz="2200" dirty="0"/>
              <a:t> </a:t>
            </a:r>
            <a:r>
              <a:rPr lang="ru-RU" sz="2200" dirty="0" err="1"/>
              <a:t>учун</a:t>
            </a:r>
            <a:r>
              <a:rPr lang="ru-RU" sz="2200" dirty="0"/>
              <a:t> </a:t>
            </a:r>
            <a:r>
              <a:rPr lang="ru-RU" sz="2200" dirty="0" err="1"/>
              <a:t>шундай</a:t>
            </a:r>
            <a:r>
              <a:rPr lang="ru-RU" sz="2200" dirty="0"/>
              <a:t> реклама </a:t>
            </a:r>
            <a:r>
              <a:rPr lang="ru-RU" sz="2200" dirty="0" err="1"/>
              <a:t>тайёрлаш</a:t>
            </a:r>
            <a:r>
              <a:rPr lang="ru-RU" sz="2200" dirty="0"/>
              <a:t> </a:t>
            </a:r>
            <a:r>
              <a:rPr lang="ru-RU" sz="2200" dirty="0" err="1"/>
              <a:t>керак-ки</a:t>
            </a:r>
            <a:r>
              <a:rPr lang="ru-RU" sz="2200" dirty="0"/>
              <a:t>, у </a:t>
            </a:r>
            <a:r>
              <a:rPr lang="ru-RU" sz="2200" dirty="0" err="1"/>
              <a:t>арзон</a:t>
            </a:r>
            <a:r>
              <a:rPr lang="ru-RU" sz="2200" dirty="0"/>
              <a:t> </a:t>
            </a:r>
            <a:r>
              <a:rPr lang="ru-RU" sz="2200" dirty="0" err="1"/>
              <a:t>бўлсин</a:t>
            </a:r>
            <a:r>
              <a:rPr lang="ru-RU" sz="2200" dirty="0"/>
              <a:t>; </a:t>
            </a:r>
            <a:endParaRPr lang="ru-RU" sz="2200" b="1" dirty="0"/>
          </a:p>
          <a:p>
            <a:r>
              <a:rPr lang="ru-RU" sz="2200" dirty="0"/>
              <a:t>•	 </a:t>
            </a:r>
            <a:r>
              <a:rPr lang="ru-RU" sz="2200" dirty="0" err="1"/>
              <a:t>рекламада</a:t>
            </a:r>
            <a:r>
              <a:rPr lang="ru-RU" sz="2200" dirty="0"/>
              <a:t> </a:t>
            </a:r>
            <a:r>
              <a:rPr lang="ru-RU" sz="2200" dirty="0" err="1"/>
              <a:t>товарни</a:t>
            </a:r>
            <a:r>
              <a:rPr lang="ru-RU" sz="2200" dirty="0"/>
              <a:t> </a:t>
            </a:r>
            <a:r>
              <a:rPr lang="ru-RU" sz="2200" dirty="0" err="1"/>
              <a:t>турли</a:t>
            </a:r>
            <a:r>
              <a:rPr lang="ru-RU" sz="2200" dirty="0"/>
              <a:t> </a:t>
            </a:r>
            <a:r>
              <a:rPr lang="ru-RU" sz="2200" dirty="0" err="1"/>
              <a:t>рангларда</a:t>
            </a:r>
            <a:r>
              <a:rPr lang="ru-RU" sz="2200" dirty="0"/>
              <a:t> </a:t>
            </a:r>
            <a:r>
              <a:rPr lang="ru-RU" sz="2200" dirty="0" err="1"/>
              <a:t>кўрсатиш</a:t>
            </a:r>
            <a:r>
              <a:rPr lang="ru-RU" sz="2200" dirty="0"/>
              <a:t> </a:t>
            </a:r>
            <a:r>
              <a:rPr lang="ru-RU" sz="2200" dirty="0" err="1"/>
              <a:t>ва</a:t>
            </a:r>
            <a:r>
              <a:rPr lang="ru-RU" sz="2200" dirty="0"/>
              <a:t> </a:t>
            </a:r>
            <a:r>
              <a:rPr lang="ru-RU" sz="2200" dirty="0" err="1"/>
              <a:t>бу</a:t>
            </a:r>
            <a:r>
              <a:rPr lang="ru-RU" sz="2200" dirty="0"/>
              <a:t> </a:t>
            </a:r>
            <a:r>
              <a:rPr lang="ru-RU" sz="2200" dirty="0" err="1"/>
              <a:t>ранглар</a:t>
            </a:r>
            <a:r>
              <a:rPr lang="ru-RU" sz="2200" dirty="0"/>
              <a:t> </a:t>
            </a:r>
            <a:r>
              <a:rPr lang="ru-RU" sz="2200" dirty="0" err="1"/>
              <a:t>харидорларни</a:t>
            </a:r>
            <a:r>
              <a:rPr lang="ru-RU" sz="2200" dirty="0"/>
              <a:t> </a:t>
            </a:r>
            <a:r>
              <a:rPr lang="ru-RU" sz="2200" dirty="0" err="1"/>
              <a:t>ўзига</a:t>
            </a:r>
            <a:r>
              <a:rPr lang="ru-RU" sz="2200" dirty="0"/>
              <a:t> </a:t>
            </a:r>
            <a:r>
              <a:rPr lang="ru-RU" sz="2200" dirty="0" err="1"/>
              <a:t>жалб</a:t>
            </a:r>
            <a:r>
              <a:rPr lang="ru-RU" sz="2200" dirty="0"/>
              <a:t> </a:t>
            </a:r>
            <a:r>
              <a:rPr lang="ru-RU" sz="2200" dirty="0" err="1"/>
              <a:t>ета</a:t>
            </a:r>
            <a:r>
              <a:rPr lang="ru-RU" sz="2200" dirty="0"/>
              <a:t> </a:t>
            </a:r>
            <a:r>
              <a:rPr lang="ru-RU" sz="2200" dirty="0" err="1"/>
              <a:t>олиши</a:t>
            </a:r>
            <a:r>
              <a:rPr lang="ru-RU" sz="2200" dirty="0"/>
              <a:t> </a:t>
            </a:r>
            <a:r>
              <a:rPr lang="ru-RU" sz="2200" dirty="0" err="1"/>
              <a:t>зарур</a:t>
            </a:r>
            <a:r>
              <a:rPr lang="ru-RU" sz="2200" dirty="0"/>
              <a:t>; </a:t>
            </a:r>
            <a:endParaRPr lang="ru-RU" sz="2200" b="1" dirty="0"/>
          </a:p>
          <a:p>
            <a:r>
              <a:rPr lang="ru-RU" sz="2200" dirty="0"/>
              <a:t>•	 </a:t>
            </a:r>
            <a:r>
              <a:rPr lang="ru-RU" sz="2200" dirty="0" err="1"/>
              <a:t>товарни</a:t>
            </a:r>
            <a:r>
              <a:rPr lang="ru-RU" sz="2200" dirty="0"/>
              <a:t> </a:t>
            </a:r>
            <a:r>
              <a:rPr lang="ru-RU" sz="2200" dirty="0" err="1"/>
              <a:t>рекламасида</a:t>
            </a:r>
            <a:r>
              <a:rPr lang="ru-RU" sz="2200" dirty="0"/>
              <a:t> </a:t>
            </a:r>
            <a:r>
              <a:rPr lang="ru-RU" sz="2200" dirty="0" err="1"/>
              <a:t>маҳаллий</a:t>
            </a:r>
            <a:r>
              <a:rPr lang="ru-RU" sz="2200" dirty="0"/>
              <a:t> </a:t>
            </a:r>
            <a:r>
              <a:rPr lang="ru-RU" sz="2200" dirty="0" err="1"/>
              <a:t>анъаналарни</a:t>
            </a:r>
            <a:r>
              <a:rPr lang="ru-RU" sz="2200" dirty="0"/>
              <a:t> </a:t>
            </a:r>
            <a:r>
              <a:rPr lang="ru-RU" sz="2200" dirty="0" err="1"/>
              <a:t>ҳисобга</a:t>
            </a:r>
            <a:r>
              <a:rPr lang="ru-RU" sz="2200" dirty="0"/>
              <a:t> </a:t>
            </a:r>
            <a:r>
              <a:rPr lang="ru-RU" sz="2200" dirty="0" err="1"/>
              <a:t>олиш</a:t>
            </a:r>
            <a:r>
              <a:rPr lang="ru-RU" sz="2200" dirty="0"/>
              <a:t> </a:t>
            </a:r>
            <a:r>
              <a:rPr lang="ru-RU" sz="2200" dirty="0" err="1"/>
              <a:t>ва</a:t>
            </a:r>
            <a:r>
              <a:rPr lang="ru-RU" sz="2200" dirty="0"/>
              <a:t> </a:t>
            </a:r>
            <a:r>
              <a:rPr lang="ru-RU" sz="2200" dirty="0" err="1"/>
              <a:t>товарни</a:t>
            </a:r>
            <a:r>
              <a:rPr lang="ru-RU" sz="2200" dirty="0"/>
              <a:t> </a:t>
            </a:r>
            <a:r>
              <a:rPr lang="ru-RU" sz="2200" dirty="0" err="1"/>
              <a:t>қайси</a:t>
            </a:r>
            <a:r>
              <a:rPr lang="ru-RU" sz="2200" dirty="0"/>
              <a:t> </a:t>
            </a:r>
            <a:r>
              <a:rPr lang="ru-RU" sz="2200" dirty="0" err="1"/>
              <a:t>регионларда</a:t>
            </a:r>
            <a:r>
              <a:rPr lang="ru-RU" sz="2200" dirty="0"/>
              <a:t> </a:t>
            </a:r>
            <a:r>
              <a:rPr lang="ru-RU" sz="2200" dirty="0" err="1"/>
              <a:t>ва</a:t>
            </a:r>
            <a:r>
              <a:rPr lang="ru-RU" sz="2200" dirty="0"/>
              <a:t> </a:t>
            </a:r>
            <a:r>
              <a:rPr lang="ru-RU" sz="2200" dirty="0" err="1"/>
              <a:t>қайси</a:t>
            </a:r>
            <a:r>
              <a:rPr lang="ru-RU" sz="2200" dirty="0"/>
              <a:t> </a:t>
            </a:r>
            <a:r>
              <a:rPr lang="ru-RU" sz="2200" dirty="0" err="1"/>
              <a:t>ёшдаги</a:t>
            </a:r>
            <a:r>
              <a:rPr lang="ru-RU" sz="2200" dirty="0"/>
              <a:t> </a:t>
            </a:r>
            <a:r>
              <a:rPr lang="ru-RU" sz="2200" dirty="0" err="1"/>
              <a:t>харидорларга</a:t>
            </a:r>
            <a:r>
              <a:rPr lang="ru-RU" sz="2200" dirty="0"/>
              <a:t> </a:t>
            </a:r>
            <a:r>
              <a:rPr lang="ru-RU" sz="2200" dirty="0" err="1"/>
              <a:t>мўлжалланган</a:t>
            </a:r>
            <a:r>
              <a:rPr lang="ru-RU" sz="2200" dirty="0"/>
              <a:t> </a:t>
            </a:r>
            <a:r>
              <a:rPr lang="ru-RU" sz="2200" dirty="0" err="1"/>
              <a:t>бўлиши</a:t>
            </a:r>
            <a:r>
              <a:rPr lang="ru-RU" sz="2200" dirty="0"/>
              <a:t> </a:t>
            </a:r>
            <a:r>
              <a:rPr lang="ru-RU" sz="2200" dirty="0" err="1"/>
              <a:t>жуда</a:t>
            </a:r>
            <a:r>
              <a:rPr lang="ru-RU" sz="2200" dirty="0"/>
              <a:t> </a:t>
            </a:r>
            <a:r>
              <a:rPr lang="ru-RU" sz="2200" dirty="0" err="1"/>
              <a:t>муҳимдир</a:t>
            </a:r>
            <a:r>
              <a:rPr lang="ru-RU" sz="2200" dirty="0"/>
              <a:t>. </a:t>
            </a:r>
            <a:endParaRPr lang="ru-RU" sz="2200" b="1" dirty="0"/>
          </a:p>
        </p:txBody>
      </p:sp>
    </p:spTree>
    <p:extLst>
      <p:ext uri="{BB962C8B-B14F-4D97-AF65-F5344CB8AC3E}">
        <p14:creationId xmlns:p14="http://schemas.microsoft.com/office/powerpoint/2010/main" val="12629006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188640"/>
            <a:ext cx="8568952" cy="3477875"/>
          </a:xfrm>
          <a:prstGeom prst="rect">
            <a:avLst/>
          </a:prstGeom>
        </p:spPr>
        <p:txBody>
          <a:bodyPr wrap="square">
            <a:spAutoFit/>
          </a:bodyPr>
          <a:lstStyle/>
          <a:p>
            <a:r>
              <a:rPr lang="it-IT" sz="2200" dirty="0"/>
              <a:t>Р</a:t>
            </a:r>
            <a:r>
              <a:rPr lang="uz-Cyrl-UZ" sz="2200" dirty="0"/>
              <a:t>е</a:t>
            </a:r>
            <a:r>
              <a:rPr lang="it-IT" sz="2200" dirty="0"/>
              <a:t>кламани амалга </a:t>
            </a:r>
            <a:r>
              <a:rPr lang="uz-Cyrl-UZ" sz="2200" dirty="0"/>
              <a:t>о</a:t>
            </a:r>
            <a:r>
              <a:rPr lang="it-IT" sz="2200" dirty="0"/>
              <a:t>ширишда унинг миқд</a:t>
            </a:r>
            <a:r>
              <a:rPr lang="uz-Cyrl-UZ" sz="2200" dirty="0"/>
              <a:t>о</a:t>
            </a:r>
            <a:r>
              <a:rPr lang="it-IT" sz="2200" dirty="0"/>
              <a:t>ри, част</a:t>
            </a:r>
            <a:r>
              <a:rPr lang="uz-Cyrl-UZ" sz="2200" dirty="0"/>
              <a:t>о</a:t>
            </a:r>
            <a:r>
              <a:rPr lang="it-IT" sz="2200" dirty="0"/>
              <a:t>таси, т</a:t>
            </a:r>
            <a:r>
              <a:rPr lang="uz-Cyrl-UZ" sz="2200" dirty="0"/>
              <a:t>е</a:t>
            </a:r>
            <a:r>
              <a:rPr lang="it-IT" sz="2200" dirty="0"/>
              <a:t>л</a:t>
            </a:r>
            <a:r>
              <a:rPr lang="uz-Cyrl-UZ" sz="2200" dirty="0"/>
              <a:t>е</a:t>
            </a:r>
            <a:r>
              <a:rPr lang="it-IT" sz="2200" dirty="0"/>
              <a:t>вид</a:t>
            </a:r>
            <a:r>
              <a:rPr lang="uz-Cyrl-UZ" sz="2200" dirty="0"/>
              <a:t>е</a:t>
            </a:r>
            <a:r>
              <a:rPr lang="it-IT" sz="2200" dirty="0"/>
              <a:t>ни</a:t>
            </a:r>
            <a:r>
              <a:rPr lang="uz-Cyrl-UZ" sz="2200" dirty="0"/>
              <a:t>е</a:t>
            </a:r>
            <a:r>
              <a:rPr lang="it-IT" sz="2200" dirty="0"/>
              <a:t>, ради</a:t>
            </a:r>
            <a:r>
              <a:rPr lang="uz-Cyrl-UZ" sz="2200" dirty="0"/>
              <a:t>о</a:t>
            </a:r>
            <a:r>
              <a:rPr lang="it-IT" sz="2200" dirty="0"/>
              <a:t>, ёки матбу</a:t>
            </a:r>
            <a:r>
              <a:rPr lang="uz-Cyrl-UZ" sz="2200" dirty="0"/>
              <a:t>о</a:t>
            </a:r>
            <a:r>
              <a:rPr lang="it-IT" sz="2200" dirty="0"/>
              <a:t>тда </a:t>
            </a:r>
            <a:r>
              <a:rPr lang="uz-Cyrl-UZ" sz="2200" dirty="0"/>
              <a:t>э</a:t>
            </a:r>
            <a:r>
              <a:rPr lang="it-IT" sz="2200" dirty="0"/>
              <a:t>ъл</a:t>
            </a:r>
            <a:r>
              <a:rPr lang="uz-Cyrl-UZ" sz="2200" dirty="0"/>
              <a:t>о</a:t>
            </a:r>
            <a:r>
              <a:rPr lang="it-IT" sz="2200" dirty="0"/>
              <a:t>н қилиш қайтарилиш графиги ишлаб чиқилади. Бунинг учун р</a:t>
            </a:r>
            <a:r>
              <a:rPr lang="ru-RU" sz="2200" dirty="0"/>
              <a:t>е</a:t>
            </a:r>
            <a:r>
              <a:rPr lang="it-IT" sz="2200" dirty="0"/>
              <a:t>кламани таъсирчанлиги, уни қач</a:t>
            </a:r>
            <a:r>
              <a:rPr lang="ru-RU" sz="2200" dirty="0"/>
              <a:t>о</a:t>
            </a:r>
            <a:r>
              <a:rPr lang="it-IT" sz="2200" dirty="0"/>
              <a:t>н, қанча, н</a:t>
            </a:r>
            <a:r>
              <a:rPr lang="ru-RU" sz="2200" dirty="0"/>
              <a:t>е</a:t>
            </a:r>
            <a:r>
              <a:rPr lang="it-IT" sz="2200" dirty="0"/>
              <a:t>ча марта миқд</a:t>
            </a:r>
            <a:r>
              <a:rPr lang="ru-RU" sz="2200" dirty="0"/>
              <a:t>о</a:t>
            </a:r>
            <a:r>
              <a:rPr lang="it-IT" sz="2200" dirty="0"/>
              <a:t>рда, қай йўсинда б</a:t>
            </a:r>
            <a:r>
              <a:rPr lang="ru-RU" sz="2200" dirty="0"/>
              <a:t>е</a:t>
            </a:r>
            <a:r>
              <a:rPr lang="it-IT" sz="2200" dirty="0"/>
              <a:t>рилиши аниқланади. </a:t>
            </a:r>
            <a:endParaRPr lang="ru-RU" sz="2200" b="1" dirty="0"/>
          </a:p>
          <a:p>
            <a:r>
              <a:rPr lang="uz-Cyrl-UZ" sz="2200" dirty="0"/>
              <a:t>Х</a:t>
            </a:r>
            <a:r>
              <a:rPr lang="it-IT" sz="2200" dirty="0"/>
              <a:t>абарн</a:t>
            </a:r>
            <a:r>
              <a:rPr lang="uz-Cyrl-UZ" sz="2200" dirty="0"/>
              <a:t>о</a:t>
            </a:r>
            <a:r>
              <a:rPr lang="it-IT" sz="2200" dirty="0"/>
              <a:t>ма ва </a:t>
            </a:r>
            <a:r>
              <a:rPr lang="uz-Cyrl-UZ" sz="2200" dirty="0"/>
              <a:t>э</a:t>
            </a:r>
            <a:r>
              <a:rPr lang="it-IT" sz="2200" dirty="0"/>
              <a:t>ъл</a:t>
            </a:r>
            <a:r>
              <a:rPr lang="uz-Cyrl-UZ" sz="2200" dirty="0"/>
              <a:t>о</a:t>
            </a:r>
            <a:r>
              <a:rPr lang="it-IT" sz="2200" dirty="0"/>
              <a:t>н ўзининг аҳамиятига қараб уни тарқатиш тартиби (к</a:t>
            </a:r>
            <a:r>
              <a:rPr lang="uz-Cyrl-UZ" sz="2200" dirty="0"/>
              <a:t>е</a:t>
            </a:r>
            <a:r>
              <a:rPr lang="it-IT" sz="2200" dirty="0"/>
              <a:t>тма-к</a:t>
            </a:r>
            <a:r>
              <a:rPr lang="uz-Cyrl-UZ" sz="2200" dirty="0"/>
              <a:t>е</a:t>
            </a:r>
            <a:r>
              <a:rPr lang="it-IT" sz="2200" dirty="0"/>
              <a:t>тлиги) б</a:t>
            </a:r>
            <a:r>
              <a:rPr lang="uz-Cyrl-UZ" sz="2200" dirty="0"/>
              <a:t>е</a:t>
            </a:r>
            <a:r>
              <a:rPr lang="it-IT" sz="2200" dirty="0"/>
              <a:t>лгиланади. Р</a:t>
            </a:r>
            <a:r>
              <a:rPr lang="ru-RU" sz="2200" dirty="0"/>
              <a:t>е</a:t>
            </a:r>
            <a:r>
              <a:rPr lang="it-IT" sz="2200" dirty="0"/>
              <a:t>кламалар барчага тушунарли бўлиши, қиймат жиқатдан </a:t>
            </a:r>
            <a:r>
              <a:rPr lang="uz-Cyrl-UZ" sz="2200" dirty="0"/>
              <a:t>э</a:t>
            </a:r>
            <a:r>
              <a:rPr lang="it-IT" sz="2200" dirty="0"/>
              <a:t>са ниқ</a:t>
            </a:r>
            <a:r>
              <a:rPr lang="ru-RU" sz="2200" dirty="0"/>
              <a:t>о</a:t>
            </a:r>
            <a:r>
              <a:rPr lang="it-IT" sz="2200" dirty="0"/>
              <a:t>ятда баланд бўлмагани маъқул, акс ҳ</a:t>
            </a:r>
            <a:r>
              <a:rPr lang="ru-RU" sz="2200" dirty="0"/>
              <a:t>о</a:t>
            </a:r>
            <a:r>
              <a:rPr lang="it-IT" sz="2200" dirty="0"/>
              <a:t>лда р</a:t>
            </a:r>
            <a:r>
              <a:rPr lang="ru-RU" sz="2200" dirty="0"/>
              <a:t>е</a:t>
            </a:r>
            <a:r>
              <a:rPr lang="it-IT" sz="2200" dirty="0"/>
              <a:t>клама б</a:t>
            </a:r>
            <a:r>
              <a:rPr lang="ru-RU" sz="2200" dirty="0"/>
              <a:t>е</a:t>
            </a:r>
            <a:r>
              <a:rPr lang="it-IT" sz="2200" dirty="0"/>
              <a:t>рувчиларни чўчитиб юб</a:t>
            </a:r>
            <a:r>
              <a:rPr lang="ru-RU" sz="2200" dirty="0"/>
              <a:t>о</a:t>
            </a:r>
            <a:r>
              <a:rPr lang="it-IT" sz="2200" dirty="0"/>
              <a:t>ради.</a:t>
            </a:r>
            <a:endParaRPr lang="ru-RU" sz="2200" b="1" dirty="0"/>
          </a:p>
        </p:txBody>
      </p:sp>
      <p:pic>
        <p:nvPicPr>
          <p:cNvPr id="5122" name="Рисунок 86" descr="Описание: Картинки по запросу тара, реклама и дизайн в пищевой промышленности">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3573016"/>
            <a:ext cx="3780421" cy="3086057"/>
          </a:xfrm>
          <a:prstGeom prst="rect">
            <a:avLst/>
          </a:prstGeom>
          <a:noFill/>
          <a:extLst>
            <a:ext uri="{909E8E84-426E-40DD-AFC4-6F175D3DCCD1}">
              <a14:hiddenFill xmlns:a14="http://schemas.microsoft.com/office/drawing/2010/main">
                <a:solidFill>
                  <a:srgbClr val="FFFFFF"/>
                </a:solidFill>
              </a14:hiddenFill>
            </a:ext>
          </a:extLst>
        </p:spPr>
      </p:pic>
      <p:pic>
        <p:nvPicPr>
          <p:cNvPr id="5121" name="Рисунок 20" descr="Описание: F:\ООСТР ва дизайн 3-курс-2017-18\Taradan rasmlar\IMG_20171026_184236-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3630367"/>
            <a:ext cx="4260141" cy="303899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52352" rIns="9144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Rectangle 4"/>
          <p:cNvSpPr>
            <a:spLocks noChangeArrowheads="1"/>
          </p:cNvSpPr>
          <p:nvPr/>
        </p:nvSpPr>
        <p:spPr bwMode="auto">
          <a:xfrm>
            <a:off x="0" y="2362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44481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7662416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159" y="116632"/>
            <a:ext cx="5548961" cy="6186309"/>
          </a:xfrm>
          <a:prstGeom prst="rect">
            <a:avLst/>
          </a:prstGeom>
        </p:spPr>
        <p:txBody>
          <a:bodyPr wrap="square">
            <a:spAutoFit/>
          </a:bodyPr>
          <a:lstStyle/>
          <a:p>
            <a:pPr algn="just"/>
            <a:r>
              <a:rPr lang="uz-Cyrl-UZ" sz="2200" dirty="0" smtClean="0"/>
              <a:t>    </a:t>
            </a:r>
            <a:r>
              <a:rPr lang="it-IT" sz="2200" dirty="0" smtClean="0"/>
              <a:t>Р</a:t>
            </a:r>
            <a:r>
              <a:rPr lang="ru-RU" sz="2200" dirty="0"/>
              <a:t>е</a:t>
            </a:r>
            <a:r>
              <a:rPr lang="it-IT" sz="2200" dirty="0"/>
              <a:t>клама қилиш сц</a:t>
            </a:r>
            <a:r>
              <a:rPr lang="ru-RU" sz="2200" dirty="0"/>
              <a:t>е</a:t>
            </a:r>
            <a:r>
              <a:rPr lang="it-IT" sz="2200" dirty="0"/>
              <a:t>нарийси ҳам ёзилиши, р</a:t>
            </a:r>
            <a:r>
              <a:rPr lang="ru-RU" sz="2200" dirty="0"/>
              <a:t>е</a:t>
            </a:r>
            <a:r>
              <a:rPr lang="it-IT" sz="2200" dirty="0"/>
              <a:t>жалаштирилиши л</a:t>
            </a:r>
            <a:r>
              <a:rPr lang="ru-RU" sz="2200" dirty="0"/>
              <a:t>о</a:t>
            </a:r>
            <a:r>
              <a:rPr lang="it-IT" sz="2200" dirty="0"/>
              <a:t>зим. Унда аввал</a:t>
            </a:r>
            <a:r>
              <a:rPr lang="ru-RU" sz="2200" dirty="0"/>
              <a:t>о</a:t>
            </a:r>
            <a:r>
              <a:rPr lang="it-IT" sz="2200" dirty="0"/>
              <a:t> р</a:t>
            </a:r>
            <a:r>
              <a:rPr lang="ru-RU" sz="2200" dirty="0"/>
              <a:t>е</a:t>
            </a:r>
            <a:r>
              <a:rPr lang="it-IT" sz="2200" dirty="0"/>
              <a:t>кламанинг ши</a:t>
            </a:r>
            <a:r>
              <a:rPr lang="ru-RU" sz="2200" dirty="0"/>
              <a:t>о</a:t>
            </a:r>
            <a:r>
              <a:rPr lang="it-IT" sz="2200" dirty="0"/>
              <a:t>ри, сарлавқаси аниқланади, сўнгра унинг матни б</a:t>
            </a:r>
            <a:r>
              <a:rPr lang="ru-RU" sz="2200" dirty="0"/>
              <a:t>е</a:t>
            </a:r>
            <a:r>
              <a:rPr lang="it-IT" sz="2200" dirty="0"/>
              <a:t>лгиланади. Р</a:t>
            </a:r>
            <a:r>
              <a:rPr lang="ru-RU" sz="2200" dirty="0"/>
              <a:t>е</a:t>
            </a:r>
            <a:r>
              <a:rPr lang="it-IT" sz="2200" dirty="0"/>
              <a:t>кламага мусиқа, иллюстрация танланади ва ниқ</a:t>
            </a:r>
            <a:r>
              <a:rPr lang="ru-RU" sz="2200" dirty="0"/>
              <a:t>о</a:t>
            </a:r>
            <a:r>
              <a:rPr lang="it-IT" sz="2200" dirty="0"/>
              <a:t>ят р</a:t>
            </a:r>
            <a:r>
              <a:rPr lang="ru-RU" sz="2200" dirty="0"/>
              <a:t>е</a:t>
            </a:r>
            <a:r>
              <a:rPr lang="it-IT" sz="2200" dirty="0"/>
              <a:t>кламанинг н</a:t>
            </a:r>
            <a:r>
              <a:rPr lang="ru-RU" sz="2200" dirty="0"/>
              <a:t>е</a:t>
            </a:r>
            <a:r>
              <a:rPr lang="it-IT" sz="2200" dirty="0"/>
              <a:t>ча нус</a:t>
            </a:r>
            <a:r>
              <a:rPr lang="ru-RU" sz="2200" dirty="0"/>
              <a:t>х</a:t>
            </a:r>
            <a:r>
              <a:rPr lang="it-IT" sz="2200" dirty="0"/>
              <a:t>ада (тиражда) б</a:t>
            </a:r>
            <a:r>
              <a:rPr lang="ru-RU" sz="2200" dirty="0"/>
              <a:t>е</a:t>
            </a:r>
            <a:r>
              <a:rPr lang="it-IT" sz="2200" dirty="0"/>
              <a:t>рилиши аниқланади. Р</a:t>
            </a:r>
            <a:r>
              <a:rPr lang="ru-RU" sz="2200" dirty="0"/>
              <a:t>е</a:t>
            </a:r>
            <a:r>
              <a:rPr lang="it-IT" sz="2200" dirty="0"/>
              <a:t>клама ши</a:t>
            </a:r>
            <a:r>
              <a:rPr lang="ru-RU" sz="2200" dirty="0"/>
              <a:t>о</a:t>
            </a:r>
            <a:r>
              <a:rPr lang="it-IT" sz="2200" dirty="0"/>
              <a:t>ри сарлавҳаси ни</a:t>
            </a:r>
            <a:r>
              <a:rPr lang="uz-Cyrl-UZ" sz="2200" dirty="0"/>
              <a:t>ҳ</a:t>
            </a:r>
            <a:r>
              <a:rPr lang="ru-RU" sz="2200" dirty="0"/>
              <a:t>о</a:t>
            </a:r>
            <a:r>
              <a:rPr lang="it-IT" sz="2200" dirty="0"/>
              <a:t>ятда янги, </a:t>
            </a:r>
            <a:r>
              <a:rPr lang="ru-RU" sz="2200" dirty="0"/>
              <a:t>о</a:t>
            </a:r>
            <a:r>
              <a:rPr lang="it-IT" sz="2200" dirty="0"/>
              <a:t>ргинал бўлм</a:t>
            </a:r>
            <a:r>
              <a:rPr lang="ru-RU" sz="2200" dirty="0"/>
              <a:t>о</a:t>
            </a:r>
            <a:r>
              <a:rPr lang="it-IT" sz="2200" dirty="0"/>
              <a:t>ғи маъқул. У р</a:t>
            </a:r>
            <a:r>
              <a:rPr lang="ru-RU" sz="2200" dirty="0"/>
              <a:t>е</a:t>
            </a:r>
            <a:r>
              <a:rPr lang="it-IT" sz="2200" dirty="0"/>
              <a:t>кламачининг иқтид</a:t>
            </a:r>
            <a:r>
              <a:rPr lang="ru-RU" sz="2200" dirty="0"/>
              <a:t>о</a:t>
            </a:r>
            <a:r>
              <a:rPr lang="it-IT" sz="2200" dirty="0"/>
              <a:t>ри, т</a:t>
            </a:r>
            <a:r>
              <a:rPr lang="ru-RU" sz="2200" dirty="0"/>
              <a:t>о</a:t>
            </a:r>
            <a:r>
              <a:rPr lang="it-IT" sz="2200" dirty="0"/>
              <a:t>пқирлиги ва ақл-зак</a:t>
            </a:r>
            <a:r>
              <a:rPr lang="ru-RU" sz="2200" dirty="0"/>
              <a:t>о</a:t>
            </a:r>
            <a:r>
              <a:rPr lang="it-IT" sz="2200" dirty="0"/>
              <a:t>ватига б</a:t>
            </a:r>
            <a:r>
              <a:rPr lang="ru-RU" sz="2200" dirty="0"/>
              <a:t>о</a:t>
            </a:r>
            <a:r>
              <a:rPr lang="it-IT" sz="2200" dirty="0"/>
              <a:t>ғлиқ. У ни</a:t>
            </a:r>
            <a:r>
              <a:rPr lang="uz-Cyrl-UZ" sz="2200" dirty="0"/>
              <a:t>ҳ</a:t>
            </a:r>
            <a:r>
              <a:rPr lang="ru-RU" sz="2200" dirty="0"/>
              <a:t>о</a:t>
            </a:r>
            <a:r>
              <a:rPr lang="it-IT" sz="2200" dirty="0"/>
              <a:t>ятда қисқа, мазмунд</a:t>
            </a:r>
            <a:r>
              <a:rPr lang="ru-RU" sz="2200" dirty="0"/>
              <a:t>о</a:t>
            </a:r>
            <a:r>
              <a:rPr lang="it-IT" sz="2200" dirty="0"/>
              <a:t>р, тушунарли бўлм</a:t>
            </a:r>
            <a:r>
              <a:rPr lang="ru-RU" sz="2200" dirty="0"/>
              <a:t>о</a:t>
            </a:r>
            <a:r>
              <a:rPr lang="it-IT" sz="2200" dirty="0"/>
              <a:t>ғи л</a:t>
            </a:r>
            <a:r>
              <a:rPr lang="ru-RU" sz="2200" dirty="0"/>
              <a:t>о</a:t>
            </a:r>
            <a:r>
              <a:rPr lang="it-IT" sz="2200" dirty="0"/>
              <a:t>зим. Р</a:t>
            </a:r>
            <a:r>
              <a:rPr lang="ru-RU" sz="2200" dirty="0"/>
              <a:t>е</a:t>
            </a:r>
            <a:r>
              <a:rPr lang="it-IT" sz="2200" dirty="0"/>
              <a:t>клама матни т</a:t>
            </a:r>
            <a:r>
              <a:rPr lang="ru-RU" sz="2200" dirty="0"/>
              <a:t>е</a:t>
            </a:r>
            <a:r>
              <a:rPr lang="it-IT" sz="2200" dirty="0"/>
              <a:t>зис шаклида, масаланинг м</a:t>
            </a:r>
            <a:r>
              <a:rPr lang="ru-RU" sz="2200" dirty="0"/>
              <a:t>о</a:t>
            </a:r>
            <a:r>
              <a:rPr lang="it-IT" sz="2200" dirty="0"/>
              <a:t>ҳиятини ўткир тил билан, ас</a:t>
            </a:r>
            <a:r>
              <a:rPr lang="ru-RU" sz="2200" dirty="0"/>
              <a:t>о</a:t>
            </a:r>
            <a:r>
              <a:rPr lang="it-IT" sz="2200" dirty="0"/>
              <a:t>сланган, </a:t>
            </a:r>
            <a:r>
              <a:rPr lang="ru-RU" sz="2200" dirty="0"/>
              <a:t>о</a:t>
            </a:r>
            <a:r>
              <a:rPr lang="it-IT" sz="2200" dirty="0"/>
              <a:t>ддий тушунарли қилиб ёзилиши л</a:t>
            </a:r>
            <a:r>
              <a:rPr lang="ru-RU" sz="2200" dirty="0"/>
              <a:t>о</a:t>
            </a:r>
            <a:r>
              <a:rPr lang="it-IT" sz="2200" dirty="0"/>
              <a:t>зим. Матннинг ҳажми 50-60 сўздан </a:t>
            </a:r>
            <a:r>
              <a:rPr lang="ru-RU" sz="2200" dirty="0"/>
              <a:t>о</a:t>
            </a:r>
            <a:r>
              <a:rPr lang="it-IT" sz="2200" dirty="0"/>
              <a:t>шмагани маъқул ҳис</a:t>
            </a:r>
            <a:r>
              <a:rPr lang="ru-RU" sz="2200" dirty="0"/>
              <a:t>о</a:t>
            </a:r>
            <a:r>
              <a:rPr lang="it-IT" sz="2200" dirty="0"/>
              <a:t>бланади</a:t>
            </a:r>
            <a:r>
              <a:rPr lang="it-IT" sz="2200" dirty="0" smtClean="0"/>
              <a:t>.</a:t>
            </a:r>
            <a:endParaRPr lang="ru-RU" sz="2200" b="1" dirty="0"/>
          </a:p>
        </p:txBody>
      </p:sp>
      <p:pic>
        <p:nvPicPr>
          <p:cNvPr id="6146"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35293" y="836712"/>
            <a:ext cx="3401203" cy="5520383"/>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4" descr="Похожее изображение"/>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17173485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2760" y="116632"/>
            <a:ext cx="8629719" cy="3816429"/>
          </a:xfrm>
          <a:prstGeom prst="rect">
            <a:avLst/>
          </a:prstGeom>
        </p:spPr>
        <p:txBody>
          <a:bodyPr wrap="square">
            <a:spAutoFit/>
          </a:bodyPr>
          <a:lstStyle/>
          <a:p>
            <a:r>
              <a:rPr lang="uz-Cyrl-UZ" sz="2200" dirty="0"/>
              <a:t> </a:t>
            </a:r>
            <a:r>
              <a:rPr lang="it-IT" sz="2200" dirty="0"/>
              <a:t>Р</a:t>
            </a:r>
            <a:r>
              <a:rPr lang="uz-Cyrl-UZ" sz="2200" dirty="0"/>
              <a:t>е</a:t>
            </a:r>
            <a:r>
              <a:rPr lang="it-IT" sz="2200" dirty="0"/>
              <a:t>клама </a:t>
            </a:r>
            <a:r>
              <a:rPr lang="uz-Cyrl-UZ" sz="2200" dirty="0"/>
              <a:t>х</a:t>
            </a:r>
            <a:r>
              <a:rPr lang="it-IT" sz="2200" dirty="0"/>
              <a:t>абарн</a:t>
            </a:r>
            <a:r>
              <a:rPr lang="uz-Cyrl-UZ" sz="2200" dirty="0"/>
              <a:t>о</a:t>
            </a:r>
            <a:r>
              <a:rPr lang="it-IT" sz="2200" dirty="0"/>
              <a:t>маларини тарқатиш ва ист</a:t>
            </a:r>
            <a:r>
              <a:rPr lang="uz-Cyrl-UZ" sz="2200" dirty="0"/>
              <a:t>е</a:t>
            </a:r>
            <a:r>
              <a:rPr lang="it-IT" sz="2200" dirty="0"/>
              <a:t>ъм</a:t>
            </a:r>
            <a:r>
              <a:rPr lang="uz-Cyrl-UZ" sz="2200" dirty="0"/>
              <a:t>о</a:t>
            </a:r>
            <a:r>
              <a:rPr lang="it-IT" sz="2200" dirty="0"/>
              <a:t>лчиларга </a:t>
            </a:r>
            <a:r>
              <a:rPr lang="uz-Cyrl-UZ" sz="2200" dirty="0"/>
              <a:t>е</a:t>
            </a:r>
            <a:r>
              <a:rPr lang="it-IT" sz="2200" dirty="0"/>
              <a:t>тказиш ва уни я</a:t>
            </a:r>
            <a:r>
              <a:rPr lang="uz-Cyrl-UZ" sz="2200" dirty="0"/>
              <a:t>х</a:t>
            </a:r>
            <a:r>
              <a:rPr lang="it-IT" sz="2200" dirty="0"/>
              <a:t>ши иф</a:t>
            </a:r>
            <a:r>
              <a:rPr lang="uz-Cyrl-UZ" sz="2200" dirty="0"/>
              <a:t>о</a:t>
            </a:r>
            <a:r>
              <a:rPr lang="it-IT" sz="2200" dirty="0"/>
              <a:t>дали бўлишига </a:t>
            </a:r>
            <a:r>
              <a:rPr lang="uz-Cyrl-UZ" sz="2200" dirty="0"/>
              <a:t>э</a:t>
            </a:r>
            <a:r>
              <a:rPr lang="it-IT" sz="2200" dirty="0"/>
              <a:t>ришиш л</a:t>
            </a:r>
            <a:r>
              <a:rPr lang="uz-Cyrl-UZ" sz="2200" dirty="0"/>
              <a:t>о</a:t>
            </a:r>
            <a:r>
              <a:rPr lang="it-IT" sz="2200" dirty="0"/>
              <a:t>зим. Бунинг учун ҳар </a:t>
            </a:r>
            <a:r>
              <a:rPr lang="ru-RU" sz="2200" dirty="0"/>
              <a:t>х</a:t>
            </a:r>
            <a:r>
              <a:rPr lang="it-IT" sz="2200" dirty="0"/>
              <a:t>ил кишилар (аёллар, б</a:t>
            </a:r>
            <a:r>
              <a:rPr lang="ru-RU" sz="2200" dirty="0"/>
              <a:t>о</a:t>
            </a:r>
            <a:r>
              <a:rPr lang="it-IT" sz="2200" dirty="0"/>
              <a:t>лалар) ҳайв</a:t>
            </a:r>
            <a:r>
              <a:rPr lang="ru-RU" sz="2200" dirty="0"/>
              <a:t>о</a:t>
            </a:r>
            <a:r>
              <a:rPr lang="it-IT" sz="2200" dirty="0"/>
              <a:t>нлар, ўсимликлар расмлари билан қўшиб тасвирланади. Масалан, Яп</a:t>
            </a:r>
            <a:r>
              <a:rPr lang="ru-RU" sz="2200" dirty="0"/>
              <a:t>о</a:t>
            </a:r>
            <a:r>
              <a:rPr lang="it-IT" sz="2200" dirty="0"/>
              <a:t>нияда бу мақсадда машҳур артистлар, сп</a:t>
            </a:r>
            <a:r>
              <a:rPr lang="ru-RU" sz="2200" dirty="0"/>
              <a:t>о</a:t>
            </a:r>
            <a:r>
              <a:rPr lang="it-IT" sz="2200" dirty="0"/>
              <a:t>ртчилар, давлат арб</a:t>
            </a:r>
            <a:r>
              <a:rPr lang="ru-RU" sz="2200" dirty="0"/>
              <a:t>о</a:t>
            </a:r>
            <a:r>
              <a:rPr lang="it-IT" sz="2200" dirty="0"/>
              <a:t>блари </a:t>
            </a:r>
            <a:r>
              <a:rPr lang="ru-RU" sz="2200" dirty="0"/>
              <a:t>х</a:t>
            </a:r>
            <a:r>
              <a:rPr lang="it-IT" sz="2200" dirty="0"/>
              <a:t>изматидан р</a:t>
            </a:r>
            <a:r>
              <a:rPr lang="ru-RU" sz="2200" dirty="0"/>
              <a:t>е</a:t>
            </a:r>
            <a:r>
              <a:rPr lang="it-IT" sz="2200" dirty="0"/>
              <a:t>клама п</a:t>
            </a:r>
            <a:r>
              <a:rPr lang="ru-RU" sz="2200" dirty="0"/>
              <a:t>е</a:t>
            </a:r>
            <a:r>
              <a:rPr lang="it-IT" sz="2200" dirty="0"/>
              <a:t>рс</a:t>
            </a:r>
            <a:r>
              <a:rPr lang="ru-RU" sz="2200" dirty="0"/>
              <a:t>о</a:t>
            </a:r>
            <a:r>
              <a:rPr lang="it-IT" sz="2200" dirty="0"/>
              <a:t>нажлари сифатида ф</a:t>
            </a:r>
            <a:r>
              <a:rPr lang="ru-RU" sz="2200" dirty="0"/>
              <a:t>о</a:t>
            </a:r>
            <a:r>
              <a:rPr lang="it-IT" sz="2200" dirty="0"/>
              <a:t>йдаланилади. Ам</a:t>
            </a:r>
            <a:r>
              <a:rPr lang="ru-RU" sz="2200" dirty="0"/>
              <a:t>е</a:t>
            </a:r>
            <a:r>
              <a:rPr lang="it-IT" sz="2200" dirty="0"/>
              <a:t>рикада </a:t>
            </a:r>
            <a:r>
              <a:rPr lang="uz-Cyrl-UZ" sz="2200" dirty="0"/>
              <a:t>э</a:t>
            </a:r>
            <a:r>
              <a:rPr lang="it-IT" sz="2200" dirty="0"/>
              <a:t>са р</a:t>
            </a:r>
            <a:r>
              <a:rPr lang="ru-RU" sz="2200" dirty="0"/>
              <a:t>е</a:t>
            </a:r>
            <a:r>
              <a:rPr lang="it-IT" sz="2200" dirty="0"/>
              <a:t>кламага мутлақ</a:t>
            </a:r>
            <a:r>
              <a:rPr lang="ru-RU" sz="2200" dirty="0"/>
              <a:t>о</a:t>
            </a:r>
            <a:r>
              <a:rPr lang="it-IT" sz="2200" dirty="0"/>
              <a:t> ҳ</a:t>
            </a:r>
            <a:r>
              <a:rPr lang="ru-RU" sz="2200" dirty="0"/>
              <a:t>е</a:t>
            </a:r>
            <a:r>
              <a:rPr lang="it-IT" sz="2200" dirty="0"/>
              <a:t>ч кимга таниш бўлмаган кишилар таклиф қилинади. Ам</a:t>
            </a:r>
            <a:r>
              <a:rPr lang="ru-RU" sz="2200" dirty="0"/>
              <a:t>е</a:t>
            </a:r>
            <a:r>
              <a:rPr lang="it-IT" sz="2200" dirty="0"/>
              <a:t>рикалик р</a:t>
            </a:r>
            <a:r>
              <a:rPr lang="ru-RU" sz="2200" dirty="0"/>
              <a:t>е</a:t>
            </a:r>
            <a:r>
              <a:rPr lang="it-IT" sz="2200" dirty="0"/>
              <a:t>клама мута</a:t>
            </a:r>
            <a:r>
              <a:rPr lang="ru-RU" sz="2200" dirty="0"/>
              <a:t>х</a:t>
            </a:r>
            <a:r>
              <a:rPr lang="it-IT" sz="2200" dirty="0"/>
              <a:t>ассисларининг фикрича, машҳур кишилар </a:t>
            </a:r>
            <a:r>
              <a:rPr lang="ru-RU" sz="2200" dirty="0"/>
              <a:t>х</a:t>
            </a:r>
            <a:r>
              <a:rPr lang="it-IT" sz="2200" dirty="0"/>
              <a:t>арид</a:t>
            </a:r>
            <a:r>
              <a:rPr lang="ru-RU" sz="2200" dirty="0"/>
              <a:t>о</a:t>
            </a:r>
            <a:r>
              <a:rPr lang="it-IT" sz="2200" dirty="0"/>
              <a:t>рнинг диққатини р</a:t>
            </a:r>
            <a:r>
              <a:rPr lang="ru-RU" sz="2200" dirty="0"/>
              <a:t>е</a:t>
            </a:r>
            <a:r>
              <a:rPr lang="it-IT" sz="2200" dirty="0"/>
              <a:t>кламанинг м</a:t>
            </a:r>
            <a:r>
              <a:rPr lang="ru-RU" sz="2200" dirty="0"/>
              <a:t>о</a:t>
            </a:r>
            <a:r>
              <a:rPr lang="it-IT" sz="2200" dirty="0"/>
              <a:t>ҳиятидан ўзларига т</a:t>
            </a:r>
            <a:r>
              <a:rPr lang="ru-RU" sz="2200" dirty="0"/>
              <a:t>о</a:t>
            </a:r>
            <a:r>
              <a:rPr lang="it-IT" sz="2200" dirty="0"/>
              <a:t>ртиб </a:t>
            </a:r>
            <a:r>
              <a:rPr lang="ru-RU" sz="2200" dirty="0"/>
              <a:t>о</a:t>
            </a:r>
            <a:r>
              <a:rPr lang="it-IT" sz="2200" dirty="0"/>
              <a:t>лар </a:t>
            </a:r>
            <a:r>
              <a:rPr lang="uz-Cyrl-UZ" sz="2200" dirty="0"/>
              <a:t>э</a:t>
            </a:r>
            <a:r>
              <a:rPr lang="it-IT" sz="2200" dirty="0"/>
              <a:t>миш ва р</a:t>
            </a:r>
            <a:r>
              <a:rPr lang="ru-RU" sz="2200" dirty="0"/>
              <a:t>е</a:t>
            </a:r>
            <a:r>
              <a:rPr lang="it-IT" sz="2200" dirty="0"/>
              <a:t>клама мақсади ч</a:t>
            </a:r>
            <a:r>
              <a:rPr lang="ru-RU" sz="2200" dirty="0"/>
              <a:t>е</a:t>
            </a:r>
            <a:r>
              <a:rPr lang="it-IT" sz="2200" dirty="0"/>
              <a:t>тга, иккинчи р</a:t>
            </a:r>
            <a:r>
              <a:rPr lang="ru-RU" sz="2200" dirty="0"/>
              <a:t>е</a:t>
            </a:r>
            <a:r>
              <a:rPr lang="it-IT" sz="2200" dirty="0"/>
              <a:t>жага сурилиб қ</a:t>
            </a:r>
            <a:r>
              <a:rPr lang="ru-RU" sz="2200" dirty="0"/>
              <a:t>о</a:t>
            </a:r>
            <a:r>
              <a:rPr lang="it-IT" sz="2200" dirty="0"/>
              <a:t>лар </a:t>
            </a:r>
            <a:r>
              <a:rPr lang="uz-Cyrl-UZ" sz="2200" dirty="0"/>
              <a:t>э</a:t>
            </a:r>
            <a:r>
              <a:rPr lang="it-IT" sz="2200" dirty="0"/>
              <a:t>миш.</a:t>
            </a:r>
            <a:endParaRPr lang="ru-RU" sz="2200" dirty="0"/>
          </a:p>
        </p:txBody>
      </p:sp>
      <p:pic>
        <p:nvPicPr>
          <p:cNvPr id="7172" name="Picture 4" descr="Картинки по запросу сша реклам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896502"/>
            <a:ext cx="2940209" cy="2916874"/>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6" descr="Похожее изображение"/>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8" descr="Похожее изображение"/>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10" descr="Похожее изображение"/>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179" name="Picture 11" descr="C:\Users\Администратор\Desktop\1363408.jpg"/>
          <p:cNvPicPr>
            <a:picLocks noChangeAspect="1" noChangeArrowheads="1"/>
          </p:cNvPicPr>
          <p:nvPr/>
        </p:nvPicPr>
        <p:blipFill rotWithShape="1">
          <a:blip r:embed="rId3">
            <a:extLst>
              <a:ext uri="{28A0092B-C50C-407E-A947-70E740481C1C}">
                <a14:useLocalDpi xmlns:a14="http://schemas.microsoft.com/office/drawing/2010/main" val="0"/>
              </a:ext>
            </a:extLst>
          </a:blip>
          <a:srcRect l="13435" r="16883"/>
          <a:stretch/>
        </p:blipFill>
        <p:spPr bwMode="auto">
          <a:xfrm>
            <a:off x="624036" y="3945195"/>
            <a:ext cx="3803948" cy="2868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00504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764704"/>
            <a:ext cx="7632848" cy="2308324"/>
          </a:xfrm>
          <a:prstGeom prst="rect">
            <a:avLst/>
          </a:prstGeom>
        </p:spPr>
        <p:txBody>
          <a:bodyPr wrap="square">
            <a:spAutoFit/>
          </a:bodyPr>
          <a:lstStyle/>
          <a:p>
            <a:pPr algn="ctr"/>
            <a:r>
              <a:rPr lang="en-US" sz="2400" b="1" dirty="0" err="1"/>
              <a:t>Назорат</a:t>
            </a:r>
            <a:r>
              <a:rPr lang="en-US" sz="2400" b="1" dirty="0"/>
              <a:t> </a:t>
            </a:r>
            <a:r>
              <a:rPr lang="en-US" sz="2400" b="1" dirty="0" err="1"/>
              <a:t>саволлари</a:t>
            </a:r>
            <a:endParaRPr lang="ru-RU" sz="2400" b="1" dirty="0"/>
          </a:p>
          <a:p>
            <a:r>
              <a:rPr lang="uz-Cyrl-UZ" sz="2400" dirty="0"/>
              <a:t> </a:t>
            </a:r>
            <a:endParaRPr lang="ru-RU" sz="2400" dirty="0"/>
          </a:p>
          <a:p>
            <a:pPr lvl="0" fontAlgn="base" hangingPunct="0"/>
            <a:r>
              <a:rPr lang="ru-RU" sz="2400" dirty="0" smtClean="0"/>
              <a:t>1, </a:t>
            </a:r>
            <a:r>
              <a:rPr lang="ru-RU" sz="2400" dirty="0" err="1" smtClean="0"/>
              <a:t>Штрихли</a:t>
            </a:r>
            <a:r>
              <a:rPr lang="ru-RU" sz="2400" dirty="0" smtClean="0"/>
              <a:t> </a:t>
            </a:r>
            <a:r>
              <a:rPr lang="ru-RU" sz="2400" dirty="0" err="1"/>
              <a:t>кодлаш</a:t>
            </a:r>
            <a:r>
              <a:rPr lang="ru-RU" sz="2400" dirty="0"/>
              <a:t> </a:t>
            </a:r>
            <a:r>
              <a:rPr lang="ru-RU" sz="2400" dirty="0" err="1"/>
              <a:t>деганда</a:t>
            </a:r>
            <a:r>
              <a:rPr lang="ru-RU" sz="2400" dirty="0"/>
              <a:t> </a:t>
            </a:r>
            <a:r>
              <a:rPr lang="ru-RU" sz="2400" dirty="0" err="1"/>
              <a:t>нималарни</a:t>
            </a:r>
            <a:r>
              <a:rPr lang="ru-RU" sz="2400" dirty="0"/>
              <a:t> </a:t>
            </a:r>
            <a:r>
              <a:rPr lang="ru-RU" sz="2400" dirty="0" err="1"/>
              <a:t>тушунасиз</a:t>
            </a:r>
            <a:r>
              <a:rPr lang="ru-RU" sz="2400" dirty="0"/>
              <a:t>?</a:t>
            </a:r>
          </a:p>
          <a:p>
            <a:pPr lvl="0" fontAlgn="base" hangingPunct="0"/>
            <a:r>
              <a:rPr lang="ru-RU" sz="2400" dirty="0" smtClean="0"/>
              <a:t>2, </a:t>
            </a:r>
            <a:r>
              <a:rPr lang="ru-RU" sz="2400" dirty="0" err="1" smtClean="0"/>
              <a:t>Қандай</a:t>
            </a:r>
            <a:r>
              <a:rPr lang="ru-RU" sz="2400" dirty="0" smtClean="0"/>
              <a:t> </a:t>
            </a:r>
            <a:r>
              <a:rPr lang="ru-RU" sz="2400" dirty="0" err="1"/>
              <a:t>мақсулотларга</a:t>
            </a:r>
            <a:r>
              <a:rPr lang="ru-RU" sz="2400" dirty="0"/>
              <a:t> </a:t>
            </a:r>
            <a:r>
              <a:rPr lang="ru-RU" sz="2400" dirty="0" err="1"/>
              <a:t>нисбатан</a:t>
            </a:r>
            <a:r>
              <a:rPr lang="ru-RU" sz="2400" dirty="0"/>
              <a:t> </a:t>
            </a:r>
            <a:r>
              <a:rPr lang="ru-RU" sz="2400" dirty="0" err="1"/>
              <a:t>штрихли</a:t>
            </a:r>
            <a:r>
              <a:rPr lang="ru-RU" sz="2400" dirty="0"/>
              <a:t> код </a:t>
            </a:r>
            <a:r>
              <a:rPr lang="ru-RU" sz="2400" dirty="0" err="1"/>
              <a:t>қўллани</a:t>
            </a:r>
            <a:r>
              <a:rPr lang="uz-Cyrl-UZ" sz="2400" dirty="0"/>
              <a:t>ли</a:t>
            </a:r>
            <a:r>
              <a:rPr lang="ru-RU" sz="2400" dirty="0"/>
              <a:t>ши </a:t>
            </a:r>
            <a:r>
              <a:rPr lang="ru-RU" sz="2400" dirty="0" err="1"/>
              <a:t>керак</a:t>
            </a:r>
            <a:r>
              <a:rPr lang="ru-RU" sz="2400" dirty="0"/>
              <a:t>?</a:t>
            </a:r>
          </a:p>
          <a:p>
            <a:r>
              <a:rPr lang="ru-RU" sz="2400" dirty="0" smtClean="0"/>
              <a:t>3, </a:t>
            </a:r>
            <a:r>
              <a:rPr lang="ru-RU" sz="2400" dirty="0" err="1" smtClean="0"/>
              <a:t>Штрихли</a:t>
            </a:r>
            <a:r>
              <a:rPr lang="ru-RU" sz="2400" dirty="0" smtClean="0"/>
              <a:t> </a:t>
            </a:r>
            <a:r>
              <a:rPr lang="ru-RU" sz="2400" dirty="0" err="1"/>
              <a:t>кодлашнинг</a:t>
            </a:r>
            <a:r>
              <a:rPr lang="ru-RU" sz="2400" dirty="0"/>
              <a:t> </a:t>
            </a:r>
            <a:r>
              <a:rPr lang="ru-RU" sz="2400" dirty="0" err="1"/>
              <a:t>қандай</a:t>
            </a:r>
            <a:r>
              <a:rPr lang="ru-RU" sz="2400" dirty="0"/>
              <a:t> </a:t>
            </a:r>
            <a:r>
              <a:rPr lang="ru-RU" sz="2400" dirty="0" err="1"/>
              <a:t>тизимлари</a:t>
            </a:r>
            <a:r>
              <a:rPr lang="ru-RU" sz="2400" dirty="0"/>
              <a:t> </a:t>
            </a:r>
            <a:r>
              <a:rPr lang="ru-RU" sz="2400" dirty="0" err="1"/>
              <a:t>мавжуд</a:t>
            </a:r>
            <a:r>
              <a:rPr lang="uz-Cyrl-UZ" sz="2400" dirty="0"/>
              <a:t>?</a:t>
            </a:r>
            <a:endParaRPr lang="ru-RU" sz="2400" dirty="0"/>
          </a:p>
        </p:txBody>
      </p:sp>
    </p:spTree>
    <p:extLst>
      <p:ext uri="{BB962C8B-B14F-4D97-AF65-F5344CB8AC3E}">
        <p14:creationId xmlns:p14="http://schemas.microsoft.com/office/powerpoint/2010/main" val="25652858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105</TotalTime>
  <Words>2326</Words>
  <Application>Microsoft Office PowerPoint</Application>
  <PresentationFormat>Экран (4:3)</PresentationFormat>
  <Paragraphs>339</Paragraphs>
  <Slides>28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28</vt:i4>
      </vt:variant>
    </vt:vector>
  </HeadingPairs>
  <TitlesOfParts>
    <vt:vector size="29" baseType="lpstr">
      <vt:lpstr>Поток</vt:lpstr>
      <vt:lpstr>Маҳсулотларни ёрлиқлаш. Реклама ва уни ташкил этишнинг чет эл тажрибаси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Маҳсулот ҳақидаги маълумотларни стандартлаштириш ва кодлаш Баъзан бирор маҳсулот харид қилганимизда унинг кўринарли жойида ёки этикеткасида ҳар хил қалинликдаги чизиқлар ва рақамлар билан белгиланган шаклларни кўришимиз мумкин. Уларга штрих-код номи берилган. Хўш, штрих-кодлар нима ва қачон пайдо бўлган? Штрих-кодлардан маҳсулотларга нисбатан тадбиқ этиш ғояси илк бора 30-йилларда АҚШ нинг Гарвард бизнес мактабида яратилган бўлиб, ундан амалда фойдаланиш бир неча ўн йиллардан сўнггина, яъни, 60-йиллардан бошланган. Штрих-кодларни дастлабки қўлловчилар темир йўлчилар бўлиб, шу усул орқали темир йўл вагонларини идентификациялаштирилган. Микропроцессор техникасининг гуркираб ривожланиши 70-йиллардан бошлаб штрих-кодлардан кенг равишда фойдаланиш имконини яратди. 1973 йил АҚШда Маҳсулотнинг Универсаль Коди (IPC) қабул қилиниб, 1977 йилдан бошлаб эса Европа Кодлаш Тизими ЕАN (European Article Numbering)  таъсис этилди ва ҳозирда ундан нафақат Европада, балки бошқа минтақаларда ҳам кенг равишда фойдаланилмоқда.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HP</dc:creator>
  <cp:lastModifiedBy>BEST</cp:lastModifiedBy>
  <cp:revision>14</cp:revision>
  <dcterms:created xsi:type="dcterms:W3CDTF">2017-11-02T09:07:53Z</dcterms:created>
  <dcterms:modified xsi:type="dcterms:W3CDTF">2017-12-28T10:08:24Z</dcterms:modified>
</cp:coreProperties>
</file>