
<file path=[Content_Types].xml><?xml version="1.0" encoding="utf-8"?>
<Types xmlns="http://schemas.openxmlformats.org/package/2006/content-types">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7" r:id="rId2"/>
    <p:sldId id="258" r:id="rId3"/>
    <p:sldId id="260" r:id="rId4"/>
    <p:sldId id="261" r:id="rId5"/>
    <p:sldId id="259" r:id="rId6"/>
    <p:sldId id="262" r:id="rId7"/>
    <p:sldId id="263" r:id="rId8"/>
    <p:sldId id="264" r:id="rId9"/>
    <p:sldId id="265" r:id="rId10"/>
    <p:sldId id="266" r:id="rId11"/>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828"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fld id="{5767CA58-8337-44A8-95CE-07F00D6BA6F7}" type="datetimeFigureOut">
              <a:rPr lang="ru-RU" smtClean="0"/>
              <a:t>28.12.2017</a:t>
            </a:fld>
            <a:endParaRPr lang="ru-RU"/>
          </a:p>
        </p:txBody>
      </p:sp>
      <p:sp>
        <p:nvSpPr>
          <p:cNvPr id="2" name="Нижний колонтитул 1"/>
          <p:cNvSpPr>
            <a:spLocks noGrp="1"/>
          </p:cNvSpPr>
          <p:nvPr>
            <p:ph type="ftr" sz="quarter" idx="11"/>
          </p:nvPr>
        </p:nvSpPr>
        <p:spPr/>
        <p:txBody>
          <a:bodyPr/>
          <a:lstStyle/>
          <a:p>
            <a:endParaRPr lang="ru-RU"/>
          </a:p>
        </p:txBody>
      </p:sp>
      <p:sp>
        <p:nvSpPr>
          <p:cNvPr id="15" name="Номер слайда 14"/>
          <p:cNvSpPr>
            <a:spLocks noGrp="1"/>
          </p:cNvSpPr>
          <p:nvPr>
            <p:ph type="sldNum" sz="quarter" idx="12"/>
          </p:nvPr>
        </p:nvSpPr>
        <p:spPr>
          <a:xfrm>
            <a:off x="8229600" y="6473952"/>
            <a:ext cx="758952" cy="246888"/>
          </a:xfrm>
        </p:spPr>
        <p:txBody>
          <a:bodyPr/>
          <a:lstStyle/>
          <a:p>
            <a:fld id="{3FD5C702-096C-4EDE-A44E-07B5A44370F1}"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Объект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fld id="{5767CA58-8337-44A8-95CE-07F00D6BA6F7}" type="datetimeFigureOut">
              <a:rPr lang="ru-RU" smtClean="0"/>
              <a:t>28.12.2017</a:t>
            </a:fld>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endParaRPr lang="ru-RU"/>
          </a:p>
        </p:txBody>
      </p:sp>
      <p:sp>
        <p:nvSpPr>
          <p:cNvPr id="16" name="Номер слайда 15"/>
          <p:cNvSpPr>
            <a:spLocks noGrp="1"/>
          </p:cNvSpPr>
          <p:nvPr>
            <p:ph type="sldNum" sz="quarter" idx="12"/>
          </p:nvPr>
        </p:nvSpPr>
        <p:spPr>
          <a:xfrm>
            <a:off x="8229600" y="6473952"/>
            <a:ext cx="758952" cy="246888"/>
          </a:xfrm>
        </p:spPr>
        <p:txBody>
          <a:bodyPr/>
          <a:lstStyle/>
          <a:p>
            <a:fld id="{3FD5C702-096C-4EDE-A44E-07B5A44370F1}"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fld id="{5767CA58-8337-44A8-95CE-07F00D6BA6F7}" type="datetimeFigureOut">
              <a:rPr lang="ru-RU" smtClean="0"/>
              <a:t>28.12.2017</a:t>
            </a:fld>
            <a:endParaRPr lang="ru-RU"/>
          </a:p>
        </p:txBody>
      </p:sp>
      <p:sp>
        <p:nvSpPr>
          <p:cNvPr id="11" name="Нижний колонтитул 10"/>
          <p:cNvSpPr>
            <a:spLocks noGrp="1"/>
          </p:cNvSpPr>
          <p:nvPr>
            <p:ph type="ftr" sz="quarter" idx="11"/>
          </p:nvPr>
        </p:nvSpPr>
        <p:spPr/>
        <p:txBody>
          <a:bodyPr/>
          <a:lstStyle/>
          <a:p>
            <a:endParaRPr lang="ru-RU"/>
          </a:p>
        </p:txBody>
      </p:sp>
      <p:sp>
        <p:nvSpPr>
          <p:cNvPr id="16" name="Номер слайда 15"/>
          <p:cNvSpPr>
            <a:spLocks noGrp="1"/>
          </p:cNvSpPr>
          <p:nvPr>
            <p:ph type="sldNum" sz="quarter" idx="12"/>
          </p:nvPr>
        </p:nvSpPr>
        <p:spPr/>
        <p:txBody>
          <a:bodyPr/>
          <a:lstStyle/>
          <a:p>
            <a:fld id="{3FD5C702-096C-4EDE-A44E-07B5A44370F1}" type="slidenum">
              <a:rPr lang="ru-RU" smtClean="0"/>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Объект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Объект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fld id="{5767CA58-8337-44A8-95CE-07F00D6BA6F7}" type="datetimeFigureOut">
              <a:rPr lang="ru-RU" smtClean="0"/>
              <a:t>28.12.2017</a:t>
            </a:fld>
            <a:endParaRPr lang="ru-RU"/>
          </a:p>
        </p:txBody>
      </p:sp>
      <p:sp>
        <p:nvSpPr>
          <p:cNvPr id="10" name="Нижний колонтитул 9"/>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3FD5C702-096C-4EDE-A44E-07B5A44370F1}"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Объект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Объект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fld id="{5767CA58-8337-44A8-95CE-07F00D6BA6F7}" type="datetimeFigureOut">
              <a:rPr lang="ru-RU" smtClean="0"/>
              <a:t>28.12.2017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229600" y="6477000"/>
            <a:ext cx="762000" cy="246888"/>
          </a:xfrm>
        </p:spPr>
        <p:txBody>
          <a:bodyPr/>
          <a:lstStyle/>
          <a:p>
            <a:fld id="{3FD5C702-096C-4EDE-A44E-07B5A44370F1}" type="slidenum">
              <a:rPr lang="ru-RU" smtClean="0"/>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fld id="{5767CA58-8337-44A8-95CE-07F00D6BA6F7}" type="datetimeFigureOut">
              <a:rPr lang="ru-RU" smtClean="0"/>
              <a:t>28.12.2017</a:t>
            </a:fld>
            <a:endParaRPr lang="ru-RU"/>
          </a:p>
        </p:txBody>
      </p:sp>
      <p:sp>
        <p:nvSpPr>
          <p:cNvPr id="21" name="Нижний колонтитул 20"/>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FD5C702-096C-4EDE-A44E-07B5A44370F1}"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5767CA58-8337-44A8-95CE-07F00D6BA6F7}" type="datetimeFigureOut">
              <a:rPr lang="ru-RU" smtClean="0"/>
              <a:t>28.12.2017</a:t>
            </a:fld>
            <a:endParaRPr lang="ru-RU"/>
          </a:p>
        </p:txBody>
      </p:sp>
      <p:sp>
        <p:nvSpPr>
          <p:cNvPr id="24" name="Нижний колонтитул 23"/>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FD5C702-096C-4EDE-A44E-07B5A44370F1}"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Объект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fld id="{5767CA58-8337-44A8-95CE-07F00D6BA6F7}" type="datetimeFigureOut">
              <a:rPr lang="ru-RU" smtClean="0"/>
              <a:t>28.12.2017</a:t>
            </a:fld>
            <a:endParaRPr lang="ru-RU"/>
          </a:p>
        </p:txBody>
      </p:sp>
      <p:sp>
        <p:nvSpPr>
          <p:cNvPr id="29" name="Нижний колонтитул 28"/>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FD5C702-096C-4EDE-A44E-07B5A44370F1}"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fld id="{5767CA58-8337-44A8-95CE-07F00D6BA6F7}" type="datetimeFigureOut">
              <a:rPr lang="ru-RU" smtClean="0"/>
              <a:t>28.12.2017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3FD5C702-096C-4EDE-A44E-07B5A44370F1}" type="slidenum">
              <a:rPr lang="ru-RU" smtClean="0"/>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767CA58-8337-44A8-95CE-07F00D6BA6F7}" type="datetimeFigureOut">
              <a:rPr lang="ru-RU" smtClean="0"/>
              <a:t>28.12.2017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FD5C702-096C-4EDE-A44E-07B5A44370F1}"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5767CA58-8337-44A8-95CE-07F00D6BA6F7}" type="datetimeFigureOut">
              <a:rPr lang="ru-RU" smtClean="0"/>
              <a:t>28.12.2017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FD5C702-096C-4EDE-A44E-07B5A44370F1}"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5767CA58-8337-44A8-95CE-07F00D6BA6F7}" type="datetimeFigureOut">
              <a:rPr lang="ru-RU" smtClean="0"/>
              <a:t>28.12.2017</a:t>
            </a:fld>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3FD5C702-096C-4EDE-A44E-07B5A44370F1}" type="slidenum">
              <a:rPr lang="ru-RU" smtClean="0"/>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3.wm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619672" y="1268760"/>
            <a:ext cx="6192688" cy="830997"/>
          </a:xfrm>
          <a:prstGeom prst="rect">
            <a:avLst/>
          </a:prstGeom>
        </p:spPr>
        <p:txBody>
          <a:bodyPr wrap="square">
            <a:spAutoFit/>
          </a:bodyPr>
          <a:lstStyle/>
          <a:p>
            <a:r>
              <a:rPr lang="uz-Cyrl-UZ" sz="2400" b="1" dirty="0"/>
              <a:t>Озиқ-овқат маҳсулотларини тараларга жойлаш учун ўтказиладиган ҳисобот</a:t>
            </a:r>
            <a:endParaRPr lang="ru-RU" sz="2400" dirty="0"/>
          </a:p>
        </p:txBody>
      </p:sp>
    </p:spTree>
    <p:extLst>
      <p:ext uri="{BB962C8B-B14F-4D97-AF65-F5344CB8AC3E}">
        <p14:creationId xmlns:p14="http://schemas.microsoft.com/office/powerpoint/2010/main" val="19314975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403648" y="1844824"/>
            <a:ext cx="6696744" cy="1569660"/>
          </a:xfrm>
          <a:prstGeom prst="rect">
            <a:avLst/>
          </a:prstGeom>
        </p:spPr>
        <p:txBody>
          <a:bodyPr wrap="square">
            <a:spAutoFit/>
          </a:bodyPr>
          <a:lstStyle/>
          <a:p>
            <a:pPr algn="ctr"/>
            <a:r>
              <a:rPr lang="ru-RU" sz="2400" b="1" dirty="0"/>
              <a:t>Режа</a:t>
            </a:r>
            <a:endParaRPr lang="ru-RU" sz="2400" dirty="0"/>
          </a:p>
          <a:p>
            <a:r>
              <a:rPr lang="ru-RU" sz="2400" b="1" dirty="0"/>
              <a:t>4.1. </a:t>
            </a:r>
            <a:r>
              <a:rPr lang="ru-RU" sz="2400" dirty="0" err="1"/>
              <a:t>Шартли</a:t>
            </a:r>
            <a:r>
              <a:rPr lang="ru-RU" sz="2400" dirty="0"/>
              <a:t> </a:t>
            </a:r>
            <a:r>
              <a:rPr lang="uz-Cyrl-UZ" sz="2400" dirty="0"/>
              <a:t> ва ф</a:t>
            </a:r>
            <a:r>
              <a:rPr lang="ru-RU" sz="2400" dirty="0" err="1"/>
              <a:t>изик</a:t>
            </a:r>
            <a:r>
              <a:rPr lang="ru-RU" sz="2400" dirty="0"/>
              <a:t> банка.</a:t>
            </a:r>
          </a:p>
          <a:p>
            <a:r>
              <a:rPr lang="ru-RU" sz="2400" b="1" dirty="0"/>
              <a:t>4.</a:t>
            </a:r>
            <a:r>
              <a:rPr lang="uz-Cyrl-UZ" sz="2400" b="1" dirty="0"/>
              <a:t>2</a:t>
            </a:r>
            <a:r>
              <a:rPr lang="ru-RU" sz="2400" b="1" dirty="0"/>
              <a:t>.</a:t>
            </a:r>
            <a:r>
              <a:rPr lang="ru-RU" sz="2400" dirty="0"/>
              <a:t> </a:t>
            </a:r>
            <a:r>
              <a:rPr lang="uz-Cyrl-UZ" sz="2400" dirty="0"/>
              <a:t>Озиқ-овқат</a:t>
            </a:r>
            <a:r>
              <a:rPr lang="ru-RU" sz="2400" dirty="0"/>
              <a:t> </a:t>
            </a:r>
            <a:r>
              <a:rPr lang="ru-RU" sz="2400" dirty="0" err="1"/>
              <a:t>саноатидаги</a:t>
            </a:r>
            <a:r>
              <a:rPr lang="ru-RU" sz="2400" dirty="0"/>
              <a:t> </a:t>
            </a:r>
            <a:r>
              <a:rPr lang="ru-RU" sz="2400" dirty="0" err="1"/>
              <a:t>ҳисоблашларда</a:t>
            </a:r>
            <a:r>
              <a:rPr lang="ru-RU" sz="2400" dirty="0"/>
              <a:t> </a:t>
            </a:r>
            <a:r>
              <a:rPr lang="ru-RU" sz="2400" dirty="0" err="1"/>
              <a:t>тараларнинг</a:t>
            </a:r>
            <a:r>
              <a:rPr lang="ru-RU" sz="2400" dirty="0"/>
              <a:t> </a:t>
            </a:r>
            <a:r>
              <a:rPr lang="ru-RU" sz="2400" dirty="0" err="1"/>
              <a:t>сиғими</a:t>
            </a:r>
            <a:r>
              <a:rPr lang="ru-RU" sz="2400" dirty="0"/>
              <a:t>.</a:t>
            </a:r>
          </a:p>
        </p:txBody>
      </p:sp>
    </p:spTree>
    <p:extLst>
      <p:ext uri="{BB962C8B-B14F-4D97-AF65-F5344CB8AC3E}">
        <p14:creationId xmlns:p14="http://schemas.microsoft.com/office/powerpoint/2010/main" val="11895439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251520" y="404664"/>
            <a:ext cx="8676456" cy="60016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uz-Cyrl-UZ"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Шартли ва физик банка</a:t>
            </a:r>
            <a:r>
              <a:rPr kumimoji="0" lang="uz-Cyrl-UZ"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Консерва саноатининг маҳсулотлари турли шаклдаги, катталикдаги ва сиғимдаги идишларда чиқарилганлиги сабабли бу соҳада катъий ҳисоб бирлигини қўллаш зарурияти туғилади. Шунинг учун консерва маҳсулотларини ҳисоблашда шартли банка деб номланувчи ҳисоблаш тизими қўлланилган. Шартли банка ассортиментга қараб икки хил усулда ҳисобланади: 1- маҳсулотнинг массасига қараб; 2- маҳсулотнинг ҳажмига қараб.</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Ҳисобга олиш, бухгалтерия ишлари, иқтисод, лойихалаш ишларидаги консерва махсулоти миқдори қийинчилик туғдирмаслиги учун бир хил бирликка келтирилади.</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Arial" pitchFamily="34" charset="0"/>
                <a:ea typeface="Times New Roman" pitchFamily="18" charset="0"/>
                <a:cs typeface="PANDA Times UZ"/>
              </a:rPr>
              <a:t>	</a:t>
            </a:r>
            <a:r>
              <a:rPr kumimoji="0" lang="ru-RU" sz="2400" b="0" i="0" u="none" strike="noStrike" cap="none" normalizeH="0" baseline="0" dirty="0" err="1" smtClean="0">
                <a:ln>
                  <a:noFill/>
                </a:ln>
                <a:solidFill>
                  <a:schemeClr val="tx1"/>
                </a:solidFill>
                <a:effectLst/>
                <a:latin typeface="Arial" pitchFamily="34" charset="0"/>
                <a:ea typeface="Times New Roman" pitchFamily="18" charset="0"/>
                <a:cs typeface="PANDA Times UZ"/>
              </a:rPr>
              <a:t>Бу</a:t>
            </a: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PANDA Times UZ"/>
              </a:rPr>
              <a:t> </a:t>
            </a:r>
            <a:r>
              <a:rPr kumimoji="0" lang="ru-RU" sz="2400" b="0" i="0" u="none" strike="noStrike" cap="none" normalizeH="0" baseline="0" dirty="0" err="1" smtClean="0">
                <a:ln>
                  <a:noFill/>
                </a:ln>
                <a:solidFill>
                  <a:schemeClr val="tx1"/>
                </a:solidFill>
                <a:effectLst/>
                <a:latin typeface="Arial" pitchFamily="34" charset="0"/>
                <a:ea typeface="Times New Roman" pitchFamily="18" charset="0"/>
                <a:cs typeface="PANDA Times UZ"/>
              </a:rPr>
              <a:t>ҳажм</a:t>
            </a: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PANDA Times UZ"/>
              </a:rPr>
              <a:t> </a:t>
            </a:r>
            <a:r>
              <a:rPr kumimoji="0" lang="ru-RU" sz="2400" b="0" i="0" u="none" strike="noStrike" cap="none" normalizeH="0" baseline="0" dirty="0" err="1" smtClean="0">
                <a:ln>
                  <a:noFill/>
                </a:ln>
                <a:solidFill>
                  <a:schemeClr val="tx1"/>
                </a:solidFill>
                <a:effectLst/>
                <a:latin typeface="Arial" pitchFamily="34" charset="0"/>
                <a:ea typeface="Times New Roman" pitchFamily="18" charset="0"/>
                <a:cs typeface="PANDA Times UZ"/>
              </a:rPr>
              <a:t>бўйича</a:t>
            </a: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PANDA Times UZ"/>
              </a:rPr>
              <a:t> </a:t>
            </a:r>
            <a:r>
              <a:rPr kumimoji="0" lang="ru-RU" sz="2400" b="0" i="0" u="none" strike="noStrike" cap="none" normalizeH="0" baseline="0" dirty="0" err="1" smtClean="0">
                <a:ln>
                  <a:noFill/>
                </a:ln>
                <a:solidFill>
                  <a:schemeClr val="tx1"/>
                </a:solidFill>
                <a:effectLst/>
                <a:latin typeface="Arial" pitchFamily="34" charset="0"/>
                <a:ea typeface="Times New Roman" pitchFamily="18" charset="0"/>
                <a:cs typeface="PANDA Times UZ"/>
              </a:rPr>
              <a:t>шартли</a:t>
            </a: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PANDA Times UZ"/>
              </a:rPr>
              <a:t> банка: № 8 </a:t>
            </a:r>
            <a:r>
              <a:rPr kumimoji="0" lang="ru-RU" sz="2400" b="0" i="0" u="none" strike="noStrike" cap="none" normalizeH="0" baseline="0" dirty="0" err="1" smtClean="0">
                <a:ln>
                  <a:noFill/>
                </a:ln>
                <a:solidFill>
                  <a:schemeClr val="tx1"/>
                </a:solidFill>
                <a:effectLst/>
                <a:latin typeface="Arial" pitchFamily="34" charset="0"/>
                <a:ea typeface="Times New Roman" pitchFamily="18" charset="0"/>
                <a:cs typeface="PANDA Times UZ"/>
              </a:rPr>
              <a:t>темир</a:t>
            </a: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PANDA Times UZ"/>
              </a:rPr>
              <a:t> банка 353,4 мл – </a:t>
            </a:r>
            <a:r>
              <a:rPr kumimoji="0" lang="ru-RU" sz="2400" b="0" i="0" u="none" strike="noStrike" cap="none" normalizeH="0" baseline="0" dirty="0" err="1" smtClean="0">
                <a:ln>
                  <a:noFill/>
                </a:ln>
                <a:solidFill>
                  <a:schemeClr val="tx1"/>
                </a:solidFill>
                <a:effectLst/>
                <a:latin typeface="Arial" pitchFamily="34" charset="0"/>
                <a:ea typeface="Times New Roman" pitchFamily="18" charset="0"/>
                <a:cs typeface="PANDA Times UZ"/>
              </a:rPr>
              <a:t>бир</a:t>
            </a: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PANDA Times UZ"/>
              </a:rPr>
              <a:t> </a:t>
            </a:r>
            <a:r>
              <a:rPr kumimoji="0" lang="ru-RU" sz="2400" b="0" i="0" u="none" strike="noStrike" cap="none" normalizeH="0" baseline="0" dirty="0" err="1" smtClean="0">
                <a:ln>
                  <a:noFill/>
                </a:ln>
                <a:solidFill>
                  <a:schemeClr val="tx1"/>
                </a:solidFill>
                <a:effectLst/>
                <a:latin typeface="Arial" pitchFamily="34" charset="0"/>
                <a:ea typeface="Times New Roman" pitchFamily="18" charset="0"/>
                <a:cs typeface="PANDA Times UZ"/>
              </a:rPr>
              <a:t>шартли</a:t>
            </a: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PANDA Times UZ"/>
              </a:rPr>
              <a:t> банка.</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PANDA Times UZ"/>
              </a:rPr>
              <a:t>	</a:t>
            </a:r>
            <a:r>
              <a:rPr kumimoji="0" lang="ru-RU" sz="2400" b="0" i="0" u="none" strike="noStrike" cap="none" normalizeH="0" baseline="0" dirty="0" err="1" smtClean="0">
                <a:ln>
                  <a:noFill/>
                </a:ln>
                <a:solidFill>
                  <a:schemeClr val="tx1"/>
                </a:solidFill>
                <a:effectLst/>
                <a:latin typeface="Arial" pitchFamily="34" charset="0"/>
                <a:ea typeface="Times New Roman" pitchFamily="18" charset="0"/>
                <a:cs typeface="PANDA Times UZ"/>
              </a:rPr>
              <a:t>Оғирлик</a:t>
            </a: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PANDA Times UZ"/>
              </a:rPr>
              <a:t> </a:t>
            </a:r>
            <a:r>
              <a:rPr kumimoji="0" lang="ru-RU" sz="2400" b="0" i="0" u="none" strike="noStrike" cap="none" normalizeH="0" baseline="0" dirty="0" err="1" smtClean="0">
                <a:ln>
                  <a:noFill/>
                </a:ln>
                <a:solidFill>
                  <a:schemeClr val="tx1"/>
                </a:solidFill>
                <a:effectLst/>
                <a:latin typeface="Arial" pitchFamily="34" charset="0"/>
                <a:ea typeface="Times New Roman" pitchFamily="18" charset="0"/>
                <a:cs typeface="PANDA Times UZ"/>
              </a:rPr>
              <a:t>бўйича</a:t>
            </a: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PANDA Times UZ"/>
              </a:rPr>
              <a:t> </a:t>
            </a:r>
            <a:r>
              <a:rPr kumimoji="0" lang="ru-RU" sz="2400" b="0" i="0" u="none" strike="noStrike" cap="none" normalizeH="0" baseline="0" dirty="0" err="1" smtClean="0">
                <a:ln>
                  <a:noFill/>
                </a:ln>
                <a:solidFill>
                  <a:schemeClr val="tx1"/>
                </a:solidFill>
                <a:effectLst/>
                <a:latin typeface="Arial" pitchFamily="34" charset="0"/>
                <a:ea typeface="Times New Roman" pitchFamily="18" charset="0"/>
                <a:cs typeface="PANDA Times UZ"/>
              </a:rPr>
              <a:t>шартли</a:t>
            </a: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PANDA Times UZ"/>
              </a:rPr>
              <a:t> банка: 400 г.</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just"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PANDA Times UZ"/>
              </a:rPr>
              <a:t>	</a:t>
            </a:r>
            <a:r>
              <a:rPr kumimoji="0" lang="ru-RU" sz="2400" b="0" i="0" u="none" strike="noStrike" cap="none" normalizeH="0" baseline="0" dirty="0" err="1" smtClean="0">
                <a:ln>
                  <a:noFill/>
                </a:ln>
                <a:solidFill>
                  <a:schemeClr val="tx1"/>
                </a:solidFill>
                <a:effectLst/>
                <a:latin typeface="Arial" pitchFamily="34" charset="0"/>
                <a:ea typeface="Times New Roman" pitchFamily="18" charset="0"/>
                <a:cs typeface="PANDA Times UZ"/>
              </a:rPr>
              <a:t>Ёки</a:t>
            </a: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PANDA Times UZ"/>
              </a:rPr>
              <a:t> </a:t>
            </a:r>
            <a:r>
              <a:rPr kumimoji="0" lang="ru-RU" sz="2400" b="0" i="0" u="none" strike="noStrike" cap="none" normalizeH="0" baseline="0" dirty="0" err="1" smtClean="0">
                <a:ln>
                  <a:noFill/>
                </a:ln>
                <a:solidFill>
                  <a:schemeClr val="tx1"/>
                </a:solidFill>
                <a:effectLst/>
                <a:latin typeface="Arial" pitchFamily="34" charset="0"/>
                <a:ea typeface="Times New Roman" pitchFamily="18" charset="0"/>
                <a:cs typeface="PANDA Times UZ"/>
              </a:rPr>
              <a:t>умумий</a:t>
            </a: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PANDA Times UZ"/>
              </a:rPr>
              <a:t> </a:t>
            </a:r>
            <a:r>
              <a:rPr kumimoji="0" lang="ru-RU" sz="2400" b="0" i="0" u="none" strike="noStrike" cap="none" normalizeH="0" baseline="0" dirty="0" err="1" smtClean="0">
                <a:ln>
                  <a:noFill/>
                </a:ln>
                <a:solidFill>
                  <a:schemeClr val="tx1"/>
                </a:solidFill>
                <a:effectLst/>
                <a:latin typeface="Arial" pitchFamily="34" charset="0"/>
                <a:ea typeface="Times New Roman" pitchFamily="18" charset="0"/>
                <a:cs typeface="PANDA Times UZ"/>
              </a:rPr>
              <a:t>оғирлик</a:t>
            </a: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PANDA Times UZ"/>
              </a:rPr>
              <a:t> </a:t>
            </a:r>
            <a:r>
              <a:rPr kumimoji="0" lang="ru-RU" sz="2400" b="0" i="0" u="none" strike="noStrike" cap="none" normalizeH="0" baseline="0" dirty="0" err="1" smtClean="0">
                <a:ln>
                  <a:noFill/>
                </a:ln>
                <a:solidFill>
                  <a:schemeClr val="tx1"/>
                </a:solidFill>
                <a:effectLst/>
                <a:latin typeface="Arial" pitchFamily="34" charset="0"/>
                <a:ea typeface="Times New Roman" pitchFamily="18" charset="0"/>
                <a:cs typeface="PANDA Times UZ"/>
              </a:rPr>
              <a:t>бўйича</a:t>
            </a: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PANDA Times UZ"/>
              </a:rPr>
              <a:t> кг, тонна.</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6533160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5536" y="476672"/>
            <a:ext cx="8352928" cy="4524315"/>
          </a:xfrm>
          <a:prstGeom prst="rect">
            <a:avLst/>
          </a:prstGeom>
        </p:spPr>
        <p:txBody>
          <a:bodyPr wrap="square">
            <a:spAutoFit/>
          </a:bodyPr>
          <a:lstStyle/>
          <a:p>
            <a:r>
              <a:rPr lang="ru-RU" sz="2400" dirty="0" err="1"/>
              <a:t>Мева</a:t>
            </a:r>
            <a:r>
              <a:rPr lang="ru-RU" sz="2400" dirty="0"/>
              <a:t>, </a:t>
            </a:r>
            <a:r>
              <a:rPr lang="ru-RU" sz="2400" dirty="0" err="1"/>
              <a:t>гўшт</a:t>
            </a:r>
            <a:r>
              <a:rPr lang="ru-RU" sz="2400" dirty="0"/>
              <a:t>, </a:t>
            </a:r>
            <a:r>
              <a:rPr lang="ru-RU" sz="2400" dirty="0" err="1"/>
              <a:t>балиқ</a:t>
            </a:r>
            <a:r>
              <a:rPr lang="ru-RU" sz="2400" dirty="0"/>
              <a:t>, </a:t>
            </a:r>
            <a:r>
              <a:rPr lang="ru-RU" sz="2400" dirty="0" err="1"/>
              <a:t>сут</a:t>
            </a:r>
            <a:r>
              <a:rPr lang="ru-RU" sz="2400" dirty="0"/>
              <a:t>, </a:t>
            </a:r>
            <a:r>
              <a:rPr lang="ru-RU" sz="2400" dirty="0" err="1"/>
              <a:t>консервалари</a:t>
            </a:r>
            <a:r>
              <a:rPr lang="ru-RU" sz="2400" dirty="0"/>
              <a:t> </a:t>
            </a:r>
            <a:r>
              <a:rPr lang="ru-RU" sz="2400" dirty="0" err="1"/>
              <a:t>ҳажм</a:t>
            </a:r>
            <a:r>
              <a:rPr lang="ru-RU" sz="2400" dirty="0"/>
              <a:t> </a:t>
            </a:r>
            <a:r>
              <a:rPr lang="ru-RU" sz="2400" dirty="0" err="1"/>
              <a:t>бирлигидаги</a:t>
            </a:r>
            <a:r>
              <a:rPr lang="ru-RU" sz="2400" dirty="0"/>
              <a:t> </a:t>
            </a:r>
            <a:r>
              <a:rPr lang="ru-RU" sz="2400" dirty="0" err="1"/>
              <a:t>шартли</a:t>
            </a:r>
            <a:r>
              <a:rPr lang="ru-RU" sz="2400" dirty="0"/>
              <a:t> банка </a:t>
            </a:r>
            <a:r>
              <a:rPr lang="ru-RU" sz="2400" dirty="0" err="1"/>
              <a:t>ҳисобида</a:t>
            </a:r>
            <a:r>
              <a:rPr lang="ru-RU" sz="2400" dirty="0"/>
              <a:t> </a:t>
            </a:r>
            <a:r>
              <a:rPr lang="ru-RU" sz="2400" dirty="0" err="1"/>
              <a:t>ҳисобга</a:t>
            </a:r>
            <a:r>
              <a:rPr lang="ru-RU" sz="2400" dirty="0"/>
              <a:t> </a:t>
            </a:r>
            <a:r>
              <a:rPr lang="ru-RU" sz="2400" dirty="0" err="1"/>
              <a:t>олинади</a:t>
            </a:r>
            <a:r>
              <a:rPr lang="ru-RU" sz="2400" dirty="0"/>
              <a:t>.</a:t>
            </a:r>
          </a:p>
          <a:p>
            <a:r>
              <a:rPr lang="ru-RU" sz="2400" dirty="0"/>
              <a:t>	</a:t>
            </a:r>
            <a:r>
              <a:rPr lang="ru-RU" sz="2400" dirty="0" err="1"/>
              <a:t>Мураббо</a:t>
            </a:r>
            <a:r>
              <a:rPr lang="ru-RU" sz="2400" dirty="0"/>
              <a:t>, джем, повидло, желе, маринад, </a:t>
            </a:r>
            <a:r>
              <a:rPr lang="ru-RU" sz="2400" dirty="0" err="1"/>
              <a:t>мева</a:t>
            </a:r>
            <a:r>
              <a:rPr lang="ru-RU" sz="2400" dirty="0"/>
              <a:t> </a:t>
            </a:r>
            <a:r>
              <a:rPr lang="ru-RU" sz="2400" dirty="0" err="1"/>
              <a:t>ва</a:t>
            </a:r>
            <a:r>
              <a:rPr lang="ru-RU" sz="2400" dirty="0"/>
              <a:t> </a:t>
            </a:r>
            <a:r>
              <a:rPr lang="ru-RU" sz="2400" dirty="0" err="1"/>
              <a:t>сабзавот</a:t>
            </a:r>
            <a:r>
              <a:rPr lang="ru-RU" sz="2400" dirty="0"/>
              <a:t> </a:t>
            </a:r>
            <a:r>
              <a:rPr lang="ru-RU" sz="2400" dirty="0" err="1"/>
              <a:t>шарбати</a:t>
            </a:r>
            <a:r>
              <a:rPr lang="ru-RU" sz="2400" dirty="0"/>
              <a:t>, </a:t>
            </a:r>
            <a:r>
              <a:rPr lang="ru-RU" sz="2400" dirty="0" err="1"/>
              <a:t>қайла</a:t>
            </a:r>
            <a:r>
              <a:rPr lang="ru-RU" sz="2400" dirty="0"/>
              <a:t> </a:t>
            </a:r>
            <a:r>
              <a:rPr lang="ru-RU" sz="2400" dirty="0" err="1"/>
              <a:t>ва</a:t>
            </a:r>
            <a:r>
              <a:rPr lang="ru-RU" sz="2400" dirty="0"/>
              <a:t> </a:t>
            </a:r>
            <a:r>
              <a:rPr lang="ru-RU" sz="2400" dirty="0" err="1"/>
              <a:t>пюрелар</a:t>
            </a:r>
            <a:r>
              <a:rPr lang="ru-RU" sz="2400" dirty="0"/>
              <a:t>, </a:t>
            </a:r>
            <a:r>
              <a:rPr lang="ru-RU" sz="2400" dirty="0" err="1"/>
              <a:t>оғирлик</a:t>
            </a:r>
            <a:r>
              <a:rPr lang="ru-RU" sz="2400" dirty="0"/>
              <a:t> </a:t>
            </a:r>
            <a:r>
              <a:rPr lang="ru-RU" sz="2400" dirty="0" err="1"/>
              <a:t>бўйича</a:t>
            </a:r>
            <a:r>
              <a:rPr lang="ru-RU" sz="2400" dirty="0"/>
              <a:t> </a:t>
            </a:r>
            <a:r>
              <a:rPr lang="ru-RU" sz="2400" dirty="0" err="1"/>
              <a:t>ҳисоб</a:t>
            </a:r>
            <a:r>
              <a:rPr lang="ru-RU" sz="2400" dirty="0"/>
              <a:t> </a:t>
            </a:r>
            <a:r>
              <a:rPr lang="ru-RU" sz="2400" dirty="0" err="1"/>
              <a:t>банкаларида</a:t>
            </a:r>
            <a:r>
              <a:rPr lang="ru-RU" sz="2400" dirty="0"/>
              <a:t> </a:t>
            </a:r>
            <a:r>
              <a:rPr lang="ru-RU" sz="2400" dirty="0" err="1"/>
              <a:t>ҳисобга</a:t>
            </a:r>
            <a:r>
              <a:rPr lang="ru-RU" sz="2400" dirty="0"/>
              <a:t> </a:t>
            </a:r>
            <a:r>
              <a:rPr lang="ru-RU" sz="2400" dirty="0" err="1"/>
              <a:t>олинади</a:t>
            </a:r>
            <a:r>
              <a:rPr lang="ru-RU" sz="2400" dirty="0"/>
              <a:t>.</a:t>
            </a:r>
          </a:p>
          <a:p>
            <a:r>
              <a:rPr lang="uz-Cyrl-UZ" sz="2400" dirty="0"/>
              <a:t>Ҳисоб бирлигида ҳамма турдаги маҳсулотлар ҳисобланади, яъни металл тараларига, шиша тараларга ва ёғоч тараларга жойланган маҳсулотлар, лекин тузланган сабзавотлар, музлатилган маҳсулотлар, қуритилган мева ва сабзавотлар ва ҳар хил ярим тайёр маҳсулотлар ўзгача ҳисобланади. Кейинги айтилганлар масса бирлигида ҳисобланади ( тонна, минг тонна).</a:t>
            </a:r>
            <a:endParaRPr lang="ru-RU" sz="2400" dirty="0"/>
          </a:p>
        </p:txBody>
      </p:sp>
    </p:spTree>
    <p:extLst>
      <p:ext uri="{BB962C8B-B14F-4D97-AF65-F5344CB8AC3E}">
        <p14:creationId xmlns:p14="http://schemas.microsoft.com/office/powerpoint/2010/main" val="22799211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1383495517"/>
              </p:ext>
            </p:extLst>
          </p:nvPr>
        </p:nvGraphicFramePr>
        <p:xfrm>
          <a:off x="395536" y="2204864"/>
          <a:ext cx="8064897" cy="3168352"/>
        </p:xfrm>
        <a:graphic>
          <a:graphicData uri="http://schemas.openxmlformats.org/drawingml/2006/table">
            <a:tbl>
              <a:tblPr>
                <a:tableStyleId>{5C22544A-7EE6-4342-B048-85BDC9FD1C3A}</a:tableStyleId>
              </a:tblPr>
              <a:tblGrid>
                <a:gridCol w="3260172"/>
                <a:gridCol w="2403189"/>
                <a:gridCol w="2401536"/>
              </a:tblGrid>
              <a:tr h="775160">
                <a:tc>
                  <a:txBody>
                    <a:bodyPr/>
                    <a:lstStyle/>
                    <a:p>
                      <a:pPr algn="ctr">
                        <a:lnSpc>
                          <a:spcPct val="115000"/>
                        </a:lnSpc>
                        <a:spcAft>
                          <a:spcPts val="0"/>
                        </a:spcAft>
                      </a:pPr>
                      <a:r>
                        <a:rPr lang="ru-RU" sz="2200" dirty="0" err="1">
                          <a:effectLst/>
                        </a:rPr>
                        <a:t>Махсулот</a:t>
                      </a:r>
                      <a:r>
                        <a:rPr lang="ru-RU" sz="2200" dirty="0">
                          <a:effectLst/>
                        </a:rPr>
                        <a:t> </a:t>
                      </a:r>
                      <a:r>
                        <a:rPr lang="ru-RU" sz="2200" dirty="0" err="1">
                          <a:effectLst/>
                        </a:rPr>
                        <a:t>номи</a:t>
                      </a:r>
                      <a:endParaRPr lang="ru-RU" sz="2200" dirty="0">
                        <a:effectLst/>
                        <a:latin typeface="PANDA Times UZ"/>
                        <a:ea typeface="Times New Roman"/>
                        <a:cs typeface="PANDA Times UZ"/>
                      </a:endParaRPr>
                    </a:p>
                  </a:txBody>
                  <a:tcPr marL="68580" marR="68580" marT="0" marB="0"/>
                </a:tc>
                <a:tc>
                  <a:txBody>
                    <a:bodyPr/>
                    <a:lstStyle/>
                    <a:p>
                      <a:pPr algn="ctr">
                        <a:lnSpc>
                          <a:spcPct val="115000"/>
                        </a:lnSpc>
                        <a:spcAft>
                          <a:spcPts val="0"/>
                        </a:spcAft>
                      </a:pPr>
                      <a:r>
                        <a:rPr lang="ru-RU" sz="2200">
                          <a:effectLst/>
                        </a:rPr>
                        <a:t>Қуруқ модда миқдори, %</a:t>
                      </a:r>
                      <a:endParaRPr lang="ru-RU" sz="2200">
                        <a:effectLst/>
                        <a:latin typeface="PANDA Times UZ"/>
                        <a:ea typeface="Times New Roman"/>
                        <a:cs typeface="PANDA Times UZ"/>
                      </a:endParaRPr>
                    </a:p>
                  </a:txBody>
                  <a:tcPr marL="68580" marR="68580" marT="0" marB="0"/>
                </a:tc>
                <a:tc>
                  <a:txBody>
                    <a:bodyPr/>
                    <a:lstStyle/>
                    <a:p>
                      <a:pPr algn="ctr">
                        <a:lnSpc>
                          <a:spcPct val="115000"/>
                        </a:lnSpc>
                        <a:spcAft>
                          <a:spcPts val="0"/>
                        </a:spcAft>
                      </a:pPr>
                      <a:r>
                        <a:rPr lang="ru-RU" sz="2200">
                          <a:effectLst/>
                        </a:rPr>
                        <a:t>Коэффициент</a:t>
                      </a:r>
                      <a:endParaRPr lang="ru-RU" sz="2200">
                        <a:effectLst/>
                        <a:latin typeface="PANDA Times UZ"/>
                        <a:ea typeface="Times New Roman"/>
                        <a:cs typeface="PANDA Times UZ"/>
                      </a:endParaRPr>
                    </a:p>
                  </a:txBody>
                  <a:tcPr marL="68580" marR="68580" marT="0" marB="0"/>
                </a:tc>
              </a:tr>
              <a:tr h="2393192">
                <a:tc>
                  <a:txBody>
                    <a:bodyPr/>
                    <a:lstStyle/>
                    <a:p>
                      <a:pPr algn="just">
                        <a:lnSpc>
                          <a:spcPct val="115000"/>
                        </a:lnSpc>
                        <a:spcAft>
                          <a:spcPts val="0"/>
                        </a:spcAft>
                      </a:pPr>
                      <a:r>
                        <a:rPr lang="ru-RU" sz="2200" dirty="0" err="1">
                          <a:effectLst/>
                        </a:rPr>
                        <a:t>Мева</a:t>
                      </a:r>
                      <a:r>
                        <a:rPr lang="ru-RU" sz="2200" dirty="0">
                          <a:effectLst/>
                        </a:rPr>
                        <a:t> </a:t>
                      </a:r>
                      <a:r>
                        <a:rPr lang="ru-RU" sz="2200" dirty="0" err="1">
                          <a:effectLst/>
                        </a:rPr>
                        <a:t>қайласи</a:t>
                      </a:r>
                      <a:endParaRPr lang="ru-RU" sz="2200" dirty="0">
                        <a:effectLst/>
                      </a:endParaRPr>
                    </a:p>
                    <a:p>
                      <a:pPr algn="just">
                        <a:lnSpc>
                          <a:spcPct val="115000"/>
                        </a:lnSpc>
                        <a:spcAft>
                          <a:spcPts val="0"/>
                        </a:spcAft>
                      </a:pPr>
                      <a:r>
                        <a:rPr lang="ru-RU" sz="2200" dirty="0" err="1">
                          <a:effectLst/>
                        </a:rPr>
                        <a:t>Мева</a:t>
                      </a:r>
                      <a:r>
                        <a:rPr lang="ru-RU" sz="2200" dirty="0">
                          <a:effectLst/>
                        </a:rPr>
                        <a:t> </a:t>
                      </a:r>
                      <a:r>
                        <a:rPr lang="ru-RU" sz="2200" dirty="0" err="1">
                          <a:effectLst/>
                        </a:rPr>
                        <a:t>пастаси</a:t>
                      </a:r>
                      <a:endParaRPr lang="ru-RU" sz="2200" dirty="0">
                        <a:effectLst/>
                      </a:endParaRPr>
                    </a:p>
                    <a:p>
                      <a:pPr algn="just">
                        <a:lnSpc>
                          <a:spcPct val="115000"/>
                        </a:lnSpc>
                        <a:spcAft>
                          <a:spcPts val="0"/>
                        </a:spcAft>
                      </a:pPr>
                      <a:r>
                        <a:rPr lang="ru-RU" sz="2200" dirty="0" err="1">
                          <a:effectLst/>
                        </a:rPr>
                        <a:t>Мева</a:t>
                      </a:r>
                      <a:r>
                        <a:rPr lang="ru-RU" sz="2200" dirty="0">
                          <a:effectLst/>
                        </a:rPr>
                        <a:t> </a:t>
                      </a:r>
                      <a:r>
                        <a:rPr lang="ru-RU" sz="2200" dirty="0" err="1">
                          <a:effectLst/>
                        </a:rPr>
                        <a:t>пастаси</a:t>
                      </a:r>
                      <a:endParaRPr lang="ru-RU" sz="2200" dirty="0">
                        <a:effectLst/>
                      </a:endParaRPr>
                    </a:p>
                    <a:p>
                      <a:pPr algn="just">
                        <a:lnSpc>
                          <a:spcPct val="115000"/>
                        </a:lnSpc>
                        <a:spcAft>
                          <a:spcPts val="0"/>
                        </a:spcAft>
                      </a:pPr>
                      <a:r>
                        <a:rPr lang="ru-RU" sz="2200" dirty="0" err="1">
                          <a:effectLst/>
                        </a:rPr>
                        <a:t>Мева</a:t>
                      </a:r>
                      <a:r>
                        <a:rPr lang="ru-RU" sz="2200" dirty="0">
                          <a:effectLst/>
                        </a:rPr>
                        <a:t> </a:t>
                      </a:r>
                      <a:r>
                        <a:rPr lang="ru-RU" sz="2200" dirty="0" err="1">
                          <a:effectLst/>
                        </a:rPr>
                        <a:t>пастаси</a:t>
                      </a:r>
                      <a:endParaRPr lang="ru-RU" sz="2200" dirty="0">
                        <a:effectLst/>
                      </a:endParaRPr>
                    </a:p>
                    <a:p>
                      <a:pPr algn="just">
                        <a:lnSpc>
                          <a:spcPct val="115000"/>
                        </a:lnSpc>
                        <a:spcAft>
                          <a:spcPts val="0"/>
                        </a:spcAft>
                      </a:pPr>
                      <a:r>
                        <a:rPr lang="ru-RU" sz="2200" dirty="0">
                          <a:effectLst/>
                        </a:rPr>
                        <a:t>Мандарин </a:t>
                      </a:r>
                      <a:r>
                        <a:rPr lang="ru-RU" sz="2200" dirty="0" err="1">
                          <a:effectLst/>
                        </a:rPr>
                        <a:t>шарбати</a:t>
                      </a:r>
                      <a:endParaRPr lang="ru-RU" sz="2200" dirty="0">
                        <a:effectLst/>
                      </a:endParaRPr>
                    </a:p>
                    <a:p>
                      <a:pPr algn="just">
                        <a:lnSpc>
                          <a:spcPct val="115000"/>
                        </a:lnSpc>
                        <a:spcAft>
                          <a:spcPts val="0"/>
                        </a:spcAft>
                      </a:pPr>
                      <a:r>
                        <a:rPr lang="ru-RU" sz="2200" dirty="0" err="1">
                          <a:effectLst/>
                        </a:rPr>
                        <a:t>Олма</a:t>
                      </a:r>
                      <a:r>
                        <a:rPr lang="ru-RU" sz="2200" dirty="0">
                          <a:effectLst/>
                        </a:rPr>
                        <a:t> </a:t>
                      </a:r>
                      <a:r>
                        <a:rPr lang="ru-RU" sz="2200" dirty="0" err="1">
                          <a:effectLst/>
                        </a:rPr>
                        <a:t>шарюати</a:t>
                      </a:r>
                      <a:endParaRPr lang="ru-RU" sz="2200" dirty="0">
                        <a:effectLst/>
                        <a:latin typeface="PANDA Times UZ"/>
                        <a:ea typeface="Times New Roman"/>
                        <a:cs typeface="PANDA Times UZ"/>
                      </a:endParaRPr>
                    </a:p>
                  </a:txBody>
                  <a:tcPr marL="68580" marR="68580" marT="0" marB="0"/>
                </a:tc>
                <a:tc>
                  <a:txBody>
                    <a:bodyPr/>
                    <a:lstStyle/>
                    <a:p>
                      <a:pPr algn="ctr">
                        <a:lnSpc>
                          <a:spcPct val="115000"/>
                        </a:lnSpc>
                        <a:spcAft>
                          <a:spcPts val="0"/>
                        </a:spcAft>
                      </a:pPr>
                      <a:r>
                        <a:rPr lang="ru-RU" sz="2200">
                          <a:effectLst/>
                        </a:rPr>
                        <a:t>32 </a:t>
                      </a:r>
                    </a:p>
                    <a:p>
                      <a:pPr algn="ctr">
                        <a:lnSpc>
                          <a:spcPct val="115000"/>
                        </a:lnSpc>
                        <a:spcAft>
                          <a:spcPts val="0"/>
                        </a:spcAft>
                      </a:pPr>
                      <a:r>
                        <a:rPr lang="ru-RU" sz="2200">
                          <a:effectLst/>
                        </a:rPr>
                        <a:t>18</a:t>
                      </a:r>
                    </a:p>
                    <a:p>
                      <a:pPr algn="ctr">
                        <a:lnSpc>
                          <a:spcPct val="115000"/>
                        </a:lnSpc>
                        <a:spcAft>
                          <a:spcPts val="0"/>
                        </a:spcAft>
                      </a:pPr>
                      <a:r>
                        <a:rPr lang="ru-RU" sz="2200">
                          <a:effectLst/>
                        </a:rPr>
                        <a:t>25</a:t>
                      </a:r>
                    </a:p>
                    <a:p>
                      <a:pPr algn="ctr">
                        <a:lnSpc>
                          <a:spcPct val="115000"/>
                        </a:lnSpc>
                        <a:spcAft>
                          <a:spcPts val="0"/>
                        </a:spcAft>
                      </a:pPr>
                      <a:r>
                        <a:rPr lang="ru-RU" sz="2200">
                          <a:effectLst/>
                        </a:rPr>
                        <a:t>30</a:t>
                      </a:r>
                    </a:p>
                    <a:p>
                      <a:pPr algn="ctr">
                        <a:lnSpc>
                          <a:spcPct val="115000"/>
                        </a:lnSpc>
                        <a:spcAft>
                          <a:spcPts val="0"/>
                        </a:spcAft>
                      </a:pPr>
                      <a:r>
                        <a:rPr lang="ru-RU" sz="2200">
                          <a:effectLst/>
                        </a:rPr>
                        <a:t>45</a:t>
                      </a:r>
                    </a:p>
                    <a:p>
                      <a:pPr algn="ctr">
                        <a:lnSpc>
                          <a:spcPct val="115000"/>
                        </a:lnSpc>
                        <a:spcAft>
                          <a:spcPts val="0"/>
                        </a:spcAft>
                      </a:pPr>
                      <a:r>
                        <a:rPr lang="ru-RU" sz="2200">
                          <a:effectLst/>
                        </a:rPr>
                        <a:t>55</a:t>
                      </a:r>
                      <a:endParaRPr lang="ru-RU" sz="2200">
                        <a:effectLst/>
                        <a:latin typeface="PANDA Times UZ"/>
                        <a:ea typeface="Times New Roman"/>
                        <a:cs typeface="PANDA Times UZ"/>
                      </a:endParaRPr>
                    </a:p>
                  </a:txBody>
                  <a:tcPr marL="68580" marR="68580" marT="0" marB="0"/>
                </a:tc>
                <a:tc>
                  <a:txBody>
                    <a:bodyPr/>
                    <a:lstStyle/>
                    <a:p>
                      <a:pPr algn="ctr">
                        <a:lnSpc>
                          <a:spcPct val="115000"/>
                        </a:lnSpc>
                        <a:spcAft>
                          <a:spcPts val="0"/>
                        </a:spcAft>
                      </a:pPr>
                      <a:r>
                        <a:rPr lang="ru-RU" sz="2200" dirty="0">
                          <a:effectLst/>
                        </a:rPr>
                        <a:t>1,5</a:t>
                      </a:r>
                    </a:p>
                    <a:p>
                      <a:pPr algn="ctr">
                        <a:lnSpc>
                          <a:spcPct val="115000"/>
                        </a:lnSpc>
                        <a:spcAft>
                          <a:spcPts val="0"/>
                        </a:spcAft>
                      </a:pPr>
                      <a:r>
                        <a:rPr lang="ru-RU" sz="2200" dirty="0">
                          <a:effectLst/>
                        </a:rPr>
                        <a:t>1,5</a:t>
                      </a:r>
                    </a:p>
                    <a:p>
                      <a:pPr algn="ctr">
                        <a:lnSpc>
                          <a:spcPct val="115000"/>
                        </a:lnSpc>
                        <a:spcAft>
                          <a:spcPts val="0"/>
                        </a:spcAft>
                      </a:pPr>
                      <a:r>
                        <a:rPr lang="ru-RU" sz="2200" dirty="0">
                          <a:effectLst/>
                        </a:rPr>
                        <a:t>2,0</a:t>
                      </a:r>
                    </a:p>
                    <a:p>
                      <a:pPr algn="ctr">
                        <a:lnSpc>
                          <a:spcPct val="115000"/>
                        </a:lnSpc>
                        <a:spcAft>
                          <a:spcPts val="0"/>
                        </a:spcAft>
                      </a:pPr>
                      <a:r>
                        <a:rPr lang="ru-RU" sz="2200" dirty="0">
                          <a:effectLst/>
                        </a:rPr>
                        <a:t>2,5</a:t>
                      </a:r>
                    </a:p>
                    <a:p>
                      <a:pPr algn="ctr">
                        <a:lnSpc>
                          <a:spcPct val="115000"/>
                        </a:lnSpc>
                        <a:spcAft>
                          <a:spcPts val="0"/>
                        </a:spcAft>
                      </a:pPr>
                      <a:r>
                        <a:rPr lang="ru-RU" sz="2200" dirty="0">
                          <a:effectLst/>
                        </a:rPr>
                        <a:t>4,5</a:t>
                      </a:r>
                    </a:p>
                    <a:p>
                      <a:pPr algn="ctr">
                        <a:lnSpc>
                          <a:spcPct val="115000"/>
                        </a:lnSpc>
                        <a:spcAft>
                          <a:spcPts val="0"/>
                        </a:spcAft>
                      </a:pPr>
                      <a:r>
                        <a:rPr lang="ru-RU" sz="2200" dirty="0">
                          <a:effectLst/>
                        </a:rPr>
                        <a:t>5,0</a:t>
                      </a:r>
                      <a:endParaRPr lang="ru-RU" sz="2200" dirty="0">
                        <a:effectLst/>
                        <a:latin typeface="PANDA Times UZ"/>
                        <a:ea typeface="Times New Roman"/>
                        <a:cs typeface="PANDA Times UZ"/>
                      </a:endParaRPr>
                    </a:p>
                  </a:txBody>
                  <a:tcPr marL="68580" marR="68580" marT="0" marB="0"/>
                </a:tc>
              </a:tr>
            </a:tbl>
          </a:graphicData>
        </a:graphic>
      </p:graphicFrame>
      <p:sp>
        <p:nvSpPr>
          <p:cNvPr id="3" name="Rectangle 1"/>
          <p:cNvSpPr>
            <a:spLocks noChangeArrowheads="1"/>
          </p:cNvSpPr>
          <p:nvPr/>
        </p:nvSpPr>
        <p:spPr bwMode="auto">
          <a:xfrm>
            <a:off x="179512" y="801087"/>
            <a:ext cx="8607228"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a:t>
            </a:r>
            <a:r>
              <a:rPr kumimoji="0" lang="uz-Cyrl-UZ" sz="24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2</a:t>
            </a: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a:t>
            </a:r>
            <a:r>
              <a:rPr kumimoji="0" lang="ru-RU" sz="24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жадвал</a:t>
            </a: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Оғирлик</a:t>
            </a: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a:t>
            </a:r>
            <a:r>
              <a:rPr kumimoji="0" lang="ru-RU" sz="24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бирлигини</a:t>
            </a: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a:t>
            </a:r>
            <a:r>
              <a:rPr kumimoji="0" lang="ru-RU" sz="24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шартли</a:t>
            </a: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a:t>
            </a:r>
            <a:r>
              <a:rPr kumimoji="0" lang="ru-RU" sz="24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банкага</a:t>
            </a: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a:t>
            </a:r>
            <a:r>
              <a:rPr kumimoji="0" lang="ru-RU" sz="24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ўгириш</a:t>
            </a:r>
            <a:r>
              <a:rPr kumimoji="0" lang="uz-Cyrl-UZ" sz="24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a:t>
            </a:r>
            <a:r>
              <a:rPr kumimoji="0" lang="ru-RU" sz="24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коэффициенти</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7111419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755576" y="548680"/>
            <a:ext cx="7848872" cy="4524315"/>
          </a:xfrm>
          <a:prstGeom prst="rect">
            <a:avLst/>
          </a:prstGeom>
        </p:spPr>
        <p:txBody>
          <a:bodyPr wrap="square">
            <a:spAutoFit/>
          </a:bodyPr>
          <a:lstStyle/>
          <a:p>
            <a:pPr algn="just"/>
            <a:r>
              <a:rPr lang="uz-Cyrl-UZ" sz="2400" dirty="0"/>
              <a:t>Юқоридаги маҳсулотлар учун ҳисоб бирлиги қилиб тайёрланган  консерванинг  400 граммли масса оғирлиги қабул қилинган.</a:t>
            </a:r>
            <a:endParaRPr lang="ru-RU" sz="2400" dirty="0"/>
          </a:p>
          <a:p>
            <a:pPr algn="just"/>
            <a:r>
              <a:rPr lang="uz-Cyrl-UZ" sz="2400" dirty="0"/>
              <a:t>Физик банкани шартли банкага айлантиришдаги коеффициентни аниқлаш учун қуйидаги формула қабул қилинган:</a:t>
            </a:r>
            <a:endParaRPr lang="ru-RU" sz="2400" dirty="0"/>
          </a:p>
          <a:p>
            <a:pPr algn="ctr"/>
            <a:r>
              <a:rPr lang="ru-RU" sz="2400" b="1" dirty="0"/>
              <a:t>К = М / 400</a:t>
            </a:r>
            <a:endParaRPr lang="ru-RU" sz="2400" dirty="0"/>
          </a:p>
          <a:p>
            <a:pPr algn="just"/>
            <a:r>
              <a:rPr lang="uz-Cyrl-UZ" sz="2400" b="1" dirty="0"/>
              <a:t> </a:t>
            </a:r>
            <a:endParaRPr lang="ru-RU" sz="2400" dirty="0"/>
          </a:p>
          <a:p>
            <a:pPr algn="just"/>
            <a:r>
              <a:rPr lang="ru-RU" sz="2400" dirty="0"/>
              <a:t>бунда К - </a:t>
            </a:r>
            <a:r>
              <a:rPr lang="ru-RU" sz="2400" dirty="0" err="1"/>
              <a:t>айлантиришдаги</a:t>
            </a:r>
            <a:r>
              <a:rPr lang="ru-RU" sz="2400" dirty="0"/>
              <a:t> ко</a:t>
            </a:r>
            <a:r>
              <a:rPr lang="uz-Cyrl-UZ" sz="2400" dirty="0"/>
              <a:t>э</a:t>
            </a:r>
            <a:r>
              <a:rPr lang="ru-RU" sz="2400" dirty="0" err="1"/>
              <a:t>ффициент</a:t>
            </a:r>
            <a:r>
              <a:rPr lang="ru-RU" sz="2400" dirty="0"/>
              <a:t>;</a:t>
            </a:r>
          </a:p>
          <a:p>
            <a:pPr algn="just"/>
            <a:r>
              <a:rPr lang="ru-RU" sz="2400" dirty="0"/>
              <a:t>М - физик банка </a:t>
            </a:r>
            <a:r>
              <a:rPr lang="ru-RU" sz="2400" dirty="0" err="1"/>
              <a:t>ичидаги</a:t>
            </a:r>
            <a:r>
              <a:rPr lang="ru-RU" sz="2400" dirty="0"/>
              <a:t> </a:t>
            </a:r>
            <a:r>
              <a:rPr lang="ru-RU" sz="2400" dirty="0" err="1"/>
              <a:t>маҳсулотнинг</a:t>
            </a:r>
            <a:r>
              <a:rPr lang="ru-RU" sz="2400" dirty="0"/>
              <a:t> нетто </a:t>
            </a:r>
            <a:r>
              <a:rPr lang="ru-RU" sz="2400" dirty="0" err="1"/>
              <a:t>массаси</a:t>
            </a:r>
            <a:r>
              <a:rPr lang="ru-RU" sz="2400" dirty="0"/>
              <a:t>, грамм;</a:t>
            </a:r>
          </a:p>
          <a:p>
            <a:pPr algn="just"/>
            <a:r>
              <a:rPr lang="ru-RU" sz="2400" dirty="0"/>
              <a:t>400 - </a:t>
            </a:r>
            <a:r>
              <a:rPr lang="ru-RU" sz="2400" dirty="0" err="1"/>
              <a:t>шартли</a:t>
            </a:r>
            <a:r>
              <a:rPr lang="ru-RU" sz="2400" dirty="0"/>
              <a:t> </a:t>
            </a:r>
            <a:r>
              <a:rPr lang="ru-RU" sz="2400" dirty="0" err="1"/>
              <a:t>банканинг</a:t>
            </a:r>
            <a:r>
              <a:rPr lang="ru-RU" sz="2400" dirty="0"/>
              <a:t> </a:t>
            </a:r>
            <a:r>
              <a:rPr lang="ru-RU" sz="2400" dirty="0" err="1"/>
              <a:t>массаси</a:t>
            </a:r>
            <a:r>
              <a:rPr lang="ru-RU" sz="2400" dirty="0"/>
              <a:t>, грамм.</a:t>
            </a:r>
          </a:p>
        </p:txBody>
      </p:sp>
    </p:spTree>
    <p:extLst>
      <p:ext uri="{BB962C8B-B14F-4D97-AF65-F5344CB8AC3E}">
        <p14:creationId xmlns:p14="http://schemas.microsoft.com/office/powerpoint/2010/main" val="10615761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5"/>
          <p:cNvSpPr>
            <a:spLocks noChangeArrowheads="1"/>
          </p:cNvSpPr>
          <p:nvPr/>
        </p:nvSpPr>
        <p:spPr bwMode="auto">
          <a:xfrm>
            <a:off x="233264" y="447055"/>
            <a:ext cx="8892480"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Қуюлтирилган</a:t>
            </a:r>
            <a:r>
              <a:rPr kumimoji="0" lang="ru-RU" sz="22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a:t>
            </a: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махсулотлар</a:t>
            </a:r>
            <a:r>
              <a:rPr kumimoji="0" lang="ru-RU" sz="22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a:t>
            </a: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ҳисоби</a:t>
            </a:r>
            <a:r>
              <a:rPr kumimoji="0" lang="ru-RU" sz="22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12% </a:t>
            </a: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қуруқ</a:t>
            </a:r>
            <a:r>
              <a:rPr kumimoji="0" lang="ru-RU" sz="22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a:t>
            </a: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моддали</a:t>
            </a:r>
            <a:r>
              <a:rPr kumimoji="0" lang="ru-RU" sz="22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a:t>
            </a: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махсулотга</a:t>
            </a:r>
            <a:r>
              <a:rPr kumimoji="0" lang="ru-RU" sz="22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a:t>
            </a: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айлантириб</a:t>
            </a:r>
            <a:r>
              <a:rPr kumimoji="0" lang="ru-RU" sz="22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a:t>
            </a: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олинади</a:t>
            </a:r>
            <a:r>
              <a:rPr kumimoji="0" lang="ru-RU" sz="22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a:t>
            </a: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Масалан</a:t>
            </a:r>
            <a:r>
              <a:rPr kumimoji="0" lang="ru-RU" sz="22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6 т  30% -ли томат-паста </a:t>
            </a: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ишлаб</a:t>
            </a:r>
            <a:r>
              <a:rPr kumimoji="0" lang="ru-RU" sz="22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a:t>
            </a: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чиқарилган</a:t>
            </a:r>
            <a:r>
              <a:rPr kumimoji="0" lang="ru-RU" sz="22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Масса </a:t>
            </a: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бўйича</a:t>
            </a:r>
            <a:r>
              <a:rPr kumimoji="0" lang="ru-RU" sz="22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a:t>
            </a: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шартли</a:t>
            </a:r>
            <a:r>
              <a:rPr kumimoji="0" lang="ru-RU" sz="22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a:t>
            </a: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банкага</a:t>
            </a:r>
            <a:r>
              <a:rPr kumimoji="0" lang="ru-RU" sz="22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a:t>
            </a: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айлантирганда</a:t>
            </a:r>
            <a:r>
              <a:rPr kumimoji="0" lang="ru-RU" sz="22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a:t>
            </a: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бу</a:t>
            </a:r>
            <a:r>
              <a:rPr kumimoji="0" lang="ru-RU" sz="22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a:t>
            </a: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махсулот</a:t>
            </a:r>
            <a:r>
              <a:rPr kumimoji="0" lang="ru-RU" sz="22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a:t>
            </a:r>
            <a:endParaRPr kumimoji="0" lang="ru-RU" sz="22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6" name="Объект 5"/>
          <p:cNvGraphicFramePr>
            <a:graphicFrameLocks noChangeAspect="1"/>
          </p:cNvGraphicFramePr>
          <p:nvPr>
            <p:extLst>
              <p:ext uri="{D42A27DB-BD31-4B8C-83A1-F6EECF244321}">
                <p14:modId xmlns:p14="http://schemas.microsoft.com/office/powerpoint/2010/main" val="1931042867"/>
              </p:ext>
            </p:extLst>
          </p:nvPr>
        </p:nvGraphicFramePr>
        <p:xfrm>
          <a:off x="4283967" y="1665004"/>
          <a:ext cx="1642071" cy="539859"/>
        </p:xfrm>
        <a:graphic>
          <a:graphicData uri="http://schemas.openxmlformats.org/presentationml/2006/ole">
            <mc:AlternateContent xmlns:mc="http://schemas.openxmlformats.org/markup-compatibility/2006">
              <mc:Choice xmlns:v="urn:schemas-microsoft-com:vml" Requires="v">
                <p:oleObj spid="_x0000_s3080" name="Формула" r:id="rId3" imgW="1155700" imgH="419100" progId="Equation.3">
                  <p:embed/>
                </p:oleObj>
              </mc:Choice>
              <mc:Fallback>
                <p:oleObj name="Формула" r:id="rId3" imgW="1155700" imgH="419100"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83967" y="1665004"/>
                        <a:ext cx="1642071" cy="539859"/>
                      </a:xfrm>
                      <a:prstGeom prst="rect">
                        <a:avLst/>
                      </a:prstGeom>
                      <a:noFill/>
                    </p:spPr>
                  </p:pic>
                </p:oleObj>
              </mc:Fallback>
            </mc:AlternateContent>
          </a:graphicData>
        </a:graphic>
      </p:graphicFrame>
      <p:sp>
        <p:nvSpPr>
          <p:cNvPr id="7" name="Rectangle 6"/>
          <p:cNvSpPr>
            <a:spLocks noChangeArrowheads="1"/>
          </p:cNvSpPr>
          <p:nvPr/>
        </p:nvSpPr>
        <p:spPr bwMode="auto">
          <a:xfrm>
            <a:off x="204624" y="2348880"/>
            <a:ext cx="8892480" cy="144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2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a:t>
            </a: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шартли</a:t>
            </a:r>
            <a:r>
              <a:rPr kumimoji="0" lang="ru-RU" sz="22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банка, </a:t>
            </a: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ёки</a:t>
            </a:r>
            <a:r>
              <a:rPr kumimoji="0" lang="ru-RU" sz="22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37,5 тонна </a:t>
            </a: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бўлади</a:t>
            </a:r>
            <a:r>
              <a:rPr kumimoji="0" lang="ru-RU" sz="22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a:t>
            </a: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Қуюлтирилган</a:t>
            </a:r>
            <a:r>
              <a:rPr kumimoji="0" lang="ru-RU" sz="22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a:t>
            </a: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консервалар</a:t>
            </a:r>
            <a:r>
              <a:rPr kumimoji="0" lang="ru-RU" sz="22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a:t>
            </a: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қайла</a:t>
            </a:r>
            <a:r>
              <a:rPr kumimoji="0" lang="ru-RU" sz="22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паста, </a:t>
            </a: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шарбатлар</a:t>
            </a:r>
            <a:r>
              <a:rPr kumimoji="0" lang="ru-RU" sz="22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a:t>
            </a: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миқдорини</a:t>
            </a:r>
            <a:r>
              <a:rPr kumimoji="0" lang="ru-RU" sz="22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a:t>
            </a: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шартли</a:t>
            </a:r>
            <a:r>
              <a:rPr kumimoji="0" lang="ru-RU" sz="22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a:t>
            </a: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банкага</a:t>
            </a:r>
            <a:r>
              <a:rPr kumimoji="0" lang="ru-RU" sz="22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a:t>
            </a: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ўгириш</a:t>
            </a:r>
            <a:r>
              <a:rPr kumimoji="0" lang="ru-RU" sz="22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a:t>
            </a: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учун</a:t>
            </a:r>
            <a:r>
              <a:rPr kumimoji="0" lang="ru-RU" sz="22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a:t>
            </a:r>
            <a:r>
              <a:rPr kumimoji="0" lang="ru-RU" sz="2200" b="1"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Қоидага</a:t>
            </a:r>
            <a:r>
              <a:rPr kumimoji="0" lang="ru-RU" sz="22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a:t>
            </a: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биноан</a:t>
            </a:r>
            <a:r>
              <a:rPr kumimoji="0" lang="ru-RU" sz="22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a:t>
            </a: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қуюлтирилган</a:t>
            </a:r>
            <a:r>
              <a:rPr kumimoji="0" lang="ru-RU" sz="22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a:t>
            </a: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махсулот</a:t>
            </a:r>
            <a:r>
              <a:rPr kumimoji="0" lang="ru-RU" sz="22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a:t>
            </a: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оғирлик</a:t>
            </a:r>
            <a:r>
              <a:rPr kumimoji="0" lang="ru-RU" sz="22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a:t>
            </a: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бирлиги</a:t>
            </a:r>
            <a:r>
              <a:rPr kumimoji="0" lang="ru-RU" sz="22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(0,4 кг) </a:t>
            </a:r>
            <a:r>
              <a:rPr kumimoji="0" lang="uz-Cyrl-UZ" sz="22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2</a:t>
            </a:r>
            <a:r>
              <a:rPr kumimoji="0" lang="ru-RU" sz="22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a:t>
            </a: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жадвалда</a:t>
            </a:r>
            <a:r>
              <a:rPr kumimoji="0" lang="ru-RU" sz="22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a:t>
            </a: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келтирилган</a:t>
            </a:r>
            <a:r>
              <a:rPr kumimoji="0" lang="ru-RU" sz="22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a:t>
            </a: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ўгириш</a:t>
            </a:r>
            <a:r>
              <a:rPr kumimoji="0" lang="ru-RU" sz="22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a:t>
            </a: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коэффициентга</a:t>
            </a:r>
            <a:r>
              <a:rPr kumimoji="0" lang="ru-RU" sz="22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a:t>
            </a:r>
            <a:r>
              <a:rPr kumimoji="0" lang="ru-RU" sz="22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кўпайтирилади</a:t>
            </a:r>
            <a:r>
              <a:rPr kumimoji="0" lang="ru-RU" sz="22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a:t>
            </a:r>
            <a:endParaRPr kumimoji="0" lang="ru-RU" sz="22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8763257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332656"/>
            <a:ext cx="8568952" cy="923330"/>
          </a:xfrm>
          <a:prstGeom prst="rect">
            <a:avLst/>
          </a:prstGeom>
        </p:spPr>
        <p:txBody>
          <a:bodyPr wrap="square">
            <a:spAutoFit/>
          </a:bodyPr>
          <a:lstStyle/>
          <a:p>
            <a:r>
              <a:rPr lang="ru-RU" b="1" dirty="0"/>
              <a:t>1-мисол.</a:t>
            </a:r>
            <a:r>
              <a:rPr lang="ru-RU" dirty="0"/>
              <a:t> 10000 дона физик банка СКО 83-2 (1000 </a:t>
            </a:r>
            <a:r>
              <a:rPr lang="ru-RU" dirty="0" err="1"/>
              <a:t>гр</a:t>
            </a:r>
            <a:r>
              <a:rPr lang="ru-RU" dirty="0"/>
              <a:t>) </a:t>
            </a:r>
            <a:r>
              <a:rPr lang="ru-RU" dirty="0" err="1"/>
              <a:t>мева</a:t>
            </a:r>
            <a:r>
              <a:rPr lang="ru-RU" dirty="0"/>
              <a:t> </a:t>
            </a:r>
            <a:r>
              <a:rPr lang="ru-RU" dirty="0" err="1"/>
              <a:t>компоти</a:t>
            </a:r>
            <a:r>
              <a:rPr lang="ru-RU" dirty="0"/>
              <a:t> </a:t>
            </a:r>
            <a:r>
              <a:rPr lang="ru-RU" dirty="0" err="1"/>
              <a:t>солинган</a:t>
            </a:r>
            <a:r>
              <a:rPr lang="ru-RU" dirty="0"/>
              <a:t>.</a:t>
            </a:r>
          </a:p>
          <a:p>
            <a:r>
              <a:rPr lang="ru-RU" dirty="0"/>
              <a:t>       </a:t>
            </a:r>
            <a:r>
              <a:rPr lang="ru-RU" dirty="0" err="1"/>
              <a:t>Шартли</a:t>
            </a:r>
            <a:r>
              <a:rPr lang="ru-RU" dirty="0"/>
              <a:t> банка </a:t>
            </a:r>
            <a:r>
              <a:rPr lang="ru-RU" dirty="0" err="1"/>
              <a:t>миқдори</a:t>
            </a:r>
            <a:r>
              <a:rPr lang="ru-RU" dirty="0"/>
              <a:t> </a:t>
            </a:r>
            <a:r>
              <a:rPr lang="ru-RU" dirty="0" err="1"/>
              <a:t>коэффициентга</a:t>
            </a:r>
            <a:r>
              <a:rPr lang="ru-RU" dirty="0"/>
              <a:t> </a:t>
            </a:r>
            <a:r>
              <a:rPr lang="ru-RU" dirty="0" err="1"/>
              <a:t>кўпайтириб</a:t>
            </a:r>
            <a:r>
              <a:rPr lang="ru-RU" dirty="0"/>
              <a:t> </a:t>
            </a:r>
            <a:r>
              <a:rPr lang="ru-RU" dirty="0" err="1"/>
              <a:t>топилади</a:t>
            </a:r>
            <a:r>
              <a:rPr lang="ru-RU" dirty="0"/>
              <a:t>.</a:t>
            </a:r>
          </a:p>
          <a:p>
            <a:r>
              <a:rPr lang="ru-RU" dirty="0"/>
              <a:t>10000 * 2,83 = 28300 </a:t>
            </a:r>
            <a:r>
              <a:rPr lang="ru-RU" dirty="0" err="1"/>
              <a:t>ш.б</a:t>
            </a:r>
            <a:r>
              <a:rPr lang="ru-RU" dirty="0"/>
              <a:t>.</a:t>
            </a:r>
          </a:p>
        </p:txBody>
      </p:sp>
    </p:spTree>
    <p:extLst>
      <p:ext uri="{BB962C8B-B14F-4D97-AF65-F5344CB8AC3E}">
        <p14:creationId xmlns:p14="http://schemas.microsoft.com/office/powerpoint/2010/main" val="9878841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2424948175"/>
              </p:ext>
            </p:extLst>
          </p:nvPr>
        </p:nvGraphicFramePr>
        <p:xfrm>
          <a:off x="539552" y="600164"/>
          <a:ext cx="7776864" cy="6729984"/>
        </p:xfrm>
        <a:graphic>
          <a:graphicData uri="http://schemas.openxmlformats.org/drawingml/2006/table">
            <a:tbl>
              <a:tblPr>
                <a:tableStyleId>{5C22544A-7EE6-4342-B048-85BDC9FD1C3A}</a:tableStyleId>
              </a:tblPr>
              <a:tblGrid>
                <a:gridCol w="648073"/>
                <a:gridCol w="1440159"/>
                <a:gridCol w="1944216"/>
                <a:gridCol w="3744416"/>
              </a:tblGrid>
              <a:tr h="360040">
                <a:tc>
                  <a:txBody>
                    <a:bodyPr/>
                    <a:lstStyle/>
                    <a:p>
                      <a:pPr algn="just">
                        <a:lnSpc>
                          <a:spcPct val="115000"/>
                        </a:lnSpc>
                        <a:spcAft>
                          <a:spcPts val="0"/>
                        </a:spcAft>
                      </a:pPr>
                      <a:r>
                        <a:rPr lang="ru-RU" sz="1200" dirty="0" smtClean="0">
                          <a:effectLst/>
                        </a:rPr>
                        <a:t>№ банка</a:t>
                      </a:r>
                      <a:endParaRPr lang="ru-RU" sz="1200" dirty="0">
                        <a:effectLst/>
                        <a:latin typeface="PANDA Times UZ"/>
                        <a:ea typeface="Times New Roman"/>
                        <a:cs typeface="PANDA Times UZ"/>
                      </a:endParaRPr>
                    </a:p>
                  </a:txBody>
                  <a:tcPr marL="43511" marR="43511" marT="0" marB="0"/>
                </a:tc>
                <a:tc>
                  <a:txBody>
                    <a:bodyPr/>
                    <a:lstStyle/>
                    <a:p>
                      <a:pPr algn="just">
                        <a:lnSpc>
                          <a:spcPct val="115000"/>
                        </a:lnSpc>
                        <a:spcAft>
                          <a:spcPts val="0"/>
                        </a:spcAft>
                      </a:pPr>
                      <a:r>
                        <a:rPr lang="ru-RU" sz="1200" dirty="0">
                          <a:effectLst/>
                        </a:rPr>
                        <a:t>Банка </a:t>
                      </a:r>
                      <a:r>
                        <a:rPr lang="ru-RU" sz="1200" dirty="0" err="1">
                          <a:effectLst/>
                        </a:rPr>
                        <a:t>шакли</a:t>
                      </a:r>
                      <a:endParaRPr lang="ru-RU" sz="1200" dirty="0">
                        <a:effectLst/>
                        <a:latin typeface="PANDA Times UZ"/>
                        <a:ea typeface="Times New Roman"/>
                        <a:cs typeface="PANDA Times UZ"/>
                      </a:endParaRPr>
                    </a:p>
                  </a:txBody>
                  <a:tcPr marL="43511" marR="43511" marT="0" marB="0"/>
                </a:tc>
                <a:tc>
                  <a:txBody>
                    <a:bodyPr/>
                    <a:lstStyle/>
                    <a:p>
                      <a:pPr algn="just">
                        <a:lnSpc>
                          <a:spcPct val="115000"/>
                        </a:lnSpc>
                        <a:spcAft>
                          <a:spcPts val="0"/>
                        </a:spcAft>
                      </a:pPr>
                      <a:r>
                        <a:rPr lang="ru-RU" sz="1200" dirty="0" err="1">
                          <a:effectLst/>
                        </a:rPr>
                        <a:t>Банканинг</a:t>
                      </a:r>
                      <a:r>
                        <a:rPr lang="ru-RU" sz="1200" dirty="0">
                          <a:effectLst/>
                        </a:rPr>
                        <a:t> номинал </a:t>
                      </a:r>
                      <a:r>
                        <a:rPr lang="ru-RU" sz="1200" dirty="0" err="1">
                          <a:effectLst/>
                        </a:rPr>
                        <a:t>сиғими</a:t>
                      </a:r>
                      <a:endParaRPr lang="ru-RU" sz="1200" dirty="0">
                        <a:effectLst/>
                        <a:latin typeface="PANDA Times UZ"/>
                        <a:ea typeface="Times New Roman"/>
                        <a:cs typeface="PANDA Times UZ"/>
                      </a:endParaRPr>
                    </a:p>
                  </a:txBody>
                  <a:tcPr marL="43511" marR="43511" marT="0" marB="0"/>
                </a:tc>
                <a:tc>
                  <a:txBody>
                    <a:bodyPr/>
                    <a:lstStyle/>
                    <a:p>
                      <a:pPr algn="just">
                        <a:lnSpc>
                          <a:spcPct val="115000"/>
                        </a:lnSpc>
                        <a:spcAft>
                          <a:spcPts val="0"/>
                        </a:spcAft>
                      </a:pPr>
                      <a:r>
                        <a:rPr lang="ru-RU" sz="1200" dirty="0">
                          <a:effectLst/>
                        </a:rPr>
                        <a:t>Физик тарани  </a:t>
                      </a:r>
                      <a:r>
                        <a:rPr lang="ru-RU" sz="1200" dirty="0" err="1">
                          <a:effectLst/>
                        </a:rPr>
                        <a:t>шартли</a:t>
                      </a:r>
                      <a:r>
                        <a:rPr lang="ru-RU" sz="1200" dirty="0">
                          <a:effectLst/>
                        </a:rPr>
                        <a:t> </a:t>
                      </a:r>
                      <a:r>
                        <a:rPr lang="ru-RU" sz="1200" dirty="0" err="1">
                          <a:effectLst/>
                        </a:rPr>
                        <a:t>банкага</a:t>
                      </a:r>
                      <a:r>
                        <a:rPr lang="ru-RU" sz="1200" dirty="0">
                          <a:effectLst/>
                        </a:rPr>
                        <a:t> </a:t>
                      </a:r>
                      <a:r>
                        <a:rPr lang="ru-RU" sz="1200" dirty="0" err="1">
                          <a:effectLst/>
                        </a:rPr>
                        <a:t>ўгириш</a:t>
                      </a:r>
                      <a:r>
                        <a:rPr lang="ru-RU" sz="1200" dirty="0">
                          <a:effectLst/>
                        </a:rPr>
                        <a:t> </a:t>
                      </a:r>
                      <a:r>
                        <a:rPr lang="ru-RU" sz="1200" dirty="0" err="1">
                          <a:effectLst/>
                        </a:rPr>
                        <a:t>коэффициенти</a:t>
                      </a:r>
                      <a:r>
                        <a:rPr lang="ru-RU" sz="1200" dirty="0">
                          <a:effectLst/>
                        </a:rPr>
                        <a:t> </a:t>
                      </a:r>
                      <a:endParaRPr lang="ru-RU" sz="1200" dirty="0">
                        <a:effectLst/>
                        <a:latin typeface="PANDA Times UZ"/>
                        <a:ea typeface="Times New Roman"/>
                        <a:cs typeface="PANDA Times UZ"/>
                      </a:endParaRPr>
                    </a:p>
                  </a:txBody>
                  <a:tcPr marL="43511" marR="43511" marT="0" marB="0"/>
                </a:tc>
              </a:tr>
              <a:tr h="659328">
                <a:tc>
                  <a:txBody>
                    <a:bodyPr/>
                    <a:lstStyle/>
                    <a:p>
                      <a:pPr algn="ctr">
                        <a:lnSpc>
                          <a:spcPct val="115000"/>
                        </a:lnSpc>
                        <a:spcAft>
                          <a:spcPts val="0"/>
                        </a:spcAft>
                      </a:pPr>
                      <a:r>
                        <a:rPr lang="ru-RU" sz="1200">
                          <a:effectLst/>
                        </a:rPr>
                        <a:t>1</a:t>
                      </a:r>
                    </a:p>
                    <a:p>
                      <a:pPr algn="ctr">
                        <a:lnSpc>
                          <a:spcPct val="115000"/>
                        </a:lnSpc>
                        <a:spcAft>
                          <a:spcPts val="0"/>
                        </a:spcAft>
                      </a:pPr>
                      <a:r>
                        <a:rPr lang="ru-RU" sz="1200">
                          <a:effectLst/>
                        </a:rPr>
                        <a:t>2</a:t>
                      </a:r>
                    </a:p>
                    <a:p>
                      <a:pPr algn="ctr">
                        <a:lnSpc>
                          <a:spcPct val="115000"/>
                        </a:lnSpc>
                        <a:spcAft>
                          <a:spcPts val="0"/>
                        </a:spcAft>
                      </a:pPr>
                      <a:r>
                        <a:rPr lang="ru-RU" sz="1200">
                          <a:effectLst/>
                        </a:rPr>
                        <a:t>8</a:t>
                      </a:r>
                    </a:p>
                    <a:p>
                      <a:pPr algn="ctr">
                        <a:lnSpc>
                          <a:spcPct val="115000"/>
                        </a:lnSpc>
                        <a:spcAft>
                          <a:spcPts val="0"/>
                        </a:spcAft>
                      </a:pPr>
                      <a:r>
                        <a:rPr lang="ru-RU" sz="1200">
                          <a:effectLst/>
                        </a:rPr>
                        <a:t>5</a:t>
                      </a:r>
                      <a:endParaRPr lang="ru-RU" sz="1200">
                        <a:effectLst/>
                        <a:latin typeface="PANDA Times UZ"/>
                        <a:ea typeface="Times New Roman"/>
                        <a:cs typeface="PANDA Times UZ"/>
                      </a:endParaRPr>
                    </a:p>
                  </a:txBody>
                  <a:tcPr marL="43511" marR="43511" marT="0" marB="0"/>
                </a:tc>
                <a:tc>
                  <a:txBody>
                    <a:bodyPr/>
                    <a:lstStyle/>
                    <a:p>
                      <a:pPr algn="just">
                        <a:lnSpc>
                          <a:spcPct val="115000"/>
                        </a:lnSpc>
                        <a:spcAft>
                          <a:spcPts val="0"/>
                        </a:spcAft>
                      </a:pPr>
                      <a:r>
                        <a:rPr lang="ru-RU" sz="1200" dirty="0">
                          <a:effectLst/>
                        </a:rPr>
                        <a:t>Цилиндр</a:t>
                      </a:r>
                      <a:endParaRPr lang="ru-RU" sz="1200" dirty="0">
                        <a:effectLst/>
                        <a:latin typeface="PANDA Times UZ"/>
                        <a:ea typeface="Times New Roman"/>
                        <a:cs typeface="PANDA Times UZ"/>
                      </a:endParaRPr>
                    </a:p>
                  </a:txBody>
                  <a:tcPr marL="43511" marR="43511" marT="0" marB="0"/>
                </a:tc>
                <a:tc>
                  <a:txBody>
                    <a:bodyPr/>
                    <a:lstStyle/>
                    <a:p>
                      <a:pPr algn="ctr">
                        <a:lnSpc>
                          <a:spcPct val="115000"/>
                        </a:lnSpc>
                        <a:spcAft>
                          <a:spcPts val="0"/>
                        </a:spcAft>
                      </a:pPr>
                      <a:r>
                        <a:rPr lang="ru-RU" sz="1200">
                          <a:effectLst/>
                        </a:rPr>
                        <a:t>104</a:t>
                      </a:r>
                    </a:p>
                    <a:p>
                      <a:pPr algn="ctr">
                        <a:lnSpc>
                          <a:spcPct val="115000"/>
                        </a:lnSpc>
                        <a:spcAft>
                          <a:spcPts val="0"/>
                        </a:spcAft>
                      </a:pPr>
                      <a:r>
                        <a:rPr lang="ru-RU" sz="1200">
                          <a:effectLst/>
                        </a:rPr>
                        <a:t>176</a:t>
                      </a:r>
                    </a:p>
                    <a:p>
                      <a:pPr algn="ctr">
                        <a:lnSpc>
                          <a:spcPct val="115000"/>
                        </a:lnSpc>
                        <a:spcAft>
                          <a:spcPts val="0"/>
                        </a:spcAft>
                      </a:pPr>
                      <a:r>
                        <a:rPr lang="ru-RU" sz="1200">
                          <a:effectLst/>
                        </a:rPr>
                        <a:t>250</a:t>
                      </a:r>
                    </a:p>
                    <a:p>
                      <a:pPr algn="ctr">
                        <a:lnSpc>
                          <a:spcPct val="115000"/>
                        </a:lnSpc>
                        <a:spcAft>
                          <a:spcPts val="0"/>
                        </a:spcAft>
                      </a:pPr>
                      <a:r>
                        <a:rPr lang="ru-RU" sz="1200">
                          <a:effectLst/>
                        </a:rPr>
                        <a:t>251</a:t>
                      </a:r>
                      <a:endParaRPr lang="ru-RU" sz="1200">
                        <a:effectLst/>
                        <a:latin typeface="PANDA Times UZ"/>
                        <a:ea typeface="Times New Roman"/>
                        <a:cs typeface="PANDA Times UZ"/>
                      </a:endParaRPr>
                    </a:p>
                  </a:txBody>
                  <a:tcPr marL="43511" marR="43511" marT="0" marB="0"/>
                </a:tc>
                <a:tc>
                  <a:txBody>
                    <a:bodyPr/>
                    <a:lstStyle/>
                    <a:p>
                      <a:pPr algn="ctr">
                        <a:lnSpc>
                          <a:spcPct val="115000"/>
                        </a:lnSpc>
                        <a:spcAft>
                          <a:spcPts val="0"/>
                        </a:spcAft>
                      </a:pPr>
                      <a:r>
                        <a:rPr lang="ru-RU" sz="1200" dirty="0">
                          <a:effectLst/>
                        </a:rPr>
                        <a:t>0,295</a:t>
                      </a:r>
                    </a:p>
                    <a:p>
                      <a:pPr algn="ctr">
                        <a:lnSpc>
                          <a:spcPct val="115000"/>
                        </a:lnSpc>
                        <a:spcAft>
                          <a:spcPts val="0"/>
                        </a:spcAft>
                      </a:pPr>
                      <a:r>
                        <a:rPr lang="ru-RU" sz="1200" dirty="0">
                          <a:effectLst/>
                        </a:rPr>
                        <a:t>0,500</a:t>
                      </a:r>
                    </a:p>
                    <a:p>
                      <a:pPr algn="ctr">
                        <a:lnSpc>
                          <a:spcPct val="115000"/>
                        </a:lnSpc>
                        <a:spcAft>
                          <a:spcPts val="0"/>
                        </a:spcAft>
                      </a:pPr>
                      <a:r>
                        <a:rPr lang="ru-RU" sz="1200" dirty="0">
                          <a:effectLst/>
                        </a:rPr>
                        <a:t>0,707</a:t>
                      </a:r>
                    </a:p>
                    <a:p>
                      <a:pPr algn="ctr">
                        <a:lnSpc>
                          <a:spcPct val="115000"/>
                        </a:lnSpc>
                        <a:spcAft>
                          <a:spcPts val="0"/>
                        </a:spcAft>
                      </a:pPr>
                      <a:r>
                        <a:rPr lang="ru-RU" sz="1200" dirty="0">
                          <a:effectLst/>
                        </a:rPr>
                        <a:t>0,710</a:t>
                      </a:r>
                      <a:endParaRPr lang="ru-RU" sz="1200" dirty="0">
                        <a:effectLst/>
                        <a:latin typeface="PANDA Times UZ"/>
                        <a:ea typeface="Times New Roman"/>
                        <a:cs typeface="PANDA Times UZ"/>
                      </a:endParaRPr>
                    </a:p>
                  </a:txBody>
                  <a:tcPr marL="43511" marR="43511" marT="0" marB="0"/>
                </a:tc>
              </a:tr>
              <a:tr h="1164403">
                <a:tc>
                  <a:txBody>
                    <a:bodyPr/>
                    <a:lstStyle/>
                    <a:p>
                      <a:pPr algn="ctr">
                        <a:lnSpc>
                          <a:spcPct val="115000"/>
                        </a:lnSpc>
                        <a:spcAft>
                          <a:spcPts val="0"/>
                        </a:spcAft>
                      </a:pPr>
                      <a:r>
                        <a:rPr lang="ru-RU" sz="1200">
                          <a:effectLst/>
                        </a:rPr>
                        <a:t>6</a:t>
                      </a:r>
                    </a:p>
                    <a:p>
                      <a:pPr algn="ctr">
                        <a:lnSpc>
                          <a:spcPct val="115000"/>
                        </a:lnSpc>
                        <a:spcAft>
                          <a:spcPts val="0"/>
                        </a:spcAft>
                      </a:pPr>
                      <a:r>
                        <a:rPr lang="ru-RU" sz="1200">
                          <a:effectLst/>
                        </a:rPr>
                        <a:t>7</a:t>
                      </a:r>
                    </a:p>
                    <a:p>
                      <a:pPr algn="ctr">
                        <a:lnSpc>
                          <a:spcPct val="115000"/>
                        </a:lnSpc>
                        <a:spcAft>
                          <a:spcPts val="0"/>
                        </a:spcAft>
                      </a:pPr>
                      <a:r>
                        <a:rPr lang="ru-RU" sz="1200">
                          <a:effectLst/>
                        </a:rPr>
                        <a:t>8</a:t>
                      </a:r>
                    </a:p>
                    <a:p>
                      <a:pPr algn="ctr">
                        <a:lnSpc>
                          <a:spcPct val="115000"/>
                        </a:lnSpc>
                        <a:spcAft>
                          <a:spcPts val="0"/>
                        </a:spcAft>
                      </a:pPr>
                      <a:r>
                        <a:rPr lang="ru-RU" sz="1200">
                          <a:effectLst/>
                        </a:rPr>
                        <a:t>8</a:t>
                      </a:r>
                    </a:p>
                    <a:p>
                      <a:pPr algn="ctr">
                        <a:lnSpc>
                          <a:spcPct val="115000"/>
                        </a:lnSpc>
                        <a:spcAft>
                          <a:spcPts val="0"/>
                        </a:spcAft>
                      </a:pPr>
                      <a:r>
                        <a:rPr lang="ru-RU" sz="1200">
                          <a:effectLst/>
                        </a:rPr>
                        <a:t>10</a:t>
                      </a:r>
                    </a:p>
                    <a:p>
                      <a:pPr algn="ctr">
                        <a:lnSpc>
                          <a:spcPct val="115000"/>
                        </a:lnSpc>
                        <a:spcAft>
                          <a:spcPts val="0"/>
                        </a:spcAft>
                      </a:pPr>
                      <a:r>
                        <a:rPr lang="ru-RU" sz="1200">
                          <a:effectLst/>
                        </a:rPr>
                        <a:t>11</a:t>
                      </a:r>
                    </a:p>
                    <a:p>
                      <a:pPr algn="ctr">
                        <a:lnSpc>
                          <a:spcPct val="115000"/>
                        </a:lnSpc>
                        <a:spcAft>
                          <a:spcPts val="0"/>
                        </a:spcAft>
                      </a:pPr>
                      <a:r>
                        <a:rPr lang="ru-RU" sz="1200">
                          <a:effectLst/>
                        </a:rPr>
                        <a:t>12</a:t>
                      </a:r>
                      <a:endParaRPr lang="ru-RU" sz="1200">
                        <a:effectLst/>
                        <a:latin typeface="PANDA Times UZ"/>
                        <a:ea typeface="Times New Roman"/>
                        <a:cs typeface="PANDA Times UZ"/>
                      </a:endParaRPr>
                    </a:p>
                  </a:txBody>
                  <a:tcPr marL="43511" marR="43511" marT="0" marB="0"/>
                </a:tc>
                <a:tc>
                  <a:txBody>
                    <a:bodyPr/>
                    <a:lstStyle/>
                    <a:p>
                      <a:pPr algn="just">
                        <a:lnSpc>
                          <a:spcPct val="115000"/>
                        </a:lnSpc>
                        <a:spcAft>
                          <a:spcPts val="0"/>
                        </a:spcAft>
                      </a:pPr>
                      <a:r>
                        <a:rPr lang="ru-RU" sz="1200">
                          <a:effectLst/>
                        </a:rPr>
                        <a:t> </a:t>
                      </a:r>
                      <a:endParaRPr lang="ru-RU" sz="1200">
                        <a:effectLst/>
                        <a:latin typeface="PANDA Times UZ"/>
                        <a:ea typeface="Times New Roman"/>
                        <a:cs typeface="PANDA Times UZ"/>
                      </a:endParaRPr>
                    </a:p>
                  </a:txBody>
                  <a:tcPr marL="43511" marR="43511" marT="0" marB="0"/>
                </a:tc>
                <a:tc>
                  <a:txBody>
                    <a:bodyPr/>
                    <a:lstStyle/>
                    <a:p>
                      <a:pPr algn="ctr">
                        <a:lnSpc>
                          <a:spcPct val="115000"/>
                        </a:lnSpc>
                        <a:spcAft>
                          <a:spcPts val="0"/>
                        </a:spcAft>
                      </a:pPr>
                      <a:r>
                        <a:rPr lang="ru-RU" sz="1200">
                          <a:effectLst/>
                        </a:rPr>
                        <a:t>270,2</a:t>
                      </a:r>
                    </a:p>
                    <a:p>
                      <a:pPr algn="ctr">
                        <a:lnSpc>
                          <a:spcPct val="115000"/>
                        </a:lnSpc>
                        <a:spcAft>
                          <a:spcPts val="0"/>
                        </a:spcAft>
                      </a:pPr>
                      <a:r>
                        <a:rPr lang="ru-RU" sz="1200">
                          <a:effectLst/>
                        </a:rPr>
                        <a:t>318,0</a:t>
                      </a:r>
                    </a:p>
                    <a:p>
                      <a:pPr algn="ctr">
                        <a:lnSpc>
                          <a:spcPct val="115000"/>
                        </a:lnSpc>
                        <a:spcAft>
                          <a:spcPts val="0"/>
                        </a:spcAft>
                      </a:pPr>
                      <a:r>
                        <a:rPr lang="ru-RU" sz="1200">
                          <a:effectLst/>
                        </a:rPr>
                        <a:t>353,4</a:t>
                      </a:r>
                    </a:p>
                    <a:p>
                      <a:pPr algn="ctr">
                        <a:lnSpc>
                          <a:spcPct val="115000"/>
                        </a:lnSpc>
                        <a:spcAft>
                          <a:spcPts val="0"/>
                        </a:spcAft>
                      </a:pPr>
                      <a:r>
                        <a:rPr lang="ru-RU" sz="1200">
                          <a:effectLst/>
                        </a:rPr>
                        <a:t>375,0</a:t>
                      </a:r>
                    </a:p>
                    <a:p>
                      <a:pPr algn="ctr">
                        <a:lnSpc>
                          <a:spcPct val="115000"/>
                        </a:lnSpc>
                        <a:spcAft>
                          <a:spcPts val="0"/>
                        </a:spcAft>
                      </a:pPr>
                      <a:r>
                        <a:rPr lang="ru-RU" sz="1200">
                          <a:effectLst/>
                        </a:rPr>
                        <a:t>484,0</a:t>
                      </a:r>
                    </a:p>
                    <a:p>
                      <a:pPr algn="ctr">
                        <a:lnSpc>
                          <a:spcPct val="115000"/>
                        </a:lnSpc>
                        <a:spcAft>
                          <a:spcPts val="0"/>
                        </a:spcAft>
                      </a:pPr>
                      <a:r>
                        <a:rPr lang="ru-RU" sz="1200">
                          <a:effectLst/>
                        </a:rPr>
                        <a:t>478,0</a:t>
                      </a:r>
                    </a:p>
                    <a:p>
                      <a:pPr algn="ctr">
                        <a:lnSpc>
                          <a:spcPct val="115000"/>
                        </a:lnSpc>
                        <a:spcAft>
                          <a:spcPts val="0"/>
                        </a:spcAft>
                      </a:pPr>
                      <a:r>
                        <a:rPr lang="ru-RU" sz="1200">
                          <a:effectLst/>
                        </a:rPr>
                        <a:t>570,0</a:t>
                      </a:r>
                      <a:endParaRPr lang="ru-RU" sz="1200">
                        <a:effectLst/>
                        <a:latin typeface="PANDA Times UZ"/>
                        <a:ea typeface="Times New Roman"/>
                        <a:cs typeface="PANDA Times UZ"/>
                      </a:endParaRPr>
                    </a:p>
                  </a:txBody>
                  <a:tcPr marL="43511" marR="43511" marT="0" marB="0"/>
                </a:tc>
                <a:tc>
                  <a:txBody>
                    <a:bodyPr/>
                    <a:lstStyle/>
                    <a:p>
                      <a:pPr algn="ctr">
                        <a:lnSpc>
                          <a:spcPct val="115000"/>
                        </a:lnSpc>
                        <a:spcAft>
                          <a:spcPts val="0"/>
                        </a:spcAft>
                      </a:pPr>
                      <a:r>
                        <a:rPr lang="ru-RU" sz="1200">
                          <a:effectLst/>
                        </a:rPr>
                        <a:t>0,765</a:t>
                      </a:r>
                    </a:p>
                    <a:p>
                      <a:pPr algn="ctr">
                        <a:lnSpc>
                          <a:spcPct val="115000"/>
                        </a:lnSpc>
                        <a:spcAft>
                          <a:spcPts val="0"/>
                        </a:spcAft>
                      </a:pPr>
                      <a:r>
                        <a:rPr lang="ru-RU" sz="1200">
                          <a:effectLst/>
                        </a:rPr>
                        <a:t>0,919</a:t>
                      </a:r>
                    </a:p>
                    <a:p>
                      <a:pPr algn="ctr">
                        <a:lnSpc>
                          <a:spcPct val="115000"/>
                        </a:lnSpc>
                        <a:spcAft>
                          <a:spcPts val="0"/>
                        </a:spcAft>
                      </a:pPr>
                      <a:r>
                        <a:rPr lang="ru-RU" sz="1200">
                          <a:effectLst/>
                        </a:rPr>
                        <a:t>1,000</a:t>
                      </a:r>
                    </a:p>
                    <a:p>
                      <a:pPr algn="ctr">
                        <a:lnSpc>
                          <a:spcPct val="115000"/>
                        </a:lnSpc>
                        <a:spcAft>
                          <a:spcPts val="0"/>
                        </a:spcAft>
                      </a:pPr>
                      <a:r>
                        <a:rPr lang="ru-RU" sz="1200">
                          <a:effectLst/>
                        </a:rPr>
                        <a:t>1,078</a:t>
                      </a:r>
                    </a:p>
                    <a:p>
                      <a:pPr algn="ctr">
                        <a:lnSpc>
                          <a:spcPct val="115000"/>
                        </a:lnSpc>
                        <a:spcAft>
                          <a:spcPts val="0"/>
                        </a:spcAft>
                      </a:pPr>
                      <a:r>
                        <a:rPr lang="ru-RU" sz="1200">
                          <a:effectLst/>
                        </a:rPr>
                        <a:t>1,370</a:t>
                      </a:r>
                    </a:p>
                    <a:p>
                      <a:pPr algn="ctr">
                        <a:lnSpc>
                          <a:spcPct val="115000"/>
                        </a:lnSpc>
                        <a:spcAft>
                          <a:spcPts val="0"/>
                        </a:spcAft>
                      </a:pPr>
                      <a:r>
                        <a:rPr lang="ru-RU" sz="1200">
                          <a:effectLst/>
                        </a:rPr>
                        <a:t>1,352</a:t>
                      </a:r>
                    </a:p>
                    <a:p>
                      <a:pPr algn="ctr">
                        <a:lnSpc>
                          <a:spcPct val="115000"/>
                        </a:lnSpc>
                        <a:spcAft>
                          <a:spcPts val="0"/>
                        </a:spcAft>
                      </a:pPr>
                      <a:r>
                        <a:rPr lang="ru-RU" sz="1200">
                          <a:effectLst/>
                        </a:rPr>
                        <a:t>1,611</a:t>
                      </a:r>
                      <a:endParaRPr lang="ru-RU" sz="1200">
                        <a:effectLst/>
                        <a:latin typeface="PANDA Times UZ"/>
                        <a:ea typeface="Times New Roman"/>
                        <a:cs typeface="PANDA Times UZ"/>
                      </a:endParaRPr>
                    </a:p>
                  </a:txBody>
                  <a:tcPr marL="43511" marR="43511" marT="0" marB="0"/>
                </a:tc>
              </a:tr>
              <a:tr h="659328">
                <a:tc>
                  <a:txBody>
                    <a:bodyPr/>
                    <a:lstStyle/>
                    <a:p>
                      <a:pPr algn="ctr">
                        <a:lnSpc>
                          <a:spcPct val="115000"/>
                        </a:lnSpc>
                        <a:spcAft>
                          <a:spcPts val="0"/>
                        </a:spcAft>
                      </a:pPr>
                      <a:r>
                        <a:rPr lang="ru-RU" sz="1200">
                          <a:effectLst/>
                        </a:rPr>
                        <a:t>14</a:t>
                      </a:r>
                    </a:p>
                    <a:p>
                      <a:pPr algn="ctr">
                        <a:lnSpc>
                          <a:spcPct val="115000"/>
                        </a:lnSpc>
                        <a:spcAft>
                          <a:spcPts val="0"/>
                        </a:spcAft>
                      </a:pPr>
                      <a:r>
                        <a:rPr lang="ru-RU" sz="1200">
                          <a:effectLst/>
                        </a:rPr>
                        <a:t>15</a:t>
                      </a:r>
                    </a:p>
                    <a:p>
                      <a:pPr algn="ctr">
                        <a:lnSpc>
                          <a:spcPct val="115000"/>
                        </a:lnSpc>
                        <a:spcAft>
                          <a:spcPts val="0"/>
                        </a:spcAft>
                      </a:pPr>
                      <a:r>
                        <a:rPr lang="ru-RU" sz="1200">
                          <a:effectLst/>
                        </a:rPr>
                        <a:t>20</a:t>
                      </a:r>
                    </a:p>
                    <a:p>
                      <a:pPr algn="ctr">
                        <a:lnSpc>
                          <a:spcPct val="115000"/>
                        </a:lnSpc>
                        <a:spcAft>
                          <a:spcPts val="0"/>
                        </a:spcAft>
                      </a:pPr>
                      <a:r>
                        <a:rPr lang="ru-RU" sz="1200">
                          <a:effectLst/>
                        </a:rPr>
                        <a:t>21</a:t>
                      </a:r>
                      <a:endParaRPr lang="ru-RU" sz="1200">
                        <a:effectLst/>
                        <a:latin typeface="PANDA Times UZ"/>
                        <a:ea typeface="Times New Roman"/>
                        <a:cs typeface="PANDA Times UZ"/>
                      </a:endParaRPr>
                    </a:p>
                  </a:txBody>
                  <a:tcPr marL="43511" marR="43511" marT="0" marB="0"/>
                </a:tc>
                <a:tc>
                  <a:txBody>
                    <a:bodyPr/>
                    <a:lstStyle/>
                    <a:p>
                      <a:pPr algn="just">
                        <a:lnSpc>
                          <a:spcPct val="115000"/>
                        </a:lnSpc>
                        <a:spcAft>
                          <a:spcPts val="0"/>
                        </a:spcAft>
                      </a:pPr>
                      <a:r>
                        <a:rPr lang="ru-RU" sz="1200">
                          <a:effectLst/>
                        </a:rPr>
                        <a:t> </a:t>
                      </a:r>
                      <a:endParaRPr lang="ru-RU" sz="1200">
                        <a:effectLst/>
                        <a:latin typeface="PANDA Times UZ"/>
                        <a:ea typeface="Times New Roman"/>
                        <a:cs typeface="PANDA Times UZ"/>
                      </a:endParaRPr>
                    </a:p>
                  </a:txBody>
                  <a:tcPr marL="43511" marR="43511" marT="0" marB="0"/>
                </a:tc>
                <a:tc>
                  <a:txBody>
                    <a:bodyPr/>
                    <a:lstStyle/>
                    <a:p>
                      <a:pPr algn="ctr">
                        <a:lnSpc>
                          <a:spcPct val="115000"/>
                        </a:lnSpc>
                        <a:spcAft>
                          <a:spcPts val="0"/>
                        </a:spcAft>
                      </a:pPr>
                      <a:r>
                        <a:rPr lang="ru-RU" sz="1200">
                          <a:effectLst/>
                        </a:rPr>
                        <a:t>3033,0</a:t>
                      </a:r>
                    </a:p>
                    <a:p>
                      <a:pPr algn="ctr">
                        <a:lnSpc>
                          <a:spcPct val="115000"/>
                        </a:lnSpc>
                        <a:spcAft>
                          <a:spcPts val="0"/>
                        </a:spcAft>
                      </a:pPr>
                      <a:r>
                        <a:rPr lang="ru-RU" sz="1200">
                          <a:effectLst/>
                        </a:rPr>
                        <a:t>8795,0</a:t>
                      </a:r>
                    </a:p>
                    <a:p>
                      <a:pPr algn="ctr">
                        <a:lnSpc>
                          <a:spcPct val="115000"/>
                        </a:lnSpc>
                        <a:spcAft>
                          <a:spcPts val="0"/>
                        </a:spcAft>
                      </a:pPr>
                      <a:r>
                        <a:rPr lang="ru-RU" sz="1200">
                          <a:effectLst/>
                        </a:rPr>
                        <a:t>150,0</a:t>
                      </a:r>
                    </a:p>
                    <a:p>
                      <a:pPr algn="ctr">
                        <a:lnSpc>
                          <a:spcPct val="115000"/>
                        </a:lnSpc>
                        <a:spcAft>
                          <a:spcPts val="0"/>
                        </a:spcAft>
                      </a:pPr>
                      <a:r>
                        <a:rPr lang="ru-RU" sz="1200">
                          <a:effectLst/>
                        </a:rPr>
                        <a:t>127,0</a:t>
                      </a:r>
                      <a:endParaRPr lang="ru-RU" sz="1200">
                        <a:effectLst/>
                        <a:latin typeface="PANDA Times UZ"/>
                        <a:ea typeface="Times New Roman"/>
                        <a:cs typeface="PANDA Times UZ"/>
                      </a:endParaRPr>
                    </a:p>
                  </a:txBody>
                  <a:tcPr marL="43511" marR="43511" marT="0" marB="0"/>
                </a:tc>
                <a:tc>
                  <a:txBody>
                    <a:bodyPr/>
                    <a:lstStyle/>
                    <a:p>
                      <a:pPr algn="ctr">
                        <a:lnSpc>
                          <a:spcPct val="115000"/>
                        </a:lnSpc>
                        <a:spcAft>
                          <a:spcPts val="0"/>
                        </a:spcAft>
                      </a:pPr>
                      <a:r>
                        <a:rPr lang="ru-RU" sz="1200">
                          <a:effectLst/>
                        </a:rPr>
                        <a:t>8,480</a:t>
                      </a:r>
                    </a:p>
                    <a:p>
                      <a:pPr algn="ctr">
                        <a:lnSpc>
                          <a:spcPct val="115000"/>
                        </a:lnSpc>
                        <a:spcAft>
                          <a:spcPts val="0"/>
                        </a:spcAft>
                      </a:pPr>
                      <a:r>
                        <a:rPr lang="ru-RU" sz="1200">
                          <a:effectLst/>
                        </a:rPr>
                        <a:t>24,914</a:t>
                      </a:r>
                    </a:p>
                    <a:p>
                      <a:pPr algn="ctr">
                        <a:lnSpc>
                          <a:spcPct val="115000"/>
                        </a:lnSpc>
                        <a:spcAft>
                          <a:spcPts val="0"/>
                        </a:spcAft>
                      </a:pPr>
                      <a:r>
                        <a:rPr lang="ru-RU" sz="1200">
                          <a:effectLst/>
                        </a:rPr>
                        <a:t>0,425</a:t>
                      </a:r>
                    </a:p>
                    <a:p>
                      <a:pPr algn="ctr">
                        <a:lnSpc>
                          <a:spcPct val="115000"/>
                        </a:lnSpc>
                        <a:spcAft>
                          <a:spcPts val="0"/>
                        </a:spcAft>
                      </a:pPr>
                      <a:r>
                        <a:rPr lang="ru-RU" sz="1200">
                          <a:effectLst/>
                        </a:rPr>
                        <a:t>0,358</a:t>
                      </a:r>
                      <a:endParaRPr lang="ru-RU" sz="1200">
                        <a:effectLst/>
                        <a:latin typeface="PANDA Times UZ"/>
                        <a:ea typeface="Times New Roman"/>
                        <a:cs typeface="PANDA Times UZ"/>
                      </a:endParaRPr>
                    </a:p>
                  </a:txBody>
                  <a:tcPr marL="43511" marR="43511" marT="0" marB="0"/>
                </a:tc>
              </a:tr>
              <a:tr h="659328">
                <a:tc>
                  <a:txBody>
                    <a:bodyPr/>
                    <a:lstStyle/>
                    <a:p>
                      <a:pPr algn="ctr">
                        <a:lnSpc>
                          <a:spcPct val="115000"/>
                        </a:lnSpc>
                        <a:spcAft>
                          <a:spcPts val="0"/>
                        </a:spcAft>
                      </a:pPr>
                      <a:r>
                        <a:rPr lang="ru-RU" sz="1200">
                          <a:effectLst/>
                        </a:rPr>
                        <a:t>22</a:t>
                      </a:r>
                    </a:p>
                    <a:p>
                      <a:pPr algn="ctr">
                        <a:lnSpc>
                          <a:spcPct val="115000"/>
                        </a:lnSpc>
                        <a:spcAft>
                          <a:spcPts val="0"/>
                        </a:spcAft>
                      </a:pPr>
                      <a:r>
                        <a:rPr lang="ru-RU" sz="1200">
                          <a:effectLst/>
                        </a:rPr>
                        <a:t>23</a:t>
                      </a:r>
                    </a:p>
                    <a:p>
                      <a:pPr algn="ctr">
                        <a:lnSpc>
                          <a:spcPct val="115000"/>
                        </a:lnSpc>
                        <a:spcAft>
                          <a:spcPts val="0"/>
                        </a:spcAft>
                      </a:pPr>
                      <a:r>
                        <a:rPr lang="ru-RU" sz="1200">
                          <a:effectLst/>
                        </a:rPr>
                        <a:t>25</a:t>
                      </a:r>
                    </a:p>
                    <a:p>
                      <a:pPr algn="ctr">
                        <a:lnSpc>
                          <a:spcPct val="115000"/>
                        </a:lnSpc>
                        <a:spcAft>
                          <a:spcPts val="0"/>
                        </a:spcAft>
                      </a:pPr>
                      <a:r>
                        <a:rPr lang="ru-RU" sz="1200">
                          <a:effectLst/>
                        </a:rPr>
                        <a:t>27</a:t>
                      </a:r>
                      <a:endParaRPr lang="ru-RU" sz="1200">
                        <a:effectLst/>
                        <a:latin typeface="PANDA Times UZ"/>
                        <a:ea typeface="Times New Roman"/>
                        <a:cs typeface="PANDA Times UZ"/>
                      </a:endParaRPr>
                    </a:p>
                  </a:txBody>
                  <a:tcPr marL="43511" marR="43511" marT="0" marB="0"/>
                </a:tc>
                <a:tc>
                  <a:txBody>
                    <a:bodyPr/>
                    <a:lstStyle/>
                    <a:p>
                      <a:pPr algn="just">
                        <a:lnSpc>
                          <a:spcPct val="115000"/>
                        </a:lnSpc>
                        <a:spcAft>
                          <a:spcPts val="0"/>
                        </a:spcAft>
                      </a:pPr>
                      <a:r>
                        <a:rPr lang="ru-RU" sz="1200">
                          <a:effectLst/>
                        </a:rPr>
                        <a:t> </a:t>
                      </a:r>
                      <a:endParaRPr lang="ru-RU" sz="1200">
                        <a:effectLst/>
                        <a:latin typeface="PANDA Times UZ"/>
                        <a:ea typeface="Times New Roman"/>
                        <a:cs typeface="PANDA Times UZ"/>
                      </a:endParaRPr>
                    </a:p>
                  </a:txBody>
                  <a:tcPr marL="43511" marR="43511" marT="0" marB="0"/>
                </a:tc>
                <a:tc>
                  <a:txBody>
                    <a:bodyPr/>
                    <a:lstStyle/>
                    <a:p>
                      <a:pPr algn="ctr">
                        <a:lnSpc>
                          <a:spcPct val="115000"/>
                        </a:lnSpc>
                        <a:spcAft>
                          <a:spcPts val="0"/>
                        </a:spcAft>
                      </a:pPr>
                      <a:r>
                        <a:rPr lang="ru-RU" sz="1200">
                          <a:effectLst/>
                        </a:rPr>
                        <a:t>142,0</a:t>
                      </a:r>
                    </a:p>
                    <a:p>
                      <a:pPr algn="ctr">
                        <a:lnSpc>
                          <a:spcPct val="115000"/>
                        </a:lnSpc>
                        <a:spcAft>
                          <a:spcPts val="0"/>
                        </a:spcAft>
                      </a:pPr>
                      <a:r>
                        <a:rPr lang="ru-RU" sz="1200">
                          <a:effectLst/>
                        </a:rPr>
                        <a:t>200,0</a:t>
                      </a:r>
                    </a:p>
                    <a:p>
                      <a:pPr algn="ctr">
                        <a:lnSpc>
                          <a:spcPct val="115000"/>
                        </a:lnSpc>
                        <a:spcAft>
                          <a:spcPts val="0"/>
                        </a:spcAft>
                      </a:pPr>
                      <a:r>
                        <a:rPr lang="ru-RU" sz="1200">
                          <a:effectLst/>
                        </a:rPr>
                        <a:t>5289,0</a:t>
                      </a:r>
                    </a:p>
                    <a:p>
                      <a:pPr algn="ctr">
                        <a:lnSpc>
                          <a:spcPct val="115000"/>
                        </a:lnSpc>
                        <a:spcAft>
                          <a:spcPts val="0"/>
                        </a:spcAft>
                      </a:pPr>
                      <a:r>
                        <a:rPr lang="ru-RU" sz="1200">
                          <a:effectLst/>
                        </a:rPr>
                        <a:t>3033,0</a:t>
                      </a:r>
                      <a:endParaRPr lang="ru-RU" sz="1200">
                        <a:effectLst/>
                        <a:latin typeface="PANDA Times UZ"/>
                        <a:ea typeface="Times New Roman"/>
                        <a:cs typeface="PANDA Times UZ"/>
                      </a:endParaRPr>
                    </a:p>
                  </a:txBody>
                  <a:tcPr marL="43511" marR="43511" marT="0" marB="0"/>
                </a:tc>
                <a:tc>
                  <a:txBody>
                    <a:bodyPr/>
                    <a:lstStyle/>
                    <a:p>
                      <a:pPr algn="ctr">
                        <a:lnSpc>
                          <a:spcPct val="115000"/>
                        </a:lnSpc>
                        <a:spcAft>
                          <a:spcPts val="0"/>
                        </a:spcAft>
                      </a:pPr>
                      <a:r>
                        <a:rPr lang="ru-RU" sz="1200">
                          <a:effectLst/>
                        </a:rPr>
                        <a:t>0,400</a:t>
                      </a:r>
                    </a:p>
                    <a:p>
                      <a:pPr algn="ctr">
                        <a:lnSpc>
                          <a:spcPct val="115000"/>
                        </a:lnSpc>
                        <a:spcAft>
                          <a:spcPts val="0"/>
                        </a:spcAft>
                      </a:pPr>
                      <a:r>
                        <a:rPr lang="ru-RU" sz="1200">
                          <a:effectLst/>
                        </a:rPr>
                        <a:t>0,565</a:t>
                      </a:r>
                    </a:p>
                    <a:p>
                      <a:pPr algn="ctr">
                        <a:lnSpc>
                          <a:spcPct val="115000"/>
                        </a:lnSpc>
                        <a:spcAft>
                          <a:spcPts val="0"/>
                        </a:spcAft>
                      </a:pPr>
                      <a:r>
                        <a:rPr lang="ru-RU" sz="1200">
                          <a:effectLst/>
                        </a:rPr>
                        <a:t>15,000</a:t>
                      </a:r>
                    </a:p>
                    <a:p>
                      <a:pPr algn="ctr">
                        <a:lnSpc>
                          <a:spcPct val="115000"/>
                        </a:lnSpc>
                        <a:spcAft>
                          <a:spcPts val="0"/>
                        </a:spcAft>
                      </a:pPr>
                      <a:r>
                        <a:rPr lang="ru-RU" sz="1200">
                          <a:effectLst/>
                        </a:rPr>
                        <a:t>8,582</a:t>
                      </a:r>
                      <a:endParaRPr lang="ru-RU" sz="1200">
                        <a:effectLst/>
                        <a:latin typeface="PANDA Times UZ"/>
                        <a:ea typeface="Times New Roman"/>
                        <a:cs typeface="PANDA Times UZ"/>
                      </a:endParaRPr>
                    </a:p>
                  </a:txBody>
                  <a:tcPr marL="43511" marR="43511" marT="0" marB="0"/>
                </a:tc>
              </a:tr>
              <a:tr h="659328">
                <a:tc>
                  <a:txBody>
                    <a:bodyPr/>
                    <a:lstStyle/>
                    <a:p>
                      <a:pPr algn="ctr">
                        <a:lnSpc>
                          <a:spcPct val="115000"/>
                        </a:lnSpc>
                        <a:spcAft>
                          <a:spcPts val="0"/>
                        </a:spcAft>
                      </a:pPr>
                      <a:r>
                        <a:rPr lang="ru-RU" sz="1200">
                          <a:effectLst/>
                        </a:rPr>
                        <a:t>16</a:t>
                      </a:r>
                    </a:p>
                    <a:p>
                      <a:pPr algn="ctr">
                        <a:lnSpc>
                          <a:spcPct val="115000"/>
                        </a:lnSpc>
                        <a:spcAft>
                          <a:spcPts val="0"/>
                        </a:spcAft>
                      </a:pPr>
                      <a:r>
                        <a:rPr lang="ru-RU" sz="1200">
                          <a:effectLst/>
                        </a:rPr>
                        <a:t>17</a:t>
                      </a:r>
                    </a:p>
                    <a:p>
                      <a:pPr algn="ctr">
                        <a:lnSpc>
                          <a:spcPct val="115000"/>
                        </a:lnSpc>
                        <a:spcAft>
                          <a:spcPts val="0"/>
                        </a:spcAft>
                      </a:pPr>
                      <a:r>
                        <a:rPr lang="ru-RU" sz="1200">
                          <a:effectLst/>
                        </a:rPr>
                        <a:t>18</a:t>
                      </a:r>
                    </a:p>
                    <a:p>
                      <a:pPr algn="ctr">
                        <a:lnSpc>
                          <a:spcPct val="115000"/>
                        </a:lnSpc>
                        <a:spcAft>
                          <a:spcPts val="0"/>
                        </a:spcAft>
                      </a:pPr>
                      <a:r>
                        <a:rPr lang="ru-RU" sz="1200">
                          <a:effectLst/>
                        </a:rPr>
                        <a:t>28</a:t>
                      </a:r>
                      <a:endParaRPr lang="ru-RU" sz="1200">
                        <a:effectLst/>
                        <a:latin typeface="PANDA Times UZ"/>
                        <a:ea typeface="Times New Roman"/>
                        <a:cs typeface="PANDA Times UZ"/>
                      </a:endParaRPr>
                    </a:p>
                  </a:txBody>
                  <a:tcPr marL="43511" marR="43511" marT="0" marB="0"/>
                </a:tc>
                <a:tc>
                  <a:txBody>
                    <a:bodyPr/>
                    <a:lstStyle/>
                    <a:p>
                      <a:pPr algn="just">
                        <a:lnSpc>
                          <a:spcPct val="115000"/>
                        </a:lnSpc>
                        <a:spcAft>
                          <a:spcPts val="0"/>
                        </a:spcAft>
                      </a:pPr>
                      <a:r>
                        <a:rPr lang="ru-RU" sz="1200">
                          <a:effectLst/>
                        </a:rPr>
                        <a:t>Тўғри бурчакли</a:t>
                      </a:r>
                      <a:endParaRPr lang="ru-RU" sz="1200">
                        <a:effectLst/>
                        <a:latin typeface="PANDA Times UZ"/>
                        <a:ea typeface="Times New Roman"/>
                        <a:cs typeface="PANDA Times UZ"/>
                      </a:endParaRPr>
                    </a:p>
                  </a:txBody>
                  <a:tcPr marL="43511" marR="43511" marT="0" marB="0"/>
                </a:tc>
                <a:tc>
                  <a:txBody>
                    <a:bodyPr/>
                    <a:lstStyle/>
                    <a:p>
                      <a:pPr algn="ctr">
                        <a:lnSpc>
                          <a:spcPct val="115000"/>
                        </a:lnSpc>
                        <a:spcAft>
                          <a:spcPts val="0"/>
                        </a:spcAft>
                      </a:pPr>
                      <a:r>
                        <a:rPr lang="ru-RU" sz="1200">
                          <a:effectLst/>
                        </a:rPr>
                        <a:t>101,0</a:t>
                      </a:r>
                    </a:p>
                    <a:p>
                      <a:pPr algn="ctr">
                        <a:lnSpc>
                          <a:spcPct val="115000"/>
                        </a:lnSpc>
                        <a:spcAft>
                          <a:spcPts val="0"/>
                        </a:spcAft>
                      </a:pPr>
                      <a:r>
                        <a:rPr lang="ru-RU" sz="1200">
                          <a:effectLst/>
                        </a:rPr>
                        <a:t>159,0</a:t>
                      </a:r>
                    </a:p>
                    <a:p>
                      <a:pPr algn="ctr">
                        <a:lnSpc>
                          <a:spcPct val="115000"/>
                        </a:lnSpc>
                        <a:spcAft>
                          <a:spcPts val="0"/>
                        </a:spcAft>
                      </a:pPr>
                      <a:r>
                        <a:rPr lang="ru-RU" sz="1200">
                          <a:effectLst/>
                        </a:rPr>
                        <a:t>245,0</a:t>
                      </a:r>
                    </a:p>
                    <a:p>
                      <a:pPr algn="ctr">
                        <a:lnSpc>
                          <a:spcPct val="115000"/>
                        </a:lnSpc>
                        <a:spcAft>
                          <a:spcPts val="0"/>
                        </a:spcAft>
                      </a:pPr>
                      <a:r>
                        <a:rPr lang="ru-RU" sz="1200">
                          <a:effectLst/>
                        </a:rPr>
                        <a:t>54,0</a:t>
                      </a:r>
                      <a:endParaRPr lang="ru-RU" sz="1200">
                        <a:effectLst/>
                        <a:latin typeface="PANDA Times UZ"/>
                        <a:ea typeface="Times New Roman"/>
                        <a:cs typeface="PANDA Times UZ"/>
                      </a:endParaRPr>
                    </a:p>
                  </a:txBody>
                  <a:tcPr marL="43511" marR="43511" marT="0" marB="0"/>
                </a:tc>
                <a:tc>
                  <a:txBody>
                    <a:bodyPr/>
                    <a:lstStyle/>
                    <a:p>
                      <a:pPr algn="ctr">
                        <a:lnSpc>
                          <a:spcPct val="115000"/>
                        </a:lnSpc>
                        <a:spcAft>
                          <a:spcPts val="0"/>
                        </a:spcAft>
                      </a:pPr>
                      <a:r>
                        <a:rPr lang="ru-RU" sz="1200">
                          <a:effectLst/>
                        </a:rPr>
                        <a:t>0,285</a:t>
                      </a:r>
                    </a:p>
                    <a:p>
                      <a:pPr algn="ctr">
                        <a:lnSpc>
                          <a:spcPct val="115000"/>
                        </a:lnSpc>
                        <a:spcAft>
                          <a:spcPts val="0"/>
                        </a:spcAft>
                      </a:pPr>
                      <a:r>
                        <a:rPr lang="ru-RU" sz="1200">
                          <a:effectLst/>
                        </a:rPr>
                        <a:t>0,450</a:t>
                      </a:r>
                    </a:p>
                    <a:p>
                      <a:pPr algn="ctr">
                        <a:lnSpc>
                          <a:spcPct val="115000"/>
                        </a:lnSpc>
                        <a:spcAft>
                          <a:spcPts val="0"/>
                        </a:spcAft>
                      </a:pPr>
                      <a:r>
                        <a:rPr lang="ru-RU" sz="1200">
                          <a:effectLst/>
                        </a:rPr>
                        <a:t>0,700</a:t>
                      </a:r>
                    </a:p>
                    <a:p>
                      <a:pPr algn="ctr">
                        <a:lnSpc>
                          <a:spcPct val="115000"/>
                        </a:lnSpc>
                        <a:spcAft>
                          <a:spcPts val="0"/>
                        </a:spcAft>
                      </a:pPr>
                      <a:r>
                        <a:rPr lang="ru-RU" sz="1200">
                          <a:effectLst/>
                        </a:rPr>
                        <a:t>0,152</a:t>
                      </a:r>
                      <a:endParaRPr lang="ru-RU" sz="1200">
                        <a:effectLst/>
                        <a:latin typeface="PANDA Times UZ"/>
                        <a:ea typeface="Times New Roman"/>
                        <a:cs typeface="PANDA Times UZ"/>
                      </a:endParaRPr>
                    </a:p>
                  </a:txBody>
                  <a:tcPr marL="43511" marR="43511" marT="0" marB="0"/>
                </a:tc>
              </a:tr>
              <a:tr h="659328">
                <a:tc>
                  <a:txBody>
                    <a:bodyPr/>
                    <a:lstStyle/>
                    <a:p>
                      <a:pPr algn="ctr">
                        <a:lnSpc>
                          <a:spcPct val="115000"/>
                        </a:lnSpc>
                        <a:spcAft>
                          <a:spcPts val="0"/>
                        </a:spcAft>
                      </a:pPr>
                      <a:r>
                        <a:rPr lang="ru-RU" sz="1200">
                          <a:effectLst/>
                        </a:rPr>
                        <a:t>29</a:t>
                      </a:r>
                    </a:p>
                    <a:p>
                      <a:pPr algn="ctr">
                        <a:lnSpc>
                          <a:spcPct val="115000"/>
                        </a:lnSpc>
                        <a:spcAft>
                          <a:spcPts val="0"/>
                        </a:spcAft>
                      </a:pPr>
                      <a:r>
                        <a:rPr lang="ru-RU" sz="1200">
                          <a:effectLst/>
                        </a:rPr>
                        <a:t>32</a:t>
                      </a:r>
                    </a:p>
                    <a:p>
                      <a:pPr algn="ctr">
                        <a:lnSpc>
                          <a:spcPct val="115000"/>
                        </a:lnSpc>
                        <a:spcAft>
                          <a:spcPts val="0"/>
                        </a:spcAft>
                      </a:pPr>
                      <a:r>
                        <a:rPr lang="ru-RU" sz="1200">
                          <a:effectLst/>
                        </a:rPr>
                        <a:t>19</a:t>
                      </a:r>
                    </a:p>
                    <a:p>
                      <a:pPr algn="ctr">
                        <a:lnSpc>
                          <a:spcPct val="115000"/>
                        </a:lnSpc>
                        <a:spcAft>
                          <a:spcPts val="0"/>
                        </a:spcAft>
                      </a:pPr>
                      <a:r>
                        <a:rPr lang="ru-RU" sz="1200">
                          <a:effectLst/>
                        </a:rPr>
                        <a:t>30</a:t>
                      </a:r>
                      <a:endParaRPr lang="ru-RU" sz="1200">
                        <a:effectLst/>
                        <a:latin typeface="PANDA Times UZ"/>
                        <a:ea typeface="Times New Roman"/>
                        <a:cs typeface="PANDA Times UZ"/>
                      </a:endParaRPr>
                    </a:p>
                  </a:txBody>
                  <a:tcPr marL="43511" marR="43511" marT="0" marB="0"/>
                </a:tc>
                <a:tc>
                  <a:txBody>
                    <a:bodyPr/>
                    <a:lstStyle/>
                    <a:p>
                      <a:pPr algn="just">
                        <a:lnSpc>
                          <a:spcPct val="115000"/>
                        </a:lnSpc>
                        <a:spcAft>
                          <a:spcPts val="0"/>
                        </a:spcAft>
                      </a:pPr>
                      <a:r>
                        <a:rPr lang="ru-RU" sz="1200">
                          <a:effectLst/>
                        </a:rPr>
                        <a:t>Овал</a:t>
                      </a:r>
                      <a:endParaRPr lang="ru-RU" sz="1200">
                        <a:effectLst/>
                        <a:latin typeface="PANDA Times UZ"/>
                        <a:ea typeface="Times New Roman"/>
                        <a:cs typeface="PANDA Times UZ"/>
                      </a:endParaRPr>
                    </a:p>
                  </a:txBody>
                  <a:tcPr marL="43511" marR="43511" marT="0" marB="0"/>
                </a:tc>
                <a:tc>
                  <a:txBody>
                    <a:bodyPr/>
                    <a:lstStyle/>
                    <a:p>
                      <a:pPr algn="ctr">
                        <a:lnSpc>
                          <a:spcPct val="115000"/>
                        </a:lnSpc>
                        <a:spcAft>
                          <a:spcPts val="0"/>
                        </a:spcAft>
                      </a:pPr>
                      <a:r>
                        <a:rPr lang="ru-RU" sz="1200">
                          <a:effectLst/>
                        </a:rPr>
                        <a:t>218,0</a:t>
                      </a:r>
                    </a:p>
                    <a:p>
                      <a:pPr algn="ctr">
                        <a:lnSpc>
                          <a:spcPct val="115000"/>
                        </a:lnSpc>
                        <a:spcAft>
                          <a:spcPts val="0"/>
                        </a:spcAft>
                      </a:pPr>
                      <a:r>
                        <a:rPr lang="ru-RU" sz="1200">
                          <a:effectLst/>
                        </a:rPr>
                        <a:t>320,0</a:t>
                      </a:r>
                    </a:p>
                    <a:p>
                      <a:pPr algn="ctr">
                        <a:lnSpc>
                          <a:spcPct val="115000"/>
                        </a:lnSpc>
                        <a:spcAft>
                          <a:spcPts val="0"/>
                        </a:spcAft>
                      </a:pPr>
                      <a:r>
                        <a:rPr lang="ru-RU" sz="1200">
                          <a:effectLst/>
                        </a:rPr>
                        <a:t>235,0</a:t>
                      </a:r>
                    </a:p>
                    <a:p>
                      <a:pPr algn="ctr">
                        <a:lnSpc>
                          <a:spcPct val="115000"/>
                        </a:lnSpc>
                        <a:spcAft>
                          <a:spcPts val="0"/>
                        </a:spcAft>
                      </a:pPr>
                      <a:r>
                        <a:rPr lang="ru-RU" sz="1200">
                          <a:effectLst/>
                        </a:rPr>
                        <a:t>106,0</a:t>
                      </a:r>
                      <a:endParaRPr lang="ru-RU" sz="1200">
                        <a:effectLst/>
                        <a:latin typeface="PANDA Times UZ"/>
                        <a:ea typeface="Times New Roman"/>
                        <a:cs typeface="PANDA Times UZ"/>
                      </a:endParaRPr>
                    </a:p>
                  </a:txBody>
                  <a:tcPr marL="43511" marR="43511" marT="0" marB="0"/>
                </a:tc>
                <a:tc>
                  <a:txBody>
                    <a:bodyPr/>
                    <a:lstStyle/>
                    <a:p>
                      <a:pPr algn="ctr">
                        <a:lnSpc>
                          <a:spcPct val="115000"/>
                        </a:lnSpc>
                        <a:spcAft>
                          <a:spcPts val="0"/>
                        </a:spcAft>
                      </a:pPr>
                      <a:r>
                        <a:rPr lang="ru-RU" sz="1200">
                          <a:effectLst/>
                        </a:rPr>
                        <a:t>0,617</a:t>
                      </a:r>
                    </a:p>
                    <a:p>
                      <a:pPr algn="ctr">
                        <a:lnSpc>
                          <a:spcPct val="115000"/>
                        </a:lnSpc>
                        <a:spcAft>
                          <a:spcPts val="0"/>
                        </a:spcAft>
                      </a:pPr>
                      <a:r>
                        <a:rPr lang="ru-RU" sz="1200">
                          <a:effectLst/>
                        </a:rPr>
                        <a:t>0,905</a:t>
                      </a:r>
                    </a:p>
                    <a:p>
                      <a:pPr algn="ctr">
                        <a:lnSpc>
                          <a:spcPct val="115000"/>
                        </a:lnSpc>
                        <a:spcAft>
                          <a:spcPts val="0"/>
                        </a:spcAft>
                      </a:pPr>
                      <a:r>
                        <a:rPr lang="ru-RU" sz="1200">
                          <a:effectLst/>
                        </a:rPr>
                        <a:t>0,665</a:t>
                      </a:r>
                    </a:p>
                    <a:p>
                      <a:pPr algn="ctr">
                        <a:lnSpc>
                          <a:spcPct val="115000"/>
                        </a:lnSpc>
                        <a:spcAft>
                          <a:spcPts val="0"/>
                        </a:spcAft>
                      </a:pPr>
                      <a:r>
                        <a:rPr lang="ru-RU" sz="1200">
                          <a:effectLst/>
                        </a:rPr>
                        <a:t>0,296</a:t>
                      </a:r>
                      <a:endParaRPr lang="ru-RU" sz="1200">
                        <a:effectLst/>
                        <a:latin typeface="PANDA Times UZ"/>
                        <a:ea typeface="Times New Roman"/>
                        <a:cs typeface="PANDA Times UZ"/>
                      </a:endParaRPr>
                    </a:p>
                  </a:txBody>
                  <a:tcPr marL="43511" marR="43511" marT="0" marB="0"/>
                </a:tc>
              </a:tr>
              <a:tr h="490970">
                <a:tc>
                  <a:txBody>
                    <a:bodyPr/>
                    <a:lstStyle/>
                    <a:p>
                      <a:pPr algn="ctr">
                        <a:lnSpc>
                          <a:spcPct val="115000"/>
                        </a:lnSpc>
                        <a:spcAft>
                          <a:spcPts val="0"/>
                        </a:spcAft>
                      </a:pPr>
                      <a:r>
                        <a:rPr lang="ru-RU" sz="1200">
                          <a:effectLst/>
                        </a:rPr>
                        <a:t>20</a:t>
                      </a:r>
                    </a:p>
                    <a:p>
                      <a:pPr algn="ctr">
                        <a:lnSpc>
                          <a:spcPct val="115000"/>
                        </a:lnSpc>
                        <a:spcAft>
                          <a:spcPts val="0"/>
                        </a:spcAft>
                      </a:pPr>
                      <a:r>
                        <a:rPr lang="ru-RU" sz="1200">
                          <a:effectLst/>
                        </a:rPr>
                        <a:t>31</a:t>
                      </a:r>
                    </a:p>
                    <a:p>
                      <a:pPr algn="ctr">
                        <a:lnSpc>
                          <a:spcPct val="115000"/>
                        </a:lnSpc>
                        <a:spcAft>
                          <a:spcPts val="0"/>
                        </a:spcAft>
                      </a:pPr>
                      <a:r>
                        <a:rPr lang="ru-RU" sz="1200">
                          <a:effectLst/>
                        </a:rPr>
                        <a:t>33</a:t>
                      </a:r>
                      <a:endParaRPr lang="ru-RU" sz="1200">
                        <a:effectLst/>
                        <a:latin typeface="PANDA Times UZ"/>
                        <a:ea typeface="Times New Roman"/>
                        <a:cs typeface="PANDA Times UZ"/>
                      </a:endParaRPr>
                    </a:p>
                  </a:txBody>
                  <a:tcPr marL="43511" marR="43511" marT="0" marB="0"/>
                </a:tc>
                <a:tc>
                  <a:txBody>
                    <a:bodyPr/>
                    <a:lstStyle/>
                    <a:p>
                      <a:pPr algn="just">
                        <a:lnSpc>
                          <a:spcPct val="115000"/>
                        </a:lnSpc>
                        <a:spcAft>
                          <a:spcPts val="0"/>
                        </a:spcAft>
                      </a:pPr>
                      <a:r>
                        <a:rPr lang="ru-RU" sz="1200">
                          <a:effectLst/>
                        </a:rPr>
                        <a:t>Элиптик</a:t>
                      </a:r>
                      <a:endParaRPr lang="ru-RU" sz="1200">
                        <a:effectLst/>
                        <a:latin typeface="PANDA Times UZ"/>
                        <a:ea typeface="Times New Roman"/>
                        <a:cs typeface="PANDA Times UZ"/>
                      </a:endParaRPr>
                    </a:p>
                  </a:txBody>
                  <a:tcPr marL="43511" marR="43511" marT="0" marB="0"/>
                </a:tc>
                <a:tc>
                  <a:txBody>
                    <a:bodyPr/>
                    <a:lstStyle/>
                    <a:p>
                      <a:pPr algn="ctr">
                        <a:lnSpc>
                          <a:spcPct val="115000"/>
                        </a:lnSpc>
                        <a:spcAft>
                          <a:spcPts val="0"/>
                        </a:spcAft>
                      </a:pPr>
                      <a:r>
                        <a:rPr lang="ru-RU" sz="1200">
                          <a:effectLst/>
                        </a:rPr>
                        <a:t>430,0</a:t>
                      </a:r>
                    </a:p>
                    <a:p>
                      <a:pPr algn="ctr">
                        <a:lnSpc>
                          <a:spcPct val="115000"/>
                        </a:lnSpc>
                        <a:spcAft>
                          <a:spcPts val="0"/>
                        </a:spcAft>
                      </a:pPr>
                      <a:r>
                        <a:rPr lang="ru-RU" sz="1200">
                          <a:effectLst/>
                        </a:rPr>
                        <a:t>230,0</a:t>
                      </a:r>
                    </a:p>
                    <a:p>
                      <a:pPr algn="ctr">
                        <a:lnSpc>
                          <a:spcPct val="115000"/>
                        </a:lnSpc>
                        <a:spcAft>
                          <a:spcPts val="0"/>
                        </a:spcAft>
                      </a:pPr>
                      <a:r>
                        <a:rPr lang="ru-RU" sz="1200">
                          <a:effectLst/>
                        </a:rPr>
                        <a:t>1032,0</a:t>
                      </a:r>
                      <a:endParaRPr lang="ru-RU" sz="1200">
                        <a:effectLst/>
                        <a:latin typeface="PANDA Times UZ"/>
                        <a:ea typeface="Times New Roman"/>
                        <a:cs typeface="PANDA Times UZ"/>
                      </a:endParaRPr>
                    </a:p>
                  </a:txBody>
                  <a:tcPr marL="43511" marR="43511" marT="0" marB="0"/>
                </a:tc>
                <a:tc>
                  <a:txBody>
                    <a:bodyPr/>
                    <a:lstStyle/>
                    <a:p>
                      <a:pPr algn="ctr">
                        <a:lnSpc>
                          <a:spcPct val="115000"/>
                        </a:lnSpc>
                        <a:spcAft>
                          <a:spcPts val="0"/>
                        </a:spcAft>
                      </a:pPr>
                      <a:r>
                        <a:rPr lang="ru-RU" sz="1200" dirty="0">
                          <a:effectLst/>
                        </a:rPr>
                        <a:t>1,216</a:t>
                      </a:r>
                    </a:p>
                    <a:p>
                      <a:pPr algn="ctr">
                        <a:lnSpc>
                          <a:spcPct val="115000"/>
                        </a:lnSpc>
                        <a:spcAft>
                          <a:spcPts val="0"/>
                        </a:spcAft>
                      </a:pPr>
                      <a:r>
                        <a:rPr lang="ru-RU" sz="1200" dirty="0">
                          <a:effectLst/>
                        </a:rPr>
                        <a:t>0,650</a:t>
                      </a:r>
                    </a:p>
                    <a:p>
                      <a:pPr algn="ctr">
                        <a:lnSpc>
                          <a:spcPct val="115000"/>
                        </a:lnSpc>
                        <a:spcAft>
                          <a:spcPts val="0"/>
                        </a:spcAft>
                      </a:pPr>
                      <a:r>
                        <a:rPr lang="ru-RU" sz="1200" dirty="0">
                          <a:effectLst/>
                        </a:rPr>
                        <a:t>2,920</a:t>
                      </a:r>
                      <a:endParaRPr lang="ru-RU" sz="1200" dirty="0">
                        <a:effectLst/>
                        <a:latin typeface="PANDA Times UZ"/>
                        <a:ea typeface="Times New Roman"/>
                        <a:cs typeface="PANDA Times UZ"/>
                      </a:endParaRPr>
                    </a:p>
                  </a:txBody>
                  <a:tcPr marL="43511" marR="43511" marT="0" marB="0"/>
                </a:tc>
              </a:tr>
            </a:tbl>
          </a:graphicData>
        </a:graphic>
      </p:graphicFrame>
      <p:sp>
        <p:nvSpPr>
          <p:cNvPr id="3" name="Rectangle 1"/>
          <p:cNvSpPr>
            <a:spLocks noChangeArrowheads="1"/>
          </p:cNvSpPr>
          <p:nvPr/>
        </p:nvSpPr>
        <p:spPr bwMode="auto">
          <a:xfrm>
            <a:off x="186448" y="-600165"/>
            <a:ext cx="8784976"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3-жадвал </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Темир </a:t>
            </a:r>
            <a:r>
              <a:rPr kumimoji="0" lang="ru-RU" sz="24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консерва</a:t>
            </a:r>
            <a:r>
              <a:rPr kumimoji="0" lang="ru-RU" sz="2400" b="0" i="0" u="none" strike="noStrike" cap="none" normalizeH="0" baseline="0" dirty="0" smtClean="0">
                <a:ln>
                  <a:noFill/>
                </a:ln>
                <a:solidFill>
                  <a:schemeClr val="tx1"/>
                </a:solidFill>
                <a:effectLst/>
                <a:latin typeface="Arial" pitchFamily="34" charset="0"/>
                <a:ea typeface="Times New Roman" pitchFamily="18" charset="0"/>
                <a:cs typeface="PANDA Times UZ" charset="0"/>
              </a:rPr>
              <a:t> тара</a:t>
            </a:r>
            <a:r>
              <a:rPr kumimoji="0" lang="en-US" sz="2400" b="0" i="0" u="none" strike="noStrike" cap="none" normalizeH="0" baseline="0" dirty="0" err="1" smtClean="0">
                <a:ln>
                  <a:noFill/>
                </a:ln>
                <a:solidFill>
                  <a:schemeClr val="tx1"/>
                </a:solidFill>
                <a:effectLst/>
                <a:latin typeface="Arial" pitchFamily="34" charset="0"/>
                <a:ea typeface="Times New Roman" pitchFamily="18" charset="0"/>
                <a:cs typeface="PANDA Times UZ" charset="0"/>
              </a:rPr>
              <a:t>си</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561607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5536" y="260649"/>
            <a:ext cx="8424936" cy="3785652"/>
          </a:xfrm>
          <a:prstGeom prst="rect">
            <a:avLst/>
          </a:prstGeom>
        </p:spPr>
        <p:txBody>
          <a:bodyPr wrap="square">
            <a:spAutoFit/>
          </a:bodyPr>
          <a:lstStyle/>
          <a:p>
            <a:r>
              <a:rPr lang="uz-Cyrl-UZ" sz="2400" dirty="0"/>
              <a:t>Консентрлаштирилган маҳсулотларни айлантириш коэффициентини аниқлашда,  маҳсулотнинг  амалдаги ва бошланғич қуруқ моддаларини нисбатига тенг бўлган  тузатиш коэффициенти ҳисобланиб топилади.</a:t>
            </a:r>
            <a:endParaRPr lang="ru-RU" sz="2400" dirty="0"/>
          </a:p>
          <a:p>
            <a:r>
              <a:rPr lang="ru-RU" sz="2400" dirty="0" err="1"/>
              <a:t>Консентрлаштирилган</a:t>
            </a:r>
            <a:r>
              <a:rPr lang="ru-RU" sz="2400" dirty="0"/>
              <a:t> </a:t>
            </a:r>
            <a:r>
              <a:rPr lang="ru-RU" sz="2400" dirty="0" err="1"/>
              <a:t>маҳсулотларининг</a:t>
            </a:r>
            <a:r>
              <a:rPr lang="ru-RU" sz="2400" dirty="0"/>
              <a:t> </a:t>
            </a:r>
            <a:r>
              <a:rPr lang="ru-RU" sz="2400" dirty="0" err="1"/>
              <a:t>бошланғич</a:t>
            </a:r>
            <a:r>
              <a:rPr lang="ru-RU" sz="2400" dirty="0"/>
              <a:t> </a:t>
            </a:r>
            <a:r>
              <a:rPr lang="ru-RU" sz="2400" dirty="0" err="1"/>
              <a:t>қуруқ</a:t>
            </a:r>
            <a:r>
              <a:rPr lang="ru-RU" sz="2400" dirty="0"/>
              <a:t> </a:t>
            </a:r>
            <a:r>
              <a:rPr lang="ru-RU" sz="2400" dirty="0" err="1"/>
              <a:t>моддалари</a:t>
            </a:r>
            <a:r>
              <a:rPr lang="ru-RU" sz="2400" dirty="0"/>
              <a:t> </a:t>
            </a:r>
            <a:r>
              <a:rPr lang="ru-RU" sz="2400" dirty="0" err="1"/>
              <a:t>миқдори</a:t>
            </a:r>
            <a:r>
              <a:rPr lang="ru-RU" sz="2400" dirty="0"/>
              <a:t> </a:t>
            </a:r>
            <a:r>
              <a:rPr lang="ru-RU" sz="2400" dirty="0" err="1"/>
              <a:t>қуйидаги</a:t>
            </a:r>
            <a:r>
              <a:rPr lang="ru-RU" sz="2400" dirty="0"/>
              <a:t>  </a:t>
            </a:r>
            <a:r>
              <a:rPr lang="uz-Cyrl-UZ" sz="2400" dirty="0"/>
              <a:t>6</a:t>
            </a:r>
            <a:r>
              <a:rPr lang="ru-RU" sz="2400" dirty="0"/>
              <a:t>-</a:t>
            </a:r>
            <a:r>
              <a:rPr lang="ru-RU" sz="2400" dirty="0" err="1"/>
              <a:t>жадвалда</a:t>
            </a:r>
            <a:r>
              <a:rPr lang="ru-RU" sz="2400" dirty="0"/>
              <a:t> </a:t>
            </a:r>
            <a:r>
              <a:rPr lang="ru-RU" sz="2400" dirty="0" err="1"/>
              <a:t>келтирилган</a:t>
            </a:r>
            <a:r>
              <a:rPr lang="ru-RU" sz="2400" dirty="0"/>
              <a:t>.</a:t>
            </a:r>
          </a:p>
          <a:p>
            <a:r>
              <a:rPr lang="ru-RU" sz="2400" dirty="0"/>
              <a:t>Под ред. Рогачёва В.И. Справочник по производству консервов. Том 4. -М.: Пищевая промышленность. 1974. -649 с.</a:t>
            </a:r>
          </a:p>
          <a:p>
            <a:r>
              <a:rPr lang="ru-RU" sz="2400" dirty="0"/>
              <a:t> </a:t>
            </a:r>
          </a:p>
        </p:txBody>
      </p:sp>
    </p:spTree>
    <p:extLst>
      <p:ext uri="{BB962C8B-B14F-4D97-AF65-F5344CB8AC3E}">
        <p14:creationId xmlns:p14="http://schemas.microsoft.com/office/powerpoint/2010/main" val="24208691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Трек">
  <a:themeElements>
    <a:clrScheme name="Кутюр">
      <a:dk1>
        <a:sysClr val="windowText" lastClr="000000"/>
      </a:dk1>
      <a:lt1>
        <a:sysClr val="window" lastClr="FFFFFF"/>
      </a:lt1>
      <a:dk2>
        <a:srgbClr val="37302A"/>
      </a:dk2>
      <a:lt2>
        <a:srgbClr val="D0CCB9"/>
      </a:lt2>
      <a:accent1>
        <a:srgbClr val="9E8E5C"/>
      </a:accent1>
      <a:accent2>
        <a:srgbClr val="A09781"/>
      </a:accent2>
      <a:accent3>
        <a:srgbClr val="85776D"/>
      </a:accent3>
      <a:accent4>
        <a:srgbClr val="AEAFA9"/>
      </a:accent4>
      <a:accent5>
        <a:srgbClr val="8D878B"/>
      </a:accent5>
      <a:accent6>
        <a:srgbClr val="6B6149"/>
      </a:accent6>
      <a:hlink>
        <a:srgbClr val="B6A272"/>
      </a:hlink>
      <a:folHlink>
        <a:srgbClr val="8A784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27</TotalTime>
  <Words>465</Words>
  <Application>Microsoft Office PowerPoint</Application>
  <PresentationFormat>Экран (4:3)</PresentationFormat>
  <Paragraphs>155</Paragraphs>
  <Slides>10</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10</vt:i4>
      </vt:variant>
    </vt:vector>
  </HeadingPairs>
  <TitlesOfParts>
    <vt:vector size="12" baseType="lpstr">
      <vt:lpstr>Трек</vt:lpstr>
      <vt:lpstr>Формула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BEST</dc:creator>
  <cp:lastModifiedBy>BEST</cp:lastModifiedBy>
  <cp:revision>3</cp:revision>
  <dcterms:created xsi:type="dcterms:W3CDTF">2017-12-26T19:02:34Z</dcterms:created>
  <dcterms:modified xsi:type="dcterms:W3CDTF">2017-12-28T07:22:31Z</dcterms:modified>
</cp:coreProperties>
</file>