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7"/>
  </p:notes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0D0BA1-245A-4AB8-9B79-839A1EAE9EE4}" type="datetimeFigureOut">
              <a:rPr lang="ru-RU" smtClean="0"/>
              <a:t>26.12.2017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59A604-86B2-411E-A477-488836EDFAE0}" type="slidenum">
              <a:rPr lang="ru-RU" smtClean="0"/>
              <a:t>‹#›</a:t>
            </a:fld>
            <a:endParaRPr lang="ru-RU"/>
          </a:p>
        </p:txBody>
      </p:sp>
    </p:spTree>
    <p:extLst>
      <p:ext uri="{BB962C8B-B14F-4D97-AF65-F5344CB8AC3E}">
        <p14:creationId xmlns:p14="http://schemas.microsoft.com/office/powerpoint/2010/main" val="2659520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A659A604-86B2-411E-A477-488836EDFAE0}" type="slidenum">
              <a:rPr lang="ru-RU" smtClean="0"/>
              <a:t>4</a:t>
            </a:fld>
            <a:endParaRPr lang="ru-RU"/>
          </a:p>
        </p:txBody>
      </p:sp>
    </p:spTree>
    <p:extLst>
      <p:ext uri="{BB962C8B-B14F-4D97-AF65-F5344CB8AC3E}">
        <p14:creationId xmlns:p14="http://schemas.microsoft.com/office/powerpoint/2010/main" val="3217364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0" name="Rounded Rectangle 9"/>
          <p:cNvSpPr/>
          <p:nvPr/>
        </p:nvSpPr>
        <p:spPr>
          <a:xfrm rot="20707748">
            <a:off x="-617539" y="-652551"/>
            <a:ext cx="6664606" cy="3942692"/>
          </a:xfrm>
          <a:custGeom>
            <a:avLst/>
            <a:gdLst/>
            <a:ahLst/>
            <a:cxnLst/>
            <a:rect l="l" t="t" r="r" b="b"/>
            <a:pathLst>
              <a:path w="6664606" h="3942692">
                <a:moveTo>
                  <a:pt x="1046923" y="0"/>
                </a:moveTo>
                <a:lnTo>
                  <a:pt x="6664606" y="1491692"/>
                </a:lnTo>
                <a:lnTo>
                  <a:pt x="6664606" y="3860602"/>
                </a:lnTo>
                <a:cubicBezTo>
                  <a:pt x="6664606" y="3905939"/>
                  <a:pt x="6627853" y="3942692"/>
                  <a:pt x="6582516" y="3942692"/>
                </a:cubicBezTo>
                <a:lnTo>
                  <a:pt x="0" y="3942692"/>
                </a:lnTo>
                <a:close/>
              </a:path>
            </a:pathLst>
          </a:custGeom>
          <a:solidFill>
            <a:schemeClr val="bg1">
              <a:alpha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rot="20707748">
            <a:off x="6168153" y="-441831"/>
            <a:ext cx="3126510" cy="2426476"/>
          </a:xfrm>
          <a:custGeom>
            <a:avLst/>
            <a:gdLst/>
            <a:ahLst/>
            <a:cxnLst/>
            <a:rect l="l" t="t" r="r" b="b"/>
            <a:pathLst>
              <a:path w="3126510" h="2426476">
                <a:moveTo>
                  <a:pt x="0" y="0"/>
                </a:moveTo>
                <a:lnTo>
                  <a:pt x="3126510" y="830198"/>
                </a:lnTo>
                <a:lnTo>
                  <a:pt x="2702642" y="2426476"/>
                </a:lnTo>
                <a:lnTo>
                  <a:pt x="82091" y="2426476"/>
                </a:lnTo>
                <a:cubicBezTo>
                  <a:pt x="36754" y="2426475"/>
                  <a:pt x="1" y="2389722"/>
                  <a:pt x="1" y="2344385"/>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rot="20707748">
            <a:off x="7144098" y="2001564"/>
            <a:ext cx="2679455" cy="4946037"/>
          </a:xfrm>
          <a:custGeom>
            <a:avLst/>
            <a:gdLst/>
            <a:ahLst/>
            <a:cxnLst/>
            <a:rect l="l" t="t" r="r" b="b"/>
            <a:pathLst>
              <a:path w="2679455" h="4946037">
                <a:moveTo>
                  <a:pt x="2679455" y="0"/>
                </a:moveTo>
                <a:lnTo>
                  <a:pt x="1366108" y="4946037"/>
                </a:lnTo>
                <a:lnTo>
                  <a:pt x="0" y="4583288"/>
                </a:lnTo>
                <a:lnTo>
                  <a:pt x="0" y="82090"/>
                </a:lnTo>
                <a:cubicBezTo>
                  <a:pt x="0" y="36753"/>
                  <a:pt x="36753" y="0"/>
                  <a:pt x="82090" y="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rot="20707748">
            <a:off x="-205621" y="3323292"/>
            <a:ext cx="7378073" cy="4557796"/>
          </a:xfrm>
          <a:custGeom>
            <a:avLst/>
            <a:gdLst/>
            <a:ahLst/>
            <a:cxnLst/>
            <a:rect l="l" t="t" r="r" b="b"/>
            <a:pathLst>
              <a:path w="7378073" h="4557796">
                <a:moveTo>
                  <a:pt x="7327936" y="6451"/>
                </a:moveTo>
                <a:cubicBezTo>
                  <a:pt x="7357400" y="18913"/>
                  <a:pt x="7378073" y="48087"/>
                  <a:pt x="7378073" y="82090"/>
                </a:cubicBezTo>
                <a:lnTo>
                  <a:pt x="7378073" y="4557796"/>
                </a:lnTo>
                <a:lnTo>
                  <a:pt x="0" y="2598658"/>
                </a:lnTo>
                <a:lnTo>
                  <a:pt x="690034" y="0"/>
                </a:lnTo>
                <a:lnTo>
                  <a:pt x="7295983" y="0"/>
                </a:lnTo>
                <a:cubicBezTo>
                  <a:pt x="7307317" y="0"/>
                  <a:pt x="7318115" y="2297"/>
                  <a:pt x="7327936"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900000">
            <a:off x="547834" y="3632676"/>
            <a:ext cx="5985159" cy="1606102"/>
          </a:xfrm>
        </p:spPr>
        <p:txBody>
          <a:bodyPr>
            <a:normAutofit/>
          </a:bodyPr>
          <a:lstStyle>
            <a:lvl1pPr>
              <a:lnSpc>
                <a:spcPts val="6000"/>
              </a:lnSpc>
              <a:defRPr sz="600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rot="-900000">
            <a:off x="2201145" y="5027230"/>
            <a:ext cx="4655297" cy="1128495"/>
          </a:xfrm>
        </p:spPr>
        <p:txBody>
          <a:bodyPr>
            <a:normAutofit/>
          </a:bodyPr>
          <a:lstStyle>
            <a:lvl1pPr marL="0" indent="0" algn="r">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rot="-900000">
            <a:off x="6741465" y="2313285"/>
            <a:ext cx="1524000" cy="365125"/>
          </a:xfrm>
        </p:spPr>
        <p:txBody>
          <a:bodyPr/>
          <a:lstStyle>
            <a:lvl1pPr algn="l">
              <a:defRPr sz="1800">
                <a:solidFill>
                  <a:schemeClr val="tx1"/>
                </a:solidFill>
              </a:defRPr>
            </a:lvl1pPr>
          </a:lstStyle>
          <a:p>
            <a:fld id="{57C20491-549B-4EF3-99A4-DDB20C79911F}" type="datetimeFigureOut">
              <a:rPr lang="ru-RU" smtClean="0"/>
              <a:t>26.12.2017</a:t>
            </a:fld>
            <a:endParaRPr lang="ru-RU"/>
          </a:p>
        </p:txBody>
      </p:sp>
      <p:sp>
        <p:nvSpPr>
          <p:cNvPr id="5" name="Footer Placeholder 4"/>
          <p:cNvSpPr>
            <a:spLocks noGrp="1"/>
          </p:cNvSpPr>
          <p:nvPr>
            <p:ph type="ftr" sz="quarter" idx="11"/>
          </p:nvPr>
        </p:nvSpPr>
        <p:spPr>
          <a:xfrm rot="-900000">
            <a:off x="6551292" y="1528629"/>
            <a:ext cx="2465987" cy="365125"/>
          </a:xfrm>
        </p:spPr>
        <p:txBody>
          <a:bodyPr/>
          <a:lstStyle>
            <a:lvl1pPr>
              <a:defRPr>
                <a:solidFill>
                  <a:schemeClr val="tx1"/>
                </a:solidFill>
              </a:defRPr>
            </a:lvl1pPr>
          </a:lstStyle>
          <a:p>
            <a:endParaRPr lang="ru-RU"/>
          </a:p>
        </p:txBody>
      </p:sp>
      <p:sp>
        <p:nvSpPr>
          <p:cNvPr id="6" name="Slide Number Placeholder 5"/>
          <p:cNvSpPr>
            <a:spLocks noGrp="1"/>
          </p:cNvSpPr>
          <p:nvPr>
            <p:ph type="sldNum" sz="quarter" idx="12"/>
          </p:nvPr>
        </p:nvSpPr>
        <p:spPr>
          <a:xfrm rot="-900000">
            <a:off x="6451719" y="1162062"/>
            <a:ext cx="2133600" cy="421038"/>
          </a:xfrm>
        </p:spPr>
        <p:txBody>
          <a:bodyPr anchor="ctr"/>
          <a:lstStyle>
            <a:lvl1pPr algn="l">
              <a:defRPr sz="2400">
                <a:solidFill>
                  <a:schemeClr val="tx1"/>
                </a:solidFill>
              </a:defRPr>
            </a:lvl1pPr>
          </a:lstStyle>
          <a:p>
            <a:fld id="{6DF49192-C999-4066-9F7C-93F9F469549A}" type="slidenum">
              <a:rPr lang="ru-RU" smtClean="0"/>
              <a:t>‹#›</a:t>
            </a:fld>
            <a:endParaRPr lang="ru-RU"/>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Rounded Rectangle 8"/>
          <p:cNvSpPr/>
          <p:nvPr/>
        </p:nvSpPr>
        <p:spPr>
          <a:xfrm rot="907748">
            <a:off x="-865440" y="850599"/>
            <a:ext cx="3615441" cy="6151724"/>
          </a:xfrm>
          <a:custGeom>
            <a:avLst/>
            <a:gdLst/>
            <a:ahLst/>
            <a:cxnLst/>
            <a:rect l="l" t="t" r="r" b="b"/>
            <a:pathLst>
              <a:path w="3615441" h="6151724">
                <a:moveTo>
                  <a:pt x="0" y="0"/>
                </a:moveTo>
                <a:lnTo>
                  <a:pt x="3533351" y="0"/>
                </a:lnTo>
                <a:cubicBezTo>
                  <a:pt x="3578688" y="0"/>
                  <a:pt x="3615441" y="36753"/>
                  <a:pt x="3615441" y="82090"/>
                </a:cubicBezTo>
                <a:lnTo>
                  <a:pt x="3615441" y="5623909"/>
                </a:lnTo>
                <a:lnTo>
                  <a:pt x="1663219" y="6151724"/>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907748">
            <a:off x="17749" y="-511509"/>
            <a:ext cx="3735394" cy="1387781"/>
          </a:xfrm>
          <a:custGeom>
            <a:avLst/>
            <a:gdLst/>
            <a:ahLst/>
            <a:cxnLst/>
            <a:rect l="l" t="t" r="r" b="b"/>
            <a:pathLst>
              <a:path w="3735394" h="1387781">
                <a:moveTo>
                  <a:pt x="0" y="1009924"/>
                </a:moveTo>
                <a:lnTo>
                  <a:pt x="3735394" y="0"/>
                </a:lnTo>
                <a:lnTo>
                  <a:pt x="3735394" y="1305691"/>
                </a:lnTo>
                <a:cubicBezTo>
                  <a:pt x="3735394" y="1351028"/>
                  <a:pt x="3698641" y="1387781"/>
                  <a:pt x="3653304" y="1387781"/>
                </a:cubicBezTo>
                <a:lnTo>
                  <a:pt x="102160" y="1387781"/>
                </a:ln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907748">
            <a:off x="2146801" y="6590199"/>
            <a:ext cx="1981025" cy="535602"/>
          </a:xfrm>
          <a:custGeom>
            <a:avLst/>
            <a:gdLst/>
            <a:ahLst/>
            <a:cxnLst/>
            <a:rect l="l" t="t" r="r" b="b"/>
            <a:pathLst>
              <a:path w="1981025" h="535602">
                <a:moveTo>
                  <a:pt x="50137" y="6451"/>
                </a:moveTo>
                <a:cubicBezTo>
                  <a:pt x="59958" y="2297"/>
                  <a:pt x="70756" y="0"/>
                  <a:pt x="82090" y="0"/>
                </a:cubicBezTo>
                <a:lnTo>
                  <a:pt x="1981025" y="0"/>
                </a:lnTo>
                <a:lnTo>
                  <a:pt x="0" y="535602"/>
                </a:lnTo>
                <a:lnTo>
                  <a:pt x="0" y="82090"/>
                </a:lnTo>
                <a:cubicBezTo>
                  <a:pt x="0" y="48087"/>
                  <a:pt x="20674" y="18913"/>
                  <a:pt x="50137" y="6451"/>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907748">
            <a:off x="3185141" y="-553633"/>
            <a:ext cx="6782931" cy="7826540"/>
          </a:xfrm>
          <a:custGeom>
            <a:avLst/>
            <a:gdLst/>
            <a:ahLst/>
            <a:cxnLst/>
            <a:rect l="l" t="t" r="r" b="b"/>
            <a:pathLst>
              <a:path w="6782931" h="7826540">
                <a:moveTo>
                  <a:pt x="0" y="1349945"/>
                </a:moveTo>
                <a:lnTo>
                  <a:pt x="4993024" y="0"/>
                </a:lnTo>
                <a:lnTo>
                  <a:pt x="6782931" y="6620302"/>
                </a:lnTo>
                <a:lnTo>
                  <a:pt x="2321435" y="7826540"/>
                </a:lnTo>
                <a:lnTo>
                  <a:pt x="82090" y="7826540"/>
                </a:lnTo>
                <a:cubicBezTo>
                  <a:pt x="36753" y="7826540"/>
                  <a:pt x="0" y="7789787"/>
                  <a:pt x="0" y="774445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633894" y="2921988"/>
            <a:ext cx="5064953" cy="1695631"/>
          </a:xfrm>
        </p:spPr>
        <p:txBody>
          <a:bodyPr/>
          <a:lstStyle/>
          <a:p>
            <a:r>
              <a:rPr lang="ru-RU" smtClean="0"/>
              <a:t>Образец заголовка</a:t>
            </a:r>
            <a:endParaRPr lang="en-US"/>
          </a:p>
        </p:txBody>
      </p:sp>
      <p:sp>
        <p:nvSpPr>
          <p:cNvPr id="3" name="Content Placeholder 2"/>
          <p:cNvSpPr>
            <a:spLocks noGrp="1"/>
          </p:cNvSpPr>
          <p:nvPr>
            <p:ph idx="1"/>
          </p:nvPr>
        </p:nvSpPr>
        <p:spPr>
          <a:xfrm rot="900000">
            <a:off x="3479028" y="959716"/>
            <a:ext cx="4658735" cy="5077623"/>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rot="900000">
            <a:off x="1690988" y="608314"/>
            <a:ext cx="1789355" cy="365125"/>
          </a:xfrm>
        </p:spPr>
        <p:txBody>
          <a:bodyPr/>
          <a:lstStyle/>
          <a:p>
            <a:fld id="{57C20491-549B-4EF3-99A4-DDB20C79911F}" type="datetimeFigureOut">
              <a:rPr lang="ru-RU" smtClean="0"/>
              <a:t>26.12.2017</a:t>
            </a:fld>
            <a:endParaRPr lang="ru-RU"/>
          </a:p>
        </p:txBody>
      </p:sp>
      <p:sp>
        <p:nvSpPr>
          <p:cNvPr id="5" name="Footer Placeholder 4"/>
          <p:cNvSpPr>
            <a:spLocks noGrp="1"/>
          </p:cNvSpPr>
          <p:nvPr>
            <p:ph type="ftr" sz="quarter" idx="11"/>
          </p:nvPr>
        </p:nvSpPr>
        <p:spPr>
          <a:xfrm rot="900000">
            <a:off x="3103620" y="6177546"/>
            <a:ext cx="2392237" cy="365125"/>
          </a:xfrm>
        </p:spPr>
        <p:txBody>
          <a:bodyPr/>
          <a:lstStyle/>
          <a:p>
            <a:endParaRPr lang="ru-RU"/>
          </a:p>
        </p:txBody>
      </p:sp>
      <p:sp>
        <p:nvSpPr>
          <p:cNvPr id="6" name="Slide Number Placeholder 5"/>
          <p:cNvSpPr>
            <a:spLocks noGrp="1"/>
          </p:cNvSpPr>
          <p:nvPr>
            <p:ph type="sldNum" sz="quarter" idx="12"/>
          </p:nvPr>
        </p:nvSpPr>
        <p:spPr>
          <a:xfrm rot="900000">
            <a:off x="1265370" y="300797"/>
            <a:ext cx="2287319" cy="365125"/>
          </a:xfrm>
        </p:spPr>
        <p:txBody>
          <a:bodyPr/>
          <a:lstStyle/>
          <a:p>
            <a:fld id="{6DF49192-C999-4066-9F7C-93F9F469549A}" type="slidenum">
              <a:rPr lang="ru-RU" smtClean="0"/>
              <a:t>‹#›</a:t>
            </a:fld>
            <a:endParaRPr lang="ru-RU"/>
          </a:p>
        </p:txBody>
      </p:sp>
    </p:spTree>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7" name="Rounded Rectangle 16"/>
          <p:cNvSpPr/>
          <p:nvPr/>
        </p:nvSpPr>
        <p:spPr>
          <a:xfrm rot="900000">
            <a:off x="-57216" y="-1017685"/>
            <a:ext cx="7411427" cy="3438177"/>
          </a:xfrm>
          <a:custGeom>
            <a:avLst/>
            <a:gdLst/>
            <a:ahLst/>
            <a:cxnLst/>
            <a:rect l="l" t="t" r="r" b="b"/>
            <a:pathLst>
              <a:path w="7411427" h="3438177">
                <a:moveTo>
                  <a:pt x="0" y="1985886"/>
                </a:moveTo>
                <a:lnTo>
                  <a:pt x="7411427" y="0"/>
                </a:lnTo>
                <a:lnTo>
                  <a:pt x="7411427" y="3356087"/>
                </a:lnTo>
                <a:cubicBezTo>
                  <a:pt x="7411427" y="3401424"/>
                  <a:pt x="7374674" y="3438177"/>
                  <a:pt x="7329337" y="3438177"/>
                </a:cubicBezTo>
                <a:lnTo>
                  <a:pt x="389140" y="3438177"/>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900000">
            <a:off x="-776641" y="2417820"/>
            <a:ext cx="6998365" cy="5080081"/>
          </a:xfrm>
          <a:custGeom>
            <a:avLst/>
            <a:gdLst/>
            <a:ahLst/>
            <a:cxnLst/>
            <a:rect l="l" t="t" r="r" b="b"/>
            <a:pathLst>
              <a:path w="6998365" h="5080081">
                <a:moveTo>
                  <a:pt x="0" y="0"/>
                </a:moveTo>
                <a:lnTo>
                  <a:pt x="6916275" y="0"/>
                </a:lnTo>
                <a:cubicBezTo>
                  <a:pt x="6961612" y="0"/>
                  <a:pt x="6998365" y="36753"/>
                  <a:pt x="6998365" y="82090"/>
                </a:cubicBezTo>
                <a:lnTo>
                  <a:pt x="6998365" y="3569608"/>
                </a:lnTo>
                <a:lnTo>
                  <a:pt x="1361203" y="5080081"/>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rot="900000">
            <a:off x="6338067" y="3775812"/>
            <a:ext cx="3102275" cy="3544033"/>
          </a:xfrm>
          <a:custGeom>
            <a:avLst/>
            <a:gdLst/>
            <a:ahLst/>
            <a:cxnLst/>
            <a:rect l="l" t="t" r="r" b="b"/>
            <a:pathLst>
              <a:path w="3102275" h="3544033">
                <a:moveTo>
                  <a:pt x="50137" y="6451"/>
                </a:moveTo>
                <a:cubicBezTo>
                  <a:pt x="59958" y="2297"/>
                  <a:pt x="70756" y="0"/>
                  <a:pt x="82090" y="0"/>
                </a:cubicBezTo>
                <a:lnTo>
                  <a:pt x="2375388" y="0"/>
                </a:lnTo>
                <a:lnTo>
                  <a:pt x="3102275" y="2712781"/>
                </a:lnTo>
                <a:lnTo>
                  <a:pt x="0" y="3544033"/>
                </a:lnTo>
                <a:lnTo>
                  <a:pt x="0" y="82090"/>
                </a:lnTo>
                <a:cubicBezTo>
                  <a:pt x="0" y="48087"/>
                  <a:pt x="20673" y="18913"/>
                  <a:pt x="50137" y="6451"/>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ounded Rectangle 19"/>
          <p:cNvSpPr/>
          <p:nvPr/>
        </p:nvSpPr>
        <p:spPr>
          <a:xfrm rot="900000">
            <a:off x="7327879" y="-104312"/>
            <a:ext cx="2350627" cy="3820866"/>
          </a:xfrm>
          <a:custGeom>
            <a:avLst/>
            <a:gdLst/>
            <a:ahLst/>
            <a:cxnLst/>
            <a:rect l="l" t="t" r="r" b="b"/>
            <a:pathLst>
              <a:path w="2350627" h="3820866">
                <a:moveTo>
                  <a:pt x="1" y="355523"/>
                </a:moveTo>
                <a:lnTo>
                  <a:pt x="1326829" y="0"/>
                </a:lnTo>
                <a:lnTo>
                  <a:pt x="2350627" y="3820866"/>
                </a:lnTo>
                <a:lnTo>
                  <a:pt x="82091" y="3820866"/>
                </a:lnTo>
                <a:cubicBezTo>
                  <a:pt x="36754" y="3820866"/>
                  <a:pt x="1" y="3784113"/>
                  <a:pt x="0" y="3738776"/>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900000">
            <a:off x="534986" y="2921829"/>
            <a:ext cx="5690855" cy="1570680"/>
          </a:xfrm>
        </p:spPr>
        <p:txBody>
          <a:bodyPr anchor="b">
            <a:noAutofit/>
          </a:bodyPr>
          <a:lstStyle>
            <a:lvl1pPr algn="r">
              <a:defRPr sz="48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rot="900000">
            <a:off x="537849" y="4494201"/>
            <a:ext cx="5271544" cy="1500187"/>
          </a:xfrm>
        </p:spPr>
        <p:txBody>
          <a:bodyPr anchor="t">
            <a:normAutofit/>
          </a:bodyPr>
          <a:lstStyle>
            <a:lvl1pPr marL="0" indent="0" algn="r">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rot="900000">
            <a:off x="6878368" y="3761385"/>
            <a:ext cx="1524000" cy="365125"/>
          </a:xfrm>
        </p:spPr>
        <p:txBody>
          <a:bodyPr/>
          <a:lstStyle>
            <a:lvl1pPr algn="l">
              <a:defRPr/>
            </a:lvl1pPr>
          </a:lstStyle>
          <a:p>
            <a:fld id="{57C20491-549B-4EF3-99A4-DDB20C79911F}" type="datetimeFigureOut">
              <a:rPr lang="ru-RU" smtClean="0"/>
              <a:t>26.12.2017</a:t>
            </a:fld>
            <a:endParaRPr lang="ru-RU"/>
          </a:p>
        </p:txBody>
      </p:sp>
      <p:sp>
        <p:nvSpPr>
          <p:cNvPr id="5" name="Footer Placeholder 4"/>
          <p:cNvSpPr>
            <a:spLocks noGrp="1"/>
          </p:cNvSpPr>
          <p:nvPr>
            <p:ph type="ftr" sz="quarter" idx="11"/>
          </p:nvPr>
        </p:nvSpPr>
        <p:spPr>
          <a:xfrm rot="900000">
            <a:off x="7056965" y="3170795"/>
            <a:ext cx="1926305" cy="365125"/>
          </a:xfrm>
        </p:spPr>
        <p:txBody>
          <a:bodyPr/>
          <a:lstStyle/>
          <a:p>
            <a:endParaRPr lang="ru-RU"/>
          </a:p>
        </p:txBody>
      </p:sp>
      <p:sp>
        <p:nvSpPr>
          <p:cNvPr id="6" name="Slide Number Placeholder 5"/>
          <p:cNvSpPr>
            <a:spLocks noGrp="1"/>
          </p:cNvSpPr>
          <p:nvPr>
            <p:ph type="sldNum" sz="quarter" idx="12"/>
          </p:nvPr>
        </p:nvSpPr>
        <p:spPr>
          <a:xfrm rot="900000" flipH="1">
            <a:off x="7176363" y="2661157"/>
            <a:ext cx="683979" cy="365125"/>
          </a:xfrm>
        </p:spPr>
        <p:txBody>
          <a:bodyPr/>
          <a:lstStyle>
            <a:lvl1pPr algn="l">
              <a:defRPr/>
            </a:lvl1pPr>
          </a:lstStyle>
          <a:p>
            <a:fld id="{6DF49192-C999-4066-9F7C-93F9F469549A}" type="slidenum">
              <a:rPr lang="ru-RU" smtClean="0"/>
              <a:t>‹#›</a:t>
            </a:fld>
            <a:endParaRPr lang="ru-RU"/>
          </a:p>
        </p:txBody>
      </p:sp>
    </p:spTree>
  </p:cSld>
  <p:clrMapOvr>
    <a:masterClrMapping/>
  </p:clrMapOv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7" name="Rounded Rectangle 16"/>
          <p:cNvSpPr/>
          <p:nvPr/>
        </p:nvSpPr>
        <p:spPr>
          <a:xfrm rot="20707748">
            <a:off x="-883225" y="-625990"/>
            <a:ext cx="7439907" cy="7344599"/>
          </a:xfrm>
          <a:custGeom>
            <a:avLst/>
            <a:gdLst/>
            <a:ahLst/>
            <a:cxnLst/>
            <a:rect l="l" t="t" r="r" b="b"/>
            <a:pathLst>
              <a:path w="7439907" h="7344599">
                <a:moveTo>
                  <a:pt x="1760047" y="0"/>
                </a:moveTo>
                <a:lnTo>
                  <a:pt x="7439906" y="1508202"/>
                </a:lnTo>
                <a:lnTo>
                  <a:pt x="7439907" y="7262509"/>
                </a:lnTo>
                <a:cubicBezTo>
                  <a:pt x="7439906" y="7307846"/>
                  <a:pt x="7403153" y="7344599"/>
                  <a:pt x="7357816" y="7344599"/>
                </a:cubicBezTo>
                <a:lnTo>
                  <a:pt x="2697558" y="7344599"/>
                </a:lnTo>
                <a:lnTo>
                  <a:pt x="0" y="6628303"/>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20707748">
            <a:off x="3237537" y="6275496"/>
            <a:ext cx="4387395" cy="1165008"/>
          </a:xfrm>
          <a:custGeom>
            <a:avLst/>
            <a:gdLst/>
            <a:ahLst/>
            <a:cxnLst/>
            <a:rect l="l" t="t" r="r" b="b"/>
            <a:pathLst>
              <a:path w="4387395" h="1165008">
                <a:moveTo>
                  <a:pt x="4337258" y="6451"/>
                </a:moveTo>
                <a:cubicBezTo>
                  <a:pt x="4366722" y="18913"/>
                  <a:pt x="4387395" y="48087"/>
                  <a:pt x="4387395" y="82090"/>
                </a:cubicBezTo>
                <a:lnTo>
                  <a:pt x="4387395" y="1165008"/>
                </a:lnTo>
                <a:lnTo>
                  <a:pt x="0" y="0"/>
                </a:lnTo>
                <a:lnTo>
                  <a:pt x="4305305" y="0"/>
                </a:lnTo>
                <a:cubicBezTo>
                  <a:pt x="4316639" y="0"/>
                  <a:pt x="4327437" y="2297"/>
                  <a:pt x="4337258"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rot="20707748">
            <a:off x="7660698" y="5462349"/>
            <a:ext cx="1709024" cy="1536003"/>
          </a:xfrm>
          <a:custGeom>
            <a:avLst/>
            <a:gdLst/>
            <a:ahLst/>
            <a:cxnLst/>
            <a:rect l="l" t="t" r="r" b="b"/>
            <a:pathLst>
              <a:path w="1709024" h="1536003">
                <a:moveTo>
                  <a:pt x="1709024" y="0"/>
                </a:moveTo>
                <a:lnTo>
                  <a:pt x="1301161" y="1536003"/>
                </a:lnTo>
                <a:lnTo>
                  <a:pt x="0" y="119050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19"/>
          <p:cNvSpPr/>
          <p:nvPr/>
        </p:nvSpPr>
        <p:spPr>
          <a:xfrm rot="20707748">
            <a:off x="6667944" y="-490547"/>
            <a:ext cx="3064333" cy="5811872"/>
          </a:xfrm>
          <a:custGeom>
            <a:avLst/>
            <a:gdLst/>
            <a:ahLst/>
            <a:cxnLst/>
            <a:rect l="l" t="t" r="r" b="b"/>
            <a:pathLst>
              <a:path w="3064333" h="5811872">
                <a:moveTo>
                  <a:pt x="0" y="0"/>
                </a:moveTo>
                <a:lnTo>
                  <a:pt x="3064333" y="813688"/>
                </a:lnTo>
                <a:lnTo>
                  <a:pt x="1737140" y="5811872"/>
                </a:lnTo>
                <a:lnTo>
                  <a:pt x="82090" y="5811872"/>
                </a:lnTo>
                <a:cubicBezTo>
                  <a:pt x="36753" y="5811872"/>
                  <a:pt x="0" y="5775119"/>
                  <a:pt x="0" y="5729782"/>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5171893" y="2231024"/>
            <a:ext cx="4820301" cy="1436159"/>
          </a:xfrm>
        </p:spPr>
        <p:txBody>
          <a:bodyPr/>
          <a:lstStyle/>
          <a:p>
            <a:r>
              <a:rPr lang="ru-RU" smtClean="0"/>
              <a:t>Образец заголовка</a:t>
            </a:r>
            <a:endParaRPr lang="en-US"/>
          </a:p>
        </p:txBody>
      </p:sp>
      <p:sp>
        <p:nvSpPr>
          <p:cNvPr id="3" name="Content Placeholder 2"/>
          <p:cNvSpPr>
            <a:spLocks noGrp="1"/>
          </p:cNvSpPr>
          <p:nvPr>
            <p:ph sz="half" idx="1"/>
          </p:nvPr>
        </p:nvSpPr>
        <p:spPr>
          <a:xfrm rot="-900000">
            <a:off x="1014439" y="1335061"/>
            <a:ext cx="2578608" cy="48398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rot="-900000">
            <a:off x="3701032" y="618005"/>
            <a:ext cx="2580010" cy="4837176"/>
          </a:xfrm>
        </p:spPr>
        <p:txBody>
          <a:bodyPr anchor="t"/>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a:xfrm rot="-900000">
            <a:off x="7755919" y="5887412"/>
            <a:ext cx="1241980" cy="365125"/>
          </a:xfrm>
        </p:spPr>
        <p:txBody>
          <a:bodyPr/>
          <a:lstStyle>
            <a:lvl1pPr algn="l">
              <a:defRPr/>
            </a:lvl1pPr>
          </a:lstStyle>
          <a:p>
            <a:fld id="{57C20491-549B-4EF3-99A4-DDB20C79911F}" type="datetimeFigureOut">
              <a:rPr lang="ru-RU" smtClean="0"/>
              <a:t>26.12.2017</a:t>
            </a:fld>
            <a:endParaRPr lang="ru-RU"/>
          </a:p>
        </p:txBody>
      </p:sp>
      <p:sp>
        <p:nvSpPr>
          <p:cNvPr id="6" name="Footer Placeholder 5"/>
          <p:cNvSpPr>
            <a:spLocks noGrp="1"/>
          </p:cNvSpPr>
          <p:nvPr>
            <p:ph type="ftr" sz="quarter" idx="11"/>
          </p:nvPr>
        </p:nvSpPr>
        <p:spPr>
          <a:xfrm rot="-900000">
            <a:off x="4054658" y="5494374"/>
            <a:ext cx="3124200" cy="365125"/>
          </a:xfrm>
        </p:spPr>
        <p:txBody>
          <a:bodyPr/>
          <a:lstStyle>
            <a:lvl1pPr algn="r">
              <a:defRPr/>
            </a:lvl1pPr>
          </a:lstStyle>
          <a:p>
            <a:endParaRPr lang="ru-RU"/>
          </a:p>
        </p:txBody>
      </p:sp>
      <p:sp>
        <p:nvSpPr>
          <p:cNvPr id="7" name="Slide Number Placeholder 6"/>
          <p:cNvSpPr>
            <a:spLocks noGrp="1"/>
          </p:cNvSpPr>
          <p:nvPr>
            <p:ph type="sldNum" sz="quarter" idx="12"/>
          </p:nvPr>
        </p:nvSpPr>
        <p:spPr>
          <a:xfrm rot="-900000">
            <a:off x="7690164" y="5643110"/>
            <a:ext cx="1241693" cy="365125"/>
          </a:xfrm>
        </p:spPr>
        <p:txBody>
          <a:bodyPr/>
          <a:lstStyle>
            <a:lvl1pPr algn="l">
              <a:defRPr/>
            </a:lvl1pPr>
          </a:lstStyle>
          <a:p>
            <a:fld id="{6DF49192-C999-4066-9F7C-93F9F469549A}" type="slidenum">
              <a:rPr lang="ru-RU" smtClean="0"/>
              <a:t>‹#›</a:t>
            </a:fld>
            <a:endParaRPr lang="ru-RU"/>
          </a:p>
        </p:txBody>
      </p:sp>
    </p:spTree>
  </p:cSld>
  <p:clrMapOvr>
    <a:masterClrMapping/>
  </p:clrMapOv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53" name="Rounded Rectangle 52"/>
          <p:cNvSpPr/>
          <p:nvPr/>
        </p:nvSpPr>
        <p:spPr>
          <a:xfrm rot="20707748">
            <a:off x="-883225" y="-625990"/>
            <a:ext cx="7439907" cy="7344599"/>
          </a:xfrm>
          <a:custGeom>
            <a:avLst/>
            <a:gdLst/>
            <a:ahLst/>
            <a:cxnLst/>
            <a:rect l="l" t="t" r="r" b="b"/>
            <a:pathLst>
              <a:path w="7439907" h="7344599">
                <a:moveTo>
                  <a:pt x="1760047" y="0"/>
                </a:moveTo>
                <a:lnTo>
                  <a:pt x="7439906" y="1508202"/>
                </a:lnTo>
                <a:lnTo>
                  <a:pt x="7439907" y="7262509"/>
                </a:lnTo>
                <a:cubicBezTo>
                  <a:pt x="7439906" y="7307846"/>
                  <a:pt x="7403153" y="7344599"/>
                  <a:pt x="7357816" y="7344599"/>
                </a:cubicBezTo>
                <a:lnTo>
                  <a:pt x="2697558" y="7344599"/>
                </a:lnTo>
                <a:lnTo>
                  <a:pt x="0" y="6628303"/>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Rounded Rectangle 53"/>
          <p:cNvSpPr/>
          <p:nvPr/>
        </p:nvSpPr>
        <p:spPr>
          <a:xfrm rot="20707748">
            <a:off x="3237537" y="6275496"/>
            <a:ext cx="4387395" cy="1165008"/>
          </a:xfrm>
          <a:custGeom>
            <a:avLst/>
            <a:gdLst/>
            <a:ahLst/>
            <a:cxnLst/>
            <a:rect l="l" t="t" r="r" b="b"/>
            <a:pathLst>
              <a:path w="4387395" h="1165008">
                <a:moveTo>
                  <a:pt x="4337258" y="6451"/>
                </a:moveTo>
                <a:cubicBezTo>
                  <a:pt x="4366722" y="18913"/>
                  <a:pt x="4387395" y="48087"/>
                  <a:pt x="4387395" y="82090"/>
                </a:cubicBezTo>
                <a:lnTo>
                  <a:pt x="4387395" y="1165008"/>
                </a:lnTo>
                <a:lnTo>
                  <a:pt x="0" y="0"/>
                </a:lnTo>
                <a:lnTo>
                  <a:pt x="4305305" y="0"/>
                </a:lnTo>
                <a:cubicBezTo>
                  <a:pt x="4316639" y="0"/>
                  <a:pt x="4327437" y="2297"/>
                  <a:pt x="4337258"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ounded Rectangle 54"/>
          <p:cNvSpPr/>
          <p:nvPr/>
        </p:nvSpPr>
        <p:spPr>
          <a:xfrm rot="20707748">
            <a:off x="7660698" y="5462349"/>
            <a:ext cx="1709024" cy="1536003"/>
          </a:xfrm>
          <a:custGeom>
            <a:avLst/>
            <a:gdLst/>
            <a:ahLst/>
            <a:cxnLst/>
            <a:rect l="l" t="t" r="r" b="b"/>
            <a:pathLst>
              <a:path w="1709024" h="1536003">
                <a:moveTo>
                  <a:pt x="1709024" y="0"/>
                </a:moveTo>
                <a:lnTo>
                  <a:pt x="1301161" y="1536003"/>
                </a:lnTo>
                <a:lnTo>
                  <a:pt x="0" y="119050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ounded Rectangle 55"/>
          <p:cNvSpPr/>
          <p:nvPr/>
        </p:nvSpPr>
        <p:spPr>
          <a:xfrm rot="20707748">
            <a:off x="6667944" y="-490547"/>
            <a:ext cx="3064333" cy="5811872"/>
          </a:xfrm>
          <a:custGeom>
            <a:avLst/>
            <a:gdLst/>
            <a:ahLst/>
            <a:cxnLst/>
            <a:rect l="l" t="t" r="r" b="b"/>
            <a:pathLst>
              <a:path w="3064333" h="5811872">
                <a:moveTo>
                  <a:pt x="0" y="0"/>
                </a:moveTo>
                <a:lnTo>
                  <a:pt x="3064333" y="813688"/>
                </a:lnTo>
                <a:lnTo>
                  <a:pt x="1737140" y="5811872"/>
                </a:lnTo>
                <a:lnTo>
                  <a:pt x="82090" y="5811872"/>
                </a:lnTo>
                <a:cubicBezTo>
                  <a:pt x="36753" y="5811872"/>
                  <a:pt x="0" y="5775119"/>
                  <a:pt x="0" y="5729782"/>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5175504" y="2231136"/>
            <a:ext cx="4818888" cy="1435608"/>
          </a:xfrm>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rot="-900000">
            <a:off x="854761" y="1406870"/>
            <a:ext cx="2213148" cy="759866"/>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rot="-900000">
            <a:off x="1120518" y="2227895"/>
            <a:ext cx="2578608" cy="39387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Text Placeholder 4"/>
          <p:cNvSpPr>
            <a:spLocks noGrp="1"/>
          </p:cNvSpPr>
          <p:nvPr>
            <p:ph type="body" sz="quarter" idx="3"/>
          </p:nvPr>
        </p:nvSpPr>
        <p:spPr>
          <a:xfrm rot="-900000">
            <a:off x="3535709" y="687503"/>
            <a:ext cx="2214753" cy="753043"/>
          </a:xfrm>
        </p:spPr>
        <p:txBody>
          <a:bodyPr anchor="b"/>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rot="-900000">
            <a:off x="3808498" y="1495882"/>
            <a:ext cx="2578608" cy="395590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a:xfrm rot="-900000">
            <a:off x="7754112" y="5888736"/>
            <a:ext cx="1243584" cy="365125"/>
          </a:xfrm>
        </p:spPr>
        <p:txBody>
          <a:bodyPr/>
          <a:lstStyle>
            <a:lvl1pPr algn="l">
              <a:defRPr/>
            </a:lvl1pPr>
          </a:lstStyle>
          <a:p>
            <a:fld id="{57C20491-549B-4EF3-99A4-DDB20C79911F}" type="datetimeFigureOut">
              <a:rPr lang="ru-RU" smtClean="0"/>
              <a:t>26.12.2017</a:t>
            </a:fld>
            <a:endParaRPr lang="ru-RU"/>
          </a:p>
        </p:txBody>
      </p:sp>
      <p:sp>
        <p:nvSpPr>
          <p:cNvPr id="8" name="Footer Placeholder 7"/>
          <p:cNvSpPr>
            <a:spLocks noGrp="1"/>
          </p:cNvSpPr>
          <p:nvPr>
            <p:ph type="ftr" sz="quarter" idx="11"/>
          </p:nvPr>
        </p:nvSpPr>
        <p:spPr>
          <a:xfrm rot="-900000">
            <a:off x="4050792" y="5495544"/>
            <a:ext cx="3124200" cy="365125"/>
          </a:xfrm>
        </p:spPr>
        <p:txBody>
          <a:bodyPr/>
          <a:lstStyle>
            <a:lvl1pPr algn="r">
              <a:defRPr/>
            </a:lvl1pPr>
          </a:lstStyle>
          <a:p>
            <a:endParaRPr lang="ru-RU"/>
          </a:p>
        </p:txBody>
      </p:sp>
      <p:sp>
        <p:nvSpPr>
          <p:cNvPr id="9" name="Slide Number Placeholder 8"/>
          <p:cNvSpPr>
            <a:spLocks noGrp="1"/>
          </p:cNvSpPr>
          <p:nvPr>
            <p:ph type="sldNum" sz="quarter" idx="12"/>
          </p:nvPr>
        </p:nvSpPr>
        <p:spPr>
          <a:xfrm rot="-900000">
            <a:off x="7690104" y="5641848"/>
            <a:ext cx="1243584" cy="365125"/>
          </a:xfrm>
        </p:spPr>
        <p:txBody>
          <a:bodyPr/>
          <a:lstStyle>
            <a:lvl1pPr algn="l">
              <a:defRPr/>
            </a:lvl1pPr>
          </a:lstStyle>
          <a:p>
            <a:fld id="{6DF49192-C999-4066-9F7C-93F9F469549A}" type="slidenum">
              <a:rPr lang="ru-RU" smtClean="0"/>
              <a:t>‹#›</a:t>
            </a:fld>
            <a:endParaRPr lang="ru-RU"/>
          </a:p>
        </p:txBody>
      </p:sp>
    </p:spTree>
  </p:cSld>
  <p:clrMapOvr>
    <a:masterClrMapping/>
  </p:clrMapOv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1" name="Rounded Rectangle 20"/>
          <p:cNvSpPr/>
          <p:nvPr/>
        </p:nvSpPr>
        <p:spPr>
          <a:xfrm rot="907748">
            <a:off x="-865440" y="850599"/>
            <a:ext cx="3615441" cy="6151724"/>
          </a:xfrm>
          <a:custGeom>
            <a:avLst/>
            <a:gdLst/>
            <a:ahLst/>
            <a:cxnLst/>
            <a:rect l="l" t="t" r="r" b="b"/>
            <a:pathLst>
              <a:path w="3615441" h="6151724">
                <a:moveTo>
                  <a:pt x="0" y="0"/>
                </a:moveTo>
                <a:lnTo>
                  <a:pt x="3533351" y="0"/>
                </a:lnTo>
                <a:cubicBezTo>
                  <a:pt x="3578688" y="0"/>
                  <a:pt x="3615441" y="36753"/>
                  <a:pt x="3615441" y="82090"/>
                </a:cubicBezTo>
                <a:lnTo>
                  <a:pt x="3615441" y="5623909"/>
                </a:lnTo>
                <a:lnTo>
                  <a:pt x="1663219" y="6151724"/>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p:nvSpPr>
        <p:spPr>
          <a:xfrm rot="907748">
            <a:off x="17749" y="-511509"/>
            <a:ext cx="3735394" cy="1387781"/>
          </a:xfrm>
          <a:custGeom>
            <a:avLst/>
            <a:gdLst/>
            <a:ahLst/>
            <a:cxnLst/>
            <a:rect l="l" t="t" r="r" b="b"/>
            <a:pathLst>
              <a:path w="3735394" h="1387781">
                <a:moveTo>
                  <a:pt x="0" y="1009924"/>
                </a:moveTo>
                <a:lnTo>
                  <a:pt x="3735394" y="0"/>
                </a:lnTo>
                <a:lnTo>
                  <a:pt x="3735394" y="1305691"/>
                </a:lnTo>
                <a:cubicBezTo>
                  <a:pt x="3735394" y="1351028"/>
                  <a:pt x="3698641" y="1387781"/>
                  <a:pt x="3653304" y="1387781"/>
                </a:cubicBezTo>
                <a:lnTo>
                  <a:pt x="102160" y="1387781"/>
                </a:ln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p:nvSpPr>
        <p:spPr>
          <a:xfrm rot="907748">
            <a:off x="2146801" y="6590199"/>
            <a:ext cx="1981025" cy="535602"/>
          </a:xfrm>
          <a:custGeom>
            <a:avLst/>
            <a:gdLst/>
            <a:ahLst/>
            <a:cxnLst/>
            <a:rect l="l" t="t" r="r" b="b"/>
            <a:pathLst>
              <a:path w="1981025" h="535602">
                <a:moveTo>
                  <a:pt x="50137" y="6451"/>
                </a:moveTo>
                <a:cubicBezTo>
                  <a:pt x="59958" y="2297"/>
                  <a:pt x="70756" y="0"/>
                  <a:pt x="82090" y="0"/>
                </a:cubicBezTo>
                <a:lnTo>
                  <a:pt x="1981025" y="0"/>
                </a:lnTo>
                <a:lnTo>
                  <a:pt x="0" y="535602"/>
                </a:lnTo>
                <a:lnTo>
                  <a:pt x="0" y="82090"/>
                </a:lnTo>
                <a:cubicBezTo>
                  <a:pt x="0" y="48087"/>
                  <a:pt x="20674" y="18913"/>
                  <a:pt x="50137" y="6451"/>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p:nvSpPr>
        <p:spPr>
          <a:xfrm rot="907748">
            <a:off x="3185141" y="-553633"/>
            <a:ext cx="6782931" cy="7826540"/>
          </a:xfrm>
          <a:custGeom>
            <a:avLst/>
            <a:gdLst/>
            <a:ahLst/>
            <a:cxnLst/>
            <a:rect l="l" t="t" r="r" b="b"/>
            <a:pathLst>
              <a:path w="6782931" h="7826540">
                <a:moveTo>
                  <a:pt x="0" y="1349945"/>
                </a:moveTo>
                <a:lnTo>
                  <a:pt x="4993024" y="0"/>
                </a:lnTo>
                <a:lnTo>
                  <a:pt x="6782931" y="6620302"/>
                </a:lnTo>
                <a:lnTo>
                  <a:pt x="2321435" y="7826540"/>
                </a:lnTo>
                <a:lnTo>
                  <a:pt x="82090" y="7826540"/>
                </a:lnTo>
                <a:cubicBezTo>
                  <a:pt x="36753" y="7826540"/>
                  <a:pt x="0" y="7789787"/>
                  <a:pt x="0" y="7744450"/>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630936" y="2926080"/>
            <a:ext cx="5065776" cy="1691640"/>
          </a:xfrm>
        </p:spPr>
        <p:txBody>
          <a:bodyPr/>
          <a:lstStyle/>
          <a:p>
            <a:r>
              <a:rPr lang="ru-RU" smtClean="0"/>
              <a:t>Образец заголовка</a:t>
            </a:r>
            <a:endParaRPr lang="en-US"/>
          </a:p>
        </p:txBody>
      </p:sp>
      <p:sp>
        <p:nvSpPr>
          <p:cNvPr id="3" name="Date Placeholder 2"/>
          <p:cNvSpPr>
            <a:spLocks noGrp="1"/>
          </p:cNvSpPr>
          <p:nvPr>
            <p:ph type="dt" sz="half" idx="10"/>
          </p:nvPr>
        </p:nvSpPr>
        <p:spPr>
          <a:xfrm rot="900000">
            <a:off x="1691640" y="612648"/>
            <a:ext cx="1792224" cy="365125"/>
          </a:xfrm>
        </p:spPr>
        <p:txBody>
          <a:bodyPr/>
          <a:lstStyle/>
          <a:p>
            <a:fld id="{57C20491-549B-4EF3-99A4-DDB20C79911F}" type="datetimeFigureOut">
              <a:rPr lang="ru-RU" smtClean="0"/>
              <a:t>26.12.2017</a:t>
            </a:fld>
            <a:endParaRPr lang="ru-RU"/>
          </a:p>
        </p:txBody>
      </p:sp>
      <p:sp>
        <p:nvSpPr>
          <p:cNvPr id="4" name="Footer Placeholder 3"/>
          <p:cNvSpPr>
            <a:spLocks noGrp="1"/>
          </p:cNvSpPr>
          <p:nvPr>
            <p:ph type="ftr" sz="quarter" idx="11"/>
          </p:nvPr>
        </p:nvSpPr>
        <p:spPr>
          <a:xfrm rot="900000">
            <a:off x="2493721" y="6101033"/>
            <a:ext cx="3052113" cy="365125"/>
          </a:xfrm>
        </p:spPr>
        <p:txBody>
          <a:bodyPr/>
          <a:lstStyle/>
          <a:p>
            <a:endParaRPr lang="ru-RU"/>
          </a:p>
        </p:txBody>
      </p:sp>
      <p:sp>
        <p:nvSpPr>
          <p:cNvPr id="5" name="Slide Number Placeholder 4"/>
          <p:cNvSpPr>
            <a:spLocks noGrp="1"/>
          </p:cNvSpPr>
          <p:nvPr>
            <p:ph type="sldNum" sz="quarter" idx="12"/>
          </p:nvPr>
        </p:nvSpPr>
        <p:spPr>
          <a:xfrm rot="900000">
            <a:off x="1261872" y="301752"/>
            <a:ext cx="2286000" cy="365125"/>
          </a:xfrm>
        </p:spPr>
        <p:txBody>
          <a:bodyPr/>
          <a:lstStyle/>
          <a:p>
            <a:fld id="{6DF49192-C999-4066-9F7C-93F9F469549A}" type="slidenum">
              <a:rPr lang="ru-RU" smtClean="0"/>
              <a:t>‹#›</a:t>
            </a:fld>
            <a:endParaRPr lang="ru-RU"/>
          </a:p>
        </p:txBody>
      </p:sp>
    </p:spTree>
  </p:cSld>
  <p:clrMapOvr>
    <a:masterClrMapping/>
  </p:clrMapOv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rot="900000">
            <a:off x="-372248" y="-1218153"/>
            <a:ext cx="8577953" cy="6344114"/>
          </a:xfrm>
          <a:custGeom>
            <a:avLst/>
            <a:gdLst/>
            <a:ahLst/>
            <a:cxnLst/>
            <a:rect l="l" t="t" r="r" b="b"/>
            <a:pathLst>
              <a:path w="8577953" h="6344114">
                <a:moveTo>
                  <a:pt x="0" y="2298455"/>
                </a:moveTo>
                <a:lnTo>
                  <a:pt x="8577953" y="0"/>
                </a:lnTo>
                <a:lnTo>
                  <a:pt x="8577953" y="6262024"/>
                </a:lnTo>
                <a:cubicBezTo>
                  <a:pt x="8577953" y="6307361"/>
                  <a:pt x="8541200" y="6344113"/>
                  <a:pt x="8495863" y="6344113"/>
                </a:cubicBezTo>
                <a:lnTo>
                  <a:pt x="1084031" y="6344114"/>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900000">
            <a:off x="-449071" y="5207889"/>
            <a:ext cx="7470000" cy="2486713"/>
          </a:xfrm>
          <a:custGeom>
            <a:avLst/>
            <a:gdLst/>
            <a:ahLst/>
            <a:cxnLst/>
            <a:rect l="l" t="t" r="r" b="b"/>
            <a:pathLst>
              <a:path w="7470000" h="2486713">
                <a:moveTo>
                  <a:pt x="0" y="0"/>
                </a:moveTo>
                <a:lnTo>
                  <a:pt x="7387910" y="0"/>
                </a:lnTo>
                <a:cubicBezTo>
                  <a:pt x="7433247" y="0"/>
                  <a:pt x="7470000" y="36753"/>
                  <a:pt x="7470000" y="82090"/>
                </a:cubicBezTo>
                <a:lnTo>
                  <a:pt x="7470000" y="663670"/>
                </a:lnTo>
                <a:lnTo>
                  <a:pt x="666313" y="2486713"/>
                </a:ln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900000">
            <a:off x="7192310" y="6483326"/>
            <a:ext cx="1932834" cy="635630"/>
          </a:xfrm>
          <a:custGeom>
            <a:avLst/>
            <a:gdLst/>
            <a:ahLst/>
            <a:cxnLst/>
            <a:rect l="l" t="t" r="r" b="b"/>
            <a:pathLst>
              <a:path w="1932834" h="635630">
                <a:moveTo>
                  <a:pt x="50137" y="6451"/>
                </a:moveTo>
                <a:cubicBezTo>
                  <a:pt x="59958" y="2297"/>
                  <a:pt x="70756" y="0"/>
                  <a:pt x="82090" y="0"/>
                </a:cubicBezTo>
                <a:lnTo>
                  <a:pt x="1901288" y="0"/>
                </a:lnTo>
                <a:lnTo>
                  <a:pt x="1932834" y="117729"/>
                </a:lnTo>
                <a:lnTo>
                  <a:pt x="0" y="635630"/>
                </a:lnTo>
                <a:lnTo>
                  <a:pt x="0" y="82090"/>
                </a:lnTo>
                <a:cubicBezTo>
                  <a:pt x="0" y="48087"/>
                  <a:pt x="20673" y="18913"/>
                  <a:pt x="50137" y="6451"/>
                </a:cubicBez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ounded Rectangle 14"/>
          <p:cNvSpPr/>
          <p:nvPr/>
        </p:nvSpPr>
        <p:spPr>
          <a:xfrm rot="900000">
            <a:off x="8127084" y="92392"/>
            <a:ext cx="1878991" cy="6414233"/>
          </a:xfrm>
          <a:custGeom>
            <a:avLst/>
            <a:gdLst/>
            <a:ahLst/>
            <a:cxnLst/>
            <a:rect l="l" t="t" r="r" b="b"/>
            <a:pathLst>
              <a:path w="1878991" h="6414233">
                <a:moveTo>
                  <a:pt x="0" y="42953"/>
                </a:moveTo>
                <a:lnTo>
                  <a:pt x="160303" y="0"/>
                </a:lnTo>
                <a:lnTo>
                  <a:pt x="1878991" y="6414233"/>
                </a:lnTo>
                <a:lnTo>
                  <a:pt x="82090" y="6414233"/>
                </a:lnTo>
                <a:cubicBezTo>
                  <a:pt x="36753" y="6414233"/>
                  <a:pt x="0" y="6377480"/>
                  <a:pt x="0" y="6332143"/>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a:xfrm rot="900000">
            <a:off x="7521938" y="5927116"/>
            <a:ext cx="1524000" cy="365125"/>
          </a:xfrm>
        </p:spPr>
        <p:txBody>
          <a:bodyPr/>
          <a:lstStyle>
            <a:lvl1pPr algn="l">
              <a:defRPr/>
            </a:lvl1pPr>
          </a:lstStyle>
          <a:p>
            <a:fld id="{57C20491-549B-4EF3-99A4-DDB20C79911F}" type="datetimeFigureOut">
              <a:rPr lang="ru-RU" smtClean="0"/>
              <a:t>26.12.2017</a:t>
            </a:fld>
            <a:endParaRPr lang="ru-RU"/>
          </a:p>
        </p:txBody>
      </p:sp>
      <p:sp>
        <p:nvSpPr>
          <p:cNvPr id="3" name="Footer Placeholder 2"/>
          <p:cNvSpPr>
            <a:spLocks noGrp="1"/>
          </p:cNvSpPr>
          <p:nvPr>
            <p:ph type="ftr" sz="quarter" idx="11"/>
          </p:nvPr>
        </p:nvSpPr>
        <p:spPr>
          <a:xfrm rot="900000">
            <a:off x="3892286" y="5987296"/>
            <a:ext cx="3124200" cy="295162"/>
          </a:xfrm>
        </p:spPr>
        <p:txBody>
          <a:bodyPr/>
          <a:lstStyle>
            <a:lvl1pPr algn="r">
              <a:defRPr/>
            </a:lvl1pPr>
          </a:lstStyle>
          <a:p>
            <a:endParaRPr lang="ru-RU"/>
          </a:p>
        </p:txBody>
      </p:sp>
      <p:sp>
        <p:nvSpPr>
          <p:cNvPr id="4" name="Slide Number Placeholder 3"/>
          <p:cNvSpPr>
            <a:spLocks noGrp="1"/>
          </p:cNvSpPr>
          <p:nvPr>
            <p:ph type="sldNum" sz="quarter" idx="12"/>
          </p:nvPr>
        </p:nvSpPr>
        <p:spPr>
          <a:xfrm rot="900000">
            <a:off x="7599046" y="5570110"/>
            <a:ext cx="716206" cy="365125"/>
          </a:xfrm>
        </p:spPr>
        <p:txBody>
          <a:bodyPr/>
          <a:lstStyle>
            <a:lvl1pPr algn="l">
              <a:defRPr/>
            </a:lvl1pPr>
          </a:lstStyle>
          <a:p>
            <a:fld id="{6DF49192-C999-4066-9F7C-93F9F469549A}" type="slidenum">
              <a:rPr lang="ru-RU" smtClean="0"/>
              <a:t>‹#›</a:t>
            </a:fld>
            <a:endParaRPr lang="ru-RU"/>
          </a:p>
        </p:txBody>
      </p:sp>
    </p:spTree>
  </p:cSld>
  <p:clrMapOvr>
    <a:masterClrMapping/>
  </p:clrMapOv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13" name="Rounded Rectangle 12"/>
          <p:cNvSpPr/>
          <p:nvPr/>
        </p:nvSpPr>
        <p:spPr>
          <a:xfrm rot="20707748">
            <a:off x="-897260" y="-624538"/>
            <a:ext cx="7286946" cy="6041338"/>
          </a:xfrm>
          <a:custGeom>
            <a:avLst/>
            <a:gdLst/>
            <a:ahLst/>
            <a:cxnLst/>
            <a:rect l="l" t="t" r="r" b="b"/>
            <a:pathLst>
              <a:path w="7286946" h="6041338">
                <a:moveTo>
                  <a:pt x="1604186" y="0"/>
                </a:moveTo>
                <a:lnTo>
                  <a:pt x="7286946" y="1508972"/>
                </a:lnTo>
                <a:lnTo>
                  <a:pt x="7286946" y="5959247"/>
                </a:lnTo>
                <a:cubicBezTo>
                  <a:pt x="7286946" y="6004584"/>
                  <a:pt x="7250193" y="6041337"/>
                  <a:pt x="7204856" y="6041337"/>
                </a:cubicBezTo>
                <a:lnTo>
                  <a:pt x="0" y="6041338"/>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20707748">
            <a:off x="64806" y="5378153"/>
            <a:ext cx="7443151" cy="2476431"/>
          </a:xfrm>
          <a:custGeom>
            <a:avLst/>
            <a:gdLst/>
            <a:ahLst/>
            <a:cxnLst/>
            <a:rect l="l" t="t" r="r" b="b"/>
            <a:pathLst>
              <a:path w="7443151" h="2476431">
                <a:moveTo>
                  <a:pt x="7393013" y="6452"/>
                </a:moveTo>
                <a:cubicBezTo>
                  <a:pt x="7422477" y="18914"/>
                  <a:pt x="7443150" y="48087"/>
                  <a:pt x="7443150" y="82090"/>
                </a:cubicBezTo>
                <a:lnTo>
                  <a:pt x="7443151" y="2476431"/>
                </a:lnTo>
                <a:lnTo>
                  <a:pt x="0" y="500014"/>
                </a:lnTo>
                <a:lnTo>
                  <a:pt x="132771" y="1"/>
                </a:lnTo>
                <a:lnTo>
                  <a:pt x="7361060" y="1"/>
                </a:lnTo>
                <a:cubicBezTo>
                  <a:pt x="7372394" y="0"/>
                  <a:pt x="7383192" y="2298"/>
                  <a:pt x="7393013" y="6452"/>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20707748">
            <a:off x="7660994" y="5459931"/>
            <a:ext cx="1709023" cy="1538302"/>
          </a:xfrm>
          <a:custGeom>
            <a:avLst/>
            <a:gdLst/>
            <a:ahLst/>
            <a:cxnLst/>
            <a:rect l="l" t="t" r="r" b="b"/>
            <a:pathLst>
              <a:path w="1709023" h="1538302">
                <a:moveTo>
                  <a:pt x="1709023" y="0"/>
                </a:moveTo>
                <a:lnTo>
                  <a:pt x="1300550" y="1538302"/>
                </a:lnTo>
                <a:lnTo>
                  <a:pt x="0" y="1192960"/>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rot="20707748">
            <a:off x="6673110" y="-489836"/>
            <a:ext cx="3059119" cy="5809409"/>
          </a:xfrm>
          <a:custGeom>
            <a:avLst/>
            <a:gdLst/>
            <a:ahLst/>
            <a:cxnLst/>
            <a:rect l="l" t="t" r="r" b="b"/>
            <a:pathLst>
              <a:path w="3059119" h="5809409">
                <a:moveTo>
                  <a:pt x="0" y="0"/>
                </a:moveTo>
                <a:lnTo>
                  <a:pt x="3059119" y="812303"/>
                </a:lnTo>
                <a:lnTo>
                  <a:pt x="1732212" y="5809409"/>
                </a:lnTo>
                <a:lnTo>
                  <a:pt x="82090" y="5809409"/>
                </a:lnTo>
                <a:cubicBezTo>
                  <a:pt x="36753" y="5809409"/>
                  <a:pt x="0" y="5772656"/>
                  <a:pt x="0" y="5727319"/>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5175504" y="2231136"/>
            <a:ext cx="4818888" cy="1435608"/>
          </a:xfrm>
        </p:spPr>
        <p:txBody>
          <a:bodyPr anchor="b"/>
          <a:lstStyle>
            <a:lvl1pPr algn="r">
              <a:defRPr sz="4400" b="0"/>
            </a:lvl1pPr>
          </a:lstStyle>
          <a:p>
            <a:r>
              <a:rPr lang="ru-RU" smtClean="0"/>
              <a:t>Образец заголовка</a:t>
            </a:r>
            <a:endParaRPr lang="en-US" dirty="0"/>
          </a:p>
        </p:txBody>
      </p:sp>
      <p:sp>
        <p:nvSpPr>
          <p:cNvPr id="3" name="Content Placeholder 2"/>
          <p:cNvSpPr>
            <a:spLocks noGrp="1"/>
          </p:cNvSpPr>
          <p:nvPr>
            <p:ph idx="1"/>
          </p:nvPr>
        </p:nvSpPr>
        <p:spPr>
          <a:xfrm rot="-900000">
            <a:off x="844848" y="997933"/>
            <a:ext cx="5343100" cy="3888220"/>
          </a:xfrm>
        </p:spPr>
        <p:txBody>
          <a:bodyPr anchor="b"/>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900000">
            <a:off x="3216573" y="5144589"/>
            <a:ext cx="3930375" cy="988131"/>
          </a:xfrm>
        </p:spPr>
        <p:txBody>
          <a:bodyPr>
            <a:normAutofit/>
          </a:bodyPr>
          <a:lstStyle>
            <a:lvl1pPr marL="0" indent="0" algn="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900000">
            <a:off x="7754112" y="5888736"/>
            <a:ext cx="1243584" cy="365125"/>
          </a:xfrm>
        </p:spPr>
        <p:txBody>
          <a:bodyPr/>
          <a:lstStyle>
            <a:lvl1pPr algn="l">
              <a:defRPr/>
            </a:lvl1pPr>
          </a:lstStyle>
          <a:p>
            <a:fld id="{57C20491-549B-4EF3-99A4-DDB20C79911F}" type="datetimeFigureOut">
              <a:rPr lang="ru-RU" smtClean="0"/>
              <a:t>26.12.2017</a:t>
            </a:fld>
            <a:endParaRPr lang="ru-RU"/>
          </a:p>
        </p:txBody>
      </p:sp>
      <p:sp>
        <p:nvSpPr>
          <p:cNvPr id="6" name="Footer Placeholder 5"/>
          <p:cNvSpPr>
            <a:spLocks noGrp="1"/>
          </p:cNvSpPr>
          <p:nvPr>
            <p:ph type="ftr" sz="quarter" idx="11"/>
          </p:nvPr>
        </p:nvSpPr>
        <p:spPr>
          <a:xfrm rot="-900000">
            <a:off x="4263966" y="6099104"/>
            <a:ext cx="3063047" cy="365125"/>
          </a:xfrm>
        </p:spPr>
        <p:txBody>
          <a:bodyPr/>
          <a:lstStyle>
            <a:lvl1pPr algn="r">
              <a:defRPr/>
            </a:lvl1pPr>
          </a:lstStyle>
          <a:p>
            <a:endParaRPr lang="ru-RU"/>
          </a:p>
        </p:txBody>
      </p:sp>
      <p:sp>
        <p:nvSpPr>
          <p:cNvPr id="7" name="Slide Number Placeholder 6"/>
          <p:cNvSpPr>
            <a:spLocks noGrp="1"/>
          </p:cNvSpPr>
          <p:nvPr>
            <p:ph type="sldNum" sz="quarter" idx="12"/>
          </p:nvPr>
        </p:nvSpPr>
        <p:spPr>
          <a:xfrm rot="-900000">
            <a:off x="7690104" y="5641848"/>
            <a:ext cx="1243584" cy="365125"/>
          </a:xfrm>
        </p:spPr>
        <p:txBody>
          <a:bodyPr/>
          <a:lstStyle>
            <a:lvl1pPr algn="l">
              <a:defRPr/>
            </a:lvl1pPr>
          </a:lstStyle>
          <a:p>
            <a:fld id="{6DF49192-C999-4066-9F7C-93F9F469549A}" type="slidenum">
              <a:rPr lang="ru-RU" smtClean="0"/>
              <a:t>‹#›</a:t>
            </a:fld>
            <a:endParaRPr lang="ru-RU"/>
          </a:p>
        </p:txBody>
      </p:sp>
    </p:spTree>
  </p:cSld>
  <p:clrMapOvr>
    <a:masterClrMapping/>
  </p:clrMapOvr>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rot="900000">
            <a:off x="-533701" y="-979752"/>
            <a:ext cx="6672870" cy="6821601"/>
          </a:xfrm>
          <a:custGeom>
            <a:avLst/>
            <a:gdLst/>
            <a:ahLst/>
            <a:cxnLst/>
            <a:rect l="l" t="t" r="r" b="b"/>
            <a:pathLst>
              <a:path w="6672870" h="6821601">
                <a:moveTo>
                  <a:pt x="0" y="1787990"/>
                </a:moveTo>
                <a:lnTo>
                  <a:pt x="6672870" y="0"/>
                </a:lnTo>
                <a:lnTo>
                  <a:pt x="6672870" y="6739511"/>
                </a:lnTo>
                <a:cubicBezTo>
                  <a:pt x="6672870" y="6784848"/>
                  <a:pt x="6636117" y="6821601"/>
                  <a:pt x="6590780" y="6821601"/>
                </a:cubicBezTo>
                <a:lnTo>
                  <a:pt x="1348753" y="6821601"/>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p:nvSpPr>
        <p:spPr>
          <a:xfrm rot="900000">
            <a:off x="-283896" y="5969722"/>
            <a:ext cx="5300494" cy="1495954"/>
          </a:xfrm>
          <a:custGeom>
            <a:avLst/>
            <a:gdLst/>
            <a:ahLst/>
            <a:cxnLst/>
            <a:rect l="l" t="t" r="r" b="b"/>
            <a:pathLst>
              <a:path w="5300494" h="1495954">
                <a:moveTo>
                  <a:pt x="0" y="0"/>
                </a:moveTo>
                <a:lnTo>
                  <a:pt x="5218404" y="0"/>
                </a:lnTo>
                <a:cubicBezTo>
                  <a:pt x="5263741" y="0"/>
                  <a:pt x="5300494" y="36753"/>
                  <a:pt x="5300494" y="82090"/>
                </a:cubicBezTo>
                <a:lnTo>
                  <a:pt x="5300494" y="183095"/>
                </a:lnTo>
                <a:lnTo>
                  <a:pt x="400840" y="1495954"/>
                </a:ln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p:cNvSpPr/>
          <p:nvPr/>
        </p:nvSpPr>
        <p:spPr>
          <a:xfrm rot="900000">
            <a:off x="6930292" y="-242630"/>
            <a:ext cx="2434235" cy="1383623"/>
          </a:xfrm>
          <a:custGeom>
            <a:avLst/>
            <a:gdLst/>
            <a:ahLst/>
            <a:cxnLst/>
            <a:rect l="l" t="t" r="r" b="b"/>
            <a:pathLst>
              <a:path w="2434235" h="1383623">
                <a:moveTo>
                  <a:pt x="0" y="552912"/>
                </a:moveTo>
                <a:lnTo>
                  <a:pt x="2063495" y="0"/>
                </a:lnTo>
                <a:lnTo>
                  <a:pt x="2434235" y="1383623"/>
                </a:lnTo>
                <a:lnTo>
                  <a:pt x="82090" y="1383622"/>
                </a:lnTo>
                <a:cubicBezTo>
                  <a:pt x="36754" y="1383622"/>
                  <a:pt x="0" y="1346869"/>
                  <a:pt x="0" y="1301533"/>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p:cNvSpPr/>
          <p:nvPr/>
        </p:nvSpPr>
        <p:spPr>
          <a:xfrm rot="900000">
            <a:off x="5899782" y="1282101"/>
            <a:ext cx="3842742" cy="6178450"/>
          </a:xfrm>
          <a:custGeom>
            <a:avLst/>
            <a:gdLst/>
            <a:ahLst/>
            <a:cxnLst/>
            <a:rect l="l" t="t" r="r" b="b"/>
            <a:pathLst>
              <a:path w="3842742" h="6178450">
                <a:moveTo>
                  <a:pt x="50137" y="6451"/>
                </a:moveTo>
                <a:cubicBezTo>
                  <a:pt x="59958" y="2297"/>
                  <a:pt x="70756" y="0"/>
                  <a:pt x="82090" y="0"/>
                </a:cubicBezTo>
                <a:lnTo>
                  <a:pt x="2463128" y="0"/>
                </a:lnTo>
                <a:lnTo>
                  <a:pt x="3842742" y="5148790"/>
                </a:lnTo>
                <a:lnTo>
                  <a:pt x="0" y="6178450"/>
                </a:lnTo>
                <a:lnTo>
                  <a:pt x="0" y="82090"/>
                </a:lnTo>
                <a:cubicBezTo>
                  <a:pt x="0" y="48087"/>
                  <a:pt x="20674" y="18913"/>
                  <a:pt x="50137"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4500000">
            <a:off x="4578273" y="2744935"/>
            <a:ext cx="5036383" cy="1997131"/>
          </a:xfrm>
        </p:spPr>
        <p:txBody>
          <a:bodyPr anchor="t">
            <a:normAutofit/>
          </a:bodyPr>
          <a:lstStyle>
            <a:lvl1pPr algn="r">
              <a:defRPr sz="4400" b="0"/>
            </a:lvl1pPr>
          </a:lstStyle>
          <a:p>
            <a:r>
              <a:rPr lang="ru-RU" smtClean="0"/>
              <a:t>Образец заголовка</a:t>
            </a:r>
            <a:endParaRPr lang="en-US"/>
          </a:p>
        </p:txBody>
      </p:sp>
      <p:sp>
        <p:nvSpPr>
          <p:cNvPr id="3" name="Picture Placeholder 2"/>
          <p:cNvSpPr>
            <a:spLocks noGrp="1"/>
          </p:cNvSpPr>
          <p:nvPr>
            <p:ph type="pic" idx="1"/>
          </p:nvPr>
        </p:nvSpPr>
        <p:spPr>
          <a:xfrm rot="900000">
            <a:off x="1507529" y="615731"/>
            <a:ext cx="4323504" cy="3294418"/>
          </a:xfrm>
          <a:prstGeom prst="roundRect">
            <a:avLst>
              <a:gd name="adj" fmla="val 4992"/>
            </a:avLst>
          </a:prstGeom>
          <a:ln w="19050">
            <a:solidFill>
              <a:schemeClr val="tx1"/>
            </a:solidFill>
          </a:ln>
          <a:effectLst>
            <a:innerShdw blurRad="101600" dir="13500000">
              <a:prstClr val="black">
                <a:alpha val="70000"/>
              </a:prstClr>
            </a:inn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rot="900000">
            <a:off x="822789" y="4161126"/>
            <a:ext cx="4310915" cy="1203540"/>
          </a:xfrm>
        </p:spPr>
        <p:txBody>
          <a:bodyPr anchor="t">
            <a:normAutofit/>
          </a:bodyPr>
          <a:lstStyle>
            <a:lvl1pPr marL="0" indent="0" algn="ctr">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900000">
            <a:off x="6992395" y="571255"/>
            <a:ext cx="1524000" cy="365125"/>
          </a:xfrm>
        </p:spPr>
        <p:txBody>
          <a:bodyPr/>
          <a:lstStyle>
            <a:lvl1pPr algn="l">
              <a:defRPr/>
            </a:lvl1pPr>
          </a:lstStyle>
          <a:p>
            <a:fld id="{57C20491-549B-4EF3-99A4-DDB20C79911F}" type="datetimeFigureOut">
              <a:rPr lang="ru-RU" smtClean="0"/>
              <a:t>26.12.2017</a:t>
            </a:fld>
            <a:endParaRPr lang="ru-RU"/>
          </a:p>
        </p:txBody>
      </p:sp>
      <p:sp>
        <p:nvSpPr>
          <p:cNvPr id="6" name="Footer Placeholder 5"/>
          <p:cNvSpPr>
            <a:spLocks noGrp="1"/>
          </p:cNvSpPr>
          <p:nvPr>
            <p:ph type="ftr" sz="quarter" idx="11"/>
          </p:nvPr>
        </p:nvSpPr>
        <p:spPr>
          <a:xfrm rot="900000">
            <a:off x="647292" y="5162531"/>
            <a:ext cx="2977453" cy="365125"/>
          </a:xfrm>
        </p:spPr>
        <p:txBody>
          <a:bodyPr/>
          <a:lstStyle>
            <a:lvl1pPr algn="l">
              <a:defRPr/>
            </a:lvl1pPr>
          </a:lstStyle>
          <a:p>
            <a:endParaRPr lang="ru-RU"/>
          </a:p>
        </p:txBody>
      </p:sp>
      <p:sp>
        <p:nvSpPr>
          <p:cNvPr id="7" name="Slide Number Placeholder 6"/>
          <p:cNvSpPr>
            <a:spLocks noGrp="1"/>
          </p:cNvSpPr>
          <p:nvPr>
            <p:ph type="sldNum" sz="quarter" idx="12"/>
          </p:nvPr>
        </p:nvSpPr>
        <p:spPr>
          <a:xfrm rot="900000">
            <a:off x="7046470" y="391054"/>
            <a:ext cx="1963187" cy="365125"/>
          </a:xfrm>
        </p:spPr>
        <p:txBody>
          <a:bodyPr/>
          <a:lstStyle>
            <a:lvl1pPr algn="l">
              <a:defRPr/>
            </a:lvl1pPr>
          </a:lstStyle>
          <a:p>
            <a:fld id="{6DF49192-C999-4066-9F7C-93F9F469549A}" type="slidenum">
              <a:rPr lang="ru-RU" smtClean="0"/>
              <a:t>‹#›</a:t>
            </a:fld>
            <a:endParaRPr lang="ru-RU"/>
          </a:p>
        </p:txBody>
      </p:sp>
    </p:spTree>
  </p:cSld>
  <p:clrMapOvr>
    <a:masterClrMapping/>
  </p:clrMapOvr>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12" name="Rounded Rectangle 11"/>
          <p:cNvSpPr/>
          <p:nvPr/>
        </p:nvSpPr>
        <p:spPr>
          <a:xfrm rot="20707748">
            <a:off x="-895918" y="-766298"/>
            <a:ext cx="8332816" cy="5894380"/>
          </a:xfrm>
          <a:custGeom>
            <a:avLst/>
            <a:gdLst/>
            <a:ahLst/>
            <a:cxnLst/>
            <a:rect l="l" t="t" r="r" b="b"/>
            <a:pathLst>
              <a:path w="8332816" h="5894380">
                <a:moveTo>
                  <a:pt x="1565164" y="0"/>
                </a:moveTo>
                <a:lnTo>
                  <a:pt x="8332816" y="1797049"/>
                </a:lnTo>
                <a:lnTo>
                  <a:pt x="8332816" y="5812290"/>
                </a:lnTo>
                <a:cubicBezTo>
                  <a:pt x="8332816" y="5857627"/>
                  <a:pt x="8296063" y="5894380"/>
                  <a:pt x="8250726" y="5894380"/>
                </a:cubicBezTo>
                <a:lnTo>
                  <a:pt x="0" y="5894380"/>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20707748">
            <a:off x="64746" y="5089618"/>
            <a:ext cx="8528044" cy="2911464"/>
          </a:xfrm>
          <a:custGeom>
            <a:avLst/>
            <a:gdLst/>
            <a:ahLst/>
            <a:cxnLst/>
            <a:rect l="l" t="t" r="r" b="b"/>
            <a:pathLst>
              <a:path w="8528044" h="2911464">
                <a:moveTo>
                  <a:pt x="8477907" y="6451"/>
                </a:moveTo>
                <a:cubicBezTo>
                  <a:pt x="8507371" y="18913"/>
                  <a:pt x="8528044" y="48087"/>
                  <a:pt x="8528044" y="82090"/>
                </a:cubicBezTo>
                <a:lnTo>
                  <a:pt x="8528044" y="2911464"/>
                </a:lnTo>
                <a:lnTo>
                  <a:pt x="0" y="646970"/>
                </a:lnTo>
                <a:lnTo>
                  <a:pt x="171794" y="0"/>
                </a:lnTo>
                <a:lnTo>
                  <a:pt x="8445954" y="0"/>
                </a:lnTo>
                <a:cubicBezTo>
                  <a:pt x="8457288" y="0"/>
                  <a:pt x="8468086" y="2297"/>
                  <a:pt x="8477907" y="645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20707748">
            <a:off x="8533928" y="3839503"/>
            <a:ext cx="1011244" cy="2994350"/>
          </a:xfrm>
          <a:custGeom>
            <a:avLst/>
            <a:gdLst/>
            <a:ahLst/>
            <a:cxnLst/>
            <a:rect l="l" t="t" r="r" b="b"/>
            <a:pathLst>
              <a:path w="1011244" h="2994350">
                <a:moveTo>
                  <a:pt x="1011244" y="0"/>
                </a:moveTo>
                <a:lnTo>
                  <a:pt x="216140" y="2994350"/>
                </a:lnTo>
                <a:lnTo>
                  <a:pt x="0" y="2936957"/>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20707748">
            <a:off x="7588490" y="-321837"/>
            <a:ext cx="1976541" cy="4072806"/>
          </a:xfrm>
          <a:custGeom>
            <a:avLst/>
            <a:gdLst/>
            <a:ahLst/>
            <a:cxnLst/>
            <a:rect l="l" t="t" r="r" b="b"/>
            <a:pathLst>
              <a:path w="1976541" h="4072806">
                <a:moveTo>
                  <a:pt x="0" y="0"/>
                </a:moveTo>
                <a:lnTo>
                  <a:pt x="1976541" y="524841"/>
                </a:lnTo>
                <a:lnTo>
                  <a:pt x="1034432" y="4072806"/>
                </a:lnTo>
                <a:lnTo>
                  <a:pt x="82090" y="4072806"/>
                </a:lnTo>
                <a:cubicBezTo>
                  <a:pt x="36753" y="4072806"/>
                  <a:pt x="0" y="4036053"/>
                  <a:pt x="0" y="3990716"/>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900000">
            <a:off x="3183882" y="4760430"/>
            <a:ext cx="5004753" cy="1299542"/>
          </a:xfrm>
        </p:spPr>
        <p:txBody>
          <a:bodyPr anchor="t"/>
          <a:lstStyle/>
          <a:p>
            <a:r>
              <a:rPr lang="ru-RU" smtClean="0"/>
              <a:t>Образец заголовка</a:t>
            </a:r>
            <a:endParaRPr lang="en-US"/>
          </a:p>
        </p:txBody>
      </p:sp>
      <p:sp>
        <p:nvSpPr>
          <p:cNvPr id="3" name="Vertical Text Placeholder 2"/>
          <p:cNvSpPr>
            <a:spLocks noGrp="1"/>
          </p:cNvSpPr>
          <p:nvPr>
            <p:ph type="body" orient="vert" idx="1"/>
          </p:nvPr>
        </p:nvSpPr>
        <p:spPr>
          <a:xfrm rot="-900000">
            <a:off x="781854" y="984581"/>
            <a:ext cx="6581279" cy="360475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a:xfrm rot="-900000">
            <a:off x="6996405" y="6238502"/>
            <a:ext cx="1524000" cy="365125"/>
          </a:xfrm>
        </p:spPr>
        <p:txBody>
          <a:bodyPr/>
          <a:lstStyle/>
          <a:p>
            <a:fld id="{57C20491-549B-4EF3-99A4-DDB20C79911F}" type="datetimeFigureOut">
              <a:rPr lang="ru-RU" smtClean="0"/>
              <a:t>26.12.2017</a:t>
            </a:fld>
            <a:endParaRPr lang="ru-RU"/>
          </a:p>
        </p:txBody>
      </p:sp>
      <p:sp>
        <p:nvSpPr>
          <p:cNvPr id="5" name="Footer Placeholder 4"/>
          <p:cNvSpPr>
            <a:spLocks noGrp="1"/>
          </p:cNvSpPr>
          <p:nvPr>
            <p:ph type="ftr" sz="quarter" idx="11"/>
          </p:nvPr>
        </p:nvSpPr>
        <p:spPr>
          <a:xfrm rot="-900000">
            <a:off x="5321849" y="6094794"/>
            <a:ext cx="3124200" cy="365125"/>
          </a:xfrm>
        </p:spPr>
        <p:txBody>
          <a:bodyPr/>
          <a:lstStyle>
            <a:lvl1pPr algn="r">
              <a:defRPr/>
            </a:lvl1pPr>
          </a:lstStyle>
          <a:p>
            <a:endParaRPr lang="ru-RU"/>
          </a:p>
        </p:txBody>
      </p:sp>
      <p:sp>
        <p:nvSpPr>
          <p:cNvPr id="6" name="Slide Number Placeholder 5"/>
          <p:cNvSpPr>
            <a:spLocks noGrp="1"/>
          </p:cNvSpPr>
          <p:nvPr>
            <p:ph type="sldNum" sz="quarter" idx="12"/>
          </p:nvPr>
        </p:nvSpPr>
        <p:spPr>
          <a:xfrm rot="-900000">
            <a:off x="8182730" y="3246937"/>
            <a:ext cx="907445" cy="365125"/>
          </a:xfrm>
        </p:spPr>
        <p:txBody>
          <a:bodyPr/>
          <a:lstStyle>
            <a:lvl1pPr algn="l">
              <a:defRPr/>
            </a:lvl1pPr>
          </a:lstStyle>
          <a:p>
            <a:fld id="{6DF49192-C999-4066-9F7C-93F9F469549A}" type="slidenum">
              <a:rPr lang="ru-RU" smtClean="0"/>
              <a:t>‹#›</a:t>
            </a:fld>
            <a:endParaRPr lang="ru-RU"/>
          </a:p>
        </p:txBody>
      </p:sp>
    </p:spTree>
  </p:cSld>
  <p:clrMapOvr>
    <a:masterClrMapping/>
  </p:clrMapOv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12" name="Rounded Rectangle 11"/>
          <p:cNvSpPr/>
          <p:nvPr/>
        </p:nvSpPr>
        <p:spPr>
          <a:xfrm rot="20707748">
            <a:off x="-882907" y="-626065"/>
            <a:ext cx="7440156" cy="7347127"/>
          </a:xfrm>
          <a:custGeom>
            <a:avLst/>
            <a:gdLst/>
            <a:ahLst/>
            <a:cxnLst/>
            <a:rect l="l" t="t" r="r" b="b"/>
            <a:pathLst>
              <a:path w="7440156" h="7347127">
                <a:moveTo>
                  <a:pt x="1760047" y="0"/>
                </a:moveTo>
                <a:lnTo>
                  <a:pt x="7440156" y="1508269"/>
                </a:lnTo>
                <a:lnTo>
                  <a:pt x="7440156" y="7265037"/>
                </a:lnTo>
                <a:cubicBezTo>
                  <a:pt x="7440156" y="7310374"/>
                  <a:pt x="7403403" y="7347127"/>
                  <a:pt x="7358066" y="7347127"/>
                </a:cubicBezTo>
                <a:lnTo>
                  <a:pt x="2707078" y="7347127"/>
                </a:lnTo>
                <a:lnTo>
                  <a:pt x="0" y="6628304"/>
                </a:lnTo>
                <a:close/>
              </a:path>
            </a:pathLst>
          </a:custGeom>
          <a:solidFill>
            <a:schemeClr val="bg1">
              <a:alpha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rot="20707748">
            <a:off x="3227235" y="6274264"/>
            <a:ext cx="4396677" cy="1167472"/>
          </a:xfrm>
          <a:custGeom>
            <a:avLst/>
            <a:gdLst/>
            <a:ahLst/>
            <a:cxnLst/>
            <a:rect l="l" t="t" r="r" b="b"/>
            <a:pathLst>
              <a:path w="4396677" h="1167472">
                <a:moveTo>
                  <a:pt x="4346539" y="6451"/>
                </a:moveTo>
                <a:cubicBezTo>
                  <a:pt x="4376003" y="18913"/>
                  <a:pt x="4396677" y="48087"/>
                  <a:pt x="4396677" y="82090"/>
                </a:cubicBezTo>
                <a:lnTo>
                  <a:pt x="4396677" y="1167472"/>
                </a:lnTo>
                <a:lnTo>
                  <a:pt x="0" y="0"/>
                </a:lnTo>
                <a:lnTo>
                  <a:pt x="4314586" y="0"/>
                </a:lnTo>
                <a:cubicBezTo>
                  <a:pt x="4325920" y="0"/>
                  <a:pt x="4336718" y="2297"/>
                  <a:pt x="4346539" y="6451"/>
                </a:cubicBezTo>
                <a:close/>
              </a:path>
            </a:pathLst>
          </a:custGeom>
          <a:solidFill>
            <a:schemeClr val="bg1">
              <a:alpha val="3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p:cNvSpPr/>
          <p:nvPr/>
        </p:nvSpPr>
        <p:spPr>
          <a:xfrm rot="20707748">
            <a:off x="7659524" y="5459724"/>
            <a:ext cx="1710569" cy="1538689"/>
          </a:xfrm>
          <a:custGeom>
            <a:avLst/>
            <a:gdLst/>
            <a:ahLst/>
            <a:cxnLst/>
            <a:rect l="l" t="t" r="r" b="b"/>
            <a:pathLst>
              <a:path w="1710569" h="1538689">
                <a:moveTo>
                  <a:pt x="1710569" y="1"/>
                </a:moveTo>
                <a:lnTo>
                  <a:pt x="1301993" y="1538689"/>
                </a:lnTo>
                <a:lnTo>
                  <a:pt x="0" y="1192965"/>
                </a:lnTo>
                <a:lnTo>
                  <a:pt x="0" y="82090"/>
                </a:lnTo>
                <a:cubicBezTo>
                  <a:pt x="0" y="36753"/>
                  <a:pt x="36753" y="0"/>
                  <a:pt x="82090" y="0"/>
                </a:cubicBezTo>
                <a:close/>
              </a:path>
            </a:pathLst>
          </a:custGeom>
          <a:solidFill>
            <a:schemeClr val="bg1">
              <a:alpha val="2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p:nvSpPr>
        <p:spPr>
          <a:xfrm rot="20707748">
            <a:off x="6666426" y="-490731"/>
            <a:ext cx="3065776" cy="5811871"/>
          </a:xfrm>
          <a:custGeom>
            <a:avLst/>
            <a:gdLst/>
            <a:ahLst/>
            <a:cxnLst/>
            <a:rect l="l" t="t" r="r" b="b"/>
            <a:pathLst>
              <a:path w="3065776" h="5811871">
                <a:moveTo>
                  <a:pt x="0" y="0"/>
                </a:moveTo>
                <a:lnTo>
                  <a:pt x="3065776" y="814071"/>
                </a:lnTo>
                <a:lnTo>
                  <a:pt x="1738684" y="5811871"/>
                </a:lnTo>
                <a:lnTo>
                  <a:pt x="82090" y="5811871"/>
                </a:lnTo>
                <a:cubicBezTo>
                  <a:pt x="36753" y="5811871"/>
                  <a:pt x="0" y="5775118"/>
                  <a:pt x="0" y="5729781"/>
                </a:cubicBezTo>
                <a:close/>
              </a:path>
            </a:pathLst>
          </a:cu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rot="-900000">
            <a:off x="6793335" y="511413"/>
            <a:ext cx="1435608" cy="481888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rot="-900000">
            <a:off x="967762" y="1075673"/>
            <a:ext cx="5398955" cy="508826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rot="-900000">
            <a:off x="7754112" y="5888736"/>
            <a:ext cx="1243584" cy="365125"/>
          </a:xfrm>
        </p:spPr>
        <p:txBody>
          <a:bodyPr/>
          <a:lstStyle>
            <a:lvl1pPr algn="l">
              <a:defRPr/>
            </a:lvl1pPr>
          </a:lstStyle>
          <a:p>
            <a:fld id="{57C20491-549B-4EF3-99A4-DDB20C79911F}" type="datetimeFigureOut">
              <a:rPr lang="ru-RU" smtClean="0"/>
              <a:t>26.12.2017</a:t>
            </a:fld>
            <a:endParaRPr lang="ru-RU"/>
          </a:p>
        </p:txBody>
      </p:sp>
      <p:sp>
        <p:nvSpPr>
          <p:cNvPr id="5" name="Footer Placeholder 4"/>
          <p:cNvSpPr>
            <a:spLocks noGrp="1"/>
          </p:cNvSpPr>
          <p:nvPr>
            <p:ph type="ftr" sz="quarter" idx="11"/>
          </p:nvPr>
        </p:nvSpPr>
        <p:spPr>
          <a:xfrm rot="-900000">
            <a:off x="4997808" y="6188244"/>
            <a:ext cx="2380306" cy="365125"/>
          </a:xfrm>
        </p:spPr>
        <p:txBody>
          <a:bodyPr/>
          <a:lstStyle>
            <a:lvl1pPr algn="r">
              <a:defRPr/>
            </a:lvl1pPr>
          </a:lstStyle>
          <a:p>
            <a:endParaRPr lang="ru-RU"/>
          </a:p>
        </p:txBody>
      </p:sp>
      <p:sp>
        <p:nvSpPr>
          <p:cNvPr id="6" name="Slide Number Placeholder 5"/>
          <p:cNvSpPr>
            <a:spLocks noGrp="1"/>
          </p:cNvSpPr>
          <p:nvPr>
            <p:ph type="sldNum" sz="quarter" idx="12"/>
          </p:nvPr>
        </p:nvSpPr>
        <p:spPr>
          <a:xfrm rot="-900000">
            <a:off x="7690104" y="5641848"/>
            <a:ext cx="1243584" cy="365125"/>
          </a:xfrm>
        </p:spPr>
        <p:txBody>
          <a:bodyPr/>
          <a:lstStyle>
            <a:lvl1pPr algn="l">
              <a:defRPr/>
            </a:lvl1pPr>
          </a:lstStyle>
          <a:p>
            <a:fld id="{6DF49192-C999-4066-9F7C-93F9F469549A}" type="slidenum">
              <a:rPr lang="ru-RU" smtClean="0"/>
              <a:t>‹#›</a:t>
            </a:fld>
            <a:endParaRPr lang="ru-RU"/>
          </a:p>
        </p:txBody>
      </p:sp>
    </p:spTree>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7" name="Picture 6" descr="Scan1080Base.png"/>
          <p:cNvPicPr>
            <a:picLocks noChangeAspect="1"/>
          </p:cNvPicPr>
          <p:nvPr/>
        </p:nvPicPr>
        <p:blipFill>
          <a:blip r:embed="rId13" cstate="print">
            <a:lum bright="-38000"/>
          </a:blip>
          <a:stretch>
            <a:fillRect/>
          </a:stretch>
        </p:blipFill>
        <p:spPr>
          <a:xfrm>
            <a:off x="0" y="0"/>
            <a:ext cx="9144000" cy="6858000"/>
          </a:xfrm>
          <a:prstGeom prst="rect">
            <a:avLst/>
          </a:prstGeom>
        </p:spPr>
      </p:pic>
      <p:sp>
        <p:nvSpPr>
          <p:cNvPr id="2" name="Title Placeholder 1"/>
          <p:cNvSpPr>
            <a:spLocks noGrp="1"/>
          </p:cNvSpPr>
          <p:nvPr>
            <p:ph type="title"/>
          </p:nvPr>
        </p:nvSpPr>
        <p:spPr>
          <a:xfrm rot="-5400000">
            <a:off x="-673455" y="2807056"/>
            <a:ext cx="5320597" cy="184008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3657600" y="990600"/>
            <a:ext cx="5027024" cy="478334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162800" y="6096001"/>
            <a:ext cx="1524000" cy="365125"/>
          </a:xfrm>
          <a:prstGeom prst="rect">
            <a:avLst/>
          </a:prstGeom>
        </p:spPr>
        <p:txBody>
          <a:bodyPr vert="horz" lIns="91440" tIns="45720" rIns="91440" bIns="45720" rtlCol="0" anchor="ctr"/>
          <a:lstStyle>
            <a:lvl1pPr algn="r">
              <a:defRPr sz="1200">
                <a:solidFill>
                  <a:schemeClr val="tx1">
                    <a:tint val="75000"/>
                  </a:schemeClr>
                </a:solidFill>
                <a:effectLst/>
              </a:defRPr>
            </a:lvl1pPr>
          </a:lstStyle>
          <a:p>
            <a:fld id="{57C20491-549B-4EF3-99A4-DDB20C79911F}" type="datetimeFigureOut">
              <a:rPr lang="ru-RU" smtClean="0"/>
              <a:t>26.12.2017</a:t>
            </a:fld>
            <a:endParaRPr lang="ru-RU"/>
          </a:p>
        </p:txBody>
      </p:sp>
      <p:sp>
        <p:nvSpPr>
          <p:cNvPr id="5" name="Footer Placeholder 4"/>
          <p:cNvSpPr>
            <a:spLocks noGrp="1"/>
          </p:cNvSpPr>
          <p:nvPr>
            <p:ph type="ftr" sz="quarter" idx="3"/>
          </p:nvPr>
        </p:nvSpPr>
        <p:spPr>
          <a:xfrm>
            <a:off x="4038600" y="6096001"/>
            <a:ext cx="3124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713047" y="532491"/>
            <a:ext cx="2133600" cy="365125"/>
          </a:xfrm>
          <a:prstGeom prst="rect">
            <a:avLst/>
          </a:prstGeom>
        </p:spPr>
        <p:txBody>
          <a:bodyPr vert="horz" lIns="91440" tIns="45720" rIns="91440" bIns="45720" rtlCol="0" anchor="ctr"/>
          <a:lstStyle>
            <a:lvl1pPr algn="r">
              <a:defRPr sz="2400">
                <a:solidFill>
                  <a:schemeClr val="tx1">
                    <a:tint val="75000"/>
                  </a:schemeClr>
                </a:solidFill>
              </a:defRPr>
            </a:lvl1pPr>
          </a:lstStyle>
          <a:p>
            <a:fld id="{6DF49192-C999-4066-9F7C-93F9F469549A}"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timing>
    <p:tnLst>
      <p:par>
        <p:cTn id="1" dur="indefinite" restart="never" nodeType="tmRoot"/>
      </p:par>
    </p:tnLst>
  </p:timing>
  <p:txStyles>
    <p:titleStyle>
      <a:lvl1pPr algn="r" defTabSz="914400" rtl="0" eaLnBrk="1" latinLnBrk="0" hangingPunct="1">
        <a:spcBef>
          <a:spcPct val="0"/>
        </a:spcBef>
        <a:buNone/>
        <a:defRPr sz="44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spcAft>
          <a:spcPts val="600"/>
        </a:spcAft>
        <a:buSzPct val="160000"/>
        <a:buFont typeface="Wingdings" pitchFamily="2" charset="2"/>
        <a:buChar char=""/>
        <a:defRPr sz="2800" kern="1200">
          <a:solidFill>
            <a:schemeClr val="tx1"/>
          </a:solidFill>
          <a:effectLst>
            <a:outerShdw blurRad="38100" dist="38100" dir="2700000" algn="tl">
              <a:srgbClr val="000000">
                <a:alpha val="43137"/>
              </a:srgbClr>
            </a:outerShdw>
          </a:effectLst>
          <a:latin typeface="+mn-lt"/>
          <a:ea typeface="+mn-ea"/>
          <a:cs typeface="+mn-cs"/>
        </a:defRPr>
      </a:lvl1pPr>
      <a:lvl2pPr marL="731520" indent="-365760" algn="l" defTabSz="914400" rtl="0" eaLnBrk="1" latinLnBrk="0" hangingPunct="1">
        <a:spcBef>
          <a:spcPct val="20000"/>
        </a:spcBef>
        <a:spcAft>
          <a:spcPts val="600"/>
        </a:spcAft>
        <a:buSzPct val="160000"/>
        <a:buFont typeface="Wingdings" pitchFamily="2" charset="2"/>
        <a:buChar char=""/>
        <a:defRPr sz="2400" kern="1200">
          <a:solidFill>
            <a:schemeClr val="tx1"/>
          </a:solidFill>
          <a:effectLst>
            <a:outerShdw blurRad="38100" dist="38100" dir="2700000" algn="tl">
              <a:srgbClr val="000000">
                <a:alpha val="43137"/>
              </a:srgbClr>
            </a:outerShdw>
          </a:effectLst>
          <a:latin typeface="+mn-lt"/>
          <a:ea typeface="+mn-ea"/>
          <a:cs typeface="+mn-cs"/>
        </a:defRPr>
      </a:lvl2pPr>
      <a:lvl3pPr marL="1097280" indent="-320040" algn="l" defTabSz="914400" rtl="0" eaLnBrk="1" latinLnBrk="0" hangingPunct="1">
        <a:spcBef>
          <a:spcPct val="20000"/>
        </a:spcBef>
        <a:spcAft>
          <a:spcPts val="600"/>
        </a:spcAft>
        <a:buSzPct val="160000"/>
        <a:buFont typeface="Wingdings" pitchFamily="2" charset="2"/>
        <a:buChar char=""/>
        <a:defRPr sz="20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74320" algn="l" defTabSz="914400" rtl="0" eaLnBrk="1" latinLnBrk="0" hangingPunct="1">
        <a:spcBef>
          <a:spcPct val="20000"/>
        </a:spcBef>
        <a:spcAft>
          <a:spcPts val="600"/>
        </a:spcAft>
        <a:buSzPct val="160000"/>
        <a:buFont typeface="Wingdings" pitchFamily="2" charset="2"/>
        <a:buChar char=""/>
        <a:defRPr sz="18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74320" algn="l" defTabSz="914400" rtl="0" eaLnBrk="1" latinLnBrk="0" hangingPunct="1">
        <a:spcBef>
          <a:spcPct val="20000"/>
        </a:spcBef>
        <a:spcAft>
          <a:spcPts val="600"/>
        </a:spcAft>
        <a:buSzPct val="160000"/>
        <a:buFont typeface="Wingdings" pitchFamily="2" charset="2"/>
        <a:buChar char=""/>
        <a:defRPr sz="1800" kern="1200">
          <a:solidFill>
            <a:schemeClr val="tx1"/>
          </a:solidFill>
          <a:effectLst>
            <a:outerShdw blurRad="38100" dist="38100" dir="2700000" algn="tl">
              <a:srgbClr val="000000">
                <a:alpha val="43137"/>
              </a:srgbClr>
            </a:outerShdw>
          </a:effectLst>
          <a:latin typeface="+mn-lt"/>
          <a:ea typeface="+mn-ea"/>
          <a:cs typeface="+mn-cs"/>
        </a:defRPr>
      </a:lvl5pPr>
      <a:lvl6pPr marL="192024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19456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46888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743200" indent="-228600" algn="l" defTabSz="914400" rtl="0" eaLnBrk="1" latinLnBrk="0" hangingPunct="1">
        <a:spcBef>
          <a:spcPts val="24"/>
        </a:spcBef>
        <a:spcAft>
          <a:spcPts val="600"/>
        </a:spcAft>
        <a:buClrTx/>
        <a:buSzPct val="130000"/>
        <a:buFont typeface="Wingdings" pitchFamily="2" charset="2"/>
        <a:buChar char=""/>
        <a:defRPr sz="16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hyperlink" Target="https://www.google.com/imgres?imgurl=http://www.bloomart.ru/u/320_Enigma.jpg&amp;imgrefurl=http://www.bloomart.ru/cPage420/&amp;docid=cjcq30al4gP9TM&amp;tbnid=vpFB6fsXHhsbdM:&amp;vet=10ahUKEwjexLPSwZLWAhWBK1AKHXeZCRUQMwhaKCkwKQ..i&amp;w=320&amp;h=299&amp;bih=672&amp;biw=1366&amp;q=tara,%20reklama%20i%20dizayn%20v%20pishevoy%20promishlennosti&amp;ved=0ahUKEwjexLPSwZLWAhWBK1AKHXeZCRUQMwhaKCkwKQ&amp;iact=mrc&amp;uact=8"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43325" y="2476346"/>
            <a:ext cx="7128792" cy="830997"/>
          </a:xfrm>
          <a:prstGeom prst="rect">
            <a:avLst/>
          </a:prstGeom>
        </p:spPr>
        <p:txBody>
          <a:bodyPr wrap="square">
            <a:spAutoFit/>
          </a:bodyPr>
          <a:lstStyle/>
          <a:p>
            <a:pPr algn="ctr"/>
            <a:r>
              <a:rPr lang="uz-Cyrl-UZ" sz="2400" b="1" dirty="0">
                <a:solidFill>
                  <a:srgbClr val="FFC000"/>
                </a:solidFill>
              </a:rPr>
              <a:t>Озиқ-овқат саноати</a:t>
            </a:r>
            <a:r>
              <a:rPr lang="ru-RU" sz="2400" b="1" dirty="0">
                <a:solidFill>
                  <a:srgbClr val="FFC000"/>
                </a:solidFill>
              </a:rPr>
              <a:t> </a:t>
            </a:r>
            <a:r>
              <a:rPr lang="ru-RU" sz="2400" b="1" dirty="0" err="1">
                <a:solidFill>
                  <a:srgbClr val="FFC000"/>
                </a:solidFill>
              </a:rPr>
              <a:t>корхоналарида</a:t>
            </a:r>
            <a:r>
              <a:rPr lang="ru-RU" sz="2400" b="1" dirty="0">
                <a:solidFill>
                  <a:srgbClr val="FFC000"/>
                </a:solidFill>
              </a:rPr>
              <a:t> </a:t>
            </a:r>
            <a:r>
              <a:rPr lang="ru-RU" sz="2400" b="1" dirty="0" err="1">
                <a:solidFill>
                  <a:srgbClr val="FFC000"/>
                </a:solidFill>
              </a:rPr>
              <a:t>қўлланиладиган</a:t>
            </a:r>
            <a:r>
              <a:rPr lang="ru-RU" sz="2400" b="1" dirty="0">
                <a:solidFill>
                  <a:srgbClr val="FFC000"/>
                </a:solidFill>
              </a:rPr>
              <a:t> </a:t>
            </a:r>
            <a:r>
              <a:rPr lang="ru-RU" sz="2400" b="1" dirty="0" err="1">
                <a:solidFill>
                  <a:srgbClr val="FFC000"/>
                </a:solidFill>
              </a:rPr>
              <a:t>таралар</a:t>
            </a:r>
            <a:endParaRPr lang="ru-RU" sz="2400" dirty="0">
              <a:solidFill>
                <a:srgbClr val="FFC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933056"/>
            <a:ext cx="2808312"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5036" y="3382710"/>
            <a:ext cx="2872743" cy="33783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3250" y="3871292"/>
            <a:ext cx="2857500"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34458"/>
            <a:ext cx="3582144" cy="234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76257" y="134554"/>
            <a:ext cx="2224844" cy="22248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779912" y="85491"/>
            <a:ext cx="2930329" cy="2136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9282835"/>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980728"/>
            <a:ext cx="7704856" cy="2677656"/>
          </a:xfrm>
          <a:prstGeom prst="rect">
            <a:avLst/>
          </a:prstGeom>
        </p:spPr>
        <p:txBody>
          <a:bodyPr wrap="square">
            <a:spAutoFit/>
          </a:bodyPr>
          <a:lstStyle/>
          <a:p>
            <a:pPr algn="ctr"/>
            <a:r>
              <a:rPr lang="de-DE" sz="2400" b="1" dirty="0" err="1">
                <a:solidFill>
                  <a:schemeClr val="bg1"/>
                </a:solidFill>
              </a:rPr>
              <a:t>Режа</a:t>
            </a:r>
            <a:r>
              <a:rPr lang="de-DE" sz="2400" b="1" dirty="0">
                <a:solidFill>
                  <a:schemeClr val="bg1"/>
                </a:solidFill>
              </a:rPr>
              <a:t>:</a:t>
            </a:r>
            <a:endParaRPr lang="ru-RU" sz="2400" dirty="0">
              <a:solidFill>
                <a:schemeClr val="bg1"/>
              </a:solidFill>
            </a:endParaRPr>
          </a:p>
          <a:p>
            <a:r>
              <a:rPr lang="de-DE" sz="2400" b="1" dirty="0">
                <a:solidFill>
                  <a:schemeClr val="bg1"/>
                </a:solidFill>
              </a:rPr>
              <a:t> 2.1.</a:t>
            </a:r>
            <a:r>
              <a:rPr lang="de-DE" sz="2400" dirty="0">
                <a:solidFill>
                  <a:schemeClr val="bg1"/>
                </a:solidFill>
              </a:rPr>
              <a:t> </a:t>
            </a:r>
            <a:r>
              <a:rPr lang="uz-Cyrl-UZ" sz="2400" dirty="0">
                <a:solidFill>
                  <a:schemeClr val="bg1"/>
                </a:solidFill>
              </a:rPr>
              <a:t>Тара ва унга қўйиладиган талаблар</a:t>
            </a:r>
            <a:r>
              <a:rPr lang="uz-Cyrl-UZ" sz="2400" i="1" dirty="0">
                <a:solidFill>
                  <a:schemeClr val="bg1"/>
                </a:solidFill>
              </a:rPr>
              <a:t>.</a:t>
            </a:r>
            <a:endParaRPr lang="ru-RU" sz="2400" dirty="0">
              <a:solidFill>
                <a:schemeClr val="bg1"/>
              </a:solidFill>
            </a:endParaRPr>
          </a:p>
          <a:p>
            <a:r>
              <a:rPr lang="de-DE" sz="2400" b="1" dirty="0">
                <a:solidFill>
                  <a:schemeClr val="bg1"/>
                </a:solidFill>
              </a:rPr>
              <a:t> 2.2.</a:t>
            </a:r>
            <a:r>
              <a:rPr lang="de-DE" sz="2400" dirty="0">
                <a:solidFill>
                  <a:schemeClr val="bg1"/>
                </a:solidFill>
              </a:rPr>
              <a:t> </a:t>
            </a:r>
            <a:r>
              <a:rPr lang="uz-Cyrl-UZ" sz="2400" dirty="0">
                <a:solidFill>
                  <a:schemeClr val="bg1"/>
                </a:solidFill>
              </a:rPr>
              <a:t>Идишларнинг синфланиши. </a:t>
            </a:r>
            <a:endParaRPr lang="ru-RU" sz="2400" dirty="0">
              <a:solidFill>
                <a:schemeClr val="bg1"/>
              </a:solidFill>
            </a:endParaRPr>
          </a:p>
          <a:p>
            <a:r>
              <a:rPr lang="ru-RU" sz="2400" dirty="0">
                <a:solidFill>
                  <a:schemeClr val="bg1"/>
                </a:solidFill>
              </a:rPr>
              <a:t> </a:t>
            </a:r>
            <a:r>
              <a:rPr lang="ru-RU" sz="2400" b="1" dirty="0">
                <a:solidFill>
                  <a:schemeClr val="bg1"/>
                </a:solidFill>
              </a:rPr>
              <a:t>2.3.</a:t>
            </a:r>
            <a:r>
              <a:rPr lang="ru-RU" sz="2400" dirty="0">
                <a:solidFill>
                  <a:schemeClr val="bg1"/>
                </a:solidFill>
              </a:rPr>
              <a:t> Шиша </a:t>
            </a:r>
            <a:r>
              <a:rPr lang="ru-RU" sz="2400" dirty="0" err="1">
                <a:solidFill>
                  <a:schemeClr val="bg1"/>
                </a:solidFill>
              </a:rPr>
              <a:t>идишлар</a:t>
            </a:r>
            <a:r>
              <a:rPr lang="ru-RU" sz="2400" dirty="0">
                <a:solidFill>
                  <a:schemeClr val="bg1"/>
                </a:solidFill>
              </a:rPr>
              <a:t>. </a:t>
            </a:r>
          </a:p>
          <a:p>
            <a:r>
              <a:rPr lang="ru-RU" sz="2400" dirty="0">
                <a:solidFill>
                  <a:schemeClr val="bg1"/>
                </a:solidFill>
              </a:rPr>
              <a:t> </a:t>
            </a:r>
            <a:r>
              <a:rPr lang="ru-RU" sz="2400" b="1" dirty="0" smtClean="0">
                <a:solidFill>
                  <a:schemeClr val="bg1"/>
                </a:solidFill>
              </a:rPr>
              <a:t>2.4.</a:t>
            </a:r>
            <a:r>
              <a:rPr lang="ru-RU" sz="2400" dirty="0" smtClean="0">
                <a:solidFill>
                  <a:schemeClr val="bg1"/>
                </a:solidFill>
              </a:rPr>
              <a:t>Тунука </a:t>
            </a:r>
            <a:r>
              <a:rPr lang="ru-RU" sz="2400" dirty="0" err="1">
                <a:solidFill>
                  <a:schemeClr val="bg1"/>
                </a:solidFill>
              </a:rPr>
              <a:t>идишлар</a:t>
            </a:r>
            <a:r>
              <a:rPr lang="ru-RU" sz="2400" dirty="0">
                <a:solidFill>
                  <a:schemeClr val="bg1"/>
                </a:solidFill>
              </a:rPr>
              <a:t>. </a:t>
            </a:r>
          </a:p>
          <a:p>
            <a:r>
              <a:rPr lang="de-DE" sz="2400" b="1" dirty="0">
                <a:solidFill>
                  <a:schemeClr val="bg1"/>
                </a:solidFill>
              </a:rPr>
              <a:t> </a:t>
            </a:r>
            <a:r>
              <a:rPr lang="de-DE" sz="2400" b="1" dirty="0" smtClean="0">
                <a:solidFill>
                  <a:schemeClr val="bg1"/>
                </a:solidFill>
              </a:rPr>
              <a:t>2.5.</a:t>
            </a:r>
            <a:r>
              <a:rPr lang="ru-RU" sz="2400" dirty="0">
                <a:solidFill>
                  <a:schemeClr val="bg1"/>
                </a:solidFill>
              </a:rPr>
              <a:t>Полимер </a:t>
            </a:r>
            <a:r>
              <a:rPr lang="ru-RU" sz="2400" dirty="0" err="1">
                <a:solidFill>
                  <a:schemeClr val="bg1"/>
                </a:solidFill>
              </a:rPr>
              <a:t>идишлар</a:t>
            </a:r>
            <a:r>
              <a:rPr lang="de-DE" sz="2400" dirty="0">
                <a:solidFill>
                  <a:schemeClr val="bg1"/>
                </a:solidFill>
              </a:rPr>
              <a:t>. </a:t>
            </a:r>
            <a:r>
              <a:rPr lang="ru-RU" sz="2400" dirty="0" err="1">
                <a:solidFill>
                  <a:schemeClr val="bg1"/>
                </a:solidFill>
              </a:rPr>
              <a:t>Уларнинг</a:t>
            </a:r>
            <a:r>
              <a:rPr lang="ru-RU" sz="2400" dirty="0">
                <a:solidFill>
                  <a:schemeClr val="bg1"/>
                </a:solidFill>
              </a:rPr>
              <a:t> </a:t>
            </a:r>
            <a:r>
              <a:rPr lang="ru-RU" sz="2400" dirty="0" err="1">
                <a:solidFill>
                  <a:schemeClr val="bg1"/>
                </a:solidFill>
              </a:rPr>
              <a:t>ассортиментлар</a:t>
            </a:r>
            <a:r>
              <a:rPr lang="uz-Cyrl-UZ" sz="2400" dirty="0">
                <a:solidFill>
                  <a:schemeClr val="bg1"/>
                </a:solidFill>
              </a:rPr>
              <a:t>ни </a:t>
            </a:r>
            <a:r>
              <a:rPr lang="ru-RU" sz="2400" dirty="0" err="1">
                <a:solidFill>
                  <a:schemeClr val="bg1"/>
                </a:solidFill>
              </a:rPr>
              <a:t>қадоқлашдаги</a:t>
            </a:r>
            <a:r>
              <a:rPr lang="ru-RU" sz="2400" dirty="0">
                <a:solidFill>
                  <a:schemeClr val="bg1"/>
                </a:solidFill>
              </a:rPr>
              <a:t> </a:t>
            </a:r>
          </a:p>
        </p:txBody>
      </p:sp>
    </p:spTree>
    <p:extLst>
      <p:ext uri="{BB962C8B-B14F-4D97-AF65-F5344CB8AC3E}">
        <p14:creationId xmlns:p14="http://schemas.microsoft.com/office/powerpoint/2010/main" val="1170310517"/>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0375" y="764704"/>
            <a:ext cx="8352928" cy="2308324"/>
          </a:xfrm>
          <a:prstGeom prst="rect">
            <a:avLst/>
          </a:prstGeom>
        </p:spPr>
        <p:txBody>
          <a:bodyPr wrap="square">
            <a:spAutoFit/>
          </a:bodyPr>
          <a:lstStyle/>
          <a:p>
            <a:r>
              <a:rPr lang="uz-Cyrl-UZ" sz="2400" dirty="0">
                <a:solidFill>
                  <a:schemeClr val="bg1"/>
                </a:solidFill>
              </a:rPr>
              <a:t>Таралар физик-механик хусусиятларига кўра қуйидаги турларга </a:t>
            </a:r>
            <a:r>
              <a:rPr lang="uz-Cyrl-UZ" sz="2400" dirty="0" smtClean="0">
                <a:solidFill>
                  <a:schemeClr val="bg1"/>
                </a:solidFill>
              </a:rPr>
              <a:t>бўлинади:</a:t>
            </a:r>
            <a:endParaRPr lang="ru-RU" sz="2400" dirty="0">
              <a:solidFill>
                <a:schemeClr val="bg1"/>
              </a:solidFill>
            </a:endParaRPr>
          </a:p>
          <a:p>
            <a:pPr lvl="0"/>
            <a:r>
              <a:rPr lang="en-US" sz="2400" dirty="0" smtClean="0">
                <a:solidFill>
                  <a:schemeClr val="bg1"/>
                </a:solidFill>
              </a:rPr>
              <a:t>1</a:t>
            </a:r>
            <a:r>
              <a:rPr lang="uz-Cyrl-UZ" sz="2400" dirty="0" smtClean="0">
                <a:solidFill>
                  <a:schemeClr val="bg1"/>
                </a:solidFill>
              </a:rPr>
              <a:t>. Қаттиқ </a:t>
            </a:r>
            <a:r>
              <a:rPr lang="uz-Cyrl-UZ" sz="2400" dirty="0">
                <a:solidFill>
                  <a:schemeClr val="bg1"/>
                </a:solidFill>
              </a:rPr>
              <a:t>( ёғоч ва полимер бочкалар, яшиклар);</a:t>
            </a:r>
            <a:endParaRPr lang="ru-RU" sz="2400" dirty="0">
              <a:solidFill>
                <a:schemeClr val="bg1"/>
              </a:solidFill>
            </a:endParaRPr>
          </a:p>
          <a:p>
            <a:pPr lvl="0"/>
            <a:r>
              <a:rPr lang="uz-Cyrl-UZ" sz="2400" dirty="0" smtClean="0">
                <a:solidFill>
                  <a:schemeClr val="bg1"/>
                </a:solidFill>
              </a:rPr>
              <a:t>2. Ярим </a:t>
            </a:r>
            <a:r>
              <a:rPr lang="uz-Cyrl-UZ" sz="2400" dirty="0">
                <a:solidFill>
                  <a:schemeClr val="bg1"/>
                </a:solidFill>
              </a:rPr>
              <a:t>қаттиқ (картон қутилар, полимер идишлар);</a:t>
            </a:r>
            <a:endParaRPr lang="ru-RU" sz="2400" dirty="0">
              <a:solidFill>
                <a:schemeClr val="bg1"/>
              </a:solidFill>
            </a:endParaRPr>
          </a:p>
          <a:p>
            <a:pPr lvl="0"/>
            <a:r>
              <a:rPr lang="uz-Cyrl-UZ" sz="2400" dirty="0" smtClean="0">
                <a:solidFill>
                  <a:schemeClr val="bg1"/>
                </a:solidFill>
              </a:rPr>
              <a:t>3. Юмшоқ </a:t>
            </a:r>
            <a:r>
              <a:rPr lang="uz-Cyrl-UZ" sz="2400" dirty="0">
                <a:solidFill>
                  <a:schemeClr val="bg1"/>
                </a:solidFill>
              </a:rPr>
              <a:t>(пакет ва қоплар);</a:t>
            </a:r>
            <a:endParaRPr lang="ru-RU" sz="2400" dirty="0">
              <a:solidFill>
                <a:schemeClr val="bg1"/>
              </a:solidFill>
            </a:endParaRPr>
          </a:p>
          <a:p>
            <a:pPr lvl="0"/>
            <a:r>
              <a:rPr lang="uz-Cyrl-UZ" sz="2400" dirty="0" smtClean="0">
                <a:solidFill>
                  <a:schemeClr val="bg1"/>
                </a:solidFill>
              </a:rPr>
              <a:t>4. Синувчан </a:t>
            </a:r>
            <a:r>
              <a:rPr lang="uz-Cyrl-UZ" sz="2400" dirty="0">
                <a:solidFill>
                  <a:schemeClr val="bg1"/>
                </a:solidFill>
              </a:rPr>
              <a:t>(шиша ва кулолчилик идишлари</a:t>
            </a:r>
            <a:r>
              <a:rPr lang="uz-Cyrl-UZ" sz="2400" dirty="0" smtClean="0">
                <a:solidFill>
                  <a:schemeClr val="bg1"/>
                </a:solidFill>
              </a:rPr>
              <a:t>).</a:t>
            </a:r>
            <a:endParaRPr lang="ru-RU" sz="2400" dirty="0">
              <a:solidFill>
                <a:schemeClr val="bg1"/>
              </a:solidFill>
            </a:endParaRPr>
          </a:p>
        </p:txBody>
      </p:sp>
      <p:pic>
        <p:nvPicPr>
          <p:cNvPr id="2050" name="Picture 2"/>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0" y="3523660"/>
            <a:ext cx="2329738" cy="232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9712" y="4688527"/>
            <a:ext cx="2390971" cy="21694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AutoShape 6" descr="Картинки по запросу пакеты"/>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8" descr="Картинки по запросу пакеты"/>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10" descr="Картинки по запросу пакеты"/>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60" name="Picture 12" descr="Картинки по запросу пакеты"/>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23928" y="3523660"/>
            <a:ext cx="2664295" cy="2419183"/>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14" descr="Картинки по запросу стеклянные банки"/>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64" name="Picture 16" descr="Картинки по запросу стеклянные банки"/>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86500" y="4900610"/>
            <a:ext cx="2857500" cy="1957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1065706"/>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260648"/>
            <a:ext cx="8496944" cy="1446550"/>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pPr algn="just"/>
            <a:r>
              <a:rPr lang="uz-Cyrl-UZ" sz="2200" dirty="0" smtClean="0">
                <a:solidFill>
                  <a:srgbClr val="FFC000"/>
                </a:solidFill>
              </a:rPr>
              <a:t>Тара </a:t>
            </a:r>
            <a:r>
              <a:rPr lang="uz-Cyrl-UZ" sz="2200" dirty="0">
                <a:solidFill>
                  <a:srgbClr val="FFC000"/>
                </a:solidFill>
              </a:rPr>
              <a:t>қуйидаги талабларга жавоб бериши керак: функционал, эргономик, эстетик, экологик( инсон ва табиат хавфсизлиги), ундан ташқари ишочлилик ва  ишончлилик ва ижтимоий маысадлар </a:t>
            </a:r>
            <a:r>
              <a:rPr lang="uz-Cyrl-UZ" sz="2200" dirty="0" smtClean="0">
                <a:solidFill>
                  <a:srgbClr val="FFC000"/>
                </a:solidFill>
              </a:rPr>
              <a:t>учун</a:t>
            </a:r>
            <a:endParaRPr lang="ru-RU" sz="2200" dirty="0">
              <a:solidFill>
                <a:srgbClr val="FFC000"/>
              </a:solidFill>
            </a:endParaRPr>
          </a:p>
        </p:txBody>
      </p:sp>
      <p:sp>
        <p:nvSpPr>
          <p:cNvPr id="3" name="Скругленный прямоугольник 2"/>
          <p:cNvSpPr/>
          <p:nvPr/>
        </p:nvSpPr>
        <p:spPr>
          <a:xfrm>
            <a:off x="251520" y="4545124"/>
            <a:ext cx="2664296" cy="36004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uz-Cyrl-UZ" dirty="0" smtClean="0">
                <a:solidFill>
                  <a:srgbClr val="FFC000"/>
                </a:solidFill>
              </a:rPr>
              <a:t> Ижтимоий эҳтиёж</a:t>
            </a:r>
            <a:endParaRPr lang="ru-RU" dirty="0"/>
          </a:p>
        </p:txBody>
      </p:sp>
      <p:sp>
        <p:nvSpPr>
          <p:cNvPr id="4" name="Скругленный прямоугольник 3"/>
          <p:cNvSpPr/>
          <p:nvPr/>
        </p:nvSpPr>
        <p:spPr>
          <a:xfrm>
            <a:off x="3131840" y="4518724"/>
            <a:ext cx="2664296" cy="36004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ru-RU" dirty="0" smtClean="0">
                <a:solidFill>
                  <a:srgbClr val="FFC000"/>
                </a:solidFill>
              </a:rPr>
              <a:t> </a:t>
            </a:r>
            <a:r>
              <a:rPr lang="ru-RU" dirty="0" err="1" smtClean="0">
                <a:solidFill>
                  <a:srgbClr val="FFC000"/>
                </a:solidFill>
              </a:rPr>
              <a:t>Функ</a:t>
            </a:r>
            <a:r>
              <a:rPr lang="uz-Cyrl-UZ" dirty="0" smtClean="0">
                <a:solidFill>
                  <a:srgbClr val="FFC000"/>
                </a:solidFill>
              </a:rPr>
              <a:t>ц</a:t>
            </a:r>
            <a:r>
              <a:rPr lang="ru-RU" dirty="0" err="1" smtClean="0">
                <a:solidFill>
                  <a:srgbClr val="FFC000"/>
                </a:solidFill>
              </a:rPr>
              <a:t>ионал</a:t>
            </a:r>
            <a:r>
              <a:rPr lang="ru-RU" dirty="0" smtClean="0">
                <a:solidFill>
                  <a:srgbClr val="FFC000"/>
                </a:solidFill>
              </a:rPr>
              <a:t> </a:t>
            </a:r>
            <a:endParaRPr lang="ru-RU" dirty="0"/>
          </a:p>
        </p:txBody>
      </p:sp>
      <p:sp>
        <p:nvSpPr>
          <p:cNvPr id="5" name="Скругленный прямоугольник 4"/>
          <p:cNvSpPr/>
          <p:nvPr/>
        </p:nvSpPr>
        <p:spPr>
          <a:xfrm>
            <a:off x="6012160" y="4518724"/>
            <a:ext cx="2664296" cy="36004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ru-RU" dirty="0" err="1" smtClean="0">
                <a:solidFill>
                  <a:srgbClr val="FFC000"/>
                </a:solidFill>
              </a:rPr>
              <a:t>Ишончлилик</a:t>
            </a:r>
            <a:endParaRPr lang="ru-RU" dirty="0">
              <a:solidFill>
                <a:srgbClr val="FFC000"/>
              </a:solidFill>
            </a:endParaRPr>
          </a:p>
        </p:txBody>
      </p:sp>
      <p:sp>
        <p:nvSpPr>
          <p:cNvPr id="6" name="Скругленный прямоугольник 5"/>
          <p:cNvSpPr/>
          <p:nvPr/>
        </p:nvSpPr>
        <p:spPr>
          <a:xfrm>
            <a:off x="6013318" y="5182344"/>
            <a:ext cx="2664296" cy="36004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uz-Cyrl-UZ" dirty="0" smtClean="0">
                <a:solidFill>
                  <a:srgbClr val="FFC000"/>
                </a:solidFill>
              </a:rPr>
              <a:t>Э</a:t>
            </a:r>
            <a:r>
              <a:rPr lang="ru-RU" dirty="0" err="1" smtClean="0">
                <a:solidFill>
                  <a:srgbClr val="FFC000"/>
                </a:solidFill>
              </a:rPr>
              <a:t>кологик</a:t>
            </a:r>
            <a:endParaRPr lang="ru-RU" dirty="0">
              <a:solidFill>
                <a:srgbClr val="FFC000"/>
              </a:solidFill>
            </a:endParaRPr>
          </a:p>
        </p:txBody>
      </p:sp>
      <p:sp>
        <p:nvSpPr>
          <p:cNvPr id="7" name="Скругленный прямоугольник 6"/>
          <p:cNvSpPr/>
          <p:nvPr/>
        </p:nvSpPr>
        <p:spPr>
          <a:xfrm>
            <a:off x="3131840" y="5694784"/>
            <a:ext cx="2664296" cy="36004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ru-RU" dirty="0" err="1" smtClean="0">
                <a:solidFill>
                  <a:srgbClr val="FFC000"/>
                </a:solidFill>
              </a:rPr>
              <a:t>Хавфсизлик</a:t>
            </a:r>
            <a:endParaRPr lang="ru-RU" dirty="0">
              <a:solidFill>
                <a:srgbClr val="FFC000"/>
              </a:solidFill>
            </a:endParaRPr>
          </a:p>
        </p:txBody>
      </p:sp>
      <p:sp>
        <p:nvSpPr>
          <p:cNvPr id="8" name="Скругленный прямоугольник 7"/>
          <p:cNvSpPr/>
          <p:nvPr/>
        </p:nvSpPr>
        <p:spPr>
          <a:xfrm>
            <a:off x="263797" y="5182344"/>
            <a:ext cx="2664296" cy="36004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uz-Cyrl-UZ" dirty="0" smtClean="0">
                <a:solidFill>
                  <a:srgbClr val="FFC000"/>
                </a:solidFill>
              </a:rPr>
              <a:t>Э</a:t>
            </a:r>
            <a:r>
              <a:rPr lang="ru-RU" dirty="0" err="1" smtClean="0">
                <a:solidFill>
                  <a:srgbClr val="FFC000"/>
                </a:solidFill>
              </a:rPr>
              <a:t>стетик</a:t>
            </a:r>
            <a:endParaRPr lang="ru-RU" dirty="0">
              <a:solidFill>
                <a:srgbClr val="FFC000"/>
              </a:solidFill>
            </a:endParaRPr>
          </a:p>
        </p:txBody>
      </p:sp>
      <p:sp>
        <p:nvSpPr>
          <p:cNvPr id="9" name="Скругленный прямоугольник 8"/>
          <p:cNvSpPr/>
          <p:nvPr/>
        </p:nvSpPr>
        <p:spPr>
          <a:xfrm>
            <a:off x="3131840" y="5168966"/>
            <a:ext cx="2664296" cy="36004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uz-Cyrl-UZ" dirty="0" smtClean="0">
                <a:solidFill>
                  <a:srgbClr val="FFC000"/>
                </a:solidFill>
              </a:rPr>
              <a:t>Э</a:t>
            </a:r>
            <a:r>
              <a:rPr lang="ru-RU" dirty="0" err="1" smtClean="0">
                <a:solidFill>
                  <a:srgbClr val="FFC000"/>
                </a:solidFill>
              </a:rPr>
              <a:t>ргономик</a:t>
            </a:r>
            <a:endParaRPr lang="ru-RU" dirty="0">
              <a:solidFill>
                <a:srgbClr val="FFC000"/>
              </a:solidFill>
            </a:endParaRPr>
          </a:p>
        </p:txBody>
      </p:sp>
      <p:sp>
        <p:nvSpPr>
          <p:cNvPr id="10" name="Скругленный прямоугольник 9"/>
          <p:cNvSpPr/>
          <p:nvPr/>
        </p:nvSpPr>
        <p:spPr>
          <a:xfrm>
            <a:off x="1836854" y="2204864"/>
            <a:ext cx="5508612" cy="792088"/>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uz-Cyrl-UZ" dirty="0" smtClean="0">
                <a:solidFill>
                  <a:srgbClr val="FFC000"/>
                </a:solidFill>
              </a:rPr>
              <a:t>Тараларга қуйидаги талаблар қўйилади:</a:t>
            </a:r>
            <a:endParaRPr lang="ru-RU" dirty="0">
              <a:solidFill>
                <a:srgbClr val="FFC000"/>
              </a:solidFill>
            </a:endParaRPr>
          </a:p>
        </p:txBody>
      </p:sp>
      <p:cxnSp>
        <p:nvCxnSpPr>
          <p:cNvPr id="12" name="Прямая со стрелкой 11"/>
          <p:cNvCxnSpPr/>
          <p:nvPr/>
        </p:nvCxnSpPr>
        <p:spPr>
          <a:xfrm flipH="1">
            <a:off x="1907704" y="2996952"/>
            <a:ext cx="864096" cy="1521772"/>
          </a:xfrm>
          <a:prstGeom prst="straightConnector1">
            <a:avLst/>
          </a:prstGeom>
          <a:ln>
            <a:tailEnd type="arrow"/>
          </a:ln>
        </p:spPr>
        <p:style>
          <a:lnRef idx="1">
            <a:schemeClr val="accent1"/>
          </a:lnRef>
          <a:fillRef idx="3">
            <a:schemeClr val="accent1"/>
          </a:fillRef>
          <a:effectRef idx="2">
            <a:schemeClr val="accent1"/>
          </a:effectRef>
          <a:fontRef idx="minor">
            <a:schemeClr val="lt1"/>
          </a:fontRef>
        </p:style>
      </p:cxnSp>
      <p:cxnSp>
        <p:nvCxnSpPr>
          <p:cNvPr id="13" name="Прямая со стрелкой 12"/>
          <p:cNvCxnSpPr/>
          <p:nvPr/>
        </p:nvCxnSpPr>
        <p:spPr>
          <a:xfrm>
            <a:off x="3423855" y="2957187"/>
            <a:ext cx="0" cy="2211779"/>
          </a:xfrm>
          <a:prstGeom prst="straightConnector1">
            <a:avLst/>
          </a:prstGeom>
          <a:ln>
            <a:tailEnd type="arrow"/>
          </a:ln>
        </p:spPr>
        <p:style>
          <a:lnRef idx="1">
            <a:schemeClr val="accent1"/>
          </a:lnRef>
          <a:fillRef idx="3">
            <a:schemeClr val="accent1"/>
          </a:fillRef>
          <a:effectRef idx="2">
            <a:schemeClr val="accent1"/>
          </a:effectRef>
          <a:fontRef idx="minor">
            <a:schemeClr val="lt1"/>
          </a:fontRef>
        </p:style>
      </p:cxnSp>
      <p:cxnSp>
        <p:nvCxnSpPr>
          <p:cNvPr id="14" name="Прямая со стрелкой 13"/>
          <p:cNvCxnSpPr>
            <a:endCxn id="6" idx="1"/>
          </p:cNvCxnSpPr>
          <p:nvPr/>
        </p:nvCxnSpPr>
        <p:spPr>
          <a:xfrm>
            <a:off x="5961526" y="2957187"/>
            <a:ext cx="51792" cy="2405177"/>
          </a:xfrm>
          <a:prstGeom prst="straightConnector1">
            <a:avLst/>
          </a:prstGeom>
          <a:ln>
            <a:tailEnd type="arrow"/>
          </a:ln>
        </p:spPr>
        <p:style>
          <a:lnRef idx="1">
            <a:schemeClr val="accent1"/>
          </a:lnRef>
          <a:fillRef idx="3">
            <a:schemeClr val="accent1"/>
          </a:fillRef>
          <a:effectRef idx="2">
            <a:schemeClr val="accent1"/>
          </a:effectRef>
          <a:fontRef idx="minor">
            <a:schemeClr val="lt1"/>
          </a:fontRef>
        </p:style>
      </p:cxnSp>
      <p:cxnSp>
        <p:nvCxnSpPr>
          <p:cNvPr id="15" name="Прямая со стрелкой 14"/>
          <p:cNvCxnSpPr/>
          <p:nvPr/>
        </p:nvCxnSpPr>
        <p:spPr>
          <a:xfrm flipH="1">
            <a:off x="2915816" y="2998899"/>
            <a:ext cx="216024" cy="2170067"/>
          </a:xfrm>
          <a:prstGeom prst="straightConnector1">
            <a:avLst/>
          </a:prstGeom>
          <a:ln>
            <a:tailEnd type="arrow"/>
          </a:ln>
        </p:spPr>
        <p:style>
          <a:lnRef idx="1">
            <a:schemeClr val="accent1"/>
          </a:lnRef>
          <a:fillRef idx="3">
            <a:schemeClr val="accent1"/>
          </a:fillRef>
          <a:effectRef idx="2">
            <a:schemeClr val="accent1"/>
          </a:effectRef>
          <a:fontRef idx="minor">
            <a:schemeClr val="lt1"/>
          </a:fontRef>
        </p:style>
      </p:cxnSp>
      <p:cxnSp>
        <p:nvCxnSpPr>
          <p:cNvPr id="16" name="Прямая со стрелкой 15"/>
          <p:cNvCxnSpPr>
            <a:endCxn id="4" idx="0"/>
          </p:cNvCxnSpPr>
          <p:nvPr/>
        </p:nvCxnSpPr>
        <p:spPr>
          <a:xfrm flipH="1">
            <a:off x="4463988" y="2998899"/>
            <a:ext cx="127172" cy="1519825"/>
          </a:xfrm>
          <a:prstGeom prst="straightConnector1">
            <a:avLst/>
          </a:prstGeom>
          <a:ln>
            <a:tailEnd type="arrow"/>
          </a:ln>
        </p:spPr>
        <p:style>
          <a:lnRef idx="1">
            <a:schemeClr val="accent1"/>
          </a:lnRef>
          <a:fillRef idx="3">
            <a:schemeClr val="accent1"/>
          </a:fillRef>
          <a:effectRef idx="2">
            <a:schemeClr val="accent1"/>
          </a:effectRef>
          <a:fontRef idx="minor">
            <a:schemeClr val="lt1"/>
          </a:fontRef>
        </p:style>
      </p:cxnSp>
      <p:cxnSp>
        <p:nvCxnSpPr>
          <p:cNvPr id="17" name="Прямая со стрелкой 16"/>
          <p:cNvCxnSpPr/>
          <p:nvPr/>
        </p:nvCxnSpPr>
        <p:spPr>
          <a:xfrm>
            <a:off x="6588224" y="2930935"/>
            <a:ext cx="936104" cy="1521772"/>
          </a:xfrm>
          <a:prstGeom prst="straightConnector1">
            <a:avLst/>
          </a:prstGeom>
          <a:ln>
            <a:tailEnd type="arrow"/>
          </a:ln>
        </p:spPr>
        <p:style>
          <a:lnRef idx="1">
            <a:schemeClr val="accent1"/>
          </a:lnRef>
          <a:fillRef idx="3">
            <a:schemeClr val="accent1"/>
          </a:fillRef>
          <a:effectRef idx="2">
            <a:schemeClr val="accent1"/>
          </a:effectRef>
          <a:fontRef idx="minor">
            <a:schemeClr val="lt1"/>
          </a:fontRef>
        </p:style>
      </p:cxnSp>
      <p:cxnSp>
        <p:nvCxnSpPr>
          <p:cNvPr id="26" name="Прямая со стрелкой 25"/>
          <p:cNvCxnSpPr/>
          <p:nvPr/>
        </p:nvCxnSpPr>
        <p:spPr>
          <a:xfrm>
            <a:off x="5580112" y="2998899"/>
            <a:ext cx="0" cy="2695885"/>
          </a:xfrm>
          <a:prstGeom prst="straightConnector1">
            <a:avLst/>
          </a:prstGeom>
          <a:ln>
            <a:tailEnd type="arrow"/>
          </a:ln>
        </p:spPr>
        <p:style>
          <a:lnRef idx="1">
            <a:schemeClr val="accent1"/>
          </a:lnRef>
          <a:fillRef idx="3">
            <a:schemeClr val="accent1"/>
          </a:fillRef>
          <a:effectRef idx="2">
            <a:schemeClr val="accent1"/>
          </a:effectRef>
          <a:fontRef idx="minor">
            <a:schemeClr val="lt1"/>
          </a:fontRef>
        </p:style>
      </p:cxnSp>
    </p:spTree>
    <p:extLst>
      <p:ext uri="{BB962C8B-B14F-4D97-AF65-F5344CB8AC3E}">
        <p14:creationId xmlns:p14="http://schemas.microsoft.com/office/powerpoint/2010/main" val="375428817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323528" y="260649"/>
            <a:ext cx="8280920" cy="3096344"/>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just"/>
            <a:r>
              <a:rPr lang="uz-Cyrl-UZ" sz="2400" dirty="0" smtClean="0">
                <a:solidFill>
                  <a:srgbClr val="00B050"/>
                </a:solidFill>
              </a:rPr>
              <a:t> </a:t>
            </a:r>
            <a:r>
              <a:rPr lang="uz-Cyrl-UZ" sz="2400" dirty="0" smtClean="0">
                <a:solidFill>
                  <a:srgbClr val="FF0000"/>
                </a:solidFill>
              </a:rPr>
              <a:t>И</a:t>
            </a:r>
            <a:r>
              <a:rPr lang="ru-RU" sz="2400" dirty="0" err="1" smtClean="0">
                <a:solidFill>
                  <a:srgbClr val="FF0000"/>
                </a:solidFill>
              </a:rPr>
              <a:t>жтимоий</a:t>
            </a:r>
            <a:r>
              <a:rPr lang="ru-RU" sz="2400" dirty="0" smtClean="0">
                <a:solidFill>
                  <a:srgbClr val="FF0000"/>
                </a:solidFill>
              </a:rPr>
              <a:t> </a:t>
            </a:r>
            <a:r>
              <a:rPr lang="uz-Cyrl-UZ" sz="2400" dirty="0" smtClean="0">
                <a:solidFill>
                  <a:srgbClr val="FF0000"/>
                </a:solidFill>
              </a:rPr>
              <a:t>эҳтиёж </a:t>
            </a:r>
            <a:r>
              <a:rPr lang="ru-RU" sz="2400" dirty="0" err="1" smtClean="0">
                <a:solidFill>
                  <a:srgbClr val="FF0000"/>
                </a:solidFill>
              </a:rPr>
              <a:t>талаб</a:t>
            </a:r>
            <a:r>
              <a:rPr lang="uz-Cyrl-UZ" sz="2400" dirty="0" smtClean="0">
                <a:solidFill>
                  <a:srgbClr val="FF0000"/>
                </a:solidFill>
              </a:rPr>
              <a:t>лари </a:t>
            </a:r>
            <a:r>
              <a:rPr lang="uz-Cyrl-UZ" sz="2400" dirty="0" smtClean="0">
                <a:solidFill>
                  <a:schemeClr val="bg1"/>
                </a:solidFill>
              </a:rPr>
              <a:t>турли хилдаги қадоқлаш ва қадоқланган материалларни ишлаб чиқаришни  жамият ёки аҳолининг алоҳида гуруҳларининг талабларидан келиб чиққан ҳолда мос келиши ҳамда қадоқланаётган товарнинг оптимал ассортименти ва ишлаб чиқариш ҳажми  билан мос равишда характерланади. </a:t>
            </a:r>
            <a:endParaRPr lang="ru-RU" sz="2400" dirty="0">
              <a:solidFill>
                <a:schemeClr val="bg1"/>
              </a:solidFill>
            </a:endParaRPr>
          </a:p>
        </p:txBody>
      </p:sp>
      <p:sp>
        <p:nvSpPr>
          <p:cNvPr id="5" name="Скругленный прямоугольник 4"/>
          <p:cNvSpPr/>
          <p:nvPr/>
        </p:nvSpPr>
        <p:spPr>
          <a:xfrm>
            <a:off x="347548" y="3645024"/>
            <a:ext cx="8280920" cy="3096344"/>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just"/>
            <a:r>
              <a:rPr lang="uz-Cyrl-UZ" sz="2400" dirty="0" smtClean="0">
                <a:solidFill>
                  <a:srgbClr val="00B050"/>
                </a:solidFill>
              </a:rPr>
              <a:t> </a:t>
            </a:r>
            <a:r>
              <a:rPr lang="ru-RU" sz="2400" dirty="0" err="1">
                <a:solidFill>
                  <a:srgbClr val="FF0000"/>
                </a:solidFill>
              </a:rPr>
              <a:t>Функ</a:t>
            </a:r>
            <a:r>
              <a:rPr lang="uz-Cyrl-UZ" sz="2400" dirty="0">
                <a:solidFill>
                  <a:srgbClr val="FF0000"/>
                </a:solidFill>
              </a:rPr>
              <a:t>ц</a:t>
            </a:r>
            <a:r>
              <a:rPr lang="ru-RU" sz="2400" dirty="0" err="1">
                <a:solidFill>
                  <a:srgbClr val="FF0000"/>
                </a:solidFill>
              </a:rPr>
              <a:t>ионал</a:t>
            </a:r>
            <a:r>
              <a:rPr lang="ru-RU" sz="2400" dirty="0">
                <a:solidFill>
                  <a:srgbClr val="FF0000"/>
                </a:solidFill>
              </a:rPr>
              <a:t> </a:t>
            </a:r>
            <a:r>
              <a:rPr lang="ru-RU" sz="2400" dirty="0" err="1">
                <a:solidFill>
                  <a:srgbClr val="FF0000"/>
                </a:solidFill>
              </a:rPr>
              <a:t>талаб</a:t>
            </a:r>
            <a:r>
              <a:rPr lang="uz-Cyrl-UZ" sz="2400" dirty="0">
                <a:solidFill>
                  <a:srgbClr val="FF0000"/>
                </a:solidFill>
              </a:rPr>
              <a:t>ларнинг </a:t>
            </a:r>
            <a:r>
              <a:rPr lang="uz-Cyrl-UZ" sz="2400" dirty="0">
                <a:solidFill>
                  <a:schemeClr val="bg1"/>
                </a:solidFill>
              </a:rPr>
              <a:t>асосий функцияси товарни ташқи таъсирдан ҳимоялаш билин узвий боғланган бўлиб, у намлик, ҳаводаги кислород, иссиқлик, ёруғлик, механик ҳаракатлар ва ҳ.к., товарнинг сифат ва миқдор жиҳатдан транспортлаш, сақлаш ва реализация қилишда тўлиқ кафолатлайди.</a:t>
            </a:r>
            <a:endParaRPr lang="ru-RU" sz="2400" dirty="0">
              <a:solidFill>
                <a:schemeClr val="bg1"/>
              </a:solidFill>
            </a:endParaRPr>
          </a:p>
          <a:p>
            <a:pPr algn="just"/>
            <a:r>
              <a:rPr lang="uz-Cyrl-UZ" sz="2400" dirty="0">
                <a:solidFill>
                  <a:schemeClr val="bg1"/>
                </a:solidFill>
              </a:rPr>
              <a:t>Қадоқлаш кимёвий инерт ва қадоқланган товар ҳаракатига чидамли бўлиши керак.  </a:t>
            </a:r>
            <a:endParaRPr lang="ru-RU" sz="2400" dirty="0">
              <a:solidFill>
                <a:schemeClr val="bg1"/>
              </a:solidFill>
            </a:endParaRPr>
          </a:p>
        </p:txBody>
      </p:sp>
    </p:spTree>
    <p:extLst>
      <p:ext uri="{BB962C8B-B14F-4D97-AF65-F5344CB8AC3E}">
        <p14:creationId xmlns:p14="http://schemas.microsoft.com/office/powerpoint/2010/main" val="4208002416"/>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323528" y="332656"/>
            <a:ext cx="8280920" cy="2232248"/>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just"/>
            <a:r>
              <a:rPr lang="ru-RU" sz="2400" dirty="0" err="1" smtClean="0">
                <a:solidFill>
                  <a:srgbClr val="FF0000"/>
                </a:solidFill>
                <a:cs typeface="Arial" pitchFamily="34" charset="0"/>
              </a:rPr>
              <a:t>Ишончлилик</a:t>
            </a:r>
            <a:r>
              <a:rPr lang="ru-RU" sz="2400" dirty="0" smtClean="0">
                <a:cs typeface="Arial" pitchFamily="34" charset="0"/>
              </a:rPr>
              <a:t> </a:t>
            </a:r>
            <a:r>
              <a:rPr lang="ru-RU" sz="2400" dirty="0" err="1" smtClean="0">
                <a:solidFill>
                  <a:schemeClr val="bg1"/>
                </a:solidFill>
                <a:cs typeface="Arial" pitchFamily="34" charset="0"/>
              </a:rPr>
              <a:t>муайян</a:t>
            </a:r>
            <a:r>
              <a:rPr lang="ru-RU" sz="2400" dirty="0" smtClean="0">
                <a:solidFill>
                  <a:schemeClr val="bg1"/>
                </a:solidFill>
                <a:cs typeface="Arial" pitchFamily="34" charset="0"/>
              </a:rPr>
              <a:t> </a:t>
            </a:r>
            <a:r>
              <a:rPr lang="ru-RU" sz="2400" dirty="0" err="1" smtClean="0">
                <a:solidFill>
                  <a:schemeClr val="bg1"/>
                </a:solidFill>
                <a:cs typeface="Arial" pitchFamily="34" charset="0"/>
              </a:rPr>
              <a:t>вақт</a:t>
            </a:r>
            <a:r>
              <a:rPr lang="ru-RU" sz="2400" dirty="0" smtClean="0">
                <a:solidFill>
                  <a:schemeClr val="bg1"/>
                </a:solidFill>
                <a:cs typeface="Arial" pitchFamily="34" charset="0"/>
              </a:rPr>
              <a:t> </a:t>
            </a:r>
            <a:r>
              <a:rPr lang="ru-RU" sz="2400" dirty="0" err="1" smtClean="0">
                <a:solidFill>
                  <a:schemeClr val="bg1"/>
                </a:solidFill>
                <a:cs typeface="Arial" pitchFamily="34" charset="0"/>
              </a:rPr>
              <a:t>давомида</a:t>
            </a:r>
            <a:r>
              <a:rPr lang="ru-RU" sz="2400" dirty="0" smtClean="0">
                <a:solidFill>
                  <a:schemeClr val="bg1"/>
                </a:solidFill>
                <a:cs typeface="Arial" pitchFamily="34" charset="0"/>
              </a:rPr>
              <a:t> </a:t>
            </a:r>
            <a:r>
              <a:rPr lang="ru-RU" sz="2400" dirty="0" err="1" smtClean="0">
                <a:solidFill>
                  <a:schemeClr val="bg1"/>
                </a:solidFill>
                <a:cs typeface="Arial" pitchFamily="34" charset="0"/>
              </a:rPr>
              <a:t>функцияларини</a:t>
            </a:r>
            <a:r>
              <a:rPr lang="ru-RU" sz="2400" dirty="0" smtClean="0">
                <a:solidFill>
                  <a:schemeClr val="bg1"/>
                </a:solidFill>
                <a:cs typeface="Arial" pitchFamily="34" charset="0"/>
              </a:rPr>
              <a:t> </a:t>
            </a:r>
            <a:r>
              <a:rPr lang="ru-RU" sz="2400" dirty="0" err="1" smtClean="0">
                <a:solidFill>
                  <a:schemeClr val="bg1"/>
                </a:solidFill>
                <a:cs typeface="Arial" pitchFamily="34" charset="0"/>
              </a:rPr>
              <a:t>ва</a:t>
            </a:r>
            <a:r>
              <a:rPr lang="ru-RU" sz="2400" dirty="0" smtClean="0">
                <a:solidFill>
                  <a:schemeClr val="bg1"/>
                </a:solidFill>
                <a:cs typeface="Arial" pitchFamily="34" charset="0"/>
              </a:rPr>
              <a:t> </a:t>
            </a:r>
            <a:r>
              <a:rPr lang="ru-RU" sz="2400" dirty="0" err="1" smtClean="0">
                <a:solidFill>
                  <a:schemeClr val="bg1"/>
                </a:solidFill>
                <a:cs typeface="Arial" pitchFamily="34" charset="0"/>
              </a:rPr>
              <a:t>хусусиятларини</a:t>
            </a:r>
            <a:r>
              <a:rPr lang="ru-RU" sz="2400" dirty="0" smtClean="0">
                <a:solidFill>
                  <a:schemeClr val="bg1"/>
                </a:solidFill>
                <a:cs typeface="Arial" pitchFamily="34" charset="0"/>
              </a:rPr>
              <a:t> </a:t>
            </a:r>
            <a:r>
              <a:rPr lang="ru-RU" sz="2400" dirty="0" err="1" smtClean="0">
                <a:solidFill>
                  <a:schemeClr val="bg1"/>
                </a:solidFill>
                <a:cs typeface="Arial" pitchFamily="34" charset="0"/>
              </a:rPr>
              <a:t>сақлаб</a:t>
            </a:r>
            <a:r>
              <a:rPr lang="ru-RU" sz="2400" dirty="0" smtClean="0">
                <a:solidFill>
                  <a:schemeClr val="bg1"/>
                </a:solidFill>
                <a:cs typeface="Arial" pitchFamily="34" charset="0"/>
              </a:rPr>
              <a:t> </a:t>
            </a:r>
            <a:r>
              <a:rPr lang="ru-RU" sz="2400" dirty="0" err="1" smtClean="0">
                <a:solidFill>
                  <a:schemeClr val="bg1"/>
                </a:solidFill>
                <a:cs typeface="Arial" pitchFamily="34" charset="0"/>
              </a:rPr>
              <a:t>қолиш</a:t>
            </a:r>
            <a:r>
              <a:rPr lang="ru-RU" sz="2400" dirty="0" smtClean="0">
                <a:solidFill>
                  <a:schemeClr val="bg1"/>
                </a:solidFill>
                <a:cs typeface="Arial" pitchFamily="34" charset="0"/>
              </a:rPr>
              <a:t> </a:t>
            </a:r>
            <a:r>
              <a:rPr lang="ru-RU" sz="2400" dirty="0" err="1" smtClean="0">
                <a:solidFill>
                  <a:schemeClr val="bg1"/>
                </a:solidFill>
                <a:cs typeface="Arial" pitchFamily="34" charset="0"/>
              </a:rPr>
              <a:t>қобилиятида</a:t>
            </a:r>
            <a:r>
              <a:rPr lang="ru-RU" sz="2400" dirty="0" smtClean="0">
                <a:solidFill>
                  <a:schemeClr val="bg1"/>
                </a:solidFill>
                <a:cs typeface="Arial" pitchFamily="34" charset="0"/>
              </a:rPr>
              <a:t> </a:t>
            </a:r>
            <a:r>
              <a:rPr lang="ru-RU" sz="2400" dirty="0" err="1" smtClean="0">
                <a:solidFill>
                  <a:schemeClr val="bg1"/>
                </a:solidFill>
                <a:cs typeface="Arial" pitchFamily="34" charset="0"/>
              </a:rPr>
              <a:t>ифодаданади</a:t>
            </a:r>
            <a:r>
              <a:rPr lang="ru-RU" sz="2400" dirty="0" smtClean="0">
                <a:solidFill>
                  <a:schemeClr val="bg1"/>
                </a:solidFill>
                <a:cs typeface="Arial" pitchFamily="34" charset="0"/>
              </a:rPr>
              <a:t>. Ушбу </a:t>
            </a:r>
            <a:r>
              <a:rPr lang="ru-RU" sz="2400" dirty="0" err="1" smtClean="0">
                <a:solidFill>
                  <a:schemeClr val="bg1"/>
                </a:solidFill>
                <a:cs typeface="Arial" pitchFamily="34" charset="0"/>
              </a:rPr>
              <a:t>давр</a:t>
            </a:r>
            <a:r>
              <a:rPr lang="ru-RU" sz="2400" dirty="0" smtClean="0">
                <a:solidFill>
                  <a:schemeClr val="bg1"/>
                </a:solidFill>
                <a:cs typeface="Arial" pitchFamily="34" charset="0"/>
              </a:rPr>
              <a:t> </a:t>
            </a:r>
            <a:r>
              <a:rPr lang="ru-RU" sz="2400" dirty="0" err="1" smtClean="0">
                <a:solidFill>
                  <a:schemeClr val="bg1"/>
                </a:solidFill>
                <a:cs typeface="Arial" pitchFamily="34" charset="0"/>
              </a:rPr>
              <a:t>мобайнида</a:t>
            </a:r>
            <a:r>
              <a:rPr lang="ru-RU" sz="2400" dirty="0" smtClean="0">
                <a:solidFill>
                  <a:schemeClr val="bg1"/>
                </a:solidFill>
                <a:cs typeface="Arial" pitchFamily="34" charset="0"/>
              </a:rPr>
              <a:t> кадок </a:t>
            </a:r>
            <a:r>
              <a:rPr lang="ru-RU" sz="2400" dirty="0" err="1" smtClean="0">
                <a:solidFill>
                  <a:schemeClr val="bg1"/>
                </a:solidFill>
                <a:cs typeface="Arial" pitchFamily="34" charset="0"/>
              </a:rPr>
              <a:t>товарлар</a:t>
            </a:r>
            <a:r>
              <a:rPr lang="ru-RU" sz="2400" dirty="0" smtClean="0">
                <a:solidFill>
                  <a:schemeClr val="bg1"/>
                </a:solidFill>
                <a:cs typeface="Arial" pitchFamily="34" charset="0"/>
              </a:rPr>
              <a:t> </a:t>
            </a:r>
            <a:r>
              <a:rPr lang="ru-RU" sz="2400" dirty="0" err="1" smtClean="0">
                <a:solidFill>
                  <a:schemeClr val="bg1"/>
                </a:solidFill>
                <a:cs typeface="Arial" pitchFamily="34" charset="0"/>
              </a:rPr>
              <a:t>хавсизлигини</a:t>
            </a:r>
            <a:r>
              <a:rPr lang="ru-RU" sz="2400" dirty="0" smtClean="0">
                <a:solidFill>
                  <a:schemeClr val="bg1"/>
                </a:solidFill>
                <a:cs typeface="Arial" pitchFamily="34" charset="0"/>
              </a:rPr>
              <a:t> </a:t>
            </a:r>
            <a:r>
              <a:rPr lang="ru-RU" sz="2400" dirty="0" err="1" smtClean="0">
                <a:solidFill>
                  <a:schemeClr val="bg1"/>
                </a:solidFill>
                <a:cs typeface="Arial" pitchFamily="34" charset="0"/>
              </a:rPr>
              <a:t>таьминлаши</a:t>
            </a:r>
            <a:r>
              <a:rPr lang="ru-RU" sz="2400" dirty="0" smtClean="0">
                <a:solidFill>
                  <a:schemeClr val="bg1"/>
                </a:solidFill>
                <a:cs typeface="Arial" pitchFamily="34" charset="0"/>
              </a:rPr>
              <a:t> </a:t>
            </a:r>
            <a:r>
              <a:rPr lang="ru-RU" sz="2400" dirty="0" err="1" smtClean="0">
                <a:solidFill>
                  <a:schemeClr val="bg1"/>
                </a:solidFill>
                <a:cs typeface="Arial" pitchFamily="34" charset="0"/>
              </a:rPr>
              <a:t>керак</a:t>
            </a:r>
            <a:r>
              <a:rPr lang="ru-RU" sz="2400" dirty="0" smtClean="0">
                <a:solidFill>
                  <a:schemeClr val="bg1"/>
                </a:solidFill>
                <a:cs typeface="Arial" pitchFamily="34" charset="0"/>
              </a:rPr>
              <a:t>. </a:t>
            </a:r>
            <a:r>
              <a:rPr lang="ru-RU" sz="2400" dirty="0" err="1" smtClean="0">
                <a:solidFill>
                  <a:schemeClr val="bg1"/>
                </a:solidFill>
                <a:cs typeface="Arial" pitchFamily="34" charset="0"/>
              </a:rPr>
              <a:t>Бундан</a:t>
            </a:r>
            <a:r>
              <a:rPr lang="ru-RU" sz="2400" dirty="0" smtClean="0">
                <a:solidFill>
                  <a:schemeClr val="bg1"/>
                </a:solidFill>
                <a:cs typeface="Arial" pitchFamily="34" charset="0"/>
              </a:rPr>
              <a:t> </a:t>
            </a:r>
            <a:r>
              <a:rPr lang="ru-RU" sz="2400" dirty="0" err="1" smtClean="0">
                <a:solidFill>
                  <a:schemeClr val="bg1"/>
                </a:solidFill>
                <a:cs typeface="Arial" pitchFamily="34" charset="0"/>
              </a:rPr>
              <a:t>ташқари</a:t>
            </a:r>
            <a:r>
              <a:rPr lang="ru-RU" sz="2400" dirty="0" smtClean="0">
                <a:solidFill>
                  <a:schemeClr val="bg1"/>
                </a:solidFill>
                <a:cs typeface="Arial" pitchFamily="34" charset="0"/>
              </a:rPr>
              <a:t> </a:t>
            </a:r>
            <a:r>
              <a:rPr lang="ru-RU" sz="2400" dirty="0" err="1" smtClean="0">
                <a:solidFill>
                  <a:schemeClr val="bg1"/>
                </a:solidFill>
                <a:cs typeface="Arial" pitchFamily="34" charset="0"/>
              </a:rPr>
              <a:t>қайта</a:t>
            </a:r>
            <a:r>
              <a:rPr lang="ru-RU" sz="2400" dirty="0" smtClean="0">
                <a:solidFill>
                  <a:schemeClr val="bg1"/>
                </a:solidFill>
                <a:cs typeface="Arial" pitchFamily="34" charset="0"/>
              </a:rPr>
              <a:t> </a:t>
            </a:r>
            <a:r>
              <a:rPr lang="ru-RU" sz="2400" dirty="0" err="1" smtClean="0">
                <a:solidFill>
                  <a:schemeClr val="bg1"/>
                </a:solidFill>
                <a:cs typeface="Arial" pitchFamily="34" charset="0"/>
              </a:rPr>
              <a:t>фойдаланиш</a:t>
            </a:r>
            <a:r>
              <a:rPr lang="ru-RU" sz="2400" dirty="0" smtClean="0">
                <a:solidFill>
                  <a:schemeClr val="bg1"/>
                </a:solidFill>
                <a:cs typeface="Arial" pitchFamily="34" charset="0"/>
              </a:rPr>
              <a:t> </a:t>
            </a:r>
            <a:r>
              <a:rPr lang="ru-RU" sz="2400" dirty="0" err="1" smtClean="0">
                <a:solidFill>
                  <a:schemeClr val="bg1"/>
                </a:solidFill>
                <a:cs typeface="Arial" pitchFamily="34" charset="0"/>
              </a:rPr>
              <a:t>учун</a:t>
            </a:r>
            <a:r>
              <a:rPr lang="ru-RU" sz="2400" dirty="0" smtClean="0">
                <a:solidFill>
                  <a:schemeClr val="bg1"/>
                </a:solidFill>
                <a:cs typeface="Arial" pitchFamily="34" charset="0"/>
              </a:rPr>
              <a:t> </a:t>
            </a:r>
            <a:r>
              <a:rPr lang="ru-RU" sz="2400" dirty="0" err="1" smtClean="0">
                <a:solidFill>
                  <a:schemeClr val="bg1"/>
                </a:solidFill>
                <a:cs typeface="Arial" pitchFamily="34" charset="0"/>
              </a:rPr>
              <a:t>қадоқ</a:t>
            </a:r>
            <a:r>
              <a:rPr lang="ru-RU" sz="2400" dirty="0" smtClean="0">
                <a:solidFill>
                  <a:schemeClr val="bg1"/>
                </a:solidFill>
                <a:cs typeface="Arial" pitchFamily="34" charset="0"/>
              </a:rPr>
              <a:t> </a:t>
            </a:r>
            <a:r>
              <a:rPr lang="ru-RU" sz="2400" dirty="0" err="1" smtClean="0">
                <a:solidFill>
                  <a:schemeClr val="bg1"/>
                </a:solidFill>
                <a:cs typeface="Arial" pitchFamily="34" charset="0"/>
              </a:rPr>
              <a:t>яхши</a:t>
            </a:r>
            <a:r>
              <a:rPr lang="ru-RU" sz="2400" dirty="0" smtClean="0">
                <a:solidFill>
                  <a:schemeClr val="bg1"/>
                </a:solidFill>
                <a:cs typeface="Arial" pitchFamily="34" charset="0"/>
              </a:rPr>
              <a:t> </a:t>
            </a:r>
            <a:r>
              <a:rPr lang="ru-RU" sz="2400" dirty="0" err="1" smtClean="0">
                <a:solidFill>
                  <a:schemeClr val="bg1"/>
                </a:solidFill>
                <a:cs typeface="Arial" pitchFamily="34" charset="0"/>
              </a:rPr>
              <a:t>сақланиши</a:t>
            </a:r>
            <a:r>
              <a:rPr lang="ru-RU" sz="2400" dirty="0" smtClean="0">
                <a:solidFill>
                  <a:schemeClr val="bg1"/>
                </a:solidFill>
                <a:cs typeface="Arial" pitchFamily="34" charset="0"/>
              </a:rPr>
              <a:t> </a:t>
            </a:r>
            <a:r>
              <a:rPr lang="ru-RU" sz="2400" dirty="0" err="1" smtClean="0">
                <a:solidFill>
                  <a:schemeClr val="bg1"/>
                </a:solidFill>
                <a:cs typeface="Arial" pitchFamily="34" charset="0"/>
              </a:rPr>
              <a:t>керак</a:t>
            </a:r>
            <a:r>
              <a:rPr lang="ru-RU" sz="2400" dirty="0" smtClean="0">
                <a:solidFill>
                  <a:schemeClr val="bg1"/>
                </a:solidFill>
                <a:cs typeface="Arial" pitchFamily="34" charset="0"/>
              </a:rPr>
              <a:t>. </a:t>
            </a:r>
            <a:endParaRPr lang="ru-RU" sz="2400" dirty="0">
              <a:solidFill>
                <a:schemeClr val="bg1"/>
              </a:solidFill>
              <a:cs typeface="Arial" pitchFamily="34" charset="0"/>
            </a:endParaRPr>
          </a:p>
        </p:txBody>
      </p:sp>
      <p:sp>
        <p:nvSpPr>
          <p:cNvPr id="3" name="Скругленный прямоугольник 2"/>
          <p:cNvSpPr/>
          <p:nvPr/>
        </p:nvSpPr>
        <p:spPr>
          <a:xfrm>
            <a:off x="354329" y="2708920"/>
            <a:ext cx="8280920" cy="1863824"/>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just"/>
            <a:r>
              <a:rPr lang="uz-Cyrl-UZ" sz="2400" dirty="0">
                <a:solidFill>
                  <a:srgbClr val="FF0000"/>
                </a:solidFill>
              </a:rPr>
              <a:t>Э</a:t>
            </a:r>
            <a:r>
              <a:rPr lang="ru-RU" sz="2400" dirty="0" err="1">
                <a:solidFill>
                  <a:srgbClr val="FF0000"/>
                </a:solidFill>
              </a:rPr>
              <a:t>стетик</a:t>
            </a:r>
            <a:r>
              <a:rPr lang="ru-RU" sz="2400" dirty="0">
                <a:solidFill>
                  <a:srgbClr val="FF0000"/>
                </a:solidFill>
              </a:rPr>
              <a:t> </a:t>
            </a:r>
            <a:r>
              <a:rPr lang="ru-RU" sz="2400" dirty="0" err="1">
                <a:solidFill>
                  <a:srgbClr val="FF0000"/>
                </a:solidFill>
              </a:rPr>
              <a:t>талаб</a:t>
            </a:r>
            <a:r>
              <a:rPr lang="uz-Cyrl-UZ" sz="2400" dirty="0">
                <a:solidFill>
                  <a:srgbClr val="FF0000"/>
                </a:solidFill>
              </a:rPr>
              <a:t>лар</a:t>
            </a:r>
            <a:r>
              <a:rPr lang="ru-RU" sz="2400" dirty="0">
                <a:solidFill>
                  <a:srgbClr val="FF0000"/>
                </a:solidFill>
              </a:rPr>
              <a:t>га </a:t>
            </a:r>
            <a:r>
              <a:rPr lang="ru-RU" sz="2400" dirty="0" err="1" smtClean="0">
                <a:solidFill>
                  <a:schemeClr val="bg1"/>
                </a:solidFill>
              </a:rPr>
              <a:t>қадоқлаш</a:t>
            </a:r>
            <a:r>
              <a:rPr lang="ru-RU" sz="2400" dirty="0" smtClean="0">
                <a:solidFill>
                  <a:schemeClr val="bg1"/>
                </a:solidFill>
              </a:rPr>
              <a:t> </a:t>
            </a:r>
            <a:r>
              <a:rPr lang="ru-RU" sz="2400" dirty="0" err="1" smtClean="0">
                <a:solidFill>
                  <a:schemeClr val="bg1"/>
                </a:solidFill>
              </a:rPr>
              <a:t>элементларининг</a:t>
            </a:r>
            <a:r>
              <a:rPr lang="ru-RU" sz="2400" dirty="0" smtClean="0">
                <a:solidFill>
                  <a:schemeClr val="bg1"/>
                </a:solidFill>
              </a:rPr>
              <a:t> </a:t>
            </a:r>
            <a:r>
              <a:rPr lang="ru-RU" sz="2400" dirty="0" err="1" smtClean="0">
                <a:solidFill>
                  <a:schemeClr val="bg1"/>
                </a:solidFill>
              </a:rPr>
              <a:t>бажарилишини</a:t>
            </a:r>
            <a:r>
              <a:rPr lang="ru-RU" sz="2400" dirty="0" smtClean="0">
                <a:solidFill>
                  <a:schemeClr val="bg1"/>
                </a:solidFill>
              </a:rPr>
              <a:t> </a:t>
            </a:r>
            <a:r>
              <a:rPr lang="ru-RU" sz="2400" dirty="0" err="1" smtClean="0">
                <a:solidFill>
                  <a:schemeClr val="bg1"/>
                </a:solidFill>
              </a:rPr>
              <a:t>аниқ</a:t>
            </a:r>
            <a:r>
              <a:rPr lang="ru-RU" sz="2400" dirty="0" smtClean="0">
                <a:solidFill>
                  <a:schemeClr val="bg1"/>
                </a:solidFill>
              </a:rPr>
              <a:t> </a:t>
            </a:r>
            <a:r>
              <a:rPr lang="ru-RU" sz="2400" dirty="0" err="1" smtClean="0">
                <a:solidFill>
                  <a:schemeClr val="bg1"/>
                </a:solidFill>
              </a:rPr>
              <a:t>ва</a:t>
            </a:r>
            <a:r>
              <a:rPr lang="ru-RU" sz="2400" dirty="0" smtClean="0">
                <a:solidFill>
                  <a:schemeClr val="bg1"/>
                </a:solidFill>
              </a:rPr>
              <a:t> </a:t>
            </a:r>
            <a:r>
              <a:rPr lang="ru-RU" sz="2400" dirty="0" err="1" smtClean="0">
                <a:solidFill>
                  <a:schemeClr val="bg1"/>
                </a:solidFill>
              </a:rPr>
              <a:t>такомиллаштирадиган</a:t>
            </a:r>
            <a:r>
              <a:rPr lang="ru-RU" sz="2400" dirty="0" smtClean="0">
                <a:solidFill>
                  <a:schemeClr val="bg1"/>
                </a:solidFill>
              </a:rPr>
              <a:t>, </a:t>
            </a:r>
            <a:r>
              <a:rPr lang="ru-RU" sz="2400" dirty="0" err="1" smtClean="0">
                <a:solidFill>
                  <a:schemeClr val="bg1"/>
                </a:solidFill>
              </a:rPr>
              <a:t>уларнинг</a:t>
            </a:r>
            <a:r>
              <a:rPr lang="ru-RU" sz="2400" dirty="0" smtClean="0">
                <a:solidFill>
                  <a:schemeClr val="bg1"/>
                </a:solidFill>
              </a:rPr>
              <a:t> эстетик, </a:t>
            </a:r>
            <a:r>
              <a:rPr lang="ru-RU" sz="2400" dirty="0" err="1" smtClean="0">
                <a:solidFill>
                  <a:schemeClr val="bg1"/>
                </a:solidFill>
              </a:rPr>
              <a:t>гигиеник</a:t>
            </a:r>
            <a:r>
              <a:rPr lang="ru-RU" sz="2400" dirty="0">
                <a:solidFill>
                  <a:schemeClr val="bg1"/>
                </a:solidFill>
              </a:rPr>
              <a:t> </a:t>
            </a:r>
            <a:r>
              <a:rPr lang="ru-RU" sz="2400" dirty="0" err="1" smtClean="0">
                <a:solidFill>
                  <a:schemeClr val="bg1"/>
                </a:solidFill>
              </a:rPr>
              <a:t>ва</a:t>
            </a:r>
            <a:r>
              <a:rPr lang="ru-RU" sz="2400" dirty="0" smtClean="0">
                <a:solidFill>
                  <a:schemeClr val="bg1"/>
                </a:solidFill>
              </a:rPr>
              <a:t> дизайн </a:t>
            </a:r>
            <a:r>
              <a:rPr lang="ru-RU" sz="2400" dirty="0" err="1" smtClean="0">
                <a:solidFill>
                  <a:schemeClr val="bg1"/>
                </a:solidFill>
              </a:rPr>
              <a:t>талаблари</a:t>
            </a:r>
            <a:r>
              <a:rPr lang="ru-RU" sz="2400" dirty="0" smtClean="0">
                <a:solidFill>
                  <a:schemeClr val="bg1"/>
                </a:solidFill>
              </a:rPr>
              <a:t> </a:t>
            </a:r>
            <a:r>
              <a:rPr lang="ru-RU" sz="2400" dirty="0" err="1" smtClean="0">
                <a:solidFill>
                  <a:schemeClr val="bg1"/>
                </a:solidFill>
              </a:rPr>
              <a:t>билан</a:t>
            </a:r>
            <a:r>
              <a:rPr lang="ru-RU" sz="2400" dirty="0" smtClean="0">
                <a:solidFill>
                  <a:schemeClr val="bg1"/>
                </a:solidFill>
              </a:rPr>
              <a:t> </a:t>
            </a:r>
            <a:r>
              <a:rPr lang="ru-RU" sz="2400" dirty="0" err="1" smtClean="0">
                <a:solidFill>
                  <a:schemeClr val="bg1"/>
                </a:solidFill>
              </a:rPr>
              <a:t>боғлиқ</a:t>
            </a:r>
            <a:r>
              <a:rPr lang="ru-RU" sz="2400" dirty="0" smtClean="0">
                <a:solidFill>
                  <a:schemeClr val="bg1"/>
                </a:solidFill>
              </a:rPr>
              <a:t>.  </a:t>
            </a:r>
            <a:endParaRPr lang="ru-RU" sz="2400" dirty="0">
              <a:solidFill>
                <a:schemeClr val="bg1"/>
              </a:solidFill>
              <a:cs typeface="Arial" pitchFamily="34" charset="0"/>
            </a:endParaRPr>
          </a:p>
        </p:txBody>
      </p:sp>
      <p:sp>
        <p:nvSpPr>
          <p:cNvPr id="4" name="Скругленный прямоугольник 3"/>
          <p:cNvSpPr/>
          <p:nvPr/>
        </p:nvSpPr>
        <p:spPr>
          <a:xfrm>
            <a:off x="354329" y="4725144"/>
            <a:ext cx="8280920" cy="1863824"/>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just"/>
            <a:r>
              <a:rPr lang="uz-Cyrl-UZ" sz="2400" dirty="0">
                <a:solidFill>
                  <a:srgbClr val="FF0000"/>
                </a:solidFill>
              </a:rPr>
              <a:t>Э</a:t>
            </a:r>
            <a:r>
              <a:rPr lang="ru-RU" sz="2400" dirty="0" err="1">
                <a:solidFill>
                  <a:srgbClr val="FF0000"/>
                </a:solidFill>
              </a:rPr>
              <a:t>ргономик</a:t>
            </a:r>
            <a:r>
              <a:rPr lang="ru-RU" sz="2400" dirty="0">
                <a:solidFill>
                  <a:srgbClr val="FF0000"/>
                </a:solidFill>
              </a:rPr>
              <a:t> </a:t>
            </a:r>
            <a:r>
              <a:rPr lang="ru-RU" sz="2400" dirty="0" err="1">
                <a:solidFill>
                  <a:srgbClr val="FF0000"/>
                </a:solidFill>
              </a:rPr>
              <a:t>талаб</a:t>
            </a:r>
            <a:r>
              <a:rPr lang="uz-Cyrl-UZ" sz="2400" dirty="0">
                <a:solidFill>
                  <a:srgbClr val="FF0000"/>
                </a:solidFill>
              </a:rPr>
              <a:t>лар- </a:t>
            </a:r>
            <a:r>
              <a:rPr lang="uz-Cyrl-UZ" sz="2400" dirty="0">
                <a:solidFill>
                  <a:schemeClr val="bg1"/>
                </a:solidFill>
              </a:rPr>
              <a:t>бу тарани ишлатишнинг қулайлиги, инсон организми билан боғлиқлиги, товарни қадоқлаш ва истеъмоли учун оптимал шароитлар билан таъминлаш нуқтаи назари билан қаралади.</a:t>
            </a:r>
            <a:r>
              <a:rPr lang="uz-Cyrl-UZ" sz="2400" b="1" dirty="0">
                <a:solidFill>
                  <a:schemeClr val="bg1"/>
                </a:solidFill>
              </a:rPr>
              <a:t> </a:t>
            </a:r>
            <a:endParaRPr lang="ru-RU" sz="2400" dirty="0">
              <a:solidFill>
                <a:schemeClr val="bg1"/>
              </a:solidFill>
              <a:cs typeface="Arial" pitchFamily="34" charset="0"/>
            </a:endParaRPr>
          </a:p>
        </p:txBody>
      </p:sp>
    </p:spTree>
    <p:extLst>
      <p:ext uri="{BB962C8B-B14F-4D97-AF65-F5344CB8AC3E}">
        <p14:creationId xmlns:p14="http://schemas.microsoft.com/office/powerpoint/2010/main" val="378096051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60985"/>
            <a:ext cx="8712968" cy="5632311"/>
          </a:xfrm>
          <a:prstGeom prst="rect">
            <a:avLst/>
          </a:prstGeom>
        </p:spPr>
        <p:txBody>
          <a:bodyPr wrap="square">
            <a:spAutoFit/>
          </a:bodyPr>
          <a:lstStyle/>
          <a:p>
            <a:pPr algn="just"/>
            <a:r>
              <a:rPr lang="ru-RU" sz="2400" dirty="0" err="1">
                <a:solidFill>
                  <a:schemeClr val="bg1"/>
                </a:solidFill>
              </a:rPr>
              <a:t>Эргономик</a:t>
            </a:r>
            <a:r>
              <a:rPr lang="ru-RU" sz="2400" dirty="0">
                <a:solidFill>
                  <a:schemeClr val="bg1"/>
                </a:solidFill>
              </a:rPr>
              <a:t> </a:t>
            </a:r>
            <a:r>
              <a:rPr lang="uz-Cyrl-UZ" sz="2400" dirty="0">
                <a:solidFill>
                  <a:schemeClr val="bg1"/>
                </a:solidFill>
              </a:rPr>
              <a:t>талаблар ҳам ўз навбатида инсон характеридан келиб чиққан ҳолда қуйидаги  талабларга бўлинади: г</a:t>
            </a:r>
            <a:r>
              <a:rPr lang="ru-RU" sz="2400" dirty="0" err="1">
                <a:solidFill>
                  <a:schemeClr val="bg1"/>
                </a:solidFill>
              </a:rPr>
              <a:t>игиеник</a:t>
            </a:r>
            <a:r>
              <a:rPr lang="uz-Cyrl-UZ" sz="2400" dirty="0">
                <a:solidFill>
                  <a:schemeClr val="bg1"/>
                </a:solidFill>
              </a:rPr>
              <a:t>, а</a:t>
            </a:r>
            <a:r>
              <a:rPr lang="ru-RU" sz="2400" dirty="0" err="1">
                <a:solidFill>
                  <a:schemeClr val="bg1"/>
                </a:solidFill>
              </a:rPr>
              <a:t>нтропометрик</a:t>
            </a:r>
            <a:r>
              <a:rPr lang="uz-Cyrl-UZ" sz="2400" dirty="0">
                <a:solidFill>
                  <a:schemeClr val="bg1"/>
                </a:solidFill>
              </a:rPr>
              <a:t>, физи</a:t>
            </a:r>
            <a:r>
              <a:rPr lang="ru-RU" sz="2400" dirty="0">
                <a:solidFill>
                  <a:schemeClr val="bg1"/>
                </a:solidFill>
              </a:rPr>
              <a:t>логик</a:t>
            </a:r>
            <a:r>
              <a:rPr lang="uz-Cyrl-UZ" sz="2400" dirty="0">
                <a:solidFill>
                  <a:schemeClr val="bg1"/>
                </a:solidFill>
              </a:rPr>
              <a:t> ва </a:t>
            </a:r>
            <a:r>
              <a:rPr lang="ru-RU" sz="2400" dirty="0" smtClean="0">
                <a:solidFill>
                  <a:schemeClr val="bg1"/>
                </a:solidFill>
              </a:rPr>
              <a:t> </a:t>
            </a:r>
            <a:r>
              <a:rPr lang="uz-Cyrl-UZ" sz="2400" dirty="0" smtClean="0">
                <a:solidFill>
                  <a:schemeClr val="bg1"/>
                </a:solidFill>
              </a:rPr>
              <a:t>психофизилогик</a:t>
            </a:r>
            <a:r>
              <a:rPr lang="uz-Cyrl-UZ" sz="2400" dirty="0">
                <a:solidFill>
                  <a:schemeClr val="bg1"/>
                </a:solidFill>
              </a:rPr>
              <a:t>.</a:t>
            </a:r>
            <a:endParaRPr lang="ru-RU" sz="2400" dirty="0">
              <a:solidFill>
                <a:schemeClr val="bg1"/>
              </a:solidFill>
            </a:endParaRPr>
          </a:p>
          <a:p>
            <a:pPr algn="just"/>
            <a:r>
              <a:rPr lang="uz-Cyrl-UZ" sz="2400" dirty="0" smtClean="0">
                <a:solidFill>
                  <a:srgbClr val="FF0000"/>
                </a:solidFill>
              </a:rPr>
              <a:t>      Гигиеник </a:t>
            </a:r>
            <a:r>
              <a:rPr lang="uz-Cyrl-UZ" sz="2400" dirty="0">
                <a:solidFill>
                  <a:srgbClr val="FF0000"/>
                </a:solidFill>
              </a:rPr>
              <a:t>талаблар </a:t>
            </a:r>
            <a:r>
              <a:rPr lang="uz-Cyrl-UZ" sz="2400" dirty="0">
                <a:solidFill>
                  <a:schemeClr val="bg1"/>
                </a:solidFill>
              </a:rPr>
              <a:t>инсон ҳаётий фаолияти учун  қадоқлаш ва товар қадоқланганда биргаликдаги хавфсизликни таъминлайди.                  </a:t>
            </a:r>
            <a:endParaRPr lang="ru-RU" sz="2400" dirty="0">
              <a:solidFill>
                <a:schemeClr val="bg1"/>
              </a:solidFill>
            </a:endParaRPr>
          </a:p>
          <a:p>
            <a:pPr algn="just"/>
            <a:r>
              <a:rPr lang="uz-Cyrl-UZ" sz="2400" dirty="0"/>
              <a:t>    </a:t>
            </a:r>
            <a:r>
              <a:rPr lang="uz-Cyrl-UZ" sz="2400" dirty="0" smtClean="0"/>
              <a:t> </a:t>
            </a:r>
            <a:r>
              <a:rPr lang="ru-RU" sz="2400" dirty="0" err="1">
                <a:solidFill>
                  <a:srgbClr val="FF0000"/>
                </a:solidFill>
              </a:rPr>
              <a:t>Антропометрик</a:t>
            </a:r>
            <a:r>
              <a:rPr lang="ru-RU" sz="2400" dirty="0">
                <a:solidFill>
                  <a:srgbClr val="FF0000"/>
                </a:solidFill>
              </a:rPr>
              <a:t> </a:t>
            </a:r>
            <a:r>
              <a:rPr lang="ru-RU" sz="2400" dirty="0" err="1">
                <a:solidFill>
                  <a:srgbClr val="FF0000"/>
                </a:solidFill>
              </a:rPr>
              <a:t>талаб</a:t>
            </a:r>
            <a:r>
              <a:rPr lang="uz-Cyrl-UZ" sz="2400" dirty="0">
                <a:solidFill>
                  <a:srgbClr val="FF0000"/>
                </a:solidFill>
              </a:rPr>
              <a:t>лар </a:t>
            </a:r>
            <a:r>
              <a:rPr lang="uz-Cyrl-UZ" sz="2400" dirty="0">
                <a:solidFill>
                  <a:schemeClr val="bg1"/>
                </a:solidFill>
              </a:rPr>
              <a:t>қадоқлаш ўлчамлари ва формасини инсон қўли билин боғлиқлиги сифатида қаралади. </a:t>
            </a:r>
            <a:endParaRPr lang="uz-Cyrl-UZ" sz="2400" dirty="0" smtClean="0">
              <a:solidFill>
                <a:schemeClr val="bg1"/>
              </a:solidFill>
            </a:endParaRPr>
          </a:p>
          <a:p>
            <a:pPr algn="just"/>
            <a:r>
              <a:rPr lang="uz-Cyrl-UZ" sz="2400" dirty="0">
                <a:solidFill>
                  <a:srgbClr val="FF0000"/>
                </a:solidFill>
              </a:rPr>
              <a:t> </a:t>
            </a:r>
            <a:r>
              <a:rPr lang="uz-Cyrl-UZ" sz="2400" dirty="0" smtClean="0">
                <a:solidFill>
                  <a:srgbClr val="FF0000"/>
                </a:solidFill>
              </a:rPr>
              <a:t>    Физиологик талаблар </a:t>
            </a:r>
            <a:r>
              <a:rPr lang="uz-Cyrl-UZ" sz="2400" dirty="0" smtClean="0">
                <a:solidFill>
                  <a:schemeClr val="bg1"/>
                </a:solidFill>
              </a:rPr>
              <a:t>бола физиологиясига тасир қиладиган холларда тавсия этилмайди. Мисол учун: Ўзбекистонда </a:t>
            </a:r>
            <a:r>
              <a:rPr lang="ru-RU" sz="2400" dirty="0" smtClean="0">
                <a:solidFill>
                  <a:schemeClr val="bg1"/>
                </a:solidFill>
              </a:rPr>
              <a:t> </a:t>
            </a:r>
            <a:r>
              <a:rPr lang="ru-RU" sz="2400" dirty="0">
                <a:solidFill>
                  <a:schemeClr val="bg1"/>
                </a:solidFill>
              </a:rPr>
              <a:t>ГОСТ ИСО 8317–93</a:t>
            </a:r>
            <a:r>
              <a:rPr lang="uz-Cyrl-UZ" sz="2400" dirty="0">
                <a:solidFill>
                  <a:schemeClr val="bg1"/>
                </a:solidFill>
              </a:rPr>
              <a:t> болаларга тавсия этилмаслигига амал қилинади</a:t>
            </a:r>
            <a:r>
              <a:rPr lang="uz-Cyrl-UZ" sz="2400" dirty="0" smtClean="0">
                <a:solidFill>
                  <a:schemeClr val="bg1"/>
                </a:solidFill>
              </a:rPr>
              <a:t>.</a:t>
            </a:r>
          </a:p>
          <a:p>
            <a:pPr algn="just"/>
            <a:r>
              <a:rPr lang="uz-Cyrl-UZ" sz="2400" dirty="0">
                <a:solidFill>
                  <a:schemeClr val="bg1"/>
                </a:solidFill>
              </a:rPr>
              <a:t> </a:t>
            </a:r>
            <a:r>
              <a:rPr lang="uz-Cyrl-UZ" sz="2400" dirty="0" smtClean="0">
                <a:solidFill>
                  <a:schemeClr val="bg1"/>
                </a:solidFill>
              </a:rPr>
              <a:t>     </a:t>
            </a:r>
            <a:r>
              <a:rPr lang="uz-Cyrl-UZ" sz="2400" dirty="0" smtClean="0">
                <a:solidFill>
                  <a:srgbClr val="FF0000"/>
                </a:solidFill>
              </a:rPr>
              <a:t>Психологик талабларга </a:t>
            </a:r>
            <a:r>
              <a:rPr lang="uz-Cyrl-UZ" sz="2400" dirty="0" smtClean="0">
                <a:solidFill>
                  <a:schemeClr val="bg1"/>
                </a:solidFill>
              </a:rPr>
              <a:t>ушбу махсулот куриниши одам психологиясига салбий таьсир этаслиги керак.</a:t>
            </a:r>
            <a:endParaRPr lang="ru-RU" sz="2400" dirty="0">
              <a:solidFill>
                <a:schemeClr val="bg1"/>
              </a:solidFill>
            </a:endParaRPr>
          </a:p>
        </p:txBody>
      </p:sp>
    </p:spTree>
    <p:extLst>
      <p:ext uri="{BB962C8B-B14F-4D97-AF65-F5344CB8AC3E}">
        <p14:creationId xmlns:p14="http://schemas.microsoft.com/office/powerpoint/2010/main" val="566539182"/>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431896" y="116632"/>
            <a:ext cx="8280920" cy="1863824"/>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just"/>
            <a:r>
              <a:rPr lang="ru-RU" sz="2400" dirty="0" smtClean="0"/>
              <a:t> </a:t>
            </a:r>
            <a:r>
              <a:rPr lang="uz-Cyrl-UZ" sz="2400" dirty="0" smtClean="0">
                <a:solidFill>
                  <a:srgbClr val="FF0000"/>
                </a:solidFill>
              </a:rPr>
              <a:t>Э</a:t>
            </a:r>
            <a:r>
              <a:rPr lang="ru-RU" sz="2400" dirty="0" err="1" smtClean="0">
                <a:solidFill>
                  <a:srgbClr val="FF0000"/>
                </a:solidFill>
              </a:rPr>
              <a:t>кологик</a:t>
            </a:r>
            <a:r>
              <a:rPr lang="ru-RU" sz="2400" dirty="0" smtClean="0">
                <a:solidFill>
                  <a:srgbClr val="FF0000"/>
                </a:solidFill>
              </a:rPr>
              <a:t> </a:t>
            </a:r>
            <a:r>
              <a:rPr lang="ru-RU" sz="2400" dirty="0" err="1" smtClean="0">
                <a:solidFill>
                  <a:srgbClr val="FF0000"/>
                </a:solidFill>
              </a:rPr>
              <a:t>талаб</a:t>
            </a:r>
            <a:r>
              <a:rPr lang="uz-Cyrl-UZ" sz="2400" dirty="0" smtClean="0">
                <a:solidFill>
                  <a:srgbClr val="FF0000"/>
                </a:solidFill>
              </a:rPr>
              <a:t>лар</a:t>
            </a:r>
            <a:r>
              <a:rPr lang="ru-RU" sz="2400" dirty="0" smtClean="0">
                <a:solidFill>
                  <a:srgbClr val="FF0000"/>
                </a:solidFill>
              </a:rPr>
              <a:t>га</a:t>
            </a:r>
            <a:r>
              <a:rPr lang="ru-RU" sz="2400" dirty="0" smtClean="0"/>
              <a:t> </a:t>
            </a:r>
            <a:r>
              <a:rPr lang="ru-RU" sz="2400" dirty="0" smtClean="0">
                <a:solidFill>
                  <a:schemeClr val="bg1"/>
                </a:solidFill>
              </a:rPr>
              <a:t>– тара </a:t>
            </a:r>
            <a:r>
              <a:rPr lang="ru-RU" sz="2400" dirty="0" err="1" smtClean="0">
                <a:solidFill>
                  <a:schemeClr val="bg1"/>
                </a:solidFill>
              </a:rPr>
              <a:t>ишлатилганидан</a:t>
            </a:r>
            <a:r>
              <a:rPr lang="ru-RU" sz="2400" dirty="0" smtClean="0">
                <a:solidFill>
                  <a:schemeClr val="bg1"/>
                </a:solidFill>
              </a:rPr>
              <a:t> </a:t>
            </a:r>
            <a:r>
              <a:rPr lang="ru-RU" sz="2400" dirty="0" err="1" smtClean="0">
                <a:solidFill>
                  <a:schemeClr val="bg1"/>
                </a:solidFill>
              </a:rPr>
              <a:t>сўнг</a:t>
            </a:r>
            <a:r>
              <a:rPr lang="ru-RU" sz="2400" dirty="0" smtClean="0">
                <a:solidFill>
                  <a:schemeClr val="bg1"/>
                </a:solidFill>
              </a:rPr>
              <a:t> </a:t>
            </a:r>
            <a:r>
              <a:rPr lang="ru-RU" sz="2400" dirty="0" err="1" smtClean="0">
                <a:solidFill>
                  <a:schemeClr val="bg1"/>
                </a:solidFill>
              </a:rPr>
              <a:t>чиқинди</a:t>
            </a:r>
            <a:r>
              <a:rPr lang="ru-RU" sz="2400" dirty="0" smtClean="0">
                <a:solidFill>
                  <a:schemeClr val="bg1"/>
                </a:solidFill>
              </a:rPr>
              <a:t> </a:t>
            </a:r>
            <a:r>
              <a:rPr lang="ru-RU" sz="2400" dirty="0" err="1" smtClean="0">
                <a:solidFill>
                  <a:schemeClr val="bg1"/>
                </a:solidFill>
              </a:rPr>
              <a:t>сифатида</a:t>
            </a:r>
            <a:r>
              <a:rPr lang="ru-RU" sz="2400" dirty="0" smtClean="0">
                <a:solidFill>
                  <a:schemeClr val="bg1"/>
                </a:solidFill>
              </a:rPr>
              <a:t> </a:t>
            </a:r>
            <a:r>
              <a:rPr lang="ru-RU" sz="2400" dirty="0" err="1" smtClean="0">
                <a:solidFill>
                  <a:schemeClr val="bg1"/>
                </a:solidFill>
              </a:rPr>
              <a:t>кўпайиб</a:t>
            </a:r>
            <a:r>
              <a:rPr lang="ru-RU" sz="2400" dirty="0" smtClean="0">
                <a:solidFill>
                  <a:schemeClr val="bg1"/>
                </a:solidFill>
              </a:rPr>
              <a:t> </a:t>
            </a:r>
            <a:r>
              <a:rPr lang="ru-RU" sz="2400" dirty="0" err="1" smtClean="0">
                <a:solidFill>
                  <a:schemeClr val="bg1"/>
                </a:solidFill>
              </a:rPr>
              <a:t>кетмаслиги</a:t>
            </a:r>
            <a:r>
              <a:rPr lang="ru-RU" sz="2400" dirty="0" smtClean="0">
                <a:solidFill>
                  <a:schemeClr val="bg1"/>
                </a:solidFill>
              </a:rPr>
              <a:t> </a:t>
            </a:r>
            <a:r>
              <a:rPr lang="ru-RU" sz="2400" dirty="0" err="1" smtClean="0">
                <a:solidFill>
                  <a:schemeClr val="bg1"/>
                </a:solidFill>
              </a:rPr>
              <a:t>атроф</a:t>
            </a:r>
            <a:r>
              <a:rPr lang="ru-RU" sz="2400" dirty="0" smtClean="0">
                <a:solidFill>
                  <a:schemeClr val="bg1"/>
                </a:solidFill>
              </a:rPr>
              <a:t> </a:t>
            </a:r>
            <a:r>
              <a:rPr lang="ru-RU" sz="2400" dirty="0" err="1" smtClean="0">
                <a:solidFill>
                  <a:schemeClr val="bg1"/>
                </a:solidFill>
              </a:rPr>
              <a:t>мухитга</a:t>
            </a:r>
            <a:r>
              <a:rPr lang="ru-RU" sz="2400" dirty="0" smtClean="0">
                <a:solidFill>
                  <a:schemeClr val="bg1"/>
                </a:solidFill>
              </a:rPr>
              <a:t> </a:t>
            </a:r>
            <a:r>
              <a:rPr lang="ru-RU" sz="2400" dirty="0" err="1" smtClean="0">
                <a:solidFill>
                  <a:schemeClr val="bg1"/>
                </a:solidFill>
              </a:rPr>
              <a:t>зарар</a:t>
            </a:r>
            <a:r>
              <a:rPr lang="ru-RU" sz="2400" dirty="0" smtClean="0">
                <a:solidFill>
                  <a:schemeClr val="bg1"/>
                </a:solidFill>
              </a:rPr>
              <a:t> </a:t>
            </a:r>
            <a:r>
              <a:rPr lang="ru-RU" sz="2400" dirty="0" err="1" smtClean="0">
                <a:solidFill>
                  <a:schemeClr val="bg1"/>
                </a:solidFill>
              </a:rPr>
              <a:t>етказмаслиги</a:t>
            </a:r>
            <a:r>
              <a:rPr lang="ru-RU" sz="2400" dirty="0" smtClean="0">
                <a:solidFill>
                  <a:schemeClr val="bg1"/>
                </a:solidFill>
              </a:rPr>
              <a:t> </a:t>
            </a:r>
            <a:r>
              <a:rPr lang="ru-RU" sz="2400" dirty="0" err="1" smtClean="0">
                <a:solidFill>
                  <a:schemeClr val="bg1"/>
                </a:solidFill>
              </a:rPr>
              <a:t>зарур</a:t>
            </a:r>
            <a:r>
              <a:rPr lang="ru-RU" sz="2400" dirty="0" smtClean="0">
                <a:solidFill>
                  <a:schemeClr val="bg1"/>
                </a:solidFill>
              </a:rPr>
              <a:t>. </a:t>
            </a:r>
            <a:r>
              <a:rPr lang="ru-RU" sz="2400" dirty="0" err="1" smtClean="0">
                <a:solidFill>
                  <a:schemeClr val="bg1"/>
                </a:solidFill>
              </a:rPr>
              <a:t>Чиқинди</a:t>
            </a:r>
            <a:r>
              <a:rPr lang="ru-RU" sz="2400" dirty="0" smtClean="0">
                <a:solidFill>
                  <a:schemeClr val="bg1"/>
                </a:solidFill>
              </a:rPr>
              <a:t> </a:t>
            </a:r>
            <a:r>
              <a:rPr lang="ru-RU" sz="2400" dirty="0" err="1" smtClean="0">
                <a:solidFill>
                  <a:schemeClr val="bg1"/>
                </a:solidFill>
              </a:rPr>
              <a:t>кўпайиб</a:t>
            </a:r>
            <a:r>
              <a:rPr lang="ru-RU" sz="2400" dirty="0" smtClean="0">
                <a:solidFill>
                  <a:schemeClr val="bg1"/>
                </a:solidFill>
              </a:rPr>
              <a:t> </a:t>
            </a:r>
            <a:r>
              <a:rPr lang="ru-RU" sz="2400" dirty="0" err="1" smtClean="0">
                <a:solidFill>
                  <a:schemeClr val="bg1"/>
                </a:solidFill>
              </a:rPr>
              <a:t>кетса</a:t>
            </a:r>
            <a:r>
              <a:rPr lang="ru-RU" sz="2400" dirty="0" smtClean="0">
                <a:solidFill>
                  <a:schemeClr val="bg1"/>
                </a:solidFill>
              </a:rPr>
              <a:t> </a:t>
            </a:r>
            <a:r>
              <a:rPr lang="ru-RU" sz="2400" dirty="0" err="1" smtClean="0">
                <a:solidFill>
                  <a:schemeClr val="bg1"/>
                </a:solidFill>
              </a:rPr>
              <a:t>экалогия</a:t>
            </a:r>
            <a:r>
              <a:rPr lang="ru-RU" sz="2400" dirty="0" smtClean="0">
                <a:solidFill>
                  <a:schemeClr val="bg1"/>
                </a:solidFill>
              </a:rPr>
              <a:t> </a:t>
            </a:r>
            <a:r>
              <a:rPr lang="ru-RU" sz="2400" dirty="0" err="1" smtClean="0">
                <a:solidFill>
                  <a:schemeClr val="bg1"/>
                </a:solidFill>
              </a:rPr>
              <a:t>бузилишига</a:t>
            </a:r>
            <a:r>
              <a:rPr lang="ru-RU" sz="2400" dirty="0" smtClean="0">
                <a:solidFill>
                  <a:schemeClr val="bg1"/>
                </a:solidFill>
              </a:rPr>
              <a:t> </a:t>
            </a:r>
            <a:r>
              <a:rPr lang="ru-RU" sz="2400" dirty="0" err="1" smtClean="0">
                <a:solidFill>
                  <a:schemeClr val="bg1"/>
                </a:solidFill>
              </a:rPr>
              <a:t>олиб</a:t>
            </a:r>
            <a:r>
              <a:rPr lang="ru-RU" sz="2400" dirty="0" smtClean="0">
                <a:solidFill>
                  <a:schemeClr val="bg1"/>
                </a:solidFill>
              </a:rPr>
              <a:t> </a:t>
            </a:r>
            <a:r>
              <a:rPr lang="ru-RU" sz="2400" dirty="0" err="1" smtClean="0">
                <a:solidFill>
                  <a:schemeClr val="bg1"/>
                </a:solidFill>
              </a:rPr>
              <a:t>келади</a:t>
            </a:r>
            <a:r>
              <a:rPr lang="ru-RU" sz="2400" dirty="0" smtClean="0">
                <a:solidFill>
                  <a:schemeClr val="bg1"/>
                </a:solidFill>
              </a:rPr>
              <a:t> </a:t>
            </a:r>
            <a:r>
              <a:rPr lang="ru-RU" sz="2400" dirty="0" err="1" smtClean="0">
                <a:solidFill>
                  <a:schemeClr val="bg1"/>
                </a:solidFill>
              </a:rPr>
              <a:t>ва</a:t>
            </a:r>
            <a:r>
              <a:rPr lang="ru-RU" sz="2400" dirty="0">
                <a:solidFill>
                  <a:schemeClr val="bg1"/>
                </a:solidFill>
              </a:rPr>
              <a:t> </a:t>
            </a:r>
            <a:r>
              <a:rPr lang="ru-RU" sz="2400" dirty="0" err="1" smtClean="0">
                <a:solidFill>
                  <a:schemeClr val="bg1"/>
                </a:solidFill>
              </a:rPr>
              <a:t>хар</a:t>
            </a:r>
            <a:r>
              <a:rPr lang="ru-RU" sz="2400" dirty="0" smtClean="0">
                <a:solidFill>
                  <a:schemeClr val="bg1"/>
                </a:solidFill>
              </a:rPr>
              <a:t> хил </a:t>
            </a:r>
            <a:r>
              <a:rPr lang="ru-RU" sz="2400" dirty="0" err="1" smtClean="0">
                <a:solidFill>
                  <a:schemeClr val="bg1"/>
                </a:solidFill>
              </a:rPr>
              <a:t>касалликлар</a:t>
            </a:r>
            <a:r>
              <a:rPr lang="ru-RU" sz="2400" dirty="0" smtClean="0">
                <a:solidFill>
                  <a:schemeClr val="bg1"/>
                </a:solidFill>
              </a:rPr>
              <a:t> </a:t>
            </a:r>
            <a:r>
              <a:rPr lang="ru-RU" sz="2400" dirty="0" err="1" smtClean="0">
                <a:solidFill>
                  <a:schemeClr val="bg1"/>
                </a:solidFill>
              </a:rPr>
              <a:t>купайишига</a:t>
            </a:r>
            <a:r>
              <a:rPr lang="ru-RU" sz="2400" dirty="0" smtClean="0">
                <a:solidFill>
                  <a:schemeClr val="bg1"/>
                </a:solidFill>
              </a:rPr>
              <a:t> </a:t>
            </a:r>
            <a:r>
              <a:rPr lang="ru-RU" sz="2400" dirty="0" err="1" smtClean="0">
                <a:solidFill>
                  <a:schemeClr val="bg1"/>
                </a:solidFill>
              </a:rPr>
              <a:t>олиб</a:t>
            </a:r>
            <a:r>
              <a:rPr lang="ru-RU" sz="2400" dirty="0" smtClean="0">
                <a:solidFill>
                  <a:schemeClr val="bg1"/>
                </a:solidFill>
              </a:rPr>
              <a:t> </a:t>
            </a:r>
            <a:r>
              <a:rPr lang="ru-RU" sz="2400" dirty="0" err="1" smtClean="0">
                <a:solidFill>
                  <a:schemeClr val="bg1"/>
                </a:solidFill>
              </a:rPr>
              <a:t>келади</a:t>
            </a:r>
            <a:r>
              <a:rPr lang="ru-RU" sz="2400" dirty="0" smtClean="0">
                <a:solidFill>
                  <a:schemeClr val="bg1"/>
                </a:solidFill>
              </a:rPr>
              <a:t>.</a:t>
            </a:r>
            <a:r>
              <a:rPr lang="ru-RU" sz="2400" dirty="0" smtClean="0">
                <a:solidFill>
                  <a:schemeClr val="bg1"/>
                </a:solidFill>
              </a:rPr>
              <a:t> </a:t>
            </a:r>
            <a:endParaRPr lang="ru-RU" sz="2400" dirty="0">
              <a:solidFill>
                <a:schemeClr val="bg1"/>
              </a:solidFill>
            </a:endParaRPr>
          </a:p>
        </p:txBody>
      </p:sp>
      <p:sp>
        <p:nvSpPr>
          <p:cNvPr id="5" name="Скругленный прямоугольник 4"/>
          <p:cNvSpPr/>
          <p:nvPr/>
        </p:nvSpPr>
        <p:spPr>
          <a:xfrm>
            <a:off x="467544" y="2132856"/>
            <a:ext cx="8280920" cy="1863824"/>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just"/>
            <a:r>
              <a:rPr lang="ru-RU" sz="2400" dirty="0" smtClean="0">
                <a:solidFill>
                  <a:schemeClr val="bg1"/>
                </a:solidFill>
              </a:rPr>
              <a:t> </a:t>
            </a:r>
            <a:r>
              <a:rPr lang="ru-RU" sz="2400" dirty="0" err="1">
                <a:solidFill>
                  <a:srgbClr val="FF0000"/>
                </a:solidFill>
              </a:rPr>
              <a:t>Хавфсизлик</a:t>
            </a:r>
            <a:r>
              <a:rPr lang="ru-RU" sz="2400" dirty="0">
                <a:solidFill>
                  <a:srgbClr val="FF0000"/>
                </a:solidFill>
              </a:rPr>
              <a:t> </a:t>
            </a:r>
            <a:r>
              <a:rPr lang="ru-RU" sz="2400" dirty="0" err="1">
                <a:solidFill>
                  <a:srgbClr val="FF0000"/>
                </a:solidFill>
              </a:rPr>
              <a:t>талаб</a:t>
            </a:r>
            <a:r>
              <a:rPr lang="uz-Cyrl-UZ" sz="2400" dirty="0">
                <a:solidFill>
                  <a:srgbClr val="FF0000"/>
                </a:solidFill>
              </a:rPr>
              <a:t>лар</a:t>
            </a:r>
            <a:r>
              <a:rPr lang="ru-RU" sz="2400" dirty="0">
                <a:solidFill>
                  <a:srgbClr val="FF0000"/>
                </a:solidFill>
              </a:rPr>
              <a:t>га </a:t>
            </a:r>
            <a:r>
              <a:rPr lang="ru-RU" sz="2400" dirty="0" smtClean="0">
                <a:solidFill>
                  <a:schemeClr val="bg1"/>
                </a:solidFill>
              </a:rPr>
              <a:t>– </a:t>
            </a:r>
            <a:r>
              <a:rPr lang="ru-RU" sz="2400" dirty="0" err="1" smtClean="0">
                <a:solidFill>
                  <a:schemeClr val="bg1"/>
                </a:solidFill>
              </a:rPr>
              <a:t>хар</a:t>
            </a:r>
            <a:r>
              <a:rPr lang="ru-RU" sz="2400" dirty="0" smtClean="0">
                <a:solidFill>
                  <a:schemeClr val="bg1"/>
                </a:solidFill>
              </a:rPr>
              <a:t> </a:t>
            </a:r>
            <a:r>
              <a:rPr lang="ru-RU" sz="2400" dirty="0" err="1" smtClean="0">
                <a:solidFill>
                  <a:schemeClr val="bg1"/>
                </a:solidFill>
              </a:rPr>
              <a:t>бир</a:t>
            </a:r>
            <a:r>
              <a:rPr lang="ru-RU" sz="2400" dirty="0" smtClean="0">
                <a:solidFill>
                  <a:schemeClr val="bg1"/>
                </a:solidFill>
              </a:rPr>
              <a:t> </a:t>
            </a:r>
            <a:r>
              <a:rPr lang="ru-RU" sz="2400" dirty="0" err="1" smtClean="0">
                <a:solidFill>
                  <a:schemeClr val="bg1"/>
                </a:solidFill>
              </a:rPr>
              <a:t>давлатнинг</a:t>
            </a:r>
            <a:r>
              <a:rPr lang="ru-RU" sz="2400" dirty="0" smtClean="0">
                <a:solidFill>
                  <a:schemeClr val="bg1"/>
                </a:solidFill>
              </a:rPr>
              <a:t> уз </a:t>
            </a:r>
            <a:r>
              <a:rPr lang="ru-RU" sz="2400" dirty="0" err="1" smtClean="0">
                <a:solidFill>
                  <a:schemeClr val="bg1"/>
                </a:solidFill>
              </a:rPr>
              <a:t>тартиб</a:t>
            </a:r>
            <a:r>
              <a:rPr lang="ru-RU" sz="2400" dirty="0" smtClean="0">
                <a:solidFill>
                  <a:schemeClr val="bg1"/>
                </a:solidFill>
              </a:rPr>
              <a:t> </a:t>
            </a:r>
            <a:r>
              <a:rPr lang="ru-RU" sz="2400" dirty="0" err="1" smtClean="0">
                <a:solidFill>
                  <a:schemeClr val="bg1"/>
                </a:solidFill>
              </a:rPr>
              <a:t>коидаларига</a:t>
            </a:r>
            <a:r>
              <a:rPr lang="ru-RU" sz="2400" dirty="0" smtClean="0">
                <a:solidFill>
                  <a:schemeClr val="bg1"/>
                </a:solidFill>
              </a:rPr>
              <a:t> кура Гост </a:t>
            </a:r>
            <a:r>
              <a:rPr lang="ru-RU" sz="2400" dirty="0" err="1" smtClean="0">
                <a:solidFill>
                  <a:schemeClr val="bg1"/>
                </a:solidFill>
              </a:rPr>
              <a:t>буйича</a:t>
            </a:r>
            <a:r>
              <a:rPr lang="ru-RU" sz="2400" dirty="0" smtClean="0">
                <a:solidFill>
                  <a:schemeClr val="bg1"/>
                </a:solidFill>
              </a:rPr>
              <a:t> </a:t>
            </a:r>
            <a:r>
              <a:rPr lang="ru-RU" sz="2400" dirty="0" err="1" smtClean="0">
                <a:solidFill>
                  <a:schemeClr val="bg1"/>
                </a:solidFill>
              </a:rPr>
              <a:t>назорат</a:t>
            </a:r>
            <a:r>
              <a:rPr lang="ru-RU" sz="2400" dirty="0" smtClean="0">
                <a:solidFill>
                  <a:schemeClr val="bg1"/>
                </a:solidFill>
              </a:rPr>
              <a:t> </a:t>
            </a:r>
            <a:r>
              <a:rPr lang="ru-RU" sz="2400" dirty="0" err="1" smtClean="0">
                <a:solidFill>
                  <a:schemeClr val="bg1"/>
                </a:solidFill>
              </a:rPr>
              <a:t>қилинади</a:t>
            </a:r>
            <a:r>
              <a:rPr lang="ru-RU" sz="2400" dirty="0" smtClean="0">
                <a:solidFill>
                  <a:schemeClr val="bg1"/>
                </a:solidFill>
              </a:rPr>
              <a:t>. </a:t>
            </a:r>
            <a:r>
              <a:rPr lang="ru-RU" sz="2400" dirty="0" err="1" smtClean="0">
                <a:solidFill>
                  <a:schemeClr val="bg1"/>
                </a:solidFill>
              </a:rPr>
              <a:t>Хавсизлик</a:t>
            </a:r>
            <a:r>
              <a:rPr lang="ru-RU" sz="2400" dirty="0" smtClean="0">
                <a:solidFill>
                  <a:schemeClr val="bg1"/>
                </a:solidFill>
              </a:rPr>
              <a:t> </a:t>
            </a:r>
            <a:r>
              <a:rPr lang="ru-RU" sz="2400" dirty="0" err="1" smtClean="0">
                <a:solidFill>
                  <a:schemeClr val="bg1"/>
                </a:solidFill>
              </a:rPr>
              <a:t>талабларига</a:t>
            </a:r>
            <a:r>
              <a:rPr lang="ru-RU" sz="2400" dirty="0" smtClean="0">
                <a:solidFill>
                  <a:schemeClr val="bg1"/>
                </a:solidFill>
              </a:rPr>
              <a:t> </a:t>
            </a:r>
            <a:r>
              <a:rPr lang="ru-RU" sz="2400" dirty="0" err="1" smtClean="0">
                <a:solidFill>
                  <a:schemeClr val="bg1"/>
                </a:solidFill>
              </a:rPr>
              <a:t>Истемолчиларни</a:t>
            </a:r>
            <a:r>
              <a:rPr lang="ru-RU" sz="2400" dirty="0" smtClean="0">
                <a:solidFill>
                  <a:schemeClr val="bg1"/>
                </a:solidFill>
              </a:rPr>
              <a:t> </a:t>
            </a:r>
            <a:r>
              <a:rPr lang="ru-RU" sz="2400" dirty="0" err="1" smtClean="0">
                <a:solidFill>
                  <a:schemeClr val="bg1"/>
                </a:solidFill>
              </a:rPr>
              <a:t>хуқуқларини</a:t>
            </a:r>
            <a:r>
              <a:rPr lang="ru-RU" sz="2400" dirty="0" smtClean="0">
                <a:solidFill>
                  <a:schemeClr val="bg1"/>
                </a:solidFill>
              </a:rPr>
              <a:t> </a:t>
            </a:r>
            <a:r>
              <a:rPr lang="ru-RU" sz="2400" dirty="0" err="1" smtClean="0">
                <a:solidFill>
                  <a:schemeClr val="bg1"/>
                </a:solidFill>
              </a:rPr>
              <a:t>химоя</a:t>
            </a:r>
            <a:r>
              <a:rPr lang="ru-RU" sz="2400" dirty="0" smtClean="0">
                <a:solidFill>
                  <a:schemeClr val="bg1"/>
                </a:solidFill>
              </a:rPr>
              <a:t> </a:t>
            </a:r>
            <a:r>
              <a:rPr lang="ru-RU" sz="2400" dirty="0" err="1" smtClean="0">
                <a:solidFill>
                  <a:schemeClr val="bg1"/>
                </a:solidFill>
              </a:rPr>
              <a:t>қилиш</a:t>
            </a:r>
            <a:r>
              <a:rPr lang="ru-RU" sz="2400" dirty="0" smtClean="0">
                <a:solidFill>
                  <a:schemeClr val="bg1"/>
                </a:solidFill>
              </a:rPr>
              <a:t> </a:t>
            </a:r>
            <a:r>
              <a:rPr lang="ru-RU" sz="2400" dirty="0" err="1" smtClean="0">
                <a:solidFill>
                  <a:schemeClr val="bg1"/>
                </a:solidFill>
              </a:rPr>
              <a:t>ташкилоти</a:t>
            </a:r>
            <a:r>
              <a:rPr lang="ru-RU" sz="2400" dirty="0" smtClean="0">
                <a:solidFill>
                  <a:schemeClr val="bg1"/>
                </a:solidFill>
              </a:rPr>
              <a:t> </a:t>
            </a:r>
            <a:r>
              <a:rPr lang="ru-RU" sz="2400" dirty="0" err="1" smtClean="0">
                <a:solidFill>
                  <a:schemeClr val="bg1"/>
                </a:solidFill>
              </a:rPr>
              <a:t>масул</a:t>
            </a:r>
            <a:r>
              <a:rPr lang="ru-RU" sz="2400" dirty="0" smtClean="0">
                <a:solidFill>
                  <a:schemeClr val="bg1"/>
                </a:solidFill>
              </a:rPr>
              <a:t> </a:t>
            </a:r>
            <a:r>
              <a:rPr lang="ru-RU" sz="2400" dirty="0" err="1" smtClean="0">
                <a:solidFill>
                  <a:schemeClr val="bg1"/>
                </a:solidFill>
              </a:rPr>
              <a:t>хисобланади</a:t>
            </a:r>
            <a:r>
              <a:rPr lang="ru-RU" sz="2400" dirty="0" smtClean="0">
                <a:solidFill>
                  <a:schemeClr val="bg1"/>
                </a:solidFill>
              </a:rPr>
              <a:t>. </a:t>
            </a:r>
            <a:endParaRPr lang="ru-RU" sz="2400" dirty="0">
              <a:solidFill>
                <a:schemeClr val="bg1"/>
              </a:solidFill>
            </a:endParaRPr>
          </a:p>
        </p:txBody>
      </p:sp>
    </p:spTree>
    <p:extLst>
      <p:ext uri="{BB962C8B-B14F-4D97-AF65-F5344CB8AC3E}">
        <p14:creationId xmlns:p14="http://schemas.microsoft.com/office/powerpoint/2010/main" val="1801630100"/>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332656"/>
            <a:ext cx="8280920" cy="5847755"/>
          </a:xfrm>
          <a:prstGeom prst="rect">
            <a:avLst/>
          </a:prstGeom>
        </p:spPr>
        <p:txBody>
          <a:bodyPr wrap="square">
            <a:spAutoFit/>
          </a:bodyPr>
          <a:lstStyle/>
          <a:p>
            <a:r>
              <a:rPr lang="uz-Cyrl-UZ" sz="2200" dirty="0">
                <a:solidFill>
                  <a:schemeClr val="bg1"/>
                </a:solidFill>
              </a:rPr>
              <a:t>Ўзбекистон Республикаси ҳудудида маҳсулотларга қўйиладиган талабларни белгиловчи меъёрий ҳужжатларнинг қуйидаги тоифалари амал қилади:</a:t>
            </a:r>
            <a:endParaRPr lang="ru-RU" sz="2200" dirty="0">
              <a:solidFill>
                <a:schemeClr val="bg1"/>
              </a:solidFill>
            </a:endParaRPr>
          </a:p>
          <a:p>
            <a:pPr lvl="0" fontAlgn="base" hangingPunct="0"/>
            <a:r>
              <a:rPr lang="ru-RU" sz="2200" dirty="0" err="1">
                <a:solidFill>
                  <a:schemeClr val="bg1"/>
                </a:solidFill>
              </a:rPr>
              <a:t>Халқаро</a:t>
            </a:r>
            <a:r>
              <a:rPr lang="ru-RU" sz="2200" dirty="0">
                <a:solidFill>
                  <a:schemeClr val="bg1"/>
                </a:solidFill>
              </a:rPr>
              <a:t> (</a:t>
            </a:r>
            <a:r>
              <a:rPr lang="ru-RU" sz="2200" dirty="0" err="1">
                <a:solidFill>
                  <a:schemeClr val="bg1"/>
                </a:solidFill>
              </a:rPr>
              <a:t>давлатлараро</a:t>
            </a:r>
            <a:r>
              <a:rPr lang="ru-RU" sz="2200" dirty="0">
                <a:solidFill>
                  <a:schemeClr val="bg1"/>
                </a:solidFill>
              </a:rPr>
              <a:t>, </a:t>
            </a:r>
            <a:r>
              <a:rPr lang="ru-RU" sz="2200" dirty="0" err="1">
                <a:solidFill>
                  <a:schemeClr val="bg1"/>
                </a:solidFill>
              </a:rPr>
              <a:t>минтақавий</a:t>
            </a:r>
            <a:r>
              <a:rPr lang="ru-RU" sz="2200" dirty="0">
                <a:solidFill>
                  <a:schemeClr val="bg1"/>
                </a:solidFill>
              </a:rPr>
              <a:t>) </a:t>
            </a:r>
            <a:r>
              <a:rPr lang="ru-RU" sz="2200" dirty="0" err="1">
                <a:solidFill>
                  <a:schemeClr val="bg1"/>
                </a:solidFill>
              </a:rPr>
              <a:t>стандартлар</a:t>
            </a:r>
            <a:r>
              <a:rPr lang="ru-RU" sz="2200" dirty="0">
                <a:solidFill>
                  <a:schemeClr val="bg1"/>
                </a:solidFill>
              </a:rPr>
              <a:t>;</a:t>
            </a:r>
          </a:p>
          <a:p>
            <a:pPr lvl="0" fontAlgn="base" hangingPunct="0"/>
            <a:r>
              <a:rPr lang="ru-RU" sz="2200" dirty="0" err="1">
                <a:solidFill>
                  <a:schemeClr val="bg1"/>
                </a:solidFill>
              </a:rPr>
              <a:t>Ўзбекистон</a:t>
            </a:r>
            <a:r>
              <a:rPr lang="ru-RU" sz="2200" dirty="0">
                <a:solidFill>
                  <a:schemeClr val="bg1"/>
                </a:solidFill>
              </a:rPr>
              <a:t> </a:t>
            </a:r>
            <a:r>
              <a:rPr lang="ru-RU" sz="2200" dirty="0" err="1">
                <a:solidFill>
                  <a:schemeClr val="bg1"/>
                </a:solidFill>
              </a:rPr>
              <a:t>Республикасининг</a:t>
            </a:r>
            <a:r>
              <a:rPr lang="ru-RU" sz="2200" dirty="0">
                <a:solidFill>
                  <a:schemeClr val="bg1"/>
                </a:solidFill>
              </a:rPr>
              <a:t> </a:t>
            </a:r>
            <a:r>
              <a:rPr lang="ru-RU" sz="2200" dirty="0" err="1">
                <a:solidFill>
                  <a:schemeClr val="bg1"/>
                </a:solidFill>
              </a:rPr>
              <a:t>стандартлари</a:t>
            </a:r>
            <a:r>
              <a:rPr lang="ru-RU" sz="2200" dirty="0">
                <a:solidFill>
                  <a:schemeClr val="bg1"/>
                </a:solidFill>
              </a:rPr>
              <a:t>;</a:t>
            </a:r>
          </a:p>
          <a:p>
            <a:pPr lvl="0" fontAlgn="base" hangingPunct="0"/>
            <a:r>
              <a:rPr lang="ru-RU" sz="2200" dirty="0" err="1">
                <a:solidFill>
                  <a:schemeClr val="bg1"/>
                </a:solidFill>
              </a:rPr>
              <a:t>Тармоқ</a:t>
            </a:r>
            <a:r>
              <a:rPr lang="ru-RU" sz="2200" dirty="0">
                <a:solidFill>
                  <a:schemeClr val="bg1"/>
                </a:solidFill>
              </a:rPr>
              <a:t> </a:t>
            </a:r>
            <a:r>
              <a:rPr lang="ru-RU" sz="2200" dirty="0" err="1">
                <a:solidFill>
                  <a:schemeClr val="bg1"/>
                </a:solidFill>
              </a:rPr>
              <a:t>стандартлари</a:t>
            </a:r>
            <a:r>
              <a:rPr lang="ru-RU" sz="2200" dirty="0">
                <a:solidFill>
                  <a:schemeClr val="bg1"/>
                </a:solidFill>
              </a:rPr>
              <a:t>;</a:t>
            </a:r>
          </a:p>
          <a:p>
            <a:pPr lvl="0" fontAlgn="base" hangingPunct="0"/>
            <a:r>
              <a:rPr lang="ru-RU" sz="2200" dirty="0" err="1">
                <a:solidFill>
                  <a:schemeClr val="bg1"/>
                </a:solidFill>
              </a:rPr>
              <a:t>Техникавий</a:t>
            </a:r>
            <a:r>
              <a:rPr lang="ru-RU" sz="2200" dirty="0">
                <a:solidFill>
                  <a:schemeClr val="bg1"/>
                </a:solidFill>
              </a:rPr>
              <a:t> </a:t>
            </a:r>
            <a:r>
              <a:rPr lang="ru-RU" sz="2200" dirty="0" err="1">
                <a:solidFill>
                  <a:schemeClr val="bg1"/>
                </a:solidFill>
              </a:rPr>
              <a:t>шартлари</a:t>
            </a:r>
            <a:r>
              <a:rPr lang="ru-RU" sz="2200" dirty="0">
                <a:solidFill>
                  <a:schemeClr val="bg1"/>
                </a:solidFill>
              </a:rPr>
              <a:t>;</a:t>
            </a:r>
          </a:p>
          <a:p>
            <a:pPr lvl="0" fontAlgn="base" hangingPunct="0"/>
            <a:r>
              <a:rPr lang="ru-RU" sz="2200" dirty="0" err="1">
                <a:solidFill>
                  <a:schemeClr val="bg1"/>
                </a:solidFill>
              </a:rPr>
              <a:t>Корхона</a:t>
            </a:r>
            <a:r>
              <a:rPr lang="ru-RU" sz="2200" dirty="0">
                <a:solidFill>
                  <a:schemeClr val="bg1"/>
                </a:solidFill>
              </a:rPr>
              <a:t> </a:t>
            </a:r>
            <a:r>
              <a:rPr lang="ru-RU" sz="2200" dirty="0" err="1">
                <a:solidFill>
                  <a:schemeClr val="bg1"/>
                </a:solidFill>
              </a:rPr>
              <a:t>стандартлари</a:t>
            </a:r>
            <a:r>
              <a:rPr lang="ru-RU" sz="2200" dirty="0">
                <a:solidFill>
                  <a:schemeClr val="bg1"/>
                </a:solidFill>
              </a:rPr>
              <a:t>;</a:t>
            </a:r>
          </a:p>
          <a:p>
            <a:pPr lvl="0" fontAlgn="base" hangingPunct="0"/>
            <a:r>
              <a:rPr lang="ru-RU" sz="2200" dirty="0" err="1">
                <a:solidFill>
                  <a:schemeClr val="bg1"/>
                </a:solidFill>
              </a:rPr>
              <a:t>Хорижий</a:t>
            </a:r>
            <a:r>
              <a:rPr lang="ru-RU" sz="2200" dirty="0">
                <a:solidFill>
                  <a:schemeClr val="bg1"/>
                </a:solidFill>
              </a:rPr>
              <a:t> </a:t>
            </a:r>
            <a:r>
              <a:rPr lang="ru-RU" sz="2200" dirty="0" err="1">
                <a:solidFill>
                  <a:schemeClr val="bg1"/>
                </a:solidFill>
              </a:rPr>
              <a:t>мамлакатларнинг</a:t>
            </a:r>
            <a:r>
              <a:rPr lang="ru-RU" sz="2200" dirty="0">
                <a:solidFill>
                  <a:schemeClr val="bg1"/>
                </a:solidFill>
              </a:rPr>
              <a:t> </a:t>
            </a:r>
            <a:r>
              <a:rPr lang="ru-RU" sz="2200" dirty="0" err="1">
                <a:solidFill>
                  <a:schemeClr val="bg1"/>
                </a:solidFill>
              </a:rPr>
              <a:t>миллий</a:t>
            </a:r>
            <a:r>
              <a:rPr lang="ru-RU" sz="2200" dirty="0">
                <a:solidFill>
                  <a:schemeClr val="bg1"/>
                </a:solidFill>
              </a:rPr>
              <a:t> </a:t>
            </a:r>
            <a:r>
              <a:rPr lang="ru-RU" sz="2200" dirty="0" err="1">
                <a:solidFill>
                  <a:schemeClr val="bg1"/>
                </a:solidFill>
              </a:rPr>
              <a:t>стандартлари</a:t>
            </a:r>
            <a:r>
              <a:rPr lang="ru-RU" sz="2200" dirty="0">
                <a:solidFill>
                  <a:schemeClr val="bg1"/>
                </a:solidFill>
              </a:rPr>
              <a:t>. </a:t>
            </a:r>
          </a:p>
          <a:p>
            <a:r>
              <a:rPr lang="ru-RU" sz="2200" dirty="0">
                <a:solidFill>
                  <a:schemeClr val="bg1"/>
                </a:solidFill>
              </a:rPr>
              <a:t>	</a:t>
            </a:r>
            <a:r>
              <a:rPr lang="ru-RU" sz="2200" b="1" i="1" dirty="0" err="1">
                <a:solidFill>
                  <a:schemeClr val="bg1"/>
                </a:solidFill>
              </a:rPr>
              <a:t>Халқаро</a:t>
            </a:r>
            <a:r>
              <a:rPr lang="ru-RU" sz="2200" b="1" i="1" dirty="0">
                <a:solidFill>
                  <a:schemeClr val="bg1"/>
                </a:solidFill>
              </a:rPr>
              <a:t> стандарт</a:t>
            </a:r>
            <a:r>
              <a:rPr lang="ru-RU" sz="2200" dirty="0">
                <a:solidFill>
                  <a:schemeClr val="bg1"/>
                </a:solidFill>
              </a:rPr>
              <a:t> - </a:t>
            </a:r>
            <a:r>
              <a:rPr lang="ru-RU" sz="2200" dirty="0" err="1">
                <a:solidFill>
                  <a:schemeClr val="bg1"/>
                </a:solidFill>
              </a:rPr>
              <a:t>бу</a:t>
            </a:r>
            <a:r>
              <a:rPr lang="ru-RU" sz="2200" dirty="0">
                <a:solidFill>
                  <a:schemeClr val="bg1"/>
                </a:solidFill>
              </a:rPr>
              <a:t> </a:t>
            </a:r>
            <a:r>
              <a:rPr lang="ru-RU" sz="2200" dirty="0" err="1">
                <a:solidFill>
                  <a:schemeClr val="bg1"/>
                </a:solidFill>
              </a:rPr>
              <a:t>стандартлаштириш</a:t>
            </a:r>
            <a:r>
              <a:rPr lang="ru-RU" sz="2200" dirty="0">
                <a:solidFill>
                  <a:schemeClr val="bg1"/>
                </a:solidFill>
              </a:rPr>
              <a:t> </a:t>
            </a:r>
            <a:r>
              <a:rPr lang="ru-RU" sz="2200" dirty="0" err="1">
                <a:solidFill>
                  <a:schemeClr val="bg1"/>
                </a:solidFill>
              </a:rPr>
              <a:t>билан</a:t>
            </a:r>
            <a:r>
              <a:rPr lang="ru-RU" sz="2200" dirty="0">
                <a:solidFill>
                  <a:schemeClr val="bg1"/>
                </a:solidFill>
              </a:rPr>
              <a:t> (</a:t>
            </a:r>
            <a:r>
              <a:rPr lang="ru-RU" sz="2200" dirty="0" err="1">
                <a:solidFill>
                  <a:schemeClr val="bg1"/>
                </a:solidFill>
              </a:rPr>
              <a:t>стандартлаштириш</a:t>
            </a:r>
            <a:r>
              <a:rPr lang="ru-RU" sz="2200" dirty="0">
                <a:solidFill>
                  <a:schemeClr val="bg1"/>
                </a:solidFill>
              </a:rPr>
              <a:t> </a:t>
            </a:r>
            <a:r>
              <a:rPr lang="ru-RU" sz="2200" dirty="0" err="1">
                <a:solidFill>
                  <a:schemeClr val="bg1"/>
                </a:solidFill>
              </a:rPr>
              <a:t>бўйича</a:t>
            </a:r>
            <a:r>
              <a:rPr lang="ru-RU" sz="2200" dirty="0">
                <a:solidFill>
                  <a:schemeClr val="bg1"/>
                </a:solidFill>
              </a:rPr>
              <a:t>) </a:t>
            </a:r>
            <a:r>
              <a:rPr lang="ru-RU" sz="2200" dirty="0" err="1">
                <a:solidFill>
                  <a:schemeClr val="bg1"/>
                </a:solidFill>
              </a:rPr>
              <a:t>шуғулланадиган</a:t>
            </a:r>
            <a:r>
              <a:rPr lang="ru-RU" sz="2200" dirty="0">
                <a:solidFill>
                  <a:schemeClr val="bg1"/>
                </a:solidFill>
              </a:rPr>
              <a:t> </a:t>
            </a:r>
            <a:r>
              <a:rPr lang="ru-RU" sz="2200" dirty="0" err="1">
                <a:solidFill>
                  <a:schemeClr val="bg1"/>
                </a:solidFill>
              </a:rPr>
              <a:t>халқаро</a:t>
            </a:r>
            <a:r>
              <a:rPr lang="ru-RU" sz="2200" dirty="0">
                <a:solidFill>
                  <a:schemeClr val="bg1"/>
                </a:solidFill>
              </a:rPr>
              <a:t> </a:t>
            </a:r>
            <a:r>
              <a:rPr lang="ru-RU" sz="2200" dirty="0" err="1">
                <a:solidFill>
                  <a:schemeClr val="bg1"/>
                </a:solidFill>
              </a:rPr>
              <a:t>ташкилот</a:t>
            </a:r>
            <a:r>
              <a:rPr lang="ru-RU" sz="2200" dirty="0">
                <a:solidFill>
                  <a:schemeClr val="bg1"/>
                </a:solidFill>
              </a:rPr>
              <a:t> </a:t>
            </a:r>
            <a:r>
              <a:rPr lang="ru-RU" sz="2200" dirty="0" err="1">
                <a:solidFill>
                  <a:schemeClr val="bg1"/>
                </a:solidFill>
              </a:rPr>
              <a:t>томонидан</a:t>
            </a:r>
            <a:r>
              <a:rPr lang="ru-RU" sz="2200" dirty="0">
                <a:solidFill>
                  <a:schemeClr val="bg1"/>
                </a:solidFill>
              </a:rPr>
              <a:t> </a:t>
            </a:r>
            <a:r>
              <a:rPr lang="ru-RU" sz="2200" dirty="0" err="1">
                <a:solidFill>
                  <a:schemeClr val="bg1"/>
                </a:solidFill>
              </a:rPr>
              <a:t>қабул</a:t>
            </a:r>
            <a:r>
              <a:rPr lang="ru-RU" sz="2200" dirty="0">
                <a:solidFill>
                  <a:schemeClr val="bg1"/>
                </a:solidFill>
              </a:rPr>
              <a:t> </a:t>
            </a:r>
            <a:r>
              <a:rPr lang="ru-RU" sz="2200" dirty="0" err="1">
                <a:solidFill>
                  <a:schemeClr val="bg1"/>
                </a:solidFill>
              </a:rPr>
              <a:t>қилинган</a:t>
            </a:r>
            <a:r>
              <a:rPr lang="ru-RU" sz="2200" dirty="0">
                <a:solidFill>
                  <a:schemeClr val="bg1"/>
                </a:solidFill>
              </a:rPr>
              <a:t> </a:t>
            </a:r>
            <a:r>
              <a:rPr lang="ru-RU" sz="2200" dirty="0" err="1">
                <a:solidFill>
                  <a:schemeClr val="bg1"/>
                </a:solidFill>
              </a:rPr>
              <a:t>ва</a:t>
            </a:r>
            <a:r>
              <a:rPr lang="ru-RU" sz="2200" dirty="0">
                <a:solidFill>
                  <a:schemeClr val="bg1"/>
                </a:solidFill>
              </a:rPr>
              <a:t> </a:t>
            </a:r>
            <a:r>
              <a:rPr lang="ru-RU" sz="2200" dirty="0" err="1">
                <a:solidFill>
                  <a:schemeClr val="bg1"/>
                </a:solidFill>
              </a:rPr>
              <a:t>истеъмолчиларнинг</a:t>
            </a:r>
            <a:r>
              <a:rPr lang="ru-RU" sz="2200" dirty="0">
                <a:solidFill>
                  <a:schemeClr val="bg1"/>
                </a:solidFill>
              </a:rPr>
              <a:t> </a:t>
            </a:r>
            <a:r>
              <a:rPr lang="ru-RU" sz="2200" dirty="0" err="1">
                <a:solidFill>
                  <a:schemeClr val="bg1"/>
                </a:solidFill>
              </a:rPr>
              <a:t>кенг</a:t>
            </a:r>
            <a:r>
              <a:rPr lang="ru-RU" sz="2200" dirty="0">
                <a:solidFill>
                  <a:schemeClr val="bg1"/>
                </a:solidFill>
              </a:rPr>
              <a:t> </a:t>
            </a:r>
            <a:r>
              <a:rPr lang="ru-RU" sz="2200" dirty="0" err="1">
                <a:solidFill>
                  <a:schemeClr val="bg1"/>
                </a:solidFill>
              </a:rPr>
              <a:t>доирасига</a:t>
            </a:r>
            <a:r>
              <a:rPr lang="ru-RU" sz="2200" dirty="0">
                <a:solidFill>
                  <a:schemeClr val="bg1"/>
                </a:solidFill>
              </a:rPr>
              <a:t> </a:t>
            </a:r>
            <a:r>
              <a:rPr lang="ru-RU" sz="2200" dirty="0" err="1">
                <a:solidFill>
                  <a:schemeClr val="bg1"/>
                </a:solidFill>
              </a:rPr>
              <a:t>яроқли</a:t>
            </a:r>
            <a:r>
              <a:rPr lang="ru-RU" sz="2200" dirty="0">
                <a:solidFill>
                  <a:schemeClr val="bg1"/>
                </a:solidFill>
              </a:rPr>
              <a:t> </a:t>
            </a:r>
            <a:r>
              <a:rPr lang="ru-RU" sz="2200" dirty="0" err="1">
                <a:solidFill>
                  <a:schemeClr val="bg1"/>
                </a:solidFill>
              </a:rPr>
              <a:t>бўлган</a:t>
            </a:r>
            <a:r>
              <a:rPr lang="ru-RU" sz="2200" dirty="0">
                <a:solidFill>
                  <a:schemeClr val="bg1"/>
                </a:solidFill>
              </a:rPr>
              <a:t> </a:t>
            </a:r>
            <a:r>
              <a:rPr lang="ru-RU" sz="2200" dirty="0" err="1">
                <a:solidFill>
                  <a:schemeClr val="bg1"/>
                </a:solidFill>
              </a:rPr>
              <a:t>стандартдир</a:t>
            </a:r>
            <a:r>
              <a:rPr lang="ru-RU" sz="2200" dirty="0">
                <a:solidFill>
                  <a:schemeClr val="bg1"/>
                </a:solidFill>
              </a:rPr>
              <a:t>. </a:t>
            </a:r>
            <a:r>
              <a:rPr lang="uz-Cyrl-UZ" sz="2200" dirty="0">
                <a:solidFill>
                  <a:schemeClr val="bg1"/>
                </a:solidFill>
              </a:rPr>
              <a:t>Стандартлаш бўйича Халқаро ташкилот (ИСО), минтақавийлари - иктисодий ва сиёсий манфаатлар асосида ўз фаолиятини бирлаштирган айрим мамлакатларни ўз таркибига оладиган ташкилотлар томонидан ишлаб чиқилади ва тасдиқланади. </a:t>
            </a:r>
            <a:endParaRPr lang="ru-RU" sz="2200" dirty="0">
              <a:solidFill>
                <a:schemeClr val="bg1"/>
              </a:solidFill>
            </a:endParaRPr>
          </a:p>
        </p:txBody>
      </p:sp>
    </p:spTree>
    <p:extLst>
      <p:ext uri="{BB962C8B-B14F-4D97-AF65-F5344CB8AC3E}">
        <p14:creationId xmlns:p14="http://schemas.microsoft.com/office/powerpoint/2010/main" val="3320799127"/>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294420"/>
            <a:ext cx="8352928" cy="6186309"/>
          </a:xfrm>
          <a:prstGeom prst="rect">
            <a:avLst/>
          </a:prstGeom>
        </p:spPr>
        <p:txBody>
          <a:bodyPr wrap="square">
            <a:spAutoFit/>
          </a:bodyPr>
          <a:lstStyle/>
          <a:p>
            <a:r>
              <a:rPr lang="uz-Cyrl-UZ" sz="2200" dirty="0" smtClean="0">
                <a:solidFill>
                  <a:schemeClr val="bg1"/>
                </a:solidFill>
              </a:rPr>
              <a:t>       Миллий </a:t>
            </a:r>
            <a:r>
              <a:rPr lang="uz-Cyrl-UZ" sz="2200" dirty="0">
                <a:solidFill>
                  <a:schemeClr val="bg1"/>
                </a:solidFill>
              </a:rPr>
              <a:t>стандартлар у ёки бошқа мамлакат доирасида ишлаб чиқилади ва амал қилади ҳамда тегишли даражада тасдиқланади.</a:t>
            </a:r>
            <a:endParaRPr lang="ru-RU" sz="2200" dirty="0">
              <a:solidFill>
                <a:schemeClr val="bg1"/>
              </a:solidFill>
            </a:endParaRPr>
          </a:p>
          <a:p>
            <a:r>
              <a:rPr lang="uz-Cyrl-UZ" sz="2200" dirty="0">
                <a:solidFill>
                  <a:schemeClr val="bg1"/>
                </a:solidFill>
              </a:rPr>
              <a:t>Халқаро стандартлар </a:t>
            </a:r>
            <a:r>
              <a:rPr lang="ru-RU" sz="2200" dirty="0" err="1">
                <a:solidFill>
                  <a:schemeClr val="bg1"/>
                </a:solidFill>
              </a:rPr>
              <a:t>Мамлакатимизда</a:t>
            </a:r>
            <a:r>
              <a:rPr lang="ru-RU" sz="2200" dirty="0">
                <a:solidFill>
                  <a:schemeClr val="bg1"/>
                </a:solidFill>
              </a:rPr>
              <a:t> </a:t>
            </a:r>
            <a:r>
              <a:rPr lang="ru-RU" sz="2200" dirty="0" err="1">
                <a:solidFill>
                  <a:schemeClr val="bg1"/>
                </a:solidFill>
              </a:rPr>
              <a:t>миллий</a:t>
            </a:r>
            <a:r>
              <a:rPr lang="ru-RU" sz="2200" dirty="0">
                <a:solidFill>
                  <a:schemeClr val="bg1"/>
                </a:solidFill>
              </a:rPr>
              <a:t> </a:t>
            </a:r>
            <a:r>
              <a:rPr lang="ru-RU" sz="2200" dirty="0" err="1">
                <a:solidFill>
                  <a:schemeClr val="bg1"/>
                </a:solidFill>
              </a:rPr>
              <a:t>стандартларнинг</a:t>
            </a:r>
            <a:r>
              <a:rPr lang="ru-RU" sz="2200" dirty="0">
                <a:solidFill>
                  <a:schemeClr val="bg1"/>
                </a:solidFill>
              </a:rPr>
              <a:t> </a:t>
            </a:r>
            <a:r>
              <a:rPr lang="ru-RU" sz="2200" dirty="0" err="1">
                <a:solidFill>
                  <a:schemeClr val="bg1"/>
                </a:solidFill>
              </a:rPr>
              <a:t>олий</a:t>
            </a:r>
            <a:r>
              <a:rPr lang="ru-RU" sz="2200" dirty="0">
                <a:solidFill>
                  <a:schemeClr val="bg1"/>
                </a:solidFill>
              </a:rPr>
              <a:t> </a:t>
            </a:r>
            <a:r>
              <a:rPr lang="ru-RU" sz="2200" dirty="0" err="1">
                <a:solidFill>
                  <a:schemeClr val="bg1"/>
                </a:solidFill>
              </a:rPr>
              <a:t>тоифаси</a:t>
            </a:r>
            <a:r>
              <a:rPr lang="ru-RU" sz="2200" dirty="0">
                <a:solidFill>
                  <a:schemeClr val="bg1"/>
                </a:solidFill>
              </a:rPr>
              <a:t> </a:t>
            </a:r>
            <a:r>
              <a:rPr lang="ru-RU" sz="2200" dirty="0" err="1">
                <a:solidFill>
                  <a:schemeClr val="bg1"/>
                </a:solidFill>
              </a:rPr>
              <a:t>давлат</a:t>
            </a:r>
            <a:r>
              <a:rPr lang="ru-RU" sz="2200" dirty="0">
                <a:solidFill>
                  <a:schemeClr val="bg1"/>
                </a:solidFill>
              </a:rPr>
              <a:t> </a:t>
            </a:r>
            <a:r>
              <a:rPr lang="ru-RU" sz="2200" dirty="0" err="1">
                <a:solidFill>
                  <a:schemeClr val="bg1"/>
                </a:solidFill>
              </a:rPr>
              <a:t>стандартлари</a:t>
            </a:r>
            <a:r>
              <a:rPr lang="ru-RU" sz="2200" dirty="0">
                <a:solidFill>
                  <a:schemeClr val="bg1"/>
                </a:solidFill>
              </a:rPr>
              <a:t> (ГОСТ) </a:t>
            </a:r>
            <a:r>
              <a:rPr lang="ru-RU" sz="2200" dirty="0" err="1">
                <a:solidFill>
                  <a:schemeClr val="bg1"/>
                </a:solidFill>
              </a:rPr>
              <a:t>дир</a:t>
            </a:r>
            <a:r>
              <a:rPr lang="ru-RU" sz="2200" dirty="0">
                <a:solidFill>
                  <a:schemeClr val="bg1"/>
                </a:solidFill>
              </a:rPr>
              <a:t>.</a:t>
            </a:r>
          </a:p>
          <a:p>
            <a:r>
              <a:rPr lang="uz-Cyrl-UZ" sz="2200" dirty="0" smtClean="0">
                <a:solidFill>
                  <a:schemeClr val="bg1"/>
                </a:solidFill>
              </a:rPr>
              <a:t>      </a:t>
            </a:r>
            <a:r>
              <a:rPr lang="uz-Cyrl-UZ" sz="2200" b="1" i="1" dirty="0" smtClean="0">
                <a:solidFill>
                  <a:schemeClr val="bg1"/>
                </a:solidFill>
              </a:rPr>
              <a:t>Минтақавий </a:t>
            </a:r>
            <a:r>
              <a:rPr lang="uz-Cyrl-UZ" sz="2200" b="1" i="1" dirty="0">
                <a:solidFill>
                  <a:schemeClr val="bg1"/>
                </a:solidFill>
              </a:rPr>
              <a:t>стандарт</a:t>
            </a:r>
            <a:r>
              <a:rPr lang="uz-Cyrl-UZ" sz="2200" dirty="0">
                <a:solidFill>
                  <a:schemeClr val="bg1"/>
                </a:solidFill>
              </a:rPr>
              <a:t> эса, стандартлаштириш билан шуғулланадиган минтақавий ташкилот томонидан қабул қилинган ва истеъмолчиларнинг кенг доирасига яроқли бўлган ҳужжатдир. </a:t>
            </a:r>
            <a:endParaRPr lang="ru-RU" sz="2200" dirty="0">
              <a:solidFill>
                <a:schemeClr val="bg1"/>
              </a:solidFill>
            </a:endParaRPr>
          </a:p>
          <a:p>
            <a:r>
              <a:rPr lang="uz-Cyrl-UZ" sz="2200" b="1" i="1" dirty="0">
                <a:solidFill>
                  <a:schemeClr val="bg1"/>
                </a:solidFill>
              </a:rPr>
              <a:t>Давлатлараро стандарт "ГОСТ"</a:t>
            </a:r>
            <a:r>
              <a:rPr lang="uz-Cyrl-UZ" sz="2200" dirty="0">
                <a:solidFill>
                  <a:schemeClr val="bg1"/>
                </a:solidFill>
              </a:rPr>
              <a:t> - бу стандартлаштириш, метрология ва сертификатлаштириш бўйича давлатлараро кенгаш томонидан қабул қилинган, бажарилиши шарт бўлган ҳужжатдир. </a:t>
            </a:r>
            <a:endParaRPr lang="ru-RU" sz="2200" dirty="0">
              <a:solidFill>
                <a:schemeClr val="bg1"/>
              </a:solidFill>
            </a:endParaRPr>
          </a:p>
          <a:p>
            <a:r>
              <a:rPr lang="uz-Cyrl-UZ" sz="2200" b="1" i="1" dirty="0" smtClean="0">
                <a:solidFill>
                  <a:schemeClr val="bg1"/>
                </a:solidFill>
              </a:rPr>
              <a:t>     Миллий </a:t>
            </a:r>
            <a:r>
              <a:rPr lang="uz-Cyrl-UZ" sz="2200" b="1" i="1" dirty="0">
                <a:solidFill>
                  <a:schemeClr val="bg1"/>
                </a:solidFill>
              </a:rPr>
              <a:t>стандарт</a:t>
            </a:r>
            <a:r>
              <a:rPr lang="uz-Cyrl-UZ" sz="2200" b="1" dirty="0">
                <a:solidFill>
                  <a:schemeClr val="bg1"/>
                </a:solidFill>
              </a:rPr>
              <a:t> </a:t>
            </a:r>
            <a:r>
              <a:rPr lang="uz-Cyrl-UZ" sz="2200" dirty="0">
                <a:solidFill>
                  <a:schemeClr val="bg1"/>
                </a:solidFill>
              </a:rPr>
              <a:t>- бу стандартлаштириш билан шуғулланадиган миллий идора томонидан қабул қилинган ва истеъмолчиларнинг кенг доирасига яроқли бўлган стандартдир. </a:t>
            </a:r>
            <a:endParaRPr lang="ru-RU" sz="2200" dirty="0">
              <a:solidFill>
                <a:schemeClr val="bg1"/>
              </a:solidFill>
            </a:endParaRPr>
          </a:p>
        </p:txBody>
      </p:sp>
    </p:spTree>
    <p:extLst>
      <p:ext uri="{BB962C8B-B14F-4D97-AF65-F5344CB8AC3E}">
        <p14:creationId xmlns:p14="http://schemas.microsoft.com/office/powerpoint/2010/main" val="3602742361"/>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6657" y="764704"/>
            <a:ext cx="8424936" cy="3785652"/>
          </a:xfrm>
          <a:prstGeom prst="rect">
            <a:avLst/>
          </a:prstGeom>
        </p:spPr>
        <p:txBody>
          <a:bodyPr wrap="square">
            <a:spAutoFit/>
          </a:bodyPr>
          <a:lstStyle/>
          <a:p>
            <a:r>
              <a:rPr lang="uz-Cyrl-UZ" sz="2400" dirty="0">
                <a:solidFill>
                  <a:schemeClr val="bg1"/>
                </a:solidFill>
              </a:rPr>
              <a:t>Озиқ-овқат саноатида маҳсулотларни жойлаш учун асосан қуйидаги таралар ишлатилади:</a:t>
            </a:r>
            <a:endParaRPr lang="ru-RU" sz="2400" dirty="0">
              <a:solidFill>
                <a:schemeClr val="bg1"/>
              </a:solidFill>
            </a:endParaRPr>
          </a:p>
          <a:p>
            <a:pPr lvl="0"/>
            <a:r>
              <a:rPr lang="uz-Cyrl-UZ" sz="2400" dirty="0" smtClean="0">
                <a:solidFill>
                  <a:schemeClr val="bg1"/>
                </a:solidFill>
              </a:rPr>
              <a:t>- </a:t>
            </a:r>
            <a:r>
              <a:rPr lang="en-US" sz="2400" dirty="0" err="1" smtClean="0">
                <a:solidFill>
                  <a:schemeClr val="bg1"/>
                </a:solidFill>
              </a:rPr>
              <a:t>Шиша</a:t>
            </a:r>
            <a:r>
              <a:rPr lang="en-US" sz="2400" dirty="0" smtClean="0">
                <a:solidFill>
                  <a:schemeClr val="bg1"/>
                </a:solidFill>
              </a:rPr>
              <a:t> </a:t>
            </a:r>
            <a:r>
              <a:rPr lang="en-US" sz="2400" dirty="0" err="1">
                <a:solidFill>
                  <a:schemeClr val="bg1"/>
                </a:solidFill>
              </a:rPr>
              <a:t>идишлар</a:t>
            </a:r>
            <a:r>
              <a:rPr lang="en-US" sz="2400" dirty="0">
                <a:solidFill>
                  <a:schemeClr val="bg1"/>
                </a:solidFill>
              </a:rPr>
              <a:t>.</a:t>
            </a:r>
            <a:endParaRPr lang="ru-RU" sz="2400" dirty="0">
              <a:solidFill>
                <a:schemeClr val="bg1"/>
              </a:solidFill>
            </a:endParaRPr>
          </a:p>
          <a:p>
            <a:pPr lvl="0"/>
            <a:r>
              <a:rPr lang="uz-Cyrl-UZ" sz="2400" dirty="0" smtClean="0">
                <a:solidFill>
                  <a:schemeClr val="bg1"/>
                </a:solidFill>
              </a:rPr>
              <a:t>- </a:t>
            </a:r>
            <a:r>
              <a:rPr lang="en-US" sz="2400" dirty="0" err="1" smtClean="0">
                <a:solidFill>
                  <a:schemeClr val="bg1"/>
                </a:solidFill>
              </a:rPr>
              <a:t>Тунука</a:t>
            </a:r>
            <a:r>
              <a:rPr lang="en-US" sz="2400" dirty="0" smtClean="0">
                <a:solidFill>
                  <a:schemeClr val="bg1"/>
                </a:solidFill>
              </a:rPr>
              <a:t> </a:t>
            </a:r>
            <a:r>
              <a:rPr lang="en-US" sz="2400" dirty="0" err="1">
                <a:solidFill>
                  <a:schemeClr val="bg1"/>
                </a:solidFill>
              </a:rPr>
              <a:t>идишлар</a:t>
            </a:r>
            <a:r>
              <a:rPr lang="en-US" sz="2400" dirty="0">
                <a:solidFill>
                  <a:schemeClr val="bg1"/>
                </a:solidFill>
              </a:rPr>
              <a:t>.</a:t>
            </a:r>
            <a:endParaRPr lang="ru-RU" sz="2400" dirty="0">
              <a:solidFill>
                <a:schemeClr val="bg1"/>
              </a:solidFill>
            </a:endParaRPr>
          </a:p>
          <a:p>
            <a:pPr lvl="0"/>
            <a:r>
              <a:rPr lang="uz-Cyrl-UZ" sz="2400" dirty="0" smtClean="0">
                <a:solidFill>
                  <a:schemeClr val="bg1"/>
                </a:solidFill>
              </a:rPr>
              <a:t>- </a:t>
            </a:r>
            <a:r>
              <a:rPr lang="en-US" sz="2400" dirty="0" err="1" smtClean="0">
                <a:solidFill>
                  <a:schemeClr val="bg1"/>
                </a:solidFill>
              </a:rPr>
              <a:t>Полимер</a:t>
            </a:r>
            <a:r>
              <a:rPr lang="en-US" sz="2400" dirty="0" smtClean="0">
                <a:solidFill>
                  <a:schemeClr val="bg1"/>
                </a:solidFill>
              </a:rPr>
              <a:t> </a:t>
            </a:r>
            <a:r>
              <a:rPr lang="en-US" sz="2400" dirty="0" err="1">
                <a:solidFill>
                  <a:schemeClr val="bg1"/>
                </a:solidFill>
              </a:rPr>
              <a:t>идишлар</a:t>
            </a:r>
            <a:r>
              <a:rPr lang="de-DE" sz="2400" dirty="0">
                <a:solidFill>
                  <a:schemeClr val="bg1"/>
                </a:solidFill>
              </a:rPr>
              <a:t>.</a:t>
            </a:r>
            <a:endParaRPr lang="ru-RU" sz="2400" dirty="0">
              <a:solidFill>
                <a:schemeClr val="bg1"/>
              </a:solidFill>
            </a:endParaRPr>
          </a:p>
          <a:p>
            <a:pPr lvl="0"/>
            <a:r>
              <a:rPr lang="uz-Cyrl-UZ" sz="2400" dirty="0" smtClean="0">
                <a:solidFill>
                  <a:schemeClr val="bg1"/>
                </a:solidFill>
              </a:rPr>
              <a:t>- </a:t>
            </a:r>
            <a:r>
              <a:rPr lang="de-DE" sz="2400" dirty="0" err="1" smtClean="0">
                <a:solidFill>
                  <a:schemeClr val="bg1"/>
                </a:solidFill>
              </a:rPr>
              <a:t>Қо</a:t>
            </a:r>
            <a:r>
              <a:rPr lang="uz-Cyrl-UZ" sz="2400" dirty="0">
                <a:solidFill>
                  <a:schemeClr val="bg1"/>
                </a:solidFill>
              </a:rPr>
              <a:t>ғ</a:t>
            </a:r>
            <a:r>
              <a:rPr lang="de-DE" sz="2400" dirty="0" err="1">
                <a:solidFill>
                  <a:schemeClr val="bg1"/>
                </a:solidFill>
              </a:rPr>
              <a:t>оз</a:t>
            </a:r>
            <a:r>
              <a:rPr lang="de-DE" sz="2400" dirty="0">
                <a:solidFill>
                  <a:schemeClr val="bg1"/>
                </a:solidFill>
              </a:rPr>
              <a:t> </a:t>
            </a:r>
            <a:r>
              <a:rPr lang="de-DE" sz="2400" dirty="0" err="1">
                <a:solidFill>
                  <a:schemeClr val="bg1"/>
                </a:solidFill>
              </a:rPr>
              <a:t>пакетлар</a:t>
            </a:r>
            <a:r>
              <a:rPr lang="uz-Cyrl-UZ" sz="2400" dirty="0">
                <a:solidFill>
                  <a:schemeClr val="bg1"/>
                </a:solidFill>
              </a:rPr>
              <a:t>.</a:t>
            </a:r>
            <a:endParaRPr lang="ru-RU" sz="2400" dirty="0">
              <a:solidFill>
                <a:schemeClr val="bg1"/>
              </a:solidFill>
            </a:endParaRPr>
          </a:p>
          <a:p>
            <a:pPr lvl="0"/>
            <a:r>
              <a:rPr lang="uz-Cyrl-UZ" sz="2400" dirty="0" smtClean="0">
                <a:solidFill>
                  <a:schemeClr val="bg1"/>
                </a:solidFill>
              </a:rPr>
              <a:t>- </a:t>
            </a:r>
            <a:r>
              <a:rPr lang="de-DE" sz="2400" dirty="0" err="1" smtClean="0">
                <a:solidFill>
                  <a:schemeClr val="bg1"/>
                </a:solidFill>
              </a:rPr>
              <a:t>Картонлар</a:t>
            </a:r>
            <a:r>
              <a:rPr lang="de-DE" sz="2400" dirty="0">
                <a:solidFill>
                  <a:schemeClr val="bg1"/>
                </a:solidFill>
              </a:rPr>
              <a:t>.</a:t>
            </a:r>
            <a:endParaRPr lang="ru-RU" sz="2400" dirty="0">
              <a:solidFill>
                <a:schemeClr val="bg1"/>
              </a:solidFill>
            </a:endParaRPr>
          </a:p>
          <a:p>
            <a:pPr lvl="0"/>
            <a:r>
              <a:rPr lang="uz-Cyrl-UZ" sz="2400" dirty="0" smtClean="0">
                <a:solidFill>
                  <a:schemeClr val="bg1"/>
                </a:solidFill>
              </a:rPr>
              <a:t>- </a:t>
            </a:r>
            <a:r>
              <a:rPr lang="en-US" sz="2400" dirty="0" smtClean="0">
                <a:solidFill>
                  <a:schemeClr val="bg1"/>
                </a:solidFill>
              </a:rPr>
              <a:t>Ё</a:t>
            </a:r>
            <a:r>
              <a:rPr lang="uz-Cyrl-UZ" sz="2400" dirty="0">
                <a:solidFill>
                  <a:schemeClr val="bg1"/>
                </a:solidFill>
              </a:rPr>
              <a:t>ғ</a:t>
            </a:r>
            <a:r>
              <a:rPr lang="en-US" sz="2400" dirty="0" err="1">
                <a:solidFill>
                  <a:schemeClr val="bg1"/>
                </a:solidFill>
              </a:rPr>
              <a:t>оч</a:t>
            </a:r>
            <a:r>
              <a:rPr lang="en-US" sz="2400" dirty="0">
                <a:solidFill>
                  <a:schemeClr val="bg1"/>
                </a:solidFill>
              </a:rPr>
              <a:t> </a:t>
            </a:r>
            <a:r>
              <a:rPr lang="en-US" sz="2400" dirty="0" err="1">
                <a:solidFill>
                  <a:schemeClr val="bg1"/>
                </a:solidFill>
              </a:rPr>
              <a:t>идишлар</a:t>
            </a:r>
            <a:r>
              <a:rPr lang="en-US" sz="2400" dirty="0">
                <a:solidFill>
                  <a:schemeClr val="bg1"/>
                </a:solidFill>
              </a:rPr>
              <a:t>.</a:t>
            </a:r>
            <a:endParaRPr lang="ru-RU" sz="2400" dirty="0">
              <a:solidFill>
                <a:schemeClr val="bg1"/>
              </a:solidFill>
            </a:endParaRPr>
          </a:p>
          <a:p>
            <a:pPr lvl="0"/>
            <a:r>
              <a:rPr lang="uz-Cyrl-UZ" sz="2400" dirty="0" smtClean="0">
                <a:solidFill>
                  <a:schemeClr val="bg1"/>
                </a:solidFill>
              </a:rPr>
              <a:t>- Текстил </a:t>
            </a:r>
            <a:r>
              <a:rPr lang="uz-Cyrl-UZ" sz="2400" dirty="0">
                <a:solidFill>
                  <a:schemeClr val="bg1"/>
                </a:solidFill>
              </a:rPr>
              <a:t>(тўқима)идишлар.</a:t>
            </a:r>
            <a:endParaRPr lang="ru-RU" sz="2400" dirty="0">
              <a:solidFill>
                <a:schemeClr val="bg1"/>
              </a:solidFill>
            </a:endParaRPr>
          </a:p>
          <a:p>
            <a:pPr lvl="0"/>
            <a:r>
              <a:rPr lang="uz-Cyrl-UZ" sz="2400" dirty="0" smtClean="0">
                <a:solidFill>
                  <a:schemeClr val="bg1"/>
                </a:solidFill>
              </a:rPr>
              <a:t>- Комбинирлашган </a:t>
            </a:r>
            <a:r>
              <a:rPr lang="uz-Cyrl-UZ" sz="2400" dirty="0">
                <a:solidFill>
                  <a:schemeClr val="bg1"/>
                </a:solidFill>
              </a:rPr>
              <a:t>идишлар. </a:t>
            </a:r>
            <a:endParaRPr lang="ru-RU" sz="2400" dirty="0">
              <a:solidFill>
                <a:schemeClr val="bg1"/>
              </a:solidFill>
            </a:endParaRPr>
          </a:p>
        </p:txBody>
      </p:sp>
    </p:spTree>
    <p:extLst>
      <p:ext uri="{BB962C8B-B14F-4D97-AF65-F5344CB8AC3E}">
        <p14:creationId xmlns:p14="http://schemas.microsoft.com/office/powerpoint/2010/main" val="870267168"/>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Рисунок 25" descr="Описание: F:\ООСТР ва дизайн 3-курс-2017-18\Taradan rasmlar\Screenshot_2017-10-26-19-27-40-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476672"/>
            <a:ext cx="1759498" cy="2382090"/>
          </a:xfrm>
          <a:prstGeom prst="rect">
            <a:avLst/>
          </a:prstGeom>
          <a:noFill/>
          <a:extLst>
            <a:ext uri="{909E8E84-426E-40DD-AFC4-6F175D3DCCD1}">
              <a14:hiddenFill xmlns:a14="http://schemas.microsoft.com/office/drawing/2010/main">
                <a:solidFill>
                  <a:srgbClr val="FFFFFF"/>
                </a:solidFill>
              </a14:hiddenFill>
            </a:ext>
          </a:extLst>
        </p:spPr>
      </p:pic>
      <p:pic>
        <p:nvPicPr>
          <p:cNvPr id="3074" name="Рисунок 33" descr="Описание: F:\ООСТР ва дизайн 3-курс-2017-18\Taradan rasmlar\3203725-glass-jars-of-preserved-food.jpg"/>
          <p:cNvPicPr>
            <a:picLocks noChangeAspect="1" noChangeArrowheads="1"/>
          </p:cNvPicPr>
          <p:nvPr/>
        </p:nvPicPr>
        <p:blipFill>
          <a:blip r:embed="rId3">
            <a:extLst>
              <a:ext uri="{28A0092B-C50C-407E-A947-70E740481C1C}">
                <a14:useLocalDpi xmlns:a14="http://schemas.microsoft.com/office/drawing/2010/main" val="0"/>
              </a:ext>
            </a:extLst>
          </a:blip>
          <a:srcRect t="14999" b="8125"/>
          <a:stretch>
            <a:fillRect/>
          </a:stretch>
        </p:blipFill>
        <p:spPr bwMode="auto">
          <a:xfrm>
            <a:off x="240551" y="2133600"/>
            <a:ext cx="5364088" cy="3240804"/>
          </a:xfrm>
          <a:prstGeom prst="rect">
            <a:avLst/>
          </a:prstGeom>
          <a:noFill/>
          <a:extLst>
            <a:ext uri="{909E8E84-426E-40DD-AFC4-6F175D3DCCD1}">
              <a14:hiddenFill xmlns:a14="http://schemas.microsoft.com/office/drawing/2010/main">
                <a:solidFill>
                  <a:srgbClr val="FFFFFF"/>
                </a:solidFill>
              </a14:hiddenFill>
            </a:ext>
          </a:extLst>
        </p:spPr>
      </p:pic>
      <p:pic>
        <p:nvPicPr>
          <p:cNvPr id="3073" name="Рисунок 41" descr="Описание: Картинки по запросу тара, реклама и дизайн в пищевой промышленности">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3324645"/>
            <a:ext cx="2801094" cy="358114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4"/>
          <p:cNvSpPr>
            <a:spLocks noChangeArrowheads="1"/>
          </p:cNvSpPr>
          <p:nvPr/>
        </p:nvSpPr>
        <p:spPr bwMode="auto">
          <a:xfrm>
            <a:off x="1835696" y="644098"/>
            <a:ext cx="292259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400" b="1" i="0" u="none" strike="noStrike" cap="none" normalizeH="0" baseline="0" dirty="0" smtClean="0">
                <a:ln>
                  <a:noFill/>
                </a:ln>
                <a:solidFill>
                  <a:srgbClr val="000099"/>
                </a:solidFill>
                <a:effectLst/>
                <a:latin typeface="Times New Roman" pitchFamily="18" charset="0"/>
                <a:ea typeface="Times New Roman" pitchFamily="18" charset="0"/>
                <a:cs typeface="Times New Roman" pitchFamily="18" charset="0"/>
              </a:rPr>
              <a:t>Шиша идишлар</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5"/>
          <p:cNvSpPr>
            <a:spLocks noChangeArrowheads="1"/>
          </p:cNvSpPr>
          <p:nvPr/>
        </p:nvSpPr>
        <p:spPr bwMode="auto">
          <a:xfrm>
            <a:off x="0" y="2133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rgbClr val="000000"/>
                </a:solidFill>
                <a:effectLst/>
                <a:latin typeface="Times New Roman" pitchFamily="18" charset="0"/>
                <a:ea typeface="Times New Roman" pitchFamily="18" charset="0"/>
                <a:cs typeface="Times New Roman" pitchFamily="18"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Rectangle 6"/>
          <p:cNvSpPr>
            <a:spLocks noChangeArrowheads="1"/>
          </p:cNvSpPr>
          <p:nvPr/>
        </p:nvSpPr>
        <p:spPr bwMode="auto">
          <a:xfrm>
            <a:off x="0" y="40671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smtClean="0">
                <a:ln>
                  <a:noFill/>
                </a:ln>
                <a:solidFill>
                  <a:srgbClr val="000000"/>
                </a:solidFill>
                <a:effectLst/>
                <a:latin typeface="Times New Roman" pitchFamily="18" charset="0"/>
                <a:ea typeface="Times New Roman" pitchFamily="18"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7"/>
          <p:cNvSpPr>
            <a:spLocks noChangeArrowheads="1"/>
          </p:cNvSpPr>
          <p:nvPr/>
        </p:nvSpPr>
        <p:spPr bwMode="auto">
          <a:xfrm>
            <a:off x="0" y="59912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520546462"/>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Рисунок 24" descr="Описание: F:\ООСТР ва дизайн 3-курс-2017-18\Taradan rasmlar\kj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1919" y="1034726"/>
            <a:ext cx="2483768" cy="2181258"/>
          </a:xfrm>
          <a:prstGeom prst="rect">
            <a:avLst/>
          </a:prstGeom>
          <a:noFill/>
          <a:extLst>
            <a:ext uri="{909E8E84-426E-40DD-AFC4-6F175D3DCCD1}">
              <a14:hiddenFill xmlns:a14="http://schemas.microsoft.com/office/drawing/2010/main">
                <a:solidFill>
                  <a:srgbClr val="FFFFFF"/>
                </a:solidFill>
              </a14:hiddenFill>
            </a:ext>
          </a:extLst>
        </p:spPr>
      </p:pic>
      <p:pic>
        <p:nvPicPr>
          <p:cNvPr id="4099" name="Рисунок 26" descr="Описание: F:\ООСТР ва дизайн 3-курс-2017-18\Taradan rasmlar\u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124744"/>
            <a:ext cx="3312368" cy="2001222"/>
          </a:xfrm>
          <a:prstGeom prst="rect">
            <a:avLst/>
          </a:prstGeom>
          <a:noFill/>
          <a:extLst>
            <a:ext uri="{909E8E84-426E-40DD-AFC4-6F175D3DCCD1}">
              <a14:hiddenFill xmlns:a14="http://schemas.microsoft.com/office/drawing/2010/main">
                <a:solidFill>
                  <a:srgbClr val="FFFFFF"/>
                </a:solidFill>
              </a14:hiddenFill>
            </a:ext>
          </a:extLst>
        </p:spPr>
      </p:pic>
      <p:pic>
        <p:nvPicPr>
          <p:cNvPr id="4098" name="Рисунок 31" descr="Описание: F:\ООСТР ва дизайн 3-курс-2017-18\Taradan rasmlar\jk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112" y="3327882"/>
            <a:ext cx="3166629" cy="3121066"/>
          </a:xfrm>
          <a:prstGeom prst="rect">
            <a:avLst/>
          </a:prstGeom>
          <a:noFill/>
          <a:extLst>
            <a:ext uri="{909E8E84-426E-40DD-AFC4-6F175D3DCCD1}">
              <a14:hiddenFill xmlns:a14="http://schemas.microsoft.com/office/drawing/2010/main">
                <a:solidFill>
                  <a:srgbClr val="FFFFFF"/>
                </a:solidFill>
              </a14:hiddenFill>
            </a:ext>
          </a:extLst>
        </p:spPr>
      </p:pic>
      <p:pic>
        <p:nvPicPr>
          <p:cNvPr id="4097" name="Рисунок 32" descr="Описание: F:\ООСТР ва дизайн 3-курс-2017-18\Taradan rasmlar\iul.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9632" y="3410323"/>
            <a:ext cx="3200486" cy="31042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5"/>
          <p:cNvSpPr>
            <a:spLocks noChangeArrowheads="1"/>
          </p:cNvSpPr>
          <p:nvPr/>
        </p:nvSpPr>
        <p:spPr bwMode="auto">
          <a:xfrm>
            <a:off x="3074218" y="404664"/>
            <a:ext cx="299556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400" b="1" i="0" u="none" strike="noStrike" cap="none" normalizeH="0" baseline="0" dirty="0" smtClean="0">
                <a:ln>
                  <a:noFill/>
                </a:ln>
                <a:solidFill>
                  <a:srgbClr val="000099"/>
                </a:solidFill>
                <a:effectLst/>
                <a:latin typeface="Times New Roman" pitchFamily="18" charset="0"/>
                <a:ea typeface="Times New Roman" pitchFamily="18" charset="0"/>
                <a:cs typeface="Times New Roman" pitchFamily="18" charset="0"/>
              </a:rPr>
              <a:t>Тунука идишлар</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6"/>
          <p:cNvSpPr>
            <a:spLocks noChangeArrowheads="1"/>
          </p:cNvSpPr>
          <p:nvPr/>
        </p:nvSpPr>
        <p:spPr bwMode="auto">
          <a:xfrm>
            <a:off x="0" y="17621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uz-Cyrl-UZ" sz="1200" b="1"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Rectangle 7"/>
          <p:cNvSpPr>
            <a:spLocks noChangeArrowheads="1"/>
          </p:cNvSpPr>
          <p:nvPr/>
        </p:nvSpPr>
        <p:spPr bwMode="auto">
          <a:xfrm>
            <a:off x="0" y="33242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uz-Cyrl-UZ" sz="1200" b="1"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8"/>
          <p:cNvSpPr>
            <a:spLocks noChangeArrowheads="1"/>
          </p:cNvSpPr>
          <p:nvPr/>
        </p:nvSpPr>
        <p:spPr bwMode="auto">
          <a:xfrm>
            <a:off x="0" y="50863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smtClean="0">
                <a:ln>
                  <a:noFill/>
                </a:ln>
                <a:solidFill>
                  <a:srgbClr val="000000"/>
                </a:solidFill>
                <a:effectLst/>
                <a:latin typeface="Times New Roman" pitchFamily="18" charset="0"/>
                <a:ea typeface="Times New Roman" pitchFamily="18" charset="0"/>
                <a:cs typeface="Times New Roman" pitchFamily="18"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Rectangle 9"/>
          <p:cNvSpPr>
            <a:spLocks noChangeArrowheads="1"/>
          </p:cNvSpPr>
          <p:nvPr/>
        </p:nvSpPr>
        <p:spPr bwMode="auto">
          <a:xfrm>
            <a:off x="0" y="63150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242284428"/>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Рисунок 17" descr="Описание: F:\ООСТР ва дизайн 3-курс-2017-18\Taradan rasmlar\hk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78" y="260648"/>
            <a:ext cx="3053482" cy="3106128"/>
          </a:xfrm>
          <a:prstGeom prst="rect">
            <a:avLst/>
          </a:prstGeom>
          <a:noFill/>
          <a:extLst>
            <a:ext uri="{909E8E84-426E-40DD-AFC4-6F175D3DCCD1}">
              <a14:hiddenFill xmlns:a14="http://schemas.microsoft.com/office/drawing/2010/main">
                <a:solidFill>
                  <a:srgbClr val="FFFFFF"/>
                </a:solidFill>
              </a14:hiddenFill>
            </a:ext>
          </a:extLst>
        </p:spPr>
      </p:pic>
      <p:pic>
        <p:nvPicPr>
          <p:cNvPr id="5122" name="Рисунок 80" descr="Описание: Полимерная тара в пищевой промышленност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2141" y="3366776"/>
            <a:ext cx="4782270" cy="3384376"/>
          </a:xfrm>
          <a:prstGeom prst="rect">
            <a:avLst/>
          </a:prstGeom>
          <a:noFill/>
          <a:extLst>
            <a:ext uri="{909E8E84-426E-40DD-AFC4-6F175D3DCCD1}">
              <a14:hiddenFill xmlns:a14="http://schemas.microsoft.com/office/drawing/2010/main">
                <a:solidFill>
                  <a:srgbClr val="FFFFFF"/>
                </a:solidFill>
              </a14:hiddenFill>
            </a:ext>
          </a:extLst>
        </p:spPr>
      </p:pic>
      <p:pic>
        <p:nvPicPr>
          <p:cNvPr id="5121" name="Рисунок 37" descr="Описание: F:\ООСТР ва дизайн 3-курс-2017-18\Taradan rasmlar\IMG_20171026_190034-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0450" y="396186"/>
            <a:ext cx="3033550" cy="310328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4"/>
          <p:cNvSpPr>
            <a:spLocks noChangeArrowheads="1"/>
          </p:cNvSpPr>
          <p:nvPr/>
        </p:nvSpPr>
        <p:spPr bwMode="auto">
          <a:xfrm>
            <a:off x="2885047" y="1041995"/>
            <a:ext cx="325037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400" b="1" i="0" u="none" strike="noStrike" cap="none" normalizeH="0" baseline="0" dirty="0" smtClean="0">
                <a:ln>
                  <a:noFill/>
                </a:ln>
                <a:solidFill>
                  <a:srgbClr val="000099"/>
                </a:solidFill>
                <a:effectLst/>
                <a:latin typeface="Times New Roman" pitchFamily="18" charset="0"/>
                <a:ea typeface="Times New Roman" pitchFamily="18" charset="0"/>
                <a:cs typeface="Times New Roman" pitchFamily="18" charset="0"/>
              </a:rPr>
              <a:t>Полимер идишлар</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5"/>
          <p:cNvSpPr>
            <a:spLocks noChangeArrowheads="1"/>
          </p:cNvSpPr>
          <p:nvPr/>
        </p:nvSpPr>
        <p:spPr bwMode="auto">
          <a:xfrm>
            <a:off x="0" y="21431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uz-Cyrl-UZ" sz="1200" b="1"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Rectangle 6"/>
          <p:cNvSpPr>
            <a:spLocks noChangeArrowheads="1"/>
          </p:cNvSpPr>
          <p:nvPr/>
        </p:nvSpPr>
        <p:spPr bwMode="auto">
          <a:xfrm>
            <a:off x="0" y="43529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uz-Cyrl-UZ" sz="1200" b="1"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7"/>
          <p:cNvSpPr>
            <a:spLocks noChangeArrowheads="1"/>
          </p:cNvSpPr>
          <p:nvPr/>
        </p:nvSpPr>
        <p:spPr bwMode="auto">
          <a:xfrm>
            <a:off x="0" y="65055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85339939"/>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Рисунок 23" descr="Описание: F:\ООСТР ва дизайн 3-курс-2017-18\Taradan rasmlar\jok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483" y="970311"/>
            <a:ext cx="3343750" cy="3187824"/>
          </a:xfrm>
          <a:prstGeom prst="rect">
            <a:avLst/>
          </a:prstGeom>
          <a:noFill/>
          <a:extLst>
            <a:ext uri="{909E8E84-426E-40DD-AFC4-6F175D3DCCD1}">
              <a14:hiddenFill xmlns:a14="http://schemas.microsoft.com/office/drawing/2010/main">
                <a:solidFill>
                  <a:srgbClr val="FFFFFF"/>
                </a:solidFill>
              </a14:hiddenFill>
            </a:ext>
          </a:extLst>
        </p:spPr>
      </p:pic>
      <p:pic>
        <p:nvPicPr>
          <p:cNvPr id="6146" name="Рисунок 15" descr="Описание: F:\ООСТР ва дизайн 3-курс-2017-18\Taradan rasmlar\f.jpg"/>
          <p:cNvPicPr>
            <a:picLocks noChangeAspect="1" noChangeArrowheads="1"/>
          </p:cNvPicPr>
          <p:nvPr/>
        </p:nvPicPr>
        <p:blipFill>
          <a:blip r:embed="rId3">
            <a:extLst>
              <a:ext uri="{28A0092B-C50C-407E-A947-70E740481C1C}">
                <a14:useLocalDpi xmlns:a14="http://schemas.microsoft.com/office/drawing/2010/main" val="0"/>
              </a:ext>
            </a:extLst>
          </a:blip>
          <a:srcRect l="21526" r="20859" b="3806"/>
          <a:stretch>
            <a:fillRect/>
          </a:stretch>
        </p:blipFill>
        <p:spPr bwMode="auto">
          <a:xfrm>
            <a:off x="4700487" y="985737"/>
            <a:ext cx="4508327" cy="4320480"/>
          </a:xfrm>
          <a:prstGeom prst="rect">
            <a:avLst/>
          </a:prstGeom>
          <a:noFill/>
          <a:extLst>
            <a:ext uri="{909E8E84-426E-40DD-AFC4-6F175D3DCCD1}">
              <a14:hiddenFill xmlns:a14="http://schemas.microsoft.com/office/drawing/2010/main">
                <a:solidFill>
                  <a:srgbClr val="FFFFFF"/>
                </a:solidFill>
              </a14:hiddenFill>
            </a:ext>
          </a:extLst>
        </p:spPr>
      </p:pic>
      <p:pic>
        <p:nvPicPr>
          <p:cNvPr id="6145" name="Рисунок 16" descr="Описание: F:\ООСТР ва дизайн 3-курс-2017-18\Taradan rasmlar\hkio.jpg"/>
          <p:cNvPicPr>
            <a:picLocks noChangeAspect="1" noChangeArrowheads="1"/>
          </p:cNvPicPr>
          <p:nvPr/>
        </p:nvPicPr>
        <p:blipFill>
          <a:blip r:embed="rId4">
            <a:extLst>
              <a:ext uri="{28A0092B-C50C-407E-A947-70E740481C1C}">
                <a14:useLocalDpi xmlns:a14="http://schemas.microsoft.com/office/drawing/2010/main" val="0"/>
              </a:ext>
            </a:extLst>
          </a:blip>
          <a:srcRect l="8794" t="9677" r="7271"/>
          <a:stretch>
            <a:fillRect/>
          </a:stretch>
        </p:blipFill>
        <p:spPr bwMode="auto">
          <a:xfrm>
            <a:off x="1475656" y="4158135"/>
            <a:ext cx="2937864" cy="263691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4"/>
          <p:cNvSpPr>
            <a:spLocks noChangeArrowheads="1"/>
          </p:cNvSpPr>
          <p:nvPr/>
        </p:nvSpPr>
        <p:spPr bwMode="auto">
          <a:xfrm>
            <a:off x="2211942" y="436281"/>
            <a:ext cx="474270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de-DE" sz="2400" b="1" i="0" u="none" strike="noStrike" cap="none" normalizeH="0" baseline="0" dirty="0" err="1" smtClean="0">
                <a:ln>
                  <a:noFill/>
                </a:ln>
                <a:solidFill>
                  <a:srgbClr val="000099"/>
                </a:solidFill>
                <a:effectLst/>
                <a:latin typeface="Times New Roman" pitchFamily="18" charset="0"/>
                <a:ea typeface="Times New Roman" pitchFamily="18" charset="0"/>
                <a:cs typeface="Times New Roman" pitchFamily="18" charset="0"/>
              </a:rPr>
              <a:t>Қо</a:t>
            </a:r>
            <a:r>
              <a:rPr kumimoji="0" lang="uz-Cyrl-UZ" sz="2400" b="1" i="0" u="none" strike="noStrike" cap="none" normalizeH="0" baseline="0" dirty="0" smtClean="0">
                <a:ln>
                  <a:noFill/>
                </a:ln>
                <a:solidFill>
                  <a:srgbClr val="000099"/>
                </a:solidFill>
                <a:effectLst/>
                <a:latin typeface="Times New Roman" pitchFamily="18" charset="0"/>
                <a:ea typeface="Times New Roman" pitchFamily="18" charset="0"/>
                <a:cs typeface="Times New Roman" pitchFamily="18" charset="0"/>
              </a:rPr>
              <a:t>ғ</a:t>
            </a:r>
            <a:r>
              <a:rPr kumimoji="0" lang="de-DE" sz="2400" b="1" i="0" u="none" strike="noStrike" cap="none" normalizeH="0" baseline="0" dirty="0" err="1" smtClean="0">
                <a:ln>
                  <a:noFill/>
                </a:ln>
                <a:solidFill>
                  <a:srgbClr val="000099"/>
                </a:solidFill>
                <a:effectLst/>
                <a:latin typeface="Times New Roman" pitchFamily="18" charset="0"/>
                <a:ea typeface="Times New Roman" pitchFamily="18" charset="0"/>
                <a:cs typeface="Times New Roman" pitchFamily="18" charset="0"/>
              </a:rPr>
              <a:t>оз</a:t>
            </a:r>
            <a:r>
              <a:rPr kumimoji="0" lang="de-DE" sz="2400" b="1" i="0" u="none" strike="noStrike" cap="none" normalizeH="0" baseline="0" dirty="0" smtClean="0">
                <a:ln>
                  <a:noFill/>
                </a:ln>
                <a:solidFill>
                  <a:srgbClr val="000099"/>
                </a:solidFill>
                <a:effectLst/>
                <a:latin typeface="Times New Roman" pitchFamily="18" charset="0"/>
                <a:ea typeface="Times New Roman" pitchFamily="18" charset="0"/>
                <a:cs typeface="Times New Roman" pitchFamily="18" charset="0"/>
              </a:rPr>
              <a:t> </a:t>
            </a:r>
            <a:r>
              <a:rPr kumimoji="0" lang="de-DE" sz="2400" b="1" i="0" u="none" strike="noStrike" cap="none" normalizeH="0" baseline="0" dirty="0" err="1" smtClean="0">
                <a:ln>
                  <a:noFill/>
                </a:ln>
                <a:solidFill>
                  <a:srgbClr val="000099"/>
                </a:solidFill>
                <a:effectLst/>
                <a:latin typeface="Times New Roman" pitchFamily="18" charset="0"/>
                <a:ea typeface="Times New Roman" pitchFamily="18" charset="0"/>
                <a:cs typeface="Times New Roman" pitchFamily="18" charset="0"/>
              </a:rPr>
              <a:t>пакетлар</a:t>
            </a:r>
            <a:r>
              <a:rPr kumimoji="0" lang="de-DE" sz="2400" b="1" i="0" u="none" strike="noStrike" cap="none" normalizeH="0" baseline="0" dirty="0" smtClean="0">
                <a:ln>
                  <a:noFill/>
                </a:ln>
                <a:solidFill>
                  <a:srgbClr val="000099"/>
                </a:solidFill>
                <a:effectLst/>
                <a:latin typeface="Times New Roman" pitchFamily="18" charset="0"/>
                <a:ea typeface="Times New Roman" pitchFamily="18" charset="0"/>
                <a:cs typeface="Times New Roman" pitchFamily="18" charset="0"/>
              </a:rPr>
              <a:t> </a:t>
            </a:r>
            <a:r>
              <a:rPr kumimoji="0" lang="de-DE" sz="2400" b="1" i="0" u="none" strike="noStrike" cap="none" normalizeH="0" baseline="0" dirty="0" err="1" smtClean="0">
                <a:ln>
                  <a:noFill/>
                </a:ln>
                <a:solidFill>
                  <a:srgbClr val="000099"/>
                </a:solidFill>
                <a:effectLst/>
                <a:latin typeface="Times New Roman" pitchFamily="18" charset="0"/>
                <a:ea typeface="Times New Roman" pitchFamily="18" charset="0"/>
                <a:cs typeface="Times New Roman" pitchFamily="18" charset="0"/>
              </a:rPr>
              <a:t>ва</a:t>
            </a:r>
            <a:r>
              <a:rPr kumimoji="0" lang="de-DE" sz="2400" b="1" i="0" u="none" strike="noStrike" cap="none" normalizeH="0" baseline="0" dirty="0" smtClean="0">
                <a:ln>
                  <a:noFill/>
                </a:ln>
                <a:solidFill>
                  <a:srgbClr val="000099"/>
                </a:solidFill>
                <a:effectLst/>
                <a:latin typeface="Times New Roman" pitchFamily="18" charset="0"/>
                <a:ea typeface="Times New Roman" pitchFamily="18" charset="0"/>
                <a:cs typeface="Times New Roman" pitchFamily="18" charset="0"/>
              </a:rPr>
              <a:t> </a:t>
            </a:r>
            <a:r>
              <a:rPr kumimoji="0" lang="de-DE" sz="2400" b="1" i="0" u="none" strike="noStrike" cap="none" normalizeH="0" baseline="0" dirty="0" err="1" smtClean="0">
                <a:ln>
                  <a:noFill/>
                </a:ln>
                <a:solidFill>
                  <a:srgbClr val="000099"/>
                </a:solidFill>
                <a:effectLst/>
                <a:latin typeface="Times New Roman" pitchFamily="18" charset="0"/>
                <a:ea typeface="Times New Roman" pitchFamily="18" charset="0"/>
                <a:cs typeface="Times New Roman" pitchFamily="18" charset="0"/>
              </a:rPr>
              <a:t>картонлар</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5"/>
          <p:cNvSpPr>
            <a:spLocks noChangeArrowheads="1"/>
          </p:cNvSpPr>
          <p:nvPr/>
        </p:nvSpPr>
        <p:spPr bwMode="auto">
          <a:xfrm>
            <a:off x="0" y="22098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Rectangle 6"/>
          <p:cNvSpPr>
            <a:spLocks noChangeArrowheads="1"/>
          </p:cNvSpPr>
          <p:nvPr/>
        </p:nvSpPr>
        <p:spPr bwMode="auto">
          <a:xfrm>
            <a:off x="0" y="3962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7"/>
          <p:cNvSpPr>
            <a:spLocks noChangeArrowheads="1"/>
          </p:cNvSpPr>
          <p:nvPr/>
        </p:nvSpPr>
        <p:spPr bwMode="auto">
          <a:xfrm>
            <a:off x="0" y="57150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445907534"/>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Рисунок 40" descr="Описание: F:\ООСТР ва дизайн 3-курс-2017-18\Taradan rasmlar\Screenshot_2017-10-26-19-17-13-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1442748"/>
            <a:ext cx="3997077" cy="2401470"/>
          </a:xfrm>
          <a:prstGeom prst="rect">
            <a:avLst/>
          </a:prstGeom>
          <a:noFill/>
          <a:extLst>
            <a:ext uri="{909E8E84-426E-40DD-AFC4-6F175D3DCCD1}">
              <a14:hiddenFill xmlns:a14="http://schemas.microsoft.com/office/drawing/2010/main">
                <a:solidFill>
                  <a:srgbClr val="FFFFFF"/>
                </a:solidFill>
              </a14:hiddenFill>
            </a:ext>
          </a:extLst>
        </p:spPr>
      </p:pic>
      <p:pic>
        <p:nvPicPr>
          <p:cNvPr id="7169" name="Рисунок 45" descr="Описание: F:\ООСТР ва дизайн 3-курс-2017-18\Taradan rasmlar\Screenshot_2017-10-26-19-13-14-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4369" y="3789040"/>
            <a:ext cx="2692127" cy="2982644"/>
          </a:xfrm>
          <a:prstGeom prst="rect">
            <a:avLst/>
          </a:prstGeom>
          <a:noFill/>
          <a:extLst>
            <a:ext uri="{909E8E84-426E-40DD-AFC4-6F175D3DCCD1}">
              <a14:hiddenFill xmlns:a14="http://schemas.microsoft.com/office/drawing/2010/main">
                <a:solidFill>
                  <a:srgbClr val="FFFFFF"/>
                </a:solidFill>
              </a14:hiddenFill>
            </a:ext>
          </a:extLst>
        </p:spPr>
      </p:pic>
      <p:pic>
        <p:nvPicPr>
          <p:cNvPr id="7171" name="Рисунок 2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760" y="3844218"/>
            <a:ext cx="2518048" cy="283723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4"/>
          <p:cNvSpPr>
            <a:spLocks noChangeArrowheads="1"/>
          </p:cNvSpPr>
          <p:nvPr/>
        </p:nvSpPr>
        <p:spPr bwMode="auto">
          <a:xfrm>
            <a:off x="3380509" y="575102"/>
            <a:ext cx="265656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400" b="1" i="0" u="none" strike="noStrike" cap="none" normalizeH="0" baseline="0" dirty="0" smtClean="0">
                <a:ln>
                  <a:noFill/>
                </a:ln>
                <a:solidFill>
                  <a:srgbClr val="000099"/>
                </a:solidFill>
                <a:effectLst/>
                <a:latin typeface="Times New Roman" pitchFamily="18" charset="0"/>
                <a:ea typeface="Times New Roman" pitchFamily="18" charset="0"/>
                <a:cs typeface="Times New Roman" pitchFamily="18" charset="0"/>
              </a:rPr>
              <a:t>Ёғоч идишлар</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5"/>
          <p:cNvSpPr>
            <a:spLocks noChangeArrowheads="1"/>
          </p:cNvSpPr>
          <p:nvPr/>
        </p:nvSpPr>
        <p:spPr bwMode="auto">
          <a:xfrm>
            <a:off x="685800" y="4572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sz="1200" b="1"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Rectangle 6"/>
          <p:cNvSpPr>
            <a:spLocks noChangeArrowheads="1"/>
          </p:cNvSpPr>
          <p:nvPr/>
        </p:nvSpPr>
        <p:spPr bwMode="auto">
          <a:xfrm>
            <a:off x="685800" y="233362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uz-Cyrl-UZ" sz="1200" b="1"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099178714"/>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2217562" y="764704"/>
            <a:ext cx="443512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2400" b="1" i="0" u="none" strike="noStrike" cap="none" normalizeH="0" baseline="0" dirty="0" smtClean="0">
                <a:ln>
                  <a:noFill/>
                </a:ln>
                <a:solidFill>
                  <a:srgbClr val="000099"/>
                </a:solidFill>
                <a:effectLst/>
                <a:latin typeface="Times New Roman" pitchFamily="18" charset="0"/>
                <a:ea typeface="Times New Roman" pitchFamily="18" charset="0"/>
                <a:cs typeface="Times New Roman" pitchFamily="18" charset="0"/>
              </a:rPr>
              <a:t>Текстил (тўқима) идишлар</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8193" name="Рисунок 22" descr="Описание: F:\ООСТР ва дизайн 3-курс-2017-18\Taradan rasmlar\IMG_20171026_190106-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2299992"/>
            <a:ext cx="6626246" cy="376388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0" y="20478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912329641"/>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Рисунок 19" descr="Описание: F:\ООСТР ва дизайн 3-курс-2017-18\Taradan rasmlar\gykjghkh.jpg"/>
          <p:cNvPicPr>
            <a:picLocks noChangeAspect="1" noChangeArrowheads="1"/>
          </p:cNvPicPr>
          <p:nvPr/>
        </p:nvPicPr>
        <p:blipFill>
          <a:blip r:embed="rId2">
            <a:extLst>
              <a:ext uri="{28A0092B-C50C-407E-A947-70E740481C1C}">
                <a14:useLocalDpi xmlns:a14="http://schemas.microsoft.com/office/drawing/2010/main" val="0"/>
              </a:ext>
            </a:extLst>
          </a:blip>
          <a:srcRect l="5249"/>
          <a:stretch>
            <a:fillRect/>
          </a:stretch>
        </p:blipFill>
        <p:spPr bwMode="auto">
          <a:xfrm>
            <a:off x="251520" y="1177280"/>
            <a:ext cx="4033351" cy="2611760"/>
          </a:xfrm>
          <a:prstGeom prst="rect">
            <a:avLst/>
          </a:prstGeom>
          <a:noFill/>
          <a:extLst>
            <a:ext uri="{909E8E84-426E-40DD-AFC4-6F175D3DCCD1}">
              <a14:hiddenFill xmlns:a14="http://schemas.microsoft.com/office/drawing/2010/main">
                <a:solidFill>
                  <a:srgbClr val="FFFFFF"/>
                </a:solidFill>
              </a14:hiddenFill>
            </a:ext>
          </a:extLst>
        </p:spPr>
      </p:pic>
      <p:pic>
        <p:nvPicPr>
          <p:cNvPr id="9217" name="Рисунок 21" descr="Описание: F:\ООСТР ва дизайн 3-курс-2017-18\Taradan rasmlar\IMG_20171026_190056-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4005064"/>
            <a:ext cx="4932040" cy="261598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2346974" y="228600"/>
            <a:ext cx="446789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uz-Cyrl-UZ" sz="2400" b="1" i="0" u="none" strike="noStrike" cap="none" normalizeH="0" baseline="0" dirty="0" smtClean="0">
                <a:ln>
                  <a:noFill/>
                </a:ln>
                <a:solidFill>
                  <a:srgbClr val="000099"/>
                </a:solidFill>
                <a:effectLst/>
                <a:latin typeface="Times New Roman" pitchFamily="18" charset="0"/>
                <a:ea typeface="Times New Roman" pitchFamily="18" charset="0"/>
                <a:cs typeface="Times New Roman" pitchFamily="18" charset="0"/>
              </a:rPr>
              <a:t>Комбинирлашган идишлар</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4"/>
          <p:cNvSpPr>
            <a:spLocks noChangeArrowheads="1"/>
          </p:cNvSpPr>
          <p:nvPr/>
        </p:nvSpPr>
        <p:spPr bwMode="auto">
          <a:xfrm>
            <a:off x="0" y="19621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Times New Roman" pitchFamily="18" charset="0"/>
                <a:ea typeface="Times New Roman" pitchFamily="18" charset="0"/>
                <a:cs typeface="Times New Roman" pitchFamily="18" charset="0"/>
              </a:rPr>
              <a:t>   </a:t>
            </a:r>
            <a:endParaRPr kumimoji="0" lang="uz-Cyrl-UZ"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Rectangle 5"/>
          <p:cNvSpPr>
            <a:spLocks noChangeArrowheads="1"/>
          </p:cNvSpPr>
          <p:nvPr/>
        </p:nvSpPr>
        <p:spPr bwMode="auto">
          <a:xfrm>
            <a:off x="0" y="34575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190275268"/>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2782" y="260648"/>
            <a:ext cx="8568952" cy="6186309"/>
          </a:xfrm>
          <a:prstGeom prst="rect">
            <a:avLst/>
          </a:prstGeom>
        </p:spPr>
        <p:txBody>
          <a:bodyPr wrap="square">
            <a:spAutoFit/>
          </a:bodyPr>
          <a:lstStyle/>
          <a:p>
            <a:r>
              <a:rPr lang="uz-Cyrl-UZ" sz="2200" dirty="0">
                <a:solidFill>
                  <a:schemeClr val="bg1"/>
                </a:solidFill>
              </a:rPr>
              <a:t>Озиқ-овқат саноатида кенг тарқалган идишлардан бири шиша идишлар ҳисобланади. Ҳозирда ишлаб чиқарилаётган консерваларнинг 80% шиша идишларда ишлаб чиқарилади.</a:t>
            </a:r>
            <a:endParaRPr lang="ru-RU" sz="2200" dirty="0">
              <a:solidFill>
                <a:schemeClr val="bg1"/>
              </a:solidFill>
            </a:endParaRPr>
          </a:p>
          <a:p>
            <a:r>
              <a:rPr lang="uz-Cyrl-UZ" sz="2200" dirty="0">
                <a:solidFill>
                  <a:schemeClr val="bg1"/>
                </a:solidFill>
              </a:rPr>
              <a:t>Шиша идишлари туз, кислота, оқсил ва бошқа моддалар таъсирига чидамли бўлгани учун ҳам бу идишларга тузланган, нордон ва бошқа турдаги маҳсулотларни консервалаш мумкин. Сақлаш жараёнида маҳсулотни сифати тўла сақланиб қолади.</a:t>
            </a:r>
            <a:endParaRPr lang="ru-RU" sz="2200" dirty="0">
              <a:solidFill>
                <a:schemeClr val="bg1"/>
              </a:solidFill>
            </a:endParaRPr>
          </a:p>
          <a:p>
            <a:r>
              <a:rPr lang="uz-Cyrl-UZ" sz="2200" dirty="0">
                <a:solidFill>
                  <a:schemeClr val="bg1"/>
                </a:solidFill>
              </a:rPr>
              <a:t>Консервалаш учун шиша идиш заводларида бир неча кўринишдаги банкалар: бутил ва бутилкалар ишлаб чиқарилади. Энг кўп тарқалган идишларга идишни оғзини диаметри 58, 68 ва 82 мм бўлган банка ва бутиллар киради. Уларнинг ўлчамлари ва сиғимлари 1-жадвалда келтирилган. Идишларни ёпиш тури бўйича уларни 3 хил кўринишда ишлаб чиқарилади.</a:t>
            </a:r>
            <a:endParaRPr lang="ru-RU" sz="2200" dirty="0">
              <a:solidFill>
                <a:schemeClr val="bg1"/>
              </a:solidFill>
            </a:endParaRPr>
          </a:p>
          <a:p>
            <a:pPr lvl="0"/>
            <a:r>
              <a:rPr lang="ru-RU" sz="2200" dirty="0" smtClean="0">
                <a:solidFill>
                  <a:schemeClr val="bg1"/>
                </a:solidFill>
              </a:rPr>
              <a:t>- </a:t>
            </a:r>
            <a:r>
              <a:rPr lang="ru-RU" sz="2200" dirty="0" err="1" smtClean="0">
                <a:solidFill>
                  <a:schemeClr val="bg1"/>
                </a:solidFill>
              </a:rPr>
              <a:t>Айлантириб</a:t>
            </a:r>
            <a:r>
              <a:rPr lang="ru-RU" sz="2200" dirty="0" smtClean="0">
                <a:solidFill>
                  <a:schemeClr val="bg1"/>
                </a:solidFill>
              </a:rPr>
              <a:t> </a:t>
            </a:r>
            <a:r>
              <a:rPr lang="ru-RU" sz="2200" dirty="0" err="1">
                <a:solidFill>
                  <a:schemeClr val="bg1"/>
                </a:solidFill>
              </a:rPr>
              <a:t>маҳкамлаш</a:t>
            </a:r>
            <a:r>
              <a:rPr lang="ru-RU" sz="2200" dirty="0">
                <a:solidFill>
                  <a:schemeClr val="bg1"/>
                </a:solidFill>
              </a:rPr>
              <a:t>;</a:t>
            </a:r>
          </a:p>
          <a:p>
            <a:pPr lvl="0"/>
            <a:r>
              <a:rPr lang="ru-RU" sz="2200" dirty="0" smtClean="0">
                <a:solidFill>
                  <a:schemeClr val="bg1"/>
                </a:solidFill>
              </a:rPr>
              <a:t>- </a:t>
            </a:r>
            <a:r>
              <a:rPr lang="ru-RU" sz="2200" dirty="0" err="1" smtClean="0">
                <a:solidFill>
                  <a:schemeClr val="bg1"/>
                </a:solidFill>
              </a:rPr>
              <a:t>Сиқиб</a:t>
            </a:r>
            <a:r>
              <a:rPr lang="ru-RU" sz="2200" dirty="0" smtClean="0">
                <a:solidFill>
                  <a:schemeClr val="bg1"/>
                </a:solidFill>
              </a:rPr>
              <a:t> </a:t>
            </a:r>
            <a:r>
              <a:rPr lang="ru-RU" sz="2200" dirty="0" err="1">
                <a:solidFill>
                  <a:schemeClr val="bg1"/>
                </a:solidFill>
              </a:rPr>
              <a:t>маҳкамлаш</a:t>
            </a:r>
            <a:r>
              <a:rPr lang="ru-RU" sz="2200" dirty="0">
                <a:solidFill>
                  <a:schemeClr val="bg1"/>
                </a:solidFill>
              </a:rPr>
              <a:t>;</a:t>
            </a:r>
          </a:p>
          <a:p>
            <a:pPr lvl="0"/>
            <a:r>
              <a:rPr lang="ru-RU" sz="2200" dirty="0" smtClean="0">
                <a:solidFill>
                  <a:schemeClr val="bg1"/>
                </a:solidFill>
              </a:rPr>
              <a:t>- </a:t>
            </a:r>
            <a:r>
              <a:rPr lang="ru-RU" sz="2200" dirty="0" err="1" smtClean="0">
                <a:solidFill>
                  <a:schemeClr val="bg1"/>
                </a:solidFill>
              </a:rPr>
              <a:t>Резбали</a:t>
            </a:r>
            <a:r>
              <a:rPr lang="ru-RU" sz="2200" dirty="0" smtClean="0">
                <a:solidFill>
                  <a:schemeClr val="bg1"/>
                </a:solidFill>
              </a:rPr>
              <a:t> </a:t>
            </a:r>
            <a:r>
              <a:rPr lang="ru-RU" sz="2200" dirty="0" err="1">
                <a:solidFill>
                  <a:schemeClr val="bg1"/>
                </a:solidFill>
              </a:rPr>
              <a:t>маҳкамлаш</a:t>
            </a:r>
            <a:r>
              <a:rPr lang="ru-RU" sz="2200" dirty="0">
                <a:solidFill>
                  <a:schemeClr val="bg1"/>
                </a:solidFill>
              </a:rPr>
              <a:t>.</a:t>
            </a:r>
          </a:p>
          <a:p>
            <a:r>
              <a:rPr lang="it-IT" sz="2200" dirty="0">
                <a:solidFill>
                  <a:schemeClr val="bg1"/>
                </a:solidFill>
              </a:rPr>
              <a:t>Масалан</a:t>
            </a:r>
            <a:r>
              <a:rPr lang="ru-RU" sz="2200" dirty="0">
                <a:solidFill>
                  <a:schemeClr val="bg1"/>
                </a:solidFill>
              </a:rPr>
              <a:t>: 1-82-1000 </a:t>
            </a:r>
            <a:r>
              <a:rPr lang="it-IT" sz="2200" dirty="0">
                <a:solidFill>
                  <a:schemeClr val="bg1"/>
                </a:solidFill>
              </a:rPr>
              <a:t>бўлса</a:t>
            </a:r>
            <a:r>
              <a:rPr lang="ru-RU" sz="2200" dirty="0">
                <a:solidFill>
                  <a:schemeClr val="bg1"/>
                </a:solidFill>
              </a:rPr>
              <a:t>, </a:t>
            </a:r>
            <a:r>
              <a:rPr lang="it-IT" sz="2200" dirty="0">
                <a:solidFill>
                  <a:schemeClr val="bg1"/>
                </a:solidFill>
              </a:rPr>
              <a:t>бу айлантириб маҳкамлаш тури</a:t>
            </a:r>
            <a:r>
              <a:rPr lang="ru-RU" sz="2200" dirty="0">
                <a:solidFill>
                  <a:schemeClr val="bg1"/>
                </a:solidFill>
              </a:rPr>
              <a:t>, о</a:t>
            </a:r>
            <a:r>
              <a:rPr lang="it-IT" sz="2200" dirty="0">
                <a:solidFill>
                  <a:schemeClr val="bg1"/>
                </a:solidFill>
              </a:rPr>
              <a:t>ғзини диам</a:t>
            </a:r>
            <a:r>
              <a:rPr lang="ru-RU" sz="2200" dirty="0">
                <a:solidFill>
                  <a:schemeClr val="bg1"/>
                </a:solidFill>
              </a:rPr>
              <a:t>е</a:t>
            </a:r>
            <a:r>
              <a:rPr lang="it-IT" sz="2200" dirty="0">
                <a:solidFill>
                  <a:schemeClr val="bg1"/>
                </a:solidFill>
              </a:rPr>
              <a:t>три</a:t>
            </a:r>
            <a:r>
              <a:rPr lang="ru-RU" sz="2200" dirty="0">
                <a:solidFill>
                  <a:schemeClr val="bg1"/>
                </a:solidFill>
              </a:rPr>
              <a:t>-82 </a:t>
            </a:r>
            <a:r>
              <a:rPr lang="it-IT" sz="2200" dirty="0">
                <a:solidFill>
                  <a:schemeClr val="bg1"/>
                </a:solidFill>
              </a:rPr>
              <a:t>ва</a:t>
            </a:r>
            <a:r>
              <a:rPr lang="ru-RU" sz="2200" dirty="0">
                <a:solidFill>
                  <a:schemeClr val="bg1"/>
                </a:solidFill>
              </a:rPr>
              <a:t> 1000 </a:t>
            </a:r>
            <a:r>
              <a:rPr lang="it-IT" sz="2200" dirty="0">
                <a:solidFill>
                  <a:schemeClr val="bg1"/>
                </a:solidFill>
              </a:rPr>
              <a:t>мл сиғими</a:t>
            </a:r>
            <a:r>
              <a:rPr lang="ru-RU" sz="2200" dirty="0">
                <a:solidFill>
                  <a:schemeClr val="bg1"/>
                </a:solidFill>
              </a:rPr>
              <a:t>.</a:t>
            </a:r>
          </a:p>
        </p:txBody>
      </p:sp>
    </p:spTree>
    <p:extLst>
      <p:ext uri="{BB962C8B-B14F-4D97-AF65-F5344CB8AC3E}">
        <p14:creationId xmlns:p14="http://schemas.microsoft.com/office/powerpoint/2010/main" val="1251000084"/>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3409618208"/>
              </p:ext>
            </p:extLst>
          </p:nvPr>
        </p:nvGraphicFramePr>
        <p:xfrm>
          <a:off x="0" y="0"/>
          <a:ext cx="9141087" cy="6823680"/>
        </p:xfrm>
        <a:graphic>
          <a:graphicData uri="http://schemas.openxmlformats.org/drawingml/2006/table">
            <a:tbl>
              <a:tblPr>
                <a:tableStyleId>{5C22544A-7EE6-4342-B048-85BDC9FD1C3A}</a:tableStyleId>
              </a:tblPr>
              <a:tblGrid>
                <a:gridCol w="1082606"/>
                <a:gridCol w="1148218"/>
                <a:gridCol w="1226587"/>
                <a:gridCol w="1205629"/>
                <a:gridCol w="1121789"/>
                <a:gridCol w="1152774"/>
                <a:gridCol w="1119967"/>
                <a:gridCol w="1083517"/>
              </a:tblGrid>
              <a:tr h="253393">
                <a:tc>
                  <a:txBody>
                    <a:bodyPr/>
                    <a:lstStyle/>
                    <a:p>
                      <a:pPr indent="457200" algn="ctr">
                        <a:lnSpc>
                          <a:spcPct val="115000"/>
                        </a:lnSpc>
                        <a:spcAft>
                          <a:spcPts val="0"/>
                        </a:spcAft>
                      </a:pPr>
                      <a:r>
                        <a:rPr lang="ru-RU" sz="1500" dirty="0">
                          <a:effectLst/>
                        </a:rPr>
                        <a:t>Идиш</a:t>
                      </a:r>
                      <a:endParaRPr lang="ru-RU" sz="1500" dirty="0">
                        <a:effectLst/>
                        <a:latin typeface="PANDA Times UZ"/>
                        <a:ea typeface="Times New Roman"/>
                        <a:cs typeface="PANDA Times UZ"/>
                      </a:endParaRPr>
                    </a:p>
                  </a:txBody>
                  <a:tcPr marL="39238" marR="39238" marT="0" marB="0"/>
                </a:tc>
                <a:tc gridSpan="2">
                  <a:txBody>
                    <a:bodyPr/>
                    <a:lstStyle/>
                    <a:p>
                      <a:pPr indent="457200" algn="ctr">
                        <a:lnSpc>
                          <a:spcPct val="115000"/>
                        </a:lnSpc>
                        <a:spcAft>
                          <a:spcPts val="0"/>
                        </a:spcAft>
                      </a:pPr>
                      <a:r>
                        <a:rPr lang="ru-RU" sz="1500" dirty="0" err="1">
                          <a:effectLst/>
                        </a:rPr>
                        <a:t>Сиғими</a:t>
                      </a:r>
                      <a:endParaRPr lang="ru-RU" sz="1500" dirty="0">
                        <a:effectLst/>
                        <a:latin typeface="PANDA Times UZ"/>
                        <a:ea typeface="Times New Roman"/>
                        <a:cs typeface="PANDA Times UZ"/>
                      </a:endParaRPr>
                    </a:p>
                  </a:txBody>
                  <a:tcPr marL="39238" marR="39238" marT="0" marB="0"/>
                </a:tc>
                <a:tc hMerge="1">
                  <a:txBody>
                    <a:bodyPr/>
                    <a:lstStyle/>
                    <a:p>
                      <a:endParaRPr lang="ru-RU"/>
                    </a:p>
                  </a:txBody>
                  <a:tcPr/>
                </a:tc>
                <a:tc>
                  <a:txBody>
                    <a:bodyPr/>
                    <a:lstStyle/>
                    <a:p>
                      <a:pPr indent="457200" algn="ctr">
                        <a:lnSpc>
                          <a:spcPct val="115000"/>
                        </a:lnSpc>
                        <a:spcAft>
                          <a:spcPts val="0"/>
                        </a:spcAft>
                      </a:pPr>
                      <a:r>
                        <a:rPr lang="ru-RU" sz="1500">
                          <a:effectLst/>
                        </a:rPr>
                        <a:t>идиш</a:t>
                      </a:r>
                      <a:endParaRPr lang="ru-RU" sz="1500">
                        <a:effectLst/>
                        <a:latin typeface="PANDA Times UZ"/>
                        <a:ea typeface="Times New Roman"/>
                        <a:cs typeface="PANDA Times UZ"/>
                      </a:endParaRPr>
                    </a:p>
                  </a:txBody>
                  <a:tcPr marL="39238" marR="39238" marT="0" marB="0"/>
                </a:tc>
                <a:tc>
                  <a:txBody>
                    <a:bodyPr/>
                    <a:lstStyle/>
                    <a:p>
                      <a:pPr marL="0" indent="88900" algn="ctr">
                        <a:lnSpc>
                          <a:spcPct val="115000"/>
                        </a:lnSpc>
                        <a:spcAft>
                          <a:spcPts val="0"/>
                        </a:spcAft>
                      </a:pPr>
                      <a:r>
                        <a:rPr lang="uz-Cyrl-UZ" sz="1500" dirty="0">
                          <a:effectLst/>
                        </a:rPr>
                        <a:t>ц</a:t>
                      </a:r>
                      <a:r>
                        <a:rPr lang="ru-RU" sz="1500" dirty="0" err="1">
                          <a:effectLst/>
                        </a:rPr>
                        <a:t>илиндр</a:t>
                      </a:r>
                      <a:r>
                        <a:rPr lang="ru-RU" sz="1500" dirty="0">
                          <a:effectLst/>
                        </a:rPr>
                        <a:t> </a:t>
                      </a:r>
                      <a:endParaRPr lang="ru-RU" sz="1500" dirty="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идиш</a:t>
                      </a:r>
                      <a:endParaRPr lang="ru-RU" sz="1500">
                        <a:effectLst/>
                        <a:latin typeface="PANDA Times UZ"/>
                        <a:ea typeface="Times New Roman"/>
                        <a:cs typeface="PANDA Times UZ"/>
                      </a:endParaRPr>
                    </a:p>
                  </a:txBody>
                  <a:tcPr marL="39238" marR="39238" marT="0" marB="0"/>
                </a:tc>
                <a:tc>
                  <a:txBody>
                    <a:bodyPr/>
                    <a:lstStyle/>
                    <a:p>
                      <a:pPr marL="0" indent="176213" algn="ctr">
                        <a:lnSpc>
                          <a:spcPct val="115000"/>
                        </a:lnSpc>
                        <a:spcAft>
                          <a:spcPts val="0"/>
                        </a:spcAft>
                      </a:pPr>
                      <a:r>
                        <a:rPr lang="uz-Cyrl-UZ" sz="1500" dirty="0">
                          <a:effectLst/>
                        </a:rPr>
                        <a:t>ц</a:t>
                      </a:r>
                      <a:r>
                        <a:rPr lang="ru-RU" sz="1500" dirty="0" err="1">
                          <a:effectLst/>
                        </a:rPr>
                        <a:t>илиндр</a:t>
                      </a:r>
                      <a:endParaRPr lang="ru-RU" sz="1500" dirty="0">
                        <a:effectLst/>
                        <a:latin typeface="PANDA Times UZ"/>
                        <a:ea typeface="Times New Roman"/>
                        <a:cs typeface="PANDA Times UZ"/>
                      </a:endParaRPr>
                    </a:p>
                  </a:txBody>
                  <a:tcPr marL="39238" marR="39238" marT="0" marB="0"/>
                </a:tc>
                <a:tc>
                  <a:txBody>
                    <a:bodyPr/>
                    <a:lstStyle/>
                    <a:p>
                      <a:pPr marL="0" indent="88900" algn="ctr">
                        <a:lnSpc>
                          <a:spcPct val="115000"/>
                        </a:lnSpc>
                        <a:spcAft>
                          <a:spcPts val="0"/>
                        </a:spcAft>
                      </a:pPr>
                      <a:r>
                        <a:rPr lang="ru-RU" sz="1500" dirty="0" err="1">
                          <a:effectLst/>
                        </a:rPr>
                        <a:t>пастки</a:t>
                      </a:r>
                      <a:endParaRPr lang="ru-RU" sz="1500" dirty="0">
                        <a:effectLst/>
                        <a:latin typeface="PANDA Times UZ"/>
                        <a:ea typeface="Times New Roman"/>
                        <a:cs typeface="PANDA Times UZ"/>
                      </a:endParaRPr>
                    </a:p>
                  </a:txBody>
                  <a:tcPr marL="39238" marR="39238" marT="0" marB="0"/>
                </a:tc>
              </a:tr>
              <a:tr h="1361151">
                <a:tc>
                  <a:txBody>
                    <a:bodyPr/>
                    <a:lstStyle/>
                    <a:p>
                      <a:pPr indent="457200" algn="ctr">
                        <a:lnSpc>
                          <a:spcPct val="115000"/>
                        </a:lnSpc>
                        <a:spcAft>
                          <a:spcPts val="0"/>
                        </a:spcAft>
                      </a:pPr>
                      <a:r>
                        <a:rPr lang="ru-RU" sz="1500" dirty="0" err="1">
                          <a:effectLst/>
                        </a:rPr>
                        <a:t>оғзи</a:t>
                      </a:r>
                      <a:endParaRPr lang="ru-RU" sz="1500" dirty="0">
                        <a:effectLst/>
                      </a:endParaRPr>
                    </a:p>
                    <a:p>
                      <a:pPr indent="457200" algn="ctr">
                        <a:lnSpc>
                          <a:spcPct val="115000"/>
                        </a:lnSpc>
                        <a:spcAft>
                          <a:spcPts val="0"/>
                        </a:spcAft>
                      </a:pPr>
                      <a:r>
                        <a:rPr lang="ru-RU" sz="1500" dirty="0" err="1">
                          <a:effectLst/>
                        </a:rPr>
                        <a:t>нинг</a:t>
                      </a:r>
                      <a:r>
                        <a:rPr lang="ru-RU" sz="1500" dirty="0">
                          <a:effectLst/>
                        </a:rPr>
                        <a:t> </a:t>
                      </a:r>
                      <a:r>
                        <a:rPr lang="ru-RU" sz="1500" dirty="0" err="1">
                          <a:effectLst/>
                        </a:rPr>
                        <a:t>рақами</a:t>
                      </a:r>
                      <a:endParaRPr lang="ru-RU" sz="1500" dirty="0">
                        <a:effectLst/>
                        <a:latin typeface="PANDA Times UZ"/>
                        <a:ea typeface="Times New Roman"/>
                        <a:cs typeface="PANDA Times UZ"/>
                      </a:endParaRPr>
                    </a:p>
                  </a:txBody>
                  <a:tcPr marL="39238" marR="39238" marT="0" marB="0"/>
                </a:tc>
                <a:tc>
                  <a:txBody>
                    <a:bodyPr/>
                    <a:lstStyle/>
                    <a:p>
                      <a:pPr marL="0" indent="88900" algn="ctr">
                        <a:lnSpc>
                          <a:spcPct val="115000"/>
                        </a:lnSpc>
                        <a:spcAft>
                          <a:spcPts val="0"/>
                        </a:spcAft>
                      </a:pPr>
                      <a:r>
                        <a:rPr lang="ru-RU" sz="1500" dirty="0">
                          <a:effectLst/>
                        </a:rPr>
                        <a:t>номинал</a:t>
                      </a:r>
                      <a:endParaRPr lang="ru-RU" sz="1500" dirty="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uz-Cyrl-UZ" sz="1500" dirty="0">
                          <a:effectLst/>
                        </a:rPr>
                        <a:t>т</a:t>
                      </a:r>
                      <a:r>
                        <a:rPr lang="ru-RU" sz="1500" dirty="0" err="1">
                          <a:effectLst/>
                        </a:rPr>
                        <a:t>ўла</a:t>
                      </a:r>
                      <a:endParaRPr lang="ru-RU" sz="1500" dirty="0">
                        <a:effectLst/>
                        <a:latin typeface="PANDA Times UZ"/>
                        <a:ea typeface="Times New Roman"/>
                        <a:cs typeface="PANDA Times UZ"/>
                      </a:endParaRPr>
                    </a:p>
                  </a:txBody>
                  <a:tcPr marL="39238" marR="39238" marT="0" marB="0"/>
                </a:tc>
                <a:tc>
                  <a:txBody>
                    <a:bodyPr/>
                    <a:lstStyle/>
                    <a:p>
                      <a:pPr marL="0" indent="88900" algn="ctr">
                        <a:lnSpc>
                          <a:spcPct val="115000"/>
                        </a:lnSpc>
                        <a:spcAft>
                          <a:spcPts val="0"/>
                        </a:spcAft>
                      </a:pPr>
                      <a:r>
                        <a:rPr lang="ru-RU" sz="1500" dirty="0" err="1">
                          <a:effectLst/>
                        </a:rPr>
                        <a:t>нинг</a:t>
                      </a:r>
                      <a:r>
                        <a:rPr lang="ru-RU" sz="1500" dirty="0">
                          <a:effectLst/>
                        </a:rPr>
                        <a:t> баланд</a:t>
                      </a:r>
                    </a:p>
                    <a:p>
                      <a:pPr indent="457200" algn="ctr">
                        <a:lnSpc>
                          <a:spcPct val="115000"/>
                        </a:lnSpc>
                        <a:spcAft>
                          <a:spcPts val="0"/>
                        </a:spcAft>
                      </a:pPr>
                      <a:r>
                        <a:rPr lang="ru-RU" sz="1500" dirty="0">
                          <a:effectLst/>
                        </a:rPr>
                        <a:t>лиги, Н</a:t>
                      </a:r>
                      <a:endParaRPr lang="ru-RU" sz="1500" dirty="0">
                        <a:effectLst/>
                        <a:latin typeface="PANDA Times UZ"/>
                        <a:ea typeface="Times New Roman"/>
                        <a:cs typeface="PANDA Times UZ"/>
                      </a:endParaRPr>
                    </a:p>
                  </a:txBody>
                  <a:tcPr marL="39238" marR="39238" marT="0" marB="0"/>
                </a:tc>
                <a:tc>
                  <a:txBody>
                    <a:bodyPr/>
                    <a:lstStyle/>
                    <a:p>
                      <a:pPr marL="0" indent="88900" algn="ctr">
                        <a:lnSpc>
                          <a:spcPct val="115000"/>
                        </a:lnSpc>
                        <a:spcAft>
                          <a:spcPts val="0"/>
                        </a:spcAft>
                      </a:pPr>
                      <a:r>
                        <a:rPr lang="uz-Cyrl-UZ" sz="1500" dirty="0">
                          <a:effectLst/>
                        </a:rPr>
                        <a:t>қ</a:t>
                      </a:r>
                      <a:r>
                        <a:rPr lang="ru-RU" sz="1500" dirty="0" err="1">
                          <a:effectLst/>
                        </a:rPr>
                        <a:t>исми</a:t>
                      </a:r>
                      <a:endParaRPr lang="ru-RU" sz="1500" dirty="0">
                        <a:effectLst/>
                      </a:endParaRPr>
                    </a:p>
                    <a:p>
                      <a:pPr marL="0" indent="176213" algn="ctr">
                        <a:lnSpc>
                          <a:spcPct val="115000"/>
                        </a:lnSpc>
                        <a:spcAft>
                          <a:spcPts val="0"/>
                        </a:spcAft>
                      </a:pPr>
                      <a:r>
                        <a:rPr lang="ru-RU" sz="1500" dirty="0" err="1">
                          <a:effectLst/>
                        </a:rPr>
                        <a:t>нинг</a:t>
                      </a:r>
                      <a:r>
                        <a:rPr lang="ru-RU" sz="1500" dirty="0">
                          <a:effectLst/>
                        </a:rPr>
                        <a:t> </a:t>
                      </a:r>
                      <a:r>
                        <a:rPr lang="ru-RU" sz="1500" dirty="0" err="1">
                          <a:effectLst/>
                        </a:rPr>
                        <a:t>диамет</a:t>
                      </a:r>
                      <a:endParaRPr lang="ru-RU" sz="1500" dirty="0">
                        <a:effectLst/>
                      </a:endParaRPr>
                    </a:p>
                    <a:p>
                      <a:pPr marL="0" indent="176213" algn="ctr">
                        <a:lnSpc>
                          <a:spcPct val="115000"/>
                        </a:lnSpc>
                        <a:spcAft>
                          <a:spcPts val="0"/>
                        </a:spcAft>
                      </a:pPr>
                      <a:r>
                        <a:rPr lang="ru-RU" sz="1500" dirty="0" err="1">
                          <a:effectLst/>
                        </a:rPr>
                        <a:t>ри</a:t>
                      </a:r>
                      <a:r>
                        <a:rPr lang="ru-RU" sz="1500" dirty="0">
                          <a:effectLst/>
                        </a:rPr>
                        <a:t> </a:t>
                      </a:r>
                      <a:endParaRPr lang="ru-RU" sz="1500" dirty="0">
                        <a:effectLst/>
                        <a:latin typeface="PANDA Times UZ"/>
                        <a:ea typeface="Times New Roman"/>
                        <a:cs typeface="PANDA Times UZ"/>
                      </a:endParaRPr>
                    </a:p>
                  </a:txBody>
                  <a:tcPr marL="39238" marR="39238" marT="0" marB="0"/>
                </a:tc>
                <a:tc>
                  <a:txBody>
                    <a:bodyPr/>
                    <a:lstStyle/>
                    <a:p>
                      <a:pPr marL="0" indent="88900" algn="ctr">
                        <a:lnSpc>
                          <a:spcPct val="115000"/>
                        </a:lnSpc>
                        <a:spcAft>
                          <a:spcPts val="0"/>
                        </a:spcAft>
                      </a:pPr>
                      <a:r>
                        <a:rPr lang="ru-RU" sz="1500" dirty="0">
                          <a:effectLst/>
                        </a:rPr>
                        <a:t>б</a:t>
                      </a:r>
                      <a:r>
                        <a:rPr lang="uz-Cyrl-UZ" sz="1500" dirty="0">
                          <a:effectLst/>
                        </a:rPr>
                        <a:t>ў</a:t>
                      </a:r>
                      <a:r>
                        <a:rPr lang="ru-RU" sz="1500" dirty="0" err="1">
                          <a:effectLst/>
                        </a:rPr>
                        <a:t>йини</a:t>
                      </a:r>
                      <a:endParaRPr lang="ru-RU" sz="1500" dirty="0">
                        <a:effectLst/>
                      </a:endParaRPr>
                    </a:p>
                    <a:p>
                      <a:pPr indent="457200" algn="ctr">
                        <a:lnSpc>
                          <a:spcPct val="115000"/>
                        </a:lnSpc>
                        <a:spcAft>
                          <a:spcPts val="0"/>
                        </a:spcAft>
                      </a:pPr>
                      <a:r>
                        <a:rPr lang="ru-RU" sz="1500" dirty="0">
                          <a:effectLst/>
                        </a:rPr>
                        <a:t>ни</a:t>
                      </a:r>
                      <a:r>
                        <a:rPr lang="en-US" sz="1500" dirty="0" err="1">
                          <a:effectLst/>
                        </a:rPr>
                        <a:t>нг</a:t>
                      </a:r>
                      <a:r>
                        <a:rPr lang="ru-RU" sz="1500" dirty="0">
                          <a:effectLst/>
                        </a:rPr>
                        <a:t> </a:t>
                      </a:r>
                      <a:r>
                        <a:rPr lang="ru-RU" sz="1500" dirty="0" err="1">
                          <a:effectLst/>
                        </a:rPr>
                        <a:t>диаметри</a:t>
                      </a:r>
                      <a:endParaRPr lang="ru-RU" sz="1500" dirty="0">
                        <a:effectLst/>
                        <a:latin typeface="PANDA Times UZ"/>
                        <a:ea typeface="Times New Roman"/>
                        <a:cs typeface="PANDA Times UZ"/>
                      </a:endParaRPr>
                    </a:p>
                  </a:txBody>
                  <a:tcPr marL="39238" marR="39238" marT="0" marB="0"/>
                </a:tc>
                <a:tc>
                  <a:txBody>
                    <a:bodyPr/>
                    <a:lstStyle/>
                    <a:p>
                      <a:pPr marL="0" indent="88900" algn="ctr">
                        <a:lnSpc>
                          <a:spcPct val="115000"/>
                        </a:lnSpc>
                        <a:spcAft>
                          <a:spcPts val="0"/>
                        </a:spcAft>
                      </a:pPr>
                      <a:r>
                        <a:rPr lang="uz-Cyrl-UZ" sz="1500" dirty="0">
                          <a:effectLst/>
                        </a:rPr>
                        <a:t>қ</a:t>
                      </a:r>
                      <a:r>
                        <a:rPr lang="ru-RU" sz="1500" dirty="0" err="1">
                          <a:effectLst/>
                        </a:rPr>
                        <a:t>исми</a:t>
                      </a:r>
                      <a:endParaRPr lang="ru-RU" sz="1500" dirty="0">
                        <a:effectLst/>
                      </a:endParaRPr>
                    </a:p>
                    <a:p>
                      <a:pPr marL="0" indent="176213" algn="ctr">
                        <a:lnSpc>
                          <a:spcPct val="115000"/>
                        </a:lnSpc>
                        <a:spcAft>
                          <a:spcPts val="0"/>
                        </a:spcAft>
                      </a:pPr>
                      <a:r>
                        <a:rPr lang="ru-RU" sz="1500" dirty="0" err="1">
                          <a:effectLst/>
                        </a:rPr>
                        <a:t>нинг</a:t>
                      </a:r>
                      <a:r>
                        <a:rPr lang="ru-RU" sz="1500" dirty="0">
                          <a:effectLst/>
                        </a:rPr>
                        <a:t> баланд</a:t>
                      </a:r>
                    </a:p>
                    <a:p>
                      <a:pPr marL="0" indent="176213" algn="ctr">
                        <a:lnSpc>
                          <a:spcPct val="115000"/>
                        </a:lnSpc>
                        <a:spcAft>
                          <a:spcPts val="0"/>
                        </a:spcAft>
                      </a:pPr>
                      <a:r>
                        <a:rPr lang="ru-RU" sz="1500" dirty="0">
                          <a:effectLst/>
                        </a:rPr>
                        <a:t>лиги</a:t>
                      </a:r>
                      <a:endParaRPr lang="ru-RU" sz="1500" dirty="0">
                        <a:effectLst/>
                        <a:latin typeface="PANDA Times UZ"/>
                        <a:ea typeface="Times New Roman"/>
                        <a:cs typeface="PANDA Times UZ"/>
                      </a:endParaRPr>
                    </a:p>
                  </a:txBody>
                  <a:tcPr marL="39238" marR="39238" marT="0" marB="0"/>
                </a:tc>
                <a:tc>
                  <a:txBody>
                    <a:bodyPr/>
                    <a:lstStyle/>
                    <a:p>
                      <a:pPr marL="0" indent="88900" algn="ctr">
                        <a:lnSpc>
                          <a:spcPct val="115000"/>
                        </a:lnSpc>
                        <a:spcAft>
                          <a:spcPts val="0"/>
                        </a:spcAft>
                      </a:pPr>
                      <a:r>
                        <a:rPr lang="ru-RU" sz="1500" dirty="0" err="1">
                          <a:effectLst/>
                        </a:rPr>
                        <a:t>айланма</a:t>
                      </a:r>
                      <a:r>
                        <a:rPr lang="ru-RU" sz="1500" dirty="0">
                          <a:effectLst/>
                        </a:rPr>
                        <a:t> </a:t>
                      </a:r>
                      <a:r>
                        <a:rPr lang="ru-RU" sz="1500" dirty="0" err="1">
                          <a:effectLst/>
                        </a:rPr>
                        <a:t>қисми</a:t>
                      </a:r>
                      <a:endParaRPr lang="ru-RU" sz="1500" dirty="0">
                        <a:effectLst/>
                      </a:endParaRPr>
                    </a:p>
                    <a:p>
                      <a:pPr marL="0" indent="176213" algn="ctr">
                        <a:lnSpc>
                          <a:spcPct val="115000"/>
                        </a:lnSpc>
                        <a:spcAft>
                          <a:spcPts val="0"/>
                        </a:spcAft>
                      </a:pPr>
                      <a:r>
                        <a:rPr lang="ru-RU" sz="1500" dirty="0" err="1">
                          <a:effectLst/>
                        </a:rPr>
                        <a:t>нинг</a:t>
                      </a:r>
                      <a:r>
                        <a:rPr lang="ru-RU" sz="1500" dirty="0">
                          <a:effectLst/>
                        </a:rPr>
                        <a:t> баланд</a:t>
                      </a:r>
                    </a:p>
                    <a:p>
                      <a:pPr marL="0" indent="176213" algn="ctr">
                        <a:lnSpc>
                          <a:spcPct val="115000"/>
                        </a:lnSpc>
                        <a:spcAft>
                          <a:spcPts val="0"/>
                        </a:spcAft>
                      </a:pPr>
                      <a:r>
                        <a:rPr lang="ru-RU" sz="1500" dirty="0">
                          <a:effectLst/>
                        </a:rPr>
                        <a:t>лиги</a:t>
                      </a:r>
                      <a:endParaRPr lang="ru-RU" sz="1500" dirty="0">
                        <a:effectLst/>
                        <a:latin typeface="PANDA Times UZ"/>
                        <a:ea typeface="Times New Roman"/>
                        <a:cs typeface="PANDA Times UZ"/>
                      </a:endParaRPr>
                    </a:p>
                  </a:txBody>
                  <a:tcPr marL="39238" marR="39238" marT="0" marB="0"/>
                </a:tc>
              </a:tr>
              <a:tr h="253393">
                <a:tc>
                  <a:txBody>
                    <a:bodyPr/>
                    <a:lstStyle/>
                    <a:p>
                      <a:pPr indent="457200" algn="ctr">
                        <a:lnSpc>
                          <a:spcPct val="115000"/>
                        </a:lnSpc>
                        <a:spcAft>
                          <a:spcPts val="0"/>
                        </a:spcAft>
                      </a:pPr>
                      <a:r>
                        <a:rPr lang="ru-RU" sz="1500">
                          <a:effectLst/>
                        </a:rPr>
                        <a:t>1</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4</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5</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6</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7</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8</a:t>
                      </a:r>
                      <a:endParaRPr lang="ru-RU" sz="1500">
                        <a:effectLst/>
                        <a:latin typeface="PANDA Times UZ"/>
                        <a:ea typeface="Times New Roman"/>
                        <a:cs typeface="PANDA Times UZ"/>
                      </a:endParaRPr>
                    </a:p>
                  </a:txBody>
                  <a:tcPr marL="39238" marR="39238" marT="0" marB="0"/>
                </a:tc>
              </a:tr>
              <a:tr h="253393">
                <a:tc>
                  <a:txBody>
                    <a:bodyPr/>
                    <a:lstStyle/>
                    <a:p>
                      <a:pPr indent="457200" algn="ctr">
                        <a:lnSpc>
                          <a:spcPct val="115000"/>
                        </a:lnSpc>
                        <a:spcAft>
                          <a:spcPts val="0"/>
                        </a:spcAft>
                      </a:pPr>
                      <a:r>
                        <a:rPr lang="ru-RU" sz="1500">
                          <a:effectLst/>
                        </a:rPr>
                        <a:t>58</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100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130-3</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65-1</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64-1</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54</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14</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22</a:t>
                      </a:r>
                      <a:endParaRPr lang="ru-RU" sz="1500">
                        <a:effectLst/>
                        <a:latin typeface="PANDA Times UZ"/>
                        <a:ea typeface="Times New Roman"/>
                        <a:cs typeface="PANDA Times UZ"/>
                      </a:endParaRPr>
                    </a:p>
                  </a:txBody>
                  <a:tcPr marL="39238" marR="39238" marT="0" marB="0"/>
                </a:tc>
              </a:tr>
              <a:tr h="253393">
                <a:tc>
                  <a:txBody>
                    <a:bodyPr/>
                    <a:lstStyle/>
                    <a:p>
                      <a:pPr indent="457200" algn="ctr">
                        <a:lnSpc>
                          <a:spcPct val="115000"/>
                        </a:lnSpc>
                        <a:spcAft>
                          <a:spcPts val="0"/>
                        </a:spcAft>
                      </a:pPr>
                      <a:r>
                        <a:rPr lang="ru-RU" sz="1500">
                          <a:effectLst/>
                        </a:rPr>
                        <a:t>58</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200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225-7</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100-1</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64-1</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54</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49</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22</a:t>
                      </a:r>
                      <a:endParaRPr lang="ru-RU" sz="1500">
                        <a:effectLst/>
                        <a:latin typeface="PANDA Times UZ"/>
                        <a:ea typeface="Times New Roman"/>
                        <a:cs typeface="PANDA Times UZ"/>
                      </a:endParaRPr>
                    </a:p>
                  </a:txBody>
                  <a:tcPr marL="39238" marR="39238" marT="0" marB="0"/>
                </a:tc>
              </a:tr>
              <a:tr h="253393">
                <a:tc>
                  <a:txBody>
                    <a:bodyPr/>
                    <a:lstStyle/>
                    <a:p>
                      <a:pPr indent="457200" algn="ctr">
                        <a:lnSpc>
                          <a:spcPct val="115000"/>
                        </a:lnSpc>
                        <a:spcAft>
                          <a:spcPts val="0"/>
                        </a:spcAft>
                      </a:pPr>
                      <a:r>
                        <a:rPr lang="ru-RU" sz="1500">
                          <a:effectLst/>
                        </a:rPr>
                        <a:t>69</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350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385-10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125-2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72-1</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64</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63</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22</a:t>
                      </a:r>
                      <a:endParaRPr lang="ru-RU" sz="1500">
                        <a:effectLst/>
                        <a:latin typeface="PANDA Times UZ"/>
                        <a:ea typeface="Times New Roman"/>
                        <a:cs typeface="PANDA Times UZ"/>
                      </a:endParaRPr>
                    </a:p>
                  </a:txBody>
                  <a:tcPr marL="39238" marR="39238" marT="0" marB="0"/>
                </a:tc>
              </a:tr>
              <a:tr h="253393">
                <a:tc>
                  <a:txBody>
                    <a:bodyPr/>
                    <a:lstStyle/>
                    <a:p>
                      <a:pPr indent="457200" algn="ctr">
                        <a:lnSpc>
                          <a:spcPct val="115000"/>
                        </a:lnSpc>
                        <a:spcAft>
                          <a:spcPts val="0"/>
                        </a:spcAft>
                      </a:pPr>
                      <a:r>
                        <a:rPr lang="ru-RU" sz="1500">
                          <a:effectLst/>
                        </a:rPr>
                        <a:t>82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350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385-10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88-1</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89-2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78</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26</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30</a:t>
                      </a:r>
                      <a:endParaRPr lang="ru-RU" sz="1500">
                        <a:effectLst/>
                        <a:latin typeface="PANDA Times UZ"/>
                        <a:ea typeface="Times New Roman"/>
                        <a:cs typeface="PANDA Times UZ"/>
                      </a:endParaRPr>
                    </a:p>
                  </a:txBody>
                  <a:tcPr marL="39238" marR="39238" marT="0" marB="0"/>
                </a:tc>
              </a:tr>
              <a:tr h="253393">
                <a:tc>
                  <a:txBody>
                    <a:bodyPr/>
                    <a:lstStyle/>
                    <a:p>
                      <a:pPr indent="457200" algn="ctr">
                        <a:lnSpc>
                          <a:spcPct val="115000"/>
                        </a:lnSpc>
                        <a:spcAft>
                          <a:spcPts val="0"/>
                        </a:spcAft>
                      </a:pPr>
                      <a:r>
                        <a:rPr lang="ru-RU" sz="1500">
                          <a:effectLst/>
                        </a:rPr>
                        <a:t>82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500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560-15</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118-2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89-2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78</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56</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30</a:t>
                      </a:r>
                      <a:endParaRPr lang="ru-RU" sz="1500">
                        <a:effectLst/>
                        <a:latin typeface="PANDA Times UZ"/>
                        <a:ea typeface="Times New Roman"/>
                        <a:cs typeface="PANDA Times UZ"/>
                      </a:endParaRPr>
                    </a:p>
                  </a:txBody>
                  <a:tcPr marL="39238" marR="39238" marT="0" marB="0"/>
                </a:tc>
              </a:tr>
              <a:tr h="253393">
                <a:tc>
                  <a:txBody>
                    <a:bodyPr/>
                    <a:lstStyle/>
                    <a:p>
                      <a:pPr indent="457200" algn="ctr">
                        <a:lnSpc>
                          <a:spcPct val="115000"/>
                        </a:lnSpc>
                        <a:spcAft>
                          <a:spcPts val="0"/>
                        </a:spcAft>
                      </a:pPr>
                      <a:r>
                        <a:rPr lang="ru-RU" sz="1500">
                          <a:effectLst/>
                        </a:rPr>
                        <a:t>82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650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710-15</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141-2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89-2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78</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79</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30</a:t>
                      </a:r>
                      <a:endParaRPr lang="ru-RU" sz="1500">
                        <a:effectLst/>
                        <a:latin typeface="PANDA Times UZ"/>
                        <a:ea typeface="Times New Roman"/>
                        <a:cs typeface="PANDA Times UZ"/>
                      </a:endParaRPr>
                    </a:p>
                  </a:txBody>
                  <a:tcPr marL="39238" marR="39238" marT="0" marB="0"/>
                </a:tc>
              </a:tr>
              <a:tr h="253393">
                <a:tc>
                  <a:txBody>
                    <a:bodyPr/>
                    <a:lstStyle/>
                    <a:p>
                      <a:pPr indent="457200" algn="ctr">
                        <a:lnSpc>
                          <a:spcPct val="115000"/>
                        </a:lnSpc>
                        <a:spcAft>
                          <a:spcPts val="0"/>
                        </a:spcAft>
                      </a:pPr>
                      <a:r>
                        <a:rPr lang="ru-RU" sz="1500">
                          <a:effectLst/>
                        </a:rPr>
                        <a:t>82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800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365-15</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164-2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93-2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78</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93</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25</a:t>
                      </a:r>
                      <a:endParaRPr lang="ru-RU" sz="1500">
                        <a:effectLst/>
                        <a:latin typeface="PANDA Times UZ"/>
                        <a:ea typeface="Times New Roman"/>
                        <a:cs typeface="PANDA Times UZ"/>
                      </a:endParaRPr>
                    </a:p>
                  </a:txBody>
                  <a:tcPr marL="39238" marR="39238" marT="0" marB="0"/>
                </a:tc>
              </a:tr>
              <a:tr h="530332">
                <a:tc>
                  <a:txBody>
                    <a:bodyPr/>
                    <a:lstStyle/>
                    <a:p>
                      <a:pPr indent="457200" algn="ctr">
                        <a:lnSpc>
                          <a:spcPct val="115000"/>
                        </a:lnSpc>
                        <a:spcAft>
                          <a:spcPts val="0"/>
                        </a:spcAft>
                      </a:pPr>
                      <a:r>
                        <a:rPr lang="ru-RU" sz="1500">
                          <a:effectLst/>
                        </a:rPr>
                        <a:t>82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1000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1030-20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162-2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105-2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78</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87</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30</a:t>
                      </a:r>
                      <a:endParaRPr lang="ru-RU" sz="1500">
                        <a:effectLst/>
                        <a:latin typeface="PANDA Times UZ"/>
                        <a:ea typeface="Times New Roman"/>
                        <a:cs typeface="PANDA Times UZ"/>
                      </a:endParaRPr>
                    </a:p>
                  </a:txBody>
                  <a:tcPr marL="39238" marR="39238" marT="0" marB="0"/>
                </a:tc>
              </a:tr>
              <a:tr h="530332">
                <a:tc>
                  <a:txBody>
                    <a:bodyPr/>
                    <a:lstStyle/>
                    <a:p>
                      <a:pPr indent="457200" algn="ctr">
                        <a:lnSpc>
                          <a:spcPct val="115000"/>
                        </a:lnSpc>
                        <a:spcAft>
                          <a:spcPts val="0"/>
                        </a:spcAft>
                      </a:pPr>
                      <a:r>
                        <a:rPr lang="ru-RU" sz="1500">
                          <a:effectLst/>
                        </a:rPr>
                        <a:t>82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2000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2080-30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207-3</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133-2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78</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89</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40</a:t>
                      </a:r>
                      <a:endParaRPr lang="ru-RU" sz="1500">
                        <a:effectLst/>
                        <a:latin typeface="PANDA Times UZ"/>
                        <a:ea typeface="Times New Roman"/>
                        <a:cs typeface="PANDA Times UZ"/>
                      </a:endParaRPr>
                    </a:p>
                  </a:txBody>
                  <a:tcPr marL="39238" marR="39238" marT="0" marB="0"/>
                </a:tc>
              </a:tr>
              <a:tr h="530332">
                <a:tc>
                  <a:txBody>
                    <a:bodyPr/>
                    <a:lstStyle/>
                    <a:p>
                      <a:pPr indent="457200" algn="ctr">
                        <a:lnSpc>
                          <a:spcPct val="115000"/>
                        </a:lnSpc>
                        <a:spcAft>
                          <a:spcPts val="0"/>
                        </a:spcAft>
                      </a:pPr>
                      <a:r>
                        <a:rPr lang="ru-RU" sz="1500">
                          <a:effectLst/>
                        </a:rPr>
                        <a:t>82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3000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3200-50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286-3</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154-2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78</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107</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40</a:t>
                      </a:r>
                      <a:endParaRPr lang="ru-RU" sz="1500">
                        <a:effectLst/>
                        <a:latin typeface="PANDA Times UZ"/>
                        <a:ea typeface="Times New Roman"/>
                        <a:cs typeface="PANDA Times UZ"/>
                      </a:endParaRPr>
                    </a:p>
                  </a:txBody>
                  <a:tcPr marL="39238" marR="39238" marT="0" marB="0"/>
                </a:tc>
              </a:tr>
              <a:tr h="530332">
                <a:tc>
                  <a:txBody>
                    <a:bodyPr/>
                    <a:lstStyle/>
                    <a:p>
                      <a:pPr indent="457200" algn="ctr">
                        <a:lnSpc>
                          <a:spcPct val="115000"/>
                        </a:lnSpc>
                        <a:spcAft>
                          <a:spcPts val="0"/>
                        </a:spcAft>
                      </a:pPr>
                      <a:r>
                        <a:rPr lang="ru-RU" sz="1500">
                          <a:effectLst/>
                        </a:rPr>
                        <a:t>82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5000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5200-100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286-3</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172-2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78</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164</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35</a:t>
                      </a:r>
                      <a:endParaRPr lang="ru-RU" sz="1500">
                        <a:effectLst/>
                        <a:latin typeface="PANDA Times UZ"/>
                        <a:ea typeface="Times New Roman"/>
                        <a:cs typeface="PANDA Times UZ"/>
                      </a:endParaRPr>
                    </a:p>
                  </a:txBody>
                  <a:tcPr marL="39238" marR="39238" marT="0" marB="0"/>
                </a:tc>
              </a:tr>
              <a:tr h="530332">
                <a:tc>
                  <a:txBody>
                    <a:bodyPr/>
                    <a:lstStyle/>
                    <a:p>
                      <a:pPr indent="457200" algn="ctr">
                        <a:lnSpc>
                          <a:spcPct val="115000"/>
                        </a:lnSpc>
                        <a:spcAft>
                          <a:spcPts val="0"/>
                        </a:spcAft>
                      </a:pPr>
                      <a:r>
                        <a:rPr lang="ru-RU" sz="1500">
                          <a:effectLst/>
                        </a:rPr>
                        <a:t>100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5000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5200-100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286-3</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172-2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96</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164</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35</a:t>
                      </a:r>
                      <a:endParaRPr lang="ru-RU" sz="1500">
                        <a:effectLst/>
                        <a:latin typeface="PANDA Times UZ"/>
                        <a:ea typeface="Times New Roman"/>
                        <a:cs typeface="PANDA Times UZ"/>
                      </a:endParaRPr>
                    </a:p>
                  </a:txBody>
                  <a:tcPr marL="39238" marR="39238" marT="0" marB="0"/>
                </a:tc>
              </a:tr>
              <a:tr h="530332">
                <a:tc>
                  <a:txBody>
                    <a:bodyPr/>
                    <a:lstStyle/>
                    <a:p>
                      <a:pPr indent="457200" algn="ctr">
                        <a:lnSpc>
                          <a:spcPct val="115000"/>
                        </a:lnSpc>
                        <a:spcAft>
                          <a:spcPts val="0"/>
                        </a:spcAft>
                      </a:pPr>
                      <a:r>
                        <a:rPr lang="ru-RU" sz="1500">
                          <a:effectLst/>
                        </a:rPr>
                        <a:t>82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10000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10300-150</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380-3</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220-2</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78</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a:effectLst/>
                        </a:rPr>
                        <a:t>165</a:t>
                      </a:r>
                      <a:endParaRPr lang="ru-RU" sz="1500">
                        <a:effectLst/>
                        <a:latin typeface="PANDA Times UZ"/>
                        <a:ea typeface="Times New Roman"/>
                        <a:cs typeface="PANDA Times UZ"/>
                      </a:endParaRPr>
                    </a:p>
                  </a:txBody>
                  <a:tcPr marL="39238" marR="39238" marT="0" marB="0"/>
                </a:tc>
                <a:tc>
                  <a:txBody>
                    <a:bodyPr/>
                    <a:lstStyle/>
                    <a:p>
                      <a:pPr indent="457200" algn="ctr">
                        <a:lnSpc>
                          <a:spcPct val="115000"/>
                        </a:lnSpc>
                        <a:spcAft>
                          <a:spcPts val="0"/>
                        </a:spcAft>
                      </a:pPr>
                      <a:r>
                        <a:rPr lang="ru-RU" sz="1500" dirty="0">
                          <a:effectLst/>
                        </a:rPr>
                        <a:t>70</a:t>
                      </a:r>
                      <a:endParaRPr lang="ru-RU" sz="1500" dirty="0">
                        <a:effectLst/>
                        <a:latin typeface="PANDA Times UZ"/>
                        <a:ea typeface="Times New Roman"/>
                        <a:cs typeface="PANDA Times UZ"/>
                      </a:endParaRPr>
                    </a:p>
                  </a:txBody>
                  <a:tcPr marL="39238" marR="39238" marT="0" marB="0"/>
                </a:tc>
              </a:tr>
            </a:tbl>
          </a:graphicData>
        </a:graphic>
      </p:graphicFrame>
    </p:spTree>
    <p:extLst>
      <p:ext uri="{BB962C8B-B14F-4D97-AF65-F5344CB8AC3E}">
        <p14:creationId xmlns:p14="http://schemas.microsoft.com/office/powerpoint/2010/main" val="2481686422"/>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7484"/>
            <a:ext cx="8748464" cy="5262979"/>
          </a:xfrm>
          <a:prstGeom prst="rect">
            <a:avLst/>
          </a:prstGeom>
        </p:spPr>
        <p:txBody>
          <a:bodyPr wrap="square">
            <a:spAutoFit/>
          </a:bodyPr>
          <a:lstStyle/>
          <a:p>
            <a:pPr algn="just"/>
            <a:r>
              <a:rPr lang="uz-Cyrl-UZ" sz="2400" dirty="0">
                <a:solidFill>
                  <a:schemeClr val="bg1"/>
                </a:solidFill>
              </a:rPr>
              <a:t> Шиша идишлари махсус заводларда ишлаб чиқарилиб уларнинг асосий қисмини кремнезем қуми ташкил этади. Кремнезем кварц қуми шаклида бўлиб, униг сифати шиша идишнинг сифатига таъсир қилади. </a:t>
            </a:r>
            <a:r>
              <a:rPr lang="ru-RU" sz="2400" dirty="0" err="1">
                <a:solidFill>
                  <a:schemeClr val="bg1"/>
                </a:solidFill>
              </a:rPr>
              <a:t>Юқори</a:t>
            </a:r>
            <a:r>
              <a:rPr lang="ru-RU" sz="2400" dirty="0">
                <a:solidFill>
                  <a:schemeClr val="bg1"/>
                </a:solidFill>
              </a:rPr>
              <a:t> </a:t>
            </a:r>
            <a:r>
              <a:rPr lang="ru-RU" sz="2400" dirty="0" err="1">
                <a:solidFill>
                  <a:schemeClr val="bg1"/>
                </a:solidFill>
              </a:rPr>
              <a:t>сифатли</a:t>
            </a:r>
            <a:r>
              <a:rPr lang="ru-RU" sz="2400" dirty="0">
                <a:solidFill>
                  <a:schemeClr val="bg1"/>
                </a:solidFill>
              </a:rPr>
              <a:t> кварц </a:t>
            </a:r>
            <a:r>
              <a:rPr lang="ru-RU" sz="2400" dirty="0" err="1">
                <a:solidFill>
                  <a:schemeClr val="bg1"/>
                </a:solidFill>
              </a:rPr>
              <a:t>қуми</a:t>
            </a:r>
            <a:r>
              <a:rPr lang="ru-RU" sz="2400" dirty="0">
                <a:solidFill>
                  <a:schemeClr val="bg1"/>
                </a:solidFill>
              </a:rPr>
              <a:t> 99-99,8% СиО</a:t>
            </a:r>
            <a:r>
              <a:rPr lang="ru-RU" sz="2400" baseline="-25000" dirty="0">
                <a:solidFill>
                  <a:schemeClr val="bg1"/>
                </a:solidFill>
              </a:rPr>
              <a:t>2</a:t>
            </a:r>
            <a:r>
              <a:rPr lang="ru-RU" sz="2400" dirty="0">
                <a:solidFill>
                  <a:schemeClr val="bg1"/>
                </a:solidFill>
              </a:rPr>
              <a:t> </a:t>
            </a:r>
            <a:r>
              <a:rPr lang="ru-RU" sz="2400" dirty="0" err="1">
                <a:solidFill>
                  <a:schemeClr val="bg1"/>
                </a:solidFill>
              </a:rPr>
              <a:t>ва</a:t>
            </a:r>
            <a:r>
              <a:rPr lang="ru-RU" sz="2400" dirty="0">
                <a:solidFill>
                  <a:schemeClr val="bg1"/>
                </a:solidFill>
              </a:rPr>
              <a:t> 1,0-0,2% </a:t>
            </a:r>
            <a:r>
              <a:rPr lang="ru-RU" sz="2400" dirty="0" err="1">
                <a:solidFill>
                  <a:schemeClr val="bg1"/>
                </a:solidFill>
              </a:rPr>
              <a:t>бошқа</a:t>
            </a:r>
            <a:r>
              <a:rPr lang="ru-RU" sz="2400" dirty="0">
                <a:solidFill>
                  <a:schemeClr val="bg1"/>
                </a:solidFill>
              </a:rPr>
              <a:t> </a:t>
            </a:r>
            <a:r>
              <a:rPr lang="ru-RU" sz="2400" dirty="0" err="1">
                <a:solidFill>
                  <a:schemeClr val="bg1"/>
                </a:solidFill>
              </a:rPr>
              <a:t>аралашмадан</a:t>
            </a:r>
            <a:r>
              <a:rPr lang="ru-RU" sz="2400" dirty="0">
                <a:solidFill>
                  <a:schemeClr val="bg1"/>
                </a:solidFill>
              </a:rPr>
              <a:t> </a:t>
            </a:r>
            <a:r>
              <a:rPr lang="ru-RU" sz="2400" dirty="0" err="1">
                <a:solidFill>
                  <a:schemeClr val="bg1"/>
                </a:solidFill>
              </a:rPr>
              <a:t>иборат</a:t>
            </a:r>
            <a:r>
              <a:rPr lang="ru-RU" sz="2400" dirty="0">
                <a:solidFill>
                  <a:schemeClr val="bg1"/>
                </a:solidFill>
              </a:rPr>
              <a:t> </a:t>
            </a:r>
            <a:r>
              <a:rPr lang="ru-RU" sz="2400" dirty="0" err="1">
                <a:solidFill>
                  <a:schemeClr val="bg1"/>
                </a:solidFill>
              </a:rPr>
              <a:t>бўлади</a:t>
            </a:r>
            <a:r>
              <a:rPr lang="ru-RU" sz="2400" dirty="0">
                <a:solidFill>
                  <a:schemeClr val="bg1"/>
                </a:solidFill>
              </a:rPr>
              <a:t>. Кварц </a:t>
            </a:r>
            <a:r>
              <a:rPr lang="ru-RU" sz="2400" dirty="0" err="1">
                <a:solidFill>
                  <a:schemeClr val="bg1"/>
                </a:solidFill>
              </a:rPr>
              <a:t>қумини</a:t>
            </a:r>
            <a:r>
              <a:rPr lang="ru-RU" sz="2400" dirty="0">
                <a:solidFill>
                  <a:schemeClr val="bg1"/>
                </a:solidFill>
              </a:rPr>
              <a:t> </a:t>
            </a:r>
            <a:r>
              <a:rPr lang="ru-RU" sz="2400" dirty="0" err="1">
                <a:solidFill>
                  <a:schemeClr val="bg1"/>
                </a:solidFill>
              </a:rPr>
              <a:t>оптимал</a:t>
            </a:r>
            <a:r>
              <a:rPr lang="ru-RU" sz="2400" dirty="0">
                <a:solidFill>
                  <a:schemeClr val="bg1"/>
                </a:solidFill>
              </a:rPr>
              <a:t> </a:t>
            </a:r>
            <a:r>
              <a:rPr lang="ru-RU" sz="2400" dirty="0" err="1">
                <a:solidFill>
                  <a:schemeClr val="bg1"/>
                </a:solidFill>
              </a:rPr>
              <a:t>ўлчами</a:t>
            </a:r>
            <a:r>
              <a:rPr lang="ru-RU" sz="2400" dirty="0">
                <a:solidFill>
                  <a:schemeClr val="bg1"/>
                </a:solidFill>
              </a:rPr>
              <a:t> 0,2-0,5 мм </a:t>
            </a:r>
            <a:r>
              <a:rPr lang="ru-RU" sz="2400" dirty="0" err="1">
                <a:solidFill>
                  <a:schemeClr val="bg1"/>
                </a:solidFill>
              </a:rPr>
              <a:t>бўлиб</a:t>
            </a:r>
            <a:r>
              <a:rPr lang="ru-RU" sz="2400" dirty="0">
                <a:solidFill>
                  <a:schemeClr val="bg1"/>
                </a:solidFill>
              </a:rPr>
              <a:t>, </a:t>
            </a:r>
            <a:r>
              <a:rPr lang="ru-RU" sz="2400" dirty="0" err="1">
                <a:solidFill>
                  <a:schemeClr val="bg1"/>
                </a:solidFill>
              </a:rPr>
              <a:t>умумий</a:t>
            </a:r>
            <a:r>
              <a:rPr lang="ru-RU" sz="2400" dirty="0">
                <a:solidFill>
                  <a:schemeClr val="bg1"/>
                </a:solidFill>
              </a:rPr>
              <a:t> </a:t>
            </a:r>
            <a:r>
              <a:rPr lang="ru-RU" sz="2400" dirty="0" err="1">
                <a:solidFill>
                  <a:schemeClr val="bg1"/>
                </a:solidFill>
              </a:rPr>
              <a:t>ишлатилаётган</a:t>
            </a:r>
            <a:r>
              <a:rPr lang="ru-RU" sz="2400" dirty="0">
                <a:solidFill>
                  <a:schemeClr val="bg1"/>
                </a:solidFill>
              </a:rPr>
              <a:t> </a:t>
            </a:r>
            <a:r>
              <a:rPr lang="ru-RU" sz="2400" dirty="0" err="1">
                <a:solidFill>
                  <a:schemeClr val="bg1"/>
                </a:solidFill>
              </a:rPr>
              <a:t>қумни</a:t>
            </a:r>
            <a:r>
              <a:rPr lang="ru-RU" sz="2400" dirty="0">
                <a:solidFill>
                  <a:schemeClr val="bg1"/>
                </a:solidFill>
              </a:rPr>
              <a:t> 85-90% шу </a:t>
            </a:r>
            <a:r>
              <a:rPr lang="ru-RU" sz="2400" dirty="0" err="1">
                <a:solidFill>
                  <a:schemeClr val="bg1"/>
                </a:solidFill>
              </a:rPr>
              <a:t>ўлчамда</a:t>
            </a:r>
            <a:r>
              <a:rPr lang="ru-RU" sz="2400" dirty="0">
                <a:solidFill>
                  <a:schemeClr val="bg1"/>
                </a:solidFill>
              </a:rPr>
              <a:t> </a:t>
            </a:r>
            <a:r>
              <a:rPr lang="ru-RU" sz="2400" dirty="0" err="1">
                <a:solidFill>
                  <a:schemeClr val="bg1"/>
                </a:solidFill>
              </a:rPr>
              <a:t>бўлади</a:t>
            </a:r>
            <a:r>
              <a:rPr lang="ru-RU" sz="2400" dirty="0">
                <a:solidFill>
                  <a:schemeClr val="bg1"/>
                </a:solidFill>
              </a:rPr>
              <a:t>. </a:t>
            </a:r>
            <a:r>
              <a:rPr lang="ru-RU" sz="2400" dirty="0" err="1">
                <a:solidFill>
                  <a:schemeClr val="bg1"/>
                </a:solidFill>
              </a:rPr>
              <a:t>Қумни</a:t>
            </a:r>
            <a:r>
              <a:rPr lang="ru-RU" sz="2400" dirty="0">
                <a:solidFill>
                  <a:schemeClr val="bg1"/>
                </a:solidFill>
              </a:rPr>
              <a:t> </a:t>
            </a:r>
            <a:r>
              <a:rPr lang="ru-RU" sz="2400" dirty="0" err="1">
                <a:solidFill>
                  <a:schemeClr val="bg1"/>
                </a:solidFill>
              </a:rPr>
              <a:t>таркибида</a:t>
            </a:r>
            <a:r>
              <a:rPr lang="ru-RU" sz="2400" dirty="0">
                <a:solidFill>
                  <a:schemeClr val="bg1"/>
                </a:solidFill>
              </a:rPr>
              <a:t> </a:t>
            </a:r>
            <a:r>
              <a:rPr lang="ru-RU" sz="2400" dirty="0" err="1">
                <a:solidFill>
                  <a:schemeClr val="bg1"/>
                </a:solidFill>
              </a:rPr>
              <a:t>яна</a:t>
            </a:r>
            <a:r>
              <a:rPr lang="ru-RU" sz="2400" dirty="0">
                <a:solidFill>
                  <a:schemeClr val="bg1"/>
                </a:solidFill>
              </a:rPr>
              <a:t> </a:t>
            </a:r>
            <a:r>
              <a:rPr lang="ru-RU" sz="2400" dirty="0" smtClean="0">
                <a:solidFill>
                  <a:schemeClr val="bg1"/>
                </a:solidFill>
              </a:rPr>
              <a:t>бор</a:t>
            </a:r>
          </a:p>
          <a:p>
            <a:pPr algn="just"/>
            <a:r>
              <a:rPr lang="ru-RU" sz="2400" dirty="0" smtClean="0">
                <a:solidFill>
                  <a:schemeClr val="bg1"/>
                </a:solidFill>
              </a:rPr>
              <a:t> </a:t>
            </a:r>
            <a:r>
              <a:rPr lang="ru-RU" sz="2400" dirty="0" err="1">
                <a:solidFill>
                  <a:schemeClr val="bg1"/>
                </a:solidFill>
              </a:rPr>
              <a:t>оксиди</a:t>
            </a:r>
            <a:r>
              <a:rPr lang="ru-RU" sz="2400" dirty="0">
                <a:solidFill>
                  <a:schemeClr val="bg1"/>
                </a:solidFill>
              </a:rPr>
              <a:t> (</a:t>
            </a:r>
            <a:r>
              <a:rPr lang="uz-Cyrl-UZ" sz="2400" dirty="0">
                <a:solidFill>
                  <a:schemeClr val="bg1"/>
                </a:solidFill>
              </a:rPr>
              <a:t>В</a:t>
            </a:r>
            <a:r>
              <a:rPr lang="ru-RU" sz="2400" baseline="-25000" dirty="0">
                <a:solidFill>
                  <a:schemeClr val="bg1"/>
                </a:solidFill>
              </a:rPr>
              <a:t>3</a:t>
            </a:r>
            <a:r>
              <a:rPr lang="ru-RU" sz="2400" dirty="0">
                <a:solidFill>
                  <a:schemeClr val="bg1"/>
                </a:solidFill>
              </a:rPr>
              <a:t>О</a:t>
            </a:r>
            <a:r>
              <a:rPr lang="ru-RU" sz="2400" baseline="-25000" dirty="0">
                <a:solidFill>
                  <a:schemeClr val="bg1"/>
                </a:solidFill>
              </a:rPr>
              <a:t>3</a:t>
            </a:r>
            <a:r>
              <a:rPr lang="ru-RU" sz="2400" dirty="0">
                <a:solidFill>
                  <a:schemeClr val="bg1"/>
                </a:solidFill>
              </a:rPr>
              <a:t>), алюминий </a:t>
            </a:r>
            <a:endParaRPr lang="ru-RU" sz="2400" dirty="0" smtClean="0">
              <a:solidFill>
                <a:schemeClr val="bg1"/>
              </a:solidFill>
            </a:endParaRPr>
          </a:p>
          <a:p>
            <a:pPr algn="just"/>
            <a:r>
              <a:rPr lang="ru-RU" sz="2400" dirty="0" err="1" smtClean="0">
                <a:solidFill>
                  <a:schemeClr val="bg1"/>
                </a:solidFill>
              </a:rPr>
              <a:t>оксиди</a:t>
            </a:r>
            <a:r>
              <a:rPr lang="ru-RU" sz="2400" dirty="0" smtClean="0">
                <a:solidFill>
                  <a:schemeClr val="bg1"/>
                </a:solidFill>
              </a:rPr>
              <a:t> </a:t>
            </a:r>
            <a:r>
              <a:rPr lang="ru-RU" sz="2400" dirty="0">
                <a:solidFill>
                  <a:schemeClr val="bg1"/>
                </a:solidFill>
              </a:rPr>
              <a:t>(А</a:t>
            </a:r>
            <a:r>
              <a:rPr lang="en-US" sz="2400" dirty="0">
                <a:solidFill>
                  <a:schemeClr val="bg1"/>
                </a:solidFill>
              </a:rPr>
              <a:t>l</a:t>
            </a:r>
            <a:r>
              <a:rPr lang="ru-RU" sz="2400" baseline="-25000" dirty="0">
                <a:solidFill>
                  <a:schemeClr val="bg1"/>
                </a:solidFill>
              </a:rPr>
              <a:t>2</a:t>
            </a:r>
            <a:r>
              <a:rPr lang="ru-RU" sz="2400" dirty="0">
                <a:solidFill>
                  <a:schemeClr val="bg1"/>
                </a:solidFill>
              </a:rPr>
              <a:t>О</a:t>
            </a:r>
            <a:r>
              <a:rPr lang="ru-RU" sz="2400" baseline="-25000" dirty="0">
                <a:solidFill>
                  <a:schemeClr val="bg1"/>
                </a:solidFill>
              </a:rPr>
              <a:t>3</a:t>
            </a:r>
            <a:r>
              <a:rPr lang="ru-RU" sz="2400" dirty="0">
                <a:solidFill>
                  <a:schemeClr val="bg1"/>
                </a:solidFill>
              </a:rPr>
              <a:t>),натрий </a:t>
            </a:r>
            <a:endParaRPr lang="ru-RU" sz="2400" dirty="0" smtClean="0">
              <a:solidFill>
                <a:schemeClr val="bg1"/>
              </a:solidFill>
            </a:endParaRPr>
          </a:p>
          <a:p>
            <a:pPr algn="just"/>
            <a:r>
              <a:rPr lang="ru-RU" sz="2400" dirty="0" err="1" smtClean="0">
                <a:solidFill>
                  <a:schemeClr val="bg1"/>
                </a:solidFill>
              </a:rPr>
              <a:t>оксиди</a:t>
            </a:r>
            <a:r>
              <a:rPr lang="ru-RU" sz="2400" dirty="0" smtClean="0">
                <a:solidFill>
                  <a:schemeClr val="bg1"/>
                </a:solidFill>
              </a:rPr>
              <a:t> </a:t>
            </a:r>
            <a:r>
              <a:rPr lang="ru-RU" sz="2400" dirty="0">
                <a:solidFill>
                  <a:schemeClr val="bg1"/>
                </a:solidFill>
              </a:rPr>
              <a:t>(</a:t>
            </a:r>
            <a:r>
              <a:rPr lang="en-US" sz="2400" dirty="0">
                <a:solidFill>
                  <a:schemeClr val="bg1"/>
                </a:solidFill>
              </a:rPr>
              <a:t>N</a:t>
            </a:r>
            <a:r>
              <a:rPr lang="ru-RU" sz="2400" dirty="0">
                <a:solidFill>
                  <a:schemeClr val="bg1"/>
                </a:solidFill>
              </a:rPr>
              <a:t>а</a:t>
            </a:r>
            <a:r>
              <a:rPr lang="ru-RU" sz="2400" baseline="-25000" dirty="0">
                <a:solidFill>
                  <a:schemeClr val="bg1"/>
                </a:solidFill>
              </a:rPr>
              <a:t>2</a:t>
            </a:r>
            <a:r>
              <a:rPr lang="ru-RU" sz="2400" dirty="0">
                <a:solidFill>
                  <a:schemeClr val="bg1"/>
                </a:solidFill>
              </a:rPr>
              <a:t>О), </a:t>
            </a:r>
            <a:r>
              <a:rPr lang="ru-RU" sz="2400" dirty="0" err="1">
                <a:solidFill>
                  <a:schemeClr val="bg1"/>
                </a:solidFill>
              </a:rPr>
              <a:t>калсий</a:t>
            </a:r>
            <a:r>
              <a:rPr lang="ru-RU" sz="2400" dirty="0">
                <a:solidFill>
                  <a:schemeClr val="bg1"/>
                </a:solidFill>
              </a:rPr>
              <a:t> </a:t>
            </a:r>
            <a:r>
              <a:rPr lang="ru-RU" sz="2400" dirty="0" err="1" smtClean="0">
                <a:solidFill>
                  <a:schemeClr val="bg1"/>
                </a:solidFill>
              </a:rPr>
              <a:t>оксиди</a:t>
            </a:r>
            <a:endParaRPr lang="ru-RU" sz="2400" dirty="0" smtClean="0">
              <a:solidFill>
                <a:schemeClr val="bg1"/>
              </a:solidFill>
            </a:endParaRPr>
          </a:p>
          <a:p>
            <a:pPr algn="just"/>
            <a:r>
              <a:rPr lang="ru-RU" sz="2400" dirty="0" smtClean="0">
                <a:solidFill>
                  <a:schemeClr val="bg1"/>
                </a:solidFill>
              </a:rPr>
              <a:t>(</a:t>
            </a:r>
            <a:r>
              <a:rPr lang="en-US" sz="2400" dirty="0">
                <a:solidFill>
                  <a:schemeClr val="bg1"/>
                </a:solidFill>
              </a:rPr>
              <a:t>C</a:t>
            </a:r>
            <a:r>
              <a:rPr lang="ru-RU" sz="2400" dirty="0" err="1">
                <a:solidFill>
                  <a:schemeClr val="bg1"/>
                </a:solidFill>
              </a:rPr>
              <a:t>аО</a:t>
            </a:r>
            <a:r>
              <a:rPr lang="ru-RU" sz="2400" dirty="0">
                <a:solidFill>
                  <a:schemeClr val="bg1"/>
                </a:solidFill>
              </a:rPr>
              <a:t>), магний </a:t>
            </a:r>
            <a:r>
              <a:rPr lang="ru-RU" sz="2400" dirty="0" err="1" smtClean="0">
                <a:solidFill>
                  <a:schemeClr val="bg1"/>
                </a:solidFill>
              </a:rPr>
              <a:t>оксиди</a:t>
            </a:r>
            <a:endParaRPr lang="ru-RU" sz="2400" dirty="0" smtClean="0">
              <a:solidFill>
                <a:schemeClr val="bg1"/>
              </a:solidFill>
            </a:endParaRPr>
          </a:p>
          <a:p>
            <a:pPr algn="just"/>
            <a:r>
              <a:rPr lang="ru-RU" sz="2400" dirty="0" smtClean="0">
                <a:solidFill>
                  <a:schemeClr val="bg1"/>
                </a:solidFill>
              </a:rPr>
              <a:t>(</a:t>
            </a:r>
            <a:r>
              <a:rPr lang="ru-RU" sz="2400" dirty="0">
                <a:solidFill>
                  <a:schemeClr val="bg1"/>
                </a:solidFill>
              </a:rPr>
              <a:t>М</a:t>
            </a:r>
            <a:r>
              <a:rPr lang="en-US" sz="2400" dirty="0">
                <a:solidFill>
                  <a:schemeClr val="bg1"/>
                </a:solidFill>
              </a:rPr>
              <a:t>g</a:t>
            </a:r>
            <a:r>
              <a:rPr lang="ru-RU" sz="2400" dirty="0">
                <a:solidFill>
                  <a:schemeClr val="bg1"/>
                </a:solidFill>
              </a:rPr>
              <a:t>О) </a:t>
            </a:r>
            <a:r>
              <a:rPr lang="ru-RU" sz="2400" dirty="0" err="1">
                <a:solidFill>
                  <a:schemeClr val="bg1"/>
                </a:solidFill>
              </a:rPr>
              <a:t>ва</a:t>
            </a:r>
            <a:r>
              <a:rPr lang="ru-RU" sz="2400" dirty="0">
                <a:solidFill>
                  <a:schemeClr val="bg1"/>
                </a:solidFill>
              </a:rPr>
              <a:t> барий </a:t>
            </a:r>
            <a:r>
              <a:rPr lang="ru-RU" sz="2400" dirty="0" err="1">
                <a:solidFill>
                  <a:schemeClr val="bg1"/>
                </a:solidFill>
              </a:rPr>
              <a:t>оксиди</a:t>
            </a:r>
            <a:r>
              <a:rPr lang="ru-RU" sz="2400" dirty="0">
                <a:solidFill>
                  <a:schemeClr val="bg1"/>
                </a:solidFill>
              </a:rPr>
              <a:t>(</a:t>
            </a:r>
            <a:r>
              <a:rPr lang="en-US" sz="2400" dirty="0">
                <a:solidFill>
                  <a:schemeClr val="bg1"/>
                </a:solidFill>
              </a:rPr>
              <a:t>B</a:t>
            </a:r>
            <a:r>
              <a:rPr lang="ru-RU" sz="2400" dirty="0" err="1">
                <a:solidFill>
                  <a:schemeClr val="bg1"/>
                </a:solidFill>
              </a:rPr>
              <a:t>аО</a:t>
            </a:r>
            <a:r>
              <a:rPr lang="ru-RU" sz="2400" dirty="0">
                <a:solidFill>
                  <a:schemeClr val="bg1"/>
                </a:solidFill>
              </a:rPr>
              <a:t>) </a:t>
            </a:r>
            <a:endParaRPr lang="ru-RU" sz="2400" dirty="0" smtClean="0">
              <a:solidFill>
                <a:schemeClr val="bg1"/>
              </a:solidFill>
            </a:endParaRPr>
          </a:p>
          <a:p>
            <a:pPr algn="just"/>
            <a:r>
              <a:rPr lang="ru-RU" sz="2400" dirty="0" err="1" smtClean="0">
                <a:solidFill>
                  <a:schemeClr val="bg1"/>
                </a:solidFill>
              </a:rPr>
              <a:t>аралашмалари</a:t>
            </a:r>
            <a:r>
              <a:rPr lang="ru-RU" sz="2400" dirty="0" smtClean="0">
                <a:solidFill>
                  <a:schemeClr val="bg1"/>
                </a:solidFill>
              </a:rPr>
              <a:t> </a:t>
            </a:r>
            <a:r>
              <a:rPr lang="ru-RU" sz="2400" dirty="0">
                <a:solidFill>
                  <a:schemeClr val="bg1"/>
                </a:solidFill>
              </a:rPr>
              <a:t>бор.</a:t>
            </a:r>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5508" y="2688610"/>
            <a:ext cx="3606972" cy="4052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1083057"/>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950" y="0"/>
            <a:ext cx="8892480" cy="6740307"/>
          </a:xfrm>
          <a:prstGeom prst="rect">
            <a:avLst/>
          </a:prstGeom>
        </p:spPr>
        <p:txBody>
          <a:bodyPr wrap="square">
            <a:spAutoFit/>
          </a:bodyPr>
          <a:lstStyle/>
          <a:p>
            <a:pPr algn="ctr"/>
            <a:r>
              <a:rPr lang="uz-Cyrl-UZ" sz="2400" b="1" dirty="0">
                <a:solidFill>
                  <a:srgbClr val="FF0000"/>
                </a:solidFill>
              </a:rPr>
              <a:t>Тунука идишлар</a:t>
            </a:r>
            <a:endParaRPr lang="ru-RU" sz="2400" dirty="0">
              <a:solidFill>
                <a:srgbClr val="FF0000"/>
              </a:solidFill>
            </a:endParaRPr>
          </a:p>
          <a:p>
            <a:pPr algn="just"/>
            <a:r>
              <a:rPr lang="uz-Cyrl-UZ" sz="2400" b="1" dirty="0">
                <a:solidFill>
                  <a:schemeClr val="bg1"/>
                </a:solidFill>
              </a:rPr>
              <a:t> </a:t>
            </a:r>
            <a:endParaRPr lang="ru-RU" sz="2400" dirty="0">
              <a:solidFill>
                <a:schemeClr val="bg1"/>
              </a:solidFill>
            </a:endParaRPr>
          </a:p>
          <a:p>
            <a:pPr algn="just"/>
            <a:r>
              <a:rPr lang="uz-Cyrl-UZ" sz="2400" dirty="0">
                <a:solidFill>
                  <a:schemeClr val="bg1"/>
                </a:solidFill>
              </a:rPr>
              <a:t>Стерилизация қилишга мўлжалланган маҳсулотлар учун тунука идишлари кенг қўлланилади.  Тунука идишлари енгил бўлиб шиша идишларга нисбатан уч марта енгилдир. Лекин тунука идишлари ташқи муҳит таъсирида занглаши мумкин. Уларни ички ва ташқи муҳит таъсирида занглашини  ва оксидланишини олдини олиш учун уларга лак, эмаль ва бошқа ҳимоя моддалари суртилади.</a:t>
            </a:r>
            <a:endParaRPr lang="ru-RU" sz="2400" dirty="0">
              <a:solidFill>
                <a:schemeClr val="bg1"/>
              </a:solidFill>
            </a:endParaRPr>
          </a:p>
          <a:p>
            <a:pPr algn="just"/>
            <a:r>
              <a:rPr lang="uz-Cyrl-UZ" sz="2400" dirty="0">
                <a:solidFill>
                  <a:schemeClr val="bg1"/>
                </a:solidFill>
              </a:rPr>
              <a:t>Консерва идишларини тайёрлаш учун қалинлиги 0,2-0,25 мм бўлган тунука қўлланилади. Тунукани қалинлиги жиҳатидан уларни сонлари ҳам ўзгариб боради, масалан 0,28 мм қалинликдаги тунукани  28 сони билан белгиланади.</a:t>
            </a:r>
            <a:endParaRPr lang="ru-RU" sz="2400" dirty="0">
              <a:solidFill>
                <a:schemeClr val="bg1"/>
              </a:solidFill>
            </a:endParaRPr>
          </a:p>
          <a:p>
            <a:pPr algn="just"/>
            <a:r>
              <a:rPr lang="uz-Cyrl-UZ" sz="2400" dirty="0">
                <a:solidFill>
                  <a:schemeClr val="bg1"/>
                </a:solidFill>
              </a:rPr>
              <a:t>Консервалашда ишлатиладиган тунукани устки ва ички қисми қалай билан суртилади. Бунинг учун таркибида (аралашмаларда) қалайни миқдори 0,14% ва қўрғошин миқдори 0,04% дан кўп бўлмаган аралашмалар фойдаланилади.</a:t>
            </a:r>
            <a:endParaRPr lang="ru-RU" sz="2400" dirty="0">
              <a:solidFill>
                <a:schemeClr val="bg1"/>
              </a:solidFill>
            </a:endParaRPr>
          </a:p>
        </p:txBody>
      </p:sp>
    </p:spTree>
    <p:extLst>
      <p:ext uri="{BB962C8B-B14F-4D97-AF65-F5344CB8AC3E}">
        <p14:creationId xmlns:p14="http://schemas.microsoft.com/office/powerpoint/2010/main" val="3640658500"/>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43" y="23837"/>
            <a:ext cx="4578413" cy="3428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332656"/>
            <a:ext cx="3717032" cy="3494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787" y="3632488"/>
            <a:ext cx="4404416" cy="2947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3052231"/>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8191"/>
            <a:ext cx="9143999" cy="7171194"/>
          </a:xfrm>
          <a:prstGeom prst="rect">
            <a:avLst/>
          </a:prstGeom>
        </p:spPr>
        <p:txBody>
          <a:bodyPr wrap="square">
            <a:spAutoFit/>
          </a:bodyPr>
          <a:lstStyle/>
          <a:p>
            <a:pPr algn="ctr"/>
            <a:r>
              <a:rPr lang="uz-Cyrl-UZ" sz="2000" b="1" dirty="0">
                <a:solidFill>
                  <a:srgbClr val="FF0000"/>
                </a:solidFill>
              </a:rPr>
              <a:t>Полимер </a:t>
            </a:r>
            <a:r>
              <a:rPr lang="uz-Cyrl-UZ" sz="2000" b="1" dirty="0" smtClean="0">
                <a:solidFill>
                  <a:srgbClr val="FF0000"/>
                </a:solidFill>
              </a:rPr>
              <a:t>идишлар</a:t>
            </a:r>
          </a:p>
          <a:p>
            <a:pPr algn="just"/>
            <a:r>
              <a:rPr lang="uz-Cyrl-UZ" sz="2000" dirty="0">
                <a:solidFill>
                  <a:schemeClr val="bg1"/>
                </a:solidFill>
              </a:rPr>
              <a:t>Бундан 100 йил муқаддам АҚШ нинг Нью-Жерси шаҳрида ака-ука Хайэтлар қоғозни нитрат кислотаси билан ишлаб, унга камфорани аралаштириб, полиграфия саноати учун ғилдираклар ясадилар ва унга целлулоид номини бериб, биринчи пластмассани ихтиро қилдилар. Бу пластмасса тарихида буюк ихтиро эди. </a:t>
            </a:r>
            <a:endParaRPr lang="ru-RU" sz="2000" dirty="0">
              <a:solidFill>
                <a:schemeClr val="bg1"/>
              </a:solidFill>
            </a:endParaRPr>
          </a:p>
          <a:p>
            <a:pPr algn="just"/>
            <a:r>
              <a:rPr lang="uz-Cyrl-UZ" sz="2000" dirty="0">
                <a:solidFill>
                  <a:schemeClr val="bg1"/>
                </a:solidFill>
              </a:rPr>
              <a:t>Пластмассаларнинг барча саноат тармоқларидаги истиқболи кундан- кунга, йилдан–йилга ошиб бормоқда.</a:t>
            </a:r>
            <a:endParaRPr lang="ru-RU" sz="2000" dirty="0">
              <a:solidFill>
                <a:schemeClr val="bg1"/>
              </a:solidFill>
            </a:endParaRPr>
          </a:p>
          <a:p>
            <a:pPr algn="just"/>
            <a:r>
              <a:rPr lang="uz-Cyrl-UZ" sz="2000" dirty="0">
                <a:solidFill>
                  <a:schemeClr val="bg1"/>
                </a:solidFill>
              </a:rPr>
              <a:t> Кейинги вақтларда консерваларни қадоқлаш учун полимерлардан фойдаланиш анчагина самарадорликкаэ бўлмоқда.</a:t>
            </a:r>
            <a:endParaRPr lang="ru-RU" sz="2000" dirty="0">
              <a:solidFill>
                <a:schemeClr val="bg1"/>
              </a:solidFill>
            </a:endParaRPr>
          </a:p>
          <a:p>
            <a:pPr algn="just"/>
            <a:r>
              <a:rPr lang="uz-Cyrl-UZ" sz="2000" dirty="0">
                <a:solidFill>
                  <a:schemeClr val="bg1"/>
                </a:solidFill>
              </a:rPr>
              <a:t>Мева ва сабзавотларни, музлатилган ва қуритилган мева-сабзавотларни ҳамда тайёр таомларни қадоқлаш учун турли плёнкалардан тайёрланган пакетлар ишлатилади. Бу пакетлар битта материалдан - полиэтилендан, целлофандан, полипропилендан ва бошқалардан тайёрланиши мумкин. Баъзан комбинациялаштирилган материаллардан бир неча қават ҳосил қилиб тайёрланади. Айрим вақтларда алюмин фольгасидан ёки картондан ҳам тайёрланиши мумкин. Келтирилган материаллардан қаттиқ ёки ярим қаттиқ тара тайёрланиб, уларга шарбатлар, соуслар ҳамда тайёр қуюқ таомлар солинади. Бундай тарадаги консервалар стерилизацияланади. Ташишни қулайлатиш ва механик шикастланишдан сақлаш мақсадида пакетлар, картон коробкаларга жойланади. Бундай қадоқлаш хилини «коробкадаги қопча» деб аталади.</a:t>
            </a:r>
            <a:endParaRPr lang="ru-RU" sz="2000" dirty="0">
              <a:solidFill>
                <a:schemeClr val="bg1"/>
              </a:solidFill>
            </a:endParaRPr>
          </a:p>
          <a:p>
            <a:pPr algn="just"/>
            <a:endParaRPr lang="ru-RU" sz="2000" dirty="0">
              <a:solidFill>
                <a:schemeClr val="bg1"/>
              </a:solidFill>
            </a:endParaRPr>
          </a:p>
        </p:txBody>
      </p:sp>
    </p:spTree>
    <p:extLst>
      <p:ext uri="{BB962C8B-B14F-4D97-AF65-F5344CB8AC3E}">
        <p14:creationId xmlns:p14="http://schemas.microsoft.com/office/powerpoint/2010/main" val="1000611231"/>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txBox="1">
            <a:spLocks/>
          </p:cNvSpPr>
          <p:nvPr/>
        </p:nvSpPr>
        <p:spPr>
          <a:xfrm>
            <a:off x="467544" y="116632"/>
            <a:ext cx="8229600" cy="922114"/>
          </a:xfrm>
          <a:prstGeom prst="rect">
            <a:avLst/>
          </a:prstGeom>
        </p:spPr>
        <p:txBody>
          <a:bodyPr>
            <a:normAutofit/>
          </a:bodyPr>
          <a:lstStyle>
            <a:lvl1pPr algn="r" defTabSz="914400" rtl="0" eaLnBrk="1" latinLnBrk="0" hangingPunct="1">
              <a:spcBef>
                <a:spcPct val="0"/>
              </a:spcBef>
              <a:buNone/>
              <a:defRPr sz="44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2400" b="1" dirty="0" smtClean="0">
                <a:solidFill>
                  <a:srgbClr val="002060"/>
                </a:solidFill>
              </a:rPr>
              <a:t>P</a:t>
            </a:r>
            <a:r>
              <a:rPr lang="ru-RU" sz="2400" b="1" dirty="0" smtClean="0">
                <a:solidFill>
                  <a:srgbClr val="002060"/>
                </a:solidFill>
              </a:rPr>
              <a:t>О</a:t>
            </a:r>
            <a:r>
              <a:rPr lang="en-US" sz="2400" b="1" dirty="0" smtClean="0">
                <a:solidFill>
                  <a:srgbClr val="002060"/>
                </a:solidFill>
              </a:rPr>
              <a:t>LIM</a:t>
            </a:r>
            <a:r>
              <a:rPr lang="ru-RU" sz="2400" b="1" dirty="0" smtClean="0">
                <a:solidFill>
                  <a:srgbClr val="002060"/>
                </a:solidFill>
              </a:rPr>
              <a:t>Е</a:t>
            </a:r>
            <a:r>
              <a:rPr lang="en-US" sz="2400" b="1" dirty="0" smtClean="0">
                <a:solidFill>
                  <a:srgbClr val="002060"/>
                </a:solidFill>
              </a:rPr>
              <a:t>R IDISHLAR</a:t>
            </a:r>
            <a:endParaRPr lang="ru-RU" sz="2400" dirty="0">
              <a:solidFill>
                <a:srgbClr val="002060"/>
              </a:solidFill>
            </a:endParaRPr>
          </a:p>
        </p:txBody>
      </p:sp>
      <p:pic>
        <p:nvPicPr>
          <p:cNvPr id="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59" y="1124744"/>
            <a:ext cx="3617297" cy="27363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AutoShape 11" descr="Картинки по запросу polimer idishla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1124744"/>
            <a:ext cx="4164594" cy="27363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4252913"/>
            <a:ext cx="3617297" cy="21431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4008" y="4252913"/>
            <a:ext cx="4164594" cy="2143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5919718"/>
      </p:ext>
    </p:extLst>
  </p:cSld>
  <p:clrMapOvr>
    <a:masterClrMapping/>
  </p:clrMapOvr>
  <p:transition/>
</p:sld>
</file>

<file path=ppt/theme/theme1.xml><?xml version="1.0" encoding="utf-8"?>
<a:theme xmlns:a="http://schemas.openxmlformats.org/drawingml/2006/main" name="Kilter">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Kilter">
      <a:majorFont>
        <a:latin typeface="Rockwell"/>
        <a:ea typeface=""/>
        <a:cs typeface=""/>
        <a:font script="Grek" typeface="Cambria"/>
        <a:font script="Cyrl" typeface="Cambria"/>
        <a:font script="Jpan" typeface="HGS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Rockwell"/>
        <a:ea typeface=""/>
        <a:cs typeface=""/>
        <a:font script="Grek" typeface="Cambria"/>
        <a:font script="Cyrl" typeface="Cambria"/>
        <a:font script="Jpan" typeface="HGS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ilter">
      <a:fillStyleLst>
        <a:solidFill>
          <a:schemeClr val="phClr"/>
        </a:solidFill>
        <a:gradFill rotWithShape="1">
          <a:gsLst>
            <a:gs pos="0">
              <a:schemeClr val="phClr">
                <a:tint val="14000"/>
                <a:satMod val="180000"/>
                <a:lumMod val="100000"/>
              </a:schemeClr>
            </a:gs>
            <a:gs pos="42000">
              <a:schemeClr val="phClr">
                <a:tint val="40000"/>
                <a:satMod val="160000"/>
                <a:lumMod val="94000"/>
              </a:schemeClr>
            </a:gs>
            <a:gs pos="100000">
              <a:schemeClr val="phClr">
                <a:tint val="94000"/>
                <a:satMod val="140000"/>
              </a:schemeClr>
            </a:gs>
          </a:gsLst>
          <a:lin ang="5160000" scaled="1"/>
        </a:gradFill>
        <a:gradFill rotWithShape="1">
          <a:gsLst>
            <a:gs pos="38000">
              <a:schemeClr val="phClr">
                <a:satMod val="120000"/>
              </a:schemeClr>
            </a:gs>
            <a:gs pos="100000">
              <a:schemeClr val="phClr">
                <a:shade val="60000"/>
                <a:satMod val="180000"/>
                <a:lumMod val="70000"/>
              </a:schemeClr>
            </a:gs>
          </a:gsLst>
          <a:lin ang="4680000" scaled="0"/>
        </a:gradFill>
      </a:fillStyleLst>
      <a:lnStyleLst>
        <a:ln w="12700" cap="flat" cmpd="sng" algn="ctr">
          <a:solidFill>
            <a:schemeClr val="phClr">
              <a:shade val="50000"/>
            </a:schemeClr>
          </a:solidFill>
          <a:prstDash val="solid"/>
        </a:ln>
        <a:ln w="25400" cap="flat" cmpd="sng" algn="ctr">
          <a:solidFill>
            <a:schemeClr val="phClr">
              <a:shade val="75000"/>
              <a:lumMod val="90000"/>
            </a:schemeClr>
          </a:solidFill>
          <a:prstDash val="solid"/>
        </a:ln>
        <a:ln w="38100" cap="flat" cmpd="sng" algn="ctr">
          <a:solidFill>
            <a:schemeClr val="phClr"/>
          </a:solidFill>
          <a:prstDash val="solid"/>
        </a:ln>
      </a:lnStyleLst>
      <a:effectStyleLst>
        <a:effectStyle>
          <a:effectLst>
            <a:outerShdw blurRad="63500" dist="12700" dir="5400000" sx="102000" sy="102000" rotWithShape="0">
              <a:srgbClr val="000000">
                <a:alpha val="20000"/>
              </a:srgbClr>
            </a:outerShdw>
          </a:effectLst>
        </a:effectStyle>
        <a:effectStyle>
          <a:effectLst>
            <a:outerShdw blurRad="76200" dist="25400" dir="5400000" rotWithShape="0">
              <a:srgbClr val="000000">
                <a:alpha val="50000"/>
              </a:srgbClr>
            </a:outerShdw>
          </a:effectLst>
          <a:scene3d>
            <a:camera prst="orthographicFront">
              <a:rot lat="0" lon="0" rev="0"/>
            </a:camera>
            <a:lightRig rig="glow" dir="tl">
              <a:rot lat="0" lon="0" rev="19800000"/>
            </a:lightRig>
          </a:scene3d>
          <a:sp3d prstMaterial="metal">
            <a:bevelT w="152400" h="63500" prst="softRound"/>
          </a:sp3d>
        </a:effectStyle>
        <a:effectStyle>
          <a:effectLst>
            <a:outerShdw blurRad="107950" dist="12700" dir="5040000" rotWithShape="0">
              <a:srgbClr val="000000">
                <a:alpha val="54000"/>
              </a:srgbClr>
            </a:outerShdw>
          </a:effectLst>
          <a:scene3d>
            <a:camera prst="orthographicFront">
              <a:rot lat="0" lon="0" rev="0"/>
            </a:camera>
            <a:lightRig rig="threePt" dir="tl">
              <a:rot lat="0" lon="0" rev="19800000"/>
            </a:lightRig>
          </a:scene3d>
          <a:sp3d prstMaterial="plastic">
            <a:bevelT h="63500" prst="softRound"/>
          </a:sp3d>
        </a:effectStyle>
      </a:effectStyleLst>
      <a:bgFillStyleLst>
        <a:solidFill>
          <a:schemeClr val="phClr"/>
        </a:solidFill>
        <a:gradFill rotWithShape="1">
          <a:gsLst>
            <a:gs pos="0">
              <a:schemeClr val="phClr">
                <a:tint val="95000"/>
                <a:satMod val="140000"/>
                <a:lumMod val="120000"/>
              </a:schemeClr>
            </a:gs>
            <a:gs pos="100000">
              <a:schemeClr val="phClr">
                <a:tint val="95000"/>
                <a:shade val="70000"/>
                <a:satMod val="180000"/>
                <a:lumMod val="82000"/>
              </a:schemeClr>
            </a:gs>
          </a:gsLst>
          <a:path path="circle">
            <a:fillToRect l="25000" t="25000" r="25000" b="25000"/>
          </a:path>
        </a:gradFill>
        <a:gradFill rotWithShape="1">
          <a:gsLst>
            <a:gs pos="0">
              <a:schemeClr val="phClr">
                <a:tint val="94000"/>
                <a:satMod val="140000"/>
                <a:lumMod val="120000"/>
              </a:schemeClr>
            </a:gs>
            <a:gs pos="100000">
              <a:schemeClr val="phClr">
                <a:tint val="97000"/>
                <a:shade val="70000"/>
                <a:satMod val="190000"/>
                <a:lumMod val="72000"/>
              </a:schemeClr>
            </a:gs>
          </a:gsLst>
          <a:path path="circle">
            <a:fillToRect l="50000" t="50000" r="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TM01859865[[fn=Порядок]]</Template>
  <TotalTime>122</TotalTime>
  <Words>1267</Words>
  <Application>Microsoft Office PowerPoint</Application>
  <PresentationFormat>Экран (4:3)</PresentationFormat>
  <Paragraphs>240</Paragraphs>
  <Slides>25</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Kilter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BEST</dc:creator>
  <cp:lastModifiedBy>BEST</cp:lastModifiedBy>
  <cp:revision>13</cp:revision>
  <dcterms:created xsi:type="dcterms:W3CDTF">2017-12-26T04:08:30Z</dcterms:created>
  <dcterms:modified xsi:type="dcterms:W3CDTF">2017-12-26T06:11:16Z</dcterms:modified>
</cp:coreProperties>
</file>