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1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14"/>
          <p:cNvSpPr>
            <a:spLocks noGrp="1"/>
          </p:cNvSpPr>
          <p:nvPr>
            <p:ph type="dt" sz="half" idx="10"/>
          </p:nvPr>
        </p:nvSpPr>
        <p:spPr/>
        <p:txBody>
          <a:bodyPr/>
          <a:lstStyle/>
          <a:p>
            <a:fld id="{06D57250-75B0-4055-BDDE-8EB0EC90C208}" type="datetimeFigureOut">
              <a:rPr lang="ru-RU" smtClean="0"/>
              <a:t>26.12.2017</a:t>
            </a:fld>
            <a:endParaRPr lang="ru-RU"/>
          </a:p>
        </p:txBody>
      </p:sp>
      <p:sp>
        <p:nvSpPr>
          <p:cNvPr id="16" name="Slide Number Placeholder 15"/>
          <p:cNvSpPr>
            <a:spLocks noGrp="1"/>
          </p:cNvSpPr>
          <p:nvPr>
            <p:ph type="sldNum" sz="quarter" idx="11"/>
          </p:nvPr>
        </p:nvSpPr>
        <p:spPr/>
        <p:txBody>
          <a:bodyPr/>
          <a:lstStyle/>
          <a:p>
            <a:fld id="{13A62FC3-4D86-47B7-BF36-1E93F1D52196}"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4" name="Date Placeholder 13"/>
          <p:cNvSpPr>
            <a:spLocks noGrp="1"/>
          </p:cNvSpPr>
          <p:nvPr>
            <p:ph type="dt" sz="half" idx="10"/>
          </p:nvPr>
        </p:nvSpPr>
        <p:spPr/>
        <p:txBody>
          <a:bodyPr/>
          <a:lstStyle/>
          <a:p>
            <a:fld id="{06D57250-75B0-4055-BDDE-8EB0EC90C208}" type="datetimeFigureOut">
              <a:rPr lang="ru-RU" smtClean="0"/>
              <a:t>26.12.2017</a:t>
            </a:fld>
            <a:endParaRPr lang="ru-RU"/>
          </a:p>
        </p:txBody>
      </p:sp>
      <p:sp>
        <p:nvSpPr>
          <p:cNvPr id="15" name="Slide Number Placeholder 14"/>
          <p:cNvSpPr>
            <a:spLocks noGrp="1"/>
          </p:cNvSpPr>
          <p:nvPr>
            <p:ph type="sldNum" sz="quarter" idx="11"/>
          </p:nvPr>
        </p:nvSpPr>
        <p:spPr/>
        <p:txBody>
          <a:bodyPr/>
          <a:lstStyle/>
          <a:p>
            <a:fld id="{13A62FC3-4D86-47B7-BF36-1E93F1D52196}"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2" name="Date Placeholder 11"/>
          <p:cNvSpPr>
            <a:spLocks noGrp="1"/>
          </p:cNvSpPr>
          <p:nvPr>
            <p:ph type="dt" sz="half" idx="10"/>
          </p:nvPr>
        </p:nvSpPr>
        <p:spPr/>
        <p:txBody>
          <a:bodyPr/>
          <a:lstStyle/>
          <a:p>
            <a:fld id="{06D57250-75B0-4055-BDDE-8EB0EC90C208}" type="datetimeFigureOut">
              <a:rPr lang="ru-RU" smtClean="0"/>
              <a:t>26.12.2017</a:t>
            </a:fld>
            <a:endParaRPr lang="ru-RU"/>
          </a:p>
        </p:txBody>
      </p:sp>
      <p:sp>
        <p:nvSpPr>
          <p:cNvPr id="13" name="Slide Number Placeholder 12"/>
          <p:cNvSpPr>
            <a:spLocks noGrp="1"/>
          </p:cNvSpPr>
          <p:nvPr>
            <p:ph type="sldNum" sz="quarter" idx="11"/>
          </p:nvPr>
        </p:nvSpPr>
        <p:spPr/>
        <p:txBody>
          <a:bodyPr/>
          <a:lstStyle/>
          <a:p>
            <a:fld id="{13A62FC3-4D86-47B7-BF36-1E93F1D52196}"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06D57250-75B0-4055-BDDE-8EB0EC90C208}" type="datetimeFigureOut">
              <a:rPr lang="ru-RU" smtClean="0"/>
              <a:t>26.12.2017</a:t>
            </a:fld>
            <a:endParaRPr lang="ru-RU"/>
          </a:p>
        </p:txBody>
      </p:sp>
      <p:sp>
        <p:nvSpPr>
          <p:cNvPr id="9" name="Slide Number Placeholder 8"/>
          <p:cNvSpPr>
            <a:spLocks noGrp="1"/>
          </p:cNvSpPr>
          <p:nvPr>
            <p:ph type="sldNum" sz="quarter" idx="11"/>
          </p:nvPr>
        </p:nvSpPr>
        <p:spPr/>
        <p:txBody>
          <a:bodyPr/>
          <a:lstStyle/>
          <a:p>
            <a:fld id="{13A62FC3-4D86-47B7-BF36-1E93F1D52196}"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smtClean="0"/>
              <a:t>Образец заголовка</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ru-RU" smtClean="0"/>
              <a:t>Образец заголовка</a:t>
            </a:r>
            <a:endParaRPr lang="en-US" dirty="0"/>
          </a:p>
        </p:txBody>
      </p:sp>
      <p:sp>
        <p:nvSpPr>
          <p:cNvPr id="14" name="Date Placeholder 13"/>
          <p:cNvSpPr>
            <a:spLocks noGrp="1"/>
          </p:cNvSpPr>
          <p:nvPr>
            <p:ph type="dt" sz="half" idx="10"/>
          </p:nvPr>
        </p:nvSpPr>
        <p:spPr/>
        <p:txBody>
          <a:bodyPr/>
          <a:lstStyle/>
          <a:p>
            <a:fld id="{06D57250-75B0-4055-BDDE-8EB0EC90C208}" type="datetimeFigureOut">
              <a:rPr lang="ru-RU" smtClean="0"/>
              <a:t>26.12.2017</a:t>
            </a:fld>
            <a:endParaRPr lang="ru-RU"/>
          </a:p>
        </p:txBody>
      </p:sp>
      <p:sp>
        <p:nvSpPr>
          <p:cNvPr id="15" name="Slide Number Placeholder 14"/>
          <p:cNvSpPr>
            <a:spLocks noGrp="1"/>
          </p:cNvSpPr>
          <p:nvPr>
            <p:ph type="sldNum" sz="quarter" idx="11"/>
          </p:nvPr>
        </p:nvSpPr>
        <p:spPr/>
        <p:txBody>
          <a:bodyPr/>
          <a:lstStyle/>
          <a:p>
            <a:fld id="{13A62FC3-4D86-47B7-BF36-1E93F1D52196}"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7" name="Date Placeholder 6"/>
          <p:cNvSpPr>
            <a:spLocks noGrp="1"/>
          </p:cNvSpPr>
          <p:nvPr>
            <p:ph type="dt" sz="half" idx="10"/>
          </p:nvPr>
        </p:nvSpPr>
        <p:spPr/>
        <p:txBody>
          <a:bodyPr/>
          <a:lstStyle/>
          <a:p>
            <a:fld id="{06D57250-75B0-4055-BDDE-8EB0EC90C208}" type="datetimeFigureOut">
              <a:rPr lang="ru-RU" smtClean="0"/>
              <a:t>26.12.2017</a:t>
            </a:fld>
            <a:endParaRPr lang="ru-RU"/>
          </a:p>
        </p:txBody>
      </p:sp>
      <p:sp>
        <p:nvSpPr>
          <p:cNvPr id="8" name="Slide Number Placeholder 7"/>
          <p:cNvSpPr>
            <a:spLocks noGrp="1"/>
          </p:cNvSpPr>
          <p:nvPr>
            <p:ph type="sldNum" sz="quarter" idx="11"/>
          </p:nvPr>
        </p:nvSpPr>
        <p:spPr/>
        <p:txBody>
          <a:bodyPr/>
          <a:lstStyle/>
          <a:p>
            <a:fld id="{13A62FC3-4D86-47B7-BF36-1E93F1D52196}"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6D57250-75B0-4055-BDDE-8EB0EC90C208}" type="datetimeFigureOut">
              <a:rPr lang="ru-RU" smtClean="0"/>
              <a:t>26.12.2017</a:t>
            </a:fld>
            <a:endParaRPr lang="ru-RU"/>
          </a:p>
        </p:txBody>
      </p:sp>
      <p:sp>
        <p:nvSpPr>
          <p:cNvPr id="6" name="Slide Number Placeholder 5"/>
          <p:cNvSpPr>
            <a:spLocks noGrp="1"/>
          </p:cNvSpPr>
          <p:nvPr>
            <p:ph type="sldNum" sz="quarter" idx="11"/>
          </p:nvPr>
        </p:nvSpPr>
        <p:spPr/>
        <p:txBody>
          <a:bodyPr/>
          <a:lstStyle/>
          <a:p>
            <a:fld id="{13A62FC3-4D86-47B7-BF36-1E93F1D52196}" type="slidenum">
              <a:rPr lang="ru-RU" smtClean="0"/>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06D57250-75B0-4055-BDDE-8EB0EC90C208}" type="datetimeFigureOut">
              <a:rPr lang="ru-RU" smtClean="0"/>
              <a:t>26.12.2017</a:t>
            </a:fld>
            <a:endParaRPr lang="ru-RU"/>
          </a:p>
        </p:txBody>
      </p:sp>
      <p:sp>
        <p:nvSpPr>
          <p:cNvPr id="16" name="Slide Number Placeholder 15"/>
          <p:cNvSpPr>
            <a:spLocks noGrp="1"/>
          </p:cNvSpPr>
          <p:nvPr>
            <p:ph type="sldNum" sz="quarter" idx="11"/>
          </p:nvPr>
        </p:nvSpPr>
        <p:spPr/>
        <p:txBody>
          <a:bodyPr/>
          <a:lstStyle/>
          <a:p>
            <a:fld id="{13A62FC3-4D86-47B7-BF36-1E93F1D52196}"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ru-RU" smtClean="0"/>
              <a:t>Образец заголовка</a:t>
            </a:r>
            <a:endParaRPr lang="en-US"/>
          </a:p>
        </p:txBody>
      </p:sp>
      <p:sp>
        <p:nvSpPr>
          <p:cNvPr id="13" name="Date Placeholder 12"/>
          <p:cNvSpPr>
            <a:spLocks noGrp="1"/>
          </p:cNvSpPr>
          <p:nvPr>
            <p:ph type="dt" sz="half" idx="10"/>
          </p:nvPr>
        </p:nvSpPr>
        <p:spPr/>
        <p:txBody>
          <a:bodyPr/>
          <a:lstStyle/>
          <a:p>
            <a:fld id="{06D57250-75B0-4055-BDDE-8EB0EC90C208}" type="datetimeFigureOut">
              <a:rPr lang="ru-RU" smtClean="0"/>
              <a:t>26.12.2017</a:t>
            </a:fld>
            <a:endParaRPr lang="ru-RU"/>
          </a:p>
        </p:txBody>
      </p:sp>
      <p:sp>
        <p:nvSpPr>
          <p:cNvPr id="14" name="Slide Number Placeholder 13"/>
          <p:cNvSpPr>
            <a:spLocks noGrp="1"/>
          </p:cNvSpPr>
          <p:nvPr>
            <p:ph type="sldNum" sz="quarter" idx="11"/>
          </p:nvPr>
        </p:nvSpPr>
        <p:spPr/>
        <p:txBody>
          <a:bodyPr/>
          <a:lstStyle/>
          <a:p>
            <a:fld id="{13A62FC3-4D86-47B7-BF36-1E93F1D52196}"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6D57250-75B0-4055-BDDE-8EB0EC90C208}" type="datetimeFigureOut">
              <a:rPr lang="ru-RU" smtClean="0"/>
              <a:t>26.12.2017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A62FC3-4D86-47B7-BF36-1E93F1D5219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6D57250-75B0-4055-BDDE-8EB0EC90C208}" type="datetimeFigureOut">
              <a:rPr lang="ru-RU" smtClean="0"/>
              <a:t>26.12.2017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A62FC3-4D86-47B7-BF36-1E93F1D5219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06D57250-75B0-4055-BDDE-8EB0EC90C208}" type="datetimeFigureOut">
              <a:rPr lang="ru-RU" smtClean="0"/>
              <a:t>26.12.2017</a:t>
            </a:fld>
            <a:endParaRPr lang="ru-RU"/>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13A62FC3-4D86-47B7-BF36-1E93F1D5219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55576" y="1340768"/>
            <a:ext cx="7632848" cy="1200329"/>
          </a:xfrm>
          <a:prstGeom prst="rect">
            <a:avLst/>
          </a:prstGeom>
        </p:spPr>
        <p:txBody>
          <a:bodyPr wrap="square">
            <a:spAutoFit/>
          </a:bodyPr>
          <a:lstStyle/>
          <a:p>
            <a:pPr algn="ctr"/>
            <a:r>
              <a:rPr lang="uz-Cyrl-UZ" sz="2400" b="1" dirty="0">
                <a:solidFill>
                  <a:srgbClr val="FFC000"/>
                </a:solidFill>
              </a:rPr>
              <a:t>1-мавзу: Кириш. Озиқ-овқат саноатининг халқ хўжалигидаги аҳамияти</a:t>
            </a:r>
            <a:endParaRPr lang="ru-RU" sz="2400" dirty="0">
              <a:solidFill>
                <a:srgbClr val="FFC000"/>
              </a:solidFill>
            </a:endParaRPr>
          </a:p>
          <a:p>
            <a:pPr algn="ctr"/>
            <a:r>
              <a:rPr lang="uz-Cyrl-UZ" sz="2400" b="1" dirty="0">
                <a:solidFill>
                  <a:srgbClr val="FFC000"/>
                </a:solidFill>
              </a:rPr>
              <a:t> </a:t>
            </a:r>
            <a:endParaRPr lang="ru-RU" sz="2400" dirty="0">
              <a:solidFill>
                <a:srgbClr val="FFC000"/>
              </a:solidFill>
            </a:endParaRPr>
          </a:p>
        </p:txBody>
      </p:sp>
      <p:pic>
        <p:nvPicPr>
          <p:cNvPr id="1026" name="Picture 2" descr="Картинки по запросу oziq ovqat mahsulot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2575" y="2541097"/>
            <a:ext cx="603885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5645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6199" y="476672"/>
            <a:ext cx="7560840" cy="3416320"/>
          </a:xfrm>
          <a:prstGeom prst="rect">
            <a:avLst/>
          </a:prstGeom>
        </p:spPr>
        <p:txBody>
          <a:bodyPr wrap="square">
            <a:spAutoFit/>
          </a:bodyPr>
          <a:lstStyle/>
          <a:p>
            <a:pPr algn="ctr"/>
            <a:r>
              <a:rPr lang="uz-Cyrl-UZ" sz="2400" b="1" dirty="0">
                <a:solidFill>
                  <a:srgbClr val="FFC000"/>
                </a:solidFill>
              </a:rPr>
              <a:t>Режа:</a:t>
            </a:r>
            <a:endParaRPr lang="ru-RU" sz="2400" dirty="0">
              <a:solidFill>
                <a:srgbClr val="FFC000"/>
              </a:solidFill>
            </a:endParaRPr>
          </a:p>
          <a:p>
            <a:pPr algn="just"/>
            <a:r>
              <a:rPr lang="uz-Cyrl-UZ" sz="2400" b="1" dirty="0">
                <a:solidFill>
                  <a:srgbClr val="FFC000"/>
                </a:solidFill>
              </a:rPr>
              <a:t>1.1.</a:t>
            </a:r>
            <a:r>
              <a:rPr lang="uz-Cyrl-UZ" sz="2400" dirty="0">
                <a:solidFill>
                  <a:srgbClr val="FFC000"/>
                </a:solidFill>
              </a:rPr>
              <a:t>Озиқ-овқат саноатида тара, реклама ва дизайн фанининг тарихи ва ривожланиши. Фаннинг вазифалари.</a:t>
            </a:r>
            <a:endParaRPr lang="ru-RU" sz="2400" dirty="0">
              <a:solidFill>
                <a:srgbClr val="FFC000"/>
              </a:solidFill>
            </a:endParaRPr>
          </a:p>
          <a:p>
            <a:pPr algn="just"/>
            <a:r>
              <a:rPr lang="uz-Cyrl-UZ" sz="2400" b="1" dirty="0">
                <a:solidFill>
                  <a:srgbClr val="FFC000"/>
                </a:solidFill>
              </a:rPr>
              <a:t>1.2.</a:t>
            </a:r>
            <a:r>
              <a:rPr lang="uz-Cyrl-UZ" sz="2400" dirty="0">
                <a:solidFill>
                  <a:srgbClr val="FFC000"/>
                </a:solidFill>
              </a:rPr>
              <a:t>Республикамиздаги ижтимоий-иқтисодий ислоҳотлар натижалари, ҳудудий муаммолар ва илм-фан, техника ва технология ютуқлари.</a:t>
            </a:r>
            <a:endParaRPr lang="ru-RU" sz="2400" dirty="0">
              <a:solidFill>
                <a:srgbClr val="FFC000"/>
              </a:solidFill>
            </a:endParaRPr>
          </a:p>
          <a:p>
            <a:pPr algn="just"/>
            <a:r>
              <a:rPr lang="uz-Cyrl-UZ" sz="2400" b="1" dirty="0">
                <a:solidFill>
                  <a:srgbClr val="FFC000"/>
                </a:solidFill>
              </a:rPr>
              <a:t>1.3.</a:t>
            </a:r>
            <a:r>
              <a:rPr lang="uz-Cyrl-UZ" sz="2400" dirty="0">
                <a:solidFill>
                  <a:srgbClr val="FFC000"/>
                </a:solidFill>
              </a:rPr>
              <a:t>Озиқ-овқат саноати корхоналарининг қурилмалар билан жиҳозланганлиги. </a:t>
            </a:r>
            <a:endParaRPr lang="ru-RU" sz="2400" dirty="0">
              <a:solidFill>
                <a:srgbClr val="FFC000"/>
              </a:solidFill>
            </a:endParaRPr>
          </a:p>
        </p:txBody>
      </p:sp>
      <p:pic>
        <p:nvPicPr>
          <p:cNvPr id="2056" name="Picture 8" descr="Картинки по запросу реклама дизайн"/>
          <p:cNvPicPr>
            <a:picLocks noChangeAspect="1" noChangeArrowheads="1"/>
          </p:cNvPicPr>
          <p:nvPr/>
        </p:nvPicPr>
        <p:blipFill rotWithShape="1">
          <a:blip r:embed="rId2">
            <a:extLst>
              <a:ext uri="{28A0092B-C50C-407E-A947-70E740481C1C}">
                <a14:useLocalDpi xmlns:a14="http://schemas.microsoft.com/office/drawing/2010/main" val="0"/>
              </a:ext>
            </a:extLst>
          </a:blip>
          <a:srcRect l="25606" t="7559" b="7985"/>
          <a:stretch/>
        </p:blipFill>
        <p:spPr bwMode="auto">
          <a:xfrm>
            <a:off x="786199" y="4005064"/>
            <a:ext cx="7386201" cy="270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7182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89679"/>
            <a:ext cx="8424936" cy="1754326"/>
          </a:xfrm>
          <a:prstGeom prst="rect">
            <a:avLst/>
          </a:prstGeom>
        </p:spPr>
        <p:txBody>
          <a:bodyPr wrap="square">
            <a:spAutoFit/>
          </a:bodyPr>
          <a:lstStyle/>
          <a:p>
            <a:pPr algn="just"/>
            <a:r>
              <a:rPr lang="uz-Cyrl-UZ" b="1" dirty="0" smtClean="0">
                <a:solidFill>
                  <a:srgbClr val="FFC000"/>
                </a:solidFill>
              </a:rPr>
              <a:t>Тара</a:t>
            </a:r>
            <a:r>
              <a:rPr lang="en-US" b="1" dirty="0" smtClean="0">
                <a:solidFill>
                  <a:srgbClr val="FFC000"/>
                </a:solidFill>
              </a:rPr>
              <a:t> </a:t>
            </a:r>
            <a:r>
              <a:rPr lang="uz-Cyrl-UZ" dirty="0" smtClean="0">
                <a:solidFill>
                  <a:srgbClr val="FFC000"/>
                </a:solidFill>
              </a:rPr>
              <a:t>–</a:t>
            </a:r>
            <a:r>
              <a:rPr lang="en-US" dirty="0" smtClean="0">
                <a:solidFill>
                  <a:srgbClr val="FFC000"/>
                </a:solidFill>
              </a:rPr>
              <a:t> </a:t>
            </a:r>
            <a:r>
              <a:rPr lang="uz-Cyrl-UZ" dirty="0" smtClean="0">
                <a:solidFill>
                  <a:srgbClr val="FFC000"/>
                </a:solidFill>
              </a:rPr>
              <a:t>бу маҳсулот </a:t>
            </a:r>
            <a:r>
              <a:rPr lang="uz-Cyrl-UZ" dirty="0">
                <a:solidFill>
                  <a:srgbClr val="FFC000"/>
                </a:solidFill>
              </a:rPr>
              <a:t>(товар) қадоқланадиган, жойланадиган ва транспортировка қилинадиган юк ёки идиш. Бошқа луғатларда келтирилишича, тара- бу қадоқланган товарларнинг оғирлиги ҳамда юк ташиш манбаси(машина, вагон ва ҳ.к.). Яна бир маъноси бўйича тара – бу қадоқланадиган(бочка, яшик, пакет ва ҳ.к.) ва қадоқланмайдиган (контейнер)предмет ёки идишдир. </a:t>
            </a:r>
            <a:endParaRPr lang="ru-RU" dirty="0">
              <a:solidFill>
                <a:srgbClr val="FFC000"/>
              </a:solidFill>
            </a:endParaRPr>
          </a:p>
        </p:txBody>
      </p:sp>
      <p:pic>
        <p:nvPicPr>
          <p:cNvPr id="3074" name="Picture 2" descr="Картинки по запросу тар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2893" y="2812554"/>
            <a:ext cx="2476500" cy="18478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тар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9466" y="2688728"/>
            <a:ext cx="2181225" cy="20955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тар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2893" y="5013176"/>
            <a:ext cx="5319587" cy="172819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Картинки по запросу тары"/>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2852936"/>
            <a:ext cx="3096344" cy="1947525"/>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4178" y="4879478"/>
            <a:ext cx="2482520" cy="1861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586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457200" y="274638"/>
            <a:ext cx="7467600" cy="1143000"/>
          </a:xfrm>
          <a:prstGeom prst="rect">
            <a:avLst/>
          </a:prstGeom>
        </p:spPr>
        <p:txBody>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mtClean="0"/>
              <a:t> </a:t>
            </a:r>
            <a:endParaRPr lang="ru-RU" dirty="0"/>
          </a:p>
        </p:txBody>
      </p:sp>
      <p:pic>
        <p:nvPicPr>
          <p:cNvPr id="3" name="Содержимое 3" descr="pj''op'.jpg"/>
          <p:cNvPicPr>
            <a:picLocks noChangeAspect="1"/>
          </p:cNvPicPr>
          <p:nvPr/>
        </p:nvPicPr>
        <p:blipFill>
          <a:blip r:embed="rId2"/>
          <a:stretch>
            <a:fillRect/>
          </a:stretch>
        </p:blipFill>
        <p:spPr>
          <a:xfrm>
            <a:off x="2786050" y="2000240"/>
            <a:ext cx="3357586" cy="2786082"/>
          </a:xfrm>
          <a:prstGeom prst="rect">
            <a:avLst/>
          </a:prstGeom>
        </p:spPr>
      </p:pic>
      <p:pic>
        <p:nvPicPr>
          <p:cNvPr id="4" name="Содержимое 3" descr="[pp.png"/>
          <p:cNvPicPr>
            <a:picLocks noChangeAspect="1"/>
          </p:cNvPicPr>
          <p:nvPr/>
        </p:nvPicPr>
        <p:blipFill>
          <a:blip r:embed="rId3"/>
          <a:stretch>
            <a:fillRect/>
          </a:stretch>
        </p:blipFill>
        <p:spPr>
          <a:xfrm>
            <a:off x="0" y="4786322"/>
            <a:ext cx="9144000" cy="2071678"/>
          </a:xfrm>
          <a:prstGeom prst="rect">
            <a:avLst/>
          </a:prstGeom>
        </p:spPr>
      </p:pic>
      <p:pic>
        <p:nvPicPr>
          <p:cNvPr id="7" name="Содержимое 9" descr="i;io;.jpg"/>
          <p:cNvPicPr>
            <a:picLocks noChangeAspect="1"/>
          </p:cNvPicPr>
          <p:nvPr/>
        </p:nvPicPr>
        <p:blipFill>
          <a:blip r:embed="rId4"/>
          <a:stretch>
            <a:fillRect/>
          </a:stretch>
        </p:blipFill>
        <p:spPr>
          <a:xfrm>
            <a:off x="0" y="2000240"/>
            <a:ext cx="2771775" cy="2714644"/>
          </a:xfrm>
          <a:prstGeom prst="rect">
            <a:avLst/>
          </a:prstGeom>
        </p:spPr>
      </p:pic>
      <p:pic>
        <p:nvPicPr>
          <p:cNvPr id="9" name="Содержимое 18" descr="k;k;.jpeg"/>
          <p:cNvPicPr>
            <a:picLocks noChangeAspect="1"/>
          </p:cNvPicPr>
          <p:nvPr/>
        </p:nvPicPr>
        <p:blipFill>
          <a:blip r:embed="rId5"/>
          <a:stretch>
            <a:fillRect/>
          </a:stretch>
        </p:blipFill>
        <p:spPr>
          <a:xfrm>
            <a:off x="6078337" y="2000240"/>
            <a:ext cx="3065663" cy="2714644"/>
          </a:xfrm>
          <a:prstGeom prst="rect">
            <a:avLst/>
          </a:prstGeom>
        </p:spPr>
      </p:pic>
      <p:sp>
        <p:nvSpPr>
          <p:cNvPr id="10" name="Прямоугольник 9"/>
          <p:cNvSpPr/>
          <p:nvPr/>
        </p:nvSpPr>
        <p:spPr>
          <a:xfrm>
            <a:off x="179512" y="116632"/>
            <a:ext cx="8712968" cy="1938992"/>
          </a:xfrm>
          <a:prstGeom prst="rect">
            <a:avLst/>
          </a:prstGeom>
        </p:spPr>
        <p:txBody>
          <a:bodyPr wrap="square">
            <a:spAutoFit/>
          </a:bodyPr>
          <a:lstStyle/>
          <a:p>
            <a:r>
              <a:rPr lang="uz-Cyrl-UZ" sz="2400" b="1" dirty="0">
                <a:solidFill>
                  <a:srgbClr val="FFC000"/>
                </a:solidFill>
              </a:rPr>
              <a:t>Реклама-</a:t>
            </a:r>
            <a:r>
              <a:rPr lang="uz-Cyrl-UZ" sz="2400" dirty="0">
                <a:solidFill>
                  <a:srgbClr val="FFC000"/>
                </a:solidFill>
              </a:rPr>
              <a:t>лотинча</a:t>
            </a:r>
            <a:r>
              <a:rPr lang="uz-Cyrl-UZ" sz="2400" b="1" dirty="0">
                <a:solidFill>
                  <a:srgbClr val="FFC000"/>
                </a:solidFill>
              </a:rPr>
              <a:t>”</a:t>
            </a:r>
            <a:r>
              <a:rPr lang="uz-Cyrl-UZ" sz="2400" dirty="0">
                <a:solidFill>
                  <a:srgbClr val="FFC000"/>
                </a:solidFill>
              </a:rPr>
              <a:t>reklamare” қичқирмоқ, бақириб жар солмоқ маъноларини англатади. Асосан, реклама - бу маҳсулот ва хизмат турининг ишлаб чиқаришдан савдо ва харидоргача бўлган йўли ҳақидаги хилма-хил ахборотлар оқимидир.</a:t>
            </a:r>
            <a:endParaRPr lang="ru-RU" sz="2400" dirty="0">
              <a:solidFill>
                <a:srgbClr val="FFC000"/>
              </a:solidFill>
            </a:endParaRPr>
          </a:p>
        </p:txBody>
      </p:sp>
    </p:spTree>
    <p:extLst>
      <p:ext uri="{BB962C8B-B14F-4D97-AF65-F5344CB8AC3E}">
        <p14:creationId xmlns:p14="http://schemas.microsoft.com/office/powerpoint/2010/main" val="1996520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88640"/>
            <a:ext cx="8784976" cy="1477328"/>
          </a:xfrm>
          <a:prstGeom prst="rect">
            <a:avLst/>
          </a:prstGeom>
        </p:spPr>
        <p:txBody>
          <a:bodyPr wrap="square">
            <a:spAutoFit/>
          </a:bodyPr>
          <a:lstStyle/>
          <a:p>
            <a:r>
              <a:rPr lang="uz-Cyrl-UZ" b="1" dirty="0">
                <a:solidFill>
                  <a:srgbClr val="FFC000"/>
                </a:solidFill>
              </a:rPr>
              <a:t>Дизайн</a:t>
            </a:r>
            <a:r>
              <a:rPr lang="uz-Cyrl-UZ" dirty="0">
                <a:solidFill>
                  <a:srgbClr val="FFC000"/>
                </a:solidFill>
              </a:rPr>
              <a:t>-инглизча сўздан олинган бўлиб, лойиҳаламоқ, чизмоқ, режа тузмоқ ва  ўйламоқ деган маъноларни англатади. Турли кўринишдаги бадиий-лойиҳа асосидаги фаолиятнинг бир тури. Асосан, тайёр маҳсулот ва унинг идишига ҳар томонлама замонавий, илмий-техникавий, эргономик, психологик, экологик бадиий юксак даражада безак беришдир.</a:t>
            </a:r>
            <a:endParaRPr lang="ru-RU" dirty="0">
              <a:solidFill>
                <a:srgbClr val="FFC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949" y="1700808"/>
            <a:ext cx="406305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5975" y="1700808"/>
            <a:ext cx="385802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6" descr="IMG_20171026_19005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4201286"/>
            <a:ext cx="4536504" cy="2684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0727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16632"/>
            <a:ext cx="8496944" cy="6740307"/>
          </a:xfrm>
          <a:prstGeom prst="rect">
            <a:avLst/>
          </a:prstGeom>
        </p:spPr>
        <p:txBody>
          <a:bodyPr wrap="square">
            <a:spAutoFit/>
          </a:bodyPr>
          <a:lstStyle/>
          <a:p>
            <a:pPr algn="just"/>
            <a:r>
              <a:rPr lang="uz-Cyrl-UZ" sz="2400" dirty="0" smtClean="0">
                <a:solidFill>
                  <a:srgbClr val="FFC000"/>
                </a:solidFill>
              </a:rPr>
              <a:t>      Озиқ-овқат </a:t>
            </a:r>
            <a:r>
              <a:rPr lang="uz-Cyrl-UZ" sz="2400" dirty="0">
                <a:solidFill>
                  <a:srgbClr val="FFC000"/>
                </a:solidFill>
              </a:rPr>
              <a:t>саноатида тара, реклама ва дизайн фанининг тарихи ва ривожланишига тўхталадиган бўлсак, Ўзбекистон ҳудудида яшаган  халқлар амалий фаолиятда қон қазиш,темир эритиш,чўян ишлаб чиқариш,шиша тайёрлаш,сопол буюмлар ясаш каби ишлар,кимёвий моддалардан фойдаланиб тайёрланган безаклар, қоғозлар,ёзувлар,атторлик буюмлари учун зарур бўлган симоб ва унинг бирикмалари,эфир мойлари, сурма, ўсимликлардан тайёрланган дори-дармонлардан кенг қўллангани ҳақида маълумотлар мавжуд. Дарахт пўстлоғи, каноп, латта ва бошқа маҳсулотлардан қоғоз олинган. 751 йилда Самарқанд, Бухоро, Хива каби шаҳар–музейлардаги қадимги бинолардаги нақш ва кошинлар, қурилиш материаллари ва қурилмалари учун ноёб аралашмалар, бўёқлар тайёрланиб ишлатилган. Ёғоч бочкалар, шиша идишлар, қоғоз материалларидан қути, сават ва тўқима матолардан турли идишлар ясаганлар.</a:t>
            </a:r>
            <a:endParaRPr lang="ru-RU" sz="2400" dirty="0">
              <a:solidFill>
                <a:srgbClr val="FFC000"/>
              </a:solidFill>
            </a:endParaRPr>
          </a:p>
        </p:txBody>
      </p:sp>
    </p:spTree>
    <p:extLst>
      <p:ext uri="{BB962C8B-B14F-4D97-AF65-F5344CB8AC3E}">
        <p14:creationId xmlns:p14="http://schemas.microsoft.com/office/powerpoint/2010/main" val="4623199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Картинки по запросу ёг мо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4145707"/>
            <a:ext cx="6031870" cy="269562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8" y="116632"/>
            <a:ext cx="4524375" cy="402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16632"/>
            <a:ext cx="4572000" cy="402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descr="Картинки по запросу хле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5358" y="4145707"/>
            <a:ext cx="3148642" cy="2676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0940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16632"/>
            <a:ext cx="8640960" cy="6524863"/>
          </a:xfrm>
          <a:prstGeom prst="rect">
            <a:avLst/>
          </a:prstGeom>
        </p:spPr>
        <p:txBody>
          <a:bodyPr wrap="square">
            <a:spAutoFit/>
          </a:bodyPr>
          <a:lstStyle/>
          <a:p>
            <a:pPr algn="just"/>
            <a:r>
              <a:rPr lang="uz-Cyrl-UZ" sz="2200" dirty="0" smtClean="0">
                <a:solidFill>
                  <a:srgbClr val="FFC000"/>
                </a:solidFill>
              </a:rPr>
              <a:t>     «</a:t>
            </a:r>
            <a:r>
              <a:rPr lang="uz-Cyrl-UZ" sz="2200" dirty="0">
                <a:solidFill>
                  <a:srgbClr val="FFC000"/>
                </a:solidFill>
              </a:rPr>
              <a:t>Озиқ-овқат саноатида тара, реклама ва дизайн» фанининг асосий мақсади, талабаларни озиқ-овқат маҳсулотларини жумладан, ёғ-мой, дон, гўшт-сут ва консерва маҳсулотларини тараларга қадоқлаш, тараларнинг турлари, улар қандай санитар-гигиеник талабларга жавоб бериши лозимлиги, озиқ-овқат маҳсулотларини тараларга жойлаш учун ўтказиладиган ҳисобот, идишлар этикеткаларининг ранги, ассортиментларининг номери ва белгиси, штрих кодланиши, уларни тамғалаш каби тушунчаларга эга бўлишдан иборат.</a:t>
            </a:r>
            <a:endParaRPr lang="ru-RU" sz="2200" dirty="0">
              <a:solidFill>
                <a:srgbClr val="FFC000"/>
              </a:solidFill>
            </a:endParaRPr>
          </a:p>
          <a:p>
            <a:pPr algn="just"/>
            <a:r>
              <a:rPr lang="uz-Cyrl-UZ" sz="2200" dirty="0">
                <a:solidFill>
                  <a:srgbClr val="FFC000"/>
                </a:solidFill>
              </a:rPr>
              <a:t>Вазифаси шундан иборатки, у озиқ-овқат маҳсулотлари ишлаб чиқаришда тараларнинг турлари, уларнинг материали, тайёрлаш технологияси, дизайни ва реклама қилиш ҳақида тушунча беради. Озиқ-овқат маҳсулотлари ишлаб чиқариш корхоналарида қўлланиладиган таралар, тайёр маҳсулотлар жойланадиган металл, шиша полимер идишлар, металл қопқоқ ва резинали ҳалқаларнинг сифатини аниқлаш, маҳсулотни тараларга қадоқлаш учун ўтказиладиган ҳисобот, маҳсулотларни ёрлиқлаш, штрих кодлар ҳақида тўлиқ маълумот берилади.</a:t>
            </a:r>
            <a:endParaRPr lang="ru-RU" sz="2200" dirty="0">
              <a:solidFill>
                <a:srgbClr val="FFC000"/>
              </a:solidFill>
            </a:endParaRPr>
          </a:p>
        </p:txBody>
      </p:sp>
    </p:spTree>
    <p:extLst>
      <p:ext uri="{BB962C8B-B14F-4D97-AF65-F5344CB8AC3E}">
        <p14:creationId xmlns:p14="http://schemas.microsoft.com/office/powerpoint/2010/main" val="38686166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16632"/>
            <a:ext cx="8856984" cy="4678204"/>
          </a:xfrm>
          <a:prstGeom prst="rect">
            <a:avLst/>
          </a:prstGeom>
        </p:spPr>
        <p:txBody>
          <a:bodyPr wrap="square">
            <a:spAutoFit/>
          </a:bodyPr>
          <a:lstStyle/>
          <a:p>
            <a:r>
              <a:rPr lang="uz-Cyrl-UZ" sz="2200" dirty="0">
                <a:solidFill>
                  <a:srgbClr val="FFC000"/>
                </a:solidFill>
              </a:rPr>
              <a:t>Қадим замонлардан буён ўсимлик мойи учун хом ашё – зиғир, наша ўсимлиги ва пахта чигити мойи ишлаб чиқариш бўйича 1-ўринни эгаллаб келган. Кунгабоқар Европага Жанубий Америка ва Мексикадан келтирилган. XVI-аср бошларида Испания ўзлаштирган, кейинчалик Шарқда тарқала бошлаган. Мой олиш учун кунгабоқарни Россияда етиштириш 1829 йилга тўғри келади.</a:t>
            </a:r>
            <a:endParaRPr lang="ru-RU" sz="2200" dirty="0">
              <a:solidFill>
                <a:srgbClr val="FFC000"/>
              </a:solidFill>
            </a:endParaRPr>
          </a:p>
          <a:p>
            <a:r>
              <a:rPr lang="uz-Cyrl-UZ" sz="2400" dirty="0">
                <a:solidFill>
                  <a:srgbClr val="FFC000"/>
                </a:solidFill>
              </a:rPr>
              <a:t>Хорват ва Югович 1893 йилда Каттақўрғонда ёғ заводи қуриб, 1896 йилда ўз маҳсулотларидан бир неча бидон мойни Москвага жўнатдилар. Кейинги йил шу заводда ишлаб чиқарилган бир вагон мой Москвага юборилди. Буни кўрган капиталистлар ёғ заводлари қуриш ишини жадаллаштириб юбордилар</a:t>
            </a:r>
            <a:endParaRPr lang="ru-RU" sz="2200" dirty="0">
              <a:solidFill>
                <a:srgbClr val="FFC000"/>
              </a:solidFill>
            </a:endParaRPr>
          </a:p>
        </p:txBody>
      </p:sp>
      <p:pic>
        <p:nvPicPr>
          <p:cNvPr id="6146" name="Picture 2" descr="Картинки по запросу зигир мой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354556"/>
            <a:ext cx="3433564" cy="2458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1345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996" y="18220"/>
            <a:ext cx="8568952" cy="6186309"/>
          </a:xfrm>
          <a:prstGeom prst="rect">
            <a:avLst/>
          </a:prstGeom>
        </p:spPr>
        <p:txBody>
          <a:bodyPr wrap="square">
            <a:spAutoFit/>
          </a:bodyPr>
          <a:lstStyle/>
          <a:p>
            <a:pPr algn="just"/>
            <a:r>
              <a:rPr lang="ru-RU" sz="2200" dirty="0" smtClean="0">
                <a:solidFill>
                  <a:srgbClr val="FFC000"/>
                </a:solidFill>
              </a:rPr>
              <a:t>      </a:t>
            </a:r>
            <a:r>
              <a:rPr lang="ru-RU" sz="2200" dirty="0" err="1" smtClean="0">
                <a:solidFill>
                  <a:srgbClr val="FFC000"/>
                </a:solidFill>
              </a:rPr>
              <a:t>Яқин</a:t>
            </a:r>
            <a:r>
              <a:rPr lang="ru-RU" sz="2200" dirty="0" smtClean="0">
                <a:solidFill>
                  <a:srgbClr val="FFC000"/>
                </a:solidFill>
              </a:rPr>
              <a:t> </a:t>
            </a:r>
            <a:r>
              <a:rPr lang="ru-RU" sz="2200" dirty="0" err="1">
                <a:solidFill>
                  <a:srgbClr val="FFC000"/>
                </a:solidFill>
              </a:rPr>
              <a:t>вақтларгача</a:t>
            </a:r>
            <a:r>
              <a:rPr lang="ru-RU" sz="2200" dirty="0">
                <a:solidFill>
                  <a:srgbClr val="FFC000"/>
                </a:solidFill>
              </a:rPr>
              <a:t> дезодорация </a:t>
            </a:r>
            <a:r>
              <a:rPr lang="ru-RU" sz="2200" dirty="0" err="1">
                <a:solidFill>
                  <a:srgbClr val="FFC000"/>
                </a:solidFill>
              </a:rPr>
              <a:t>ва</a:t>
            </a:r>
            <a:r>
              <a:rPr lang="ru-RU" sz="2200" dirty="0">
                <a:solidFill>
                  <a:srgbClr val="FFC000"/>
                </a:solidFill>
              </a:rPr>
              <a:t> </a:t>
            </a:r>
            <a:r>
              <a:rPr lang="ru-RU" sz="2200" dirty="0" err="1">
                <a:solidFill>
                  <a:srgbClr val="FFC000"/>
                </a:solidFill>
              </a:rPr>
              <a:t>қадоқлаш</a:t>
            </a:r>
            <a:r>
              <a:rPr lang="ru-RU" sz="2200" dirty="0">
                <a:solidFill>
                  <a:srgbClr val="FFC000"/>
                </a:solidFill>
              </a:rPr>
              <a:t> </a:t>
            </a:r>
            <a:r>
              <a:rPr lang="ru-RU" sz="2200" dirty="0" err="1">
                <a:solidFill>
                  <a:srgbClr val="FFC000"/>
                </a:solidFill>
              </a:rPr>
              <a:t>цехлари</a:t>
            </a:r>
            <a:r>
              <a:rPr lang="ru-RU" sz="2200" dirty="0">
                <a:solidFill>
                  <a:srgbClr val="FFC000"/>
                </a:solidFill>
              </a:rPr>
              <a:t> </a:t>
            </a:r>
            <a:r>
              <a:rPr lang="ru-RU" sz="2200" dirty="0" err="1">
                <a:solidFill>
                  <a:srgbClr val="FFC000"/>
                </a:solidFill>
              </a:rPr>
              <a:t>фақатгина</a:t>
            </a:r>
            <a:r>
              <a:rPr lang="ru-RU" sz="2200" dirty="0">
                <a:solidFill>
                  <a:srgbClr val="FFC000"/>
                </a:solidFill>
              </a:rPr>
              <a:t> </a:t>
            </a:r>
            <a:r>
              <a:rPr lang="ru-RU" sz="2200" dirty="0" err="1">
                <a:solidFill>
                  <a:srgbClr val="FFC000"/>
                </a:solidFill>
              </a:rPr>
              <a:t>Тошкент</a:t>
            </a:r>
            <a:r>
              <a:rPr lang="ru-RU" sz="2200" dirty="0">
                <a:solidFill>
                  <a:srgbClr val="FFC000"/>
                </a:solidFill>
              </a:rPr>
              <a:t>, </a:t>
            </a:r>
            <a:r>
              <a:rPr lang="ru-RU" sz="2200" dirty="0" err="1">
                <a:solidFill>
                  <a:srgbClr val="FFC000"/>
                </a:solidFill>
              </a:rPr>
              <a:t>Фарғона</a:t>
            </a:r>
            <a:r>
              <a:rPr lang="ru-RU" sz="2200" dirty="0">
                <a:solidFill>
                  <a:srgbClr val="FFC000"/>
                </a:solidFill>
              </a:rPr>
              <a:t> </a:t>
            </a:r>
            <a:r>
              <a:rPr lang="ru-RU" sz="2200" dirty="0" err="1">
                <a:solidFill>
                  <a:srgbClr val="FFC000"/>
                </a:solidFill>
              </a:rPr>
              <a:t>ёғ</a:t>
            </a:r>
            <a:r>
              <a:rPr lang="ru-RU" sz="2200" dirty="0">
                <a:solidFill>
                  <a:srgbClr val="FFC000"/>
                </a:solidFill>
              </a:rPr>
              <a:t>-мой </a:t>
            </a:r>
            <a:r>
              <a:rPr lang="ru-RU" sz="2200" dirty="0" err="1">
                <a:solidFill>
                  <a:srgbClr val="FFC000"/>
                </a:solidFill>
              </a:rPr>
              <a:t>комбинатларидагина</a:t>
            </a:r>
            <a:r>
              <a:rPr lang="ru-RU" sz="2200" dirty="0">
                <a:solidFill>
                  <a:srgbClr val="FFC000"/>
                </a:solidFill>
              </a:rPr>
              <a:t> </a:t>
            </a:r>
            <a:r>
              <a:rPr lang="ru-RU" sz="2200" dirty="0" err="1">
                <a:solidFill>
                  <a:srgbClr val="FFC000"/>
                </a:solidFill>
              </a:rPr>
              <a:t>бўлган</a:t>
            </a:r>
            <a:r>
              <a:rPr lang="ru-RU" sz="2200" dirty="0">
                <a:solidFill>
                  <a:srgbClr val="FFC000"/>
                </a:solidFill>
              </a:rPr>
              <a:t> </a:t>
            </a:r>
            <a:r>
              <a:rPr lang="ru-RU" sz="2200" dirty="0" err="1">
                <a:solidFill>
                  <a:srgbClr val="FFC000"/>
                </a:solidFill>
              </a:rPr>
              <a:t>бўлса</a:t>
            </a:r>
            <a:r>
              <a:rPr lang="ru-RU" sz="2200" dirty="0">
                <a:solidFill>
                  <a:srgbClr val="FFC000"/>
                </a:solidFill>
              </a:rPr>
              <a:t>, </a:t>
            </a:r>
            <a:r>
              <a:rPr lang="ru-RU" sz="2200" dirty="0" err="1">
                <a:solidFill>
                  <a:srgbClr val="FFC000"/>
                </a:solidFill>
              </a:rPr>
              <a:t>бугунги</a:t>
            </a:r>
            <a:r>
              <a:rPr lang="ru-RU" sz="2200" dirty="0">
                <a:solidFill>
                  <a:srgbClr val="FFC000"/>
                </a:solidFill>
              </a:rPr>
              <a:t> </a:t>
            </a:r>
            <a:r>
              <a:rPr lang="ru-RU" sz="2200" dirty="0" err="1">
                <a:solidFill>
                  <a:srgbClr val="FFC000"/>
                </a:solidFill>
              </a:rPr>
              <a:t>кунда</a:t>
            </a:r>
            <a:r>
              <a:rPr lang="ru-RU" sz="2200" dirty="0">
                <a:solidFill>
                  <a:srgbClr val="FFC000"/>
                </a:solidFill>
              </a:rPr>
              <a:t> «</a:t>
            </a:r>
            <a:r>
              <a:rPr lang="ru-RU" sz="2200" dirty="0" err="1">
                <a:solidFill>
                  <a:srgbClr val="FFC000"/>
                </a:solidFill>
              </a:rPr>
              <a:t>Урганч</a:t>
            </a:r>
            <a:r>
              <a:rPr lang="ru-RU" sz="2200" dirty="0">
                <a:solidFill>
                  <a:srgbClr val="FFC000"/>
                </a:solidFill>
              </a:rPr>
              <a:t> </a:t>
            </a:r>
            <a:r>
              <a:rPr lang="ru-RU" sz="2200" dirty="0" err="1">
                <a:solidFill>
                  <a:srgbClr val="FFC000"/>
                </a:solidFill>
              </a:rPr>
              <a:t>ёғ</a:t>
            </a:r>
            <a:r>
              <a:rPr lang="ru-RU" sz="2200" dirty="0">
                <a:solidFill>
                  <a:srgbClr val="FFC000"/>
                </a:solidFill>
              </a:rPr>
              <a:t>-мой», «</a:t>
            </a:r>
            <a:r>
              <a:rPr lang="ru-RU" sz="2200" dirty="0" err="1">
                <a:solidFill>
                  <a:srgbClr val="FFC000"/>
                </a:solidFill>
              </a:rPr>
              <a:t>Косон</a:t>
            </a:r>
            <a:r>
              <a:rPr lang="ru-RU" sz="2200" dirty="0">
                <a:solidFill>
                  <a:srgbClr val="FFC000"/>
                </a:solidFill>
              </a:rPr>
              <a:t> </a:t>
            </a:r>
            <a:r>
              <a:rPr lang="ru-RU" sz="2200" dirty="0" err="1">
                <a:solidFill>
                  <a:srgbClr val="FFC000"/>
                </a:solidFill>
              </a:rPr>
              <a:t>ёғ</a:t>
            </a:r>
            <a:r>
              <a:rPr lang="ru-RU" sz="2200" dirty="0">
                <a:solidFill>
                  <a:srgbClr val="FFC000"/>
                </a:solidFill>
              </a:rPr>
              <a:t>-экстракция», «</a:t>
            </a:r>
            <a:r>
              <a:rPr lang="ru-RU" sz="2200" dirty="0" err="1">
                <a:solidFill>
                  <a:srgbClr val="FFC000"/>
                </a:solidFill>
              </a:rPr>
              <a:t>Гулистон</a:t>
            </a:r>
            <a:r>
              <a:rPr lang="ru-RU" sz="2200" dirty="0">
                <a:solidFill>
                  <a:srgbClr val="FFC000"/>
                </a:solidFill>
              </a:rPr>
              <a:t> </a:t>
            </a:r>
            <a:r>
              <a:rPr lang="ru-RU" sz="2200" dirty="0" err="1">
                <a:solidFill>
                  <a:srgbClr val="FFC000"/>
                </a:solidFill>
              </a:rPr>
              <a:t>ёғ</a:t>
            </a:r>
            <a:r>
              <a:rPr lang="ru-RU" sz="2200" dirty="0">
                <a:solidFill>
                  <a:srgbClr val="FFC000"/>
                </a:solidFill>
              </a:rPr>
              <a:t>-экстракция», «</a:t>
            </a:r>
            <a:r>
              <a:rPr lang="ru-RU" sz="2200" dirty="0" err="1">
                <a:solidFill>
                  <a:srgbClr val="FFC000"/>
                </a:solidFill>
              </a:rPr>
              <a:t>Қарши</a:t>
            </a:r>
            <a:r>
              <a:rPr lang="ru-RU" sz="2200" dirty="0">
                <a:solidFill>
                  <a:srgbClr val="FFC000"/>
                </a:solidFill>
              </a:rPr>
              <a:t> </a:t>
            </a:r>
            <a:r>
              <a:rPr lang="ru-RU" sz="2200" dirty="0" err="1">
                <a:solidFill>
                  <a:srgbClr val="FFC000"/>
                </a:solidFill>
              </a:rPr>
              <a:t>ёғ</a:t>
            </a:r>
            <a:r>
              <a:rPr lang="ru-RU" sz="2200" dirty="0">
                <a:solidFill>
                  <a:srgbClr val="FFC000"/>
                </a:solidFill>
              </a:rPr>
              <a:t>-экстракция» ХЖ </a:t>
            </a:r>
            <a:r>
              <a:rPr lang="ru-RU" sz="2200" dirty="0" err="1">
                <a:solidFill>
                  <a:srgbClr val="FFC000"/>
                </a:solidFill>
              </a:rPr>
              <a:t>ларида</a:t>
            </a:r>
            <a:r>
              <a:rPr lang="ru-RU" sz="2200" dirty="0">
                <a:solidFill>
                  <a:srgbClr val="FFC000"/>
                </a:solidFill>
              </a:rPr>
              <a:t> </a:t>
            </a:r>
            <a:r>
              <a:rPr lang="ru-RU" sz="2200" dirty="0" err="1">
                <a:solidFill>
                  <a:srgbClr val="FFC000"/>
                </a:solidFill>
              </a:rPr>
              <a:t>бундай</a:t>
            </a:r>
            <a:r>
              <a:rPr lang="ru-RU" sz="2200" dirty="0">
                <a:solidFill>
                  <a:srgbClr val="FFC000"/>
                </a:solidFill>
              </a:rPr>
              <a:t> </a:t>
            </a:r>
            <a:r>
              <a:rPr lang="ru-RU" sz="2200" dirty="0" err="1">
                <a:solidFill>
                  <a:srgbClr val="FFC000"/>
                </a:solidFill>
              </a:rPr>
              <a:t>цехлар</a:t>
            </a:r>
            <a:r>
              <a:rPr lang="ru-RU" sz="2200" dirty="0">
                <a:solidFill>
                  <a:srgbClr val="FFC000"/>
                </a:solidFill>
              </a:rPr>
              <a:t> </a:t>
            </a:r>
            <a:r>
              <a:rPr lang="ru-RU" sz="2200" dirty="0" err="1">
                <a:solidFill>
                  <a:srgbClr val="FFC000"/>
                </a:solidFill>
              </a:rPr>
              <a:t>фаолият</a:t>
            </a:r>
            <a:r>
              <a:rPr lang="ru-RU" sz="2200" dirty="0">
                <a:solidFill>
                  <a:srgbClr val="FFC000"/>
                </a:solidFill>
              </a:rPr>
              <a:t> </a:t>
            </a:r>
            <a:r>
              <a:rPr lang="ru-RU" sz="2200" dirty="0" err="1">
                <a:solidFill>
                  <a:srgbClr val="FFC000"/>
                </a:solidFill>
              </a:rPr>
              <a:t>кўрсатмоқда</a:t>
            </a:r>
            <a:r>
              <a:rPr lang="ru-RU" sz="2200" dirty="0">
                <a:solidFill>
                  <a:srgbClr val="FFC000"/>
                </a:solidFill>
              </a:rPr>
              <a:t>, </a:t>
            </a:r>
            <a:r>
              <a:rPr lang="ru-RU" sz="2200" dirty="0" err="1">
                <a:solidFill>
                  <a:srgbClr val="FFC000"/>
                </a:solidFill>
              </a:rPr>
              <a:t>яқин</a:t>
            </a:r>
            <a:r>
              <a:rPr lang="ru-RU" sz="2200" dirty="0">
                <a:solidFill>
                  <a:srgbClr val="FFC000"/>
                </a:solidFill>
              </a:rPr>
              <a:t> </a:t>
            </a:r>
            <a:r>
              <a:rPr lang="ru-RU" sz="2200" dirty="0" err="1">
                <a:solidFill>
                  <a:srgbClr val="FFC000"/>
                </a:solidFill>
              </a:rPr>
              <a:t>келажакда</a:t>
            </a:r>
            <a:r>
              <a:rPr lang="ru-RU" sz="2200" dirty="0">
                <a:solidFill>
                  <a:srgbClr val="FFC000"/>
                </a:solidFill>
              </a:rPr>
              <a:t> </a:t>
            </a:r>
            <a:r>
              <a:rPr lang="ru-RU" sz="2200" dirty="0" err="1">
                <a:solidFill>
                  <a:srgbClr val="FFC000"/>
                </a:solidFill>
              </a:rPr>
              <a:t>эса</a:t>
            </a:r>
            <a:r>
              <a:rPr lang="ru-RU" sz="2200" dirty="0">
                <a:solidFill>
                  <a:srgbClr val="FFC000"/>
                </a:solidFill>
              </a:rPr>
              <a:t> </a:t>
            </a:r>
            <a:r>
              <a:rPr lang="ru-RU" sz="2200" dirty="0" err="1">
                <a:solidFill>
                  <a:srgbClr val="FFC000"/>
                </a:solidFill>
              </a:rPr>
              <a:t>барча</a:t>
            </a:r>
            <a:r>
              <a:rPr lang="ru-RU" sz="2200" dirty="0">
                <a:solidFill>
                  <a:srgbClr val="FFC000"/>
                </a:solidFill>
              </a:rPr>
              <a:t> </a:t>
            </a:r>
            <a:r>
              <a:rPr lang="ru-RU" sz="2200" dirty="0" err="1">
                <a:solidFill>
                  <a:srgbClr val="FFC000"/>
                </a:solidFill>
              </a:rPr>
              <a:t>ўсимлик</a:t>
            </a:r>
            <a:r>
              <a:rPr lang="ru-RU" sz="2200" dirty="0">
                <a:solidFill>
                  <a:srgbClr val="FFC000"/>
                </a:solidFill>
              </a:rPr>
              <a:t> </a:t>
            </a:r>
            <a:r>
              <a:rPr lang="ru-RU" sz="2200" dirty="0" err="1">
                <a:solidFill>
                  <a:srgbClr val="FFC000"/>
                </a:solidFill>
              </a:rPr>
              <a:t>мойи</a:t>
            </a:r>
            <a:r>
              <a:rPr lang="ru-RU" sz="2200" dirty="0">
                <a:solidFill>
                  <a:srgbClr val="FFC000"/>
                </a:solidFill>
              </a:rPr>
              <a:t>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чиқариладиган</a:t>
            </a:r>
            <a:r>
              <a:rPr lang="ru-RU" sz="2200" dirty="0">
                <a:solidFill>
                  <a:srgbClr val="FFC000"/>
                </a:solidFill>
              </a:rPr>
              <a:t> </a:t>
            </a:r>
            <a:r>
              <a:rPr lang="ru-RU" sz="2200" dirty="0" err="1">
                <a:solidFill>
                  <a:srgbClr val="FFC000"/>
                </a:solidFill>
              </a:rPr>
              <a:t>корхоналарда</a:t>
            </a:r>
            <a:r>
              <a:rPr lang="ru-RU" sz="2200" dirty="0">
                <a:solidFill>
                  <a:srgbClr val="FFC000"/>
                </a:solidFill>
              </a:rPr>
              <a:t> дезодорация </a:t>
            </a:r>
            <a:r>
              <a:rPr lang="ru-RU" sz="2200" dirty="0" err="1">
                <a:solidFill>
                  <a:srgbClr val="FFC000"/>
                </a:solidFill>
              </a:rPr>
              <a:t>қилинган</a:t>
            </a:r>
            <a:r>
              <a:rPr lang="ru-RU" sz="2200" dirty="0">
                <a:solidFill>
                  <a:srgbClr val="FFC000"/>
                </a:solidFill>
              </a:rPr>
              <a:t> </a:t>
            </a:r>
            <a:r>
              <a:rPr lang="ru-RU" sz="2200" dirty="0" err="1">
                <a:solidFill>
                  <a:srgbClr val="FFC000"/>
                </a:solidFill>
              </a:rPr>
              <a:t>ва</a:t>
            </a:r>
            <a:r>
              <a:rPr lang="ru-RU" sz="2200" dirty="0">
                <a:solidFill>
                  <a:srgbClr val="FFC000"/>
                </a:solidFill>
              </a:rPr>
              <a:t> </a:t>
            </a:r>
            <a:r>
              <a:rPr lang="ru-RU" sz="2200" dirty="0" err="1">
                <a:solidFill>
                  <a:srgbClr val="FFC000"/>
                </a:solidFill>
              </a:rPr>
              <a:t>дид</a:t>
            </a:r>
            <a:r>
              <a:rPr lang="ru-RU" sz="2200" dirty="0">
                <a:solidFill>
                  <a:srgbClr val="FFC000"/>
                </a:solidFill>
              </a:rPr>
              <a:t> </a:t>
            </a:r>
            <a:r>
              <a:rPr lang="ru-RU" sz="2200" dirty="0" err="1">
                <a:solidFill>
                  <a:srgbClr val="FFC000"/>
                </a:solidFill>
              </a:rPr>
              <a:t>билан</a:t>
            </a:r>
            <a:r>
              <a:rPr lang="ru-RU" sz="2200" dirty="0">
                <a:solidFill>
                  <a:srgbClr val="FFC000"/>
                </a:solidFill>
              </a:rPr>
              <a:t> </a:t>
            </a:r>
            <a:r>
              <a:rPr lang="ru-RU" sz="2200" dirty="0" err="1">
                <a:solidFill>
                  <a:srgbClr val="FFC000"/>
                </a:solidFill>
              </a:rPr>
              <a:t>кичик</a:t>
            </a:r>
            <a:r>
              <a:rPr lang="ru-RU" sz="2200" dirty="0">
                <a:solidFill>
                  <a:srgbClr val="FFC000"/>
                </a:solidFill>
              </a:rPr>
              <a:t> </a:t>
            </a:r>
            <a:r>
              <a:rPr lang="ru-RU" sz="2200" dirty="0" err="1">
                <a:solidFill>
                  <a:srgbClr val="FFC000"/>
                </a:solidFill>
              </a:rPr>
              <a:t>ҳажмдаги</a:t>
            </a:r>
            <a:r>
              <a:rPr lang="ru-RU" sz="2200" dirty="0">
                <a:solidFill>
                  <a:srgbClr val="FFC000"/>
                </a:solidFill>
              </a:rPr>
              <a:t> </a:t>
            </a:r>
            <a:r>
              <a:rPr lang="ru-RU" sz="2200" dirty="0" err="1">
                <a:solidFill>
                  <a:srgbClr val="FFC000"/>
                </a:solidFill>
              </a:rPr>
              <a:t>идишларга</a:t>
            </a:r>
            <a:r>
              <a:rPr lang="ru-RU" sz="2200" dirty="0">
                <a:solidFill>
                  <a:srgbClr val="FFC000"/>
                </a:solidFill>
              </a:rPr>
              <a:t> </a:t>
            </a:r>
            <a:r>
              <a:rPr lang="ru-RU" sz="2200" dirty="0" err="1">
                <a:solidFill>
                  <a:srgbClr val="FFC000"/>
                </a:solidFill>
              </a:rPr>
              <a:t>қадоқланган</a:t>
            </a:r>
            <a:r>
              <a:rPr lang="ru-RU" sz="2200" dirty="0">
                <a:solidFill>
                  <a:srgbClr val="FFC000"/>
                </a:solidFill>
              </a:rPr>
              <a:t> </a:t>
            </a:r>
            <a:r>
              <a:rPr lang="ru-RU" sz="2200" dirty="0" err="1">
                <a:solidFill>
                  <a:srgbClr val="FFC000"/>
                </a:solidFill>
              </a:rPr>
              <a:t>ўсимлик</a:t>
            </a:r>
            <a:r>
              <a:rPr lang="ru-RU" sz="2200" dirty="0">
                <a:solidFill>
                  <a:srgbClr val="FFC000"/>
                </a:solidFill>
              </a:rPr>
              <a:t> </a:t>
            </a:r>
            <a:r>
              <a:rPr lang="ru-RU" sz="2200" dirty="0" err="1">
                <a:solidFill>
                  <a:srgbClr val="FFC000"/>
                </a:solidFill>
              </a:rPr>
              <a:t>мойлари</a:t>
            </a:r>
            <a:r>
              <a:rPr lang="ru-RU" sz="2200" dirty="0">
                <a:solidFill>
                  <a:srgbClr val="FFC000"/>
                </a:solidFill>
              </a:rPr>
              <a:t>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чиқарилади</a:t>
            </a:r>
            <a:r>
              <a:rPr lang="ru-RU" sz="2200" dirty="0">
                <a:solidFill>
                  <a:srgbClr val="FFC000"/>
                </a:solidFill>
              </a:rPr>
              <a:t>.  Шу </a:t>
            </a:r>
            <a:r>
              <a:rPr lang="ru-RU" sz="2200" dirty="0" err="1">
                <a:solidFill>
                  <a:srgbClr val="FFC000"/>
                </a:solidFill>
              </a:rPr>
              <a:t>мақсадда</a:t>
            </a:r>
            <a:r>
              <a:rPr lang="ru-RU" sz="2200" dirty="0">
                <a:solidFill>
                  <a:srgbClr val="FFC000"/>
                </a:solidFill>
              </a:rPr>
              <a:t>, </a:t>
            </a:r>
            <a:r>
              <a:rPr lang="ru-RU" sz="2200" dirty="0" err="1">
                <a:solidFill>
                  <a:srgbClr val="FFC000"/>
                </a:solidFill>
              </a:rPr>
              <a:t>бугунги</a:t>
            </a:r>
            <a:r>
              <a:rPr lang="ru-RU" sz="2200" dirty="0">
                <a:solidFill>
                  <a:srgbClr val="FFC000"/>
                </a:solidFill>
              </a:rPr>
              <a:t> </a:t>
            </a:r>
            <a:r>
              <a:rPr lang="ru-RU" sz="2200" dirty="0" err="1">
                <a:solidFill>
                  <a:srgbClr val="FFC000"/>
                </a:solidFill>
              </a:rPr>
              <a:t>кунда</a:t>
            </a:r>
            <a:r>
              <a:rPr lang="ru-RU" sz="2200" dirty="0">
                <a:solidFill>
                  <a:srgbClr val="FFC000"/>
                </a:solidFill>
              </a:rPr>
              <a:t> </a:t>
            </a:r>
            <a:r>
              <a:rPr lang="ru-RU" sz="2200" dirty="0" err="1">
                <a:solidFill>
                  <a:srgbClr val="FFC000"/>
                </a:solidFill>
              </a:rPr>
              <a:t>Бельгиянинг</a:t>
            </a:r>
            <a:r>
              <a:rPr lang="ru-RU" sz="2200" dirty="0">
                <a:solidFill>
                  <a:srgbClr val="FFC000"/>
                </a:solidFill>
              </a:rPr>
              <a:t> «Де-Смет», </a:t>
            </a:r>
            <a:r>
              <a:rPr lang="ru-RU" sz="2200" dirty="0" err="1">
                <a:solidFill>
                  <a:srgbClr val="FFC000"/>
                </a:solidFill>
              </a:rPr>
              <a:t>Германиянинг</a:t>
            </a:r>
            <a:r>
              <a:rPr lang="ru-RU" sz="2200" dirty="0">
                <a:solidFill>
                  <a:srgbClr val="FFC000"/>
                </a:solidFill>
              </a:rPr>
              <a:t> «</a:t>
            </a:r>
            <a:r>
              <a:rPr lang="ru-RU" sz="2200" dirty="0" err="1">
                <a:solidFill>
                  <a:srgbClr val="FFC000"/>
                </a:solidFill>
              </a:rPr>
              <a:t>Лурги</a:t>
            </a:r>
            <a:r>
              <a:rPr lang="ru-RU" sz="2200" dirty="0">
                <a:solidFill>
                  <a:srgbClr val="FFC000"/>
                </a:solidFill>
              </a:rPr>
              <a:t>», </a:t>
            </a:r>
            <a:r>
              <a:rPr lang="ru-RU" sz="2200" dirty="0" err="1">
                <a:solidFill>
                  <a:srgbClr val="FFC000"/>
                </a:solidFill>
              </a:rPr>
              <a:t>Франциянинг</a:t>
            </a:r>
            <a:r>
              <a:rPr lang="ru-RU" sz="2200" dirty="0">
                <a:solidFill>
                  <a:srgbClr val="FFC000"/>
                </a:solidFill>
              </a:rPr>
              <a:t> «Стека-</a:t>
            </a:r>
            <a:r>
              <a:rPr lang="ru-RU" sz="2200" dirty="0" err="1">
                <a:solidFill>
                  <a:srgbClr val="FFC000"/>
                </a:solidFill>
              </a:rPr>
              <a:t>Боттлез</a:t>
            </a:r>
            <a:r>
              <a:rPr lang="ru-RU" sz="2200" dirty="0">
                <a:solidFill>
                  <a:srgbClr val="FFC000"/>
                </a:solidFill>
              </a:rPr>
              <a:t>» </a:t>
            </a:r>
            <a:r>
              <a:rPr lang="ru-RU" sz="2200" dirty="0" err="1">
                <a:solidFill>
                  <a:srgbClr val="FFC000"/>
                </a:solidFill>
              </a:rPr>
              <a:t>фирмалари</a:t>
            </a:r>
            <a:r>
              <a:rPr lang="ru-RU" sz="2200" dirty="0">
                <a:solidFill>
                  <a:srgbClr val="FFC000"/>
                </a:solidFill>
              </a:rPr>
              <a:t> </a:t>
            </a:r>
            <a:r>
              <a:rPr lang="ru-RU" sz="2200" dirty="0" err="1">
                <a:solidFill>
                  <a:srgbClr val="FFC000"/>
                </a:solidFill>
              </a:rPr>
              <a:t>билан</a:t>
            </a:r>
            <a:r>
              <a:rPr lang="ru-RU" sz="2200" dirty="0">
                <a:solidFill>
                  <a:srgbClr val="FFC000"/>
                </a:solidFill>
              </a:rPr>
              <a:t> </a:t>
            </a:r>
            <a:r>
              <a:rPr lang="ru-RU" sz="2200" dirty="0" err="1">
                <a:solidFill>
                  <a:srgbClr val="FFC000"/>
                </a:solidFill>
              </a:rPr>
              <a:t>ҳамкорликда</a:t>
            </a:r>
            <a:r>
              <a:rPr lang="ru-RU" sz="2200" dirty="0">
                <a:solidFill>
                  <a:srgbClr val="FFC000"/>
                </a:solidFill>
              </a:rPr>
              <a:t> </a:t>
            </a:r>
            <a:r>
              <a:rPr lang="ru-RU" sz="2200" dirty="0" err="1">
                <a:solidFill>
                  <a:srgbClr val="FFC000"/>
                </a:solidFill>
              </a:rPr>
              <a:t>ишлар</a:t>
            </a:r>
            <a:r>
              <a:rPr lang="ru-RU" sz="2200" dirty="0">
                <a:solidFill>
                  <a:srgbClr val="FFC000"/>
                </a:solidFill>
              </a:rPr>
              <a:t> </a:t>
            </a:r>
            <a:r>
              <a:rPr lang="ru-RU" sz="2200" dirty="0" err="1">
                <a:solidFill>
                  <a:srgbClr val="FFC000"/>
                </a:solidFill>
              </a:rPr>
              <a:t>олиб</a:t>
            </a:r>
            <a:r>
              <a:rPr lang="ru-RU" sz="2200" dirty="0">
                <a:solidFill>
                  <a:srgbClr val="FFC000"/>
                </a:solidFill>
              </a:rPr>
              <a:t> </a:t>
            </a:r>
            <a:r>
              <a:rPr lang="ru-RU" sz="2200" dirty="0" err="1">
                <a:solidFill>
                  <a:srgbClr val="FFC000"/>
                </a:solidFill>
              </a:rPr>
              <a:t>борилмоқда</a:t>
            </a:r>
            <a:r>
              <a:rPr lang="ru-RU" sz="2200" dirty="0">
                <a:solidFill>
                  <a:srgbClr val="FFC000"/>
                </a:solidFill>
              </a:rPr>
              <a:t>. </a:t>
            </a:r>
          </a:p>
          <a:p>
            <a:pPr algn="just"/>
            <a:r>
              <a:rPr lang="ru-RU" sz="2200" dirty="0" smtClean="0">
                <a:solidFill>
                  <a:srgbClr val="FFC000"/>
                </a:solidFill>
              </a:rPr>
              <a:t>      «</a:t>
            </a:r>
            <a:r>
              <a:rPr lang="ru-RU" sz="2200" dirty="0" err="1">
                <a:solidFill>
                  <a:srgbClr val="FFC000"/>
                </a:solidFill>
              </a:rPr>
              <a:t>Тошкент</a:t>
            </a:r>
            <a:r>
              <a:rPr lang="ru-RU" sz="2200" dirty="0">
                <a:solidFill>
                  <a:srgbClr val="FFC000"/>
                </a:solidFill>
              </a:rPr>
              <a:t> </a:t>
            </a:r>
            <a:r>
              <a:rPr lang="ru-RU" sz="2200" dirty="0" err="1">
                <a:solidFill>
                  <a:srgbClr val="FFC000"/>
                </a:solidFill>
              </a:rPr>
              <a:t>ёғ</a:t>
            </a:r>
            <a:r>
              <a:rPr lang="ru-RU" sz="2200" dirty="0">
                <a:solidFill>
                  <a:srgbClr val="FFC000"/>
                </a:solidFill>
              </a:rPr>
              <a:t>-мой» ХЖ </a:t>
            </a:r>
            <a:r>
              <a:rPr lang="ru-RU" sz="2200" dirty="0" err="1">
                <a:solidFill>
                  <a:srgbClr val="FFC000"/>
                </a:solidFill>
              </a:rPr>
              <a:t>нинг</a:t>
            </a:r>
            <a:r>
              <a:rPr lang="ru-RU" sz="2200" dirty="0">
                <a:solidFill>
                  <a:srgbClr val="FFC000"/>
                </a:solidFill>
              </a:rPr>
              <a:t> маргарин </a:t>
            </a:r>
            <a:r>
              <a:rPr lang="ru-RU" sz="2200" dirty="0" err="1">
                <a:solidFill>
                  <a:srgbClr val="FFC000"/>
                </a:solidFill>
              </a:rPr>
              <a:t>цехида</a:t>
            </a:r>
            <a:r>
              <a:rPr lang="ru-RU" sz="2200" dirty="0">
                <a:solidFill>
                  <a:srgbClr val="FFC000"/>
                </a:solidFill>
              </a:rPr>
              <a:t> </a:t>
            </a:r>
            <a:r>
              <a:rPr lang="ru-RU" sz="2200" dirty="0" err="1">
                <a:solidFill>
                  <a:srgbClr val="FFC000"/>
                </a:solidFill>
              </a:rPr>
              <a:t>Щвециянинг</a:t>
            </a:r>
            <a:r>
              <a:rPr lang="ru-RU" sz="2200" dirty="0">
                <a:solidFill>
                  <a:srgbClr val="FFC000"/>
                </a:solidFill>
              </a:rPr>
              <a:t> «Альфа-</a:t>
            </a:r>
            <a:r>
              <a:rPr lang="ru-RU" sz="2200" dirty="0" err="1">
                <a:solidFill>
                  <a:srgbClr val="FFC000"/>
                </a:solidFill>
              </a:rPr>
              <a:t>Лаваль</a:t>
            </a:r>
            <a:r>
              <a:rPr lang="ru-RU" sz="2200" dirty="0">
                <a:solidFill>
                  <a:srgbClr val="FFC000"/>
                </a:solidFill>
              </a:rPr>
              <a:t>» </a:t>
            </a:r>
            <a:r>
              <a:rPr lang="ru-RU" sz="2200" dirty="0" err="1">
                <a:solidFill>
                  <a:srgbClr val="FFC000"/>
                </a:solidFill>
              </a:rPr>
              <a:t>фирмасини</a:t>
            </a:r>
            <a:r>
              <a:rPr lang="ru-RU" sz="2200" dirty="0">
                <a:solidFill>
                  <a:srgbClr val="FFC000"/>
                </a:solidFill>
              </a:rPr>
              <a:t> </a:t>
            </a:r>
            <a:r>
              <a:rPr lang="ru-RU" sz="2200" dirty="0" err="1">
                <a:solidFill>
                  <a:srgbClr val="FFC000"/>
                </a:solidFill>
              </a:rPr>
              <a:t>автоматлаштирилган</a:t>
            </a:r>
            <a:r>
              <a:rPr lang="ru-RU" sz="2200" dirty="0">
                <a:solidFill>
                  <a:srgbClr val="FFC000"/>
                </a:solidFill>
              </a:rPr>
              <a:t> </a:t>
            </a:r>
            <a:r>
              <a:rPr lang="ru-RU" sz="2200" dirty="0" err="1">
                <a:solidFill>
                  <a:srgbClr val="FFC000"/>
                </a:solidFill>
              </a:rPr>
              <a:t>тизимида</a:t>
            </a:r>
            <a:r>
              <a:rPr lang="ru-RU" sz="2200" dirty="0">
                <a:solidFill>
                  <a:srgbClr val="FFC000"/>
                </a:solidFill>
              </a:rPr>
              <a:t> </a:t>
            </a:r>
            <a:r>
              <a:rPr lang="ru-RU" sz="2200" dirty="0" err="1">
                <a:solidFill>
                  <a:srgbClr val="FFC000"/>
                </a:solidFill>
              </a:rPr>
              <a:t>қуйма</a:t>
            </a:r>
            <a:r>
              <a:rPr lang="ru-RU" sz="2200" dirty="0">
                <a:solidFill>
                  <a:srgbClr val="FFC000"/>
                </a:solidFill>
              </a:rPr>
              <a:t> маргарин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чиқариш</a:t>
            </a:r>
            <a:r>
              <a:rPr lang="ru-RU" sz="2200" dirty="0">
                <a:solidFill>
                  <a:srgbClr val="FFC000"/>
                </a:solidFill>
              </a:rPr>
              <a:t>, </a:t>
            </a:r>
            <a:r>
              <a:rPr lang="ru-RU" sz="2200" dirty="0" err="1">
                <a:solidFill>
                  <a:srgbClr val="FFC000"/>
                </a:solidFill>
              </a:rPr>
              <a:t>Американинг</a:t>
            </a:r>
            <a:r>
              <a:rPr lang="ru-RU" sz="2200" dirty="0">
                <a:solidFill>
                  <a:srgbClr val="FFC000"/>
                </a:solidFill>
              </a:rPr>
              <a:t> «Джон-Браун» </a:t>
            </a:r>
            <a:r>
              <a:rPr lang="ru-RU" sz="2200" dirty="0" err="1">
                <a:solidFill>
                  <a:srgbClr val="FFC000"/>
                </a:solidFill>
              </a:rPr>
              <a:t>фирмаси</a:t>
            </a:r>
            <a:r>
              <a:rPr lang="ru-RU" sz="2200" dirty="0">
                <a:solidFill>
                  <a:srgbClr val="FFC000"/>
                </a:solidFill>
              </a:rPr>
              <a:t> </a:t>
            </a:r>
            <a:r>
              <a:rPr lang="ru-RU" sz="2200" dirty="0" err="1">
                <a:solidFill>
                  <a:srgbClr val="FFC000"/>
                </a:solidFill>
              </a:rPr>
              <a:t>ускуналарида</a:t>
            </a:r>
            <a:r>
              <a:rPr lang="ru-RU" sz="2200" dirty="0">
                <a:solidFill>
                  <a:srgbClr val="FFC000"/>
                </a:solidFill>
              </a:rPr>
              <a:t> </a:t>
            </a:r>
            <a:r>
              <a:rPr lang="ru-RU" sz="2200" dirty="0" err="1">
                <a:solidFill>
                  <a:srgbClr val="FFC000"/>
                </a:solidFill>
              </a:rPr>
              <a:t>маргаринни</a:t>
            </a:r>
            <a:r>
              <a:rPr lang="ru-RU" sz="2200" dirty="0">
                <a:solidFill>
                  <a:srgbClr val="FFC000"/>
                </a:solidFill>
              </a:rPr>
              <a:t> 200-250 </a:t>
            </a:r>
            <a:endParaRPr lang="ru-RU" sz="2200" dirty="0" smtClean="0">
              <a:solidFill>
                <a:srgbClr val="FFC000"/>
              </a:solidFill>
            </a:endParaRPr>
          </a:p>
          <a:p>
            <a:pPr algn="just"/>
            <a:r>
              <a:rPr lang="ru-RU" sz="2200" dirty="0" err="1" smtClean="0">
                <a:solidFill>
                  <a:srgbClr val="FFC000"/>
                </a:solidFill>
              </a:rPr>
              <a:t>граммли</a:t>
            </a:r>
            <a:r>
              <a:rPr lang="ru-RU" sz="2200" dirty="0" smtClean="0">
                <a:solidFill>
                  <a:srgbClr val="FFC000"/>
                </a:solidFill>
              </a:rPr>
              <a:t> </a:t>
            </a:r>
            <a:r>
              <a:rPr lang="ru-RU" sz="2200" dirty="0">
                <a:solidFill>
                  <a:srgbClr val="FFC000"/>
                </a:solidFill>
              </a:rPr>
              <a:t>пластик </a:t>
            </a:r>
            <a:r>
              <a:rPr lang="ru-RU" sz="2200" dirty="0" err="1">
                <a:solidFill>
                  <a:srgbClr val="FFC000"/>
                </a:solidFill>
              </a:rPr>
              <a:t>идишларга</a:t>
            </a:r>
            <a:r>
              <a:rPr lang="ru-RU" sz="2200" dirty="0">
                <a:solidFill>
                  <a:srgbClr val="FFC000"/>
                </a:solidFill>
              </a:rPr>
              <a:t> </a:t>
            </a:r>
            <a:r>
              <a:rPr lang="ru-RU" sz="2200" dirty="0" err="1">
                <a:solidFill>
                  <a:srgbClr val="FFC000"/>
                </a:solidFill>
              </a:rPr>
              <a:t>қадоқлаш</a:t>
            </a:r>
            <a:r>
              <a:rPr lang="ru-RU" sz="2200" dirty="0">
                <a:solidFill>
                  <a:srgbClr val="FFC000"/>
                </a:solidFill>
              </a:rPr>
              <a:t> </a:t>
            </a:r>
            <a:r>
              <a:rPr lang="ru-RU" sz="2200" dirty="0" err="1">
                <a:solidFill>
                  <a:srgbClr val="FFC000"/>
                </a:solidFill>
              </a:rPr>
              <a:t>йўлга</a:t>
            </a:r>
            <a:r>
              <a:rPr lang="ru-RU" sz="2200" dirty="0">
                <a:solidFill>
                  <a:srgbClr val="FFC000"/>
                </a:solidFill>
              </a:rPr>
              <a:t> </a:t>
            </a:r>
            <a:endParaRPr lang="ru-RU" sz="2200" dirty="0" smtClean="0">
              <a:solidFill>
                <a:srgbClr val="FFC000"/>
              </a:solidFill>
            </a:endParaRPr>
          </a:p>
          <a:p>
            <a:pPr algn="just"/>
            <a:r>
              <a:rPr lang="ru-RU" sz="2200" dirty="0" err="1" smtClean="0">
                <a:solidFill>
                  <a:srgbClr val="FFC000"/>
                </a:solidFill>
              </a:rPr>
              <a:t>қўйилган</a:t>
            </a:r>
            <a:r>
              <a:rPr lang="ru-RU" sz="2200" dirty="0">
                <a:solidFill>
                  <a:srgbClr val="FFC000"/>
                </a:solidFill>
              </a:rPr>
              <a:t>. </a:t>
            </a:r>
          </a:p>
        </p:txBody>
      </p:sp>
      <p:pic>
        <p:nvPicPr>
          <p:cNvPr id="7170" name="Picture 2" descr="Картинки по запросу маргарин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126614"/>
            <a:ext cx="2274565" cy="1731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3696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9"/>
            <a:ext cx="8424936" cy="4493538"/>
          </a:xfrm>
          <a:prstGeom prst="rect">
            <a:avLst/>
          </a:prstGeom>
        </p:spPr>
        <p:txBody>
          <a:bodyPr wrap="square">
            <a:spAutoFit/>
          </a:bodyPr>
          <a:lstStyle/>
          <a:p>
            <a:r>
              <a:rPr lang="uz-Cyrl-UZ" sz="2200" dirty="0">
                <a:solidFill>
                  <a:srgbClr val="FFC000"/>
                </a:solidFill>
              </a:rPr>
              <a:t>Чучвара тугиш машиналари, сосиска ишлаб чиқариш агрегати, котлетни шакллантириш машиналари мураккаб, ярим автомат режимида ишловчи машиналар гуруҳига мисол бўла олади.  Механизациялаштирилган линияларга эса субмаҳсулотлар,  ичаклар, терига  ишлов бериш линиялари, озуқавий мол ёғи ва колбаса ишлаб чиқариш линиялари мисол бўла олади. </a:t>
            </a:r>
            <a:endParaRPr lang="ru-RU" sz="2200" dirty="0">
              <a:solidFill>
                <a:srgbClr val="FFC000"/>
              </a:solidFill>
            </a:endParaRPr>
          </a:p>
          <a:p>
            <a:r>
              <a:rPr lang="uz-Cyrl-UZ" sz="2200" dirty="0">
                <a:solidFill>
                  <a:srgbClr val="FFC000"/>
                </a:solidFill>
              </a:rPr>
              <a:t>Саноат чиқиндиларини қайта ишлаш ва уларни фойдали моддаларга айлантириш махсус илмий масалаларни ечишга ҳам боғлиқ, кундан-кунга пластмассага бўлган талаб ошиб бормоқда. Агар ўз хизматини бажариб бўлган пластмасса бир формадан, иккинчи формага ўтказилмаса пластмасса тоғлари пайдо бўлади.</a:t>
            </a:r>
            <a:endParaRPr lang="ru-RU" sz="2200" dirty="0">
              <a:solidFill>
                <a:srgbClr val="FFC000"/>
              </a:solidFill>
            </a:endParaRPr>
          </a:p>
        </p:txBody>
      </p:sp>
      <p:pic>
        <p:nvPicPr>
          <p:cNvPr id="8194" name="Picture 2" descr="Картинки по запросу пелмен изготовливаюший машин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437112"/>
            <a:ext cx="3289548" cy="2193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858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3" y="0"/>
            <a:ext cx="8856984" cy="5170646"/>
          </a:xfrm>
          <a:prstGeom prst="rect">
            <a:avLst/>
          </a:prstGeom>
        </p:spPr>
        <p:txBody>
          <a:bodyPr wrap="square">
            <a:spAutoFit/>
          </a:bodyPr>
          <a:lstStyle/>
          <a:p>
            <a:pPr algn="just"/>
            <a:r>
              <a:rPr lang="uz-Cyrl-UZ" sz="2200" dirty="0" smtClean="0">
                <a:solidFill>
                  <a:srgbClr val="FFC000"/>
                </a:solidFill>
              </a:rPr>
              <a:t>      Дунё </a:t>
            </a:r>
            <a:r>
              <a:rPr lang="uz-Cyrl-UZ" sz="2200" dirty="0">
                <a:solidFill>
                  <a:srgbClr val="FFC000"/>
                </a:solidFill>
              </a:rPr>
              <a:t>миқёсида сўнгги йилларда амалга оширилган тадбирлар натижасида гўшт ва паррандани қайта ишлаш,  сут ва сут маҳсулотлари корхоналарининг техник жиҳозланиш даражаси, жумладан қўл меҳнатининг механизацияланиши  сезиларли даражада яхшиланди. Мол ва парранда ички қисм аъзоларини қайта ишлаш, гўштни турли қисмларга ажратиш учун конвейерлар, суякларни кесиш учун электр арралар ишлаб чиқилди ва ишлаб чиқаришга жорий этилди. </a:t>
            </a:r>
            <a:endParaRPr lang="ru-RU" sz="2200" dirty="0">
              <a:solidFill>
                <a:srgbClr val="FFC000"/>
              </a:solidFill>
            </a:endParaRPr>
          </a:p>
          <a:p>
            <a:pPr algn="just"/>
            <a:r>
              <a:rPr lang="uz-Cyrl-UZ" sz="2200" dirty="0">
                <a:solidFill>
                  <a:srgbClr val="FFC000"/>
                </a:solidFill>
              </a:rPr>
              <a:t>Парранда сўйиш жараёнлари тўлиқ конвейерлаштирилган. </a:t>
            </a:r>
            <a:r>
              <a:rPr lang="ru-RU" sz="2200" dirty="0">
                <a:solidFill>
                  <a:srgbClr val="FFC000"/>
                </a:solidFill>
              </a:rPr>
              <a:t>Бунда </a:t>
            </a:r>
            <a:r>
              <a:rPr lang="ru-RU" sz="2200" dirty="0" err="1">
                <a:solidFill>
                  <a:srgbClr val="FFC000"/>
                </a:solidFill>
              </a:rPr>
              <a:t>асосан</a:t>
            </a:r>
            <a:r>
              <a:rPr lang="ru-RU" sz="2200" dirty="0">
                <a:solidFill>
                  <a:srgbClr val="FFC000"/>
                </a:solidFill>
              </a:rPr>
              <a:t> </a:t>
            </a:r>
            <a:r>
              <a:rPr lang="ru-RU" sz="2200" dirty="0" err="1">
                <a:solidFill>
                  <a:srgbClr val="FFC000"/>
                </a:solidFill>
              </a:rPr>
              <a:t>осма</a:t>
            </a:r>
            <a:r>
              <a:rPr lang="ru-RU" sz="2200" dirty="0">
                <a:solidFill>
                  <a:srgbClr val="FFC000"/>
                </a:solidFill>
              </a:rPr>
              <a:t> конвейер </a:t>
            </a:r>
            <a:r>
              <a:rPr lang="ru-RU" sz="2200" dirty="0" err="1">
                <a:solidFill>
                  <a:srgbClr val="FFC000"/>
                </a:solidFill>
              </a:rPr>
              <a:t>линиялари</a:t>
            </a:r>
            <a:r>
              <a:rPr lang="ru-RU" sz="2200" dirty="0">
                <a:solidFill>
                  <a:srgbClr val="FFC000"/>
                </a:solidFill>
              </a:rPr>
              <a:t> </a:t>
            </a:r>
            <a:r>
              <a:rPr lang="ru-RU" sz="2200" dirty="0" err="1">
                <a:solidFill>
                  <a:srgbClr val="FFC000"/>
                </a:solidFill>
              </a:rPr>
              <a:t>қўлланилмоқда</a:t>
            </a:r>
            <a:r>
              <a:rPr lang="ru-RU" sz="2200" dirty="0">
                <a:solidFill>
                  <a:srgbClr val="FFC000"/>
                </a:solidFill>
              </a:rPr>
              <a:t>. </a:t>
            </a:r>
            <a:r>
              <a:rPr lang="ru-RU" sz="2200" dirty="0" err="1">
                <a:solidFill>
                  <a:srgbClr val="FFC000"/>
                </a:solidFill>
              </a:rPr>
              <a:t>Барча</a:t>
            </a:r>
            <a:r>
              <a:rPr lang="ru-RU" sz="2200" dirty="0">
                <a:solidFill>
                  <a:srgbClr val="FFC000"/>
                </a:solidFill>
              </a:rPr>
              <a:t> </a:t>
            </a:r>
            <a:r>
              <a:rPr lang="ru-RU" sz="2200" dirty="0" err="1">
                <a:solidFill>
                  <a:srgbClr val="FFC000"/>
                </a:solidFill>
              </a:rPr>
              <a:t>субмаҳсулотларининг</a:t>
            </a:r>
            <a:r>
              <a:rPr lang="ru-RU" sz="2200" dirty="0">
                <a:solidFill>
                  <a:srgbClr val="FFC000"/>
                </a:solidFill>
              </a:rPr>
              <a:t> 40%-га </a:t>
            </a:r>
            <a:r>
              <a:rPr lang="ru-RU" sz="2200" dirty="0" err="1">
                <a:solidFill>
                  <a:srgbClr val="FFC000"/>
                </a:solidFill>
              </a:rPr>
              <a:t>яқини</a:t>
            </a:r>
            <a:r>
              <a:rPr lang="ru-RU" sz="2200" dirty="0">
                <a:solidFill>
                  <a:srgbClr val="FFC000"/>
                </a:solidFill>
              </a:rPr>
              <a:t> </a:t>
            </a:r>
            <a:r>
              <a:rPr lang="ru-RU" sz="2200" dirty="0" err="1">
                <a:solidFill>
                  <a:srgbClr val="FFC000"/>
                </a:solidFill>
              </a:rPr>
              <a:t>механизациялашган</a:t>
            </a:r>
            <a:r>
              <a:rPr lang="ru-RU" sz="2200" dirty="0">
                <a:solidFill>
                  <a:srgbClr val="FFC000"/>
                </a:solidFill>
              </a:rPr>
              <a:t> </a:t>
            </a:r>
            <a:r>
              <a:rPr lang="ru-RU" sz="2200" dirty="0" err="1">
                <a:solidFill>
                  <a:srgbClr val="FFC000"/>
                </a:solidFill>
              </a:rPr>
              <a:t>линияларда</a:t>
            </a:r>
            <a:r>
              <a:rPr lang="ru-RU" sz="2200" dirty="0">
                <a:solidFill>
                  <a:srgbClr val="FFC000"/>
                </a:solidFill>
              </a:rPr>
              <a:t> </a:t>
            </a:r>
            <a:r>
              <a:rPr lang="ru-RU" sz="2200" dirty="0" err="1">
                <a:solidFill>
                  <a:srgbClr val="FFC000"/>
                </a:solidFill>
              </a:rPr>
              <a:t>қайта</a:t>
            </a:r>
            <a:r>
              <a:rPr lang="ru-RU" sz="2200" dirty="0">
                <a:solidFill>
                  <a:srgbClr val="FFC000"/>
                </a:solidFill>
              </a:rPr>
              <a:t> </a:t>
            </a:r>
            <a:r>
              <a:rPr lang="ru-RU" sz="2200" dirty="0" err="1">
                <a:solidFill>
                  <a:srgbClr val="FFC000"/>
                </a:solidFill>
              </a:rPr>
              <a:t>ишланади</a:t>
            </a:r>
            <a:r>
              <a:rPr lang="ru-RU" sz="2200" dirty="0">
                <a:solidFill>
                  <a:srgbClr val="FFC000"/>
                </a:solidFill>
              </a:rPr>
              <a:t>. </a:t>
            </a:r>
            <a:endParaRPr lang="ru-RU" sz="2200" dirty="0" smtClean="0">
              <a:solidFill>
                <a:srgbClr val="FFC000"/>
              </a:solidFill>
            </a:endParaRPr>
          </a:p>
          <a:p>
            <a:pPr algn="just"/>
            <a:r>
              <a:rPr lang="ru-RU" sz="2200" dirty="0" err="1" smtClean="0">
                <a:solidFill>
                  <a:srgbClr val="FFC000"/>
                </a:solidFill>
              </a:rPr>
              <a:t>Барча</a:t>
            </a:r>
            <a:r>
              <a:rPr lang="ru-RU" sz="2200" dirty="0" smtClean="0">
                <a:solidFill>
                  <a:srgbClr val="FFC000"/>
                </a:solidFill>
              </a:rPr>
              <a:t> </a:t>
            </a:r>
            <a:r>
              <a:rPr lang="ru-RU" sz="2200" dirty="0" err="1">
                <a:solidFill>
                  <a:srgbClr val="FFC000"/>
                </a:solidFill>
              </a:rPr>
              <a:t>турдаги</a:t>
            </a:r>
            <a:r>
              <a:rPr lang="ru-RU" sz="2200" dirty="0">
                <a:solidFill>
                  <a:srgbClr val="FFC000"/>
                </a:solidFill>
              </a:rPr>
              <a:t> </a:t>
            </a:r>
            <a:r>
              <a:rPr lang="ru-RU" sz="2200" dirty="0" err="1">
                <a:solidFill>
                  <a:srgbClr val="FFC000"/>
                </a:solidFill>
              </a:rPr>
              <a:t>ҳайвонларни</a:t>
            </a:r>
            <a:r>
              <a:rPr lang="ru-RU" sz="2200" dirty="0">
                <a:solidFill>
                  <a:srgbClr val="FFC000"/>
                </a:solidFill>
              </a:rPr>
              <a:t> </a:t>
            </a:r>
            <a:endParaRPr lang="ru-RU" sz="2200" dirty="0" smtClean="0">
              <a:solidFill>
                <a:srgbClr val="FFC000"/>
              </a:solidFill>
            </a:endParaRPr>
          </a:p>
          <a:p>
            <a:pPr algn="just"/>
            <a:r>
              <a:rPr lang="ru-RU" sz="2200" dirty="0" err="1" smtClean="0">
                <a:solidFill>
                  <a:srgbClr val="FFC000"/>
                </a:solidFill>
              </a:rPr>
              <a:t>ичакларига</a:t>
            </a:r>
            <a:r>
              <a:rPr lang="ru-RU" sz="2200" dirty="0" smtClean="0">
                <a:solidFill>
                  <a:srgbClr val="FFC000"/>
                </a:solidFill>
              </a:rPr>
              <a:t> </a:t>
            </a:r>
            <a:r>
              <a:rPr lang="ru-RU" sz="2200" dirty="0" err="1">
                <a:solidFill>
                  <a:srgbClr val="FFC000"/>
                </a:solidFill>
              </a:rPr>
              <a:t>ишлов</a:t>
            </a:r>
            <a:r>
              <a:rPr lang="ru-RU" sz="2200" dirty="0">
                <a:solidFill>
                  <a:srgbClr val="FFC000"/>
                </a:solidFill>
              </a:rPr>
              <a:t> </a:t>
            </a:r>
            <a:r>
              <a:rPr lang="ru-RU" sz="2200" dirty="0" err="1" smtClean="0">
                <a:solidFill>
                  <a:srgbClr val="FFC000"/>
                </a:solidFill>
              </a:rPr>
              <a:t>бериш</a:t>
            </a:r>
            <a:endParaRPr lang="ru-RU" sz="2200" dirty="0" smtClean="0">
              <a:solidFill>
                <a:srgbClr val="FFC000"/>
              </a:solidFill>
            </a:endParaRPr>
          </a:p>
          <a:p>
            <a:pPr algn="just"/>
            <a:r>
              <a:rPr lang="ru-RU" sz="2200" dirty="0" smtClean="0">
                <a:solidFill>
                  <a:srgbClr val="FFC000"/>
                </a:solidFill>
              </a:rPr>
              <a:t> </a:t>
            </a:r>
            <a:r>
              <a:rPr lang="ru-RU" sz="2200" dirty="0" err="1">
                <a:solidFill>
                  <a:srgbClr val="FFC000"/>
                </a:solidFill>
              </a:rPr>
              <a:t>тўлиқ</a:t>
            </a:r>
            <a:r>
              <a:rPr lang="ru-RU" sz="2200" dirty="0">
                <a:solidFill>
                  <a:srgbClr val="FFC000"/>
                </a:solidFill>
              </a:rPr>
              <a:t> </a:t>
            </a:r>
            <a:r>
              <a:rPr lang="ru-RU" sz="2200" dirty="0" err="1">
                <a:solidFill>
                  <a:srgbClr val="FFC000"/>
                </a:solidFill>
              </a:rPr>
              <a:t>механизациялашган</a:t>
            </a:r>
            <a:r>
              <a:rPr lang="ru-RU" sz="2200" dirty="0">
                <a:solidFill>
                  <a:srgbClr val="FFC000"/>
                </a:solidFill>
              </a:rPr>
              <a:t>. </a:t>
            </a:r>
          </a:p>
        </p:txBody>
      </p:sp>
      <p:pic>
        <p:nvPicPr>
          <p:cNvPr id="7" name="Picture 2" descr="C:\Users\LENOVO\Desktop\ирода\Screenshot_2017-11-10-14-51-17-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7351" y="3861048"/>
            <a:ext cx="4836649" cy="2969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8895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3635" y="25292"/>
            <a:ext cx="8856984" cy="3139321"/>
          </a:xfrm>
          <a:prstGeom prst="rect">
            <a:avLst/>
          </a:prstGeom>
        </p:spPr>
        <p:txBody>
          <a:bodyPr wrap="square">
            <a:spAutoFit/>
          </a:bodyPr>
          <a:lstStyle/>
          <a:p>
            <a:pPr algn="just"/>
            <a:r>
              <a:rPr lang="ru-RU" sz="2200" dirty="0" smtClean="0">
                <a:solidFill>
                  <a:srgbClr val="FFC000"/>
                </a:solidFill>
              </a:rPr>
              <a:t>      Колбаса </a:t>
            </a:r>
            <a:r>
              <a:rPr lang="ru-RU" sz="2200" dirty="0" err="1">
                <a:solidFill>
                  <a:srgbClr val="FFC000"/>
                </a:solidFill>
              </a:rPr>
              <a:t>ва</a:t>
            </a:r>
            <a:r>
              <a:rPr lang="ru-RU" sz="2200" dirty="0">
                <a:solidFill>
                  <a:srgbClr val="FFC000"/>
                </a:solidFill>
              </a:rPr>
              <a:t> </a:t>
            </a:r>
            <a:r>
              <a:rPr lang="ru-RU" sz="2200" dirty="0" err="1">
                <a:solidFill>
                  <a:srgbClr val="FFC000"/>
                </a:solidFill>
              </a:rPr>
              <a:t>пазандалик</a:t>
            </a:r>
            <a:r>
              <a:rPr lang="ru-RU" sz="2200" dirty="0">
                <a:solidFill>
                  <a:srgbClr val="FFC000"/>
                </a:solidFill>
              </a:rPr>
              <a:t> </a:t>
            </a:r>
            <a:r>
              <a:rPr lang="ru-RU" sz="2200" dirty="0" err="1">
                <a:solidFill>
                  <a:srgbClr val="FFC000"/>
                </a:solidFill>
              </a:rPr>
              <a:t>маҳсулотлари</a:t>
            </a:r>
            <a:r>
              <a:rPr lang="ru-RU" sz="2200" dirty="0">
                <a:solidFill>
                  <a:srgbClr val="FFC000"/>
                </a:solidFill>
              </a:rPr>
              <a:t>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чиқариш</a:t>
            </a:r>
            <a:r>
              <a:rPr lang="ru-RU" sz="2200" dirty="0">
                <a:solidFill>
                  <a:srgbClr val="FFC000"/>
                </a:solidFill>
              </a:rPr>
              <a:t> </a:t>
            </a:r>
            <a:r>
              <a:rPr lang="ru-RU" sz="2200" dirty="0" err="1">
                <a:solidFill>
                  <a:srgbClr val="FFC000"/>
                </a:solidFill>
              </a:rPr>
              <a:t>соҳасининг</a:t>
            </a:r>
            <a:r>
              <a:rPr lang="ru-RU" sz="2200" dirty="0">
                <a:solidFill>
                  <a:srgbClr val="FFC000"/>
                </a:solidFill>
              </a:rPr>
              <a:t> техник </a:t>
            </a:r>
            <a:r>
              <a:rPr lang="ru-RU" sz="2200" dirty="0" err="1">
                <a:solidFill>
                  <a:srgbClr val="FFC000"/>
                </a:solidFill>
              </a:rPr>
              <a:t>жиҳозланиши</a:t>
            </a:r>
            <a:r>
              <a:rPr lang="ru-RU" sz="2200" dirty="0">
                <a:solidFill>
                  <a:srgbClr val="FFC000"/>
                </a:solidFill>
              </a:rPr>
              <a:t> </a:t>
            </a:r>
            <a:r>
              <a:rPr lang="ru-RU" sz="2200" dirty="0" err="1">
                <a:solidFill>
                  <a:srgbClr val="FFC000"/>
                </a:solidFill>
              </a:rPr>
              <a:t>кескин</a:t>
            </a:r>
            <a:r>
              <a:rPr lang="ru-RU" sz="2200" dirty="0">
                <a:solidFill>
                  <a:srgbClr val="FFC000"/>
                </a:solidFill>
              </a:rPr>
              <a:t> </a:t>
            </a:r>
            <a:r>
              <a:rPr lang="ru-RU" sz="2200" dirty="0" err="1">
                <a:solidFill>
                  <a:srgbClr val="FFC000"/>
                </a:solidFill>
              </a:rPr>
              <a:t>ривожланди</a:t>
            </a:r>
            <a:r>
              <a:rPr lang="ru-RU" sz="2200" dirty="0">
                <a:solidFill>
                  <a:srgbClr val="FFC000"/>
                </a:solidFill>
              </a:rPr>
              <a:t>. </a:t>
            </a:r>
            <a:r>
              <a:rPr lang="ru-RU" sz="2200" dirty="0" err="1">
                <a:solidFill>
                  <a:srgbClr val="FFC000"/>
                </a:solidFill>
              </a:rPr>
              <a:t>Гўштни</a:t>
            </a:r>
            <a:r>
              <a:rPr lang="ru-RU" sz="2200" dirty="0">
                <a:solidFill>
                  <a:srgbClr val="FFC000"/>
                </a:solidFill>
              </a:rPr>
              <a:t> </a:t>
            </a:r>
            <a:r>
              <a:rPr lang="ru-RU" sz="2200" dirty="0" err="1">
                <a:solidFill>
                  <a:srgbClr val="FFC000"/>
                </a:solidFill>
              </a:rPr>
              <a:t>суякдан</a:t>
            </a:r>
            <a:r>
              <a:rPr lang="ru-RU" sz="2200" dirty="0">
                <a:solidFill>
                  <a:srgbClr val="FFC000"/>
                </a:solidFill>
              </a:rPr>
              <a:t> </a:t>
            </a:r>
            <a:r>
              <a:rPr lang="ru-RU" sz="2200" dirty="0" err="1">
                <a:solidFill>
                  <a:srgbClr val="FFC000"/>
                </a:solidFill>
              </a:rPr>
              <a:t>ажратиш</a:t>
            </a:r>
            <a:r>
              <a:rPr lang="ru-RU" sz="2200" dirty="0">
                <a:solidFill>
                  <a:srgbClr val="FFC000"/>
                </a:solidFill>
              </a:rPr>
              <a:t> </a:t>
            </a:r>
            <a:r>
              <a:rPr lang="ru-RU" sz="2200" dirty="0" err="1">
                <a:solidFill>
                  <a:srgbClr val="FFC000"/>
                </a:solidFill>
              </a:rPr>
              <a:t>ва</a:t>
            </a:r>
            <a:r>
              <a:rPr lang="ru-RU" sz="2200" dirty="0">
                <a:solidFill>
                  <a:srgbClr val="FFC000"/>
                </a:solidFill>
              </a:rPr>
              <a:t> </a:t>
            </a:r>
            <a:r>
              <a:rPr lang="ru-RU" sz="2200" dirty="0" err="1">
                <a:solidFill>
                  <a:srgbClr val="FFC000"/>
                </a:solidFill>
              </a:rPr>
              <a:t>лаҳмлаш</a:t>
            </a:r>
            <a:r>
              <a:rPr lang="ru-RU" sz="2200" dirty="0">
                <a:solidFill>
                  <a:srgbClr val="FFC000"/>
                </a:solidFill>
              </a:rPr>
              <a:t> </a:t>
            </a:r>
            <a:r>
              <a:rPr lang="ru-RU" sz="2200" dirty="0" err="1">
                <a:solidFill>
                  <a:srgbClr val="FFC000"/>
                </a:solidFill>
              </a:rPr>
              <a:t>жараёнлари</a:t>
            </a:r>
            <a:r>
              <a:rPr lang="ru-RU" sz="2200" dirty="0">
                <a:solidFill>
                  <a:srgbClr val="FFC000"/>
                </a:solidFill>
              </a:rPr>
              <a:t> </a:t>
            </a:r>
            <a:r>
              <a:rPr lang="ru-RU" sz="2200" dirty="0" err="1">
                <a:solidFill>
                  <a:srgbClr val="FFC000"/>
                </a:solidFill>
              </a:rPr>
              <a:t>механизациялашган</a:t>
            </a:r>
            <a:r>
              <a:rPr lang="ru-RU" sz="2200" dirty="0">
                <a:solidFill>
                  <a:srgbClr val="FFC000"/>
                </a:solidFill>
              </a:rPr>
              <a:t> </a:t>
            </a:r>
            <a:r>
              <a:rPr lang="ru-RU" sz="2200" dirty="0" err="1">
                <a:solidFill>
                  <a:srgbClr val="FFC000"/>
                </a:solidFill>
              </a:rPr>
              <a:t>ва</a:t>
            </a:r>
            <a:r>
              <a:rPr lang="ru-RU" sz="2200" dirty="0">
                <a:solidFill>
                  <a:srgbClr val="FFC000"/>
                </a:solidFill>
              </a:rPr>
              <a:t> </a:t>
            </a:r>
            <a:r>
              <a:rPr lang="ru-RU" sz="2200" dirty="0" err="1">
                <a:solidFill>
                  <a:srgbClr val="FFC000"/>
                </a:solidFill>
              </a:rPr>
              <a:t>янги</a:t>
            </a:r>
            <a:r>
              <a:rPr lang="ru-RU" sz="2200" dirty="0">
                <a:solidFill>
                  <a:srgbClr val="FFC000"/>
                </a:solidFill>
              </a:rPr>
              <a:t> </a:t>
            </a:r>
            <a:r>
              <a:rPr lang="ru-RU" sz="2200" dirty="0" err="1">
                <a:solidFill>
                  <a:srgbClr val="FFC000"/>
                </a:solidFill>
              </a:rPr>
              <a:t>конструкцияли</a:t>
            </a:r>
            <a:r>
              <a:rPr lang="ru-RU" sz="2200" dirty="0">
                <a:solidFill>
                  <a:srgbClr val="FFC000"/>
                </a:solidFill>
              </a:rPr>
              <a:t> </a:t>
            </a:r>
            <a:r>
              <a:rPr lang="ru-RU" sz="2200" dirty="0" err="1">
                <a:solidFill>
                  <a:srgbClr val="FFC000"/>
                </a:solidFill>
              </a:rPr>
              <a:t>гўшт</a:t>
            </a:r>
            <a:r>
              <a:rPr lang="ru-RU" sz="2200" dirty="0">
                <a:solidFill>
                  <a:srgbClr val="FFC000"/>
                </a:solidFill>
              </a:rPr>
              <a:t> </a:t>
            </a:r>
            <a:r>
              <a:rPr lang="ru-RU" sz="2200" dirty="0" err="1">
                <a:solidFill>
                  <a:srgbClr val="FFC000"/>
                </a:solidFill>
              </a:rPr>
              <a:t>майдалаш</a:t>
            </a:r>
            <a:r>
              <a:rPr lang="ru-RU" sz="2200" dirty="0">
                <a:solidFill>
                  <a:srgbClr val="FFC000"/>
                </a:solidFill>
              </a:rPr>
              <a:t> </a:t>
            </a:r>
            <a:r>
              <a:rPr lang="ru-RU" sz="2200" dirty="0" err="1">
                <a:solidFill>
                  <a:srgbClr val="FFC000"/>
                </a:solidFill>
              </a:rPr>
              <a:t>машиналари</a:t>
            </a:r>
            <a:r>
              <a:rPr lang="ru-RU" sz="2200" dirty="0">
                <a:solidFill>
                  <a:srgbClr val="FFC000"/>
                </a:solidFill>
              </a:rPr>
              <a:t>, </a:t>
            </a:r>
            <a:r>
              <a:rPr lang="ru-RU" sz="2200" dirty="0" err="1">
                <a:solidFill>
                  <a:srgbClr val="FFC000"/>
                </a:solidFill>
              </a:rPr>
              <a:t>куттерлар</a:t>
            </a:r>
            <a:r>
              <a:rPr lang="ru-RU" sz="2200" dirty="0">
                <a:solidFill>
                  <a:srgbClr val="FFC000"/>
                </a:solidFill>
              </a:rPr>
              <a:t>, вакуум-</a:t>
            </a:r>
            <a:r>
              <a:rPr lang="ru-RU" sz="2200" dirty="0" err="1">
                <a:solidFill>
                  <a:srgbClr val="FFC000"/>
                </a:solidFill>
              </a:rPr>
              <a:t>аралаштиргичлар</a:t>
            </a:r>
            <a:r>
              <a:rPr lang="ru-RU" sz="2200" dirty="0">
                <a:solidFill>
                  <a:srgbClr val="FFC000"/>
                </a:solidFill>
              </a:rPr>
              <a:t>, </a:t>
            </a:r>
            <a:r>
              <a:rPr lang="ru-RU" sz="2200" dirty="0" err="1">
                <a:solidFill>
                  <a:srgbClr val="FFC000"/>
                </a:solidFill>
              </a:rPr>
              <a:t>узлуксиз</a:t>
            </a:r>
            <a:r>
              <a:rPr lang="ru-RU" sz="2200" dirty="0">
                <a:solidFill>
                  <a:srgbClr val="FFC000"/>
                </a:solidFill>
              </a:rPr>
              <a:t> </a:t>
            </a:r>
            <a:r>
              <a:rPr lang="ru-RU" sz="2200" dirty="0" err="1">
                <a:solidFill>
                  <a:srgbClr val="FFC000"/>
                </a:solidFill>
              </a:rPr>
              <a:t>ишловчи</a:t>
            </a:r>
            <a:r>
              <a:rPr lang="ru-RU" sz="2200" dirty="0">
                <a:solidFill>
                  <a:srgbClr val="FFC000"/>
                </a:solidFill>
              </a:rPr>
              <a:t> </a:t>
            </a:r>
            <a:r>
              <a:rPr lang="ru-RU" sz="2200" dirty="0" err="1">
                <a:solidFill>
                  <a:srgbClr val="FFC000"/>
                </a:solidFill>
              </a:rPr>
              <a:t>шприцларнинг</a:t>
            </a:r>
            <a:r>
              <a:rPr lang="ru-RU" sz="2200" dirty="0">
                <a:solidFill>
                  <a:srgbClr val="FFC000"/>
                </a:solidFill>
              </a:rPr>
              <a:t> тури </a:t>
            </a:r>
            <a:r>
              <a:rPr lang="ru-RU" sz="2200" dirty="0" err="1">
                <a:solidFill>
                  <a:srgbClr val="FFC000"/>
                </a:solidFill>
              </a:rPr>
              <a:t>ва</a:t>
            </a:r>
            <a:r>
              <a:rPr lang="ru-RU" sz="2200" dirty="0">
                <a:solidFill>
                  <a:srgbClr val="FFC000"/>
                </a:solidFill>
              </a:rPr>
              <a:t> сони </a:t>
            </a:r>
            <a:r>
              <a:rPr lang="ru-RU" sz="2200" dirty="0" err="1">
                <a:solidFill>
                  <a:srgbClr val="FFC000"/>
                </a:solidFill>
              </a:rPr>
              <a:t>кўпайди</a:t>
            </a:r>
            <a:r>
              <a:rPr lang="ru-RU" sz="2200" dirty="0">
                <a:solidFill>
                  <a:srgbClr val="FFC000"/>
                </a:solidFill>
              </a:rPr>
              <a:t>. Колбаса, сосиска, </a:t>
            </a:r>
            <a:r>
              <a:rPr lang="ru-RU" sz="2200" dirty="0" err="1">
                <a:solidFill>
                  <a:srgbClr val="FFC000"/>
                </a:solidFill>
              </a:rPr>
              <a:t>сарделка</a:t>
            </a:r>
            <a:r>
              <a:rPr lang="ru-RU" sz="2200" dirty="0">
                <a:solidFill>
                  <a:srgbClr val="FFC000"/>
                </a:solidFill>
              </a:rPr>
              <a:t>, </a:t>
            </a:r>
            <a:r>
              <a:rPr lang="ru-RU" sz="2200" dirty="0" err="1">
                <a:solidFill>
                  <a:srgbClr val="FFC000"/>
                </a:solidFill>
              </a:rPr>
              <a:t>чучвара</a:t>
            </a:r>
            <a:r>
              <a:rPr lang="ru-RU" sz="2200" dirty="0">
                <a:solidFill>
                  <a:srgbClr val="FFC000"/>
                </a:solidFill>
              </a:rPr>
              <a:t>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чиқариш</a:t>
            </a:r>
            <a:r>
              <a:rPr lang="ru-RU" sz="2200" dirty="0">
                <a:solidFill>
                  <a:srgbClr val="FFC000"/>
                </a:solidFill>
              </a:rPr>
              <a:t> </a:t>
            </a:r>
            <a:r>
              <a:rPr lang="ru-RU" sz="2200" dirty="0" err="1">
                <a:solidFill>
                  <a:srgbClr val="FFC000"/>
                </a:solidFill>
              </a:rPr>
              <a:t>учун</a:t>
            </a:r>
            <a:r>
              <a:rPr lang="ru-RU" sz="2200" dirty="0">
                <a:solidFill>
                  <a:srgbClr val="FFC000"/>
                </a:solidFill>
              </a:rPr>
              <a:t> </a:t>
            </a:r>
            <a:r>
              <a:rPr lang="ru-RU" sz="2200" dirty="0" err="1">
                <a:solidFill>
                  <a:srgbClr val="FFC000"/>
                </a:solidFill>
              </a:rPr>
              <a:t>механизациялашган</a:t>
            </a:r>
            <a:r>
              <a:rPr lang="ru-RU" sz="2200" dirty="0">
                <a:solidFill>
                  <a:srgbClr val="FFC000"/>
                </a:solidFill>
              </a:rPr>
              <a:t> </a:t>
            </a:r>
            <a:r>
              <a:rPr lang="ru-RU" sz="2200" dirty="0" err="1">
                <a:solidFill>
                  <a:srgbClr val="FFC000"/>
                </a:solidFill>
              </a:rPr>
              <a:t>линиялар</a:t>
            </a:r>
            <a:r>
              <a:rPr lang="ru-RU" sz="2200" dirty="0">
                <a:solidFill>
                  <a:srgbClr val="FFC000"/>
                </a:solidFill>
              </a:rPr>
              <a:t> </a:t>
            </a:r>
            <a:r>
              <a:rPr lang="ru-RU" sz="2200" dirty="0" err="1">
                <a:solidFill>
                  <a:srgbClr val="FFC000"/>
                </a:solidFill>
              </a:rPr>
              <a:t>ишлаб</a:t>
            </a:r>
            <a:r>
              <a:rPr lang="ru-RU" sz="2200" dirty="0">
                <a:solidFill>
                  <a:srgbClr val="FFC000"/>
                </a:solidFill>
              </a:rPr>
              <a:t> </a:t>
            </a:r>
            <a:r>
              <a:rPr lang="ru-RU" sz="2200" dirty="0" err="1">
                <a:solidFill>
                  <a:srgbClr val="FFC000"/>
                </a:solidFill>
              </a:rPr>
              <a:t>чиқаришга</a:t>
            </a:r>
            <a:r>
              <a:rPr lang="ru-RU" sz="2200" dirty="0">
                <a:solidFill>
                  <a:srgbClr val="FFC000"/>
                </a:solidFill>
              </a:rPr>
              <a:t> </a:t>
            </a:r>
            <a:r>
              <a:rPr lang="ru-RU" sz="2200" dirty="0" err="1">
                <a:solidFill>
                  <a:srgbClr val="FFC000"/>
                </a:solidFill>
              </a:rPr>
              <a:t>жорий</a:t>
            </a:r>
            <a:r>
              <a:rPr lang="ru-RU" sz="2200" dirty="0">
                <a:solidFill>
                  <a:srgbClr val="FFC000"/>
                </a:solidFill>
              </a:rPr>
              <a:t> </a:t>
            </a:r>
            <a:r>
              <a:rPr lang="ru-RU" sz="2200" dirty="0" err="1">
                <a:solidFill>
                  <a:srgbClr val="FFC000"/>
                </a:solidFill>
              </a:rPr>
              <a:t>этилди</a:t>
            </a:r>
            <a:r>
              <a:rPr lang="ru-RU" sz="2200" dirty="0">
                <a:solidFill>
                  <a:srgbClr val="FFC000"/>
                </a:solidFill>
              </a:rPr>
              <a:t>.  </a:t>
            </a:r>
          </a:p>
          <a:p>
            <a:pPr algn="just"/>
            <a:r>
              <a:rPr lang="ru-RU" sz="2200" dirty="0" smtClean="0">
                <a:solidFill>
                  <a:srgbClr val="FFC000"/>
                </a:solidFill>
              </a:rPr>
              <a:t>     </a:t>
            </a:r>
            <a:endParaRPr lang="ru-RU" sz="2200" dirty="0">
              <a:solidFill>
                <a:srgbClr val="FFC000"/>
              </a:solidFill>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996952"/>
            <a:ext cx="6026869" cy="3608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65654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IMG_20171026_19005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9674" y="3670564"/>
            <a:ext cx="5114326" cy="3024336"/>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36240"/>
            <a:ext cx="8640960" cy="5509200"/>
          </a:xfrm>
          <a:prstGeom prst="rect">
            <a:avLst/>
          </a:prstGeom>
        </p:spPr>
        <p:txBody>
          <a:bodyPr wrap="square">
            <a:spAutoFit/>
          </a:bodyPr>
          <a:lstStyle/>
          <a:p>
            <a:pPr algn="just"/>
            <a:r>
              <a:rPr lang="ru-RU" sz="2200" dirty="0" err="1" smtClean="0">
                <a:solidFill>
                  <a:srgbClr val="FFC000"/>
                </a:solidFill>
              </a:rPr>
              <a:t>Гўшт</a:t>
            </a:r>
            <a:r>
              <a:rPr lang="ru-RU" sz="2200" dirty="0" smtClean="0">
                <a:solidFill>
                  <a:srgbClr val="FFC000"/>
                </a:solidFill>
              </a:rPr>
              <a:t> </a:t>
            </a:r>
            <a:r>
              <a:rPr lang="ru-RU" sz="2200" dirty="0" err="1" smtClean="0">
                <a:solidFill>
                  <a:srgbClr val="FFC000"/>
                </a:solidFill>
              </a:rPr>
              <a:t>ва</a:t>
            </a:r>
            <a:r>
              <a:rPr lang="ru-RU" sz="2200" dirty="0" smtClean="0">
                <a:solidFill>
                  <a:srgbClr val="FFC000"/>
                </a:solidFill>
              </a:rPr>
              <a:t> </a:t>
            </a:r>
            <a:r>
              <a:rPr lang="ru-RU" sz="2200" dirty="0" err="1" smtClean="0">
                <a:solidFill>
                  <a:srgbClr val="FFC000"/>
                </a:solidFill>
              </a:rPr>
              <a:t>паррандани</a:t>
            </a:r>
            <a:r>
              <a:rPr lang="ru-RU" sz="2200" dirty="0" smtClean="0">
                <a:solidFill>
                  <a:srgbClr val="FFC000"/>
                </a:solidFill>
              </a:rPr>
              <a:t>, </a:t>
            </a:r>
            <a:r>
              <a:rPr lang="ru-RU" sz="2200" dirty="0" err="1" smtClean="0">
                <a:solidFill>
                  <a:srgbClr val="FFC000"/>
                </a:solidFill>
              </a:rPr>
              <a:t>сутни</a:t>
            </a:r>
            <a:r>
              <a:rPr lang="ru-RU" sz="2200" dirty="0" smtClean="0">
                <a:solidFill>
                  <a:srgbClr val="FFC000"/>
                </a:solidFill>
              </a:rPr>
              <a:t> </a:t>
            </a:r>
            <a:r>
              <a:rPr lang="ru-RU" sz="2200" dirty="0" err="1" smtClean="0">
                <a:solidFill>
                  <a:srgbClr val="FFC000"/>
                </a:solidFill>
              </a:rPr>
              <a:t>қайта</a:t>
            </a:r>
            <a:r>
              <a:rPr lang="ru-RU" sz="2200" dirty="0" smtClean="0">
                <a:solidFill>
                  <a:srgbClr val="FFC000"/>
                </a:solidFill>
              </a:rPr>
              <a:t> </a:t>
            </a:r>
            <a:r>
              <a:rPr lang="ru-RU" sz="2200" dirty="0" err="1" smtClean="0">
                <a:solidFill>
                  <a:srgbClr val="FFC000"/>
                </a:solidFill>
              </a:rPr>
              <a:t>ишлаш</a:t>
            </a:r>
            <a:r>
              <a:rPr lang="ru-RU" sz="2200" dirty="0" smtClean="0">
                <a:solidFill>
                  <a:srgbClr val="FFC000"/>
                </a:solidFill>
              </a:rPr>
              <a:t>  </a:t>
            </a:r>
            <a:r>
              <a:rPr lang="ru-RU" sz="2200" dirty="0" err="1" smtClean="0">
                <a:solidFill>
                  <a:srgbClr val="FFC000"/>
                </a:solidFill>
              </a:rPr>
              <a:t>корхоналари</a:t>
            </a:r>
            <a:r>
              <a:rPr lang="ru-RU" sz="2200" dirty="0" smtClean="0">
                <a:solidFill>
                  <a:srgbClr val="FFC000"/>
                </a:solidFill>
              </a:rPr>
              <a:t> </a:t>
            </a:r>
            <a:r>
              <a:rPr lang="ru-RU" sz="2200" dirty="0" err="1" smtClean="0">
                <a:solidFill>
                  <a:srgbClr val="FFC000"/>
                </a:solidFill>
              </a:rPr>
              <a:t>ускуналари</a:t>
            </a:r>
            <a:r>
              <a:rPr lang="ru-RU" sz="2200" dirty="0" smtClean="0">
                <a:solidFill>
                  <a:srgbClr val="FFC000"/>
                </a:solidFill>
              </a:rPr>
              <a:t> </a:t>
            </a:r>
            <a:r>
              <a:rPr lang="ru-RU" sz="2200" dirty="0" err="1" smtClean="0">
                <a:solidFill>
                  <a:srgbClr val="FFC000"/>
                </a:solidFill>
              </a:rPr>
              <a:t>қуйидаги</a:t>
            </a:r>
            <a:r>
              <a:rPr lang="ru-RU" sz="2200" dirty="0" smtClean="0">
                <a:solidFill>
                  <a:srgbClr val="FFC000"/>
                </a:solidFill>
              </a:rPr>
              <a:t> </a:t>
            </a:r>
            <a:r>
              <a:rPr lang="ru-RU" sz="2200" dirty="0" err="1" smtClean="0">
                <a:solidFill>
                  <a:srgbClr val="FFC000"/>
                </a:solidFill>
              </a:rPr>
              <a:t>талабларга</a:t>
            </a:r>
            <a:r>
              <a:rPr lang="ru-RU" sz="2200" dirty="0" smtClean="0">
                <a:solidFill>
                  <a:srgbClr val="FFC000"/>
                </a:solidFill>
              </a:rPr>
              <a:t> </a:t>
            </a:r>
            <a:r>
              <a:rPr lang="ru-RU" sz="2200" dirty="0" err="1" smtClean="0">
                <a:solidFill>
                  <a:srgbClr val="FFC000"/>
                </a:solidFill>
              </a:rPr>
              <a:t>жавоб</a:t>
            </a:r>
            <a:r>
              <a:rPr lang="ru-RU" sz="2200" dirty="0" smtClean="0">
                <a:solidFill>
                  <a:srgbClr val="FFC000"/>
                </a:solidFill>
              </a:rPr>
              <a:t> </a:t>
            </a:r>
            <a:r>
              <a:rPr lang="ru-RU" sz="2200" dirty="0" err="1" smtClean="0">
                <a:solidFill>
                  <a:srgbClr val="FFC000"/>
                </a:solidFill>
              </a:rPr>
              <a:t>бериши</a:t>
            </a:r>
            <a:r>
              <a:rPr lang="ru-RU" sz="2200" dirty="0" smtClean="0">
                <a:solidFill>
                  <a:srgbClr val="FFC000"/>
                </a:solidFill>
              </a:rPr>
              <a:t> </a:t>
            </a:r>
            <a:r>
              <a:rPr lang="ru-RU" sz="2200" dirty="0" err="1" smtClean="0">
                <a:solidFill>
                  <a:srgbClr val="FFC000"/>
                </a:solidFill>
              </a:rPr>
              <a:t>керак</a:t>
            </a:r>
            <a:r>
              <a:rPr lang="ru-RU" sz="2200" dirty="0" smtClean="0">
                <a:solidFill>
                  <a:srgbClr val="FFC000"/>
                </a:solidFill>
              </a:rPr>
              <a:t>: </a:t>
            </a:r>
          </a:p>
          <a:p>
            <a:pPr algn="just"/>
            <a:r>
              <a:rPr lang="ru-RU" sz="2200" dirty="0" smtClean="0">
                <a:solidFill>
                  <a:srgbClr val="FFC000"/>
                </a:solidFill>
              </a:rPr>
              <a:t>- </a:t>
            </a:r>
            <a:r>
              <a:rPr lang="ru-RU" sz="2200" dirty="0" err="1" smtClean="0">
                <a:solidFill>
                  <a:srgbClr val="FFC000"/>
                </a:solidFill>
              </a:rPr>
              <a:t>юқори</a:t>
            </a:r>
            <a:r>
              <a:rPr lang="ru-RU" sz="2200" dirty="0" smtClean="0">
                <a:solidFill>
                  <a:srgbClr val="FFC000"/>
                </a:solidFill>
              </a:rPr>
              <a:t> </a:t>
            </a:r>
            <a:r>
              <a:rPr lang="ru-RU" sz="2200" dirty="0" err="1" smtClean="0">
                <a:solidFill>
                  <a:srgbClr val="FFC000"/>
                </a:solidFill>
              </a:rPr>
              <a:t>унумдорлик</a:t>
            </a:r>
            <a:r>
              <a:rPr lang="ru-RU" sz="2200" dirty="0" smtClean="0">
                <a:solidFill>
                  <a:srgbClr val="FFC000"/>
                </a:solidFill>
              </a:rPr>
              <a:t> </a:t>
            </a:r>
            <a:r>
              <a:rPr lang="ru-RU" sz="2200" dirty="0" err="1" smtClean="0">
                <a:solidFill>
                  <a:srgbClr val="FFC000"/>
                </a:solidFill>
              </a:rPr>
              <a:t>ва</a:t>
            </a:r>
            <a:r>
              <a:rPr lang="ru-RU" sz="2200" dirty="0" smtClean="0">
                <a:solidFill>
                  <a:srgbClr val="FFC000"/>
                </a:solidFill>
              </a:rPr>
              <a:t> </a:t>
            </a:r>
            <a:r>
              <a:rPr lang="ru-RU" sz="2200" dirty="0" err="1" smtClean="0">
                <a:solidFill>
                  <a:srgbClr val="FFC000"/>
                </a:solidFill>
              </a:rPr>
              <a:t>маҳсулотга</a:t>
            </a:r>
            <a:r>
              <a:rPr lang="ru-RU" sz="2200" dirty="0" smtClean="0">
                <a:solidFill>
                  <a:srgbClr val="FFC000"/>
                </a:solidFill>
              </a:rPr>
              <a:t> </a:t>
            </a:r>
            <a:r>
              <a:rPr lang="ru-RU" sz="2200" dirty="0" err="1" smtClean="0">
                <a:solidFill>
                  <a:srgbClr val="FFC000"/>
                </a:solidFill>
              </a:rPr>
              <a:t>сифатли</a:t>
            </a:r>
            <a:r>
              <a:rPr lang="ru-RU" sz="2200" dirty="0" smtClean="0">
                <a:solidFill>
                  <a:srgbClr val="FFC000"/>
                </a:solidFill>
              </a:rPr>
              <a:t> </a:t>
            </a:r>
            <a:r>
              <a:rPr lang="ru-RU" sz="2200" dirty="0" err="1" smtClean="0">
                <a:solidFill>
                  <a:srgbClr val="FFC000"/>
                </a:solidFill>
              </a:rPr>
              <a:t>ишлов</a:t>
            </a:r>
            <a:r>
              <a:rPr lang="ru-RU" sz="2200" dirty="0" smtClean="0">
                <a:solidFill>
                  <a:srgbClr val="FFC000"/>
                </a:solidFill>
              </a:rPr>
              <a:t> </a:t>
            </a:r>
            <a:r>
              <a:rPr lang="ru-RU" sz="2200" dirty="0" err="1" smtClean="0">
                <a:solidFill>
                  <a:srgbClr val="FFC000"/>
                </a:solidFill>
              </a:rPr>
              <a:t>бериш</a:t>
            </a:r>
            <a:r>
              <a:rPr lang="ru-RU" sz="2200" dirty="0" smtClean="0">
                <a:solidFill>
                  <a:srgbClr val="FFC000"/>
                </a:solidFill>
              </a:rPr>
              <a:t>; </a:t>
            </a:r>
          </a:p>
          <a:p>
            <a:pPr algn="just"/>
            <a:r>
              <a:rPr lang="ru-RU" sz="2200" dirty="0" smtClean="0">
                <a:solidFill>
                  <a:srgbClr val="FFC000"/>
                </a:solidFill>
              </a:rPr>
              <a:t>- </a:t>
            </a:r>
            <a:r>
              <a:rPr lang="ru-RU" sz="2200" dirty="0" err="1" smtClean="0">
                <a:solidFill>
                  <a:srgbClr val="FFC000"/>
                </a:solidFill>
              </a:rPr>
              <a:t>тайёр</a:t>
            </a:r>
            <a:r>
              <a:rPr lang="ru-RU" sz="2200" dirty="0" smtClean="0">
                <a:solidFill>
                  <a:srgbClr val="FFC000"/>
                </a:solidFill>
              </a:rPr>
              <a:t> </a:t>
            </a:r>
            <a:r>
              <a:rPr lang="ru-RU" sz="2200" dirty="0" err="1" smtClean="0">
                <a:solidFill>
                  <a:srgbClr val="FFC000"/>
                </a:solidFill>
              </a:rPr>
              <a:t>маҳсулот</a:t>
            </a:r>
            <a:r>
              <a:rPr lang="ru-RU" sz="2200" dirty="0" smtClean="0">
                <a:solidFill>
                  <a:srgbClr val="FFC000"/>
                </a:solidFill>
              </a:rPr>
              <a:t> </a:t>
            </a:r>
            <a:r>
              <a:rPr lang="ru-RU" sz="2200" dirty="0" err="1" smtClean="0">
                <a:solidFill>
                  <a:srgbClr val="FFC000"/>
                </a:solidFill>
              </a:rPr>
              <a:t>чиқишининг</a:t>
            </a:r>
            <a:r>
              <a:rPr lang="ru-RU" sz="2200" dirty="0" smtClean="0">
                <a:solidFill>
                  <a:srgbClr val="FFC000"/>
                </a:solidFill>
              </a:rPr>
              <a:t> </a:t>
            </a:r>
            <a:r>
              <a:rPr lang="ru-RU" sz="2200" dirty="0" err="1" smtClean="0">
                <a:solidFill>
                  <a:srgbClr val="FFC000"/>
                </a:solidFill>
              </a:rPr>
              <a:t>максимал</a:t>
            </a:r>
            <a:r>
              <a:rPr lang="ru-RU" sz="2200" dirty="0" smtClean="0">
                <a:solidFill>
                  <a:srgbClr val="FFC000"/>
                </a:solidFill>
              </a:rPr>
              <a:t> </a:t>
            </a:r>
            <a:r>
              <a:rPr lang="ru-RU" sz="2200" dirty="0" err="1" smtClean="0">
                <a:solidFill>
                  <a:srgbClr val="FFC000"/>
                </a:solidFill>
              </a:rPr>
              <a:t>даражасини</a:t>
            </a:r>
            <a:r>
              <a:rPr lang="ru-RU" sz="2200" dirty="0" smtClean="0">
                <a:solidFill>
                  <a:srgbClr val="FFC000"/>
                </a:solidFill>
              </a:rPr>
              <a:t> </a:t>
            </a:r>
            <a:r>
              <a:rPr lang="ru-RU" sz="2200" dirty="0" err="1" smtClean="0">
                <a:solidFill>
                  <a:srgbClr val="FFC000"/>
                </a:solidFill>
              </a:rPr>
              <a:t>таъминлаш</a:t>
            </a:r>
            <a:r>
              <a:rPr lang="ru-RU" sz="2200" dirty="0" smtClean="0">
                <a:solidFill>
                  <a:srgbClr val="FFC000"/>
                </a:solidFill>
              </a:rPr>
              <a:t>;</a:t>
            </a:r>
          </a:p>
          <a:p>
            <a:pPr algn="just"/>
            <a:r>
              <a:rPr lang="ru-RU" sz="2200" dirty="0" smtClean="0">
                <a:solidFill>
                  <a:srgbClr val="FFC000"/>
                </a:solidFill>
              </a:rPr>
              <a:t>- </a:t>
            </a:r>
            <a:r>
              <a:rPr lang="ru-RU" sz="2200" dirty="0" err="1" smtClean="0">
                <a:solidFill>
                  <a:srgbClr val="FFC000"/>
                </a:solidFill>
              </a:rPr>
              <a:t>маҳсулотга</a:t>
            </a:r>
            <a:r>
              <a:rPr lang="ru-RU" sz="2200" dirty="0" smtClean="0">
                <a:solidFill>
                  <a:srgbClr val="FFC000"/>
                </a:solidFill>
              </a:rPr>
              <a:t> </a:t>
            </a:r>
            <a:r>
              <a:rPr lang="ru-RU" sz="2200" dirty="0" err="1" smtClean="0">
                <a:solidFill>
                  <a:srgbClr val="FFC000"/>
                </a:solidFill>
              </a:rPr>
              <a:t>салбий</a:t>
            </a:r>
            <a:r>
              <a:rPr lang="ru-RU" sz="2200" dirty="0" smtClean="0">
                <a:solidFill>
                  <a:srgbClr val="FFC000"/>
                </a:solidFill>
              </a:rPr>
              <a:t> </a:t>
            </a:r>
            <a:r>
              <a:rPr lang="ru-RU" sz="2200" dirty="0" err="1" smtClean="0">
                <a:solidFill>
                  <a:srgbClr val="FFC000"/>
                </a:solidFill>
              </a:rPr>
              <a:t>таъсирини</a:t>
            </a:r>
            <a:r>
              <a:rPr lang="ru-RU" sz="2200" dirty="0" smtClean="0">
                <a:solidFill>
                  <a:srgbClr val="FFC000"/>
                </a:solidFill>
              </a:rPr>
              <a:t> </a:t>
            </a:r>
            <a:r>
              <a:rPr lang="ru-RU" sz="2200" dirty="0" err="1" smtClean="0">
                <a:solidFill>
                  <a:srgbClr val="FFC000"/>
                </a:solidFill>
              </a:rPr>
              <a:t>йўқотиш</a:t>
            </a:r>
            <a:r>
              <a:rPr lang="ru-RU" sz="2200" dirty="0" smtClean="0">
                <a:solidFill>
                  <a:srgbClr val="FFC000"/>
                </a:solidFill>
              </a:rPr>
              <a:t>;</a:t>
            </a:r>
          </a:p>
          <a:p>
            <a:pPr algn="just"/>
            <a:r>
              <a:rPr lang="ru-RU" sz="2200" dirty="0" smtClean="0">
                <a:solidFill>
                  <a:srgbClr val="FFC000"/>
                </a:solidFill>
              </a:rPr>
              <a:t>-</a:t>
            </a:r>
            <a:r>
              <a:rPr lang="ru-RU" sz="2200" dirty="0" err="1" smtClean="0">
                <a:solidFill>
                  <a:srgbClr val="FFC000"/>
                </a:solidFill>
              </a:rPr>
              <a:t>ускунанинг</a:t>
            </a:r>
            <a:r>
              <a:rPr lang="ru-RU" sz="2200" dirty="0" smtClean="0">
                <a:solidFill>
                  <a:srgbClr val="FFC000"/>
                </a:solidFill>
              </a:rPr>
              <a:t> </a:t>
            </a:r>
            <a:r>
              <a:rPr lang="ru-RU" sz="2200" dirty="0" err="1" smtClean="0">
                <a:solidFill>
                  <a:srgbClr val="FFC000"/>
                </a:solidFill>
              </a:rPr>
              <a:t>компактлиги,енгиллиги</a:t>
            </a:r>
            <a:r>
              <a:rPr lang="ru-RU" sz="2200" dirty="0" smtClean="0">
                <a:solidFill>
                  <a:srgbClr val="FFC000"/>
                </a:solidFill>
              </a:rPr>
              <a:t>, </a:t>
            </a:r>
            <a:r>
              <a:rPr lang="ru-RU" sz="2200" dirty="0" err="1" smtClean="0">
                <a:solidFill>
                  <a:srgbClr val="FFC000"/>
                </a:solidFill>
              </a:rPr>
              <a:t>мустаҳкамлик</a:t>
            </a:r>
            <a:r>
              <a:rPr lang="ru-RU" sz="2200" dirty="0" smtClean="0">
                <a:solidFill>
                  <a:srgbClr val="FFC000"/>
                </a:solidFill>
              </a:rPr>
              <a:t>, </a:t>
            </a:r>
            <a:r>
              <a:rPr lang="ru-RU" sz="2200" dirty="0" err="1" smtClean="0">
                <a:solidFill>
                  <a:srgbClr val="FFC000"/>
                </a:solidFill>
              </a:rPr>
              <a:t>маҳсулот</a:t>
            </a:r>
            <a:r>
              <a:rPr lang="ru-RU" sz="2200" dirty="0" smtClean="0">
                <a:solidFill>
                  <a:srgbClr val="FFC000"/>
                </a:solidFill>
              </a:rPr>
              <a:t> </a:t>
            </a:r>
            <a:r>
              <a:rPr lang="ru-RU" sz="2200" dirty="0" err="1" smtClean="0">
                <a:solidFill>
                  <a:srgbClr val="FFC000"/>
                </a:solidFill>
              </a:rPr>
              <a:t>билан</a:t>
            </a:r>
            <a:r>
              <a:rPr lang="ru-RU" sz="2200" dirty="0" smtClean="0">
                <a:solidFill>
                  <a:srgbClr val="FFC000"/>
                </a:solidFill>
              </a:rPr>
              <a:t> </a:t>
            </a:r>
            <a:r>
              <a:rPr lang="ru-RU" sz="2200" dirty="0" err="1" smtClean="0">
                <a:solidFill>
                  <a:srgbClr val="FFC000"/>
                </a:solidFill>
              </a:rPr>
              <a:t>контактловчи</a:t>
            </a:r>
            <a:r>
              <a:rPr lang="ru-RU" sz="2200" dirty="0" smtClean="0">
                <a:solidFill>
                  <a:srgbClr val="FFC000"/>
                </a:solidFill>
              </a:rPr>
              <a:t> </a:t>
            </a:r>
            <a:r>
              <a:rPr lang="ru-RU" sz="2200" dirty="0" err="1" smtClean="0">
                <a:solidFill>
                  <a:srgbClr val="FFC000"/>
                </a:solidFill>
              </a:rPr>
              <a:t>қисмларга</a:t>
            </a:r>
            <a:r>
              <a:rPr lang="ru-RU" sz="2200" dirty="0" smtClean="0">
                <a:solidFill>
                  <a:srgbClr val="FFC000"/>
                </a:solidFill>
              </a:rPr>
              <a:t> санитар </a:t>
            </a:r>
            <a:r>
              <a:rPr lang="ru-RU" sz="2200" dirty="0" err="1" smtClean="0">
                <a:solidFill>
                  <a:srgbClr val="FFC000"/>
                </a:solidFill>
              </a:rPr>
              <a:t>ишлов</a:t>
            </a:r>
            <a:r>
              <a:rPr lang="ru-RU" sz="2200" dirty="0" smtClean="0">
                <a:solidFill>
                  <a:srgbClr val="FFC000"/>
                </a:solidFill>
              </a:rPr>
              <a:t> </a:t>
            </a:r>
            <a:r>
              <a:rPr lang="ru-RU" sz="2200" dirty="0" err="1" smtClean="0">
                <a:solidFill>
                  <a:srgbClr val="FFC000"/>
                </a:solidFill>
              </a:rPr>
              <a:t>беришнинг</a:t>
            </a:r>
            <a:r>
              <a:rPr lang="ru-RU" sz="2200" dirty="0" smtClean="0">
                <a:solidFill>
                  <a:srgbClr val="FFC000"/>
                </a:solidFill>
              </a:rPr>
              <a:t> </a:t>
            </a:r>
            <a:r>
              <a:rPr lang="ru-RU" sz="2200" dirty="0" err="1" smtClean="0">
                <a:solidFill>
                  <a:srgbClr val="FFC000"/>
                </a:solidFill>
              </a:rPr>
              <a:t>қулайлаштирилганлиги</a:t>
            </a:r>
            <a:r>
              <a:rPr lang="ru-RU" sz="2200" dirty="0" smtClean="0">
                <a:solidFill>
                  <a:srgbClr val="FFC000"/>
                </a:solidFill>
              </a:rPr>
              <a:t>;</a:t>
            </a:r>
          </a:p>
          <a:p>
            <a:pPr algn="just"/>
            <a:r>
              <a:rPr lang="ru-RU" sz="2200" dirty="0" smtClean="0">
                <a:solidFill>
                  <a:srgbClr val="FFC000"/>
                </a:solidFill>
              </a:rPr>
              <a:t>- </a:t>
            </a:r>
            <a:r>
              <a:rPr lang="ru-RU" sz="2200" dirty="0" err="1" smtClean="0">
                <a:solidFill>
                  <a:srgbClr val="FFC000"/>
                </a:solidFill>
              </a:rPr>
              <a:t>ишчи</a:t>
            </a:r>
            <a:r>
              <a:rPr lang="ru-RU" sz="2200" dirty="0" smtClean="0">
                <a:solidFill>
                  <a:srgbClr val="FFC000"/>
                </a:solidFill>
              </a:rPr>
              <a:t> </a:t>
            </a:r>
            <a:r>
              <a:rPr lang="ru-RU" sz="2200" dirty="0" err="1" smtClean="0">
                <a:solidFill>
                  <a:srgbClr val="FFC000"/>
                </a:solidFill>
              </a:rPr>
              <a:t>шахс</a:t>
            </a:r>
            <a:r>
              <a:rPr lang="ru-RU" sz="2200" dirty="0" smtClean="0">
                <a:solidFill>
                  <a:srgbClr val="FFC000"/>
                </a:solidFill>
              </a:rPr>
              <a:t> (персонал) </a:t>
            </a:r>
            <a:r>
              <a:rPr lang="ru-RU" sz="2200" dirty="0" err="1" smtClean="0">
                <a:solidFill>
                  <a:srgbClr val="FFC000"/>
                </a:solidFill>
              </a:rPr>
              <a:t>учун</a:t>
            </a:r>
            <a:r>
              <a:rPr lang="ru-RU" sz="2200" dirty="0" smtClean="0">
                <a:solidFill>
                  <a:srgbClr val="FFC000"/>
                </a:solidFill>
              </a:rPr>
              <a:t> </a:t>
            </a:r>
            <a:r>
              <a:rPr lang="ru-RU" sz="2200" dirty="0" err="1" smtClean="0">
                <a:solidFill>
                  <a:srgbClr val="FFC000"/>
                </a:solidFill>
              </a:rPr>
              <a:t>хавфсизлиги</a:t>
            </a:r>
            <a:r>
              <a:rPr lang="ru-RU" sz="2200" dirty="0" smtClean="0">
                <a:solidFill>
                  <a:srgbClr val="FFC000"/>
                </a:solidFill>
              </a:rPr>
              <a:t>; </a:t>
            </a:r>
          </a:p>
          <a:p>
            <a:pPr algn="just"/>
            <a:r>
              <a:rPr lang="ru-RU" sz="2200" dirty="0" smtClean="0">
                <a:solidFill>
                  <a:srgbClr val="FFC000"/>
                </a:solidFill>
              </a:rPr>
              <a:t>-</a:t>
            </a:r>
            <a:r>
              <a:rPr lang="ru-RU" sz="2200" dirty="0" err="1" smtClean="0">
                <a:solidFill>
                  <a:srgbClr val="FFC000"/>
                </a:solidFill>
              </a:rPr>
              <a:t>деталларни</a:t>
            </a:r>
            <a:r>
              <a:rPr lang="ru-RU" sz="2200" dirty="0" smtClean="0">
                <a:solidFill>
                  <a:srgbClr val="FFC000"/>
                </a:solidFill>
              </a:rPr>
              <a:t> </a:t>
            </a:r>
            <a:r>
              <a:rPr lang="ru-RU" sz="2200" dirty="0" err="1" smtClean="0">
                <a:solidFill>
                  <a:srgbClr val="FFC000"/>
                </a:solidFill>
              </a:rPr>
              <a:t>абадийлиги</a:t>
            </a:r>
            <a:r>
              <a:rPr lang="ru-RU" sz="2200" dirty="0" smtClean="0">
                <a:solidFill>
                  <a:srgbClr val="FFC000"/>
                </a:solidFill>
              </a:rPr>
              <a:t>, </a:t>
            </a:r>
            <a:r>
              <a:rPr lang="ru-RU" sz="2200" dirty="0" err="1" smtClean="0">
                <a:solidFill>
                  <a:srgbClr val="FFC000"/>
                </a:solidFill>
              </a:rPr>
              <a:t>ишончлилиги</a:t>
            </a:r>
            <a:r>
              <a:rPr lang="ru-RU" sz="2200" dirty="0" smtClean="0">
                <a:solidFill>
                  <a:srgbClr val="FFC000"/>
                </a:solidFill>
              </a:rPr>
              <a:t>, </a:t>
            </a:r>
            <a:r>
              <a:rPr lang="ru-RU" sz="2200" dirty="0" err="1" smtClean="0">
                <a:solidFill>
                  <a:srgbClr val="FFC000"/>
                </a:solidFill>
              </a:rPr>
              <a:t>боғланиш</a:t>
            </a:r>
            <a:r>
              <a:rPr lang="ru-RU" sz="2200" dirty="0" smtClean="0">
                <a:solidFill>
                  <a:srgbClr val="FFC000"/>
                </a:solidFill>
              </a:rPr>
              <a:t> </a:t>
            </a:r>
            <a:r>
              <a:rPr lang="ru-RU" sz="2200" dirty="0" err="1" smtClean="0">
                <a:solidFill>
                  <a:srgbClr val="FFC000"/>
                </a:solidFill>
              </a:rPr>
              <a:t>мустаҳкамлиги</a:t>
            </a:r>
            <a:r>
              <a:rPr lang="ru-RU" sz="2200" dirty="0" smtClean="0">
                <a:solidFill>
                  <a:srgbClr val="FFC000"/>
                </a:solidFill>
              </a:rPr>
              <a:t>, дефицит</a:t>
            </a:r>
          </a:p>
          <a:p>
            <a:pPr algn="just"/>
            <a:r>
              <a:rPr lang="ru-RU" sz="2200" dirty="0" smtClean="0">
                <a:solidFill>
                  <a:srgbClr val="FFC000"/>
                </a:solidFill>
              </a:rPr>
              <a:t> </a:t>
            </a:r>
            <a:r>
              <a:rPr lang="ru-RU" sz="2200" dirty="0" err="1" smtClean="0">
                <a:solidFill>
                  <a:srgbClr val="FFC000"/>
                </a:solidFill>
              </a:rPr>
              <a:t>қисмларнинг</a:t>
            </a:r>
            <a:r>
              <a:rPr lang="ru-RU" sz="2200" dirty="0" smtClean="0">
                <a:solidFill>
                  <a:srgbClr val="FFC000"/>
                </a:solidFill>
              </a:rPr>
              <a:t> </a:t>
            </a:r>
            <a:r>
              <a:rPr lang="ru-RU" sz="2200" dirty="0" err="1" smtClean="0">
                <a:solidFill>
                  <a:srgbClr val="FFC000"/>
                </a:solidFill>
              </a:rPr>
              <a:t>йўқлиги</a:t>
            </a:r>
            <a:r>
              <a:rPr lang="ru-RU" sz="2200" dirty="0" smtClean="0">
                <a:solidFill>
                  <a:srgbClr val="FFC000"/>
                </a:solidFill>
              </a:rPr>
              <a:t>,</a:t>
            </a:r>
          </a:p>
          <a:p>
            <a:pPr algn="just"/>
            <a:r>
              <a:rPr lang="ru-RU" sz="2200" dirty="0" smtClean="0">
                <a:solidFill>
                  <a:srgbClr val="FFC000"/>
                </a:solidFill>
              </a:rPr>
              <a:t> </a:t>
            </a:r>
            <a:r>
              <a:rPr lang="ru-RU" sz="2200" dirty="0" err="1" smtClean="0">
                <a:solidFill>
                  <a:srgbClr val="FFC000"/>
                </a:solidFill>
              </a:rPr>
              <a:t>нисбатан</a:t>
            </a:r>
            <a:r>
              <a:rPr lang="ru-RU" sz="2200" dirty="0" smtClean="0">
                <a:solidFill>
                  <a:srgbClr val="FFC000"/>
                </a:solidFill>
              </a:rPr>
              <a:t> </a:t>
            </a:r>
            <a:r>
              <a:rPr lang="ru-RU" sz="2200" dirty="0" err="1" smtClean="0">
                <a:solidFill>
                  <a:srgbClr val="FFC000"/>
                </a:solidFill>
              </a:rPr>
              <a:t>арзонлиги</a:t>
            </a:r>
            <a:r>
              <a:rPr lang="ru-RU" sz="2200" dirty="0" smtClean="0">
                <a:solidFill>
                  <a:srgbClr val="FFC000"/>
                </a:solidFill>
              </a:rPr>
              <a:t>, </a:t>
            </a:r>
          </a:p>
          <a:p>
            <a:pPr algn="just"/>
            <a:r>
              <a:rPr lang="ru-RU" sz="2200" dirty="0" err="1" smtClean="0">
                <a:solidFill>
                  <a:srgbClr val="FFC000"/>
                </a:solidFill>
              </a:rPr>
              <a:t>оддий</a:t>
            </a:r>
            <a:r>
              <a:rPr lang="ru-RU" sz="2200" dirty="0" smtClean="0">
                <a:solidFill>
                  <a:srgbClr val="FFC000"/>
                </a:solidFill>
              </a:rPr>
              <a:t> конструкция </a:t>
            </a:r>
            <a:r>
              <a:rPr lang="ru-RU" sz="2200" dirty="0" err="1" smtClean="0">
                <a:solidFill>
                  <a:srgbClr val="FFC000"/>
                </a:solidFill>
              </a:rPr>
              <a:t>ва</a:t>
            </a:r>
            <a:r>
              <a:rPr lang="ru-RU" sz="2200" dirty="0" smtClean="0">
                <a:solidFill>
                  <a:srgbClr val="FFC000"/>
                </a:solidFill>
              </a:rPr>
              <a:t> </a:t>
            </a:r>
            <a:r>
              <a:rPr lang="ru-RU" sz="2200" dirty="0" err="1" smtClean="0">
                <a:solidFill>
                  <a:srgbClr val="FFC000"/>
                </a:solidFill>
              </a:rPr>
              <a:t>унда</a:t>
            </a:r>
            <a:r>
              <a:rPr lang="ru-RU" sz="2200" dirty="0" smtClean="0">
                <a:solidFill>
                  <a:srgbClr val="FFC000"/>
                </a:solidFill>
              </a:rPr>
              <a:t> </a:t>
            </a:r>
          </a:p>
          <a:p>
            <a:pPr algn="just"/>
            <a:r>
              <a:rPr lang="ru-RU" sz="2200" dirty="0" err="1" smtClean="0">
                <a:solidFill>
                  <a:srgbClr val="FFC000"/>
                </a:solidFill>
              </a:rPr>
              <a:t>ишлашнинг</a:t>
            </a:r>
            <a:r>
              <a:rPr lang="ru-RU" sz="2200" dirty="0" smtClean="0">
                <a:solidFill>
                  <a:srgbClr val="FFC000"/>
                </a:solidFill>
              </a:rPr>
              <a:t> </a:t>
            </a:r>
            <a:r>
              <a:rPr lang="ru-RU" sz="2200" dirty="0" err="1" smtClean="0">
                <a:solidFill>
                  <a:srgbClr val="FFC000"/>
                </a:solidFill>
              </a:rPr>
              <a:t>осонлиги</a:t>
            </a:r>
            <a:r>
              <a:rPr lang="ru-RU" sz="2200" dirty="0" smtClean="0">
                <a:solidFill>
                  <a:srgbClr val="FFC000"/>
                </a:solidFill>
              </a:rPr>
              <a:t>.     </a:t>
            </a:r>
            <a:endParaRPr lang="ru-RU" sz="2200" dirty="0">
              <a:solidFill>
                <a:srgbClr val="FFC000"/>
              </a:solidFill>
            </a:endParaRPr>
          </a:p>
        </p:txBody>
      </p:sp>
    </p:spTree>
    <p:extLst>
      <p:ext uri="{BB962C8B-B14F-4D97-AF65-F5344CB8AC3E}">
        <p14:creationId xmlns:p14="http://schemas.microsoft.com/office/powerpoint/2010/main" val="3633535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476673"/>
            <a:ext cx="7920880" cy="2677656"/>
          </a:xfrm>
          <a:prstGeom prst="rect">
            <a:avLst/>
          </a:prstGeom>
        </p:spPr>
        <p:txBody>
          <a:bodyPr wrap="square">
            <a:spAutoFit/>
          </a:bodyPr>
          <a:lstStyle/>
          <a:p>
            <a:r>
              <a:rPr lang="uz-Cyrl-UZ" sz="2400" b="1" dirty="0">
                <a:solidFill>
                  <a:srgbClr val="FFC000"/>
                </a:solidFill>
              </a:rPr>
              <a:t>Назорат саволлари</a:t>
            </a:r>
            <a:endParaRPr lang="ru-RU" sz="2400" dirty="0">
              <a:solidFill>
                <a:srgbClr val="FFC000"/>
              </a:solidFill>
            </a:endParaRPr>
          </a:p>
          <a:p>
            <a:r>
              <a:rPr lang="uz-Cyrl-UZ" sz="2400" b="1" dirty="0">
                <a:solidFill>
                  <a:srgbClr val="FFC000"/>
                </a:solidFill>
              </a:rPr>
              <a:t> </a:t>
            </a:r>
            <a:endParaRPr lang="ru-RU" sz="2400" dirty="0">
              <a:solidFill>
                <a:srgbClr val="FFC000"/>
              </a:solidFill>
            </a:endParaRPr>
          </a:p>
          <a:p>
            <a:pPr lvl="0"/>
            <a:r>
              <a:rPr lang="uz-Cyrl-UZ" sz="2400" dirty="0" smtClean="0">
                <a:solidFill>
                  <a:srgbClr val="FFC000"/>
                </a:solidFill>
              </a:rPr>
              <a:t>1, Фаннинг </a:t>
            </a:r>
            <a:r>
              <a:rPr lang="uz-Cyrl-UZ" sz="2400" dirty="0">
                <a:solidFill>
                  <a:srgbClr val="FFC000"/>
                </a:solidFill>
              </a:rPr>
              <a:t>мақсад ва вазифалари нималардан иборат?</a:t>
            </a:r>
            <a:endParaRPr lang="ru-RU" sz="2400" dirty="0">
              <a:solidFill>
                <a:srgbClr val="FFC000"/>
              </a:solidFill>
            </a:endParaRPr>
          </a:p>
          <a:p>
            <a:pPr lvl="0"/>
            <a:r>
              <a:rPr lang="uz-Cyrl-UZ" sz="2400" dirty="0" smtClean="0">
                <a:solidFill>
                  <a:srgbClr val="FFC000"/>
                </a:solidFill>
              </a:rPr>
              <a:t>2, Маҳсулотни </a:t>
            </a:r>
            <a:r>
              <a:rPr lang="uz-Cyrl-UZ" sz="2400" dirty="0">
                <a:solidFill>
                  <a:srgbClr val="FFC000"/>
                </a:solidFill>
              </a:rPr>
              <a:t>тараларга жойлаш учун қандай технологик ускуна ва жиҳозлардан фойдаланилади?</a:t>
            </a:r>
            <a:endParaRPr lang="ru-RU" sz="2400" dirty="0">
              <a:solidFill>
                <a:srgbClr val="FFC000"/>
              </a:solidFill>
            </a:endParaRPr>
          </a:p>
          <a:p>
            <a:pPr lvl="0"/>
            <a:r>
              <a:rPr lang="uz-Cyrl-UZ" sz="2400" dirty="0" smtClean="0">
                <a:solidFill>
                  <a:srgbClr val="FFC000"/>
                </a:solidFill>
              </a:rPr>
              <a:t>3, Техник </a:t>
            </a:r>
            <a:r>
              <a:rPr lang="uz-Cyrl-UZ" sz="2400" dirty="0">
                <a:solidFill>
                  <a:srgbClr val="FFC000"/>
                </a:solidFill>
              </a:rPr>
              <a:t>қурилмалар нечта гуруҳга бўлинади?</a:t>
            </a:r>
            <a:endParaRPr lang="ru-RU" sz="2400" dirty="0">
              <a:solidFill>
                <a:srgbClr val="FFC000"/>
              </a:solidFill>
            </a:endParaRPr>
          </a:p>
        </p:txBody>
      </p:sp>
    </p:spTree>
    <p:extLst>
      <p:ext uri="{BB962C8B-B14F-4D97-AF65-F5344CB8AC3E}">
        <p14:creationId xmlns:p14="http://schemas.microsoft.com/office/powerpoint/2010/main" val="34662985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100</TotalTime>
  <Words>986</Words>
  <Application>Microsoft Office PowerPoint</Application>
  <PresentationFormat>Экран (4:3)</PresentationFormat>
  <Paragraphs>44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Базовая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BEST</dc:creator>
  <cp:lastModifiedBy>BEST</cp:lastModifiedBy>
  <cp:revision>8</cp:revision>
  <dcterms:created xsi:type="dcterms:W3CDTF">2017-12-25T19:25:35Z</dcterms:created>
  <dcterms:modified xsi:type="dcterms:W3CDTF">2017-12-25T21:05:41Z</dcterms:modified>
</cp:coreProperties>
</file>