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57339-F11A-4BF8-A7B7-F7A07067B461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218C3-4CD2-474C-A159-0B90D821D7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6068D-9607-4015-AF09-C55D5D1FB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5CEA5-9D2C-4444-BAD0-D270C2610402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2C484-8958-4CB5-BA22-CDED8B01B3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11B54-7A07-43C5-95A5-1252879BFA0A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035E8-08B9-44E2-81C2-CBBF3998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0B0DF-4B60-43D7-ACDA-9A91D10B216A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092E4-A21D-4B55-9E3C-90A29C1C85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FB34A-6B6C-4721-8C11-3105261CB1DC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10517-5D79-4D51-8E2F-C62770B6B1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3A096-83AD-4D7F-9B39-46A3D566E423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CB069-E64F-41C5-8DD6-C95BCF6D2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2F86-B1C3-4EE7-8258-D84A79AE9CD6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7C2C1-B10E-4E41-9FD2-E387E9672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D41AA-76EC-4E40-8EAD-EB77875EC9C7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A622C-57E0-49FA-8CF3-A20FA65C66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8CD57-DCF0-4079-B086-0B67677D91EF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E6971-0C54-419D-A5A9-67113B6847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A154A-D302-458F-ABEB-397E6A154CE5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9D336-76A3-44E3-840E-931DDA0604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FB90D-F37E-4226-8A10-1AC2D46B146C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3098531-D701-4538-B7F4-57E7111FB4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44041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2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3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4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5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6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7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8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49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50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51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52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053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4054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0F95B83-390C-4D0B-A7DF-9EB16E089B3F}" type="datetimeFigureOut">
              <a:rPr lang="ru-RU"/>
              <a:pPr>
                <a:defRPr/>
              </a:pPr>
              <a:t>10.05.2013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68313" y="1557338"/>
            <a:ext cx="8077200" cy="1609725"/>
          </a:xfrm>
        </p:spPr>
        <p:txBody>
          <a:bodyPr/>
          <a:lstStyle/>
          <a:p>
            <a:pPr algn="ctr" eaLnBrk="1" hangingPunct="1"/>
            <a:r>
              <a:rPr lang="ru-RU" sz="4300" b="1" smtClean="0"/>
              <a:t> </a:t>
            </a:r>
            <a:r>
              <a:rPr lang="ru-RU" sz="4300" b="1" smtClean="0">
                <a:solidFill>
                  <a:srgbClr val="FFFF99"/>
                </a:solidFill>
              </a:rPr>
              <a:t>Типы языковых значений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979613" y="2924175"/>
            <a:ext cx="5861050" cy="1558925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ru-RU" sz="2200" b="1" smtClean="0">
                <a:solidFill>
                  <a:srgbClr val="FFFF99"/>
                </a:solidFill>
              </a:rPr>
              <a:t>1. Классификации языковых значений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ru-RU" sz="2200" b="1" smtClean="0">
                <a:solidFill>
                  <a:srgbClr val="FFFF99"/>
                </a:solidFill>
              </a:rPr>
              <a:t>2. Лексическая семантика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ru-RU" sz="2200" b="1" smtClean="0">
                <a:solidFill>
                  <a:srgbClr val="FFFF99"/>
                </a:solidFill>
              </a:rPr>
              <a:t>3. Грамматическая семантика</a:t>
            </a:r>
          </a:p>
        </p:txBody>
      </p:sp>
      <p:pic>
        <p:nvPicPr>
          <p:cNvPr id="13316" name="Picture 6" descr="LEA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365625"/>
            <a:ext cx="26638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Классификации языковых значений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71550" y="1844675"/>
            <a:ext cx="7696200" cy="36576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ru-RU" sz="1800" b="1" smtClean="0"/>
              <a:t>В зависимости от передаваемой информации</a:t>
            </a:r>
            <a:r>
              <a:rPr lang="ru-RU" sz="1800" smtClean="0"/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объектные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субъектные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структурные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1800" b="1" smtClean="0"/>
              <a:t>В зависимости от языковых единиц: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значения морфем, слов, словообразовательных типов, значение морфологических и синтаксических категорий, семантика частей речи и т.д.</a:t>
            </a:r>
            <a:endParaRPr lang="ru-RU" sz="1800" i="1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1800" b="1" smtClean="0"/>
              <a:t>В зависимости от функции:</a:t>
            </a:r>
            <a:endParaRPr lang="ru-RU" sz="180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номинативные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денотативные </a:t>
            </a:r>
            <a:r>
              <a:rPr lang="en-US" sz="1800" smtClean="0"/>
              <a:t>vs.</a:t>
            </a:r>
            <a:r>
              <a:rPr lang="ru-RU" sz="1800" smtClean="0"/>
              <a:t> сигнификативные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дейктивные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экспрессивные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	коммуникативные и др.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Лексическое значение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«Слово - основная единица языка, которая может быть охарактеризована как знак».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Слово – это…</a:t>
            </a:r>
          </a:p>
          <a:p>
            <a:pPr eaLnBrk="1" hangingPunct="1"/>
            <a:r>
              <a:rPr lang="ru-RU" sz="2000" smtClean="0"/>
              <a:t>особая языковая форма отражения действительности (ЛЗ - предмет),</a:t>
            </a:r>
          </a:p>
          <a:p>
            <a:pPr eaLnBrk="1" hangingPunct="1"/>
            <a:r>
              <a:rPr lang="ru-RU" sz="2000" smtClean="0"/>
              <a:t> отношение между звуковым комплексом и понятием (ЛЗ - понятие)</a:t>
            </a:r>
          </a:p>
          <a:p>
            <a:pPr eaLnBrk="1" hangingPunct="1"/>
            <a:r>
              <a:rPr lang="ru-RU" sz="2000" smtClean="0"/>
              <a:t>«реакция субъекта на знак»</a:t>
            </a:r>
          </a:p>
          <a:p>
            <a:pPr eaLnBrk="1" hangingPunct="1"/>
            <a:r>
              <a:rPr lang="ru-RU" sz="2000" smtClean="0"/>
              <a:t>потенциальная сочетаемость, сумма контекстов  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6227763" y="206057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Д.Н. Шмелев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Определение лексического значения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484313"/>
            <a:ext cx="7696200" cy="3657600"/>
          </a:xfrm>
        </p:spPr>
        <p:txBody>
          <a:bodyPr/>
          <a:lstStyle/>
          <a:p>
            <a:pPr algn="just" eaLnBrk="1" hangingPunct="1"/>
            <a:r>
              <a:rPr lang="ru-RU" sz="2000" smtClean="0"/>
              <a:t>Это</a:t>
            </a:r>
            <a:r>
              <a:rPr lang="ru-RU" sz="2000" b="1" smtClean="0"/>
              <a:t> отображение </a:t>
            </a:r>
            <a:r>
              <a:rPr lang="ru-RU" sz="2000" smtClean="0"/>
              <a:t>предмета</a:t>
            </a:r>
            <a:r>
              <a:rPr lang="ru-RU" sz="2000" b="1" smtClean="0"/>
              <a:t>,</a:t>
            </a:r>
            <a:r>
              <a:rPr lang="ru-RU" sz="2000" smtClean="0"/>
              <a:t> свойства, процесса, явления либо отношения </a:t>
            </a:r>
            <a:r>
              <a:rPr lang="ru-RU" sz="2000" b="1" smtClean="0"/>
              <a:t>в сознании</a:t>
            </a:r>
            <a:r>
              <a:rPr lang="ru-RU" sz="2000" smtClean="0"/>
              <a:t>, входящее в структуру слова в качестве так называемой внутренней его стороны. При этом звучание выступает как материальная оболочка, необходимая не только для выражения значения, но и для самого его возникновения и существования.</a:t>
            </a:r>
            <a:r>
              <a:rPr lang="ru-RU" sz="2000" b="1" smtClean="0"/>
              <a:t> </a:t>
            </a:r>
            <a:r>
              <a:rPr lang="ru-RU" sz="2000" smtClean="0"/>
              <a:t>		А.И. Смирницкий (1955)</a:t>
            </a:r>
            <a:endParaRPr lang="ru-RU" sz="2000" b="1" smtClean="0"/>
          </a:p>
          <a:p>
            <a:pPr algn="just" eaLnBrk="1" hangingPunct="1"/>
            <a:r>
              <a:rPr lang="ru-RU" sz="2000" smtClean="0"/>
              <a:t>Это </a:t>
            </a:r>
            <a:r>
              <a:rPr lang="ru-RU" sz="2000" b="1" smtClean="0"/>
              <a:t>содержание</a:t>
            </a:r>
            <a:r>
              <a:rPr lang="ru-RU" sz="2000" smtClean="0"/>
              <a:t> слова, </a:t>
            </a:r>
            <a:r>
              <a:rPr lang="ru-RU" sz="2000" b="1" smtClean="0"/>
              <a:t>отображающее</a:t>
            </a:r>
            <a:r>
              <a:rPr lang="ru-RU" sz="2000" smtClean="0"/>
              <a:t> </a:t>
            </a:r>
            <a:r>
              <a:rPr lang="ru-RU" sz="2000" b="1" smtClean="0"/>
              <a:t>в</a:t>
            </a:r>
            <a:r>
              <a:rPr lang="ru-RU" sz="2000" smtClean="0"/>
              <a:t> </a:t>
            </a:r>
            <a:r>
              <a:rPr lang="ru-RU" sz="2000" b="1" smtClean="0"/>
              <a:t>сознании</a:t>
            </a:r>
            <a:r>
              <a:rPr lang="ru-RU" sz="2000" smtClean="0"/>
              <a:t> и закрепляющее в нем представление о предмете, свойстве, процесс и т.д.       	ЛЭС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Уровни отражения действительности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676400" y="1981200"/>
            <a:ext cx="3436938" cy="4114800"/>
          </a:xfrm>
        </p:spPr>
        <p:txBody>
          <a:bodyPr/>
          <a:lstStyle/>
          <a:p>
            <a:pPr eaLnBrk="1" hangingPunct="1"/>
            <a:r>
              <a:rPr lang="ru-RU" sz="2400" smtClean="0"/>
              <a:t>Ощущение</a:t>
            </a:r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  <a:p>
            <a:pPr eaLnBrk="1" hangingPunct="1"/>
            <a:r>
              <a:rPr lang="ru-RU" sz="2400" smtClean="0"/>
              <a:t>Восприятие</a:t>
            </a:r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  <a:p>
            <a:pPr eaLnBrk="1" hangingPunct="1"/>
            <a:r>
              <a:rPr lang="ru-RU" sz="2400" smtClean="0"/>
              <a:t>Представление</a:t>
            </a:r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  <a:p>
            <a:pPr eaLnBrk="1" hangingPunct="1"/>
            <a:r>
              <a:rPr lang="ru-RU" sz="2400" smtClean="0"/>
              <a:t>Понятие</a:t>
            </a:r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3438" y="1557338"/>
            <a:ext cx="3773487" cy="3657600"/>
          </a:xfrm>
        </p:spPr>
        <p:txBody>
          <a:bodyPr/>
          <a:lstStyle/>
          <a:p>
            <a:pPr eaLnBrk="1" hangingPunct="1"/>
            <a:r>
              <a:rPr lang="ru-RU" sz="2000" smtClean="0"/>
              <a:t>Предмет присутствует, выделяются его отдельные свойства</a:t>
            </a:r>
          </a:p>
          <a:p>
            <a:pPr eaLnBrk="1" hangingPunct="1"/>
            <a:r>
              <a:rPr lang="ru-RU" sz="2000" smtClean="0"/>
              <a:t>Предмет присутствует как целостный объект</a:t>
            </a:r>
          </a:p>
          <a:p>
            <a:pPr eaLnBrk="1" hangingPunct="1"/>
            <a:r>
              <a:rPr lang="ru-RU" sz="2000" smtClean="0"/>
              <a:t>Предмета нет, но есть индивидуальный опыт</a:t>
            </a:r>
          </a:p>
          <a:p>
            <a:pPr eaLnBrk="1" hangingPunct="1">
              <a:buFont typeface="Wingdings" pitchFamily="2" charset="2"/>
              <a:buNone/>
            </a:pPr>
            <a:endParaRPr lang="ru-RU" sz="2000" smtClean="0"/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Предмета нет, обобщен социальный опыт</a:t>
            </a:r>
          </a:p>
          <a:p>
            <a:pPr eaLnBrk="1" hangingPunct="1">
              <a:buFont typeface="Wingdings" pitchFamily="2" charset="2"/>
              <a:buNone/>
            </a:pPr>
            <a:endParaRPr lang="ru-RU" sz="2000" smtClean="0"/>
          </a:p>
          <a:p>
            <a:pPr eaLnBrk="1" hangingPunct="1">
              <a:buFont typeface="Wingdings" pitchFamily="2" charset="2"/>
              <a:buNone/>
            </a:pPr>
            <a:endParaRPr lang="ru-RU" sz="2000" smtClean="0"/>
          </a:p>
        </p:txBody>
      </p:sp>
      <p:sp>
        <p:nvSpPr>
          <p:cNvPr id="17412" name="AutoShape 5"/>
          <p:cNvSpPr>
            <a:spLocks noChangeArrowheads="1"/>
          </p:cNvSpPr>
          <p:nvPr/>
        </p:nvSpPr>
        <p:spPr bwMode="auto">
          <a:xfrm>
            <a:off x="3419475" y="2133600"/>
            <a:ext cx="615950" cy="485775"/>
          </a:xfrm>
          <a:prstGeom prst="rightArrow">
            <a:avLst>
              <a:gd name="adj1" fmla="val 50000"/>
              <a:gd name="adj2" fmla="val 3169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3" name="AutoShape 6"/>
          <p:cNvSpPr>
            <a:spLocks noChangeArrowheads="1"/>
          </p:cNvSpPr>
          <p:nvPr/>
        </p:nvSpPr>
        <p:spPr bwMode="auto">
          <a:xfrm>
            <a:off x="3851275" y="3716338"/>
            <a:ext cx="649288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4" name="AutoShape 7"/>
          <p:cNvSpPr>
            <a:spLocks noChangeArrowheads="1"/>
          </p:cNvSpPr>
          <p:nvPr/>
        </p:nvSpPr>
        <p:spPr bwMode="auto">
          <a:xfrm>
            <a:off x="2627313" y="472440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5" name="Line 8"/>
          <p:cNvSpPr>
            <a:spLocks noChangeShapeType="1"/>
          </p:cNvSpPr>
          <p:nvPr/>
        </p:nvSpPr>
        <p:spPr bwMode="auto">
          <a:xfrm>
            <a:off x="3203575" y="1844675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Соотношение ЛЗ слова и понятия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Значение слова стремится к понятию как к своему пределу. 		Ю.С. Степанов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Ср. ЛЗ абстрактной и конкретной лексики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	донаучные и научные понятия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«ближайшее» и «дальнейшее» значение слова (по А.А. Потебне)</a:t>
            </a:r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  <a:p>
            <a:pPr eaLnBrk="1" hangingPunct="1"/>
            <a:endParaRPr lang="ru-RU" sz="2400" smtClean="0"/>
          </a:p>
        </p:txBody>
      </p:sp>
      <p:sp>
        <p:nvSpPr>
          <p:cNvPr id="18435" name="AutoShape 4"/>
          <p:cNvSpPr>
            <a:spLocks noChangeArrowheads="1"/>
          </p:cNvSpPr>
          <p:nvPr/>
        </p:nvSpPr>
        <p:spPr bwMode="auto">
          <a:xfrm>
            <a:off x="1692275" y="4221163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AutoShape 5"/>
          <p:cNvSpPr>
            <a:spLocks noChangeArrowheads="1"/>
          </p:cNvSpPr>
          <p:nvPr/>
        </p:nvSpPr>
        <p:spPr bwMode="auto">
          <a:xfrm>
            <a:off x="3563938" y="4221163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«Наивная» картина мира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«Наивная» физиология: </a:t>
            </a:r>
            <a:r>
              <a:rPr lang="ru-RU" sz="2400" i="1" smtClean="0"/>
              <a:t>кровь бросилась в голову, шевелить мозгами, душа в пятки ушла</a:t>
            </a:r>
          </a:p>
          <a:p>
            <a:pPr eaLnBrk="1" hangingPunct="1"/>
            <a:r>
              <a:rPr lang="ru-RU" sz="2400" smtClean="0"/>
              <a:t>«Наивная»ботаника: </a:t>
            </a:r>
            <a:r>
              <a:rPr lang="ru-RU" sz="2400" i="1" smtClean="0"/>
              <a:t>томат, капуста, лук, морковь, картофель – овощи, арбуз – фрукт</a:t>
            </a:r>
          </a:p>
          <a:p>
            <a:pPr eaLnBrk="1" hangingPunct="1"/>
            <a:r>
              <a:rPr lang="ru-RU" sz="2400" smtClean="0"/>
              <a:t>«Наивная» зоология: </a:t>
            </a:r>
            <a:r>
              <a:rPr lang="ru-RU" sz="2400" i="1" smtClean="0"/>
              <a:t>«охрана редких животных и птиц» </a:t>
            </a:r>
          </a:p>
          <a:p>
            <a:pPr eaLnBrk="1" hangingPunct="1"/>
            <a:r>
              <a:rPr lang="ru-RU" sz="2400" smtClean="0"/>
              <a:t>«Наивная» метеорология:</a:t>
            </a:r>
            <a:r>
              <a:rPr lang="ru-RU" sz="2400" i="1" smtClean="0"/>
              <a:t> туча - облако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Компоненты ЛЗ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Понятийный (сигнификативный) компонент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  <a:p>
            <a:pPr eaLnBrk="1" hangingPunct="1"/>
            <a:r>
              <a:rPr lang="ru-RU" smtClean="0"/>
              <a:t>Коннотативный компонент</a:t>
            </a:r>
            <a:endParaRPr lang="en-US" smtClean="0"/>
          </a:p>
          <a:p>
            <a:pPr eaLnBrk="1" hangingPunct="1"/>
            <a:r>
              <a:rPr lang="ru-RU" smtClean="0"/>
              <a:t>Ассоциативный компонент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Вывод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Лексическое значение – высшая ступень отражения действительности в сознании человека, результат обобщения в форме образа или понятия.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Грамматическое значение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i="1" smtClean="0"/>
              <a:t>Глокая куздра штеко будланула бокра и курдячит бокренка.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Как передать на англ. (франц., нем.) значения частей речи, вида, времени, субъектно-объектные, однократность действия и т.д.?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Основные признаки грамматического значения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808163" y="2006600"/>
            <a:ext cx="6750050" cy="4017963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/>
              <a:t>Обязательное, «навязанное» системой языка.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/>
              <a:t>Имеет стандартные показатели (см. способы выражения грамматических значений). 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/>
              <a:t>Несамостоятельное, сопровождает морфемы с вещественным значением.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/>
              <a:t>Результат специфической абстракции, отличной от лексической.</a:t>
            </a:r>
          </a:p>
          <a:p>
            <a:pPr marL="609600" indent="-609600" eaLnBrk="1" hangingPunct="1"/>
            <a:endParaRPr lang="ru-RU" sz="2400" smtClean="0"/>
          </a:p>
          <a:p>
            <a:pPr marL="609600" indent="-609600" eaLnBrk="1" hangingPunct="1"/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История категории одушевленности-неодушевленности – пример перехода от ЛЗ к ГЗ</a:t>
            </a:r>
          </a:p>
        </p:txBody>
      </p:sp>
      <p:sp>
        <p:nvSpPr>
          <p:cNvPr id="24578" name="Rectangle 4"/>
          <p:cNvSpPr>
            <a:spLocks noGrp="1" noChangeArrowheads="1"/>
          </p:cNvSpPr>
          <p:nvPr>
            <p:ph sz="half" idx="4294967295"/>
          </p:nvPr>
        </p:nvSpPr>
        <p:spPr>
          <a:xfrm>
            <a:off x="1676400" y="1981200"/>
            <a:ext cx="3436938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1800" b="1" smtClean="0"/>
              <a:t>Одушевленные (В.П. =Р.п.)</a:t>
            </a:r>
          </a:p>
          <a:p>
            <a:pPr eaLnBrk="1" hangingPunct="1"/>
            <a:r>
              <a:rPr lang="en-US" sz="1800" smtClean="0"/>
              <a:t>XI </a:t>
            </a:r>
            <a:r>
              <a:rPr lang="ru-RU" sz="1800" smtClean="0"/>
              <a:t>век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Все свободные мужчины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Ударить свободна мужа</a:t>
            </a:r>
          </a:p>
          <a:p>
            <a:pPr eaLnBrk="1" hangingPunct="1"/>
            <a:r>
              <a:rPr lang="ru-RU" sz="1800" smtClean="0"/>
              <a:t> </a:t>
            </a:r>
            <a:r>
              <a:rPr lang="en-US" sz="1800" smtClean="0"/>
              <a:t>XIV </a:t>
            </a:r>
            <a:r>
              <a:rPr lang="ru-RU" sz="1800" smtClean="0"/>
              <a:t>век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все мужчины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Чьту отца моего</a:t>
            </a:r>
          </a:p>
          <a:p>
            <a:pPr eaLnBrk="1" hangingPunct="1"/>
            <a:r>
              <a:rPr lang="en-US" sz="1800" smtClean="0"/>
              <a:t>XVI</a:t>
            </a:r>
            <a:r>
              <a:rPr lang="ru-RU" sz="1800" smtClean="0"/>
              <a:t> век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все взрослые люди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Отпустить вдовъ</a:t>
            </a:r>
          </a:p>
          <a:p>
            <a:pPr eaLnBrk="1" hangingPunct="1"/>
            <a:r>
              <a:rPr lang="ru-RU" sz="1800" smtClean="0"/>
              <a:t>Конец </a:t>
            </a:r>
            <a:r>
              <a:rPr lang="en-US" sz="1800" smtClean="0"/>
              <a:t>XVII</a:t>
            </a:r>
            <a:r>
              <a:rPr lang="ru-RU" sz="1800" smtClean="0"/>
              <a:t> века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все живые </a:t>
            </a:r>
            <a:r>
              <a:rPr lang="ru-RU" sz="1800" i="1" smtClean="0"/>
              <a:t>Избивают собакъ</a:t>
            </a:r>
          </a:p>
          <a:p>
            <a:pPr eaLnBrk="1" hangingPunct="1">
              <a:buFont typeface="Wingdings" pitchFamily="2" charset="2"/>
              <a:buNone/>
            </a:pPr>
            <a:endParaRPr lang="ru-RU" sz="1800" smtClean="0"/>
          </a:p>
        </p:txBody>
      </p:sp>
      <p:sp>
        <p:nvSpPr>
          <p:cNvPr id="24579" name="Rectangle 5"/>
          <p:cNvSpPr>
            <a:spLocks noGrp="1" noChangeArrowheads="1"/>
          </p:cNvSpPr>
          <p:nvPr>
            <p:ph sz="half" idx="4294967295"/>
          </p:nvPr>
        </p:nvSpPr>
        <p:spPr>
          <a:xfrm>
            <a:off x="5249863" y="1981200"/>
            <a:ext cx="3436937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1800" b="1" smtClean="0"/>
              <a:t>Неодушевленные (В.п.=И.п.)</a:t>
            </a:r>
          </a:p>
          <a:p>
            <a:pPr eaLnBrk="1" hangingPunct="1"/>
            <a:r>
              <a:rPr lang="en-US" sz="1800" smtClean="0"/>
              <a:t>XI</a:t>
            </a:r>
            <a:r>
              <a:rPr lang="ru-RU" sz="1800" smtClean="0"/>
              <a:t> век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 все остальные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платити за холопъ</a:t>
            </a:r>
          </a:p>
          <a:p>
            <a:pPr eaLnBrk="1" hangingPunct="1"/>
            <a:r>
              <a:rPr lang="ru-RU" sz="1800" smtClean="0"/>
              <a:t> </a:t>
            </a:r>
            <a:r>
              <a:rPr lang="en-US" sz="1800" smtClean="0"/>
              <a:t>XIV </a:t>
            </a:r>
            <a:r>
              <a:rPr lang="ru-RU" sz="1800" smtClean="0"/>
              <a:t>век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женщины и дети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Чьту жена</a:t>
            </a:r>
          </a:p>
          <a:p>
            <a:pPr eaLnBrk="1" hangingPunct="1"/>
            <a:r>
              <a:rPr lang="en-US" sz="1800" smtClean="0"/>
              <a:t>XVI</a:t>
            </a:r>
            <a:r>
              <a:rPr lang="ru-RU" sz="1800" smtClean="0"/>
              <a:t> век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дети, животные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smtClean="0"/>
              <a:t>Выдали замужъ дочери свои</a:t>
            </a:r>
          </a:p>
          <a:p>
            <a:pPr eaLnBrk="1" hangingPunct="1"/>
            <a:r>
              <a:rPr lang="ru-RU" sz="1800" smtClean="0"/>
              <a:t>конец </a:t>
            </a:r>
            <a:r>
              <a:rPr lang="en-US" sz="1800" smtClean="0"/>
              <a:t>XVII</a:t>
            </a:r>
            <a:r>
              <a:rPr lang="ru-RU" sz="1800" smtClean="0"/>
              <a:t> века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все «неживые»</a:t>
            </a:r>
          </a:p>
          <a:p>
            <a:pPr eaLnBrk="1" hangingPunct="1">
              <a:buFont typeface="Wingdings" pitchFamily="2" charset="2"/>
              <a:buNone/>
            </a:pPr>
            <a:endParaRPr lang="ru-RU" sz="1800" smtClean="0"/>
          </a:p>
          <a:p>
            <a:pPr eaLnBrk="1" hangingPunct="1"/>
            <a:endParaRPr lang="ru-RU" sz="18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Направления, изучающие языковые значения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Фоносемантика</a:t>
            </a:r>
          </a:p>
          <a:p>
            <a:pPr eaLnBrk="1" hangingPunct="1"/>
            <a:r>
              <a:rPr lang="ru-RU" smtClean="0"/>
              <a:t>Лексическая семасиология</a:t>
            </a:r>
          </a:p>
          <a:p>
            <a:pPr eaLnBrk="1" hangingPunct="1"/>
            <a:r>
              <a:rPr lang="ru-RU" smtClean="0"/>
              <a:t>Грамматическая семасиология: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	значения морфем, грам. категорий, частей речи, словообразовательных значений</a:t>
            </a:r>
          </a:p>
          <a:p>
            <a:pPr eaLnBrk="1" hangingPunct="1"/>
            <a:r>
              <a:rPr lang="ru-RU" smtClean="0"/>
              <a:t>Прагматика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Многокомпонентный характер значения языковых единиц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Старец</a:t>
            </a:r>
            <a:r>
              <a:rPr lang="ru-RU" i="1" smtClean="0"/>
              <a:t> протянул руку.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Какие языковые значения представлены?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500" smtClean="0"/>
              <a:t>Выводы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000" smtClean="0"/>
              <a:t>Классификации языковых значений базируются на разных основаниях.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000" smtClean="0"/>
              <a:t>Лексическое значение слова стремится к понятию, как к своему пределу, но предел этот может быть достаточно далек. 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000" smtClean="0"/>
              <a:t>Лексические значения определяются особенностями отражения окружающего мира. 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000" smtClean="0"/>
              <a:t>Набор грамматических значений определяется структурой языка. 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000" smtClean="0"/>
              <a:t>В одной языковой единице может быть представлено несколько языковых значений.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WordArt 4"/>
          <p:cNvSpPr>
            <a:spLocks noChangeArrowheads="1" noChangeShapeType="1" noTextEdit="1"/>
          </p:cNvSpPr>
          <p:nvPr/>
        </p:nvSpPr>
        <p:spPr bwMode="auto">
          <a:xfrm>
            <a:off x="1547813" y="2276475"/>
            <a:ext cx="6121400" cy="2611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Спасибо </a:t>
            </a:r>
          </a:p>
          <a:p>
            <a:pPr algn="ctr"/>
            <a:r>
              <a:rPr lang="ru-RU" sz="3600" i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аскад">
  <a:themeElements>
    <a:clrScheme name="Каскад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Каскад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скад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скад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Cascade</Template>
  <TotalTime>7</TotalTime>
  <Words>489</Words>
  <Application>Microsoft Office PowerPoint</Application>
  <PresentationFormat>Экран (4:3)</PresentationFormat>
  <Paragraphs>108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Wingdings</vt:lpstr>
      <vt:lpstr>Calibri</vt:lpstr>
      <vt:lpstr>Каскад</vt:lpstr>
      <vt:lpstr>Каскад</vt:lpstr>
      <vt:lpstr> Типы языковых значений</vt:lpstr>
      <vt:lpstr>Классификации языковых значений</vt:lpstr>
      <vt:lpstr>Лексическое значение</vt:lpstr>
      <vt:lpstr>Определение лексического значения</vt:lpstr>
      <vt:lpstr>Уровни отражения действительности</vt:lpstr>
      <vt:lpstr>Соотношение ЛЗ слова и понятия</vt:lpstr>
      <vt:lpstr>«Наивная» картина мира</vt:lpstr>
      <vt:lpstr>Компоненты ЛЗ</vt:lpstr>
      <vt:lpstr>Вывод</vt:lpstr>
      <vt:lpstr>Грамматическое значение</vt:lpstr>
      <vt:lpstr>Основные признаки грамматического значения</vt:lpstr>
      <vt:lpstr>История категории одушевленности-неодушевленности – пример перехода от ЛЗ к ГЗ</vt:lpstr>
      <vt:lpstr>Направления, изучающие языковые значения</vt:lpstr>
      <vt:lpstr>Многокомпонентный характер значения языковых единиц</vt:lpstr>
      <vt:lpstr>Выводы</vt:lpstr>
      <vt:lpstr>Слайд 16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5. Типы языковых значений</dc:title>
  <dc:creator>User</dc:creator>
  <cp:lastModifiedBy>Niyozov</cp:lastModifiedBy>
  <cp:revision>5</cp:revision>
  <dcterms:created xsi:type="dcterms:W3CDTF">2012-01-27T04:53:31Z</dcterms:created>
  <dcterms:modified xsi:type="dcterms:W3CDTF">2013-05-10T16:52:24Z</dcterms:modified>
</cp:coreProperties>
</file>