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drawing2.xml" ContentType="application/vnd.ms-office.drawingml.diagramDrawing+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4.xml" ContentType="application/vnd.openxmlformats-officedocument.drawingml.diagramLayout+xml"/>
  <Override PartName="/ppt/diagrams/layout5.xml" ContentType="application/vnd.openxmlformats-officedocument.drawingml.diagram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3.xml" ContentType="application/vnd.openxmlformats-officedocument.drawingml.diagramLayout+xml"/>
  <Override PartName="/ppt/diagrams/data4.xml" ContentType="application/vnd.openxmlformats-officedocument.drawingml.diagramData+xml"/>
  <Override PartName="/ppt/diagrams/data5.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diagrams/colors5.xml" ContentType="application/vnd.openxmlformats-officedocument.drawingml.diagramColor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diagrams/colors4.xml" ContentType="application/vnd.openxmlformats-officedocument.drawingml.diagramColors+xml"/>
  <Override PartName="/ppt/diagrams/drawing4.xml" ContentType="application/vnd.ms-office.drawingml.diagramDrawing+xml"/>
  <Override PartName="/ppt/diagrams/drawing5.xml" ContentType="application/vnd.ms-office.drawingml.diagramDrawing+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diagrams/colors2.xml" ContentType="application/vnd.openxmlformats-officedocument.drawingml.diagramColors+xml"/>
  <Override PartName="/ppt/diagrams/drawing3.xml" ContentType="application/vnd.ms-office.drawingml.diagramDrawing+xml"/>
  <Override PartName="/ppt/diagrams/quickStyle5.xml" ContentType="application/vnd.openxmlformats-officedocument.drawingml.diagramStyl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diagrams/drawing1.xml" ContentType="application/vnd.ms-office.drawingml.diagramDrawing+xml"/>
  <Override PartName="/ppt/diagrams/quickStyle3.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p:restoredTop sz="94660"/>
  </p:normalViewPr>
  <p:slideViewPr>
    <p:cSldViewPr>
      <p:cViewPr varScale="1">
        <p:scale>
          <a:sx n="72" d="100"/>
          <a:sy n="72" d="100"/>
        </p:scale>
        <p:origin x="-834"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4891FD-F7AF-4B3D-BC5A-137F439E5F9F}" type="doc">
      <dgm:prSet loTypeId="urn:microsoft.com/office/officeart/2005/8/layout/venn1" loCatId="relationship" qsTypeId="urn:microsoft.com/office/officeart/2005/8/quickstyle/simple1" qsCatId="simple" csTypeId="urn:microsoft.com/office/officeart/2005/8/colors/accent1_2" csCatId="accent1" phldr="1"/>
      <dgm:spPr/>
    </dgm:pt>
    <dgm:pt modelId="{74294C1B-58EA-4408-8D32-CF8303805F46}">
      <dgm:prSet phldrT="[Текст]"/>
      <dgm:spPr/>
      <dgm:t>
        <a:bodyPr/>
        <a:lstStyle/>
        <a:p>
          <a:r>
            <a:rPr lang="ru-RU" b="0" i="0" dirty="0" smtClean="0"/>
            <a:t>С самых давних времен, когда человек только-только приобрел способность мыслить, ему хочется что-нибудь записать: оставить память о мыслях, идеях, открытиях, захватывающих историях или интересных людях. Даже когда человек не умел еще как следует говорить, и язык его состоял из десятка невнятных междометий, он уже оставлял на стенах своих пещер восхитительные по красочности и реалистичности картины. Позже, когда у человека появилась речь, тем более важным стало казаться записать то, что люди говорили друг другу.</a:t>
          </a:r>
          <a:endParaRPr lang="ru-RU" dirty="0"/>
        </a:p>
      </dgm:t>
    </dgm:pt>
    <dgm:pt modelId="{18C46F6F-FAB7-459A-940D-98F49B7B1E72}" type="parTrans" cxnId="{D6E3373C-5265-4271-9B82-952BCB205AA6}">
      <dgm:prSet/>
      <dgm:spPr/>
      <dgm:t>
        <a:bodyPr/>
        <a:lstStyle/>
        <a:p>
          <a:endParaRPr lang="ru-RU"/>
        </a:p>
      </dgm:t>
    </dgm:pt>
    <dgm:pt modelId="{CA93C0C4-E5DA-455A-9504-0EB5F9B7131A}" type="sibTrans" cxnId="{D6E3373C-5265-4271-9B82-952BCB205AA6}">
      <dgm:prSet/>
      <dgm:spPr/>
      <dgm:t>
        <a:bodyPr/>
        <a:lstStyle/>
        <a:p>
          <a:endParaRPr lang="ru-RU"/>
        </a:p>
      </dgm:t>
    </dgm:pt>
    <dgm:pt modelId="{4FB596BE-2521-45FA-B5EB-DFD46F33E1C1}" type="pres">
      <dgm:prSet presAssocID="{E44891FD-F7AF-4B3D-BC5A-137F439E5F9F}" presName="compositeShape" presStyleCnt="0">
        <dgm:presLayoutVars>
          <dgm:chMax val="7"/>
          <dgm:dir/>
          <dgm:resizeHandles val="exact"/>
        </dgm:presLayoutVars>
      </dgm:prSet>
      <dgm:spPr/>
    </dgm:pt>
    <dgm:pt modelId="{0C75CFA0-C0B8-4348-8AF4-3669A4CEFEF1}" type="pres">
      <dgm:prSet presAssocID="{74294C1B-58EA-4408-8D32-CF8303805F46}" presName="circ1TxSh" presStyleLbl="vennNode1" presStyleIdx="0" presStyleCnt="1" custScaleX="440444"/>
      <dgm:spPr/>
    </dgm:pt>
  </dgm:ptLst>
  <dgm:cxnLst>
    <dgm:cxn modelId="{33EFF6B8-A114-4F2B-9F40-B324D5C57862}" type="presOf" srcId="{74294C1B-58EA-4408-8D32-CF8303805F46}" destId="{0C75CFA0-C0B8-4348-8AF4-3669A4CEFEF1}" srcOrd="0" destOrd="0" presId="urn:microsoft.com/office/officeart/2005/8/layout/venn1"/>
    <dgm:cxn modelId="{D6E3373C-5265-4271-9B82-952BCB205AA6}" srcId="{E44891FD-F7AF-4B3D-BC5A-137F439E5F9F}" destId="{74294C1B-58EA-4408-8D32-CF8303805F46}" srcOrd="0" destOrd="0" parTransId="{18C46F6F-FAB7-459A-940D-98F49B7B1E72}" sibTransId="{CA93C0C4-E5DA-455A-9504-0EB5F9B7131A}"/>
    <dgm:cxn modelId="{32A70532-AA61-43E5-8BF2-7123C1DB3204}" type="presOf" srcId="{E44891FD-F7AF-4B3D-BC5A-137F439E5F9F}" destId="{4FB596BE-2521-45FA-B5EB-DFD46F33E1C1}" srcOrd="0" destOrd="0" presId="urn:microsoft.com/office/officeart/2005/8/layout/venn1"/>
    <dgm:cxn modelId="{9B5B8514-4908-47B9-848E-6BF415AA6770}" type="presParOf" srcId="{4FB596BE-2521-45FA-B5EB-DFD46F33E1C1}" destId="{0C75CFA0-C0B8-4348-8AF4-3669A4CEFEF1}" srcOrd="0" destOrd="0" presId="urn:microsoft.com/office/officeart/2005/8/layout/venn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1494FC1-499F-414C-970C-8BB90F205085}" type="doc">
      <dgm:prSet loTypeId="urn:microsoft.com/office/officeart/2005/8/layout/funnel1" loCatId="relationship" qsTypeId="urn:microsoft.com/office/officeart/2005/8/quickstyle/simple1" qsCatId="simple" csTypeId="urn:microsoft.com/office/officeart/2005/8/colors/accent1_2" csCatId="accent1" phldr="1"/>
      <dgm:spPr/>
    </dgm:pt>
    <dgm:pt modelId="{FE246699-9EDA-4139-8D95-28B4406CC234}">
      <dgm:prSet phldrT="[Текст]"/>
      <dgm:spPr/>
      <dgm:t>
        <a:bodyPr/>
        <a:lstStyle/>
        <a:p>
          <a:r>
            <a:rPr lang="ru-RU" dirty="0" smtClean="0"/>
            <a:t>Речь</a:t>
          </a:r>
          <a:endParaRPr lang="ru-RU" dirty="0"/>
        </a:p>
      </dgm:t>
    </dgm:pt>
    <dgm:pt modelId="{B1E0E5C9-7DF1-4BA4-9068-F6128707DD20}" type="parTrans" cxnId="{A36C2F03-0B98-439F-B511-96984550AF1B}">
      <dgm:prSet/>
      <dgm:spPr/>
      <dgm:t>
        <a:bodyPr/>
        <a:lstStyle/>
        <a:p>
          <a:endParaRPr lang="ru-RU"/>
        </a:p>
      </dgm:t>
    </dgm:pt>
    <dgm:pt modelId="{85E21759-7FF6-40C5-84AB-3F256FBD1A88}" type="sibTrans" cxnId="{A36C2F03-0B98-439F-B511-96984550AF1B}">
      <dgm:prSet/>
      <dgm:spPr/>
      <dgm:t>
        <a:bodyPr/>
        <a:lstStyle/>
        <a:p>
          <a:endParaRPr lang="ru-RU"/>
        </a:p>
      </dgm:t>
    </dgm:pt>
    <dgm:pt modelId="{53D1E6BC-C5E0-4126-BA70-E447FA5B52D0}">
      <dgm:prSet phldrT="[Текст]"/>
      <dgm:spPr/>
      <dgm:t>
        <a:bodyPr/>
        <a:lstStyle/>
        <a:p>
          <a:r>
            <a:rPr lang="ru-RU" dirty="0" smtClean="0"/>
            <a:t>Письмо</a:t>
          </a:r>
          <a:endParaRPr lang="ru-RU" dirty="0"/>
        </a:p>
      </dgm:t>
    </dgm:pt>
    <dgm:pt modelId="{DDD6E624-CF0C-4F42-9AE5-74CA30A777B3}" type="parTrans" cxnId="{581C139F-CF3C-4FA4-8D6C-832F35206BC0}">
      <dgm:prSet/>
      <dgm:spPr/>
      <dgm:t>
        <a:bodyPr/>
        <a:lstStyle/>
        <a:p>
          <a:endParaRPr lang="ru-RU"/>
        </a:p>
      </dgm:t>
    </dgm:pt>
    <dgm:pt modelId="{26F639BD-AAEF-48FD-A540-9C22CC8641A9}" type="sibTrans" cxnId="{581C139F-CF3C-4FA4-8D6C-832F35206BC0}">
      <dgm:prSet/>
      <dgm:spPr/>
      <dgm:t>
        <a:bodyPr/>
        <a:lstStyle/>
        <a:p>
          <a:endParaRPr lang="ru-RU"/>
        </a:p>
      </dgm:t>
    </dgm:pt>
    <dgm:pt modelId="{6DA38D98-1D86-42BD-83D9-6ECC266D9F04}" type="pres">
      <dgm:prSet presAssocID="{01494FC1-499F-414C-970C-8BB90F205085}" presName="Name0" presStyleCnt="0">
        <dgm:presLayoutVars>
          <dgm:chMax val="4"/>
          <dgm:resizeHandles val="exact"/>
        </dgm:presLayoutVars>
      </dgm:prSet>
      <dgm:spPr/>
    </dgm:pt>
    <dgm:pt modelId="{1D830100-3F53-478F-9917-D5EA91896E97}" type="pres">
      <dgm:prSet presAssocID="{01494FC1-499F-414C-970C-8BB90F205085}" presName="ellipse" presStyleLbl="trBgShp" presStyleIdx="0" presStyleCnt="1"/>
      <dgm:spPr/>
    </dgm:pt>
    <dgm:pt modelId="{852B9062-BF62-4B9D-B12E-2CDF8D7B3853}" type="pres">
      <dgm:prSet presAssocID="{01494FC1-499F-414C-970C-8BB90F205085}" presName="arrow1" presStyleLbl="fgShp" presStyleIdx="0" presStyleCnt="1"/>
      <dgm:spPr/>
    </dgm:pt>
    <dgm:pt modelId="{87535957-AB1E-429D-8EF5-D45F0C56C93F}" type="pres">
      <dgm:prSet presAssocID="{01494FC1-499F-414C-970C-8BB90F205085}" presName="rectangle" presStyleLbl="revTx" presStyleIdx="0" presStyleCnt="1">
        <dgm:presLayoutVars>
          <dgm:bulletEnabled val="1"/>
        </dgm:presLayoutVars>
      </dgm:prSet>
      <dgm:spPr/>
    </dgm:pt>
    <dgm:pt modelId="{D56CD5DC-9D2F-4202-9448-A4AD783631BE}" type="pres">
      <dgm:prSet presAssocID="{53D1E6BC-C5E0-4126-BA70-E447FA5B52D0}" presName="item1" presStyleLbl="node1" presStyleIdx="0" presStyleCnt="1" custLinFactNeighborX="-3072" custLinFactNeighborY="-2165">
        <dgm:presLayoutVars>
          <dgm:bulletEnabled val="1"/>
        </dgm:presLayoutVars>
      </dgm:prSet>
      <dgm:spPr/>
    </dgm:pt>
    <dgm:pt modelId="{23D695B9-71B1-4EFE-A58E-E87BE4B47C0D}" type="pres">
      <dgm:prSet presAssocID="{01494FC1-499F-414C-970C-8BB90F205085}" presName="funnel" presStyleLbl="trAlignAcc1" presStyleIdx="0" presStyleCnt="1"/>
      <dgm:spPr/>
    </dgm:pt>
  </dgm:ptLst>
  <dgm:cxnLst>
    <dgm:cxn modelId="{AA6D1BDE-ABD0-444E-AD2C-70166B6BC26F}" type="presOf" srcId="{53D1E6BC-C5E0-4126-BA70-E447FA5B52D0}" destId="{87535957-AB1E-429D-8EF5-D45F0C56C93F}" srcOrd="0" destOrd="0" presId="urn:microsoft.com/office/officeart/2005/8/layout/funnel1"/>
    <dgm:cxn modelId="{581C139F-CF3C-4FA4-8D6C-832F35206BC0}" srcId="{01494FC1-499F-414C-970C-8BB90F205085}" destId="{53D1E6BC-C5E0-4126-BA70-E447FA5B52D0}" srcOrd="1" destOrd="0" parTransId="{DDD6E624-CF0C-4F42-9AE5-74CA30A777B3}" sibTransId="{26F639BD-AAEF-48FD-A540-9C22CC8641A9}"/>
    <dgm:cxn modelId="{15F1103F-791B-4AC0-8B4C-C0E4229A704C}" type="presOf" srcId="{01494FC1-499F-414C-970C-8BB90F205085}" destId="{6DA38D98-1D86-42BD-83D9-6ECC266D9F04}" srcOrd="0" destOrd="0" presId="urn:microsoft.com/office/officeart/2005/8/layout/funnel1"/>
    <dgm:cxn modelId="{A36C2F03-0B98-439F-B511-96984550AF1B}" srcId="{01494FC1-499F-414C-970C-8BB90F205085}" destId="{FE246699-9EDA-4139-8D95-28B4406CC234}" srcOrd="0" destOrd="0" parTransId="{B1E0E5C9-7DF1-4BA4-9068-F6128707DD20}" sibTransId="{85E21759-7FF6-40C5-84AB-3F256FBD1A88}"/>
    <dgm:cxn modelId="{4B5739AA-C629-41D3-A9DA-9FEDF7FE99B3}" type="presOf" srcId="{FE246699-9EDA-4139-8D95-28B4406CC234}" destId="{D56CD5DC-9D2F-4202-9448-A4AD783631BE}" srcOrd="0" destOrd="0" presId="urn:microsoft.com/office/officeart/2005/8/layout/funnel1"/>
    <dgm:cxn modelId="{966B023D-51B6-45BB-BBFF-A1F4BE4D791F}" type="presParOf" srcId="{6DA38D98-1D86-42BD-83D9-6ECC266D9F04}" destId="{1D830100-3F53-478F-9917-D5EA91896E97}" srcOrd="0" destOrd="0" presId="urn:microsoft.com/office/officeart/2005/8/layout/funnel1"/>
    <dgm:cxn modelId="{972C1A8F-9247-4071-AA8B-835C72EDD9FC}" type="presParOf" srcId="{6DA38D98-1D86-42BD-83D9-6ECC266D9F04}" destId="{852B9062-BF62-4B9D-B12E-2CDF8D7B3853}" srcOrd="1" destOrd="0" presId="urn:microsoft.com/office/officeart/2005/8/layout/funnel1"/>
    <dgm:cxn modelId="{1464C1F7-9E7F-465F-A902-B4E926B6C190}" type="presParOf" srcId="{6DA38D98-1D86-42BD-83D9-6ECC266D9F04}" destId="{87535957-AB1E-429D-8EF5-D45F0C56C93F}" srcOrd="2" destOrd="0" presId="urn:microsoft.com/office/officeart/2005/8/layout/funnel1"/>
    <dgm:cxn modelId="{09A60ABE-10C3-4C0D-A8C1-870D8F905E47}" type="presParOf" srcId="{6DA38D98-1D86-42BD-83D9-6ECC266D9F04}" destId="{D56CD5DC-9D2F-4202-9448-A4AD783631BE}" srcOrd="3" destOrd="0" presId="urn:microsoft.com/office/officeart/2005/8/layout/funnel1"/>
    <dgm:cxn modelId="{D526E9C8-F17D-4307-8613-D5BF31259F1D}" type="presParOf" srcId="{6DA38D98-1D86-42BD-83D9-6ECC266D9F04}" destId="{23D695B9-71B1-4EFE-A58E-E87BE4B47C0D}" srcOrd="4" destOrd="0" presId="urn:microsoft.com/office/officeart/2005/8/layout/funnel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6F4C42A-03FB-4335-A151-46FDA2F8A7FE}"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ru-RU"/>
        </a:p>
      </dgm:t>
    </dgm:pt>
    <dgm:pt modelId="{71FCFA60-8AF7-4CE1-9B2E-F62CDD24A2CC}">
      <dgm:prSet/>
      <dgm:spPr/>
      <dgm:t>
        <a:bodyPr/>
        <a:lstStyle/>
        <a:p>
          <a:pPr rtl="0"/>
          <a:r>
            <a:rPr lang="ru-RU" dirty="0" smtClean="0"/>
            <a:t>Иероглифы обозначают слова. Древние иероглифические системы построены по единым принципам - будь то древнеегипетские, китайские или иероглифы майя в Америке. Также однотипны и источники происхождения иероглифов - везде они стали результатом развития пиктограмм. Важнейшими отличиями более прогрессивного иероглифического письма стали упрощенная, стилизованная форма символов и их меньшее количество.</a:t>
          </a:r>
          <a:endParaRPr lang="ru-RU" dirty="0"/>
        </a:p>
      </dgm:t>
    </dgm:pt>
    <dgm:pt modelId="{845E9D26-22E8-4E5F-BD0B-2D1D2FE47F8A}" type="parTrans" cxnId="{A3E8F3E1-B1CA-4F6E-BE51-3DBB8EE734E0}">
      <dgm:prSet/>
      <dgm:spPr/>
      <dgm:t>
        <a:bodyPr/>
        <a:lstStyle/>
        <a:p>
          <a:endParaRPr lang="ru-RU"/>
        </a:p>
      </dgm:t>
    </dgm:pt>
    <dgm:pt modelId="{519E519F-3E17-4C9C-8EF7-C103B74613FF}" type="sibTrans" cxnId="{A3E8F3E1-B1CA-4F6E-BE51-3DBB8EE734E0}">
      <dgm:prSet/>
      <dgm:spPr/>
      <dgm:t>
        <a:bodyPr/>
        <a:lstStyle/>
        <a:p>
          <a:endParaRPr lang="ru-RU"/>
        </a:p>
      </dgm:t>
    </dgm:pt>
    <dgm:pt modelId="{155C47DF-813A-4170-AF7B-05E3BEE92537}" type="pres">
      <dgm:prSet presAssocID="{16F4C42A-03FB-4335-A151-46FDA2F8A7FE}" presName="linear" presStyleCnt="0">
        <dgm:presLayoutVars>
          <dgm:animLvl val="lvl"/>
          <dgm:resizeHandles val="exact"/>
        </dgm:presLayoutVars>
      </dgm:prSet>
      <dgm:spPr/>
    </dgm:pt>
    <dgm:pt modelId="{7CFFBF28-E28A-405B-8092-5BD959BBA0D2}" type="pres">
      <dgm:prSet presAssocID="{71FCFA60-8AF7-4CE1-9B2E-F62CDD24A2CC}" presName="parentText" presStyleLbl="node1" presStyleIdx="0" presStyleCnt="1">
        <dgm:presLayoutVars>
          <dgm:chMax val="0"/>
          <dgm:bulletEnabled val="1"/>
        </dgm:presLayoutVars>
      </dgm:prSet>
      <dgm:spPr/>
    </dgm:pt>
  </dgm:ptLst>
  <dgm:cxnLst>
    <dgm:cxn modelId="{A3E8F3E1-B1CA-4F6E-BE51-3DBB8EE734E0}" srcId="{16F4C42A-03FB-4335-A151-46FDA2F8A7FE}" destId="{71FCFA60-8AF7-4CE1-9B2E-F62CDD24A2CC}" srcOrd="0" destOrd="0" parTransId="{845E9D26-22E8-4E5F-BD0B-2D1D2FE47F8A}" sibTransId="{519E519F-3E17-4C9C-8EF7-C103B74613FF}"/>
    <dgm:cxn modelId="{8570A977-F975-4094-B3DA-216E1A26F415}" type="presOf" srcId="{71FCFA60-8AF7-4CE1-9B2E-F62CDD24A2CC}" destId="{7CFFBF28-E28A-405B-8092-5BD959BBA0D2}" srcOrd="0" destOrd="0" presId="urn:microsoft.com/office/officeart/2005/8/layout/vList2"/>
    <dgm:cxn modelId="{E9E0929A-CC7C-4A46-8F7B-BCA4FC5F0301}" type="presOf" srcId="{16F4C42A-03FB-4335-A151-46FDA2F8A7FE}" destId="{155C47DF-813A-4170-AF7B-05E3BEE92537}" srcOrd="0" destOrd="0" presId="urn:microsoft.com/office/officeart/2005/8/layout/vList2"/>
    <dgm:cxn modelId="{31797DB7-EFC2-437E-877C-7CBEC3904A80}" type="presParOf" srcId="{155C47DF-813A-4170-AF7B-05E3BEE92537}" destId="{7CFFBF28-E28A-405B-8092-5BD959BBA0D2}"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7F6AE0F-D557-4FBF-B44A-6A6C1FA1B447}" type="doc">
      <dgm:prSet loTypeId="urn:microsoft.com/office/officeart/2005/8/layout/radial4" loCatId="relationship" qsTypeId="urn:microsoft.com/office/officeart/2005/8/quickstyle/simple3" qsCatId="simple" csTypeId="urn:microsoft.com/office/officeart/2005/8/colors/accent1_2" csCatId="accent1" phldr="1"/>
      <dgm:spPr/>
      <dgm:t>
        <a:bodyPr/>
        <a:lstStyle/>
        <a:p>
          <a:endParaRPr lang="ru-RU"/>
        </a:p>
      </dgm:t>
    </dgm:pt>
    <dgm:pt modelId="{3A4FCC1C-D021-4B90-B5B6-E4A102B4B669}">
      <dgm:prSet phldrT="[Текст]"/>
      <dgm:spPr/>
      <dgm:t>
        <a:bodyPr/>
        <a:lstStyle/>
        <a:p>
          <a:r>
            <a:rPr lang="ru-RU" b="0" i="0" dirty="0" smtClean="0"/>
            <a:t>Иероглифы обычно подразделяются на три группы. Первая группа - это логограммы, или идеограммы, т.е. знаки, обозначающие понятия, будь то предмет или действие: "голова", "идти", "меч" и т.д.</a:t>
          </a:r>
        </a:p>
        <a:p>
          <a:r>
            <a:rPr lang="ru-RU" b="0" i="0" dirty="0" smtClean="0"/>
            <a:t>Вторая включает символы, базирующиеся на фонетическом принципе: как, например, уже упоминавшийся знак "ласточка" для обозначения прилагательного "большой". Такие фонограммы существовали в древнеегипетском, шумерском, китайском письме. Абстрактные понятия, многие глаголы, прилагательные, географические и собственные имена всегда обозначаются фонограммами.</a:t>
          </a:r>
        </a:p>
        <a:p>
          <a:r>
            <a:rPr lang="ru-RU" b="0" i="0" dirty="0" smtClean="0"/>
            <a:t>Третья группа символов - это детерминативы: знаки, помогающие читателю определить значение последующего или предшествующего слова еще до его звукового прочтения. Например, в шумерской клинописи перед мужскими именами всегда ставился детерминатив в виде вертикальной черты. Отдельные детерминативы употреблялись перед именами царей, цариц, названиями городов, стран, рек и пр. Сегодняшние китайские иероглифы </a:t>
          </a:r>
          <a:r>
            <a:rPr lang="ru-RU" b="0" i="0" dirty="0" err="1" smtClean="0"/>
            <a:t>имют</a:t>
          </a:r>
          <a:r>
            <a:rPr lang="ru-RU" b="0" i="0" dirty="0" smtClean="0"/>
            <a:t> похожее явление: символ со значением "дерево" присутствует в составе множества иероглифов, обозначающих деревянные предметы или виды деревьев; знак "вода" есть во многих иероглифах, имеющий "водную" тематику - напр., "ручей", "лед". В древнеегипетском письме детерминативы были также многочисленны и следовали за словом.</a:t>
          </a:r>
          <a:endParaRPr lang="ru-RU" dirty="0"/>
        </a:p>
      </dgm:t>
    </dgm:pt>
    <dgm:pt modelId="{F476AF77-0959-4E69-A6DE-7DB7C7BDB3D5}" type="parTrans" cxnId="{90FF8502-F08A-4227-936C-E0CFAF8AA2E9}">
      <dgm:prSet/>
      <dgm:spPr/>
      <dgm:t>
        <a:bodyPr/>
        <a:lstStyle/>
        <a:p>
          <a:endParaRPr lang="ru-RU"/>
        </a:p>
      </dgm:t>
    </dgm:pt>
    <dgm:pt modelId="{30ADFD58-21FC-4AE5-AD47-37B4F7DD41F8}" type="sibTrans" cxnId="{90FF8502-F08A-4227-936C-E0CFAF8AA2E9}">
      <dgm:prSet/>
      <dgm:spPr/>
      <dgm:t>
        <a:bodyPr/>
        <a:lstStyle/>
        <a:p>
          <a:endParaRPr lang="ru-RU"/>
        </a:p>
      </dgm:t>
    </dgm:pt>
    <dgm:pt modelId="{95EE990E-ACCD-4F5A-B48C-FA6323B4095F}">
      <dgm:prSet phldrT="[Текст]" phldr="1"/>
      <dgm:spPr/>
      <dgm:t>
        <a:bodyPr/>
        <a:lstStyle/>
        <a:p>
          <a:endParaRPr lang="ru-RU"/>
        </a:p>
      </dgm:t>
    </dgm:pt>
    <dgm:pt modelId="{60471015-D7D4-4400-AC67-9E1EE184678A}" type="parTrans" cxnId="{22007DDD-7341-4FA1-ACAF-9D09864326D8}">
      <dgm:prSet/>
      <dgm:spPr/>
      <dgm:t>
        <a:bodyPr/>
        <a:lstStyle/>
        <a:p>
          <a:endParaRPr lang="ru-RU"/>
        </a:p>
      </dgm:t>
    </dgm:pt>
    <dgm:pt modelId="{C5233A58-9D9C-439E-8A7F-274FA3AE6592}" type="sibTrans" cxnId="{22007DDD-7341-4FA1-ACAF-9D09864326D8}">
      <dgm:prSet/>
      <dgm:spPr/>
      <dgm:t>
        <a:bodyPr/>
        <a:lstStyle/>
        <a:p>
          <a:endParaRPr lang="ru-RU"/>
        </a:p>
      </dgm:t>
    </dgm:pt>
    <dgm:pt modelId="{A8427F02-4398-4722-83CD-1E7B938290A7}">
      <dgm:prSet phldrT="[Текст]" phldr="1"/>
      <dgm:spPr/>
      <dgm:t>
        <a:bodyPr/>
        <a:lstStyle/>
        <a:p>
          <a:endParaRPr lang="ru-RU"/>
        </a:p>
      </dgm:t>
    </dgm:pt>
    <dgm:pt modelId="{D9A8B6D1-9A9B-46C9-B386-60E1640FDA63}" type="parTrans" cxnId="{050F84D8-574C-49F7-AC48-50135403B008}">
      <dgm:prSet/>
      <dgm:spPr/>
      <dgm:t>
        <a:bodyPr/>
        <a:lstStyle/>
        <a:p>
          <a:endParaRPr lang="ru-RU"/>
        </a:p>
      </dgm:t>
    </dgm:pt>
    <dgm:pt modelId="{8BD2456C-0506-421A-B09C-C3B417241A29}" type="sibTrans" cxnId="{050F84D8-574C-49F7-AC48-50135403B008}">
      <dgm:prSet/>
      <dgm:spPr/>
      <dgm:t>
        <a:bodyPr/>
        <a:lstStyle/>
        <a:p>
          <a:endParaRPr lang="ru-RU"/>
        </a:p>
      </dgm:t>
    </dgm:pt>
    <dgm:pt modelId="{C5B4BA88-504F-4336-9680-183EA7F8E3E3}">
      <dgm:prSet phldrT="[Текст]" phldr="1"/>
      <dgm:spPr/>
      <dgm:t>
        <a:bodyPr/>
        <a:lstStyle/>
        <a:p>
          <a:endParaRPr lang="ru-RU"/>
        </a:p>
      </dgm:t>
    </dgm:pt>
    <dgm:pt modelId="{6E4E41A8-5D3F-47C2-A6C6-EF96BC7ACC4C}" type="parTrans" cxnId="{11AE5800-9743-4D0E-8D6D-F48638560638}">
      <dgm:prSet/>
      <dgm:spPr/>
      <dgm:t>
        <a:bodyPr/>
        <a:lstStyle/>
        <a:p>
          <a:endParaRPr lang="ru-RU"/>
        </a:p>
      </dgm:t>
    </dgm:pt>
    <dgm:pt modelId="{801D8BAA-1344-41B8-BDD0-A56013B1175E}" type="sibTrans" cxnId="{11AE5800-9743-4D0E-8D6D-F48638560638}">
      <dgm:prSet/>
      <dgm:spPr/>
      <dgm:t>
        <a:bodyPr/>
        <a:lstStyle/>
        <a:p>
          <a:endParaRPr lang="ru-RU"/>
        </a:p>
      </dgm:t>
    </dgm:pt>
    <dgm:pt modelId="{09185D93-9677-489D-981B-A23159560B52}">
      <dgm:prSet phldrT="[Текст]" phldr="1"/>
      <dgm:spPr/>
      <dgm:t>
        <a:bodyPr/>
        <a:lstStyle/>
        <a:p>
          <a:endParaRPr lang="ru-RU"/>
        </a:p>
      </dgm:t>
    </dgm:pt>
    <dgm:pt modelId="{4F4A5CD4-CF44-4BD1-8B3E-FB653D46C3A2}" type="parTrans" cxnId="{C22E8B89-1E99-4076-91B2-A0E81C23A3CE}">
      <dgm:prSet/>
      <dgm:spPr/>
      <dgm:t>
        <a:bodyPr/>
        <a:lstStyle/>
        <a:p>
          <a:endParaRPr lang="ru-RU"/>
        </a:p>
      </dgm:t>
    </dgm:pt>
    <dgm:pt modelId="{5ABB0D9B-14A1-4D7D-AB16-6362354D8C43}" type="sibTrans" cxnId="{C22E8B89-1E99-4076-91B2-A0E81C23A3CE}">
      <dgm:prSet/>
      <dgm:spPr/>
      <dgm:t>
        <a:bodyPr/>
        <a:lstStyle/>
        <a:p>
          <a:endParaRPr lang="ru-RU"/>
        </a:p>
      </dgm:t>
    </dgm:pt>
    <dgm:pt modelId="{E2723E46-3D53-4547-B3FE-5CB576BB50A8}">
      <dgm:prSet phldrT="[Текст]" phldr="1"/>
      <dgm:spPr/>
      <dgm:t>
        <a:bodyPr/>
        <a:lstStyle/>
        <a:p>
          <a:endParaRPr lang="ru-RU"/>
        </a:p>
      </dgm:t>
    </dgm:pt>
    <dgm:pt modelId="{1D20ABF4-75BA-4D98-84AF-2307A9FC6237}" type="parTrans" cxnId="{FB0E57F9-0F9D-462A-B5F4-C2ACF34816F4}">
      <dgm:prSet/>
      <dgm:spPr/>
      <dgm:t>
        <a:bodyPr/>
        <a:lstStyle/>
        <a:p>
          <a:endParaRPr lang="ru-RU"/>
        </a:p>
      </dgm:t>
    </dgm:pt>
    <dgm:pt modelId="{FA096444-7F72-4F5D-848A-F5F3F5BDF575}" type="sibTrans" cxnId="{FB0E57F9-0F9D-462A-B5F4-C2ACF34816F4}">
      <dgm:prSet/>
      <dgm:spPr/>
      <dgm:t>
        <a:bodyPr/>
        <a:lstStyle/>
        <a:p>
          <a:endParaRPr lang="ru-RU"/>
        </a:p>
      </dgm:t>
    </dgm:pt>
    <dgm:pt modelId="{C208F800-3B21-4715-A847-3AB217B4ED8A}">
      <dgm:prSet phldrT="[Текст]" phldr="1"/>
      <dgm:spPr/>
      <dgm:t>
        <a:bodyPr/>
        <a:lstStyle/>
        <a:p>
          <a:endParaRPr lang="ru-RU"/>
        </a:p>
      </dgm:t>
    </dgm:pt>
    <dgm:pt modelId="{B1826814-5FA2-46D9-9D2D-B9974EB4ADD2}" type="parTrans" cxnId="{1FC6716D-84AC-4A2F-B719-EFD5D3D47A8F}">
      <dgm:prSet/>
      <dgm:spPr/>
      <dgm:t>
        <a:bodyPr/>
        <a:lstStyle/>
        <a:p>
          <a:endParaRPr lang="ru-RU"/>
        </a:p>
      </dgm:t>
    </dgm:pt>
    <dgm:pt modelId="{6D04925E-0EB2-4F3E-A004-DB9FAACFCFBA}" type="sibTrans" cxnId="{1FC6716D-84AC-4A2F-B719-EFD5D3D47A8F}">
      <dgm:prSet/>
      <dgm:spPr/>
      <dgm:t>
        <a:bodyPr/>
        <a:lstStyle/>
        <a:p>
          <a:endParaRPr lang="ru-RU"/>
        </a:p>
      </dgm:t>
    </dgm:pt>
    <dgm:pt modelId="{A919F10A-0734-400C-93D7-20E479D3D040}">
      <dgm:prSet phldrT="[Текст]" phldr="1"/>
      <dgm:spPr/>
      <dgm:t>
        <a:bodyPr/>
        <a:lstStyle/>
        <a:p>
          <a:endParaRPr lang="ru-RU"/>
        </a:p>
      </dgm:t>
    </dgm:pt>
    <dgm:pt modelId="{29DAA6A4-25FE-4998-B4B8-8B564CC95FDC}" type="parTrans" cxnId="{C860055C-FCA7-4BD8-9653-E4F33F5FB26C}">
      <dgm:prSet/>
      <dgm:spPr/>
      <dgm:t>
        <a:bodyPr/>
        <a:lstStyle/>
        <a:p>
          <a:endParaRPr lang="ru-RU"/>
        </a:p>
      </dgm:t>
    </dgm:pt>
    <dgm:pt modelId="{FC2E008D-8DC5-412B-9B88-192CF2360600}" type="sibTrans" cxnId="{C860055C-FCA7-4BD8-9653-E4F33F5FB26C}">
      <dgm:prSet/>
      <dgm:spPr/>
      <dgm:t>
        <a:bodyPr/>
        <a:lstStyle/>
        <a:p>
          <a:endParaRPr lang="ru-RU"/>
        </a:p>
      </dgm:t>
    </dgm:pt>
    <dgm:pt modelId="{F85C87F5-BC7E-4F34-8F0C-95D338BFE167}" type="pres">
      <dgm:prSet presAssocID="{D7F6AE0F-D557-4FBF-B44A-6A6C1FA1B447}" presName="cycle" presStyleCnt="0">
        <dgm:presLayoutVars>
          <dgm:chMax val="1"/>
          <dgm:dir/>
          <dgm:animLvl val="ctr"/>
          <dgm:resizeHandles val="exact"/>
        </dgm:presLayoutVars>
      </dgm:prSet>
      <dgm:spPr/>
    </dgm:pt>
    <dgm:pt modelId="{B4A3CA71-A781-4668-BF9A-619040692DD7}" type="pres">
      <dgm:prSet presAssocID="{3A4FCC1C-D021-4B90-B5B6-E4A102B4B669}" presName="centerShape" presStyleLbl="node0" presStyleIdx="0" presStyleCnt="1" custScaleX="146924"/>
      <dgm:spPr/>
      <dgm:t>
        <a:bodyPr/>
        <a:lstStyle/>
        <a:p>
          <a:endParaRPr lang="ru-RU"/>
        </a:p>
      </dgm:t>
    </dgm:pt>
  </dgm:ptLst>
  <dgm:cxnLst>
    <dgm:cxn modelId="{C860055C-FCA7-4BD8-9653-E4F33F5FB26C}" srcId="{D7F6AE0F-D557-4FBF-B44A-6A6C1FA1B447}" destId="{A919F10A-0734-400C-93D7-20E479D3D040}" srcOrd="1" destOrd="0" parTransId="{29DAA6A4-25FE-4998-B4B8-8B564CC95FDC}" sibTransId="{FC2E008D-8DC5-412B-9B88-192CF2360600}"/>
    <dgm:cxn modelId="{050F84D8-574C-49F7-AC48-50135403B008}" srcId="{95EE990E-ACCD-4F5A-B48C-FA6323B4095F}" destId="{A8427F02-4398-4722-83CD-1E7B938290A7}" srcOrd="0" destOrd="0" parTransId="{D9A8B6D1-9A9B-46C9-B386-60E1640FDA63}" sibTransId="{8BD2456C-0506-421A-B09C-C3B417241A29}"/>
    <dgm:cxn modelId="{C22E8B89-1E99-4076-91B2-A0E81C23A3CE}" srcId="{D7F6AE0F-D557-4FBF-B44A-6A6C1FA1B447}" destId="{09185D93-9677-489D-981B-A23159560B52}" srcOrd="3" destOrd="0" parTransId="{4F4A5CD4-CF44-4BD1-8B3E-FB653D46C3A2}" sibTransId="{5ABB0D9B-14A1-4D7D-AB16-6362354D8C43}"/>
    <dgm:cxn modelId="{90FF8502-F08A-4227-936C-E0CFAF8AA2E9}" srcId="{D7F6AE0F-D557-4FBF-B44A-6A6C1FA1B447}" destId="{3A4FCC1C-D021-4B90-B5B6-E4A102B4B669}" srcOrd="0" destOrd="0" parTransId="{F476AF77-0959-4E69-A6DE-7DB7C7BDB3D5}" sibTransId="{30ADFD58-21FC-4AE5-AD47-37B4F7DD41F8}"/>
    <dgm:cxn modelId="{1FC6716D-84AC-4A2F-B719-EFD5D3D47A8F}" srcId="{09185D93-9677-489D-981B-A23159560B52}" destId="{C208F800-3B21-4715-A847-3AB217B4ED8A}" srcOrd="1" destOrd="0" parTransId="{B1826814-5FA2-46D9-9D2D-B9974EB4ADD2}" sibTransId="{6D04925E-0EB2-4F3E-A004-DB9FAACFCFBA}"/>
    <dgm:cxn modelId="{22007DDD-7341-4FA1-ACAF-9D09864326D8}" srcId="{D7F6AE0F-D557-4FBF-B44A-6A6C1FA1B447}" destId="{95EE990E-ACCD-4F5A-B48C-FA6323B4095F}" srcOrd="2" destOrd="0" parTransId="{60471015-D7D4-4400-AC67-9E1EE184678A}" sibTransId="{C5233A58-9D9C-439E-8A7F-274FA3AE6592}"/>
    <dgm:cxn modelId="{11AE5800-9743-4D0E-8D6D-F48638560638}" srcId="{95EE990E-ACCD-4F5A-B48C-FA6323B4095F}" destId="{C5B4BA88-504F-4336-9680-183EA7F8E3E3}" srcOrd="1" destOrd="0" parTransId="{6E4E41A8-5D3F-47C2-A6C6-EF96BC7ACC4C}" sibTransId="{801D8BAA-1344-41B8-BDD0-A56013B1175E}"/>
    <dgm:cxn modelId="{FB0E57F9-0F9D-462A-B5F4-C2ACF34816F4}" srcId="{09185D93-9677-489D-981B-A23159560B52}" destId="{E2723E46-3D53-4547-B3FE-5CB576BB50A8}" srcOrd="0" destOrd="0" parTransId="{1D20ABF4-75BA-4D98-84AF-2307A9FC6237}" sibTransId="{FA096444-7F72-4F5D-848A-F5F3F5BDF575}"/>
    <dgm:cxn modelId="{12DC7A89-D1C7-40E7-86AE-FB19B5EFD897}" type="presOf" srcId="{D7F6AE0F-D557-4FBF-B44A-6A6C1FA1B447}" destId="{F85C87F5-BC7E-4F34-8F0C-95D338BFE167}" srcOrd="0" destOrd="0" presId="urn:microsoft.com/office/officeart/2005/8/layout/radial4"/>
    <dgm:cxn modelId="{A77A2864-D0AB-41C1-9158-440AAFEFBAB6}" type="presOf" srcId="{3A4FCC1C-D021-4B90-B5B6-E4A102B4B669}" destId="{B4A3CA71-A781-4668-BF9A-619040692DD7}" srcOrd="0" destOrd="0" presId="urn:microsoft.com/office/officeart/2005/8/layout/radial4"/>
    <dgm:cxn modelId="{2A114D89-21AE-4DCB-8041-7FA1D5E1C1AE}" type="presParOf" srcId="{F85C87F5-BC7E-4F34-8F0C-95D338BFE167}" destId="{B4A3CA71-A781-4668-BF9A-619040692DD7}" srcOrd="0" destOrd="0" presId="urn:microsoft.com/office/officeart/2005/8/layout/radial4"/>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75DD97B-B53C-4BCF-B139-5312D9F408DB}" type="doc">
      <dgm:prSet loTypeId="urn:microsoft.com/office/officeart/2005/8/layout/hProcess9" loCatId="process" qsTypeId="urn:microsoft.com/office/officeart/2005/8/quickstyle/simple1" qsCatId="simple" csTypeId="urn:microsoft.com/office/officeart/2005/8/colors/accent1_2" csCatId="accent1" phldr="1"/>
      <dgm:spPr/>
    </dgm:pt>
    <dgm:pt modelId="{B0DA6A3A-6B96-4E63-8119-967BED0FDF07}">
      <dgm:prSet phldrT="[Текст]"/>
      <dgm:spPr/>
      <dgm:t>
        <a:bodyPr/>
        <a:lstStyle/>
        <a:p>
          <a:r>
            <a:rPr lang="ru-RU" b="1" i="0" dirty="0" smtClean="0"/>
            <a:t>1. Пиктографическое письмо</a:t>
          </a:r>
          <a:endParaRPr lang="ru-RU" dirty="0"/>
        </a:p>
      </dgm:t>
    </dgm:pt>
    <dgm:pt modelId="{E32174EC-83ED-4FCF-8F96-5EC8E96AA1A2}" type="parTrans" cxnId="{CDFE5A22-547C-42D7-AF11-5888BFB15491}">
      <dgm:prSet/>
      <dgm:spPr/>
      <dgm:t>
        <a:bodyPr/>
        <a:lstStyle/>
        <a:p>
          <a:endParaRPr lang="ru-RU"/>
        </a:p>
      </dgm:t>
    </dgm:pt>
    <dgm:pt modelId="{ABFEB7AA-E913-40EA-AB81-9059A0093FAB}" type="sibTrans" cxnId="{CDFE5A22-547C-42D7-AF11-5888BFB15491}">
      <dgm:prSet/>
      <dgm:spPr/>
      <dgm:t>
        <a:bodyPr/>
        <a:lstStyle/>
        <a:p>
          <a:endParaRPr lang="ru-RU"/>
        </a:p>
      </dgm:t>
    </dgm:pt>
    <dgm:pt modelId="{41A3C51D-D024-4B5E-B48C-8D3475985342}">
      <dgm:prSet phldrT="[Текст]"/>
      <dgm:spPr/>
      <dgm:t>
        <a:bodyPr/>
        <a:lstStyle/>
        <a:p>
          <a:r>
            <a:rPr lang="ru-RU" b="1" i="0" dirty="0" smtClean="0"/>
            <a:t>2. Иероглифическое письмо</a:t>
          </a:r>
          <a:endParaRPr lang="ru-RU" dirty="0"/>
        </a:p>
      </dgm:t>
    </dgm:pt>
    <dgm:pt modelId="{A7BA352C-2BD4-44FD-BA90-789AD1EBF5FD}" type="parTrans" cxnId="{681727DD-5A9B-45B1-8AF7-7EFDD40E2F70}">
      <dgm:prSet/>
      <dgm:spPr/>
      <dgm:t>
        <a:bodyPr/>
        <a:lstStyle/>
        <a:p>
          <a:endParaRPr lang="ru-RU"/>
        </a:p>
      </dgm:t>
    </dgm:pt>
    <dgm:pt modelId="{E9970416-91C9-4C70-B514-C9FFD6DE164E}" type="sibTrans" cxnId="{681727DD-5A9B-45B1-8AF7-7EFDD40E2F70}">
      <dgm:prSet/>
      <dgm:spPr/>
      <dgm:t>
        <a:bodyPr/>
        <a:lstStyle/>
        <a:p>
          <a:endParaRPr lang="ru-RU"/>
        </a:p>
      </dgm:t>
    </dgm:pt>
    <dgm:pt modelId="{E1BF2F75-2CAF-4420-AA18-14848BC9343C}">
      <dgm:prSet phldrT="[Текст]"/>
      <dgm:spPr/>
      <dgm:t>
        <a:bodyPr/>
        <a:lstStyle/>
        <a:p>
          <a:r>
            <a:rPr lang="ru-RU" b="1" i="0" dirty="0" smtClean="0"/>
            <a:t>3. Слоговое письмо</a:t>
          </a:r>
          <a:endParaRPr lang="ru-RU" dirty="0"/>
        </a:p>
      </dgm:t>
    </dgm:pt>
    <dgm:pt modelId="{E41FE617-CE5D-4E32-9A69-E04FAD35D604}" type="parTrans" cxnId="{0981B5DE-4CC7-4D57-AEB9-C358FC521A40}">
      <dgm:prSet/>
      <dgm:spPr/>
      <dgm:t>
        <a:bodyPr/>
        <a:lstStyle/>
        <a:p>
          <a:endParaRPr lang="ru-RU"/>
        </a:p>
      </dgm:t>
    </dgm:pt>
    <dgm:pt modelId="{86651C11-4DE4-4E7E-AA71-D64D62D04FA2}" type="sibTrans" cxnId="{0981B5DE-4CC7-4D57-AEB9-C358FC521A40}">
      <dgm:prSet/>
      <dgm:spPr/>
      <dgm:t>
        <a:bodyPr/>
        <a:lstStyle/>
        <a:p>
          <a:endParaRPr lang="ru-RU"/>
        </a:p>
      </dgm:t>
    </dgm:pt>
    <dgm:pt modelId="{31FFC904-AA10-4117-AF45-8A4E5D434C94}">
      <dgm:prSet/>
      <dgm:spPr/>
      <dgm:t>
        <a:bodyPr/>
        <a:lstStyle/>
        <a:p>
          <a:r>
            <a:rPr lang="ru-RU" b="1" i="0" smtClean="0"/>
            <a:t>4. Алфавит</a:t>
          </a:r>
          <a:endParaRPr lang="ru-RU"/>
        </a:p>
      </dgm:t>
    </dgm:pt>
    <dgm:pt modelId="{BF753FD5-F481-448C-9A25-81A4CFD80F89}" type="parTrans" cxnId="{20A23C00-685D-42A5-A7D9-BA4C0AD5CD3A}">
      <dgm:prSet/>
      <dgm:spPr/>
      <dgm:t>
        <a:bodyPr/>
        <a:lstStyle/>
        <a:p>
          <a:endParaRPr lang="ru-RU"/>
        </a:p>
      </dgm:t>
    </dgm:pt>
    <dgm:pt modelId="{15E6EBA2-AE7A-474D-8DB1-B0B20C1C5846}" type="sibTrans" cxnId="{20A23C00-685D-42A5-A7D9-BA4C0AD5CD3A}">
      <dgm:prSet/>
      <dgm:spPr/>
      <dgm:t>
        <a:bodyPr/>
        <a:lstStyle/>
        <a:p>
          <a:endParaRPr lang="ru-RU"/>
        </a:p>
      </dgm:t>
    </dgm:pt>
    <dgm:pt modelId="{A9012037-4ADD-4C7D-AD63-AE75711E4E4B}" type="pres">
      <dgm:prSet presAssocID="{E75DD97B-B53C-4BCF-B139-5312D9F408DB}" presName="CompostProcess" presStyleCnt="0">
        <dgm:presLayoutVars>
          <dgm:dir/>
          <dgm:resizeHandles val="exact"/>
        </dgm:presLayoutVars>
      </dgm:prSet>
      <dgm:spPr/>
    </dgm:pt>
    <dgm:pt modelId="{322FAA43-5A39-4257-89B1-592B13EA841F}" type="pres">
      <dgm:prSet presAssocID="{E75DD97B-B53C-4BCF-B139-5312D9F408DB}" presName="arrow" presStyleLbl="bgShp" presStyleIdx="0" presStyleCnt="1"/>
      <dgm:spPr/>
    </dgm:pt>
    <dgm:pt modelId="{1D5A4322-D81E-4F4E-87D1-03A266D09051}" type="pres">
      <dgm:prSet presAssocID="{E75DD97B-B53C-4BCF-B139-5312D9F408DB}" presName="linearProcess" presStyleCnt="0"/>
      <dgm:spPr/>
    </dgm:pt>
    <dgm:pt modelId="{6619B039-DE96-400B-BE02-A56347C924D5}" type="pres">
      <dgm:prSet presAssocID="{B0DA6A3A-6B96-4E63-8119-967BED0FDF07}" presName="textNode" presStyleLbl="node1" presStyleIdx="0" presStyleCnt="4">
        <dgm:presLayoutVars>
          <dgm:bulletEnabled val="1"/>
        </dgm:presLayoutVars>
      </dgm:prSet>
      <dgm:spPr/>
      <dgm:t>
        <a:bodyPr/>
        <a:lstStyle/>
        <a:p>
          <a:endParaRPr lang="ru-RU"/>
        </a:p>
      </dgm:t>
    </dgm:pt>
    <dgm:pt modelId="{529E1ED5-F163-4B7F-8E0A-F975E0BA2547}" type="pres">
      <dgm:prSet presAssocID="{ABFEB7AA-E913-40EA-AB81-9059A0093FAB}" presName="sibTrans" presStyleCnt="0"/>
      <dgm:spPr/>
    </dgm:pt>
    <dgm:pt modelId="{506956E0-D300-406C-8BCB-C10A071E72BF}" type="pres">
      <dgm:prSet presAssocID="{41A3C51D-D024-4B5E-B48C-8D3475985342}" presName="textNode" presStyleLbl="node1" presStyleIdx="1" presStyleCnt="4">
        <dgm:presLayoutVars>
          <dgm:bulletEnabled val="1"/>
        </dgm:presLayoutVars>
      </dgm:prSet>
      <dgm:spPr/>
      <dgm:t>
        <a:bodyPr/>
        <a:lstStyle/>
        <a:p>
          <a:endParaRPr lang="ru-RU"/>
        </a:p>
      </dgm:t>
    </dgm:pt>
    <dgm:pt modelId="{1B1478F7-44A7-4098-BCD3-47EBAF7F3686}" type="pres">
      <dgm:prSet presAssocID="{E9970416-91C9-4C70-B514-C9FFD6DE164E}" presName="sibTrans" presStyleCnt="0"/>
      <dgm:spPr/>
    </dgm:pt>
    <dgm:pt modelId="{7BC9DE8E-B25D-4AFD-AA5F-E4F8A76152A5}" type="pres">
      <dgm:prSet presAssocID="{E1BF2F75-2CAF-4420-AA18-14848BC9343C}" presName="textNode" presStyleLbl="node1" presStyleIdx="2" presStyleCnt="4">
        <dgm:presLayoutVars>
          <dgm:bulletEnabled val="1"/>
        </dgm:presLayoutVars>
      </dgm:prSet>
      <dgm:spPr/>
      <dgm:t>
        <a:bodyPr/>
        <a:lstStyle/>
        <a:p>
          <a:endParaRPr lang="ru-RU"/>
        </a:p>
      </dgm:t>
    </dgm:pt>
    <dgm:pt modelId="{BF4F47EF-2B5D-452C-91C9-6396D88DE23A}" type="pres">
      <dgm:prSet presAssocID="{86651C11-4DE4-4E7E-AA71-D64D62D04FA2}" presName="sibTrans" presStyleCnt="0"/>
      <dgm:spPr/>
    </dgm:pt>
    <dgm:pt modelId="{087D8F9B-43E3-47F1-B963-F1BCB09E6B3A}" type="pres">
      <dgm:prSet presAssocID="{31FFC904-AA10-4117-AF45-8A4E5D434C94}" presName="textNode" presStyleLbl="node1" presStyleIdx="3" presStyleCnt="4">
        <dgm:presLayoutVars>
          <dgm:bulletEnabled val="1"/>
        </dgm:presLayoutVars>
      </dgm:prSet>
      <dgm:spPr/>
    </dgm:pt>
  </dgm:ptLst>
  <dgm:cxnLst>
    <dgm:cxn modelId="{5424BBE7-D07B-4B7E-9A31-751B623419BB}" type="presOf" srcId="{31FFC904-AA10-4117-AF45-8A4E5D434C94}" destId="{087D8F9B-43E3-47F1-B963-F1BCB09E6B3A}" srcOrd="0" destOrd="0" presId="urn:microsoft.com/office/officeart/2005/8/layout/hProcess9"/>
    <dgm:cxn modelId="{CDFE5A22-547C-42D7-AF11-5888BFB15491}" srcId="{E75DD97B-B53C-4BCF-B139-5312D9F408DB}" destId="{B0DA6A3A-6B96-4E63-8119-967BED0FDF07}" srcOrd="0" destOrd="0" parTransId="{E32174EC-83ED-4FCF-8F96-5EC8E96AA1A2}" sibTransId="{ABFEB7AA-E913-40EA-AB81-9059A0093FAB}"/>
    <dgm:cxn modelId="{0981B5DE-4CC7-4D57-AEB9-C358FC521A40}" srcId="{E75DD97B-B53C-4BCF-B139-5312D9F408DB}" destId="{E1BF2F75-2CAF-4420-AA18-14848BC9343C}" srcOrd="2" destOrd="0" parTransId="{E41FE617-CE5D-4E32-9A69-E04FAD35D604}" sibTransId="{86651C11-4DE4-4E7E-AA71-D64D62D04FA2}"/>
    <dgm:cxn modelId="{DEE967C3-D25E-4DAB-B760-8B6091256702}" type="presOf" srcId="{E75DD97B-B53C-4BCF-B139-5312D9F408DB}" destId="{A9012037-4ADD-4C7D-AD63-AE75711E4E4B}" srcOrd="0" destOrd="0" presId="urn:microsoft.com/office/officeart/2005/8/layout/hProcess9"/>
    <dgm:cxn modelId="{20A23C00-685D-42A5-A7D9-BA4C0AD5CD3A}" srcId="{E75DD97B-B53C-4BCF-B139-5312D9F408DB}" destId="{31FFC904-AA10-4117-AF45-8A4E5D434C94}" srcOrd="3" destOrd="0" parTransId="{BF753FD5-F481-448C-9A25-81A4CFD80F89}" sibTransId="{15E6EBA2-AE7A-474D-8DB1-B0B20C1C5846}"/>
    <dgm:cxn modelId="{90908D5C-9EBE-4C73-826F-38B3EBC6A1FF}" type="presOf" srcId="{B0DA6A3A-6B96-4E63-8119-967BED0FDF07}" destId="{6619B039-DE96-400B-BE02-A56347C924D5}" srcOrd="0" destOrd="0" presId="urn:microsoft.com/office/officeart/2005/8/layout/hProcess9"/>
    <dgm:cxn modelId="{681727DD-5A9B-45B1-8AF7-7EFDD40E2F70}" srcId="{E75DD97B-B53C-4BCF-B139-5312D9F408DB}" destId="{41A3C51D-D024-4B5E-B48C-8D3475985342}" srcOrd="1" destOrd="0" parTransId="{A7BA352C-2BD4-44FD-BA90-789AD1EBF5FD}" sibTransId="{E9970416-91C9-4C70-B514-C9FFD6DE164E}"/>
    <dgm:cxn modelId="{8CB042FD-62A1-4B32-BE7B-397EE80E43EB}" type="presOf" srcId="{41A3C51D-D024-4B5E-B48C-8D3475985342}" destId="{506956E0-D300-406C-8BCB-C10A071E72BF}" srcOrd="0" destOrd="0" presId="urn:microsoft.com/office/officeart/2005/8/layout/hProcess9"/>
    <dgm:cxn modelId="{5EADE3BF-EC49-43EB-B318-CF40F408FE77}" type="presOf" srcId="{E1BF2F75-2CAF-4420-AA18-14848BC9343C}" destId="{7BC9DE8E-B25D-4AFD-AA5F-E4F8A76152A5}" srcOrd="0" destOrd="0" presId="urn:microsoft.com/office/officeart/2005/8/layout/hProcess9"/>
    <dgm:cxn modelId="{B2A03BDA-048F-4160-B7DE-B56C4512BCB7}" type="presParOf" srcId="{A9012037-4ADD-4C7D-AD63-AE75711E4E4B}" destId="{322FAA43-5A39-4257-89B1-592B13EA841F}" srcOrd="0" destOrd="0" presId="urn:microsoft.com/office/officeart/2005/8/layout/hProcess9"/>
    <dgm:cxn modelId="{953EF5F6-89B8-457F-9B55-F324CCE1B84F}" type="presParOf" srcId="{A9012037-4ADD-4C7D-AD63-AE75711E4E4B}" destId="{1D5A4322-D81E-4F4E-87D1-03A266D09051}" srcOrd="1" destOrd="0" presId="urn:microsoft.com/office/officeart/2005/8/layout/hProcess9"/>
    <dgm:cxn modelId="{C035802D-E751-4C6D-8F1C-A77CEE234ADC}" type="presParOf" srcId="{1D5A4322-D81E-4F4E-87D1-03A266D09051}" destId="{6619B039-DE96-400B-BE02-A56347C924D5}" srcOrd="0" destOrd="0" presId="urn:microsoft.com/office/officeart/2005/8/layout/hProcess9"/>
    <dgm:cxn modelId="{27FF5325-4DAE-4C34-81DA-0917A4DE324F}" type="presParOf" srcId="{1D5A4322-D81E-4F4E-87D1-03A266D09051}" destId="{529E1ED5-F163-4B7F-8E0A-F975E0BA2547}" srcOrd="1" destOrd="0" presId="urn:microsoft.com/office/officeart/2005/8/layout/hProcess9"/>
    <dgm:cxn modelId="{87C1A46E-0B75-4A74-BF09-4CB8E83FB3BF}" type="presParOf" srcId="{1D5A4322-D81E-4F4E-87D1-03A266D09051}" destId="{506956E0-D300-406C-8BCB-C10A071E72BF}" srcOrd="2" destOrd="0" presId="urn:microsoft.com/office/officeart/2005/8/layout/hProcess9"/>
    <dgm:cxn modelId="{BD5A8134-954C-410A-9276-F82BA151270E}" type="presParOf" srcId="{1D5A4322-D81E-4F4E-87D1-03A266D09051}" destId="{1B1478F7-44A7-4098-BCD3-47EBAF7F3686}" srcOrd="3" destOrd="0" presId="urn:microsoft.com/office/officeart/2005/8/layout/hProcess9"/>
    <dgm:cxn modelId="{3FA2CDA5-963B-4C72-BEB7-2D9AF421B251}" type="presParOf" srcId="{1D5A4322-D81E-4F4E-87D1-03A266D09051}" destId="{7BC9DE8E-B25D-4AFD-AA5F-E4F8A76152A5}" srcOrd="4" destOrd="0" presId="urn:microsoft.com/office/officeart/2005/8/layout/hProcess9"/>
    <dgm:cxn modelId="{D9F5B71E-25EA-45A8-A747-040E21A879C2}" type="presParOf" srcId="{1D5A4322-D81E-4F4E-87D1-03A266D09051}" destId="{BF4F47EF-2B5D-452C-91C9-6396D88DE23A}" srcOrd="5" destOrd="0" presId="urn:microsoft.com/office/officeart/2005/8/layout/hProcess9"/>
    <dgm:cxn modelId="{E0D5DEEE-495D-469E-A1E4-025BB35A9721}" type="presParOf" srcId="{1D5A4322-D81E-4F4E-87D1-03A266D09051}" destId="{087D8F9B-43E3-47F1-B963-F1BCB09E6B3A}" srcOrd="6" destOrd="0" presId="urn:microsoft.com/office/officeart/2005/8/layout/hProcess9"/>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0C75CFA0-C0B8-4348-8AF4-3669A4CEFEF1}">
      <dsp:nvSpPr>
        <dsp:cNvPr id="0" name=""/>
        <dsp:cNvSpPr/>
      </dsp:nvSpPr>
      <dsp:spPr>
        <a:xfrm>
          <a:off x="-157321" y="0"/>
          <a:ext cx="8544243" cy="1939916"/>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r>
            <a:rPr lang="ru-RU" sz="1300" b="0" i="0" kern="1200" dirty="0" smtClean="0"/>
            <a:t>С самых давних времен, когда человек только-только приобрел способность мыслить, ему хочется что-нибудь записать: оставить память о мыслях, идеях, открытиях, захватывающих историях или интересных людях. Даже когда человек не умел еще как следует говорить, и язык его состоял из десятка невнятных междометий, он уже оставлял на стенах своих пещер восхитительные по красочности и реалистичности картины. Позже, когда у человека появилась речь, тем более важным стало казаться записать то, что люди говорили друг другу.</a:t>
          </a:r>
          <a:endParaRPr lang="ru-RU" sz="1300" kern="1200" dirty="0"/>
        </a:p>
      </dsp:txBody>
      <dsp:txXfrm>
        <a:off x="-157321" y="0"/>
        <a:ext cx="8544243" cy="1939916"/>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1D830100-3F53-478F-9917-D5EA91896E97}">
      <dsp:nvSpPr>
        <dsp:cNvPr id="0" name=""/>
        <dsp:cNvSpPr/>
      </dsp:nvSpPr>
      <dsp:spPr>
        <a:xfrm>
          <a:off x="872317" y="124083"/>
          <a:ext cx="2462572" cy="855218"/>
        </a:xfrm>
        <a:prstGeom prst="ellipse">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52B9062-BF62-4B9D-B12E-2CDF8D7B3853}">
      <dsp:nvSpPr>
        <dsp:cNvPr id="0" name=""/>
        <dsp:cNvSpPr/>
      </dsp:nvSpPr>
      <dsp:spPr>
        <a:xfrm>
          <a:off x="1868799" y="2218223"/>
          <a:ext cx="477242" cy="305435"/>
        </a:xfrm>
        <a:prstGeom prst="downArrow">
          <a:avLst/>
        </a:prstGeom>
        <a:solidFill>
          <a:schemeClr val="accent1">
            <a:tint val="6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7535957-AB1E-429D-8EF5-D45F0C56C93F}">
      <dsp:nvSpPr>
        <dsp:cNvPr id="0" name=""/>
        <dsp:cNvSpPr/>
      </dsp:nvSpPr>
      <dsp:spPr>
        <a:xfrm>
          <a:off x="962038" y="2462572"/>
          <a:ext cx="2290764" cy="5726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ru-RU" sz="2000" kern="1200" dirty="0" smtClean="0"/>
            <a:t>Письмо</a:t>
          </a:r>
          <a:endParaRPr lang="ru-RU" sz="2000" kern="1200" dirty="0"/>
        </a:p>
      </dsp:txBody>
      <dsp:txXfrm>
        <a:off x="962038" y="2462572"/>
        <a:ext cx="2290764" cy="572691"/>
      </dsp:txXfrm>
    </dsp:sp>
    <dsp:sp modelId="{D56CD5DC-9D2F-4202-9448-A4AD783631BE}">
      <dsp:nvSpPr>
        <dsp:cNvPr id="0" name=""/>
        <dsp:cNvSpPr/>
      </dsp:nvSpPr>
      <dsp:spPr>
        <a:xfrm>
          <a:off x="1207333" y="142876"/>
          <a:ext cx="1336279" cy="1336279"/>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9370" tIns="39370" rIns="39370" bIns="39370" numCol="1" spcCol="1270" anchor="ctr" anchorCtr="0">
          <a:noAutofit/>
        </a:bodyPr>
        <a:lstStyle/>
        <a:p>
          <a:pPr lvl="0" algn="ctr" defTabSz="1377950">
            <a:lnSpc>
              <a:spcPct val="90000"/>
            </a:lnSpc>
            <a:spcBef>
              <a:spcPct val="0"/>
            </a:spcBef>
            <a:spcAft>
              <a:spcPct val="35000"/>
            </a:spcAft>
          </a:pPr>
          <a:r>
            <a:rPr lang="ru-RU" sz="3100" kern="1200" dirty="0" smtClean="0"/>
            <a:t>Речь</a:t>
          </a:r>
          <a:endParaRPr lang="ru-RU" sz="3100" kern="1200" dirty="0"/>
        </a:p>
      </dsp:txBody>
      <dsp:txXfrm>
        <a:off x="1207333" y="142876"/>
        <a:ext cx="1336279" cy="1336279"/>
      </dsp:txXfrm>
    </dsp:sp>
    <dsp:sp modelId="{23D695B9-71B1-4EFE-A58E-E87BE4B47C0D}">
      <dsp:nvSpPr>
        <dsp:cNvPr id="0" name=""/>
        <dsp:cNvSpPr/>
      </dsp:nvSpPr>
      <dsp:spPr>
        <a:xfrm>
          <a:off x="771141" y="19089"/>
          <a:ext cx="2672558" cy="2138047"/>
        </a:xfrm>
        <a:prstGeom prst="funnel">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CFFBF28-E28A-405B-8092-5BD959BBA0D2}">
      <dsp:nvSpPr>
        <dsp:cNvPr id="0" name=""/>
        <dsp:cNvSpPr/>
      </dsp:nvSpPr>
      <dsp:spPr>
        <a:xfrm>
          <a:off x="0" y="103068"/>
          <a:ext cx="8229600" cy="48484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ru-RU" sz="2800" kern="1200" dirty="0" smtClean="0"/>
            <a:t>Иероглифы обозначают слова. Древние иероглифические системы построены по единым принципам - будь то древнеегипетские, китайские или иероглифы майя в Америке. Также однотипны и источники происхождения иероглифов - везде они стали результатом развития пиктограмм. Важнейшими отличиями более прогрессивного иероглифического письма стали упрощенная, стилизованная форма символов и их меньшее количество.</a:t>
          </a:r>
          <a:endParaRPr lang="ru-RU" sz="2800" kern="1200" dirty="0"/>
        </a:p>
      </dsp:txBody>
      <dsp:txXfrm>
        <a:off x="0" y="103068"/>
        <a:ext cx="8229600" cy="4848480"/>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4A3CA71-A781-4668-BF9A-619040692DD7}">
      <dsp:nvSpPr>
        <dsp:cNvPr id="0" name=""/>
        <dsp:cNvSpPr/>
      </dsp:nvSpPr>
      <dsp:spPr>
        <a:xfrm>
          <a:off x="-6" y="48143"/>
          <a:ext cx="8229612" cy="5601271"/>
        </a:xfrm>
        <a:prstGeom prst="ellipse">
          <a:avLst/>
        </a:prstGeom>
        <a:gradFill rotWithShape="0">
          <a:gsLst>
            <a:gs pos="0">
              <a:schemeClr val="accent1">
                <a:hueOff val="0"/>
                <a:satOff val="0"/>
                <a:lumOff val="0"/>
                <a:alphaOff val="0"/>
                <a:tint val="1000"/>
              </a:schemeClr>
            </a:gs>
            <a:gs pos="68000">
              <a:schemeClr val="accent1">
                <a:hueOff val="0"/>
                <a:satOff val="0"/>
                <a:lumOff val="0"/>
                <a:alphaOff val="0"/>
                <a:tint val="77000"/>
              </a:schemeClr>
            </a:gs>
            <a:gs pos="81000">
              <a:schemeClr val="accent1">
                <a:hueOff val="0"/>
                <a:satOff val="0"/>
                <a:lumOff val="0"/>
                <a:alphaOff val="0"/>
                <a:tint val="79000"/>
              </a:schemeClr>
            </a:gs>
            <a:gs pos="86000">
              <a:schemeClr val="accent1">
                <a:hueOff val="0"/>
                <a:satOff val="0"/>
                <a:lumOff val="0"/>
                <a:alphaOff val="0"/>
                <a:tint val="73000"/>
              </a:schemeClr>
            </a:gs>
            <a:gs pos="100000">
              <a:schemeClr val="accent1">
                <a:hueOff val="0"/>
                <a:satOff val="0"/>
                <a:lumOff val="0"/>
                <a:alphaOff val="0"/>
                <a:tint val="35000"/>
              </a:schemeClr>
            </a:gs>
          </a:gsLst>
          <a:lin ang="5400000" scaled="1"/>
        </a:gradFill>
        <a:ln>
          <a:noFill/>
        </a:ln>
        <a:effectLst>
          <a:glow rad="63500">
            <a:schemeClr val="accent1">
              <a:hueOff val="0"/>
              <a:satOff val="0"/>
              <a:lumOff val="0"/>
              <a:alphaOff val="0"/>
              <a:tint val="30000"/>
              <a:shade val="95000"/>
              <a:satMod val="300000"/>
              <a:alpha val="50000"/>
            </a:schemeClr>
          </a:glo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ru-RU" sz="1300" b="0" i="0" kern="1200" dirty="0" smtClean="0"/>
            <a:t>Иероглифы обычно подразделяются на три группы. Первая группа - это логограммы, или идеограммы, т.е. знаки, обозначающие понятия, будь то предмет или действие: "голова", "идти", "меч" и т.д.</a:t>
          </a:r>
        </a:p>
        <a:p>
          <a:pPr lvl="0" algn="ctr" defTabSz="577850">
            <a:lnSpc>
              <a:spcPct val="90000"/>
            </a:lnSpc>
            <a:spcBef>
              <a:spcPct val="0"/>
            </a:spcBef>
            <a:spcAft>
              <a:spcPct val="35000"/>
            </a:spcAft>
          </a:pPr>
          <a:r>
            <a:rPr lang="ru-RU" sz="1300" b="0" i="0" kern="1200" dirty="0" smtClean="0"/>
            <a:t>Вторая включает символы, базирующиеся на фонетическом принципе: как, например, уже упоминавшийся знак "ласточка" для обозначения прилагательного "большой". Такие фонограммы существовали в древнеегипетском, шумерском, китайском письме. Абстрактные понятия, многие глаголы, прилагательные, географические и собственные имена всегда обозначаются фонограммами.</a:t>
          </a:r>
        </a:p>
        <a:p>
          <a:pPr lvl="0" algn="ctr" defTabSz="577850">
            <a:lnSpc>
              <a:spcPct val="90000"/>
            </a:lnSpc>
            <a:spcBef>
              <a:spcPct val="0"/>
            </a:spcBef>
            <a:spcAft>
              <a:spcPct val="35000"/>
            </a:spcAft>
          </a:pPr>
          <a:r>
            <a:rPr lang="ru-RU" sz="1300" b="0" i="0" kern="1200" dirty="0" smtClean="0"/>
            <a:t>Третья группа символов - это детерминативы: знаки, помогающие читателю определить значение последующего или предшествующего слова еще до его звукового прочтения. Например, в шумерской клинописи перед мужскими именами всегда ставился детерминатив в виде вертикальной черты. Отдельные детерминативы употреблялись перед именами царей, цариц, названиями городов, стран, рек и пр. Сегодняшние китайские иероглифы </a:t>
          </a:r>
          <a:r>
            <a:rPr lang="ru-RU" sz="1300" b="0" i="0" kern="1200" dirty="0" err="1" smtClean="0"/>
            <a:t>имют</a:t>
          </a:r>
          <a:r>
            <a:rPr lang="ru-RU" sz="1300" b="0" i="0" kern="1200" dirty="0" smtClean="0"/>
            <a:t> похожее явление: символ со значением "дерево" присутствует в составе множества иероглифов, обозначающих деревянные предметы или виды деревьев; знак "вода" есть во многих иероглифах, имеющий "водную" тематику - напр., "ручей", "лед". В древнеегипетском письме детерминативы были также многочисленны и следовали за словом.</a:t>
          </a:r>
          <a:endParaRPr lang="ru-RU" sz="1300" kern="1200" dirty="0"/>
        </a:p>
      </dsp:txBody>
      <dsp:txXfrm>
        <a:off x="-6" y="48143"/>
        <a:ext cx="8229612" cy="5601271"/>
      </dsp:txXfrm>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22FAA43-5A39-4257-89B1-592B13EA841F}">
      <dsp:nvSpPr>
        <dsp:cNvPr id="0" name=""/>
        <dsp:cNvSpPr/>
      </dsp:nvSpPr>
      <dsp:spPr>
        <a:xfrm>
          <a:off x="617219" y="0"/>
          <a:ext cx="6995160" cy="5126054"/>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619B039-DE96-400B-BE02-A56347C924D5}">
      <dsp:nvSpPr>
        <dsp:cNvPr id="0" name=""/>
        <dsp:cNvSpPr/>
      </dsp:nvSpPr>
      <dsp:spPr>
        <a:xfrm>
          <a:off x="4118" y="1537816"/>
          <a:ext cx="1981051" cy="2050421"/>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ru-RU" sz="1400" b="1" i="0" kern="1200" dirty="0" smtClean="0"/>
            <a:t>1. Пиктографическое письмо</a:t>
          </a:r>
          <a:endParaRPr lang="ru-RU" sz="1400" kern="1200" dirty="0"/>
        </a:p>
      </dsp:txBody>
      <dsp:txXfrm>
        <a:off x="4118" y="1537816"/>
        <a:ext cx="1981051" cy="2050421"/>
      </dsp:txXfrm>
    </dsp:sp>
    <dsp:sp modelId="{506956E0-D300-406C-8BCB-C10A071E72BF}">
      <dsp:nvSpPr>
        <dsp:cNvPr id="0" name=""/>
        <dsp:cNvSpPr/>
      </dsp:nvSpPr>
      <dsp:spPr>
        <a:xfrm>
          <a:off x="2084222" y="1537816"/>
          <a:ext cx="1981051" cy="2050421"/>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ru-RU" sz="1400" b="1" i="0" kern="1200" dirty="0" smtClean="0"/>
            <a:t>2. Иероглифическое письмо</a:t>
          </a:r>
          <a:endParaRPr lang="ru-RU" sz="1400" kern="1200" dirty="0"/>
        </a:p>
      </dsp:txBody>
      <dsp:txXfrm>
        <a:off x="2084222" y="1537816"/>
        <a:ext cx="1981051" cy="2050421"/>
      </dsp:txXfrm>
    </dsp:sp>
    <dsp:sp modelId="{7BC9DE8E-B25D-4AFD-AA5F-E4F8A76152A5}">
      <dsp:nvSpPr>
        <dsp:cNvPr id="0" name=""/>
        <dsp:cNvSpPr/>
      </dsp:nvSpPr>
      <dsp:spPr>
        <a:xfrm>
          <a:off x="4164326" y="1537816"/>
          <a:ext cx="1981051" cy="2050421"/>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ru-RU" sz="1400" b="1" i="0" kern="1200" dirty="0" smtClean="0"/>
            <a:t>3. Слоговое письмо</a:t>
          </a:r>
          <a:endParaRPr lang="ru-RU" sz="1400" kern="1200" dirty="0"/>
        </a:p>
      </dsp:txBody>
      <dsp:txXfrm>
        <a:off x="4164326" y="1537816"/>
        <a:ext cx="1981051" cy="2050421"/>
      </dsp:txXfrm>
    </dsp:sp>
    <dsp:sp modelId="{087D8F9B-43E3-47F1-B963-F1BCB09E6B3A}">
      <dsp:nvSpPr>
        <dsp:cNvPr id="0" name=""/>
        <dsp:cNvSpPr/>
      </dsp:nvSpPr>
      <dsp:spPr>
        <a:xfrm>
          <a:off x="6244430" y="1537816"/>
          <a:ext cx="1981051" cy="2050421"/>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ru-RU" sz="1400" b="1" i="0" kern="1200" smtClean="0"/>
            <a:t>4. Алфавит</a:t>
          </a:r>
          <a:endParaRPr lang="ru-RU" sz="1400" kern="1200"/>
        </a:p>
      </dsp:txBody>
      <dsp:txXfrm>
        <a:off x="6244430" y="1537816"/>
        <a:ext cx="1981051" cy="2050421"/>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Полилиния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Заголовок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40604E3B-D896-460C-B19F-EB6E568057CC}" type="datetimeFigureOut">
              <a:rPr lang="ru-RU" smtClean="0"/>
              <a:t>09.02.2012</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85684E4E-C149-4AA8-91F4-C87E86EF2AA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lgn="l">
              <a:defRPr/>
            </a:lvl1p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40604E3B-D896-460C-B19F-EB6E568057CC}" type="datetimeFigureOut">
              <a:rPr lang="ru-RU" smtClean="0"/>
              <a:t>09.02.2012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684E4E-C149-4AA8-91F4-C87E86EF2AA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Полилиния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Заголовок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40604E3B-D896-460C-B19F-EB6E568057CC}" type="datetimeFigureOut">
              <a:rPr lang="ru-RU" smtClean="0"/>
              <a:t>09.02.2012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684E4E-C149-4AA8-91F4-C87E86EF2AA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40604E3B-D896-460C-B19F-EB6E568057CC}" type="datetimeFigureOut">
              <a:rPr lang="ru-RU" smtClean="0"/>
              <a:t>09.02.2012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5684E4E-C149-4AA8-91F4-C87E86EF2AA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40604E3B-D896-460C-B19F-EB6E568057CC}" type="datetimeFigureOut">
              <a:rPr lang="ru-RU" smtClean="0"/>
              <a:t>09.02.2012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85684E4E-C149-4AA8-91F4-C87E86EF2AA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320"/>
            <a:ext cx="7470648" cy="1143000"/>
          </a:xfrm>
        </p:spPr>
        <p:txBody>
          <a:bodyPr anchor="ctr"/>
          <a:lstStyle>
            <a:lvl1pPr algn="l">
              <a:defRPr sz="4600"/>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40604E3B-D896-460C-B19F-EB6E568057CC}" type="datetimeFigureOut">
              <a:rPr lang="ru-RU" smtClean="0"/>
              <a:t>09.02.2012</a:t>
            </a:fld>
            <a:endParaRPr lang="ru-RU"/>
          </a:p>
        </p:txBody>
      </p:sp>
      <p:sp>
        <p:nvSpPr>
          <p:cNvPr id="8" name="Номер слайда 7"/>
          <p:cNvSpPr>
            <a:spLocks noGrp="1"/>
          </p:cNvSpPr>
          <p:nvPr>
            <p:ph type="sldNum" sz="quarter" idx="11"/>
          </p:nvPr>
        </p:nvSpPr>
        <p:spPr/>
        <p:txBody>
          <a:bodyPr/>
          <a:lstStyle/>
          <a:p>
            <a:fld id="{85684E4E-C149-4AA8-91F4-C87E86EF2AA0}" type="slidenum">
              <a:rPr lang="ru-RU" smtClean="0"/>
              <a:t>‹#›</a:t>
            </a:fld>
            <a:endParaRPr lang="ru-RU"/>
          </a:p>
        </p:txBody>
      </p:sp>
      <p:sp>
        <p:nvSpPr>
          <p:cNvPr id="9" name="Нижний колонтитул 8"/>
          <p:cNvSpPr>
            <a:spLocks noGrp="1"/>
          </p:cNvSpPr>
          <p:nvPr>
            <p:ph type="ftr" sz="quarter" idx="12"/>
          </p:nvPr>
        </p:nvSpPr>
        <p:spPr/>
        <p:txBody>
          <a:bodyPr/>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40604E3B-D896-460C-B19F-EB6E568057CC}" type="datetimeFigureOut">
              <a:rPr lang="ru-RU" smtClean="0"/>
              <a:t>09.02.2012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85684E4E-C149-4AA8-91F4-C87E86EF2AA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40604E3B-D896-460C-B19F-EB6E568057CC}" type="datetimeFigureOut">
              <a:rPr lang="ru-RU" smtClean="0"/>
              <a:t>09.02.2012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156448" y="6422064"/>
            <a:ext cx="762000" cy="365125"/>
          </a:xfrm>
        </p:spPr>
        <p:txBody>
          <a:bodyPr/>
          <a:lstStyle/>
          <a:p>
            <a:fld id="{85684E4E-C149-4AA8-91F4-C87E86EF2AA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a:xfrm>
            <a:off x="457200" y="6422064"/>
            <a:ext cx="2133600" cy="365125"/>
          </a:xfrm>
        </p:spPr>
        <p:txBody>
          <a:bodyPr/>
          <a:lstStyle/>
          <a:p>
            <a:fld id="{40604E3B-D896-460C-B19F-EB6E568057CC}" type="datetimeFigureOut">
              <a:rPr lang="ru-RU" smtClean="0"/>
              <a:t>09.02.2012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5684E4E-C149-4AA8-91F4-C87E86EF2AA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40604E3B-D896-460C-B19F-EB6E568057CC}" type="datetimeFigureOut">
              <a:rPr lang="ru-RU" smtClean="0"/>
              <a:t>09.02.2012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684E4E-C149-4AA8-91F4-C87E86EF2AA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40604E3B-D896-460C-B19F-EB6E568057CC}" type="datetimeFigureOut">
              <a:rPr lang="ru-RU" smtClean="0"/>
              <a:t>09.02.2012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684E4E-C149-4AA8-91F4-C87E86EF2AA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Полилиния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Полилиния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Заголовок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40604E3B-D896-460C-B19F-EB6E568057CC}" type="datetimeFigureOut">
              <a:rPr lang="ru-RU" smtClean="0"/>
              <a:t>09.02.2012</a:t>
            </a:fld>
            <a:endParaRPr lang="ru-RU"/>
          </a:p>
        </p:txBody>
      </p:sp>
      <p:sp>
        <p:nvSpPr>
          <p:cNvPr id="22" name="Нижний колонтитул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ru-RU"/>
          </a:p>
        </p:txBody>
      </p:sp>
      <p:sp>
        <p:nvSpPr>
          <p:cNvPr id="18" name="Номер слайда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85684E4E-C149-4AA8-91F4-C87E86EF2AA0}" type="slidenum">
              <a:rPr lang="ru-RU" smtClean="0"/>
              <a:t>‹#›</a:t>
            </a:fld>
            <a:endParaRPr lang="ru-RU"/>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71472" y="1214422"/>
            <a:ext cx="6480048" cy="2301240"/>
          </a:xfrm>
        </p:spPr>
        <p:txBody>
          <a:bodyPr/>
          <a:lstStyle/>
          <a:p>
            <a:r>
              <a:rPr lang="ru-RU" dirty="0" smtClean="0"/>
              <a:t>История письма</a:t>
            </a:r>
            <a:endParaRPr lang="ru-RU" dirty="0"/>
          </a:p>
        </p:txBody>
      </p:sp>
      <p:sp>
        <p:nvSpPr>
          <p:cNvPr id="3" name="Подзаголовок 2"/>
          <p:cNvSpPr>
            <a:spLocks noGrp="1"/>
          </p:cNvSpPr>
          <p:nvPr>
            <p:ph type="subTitle" idx="1"/>
          </p:nvPr>
        </p:nvSpPr>
        <p:spPr>
          <a:xfrm>
            <a:off x="1214414" y="2571744"/>
            <a:ext cx="6480048" cy="3286148"/>
          </a:xfrm>
        </p:spPr>
        <p:txBody>
          <a:bodyPr>
            <a:normAutofit/>
          </a:bodyPr>
          <a:lstStyle/>
          <a:p>
            <a:pPr algn="ctr"/>
            <a:r>
              <a:rPr lang="ru-RU" dirty="0" smtClean="0"/>
              <a:t>План:</a:t>
            </a:r>
          </a:p>
          <a:p>
            <a:pPr algn="ctr"/>
            <a:r>
              <a:rPr lang="ru-RU" dirty="0" smtClean="0"/>
              <a:t>Введение:</a:t>
            </a:r>
          </a:p>
          <a:p>
            <a:pPr algn="ctr"/>
            <a:r>
              <a:rPr lang="ru-RU" dirty="0" smtClean="0"/>
              <a:t>1.Пиктографическое письмо</a:t>
            </a:r>
          </a:p>
          <a:p>
            <a:pPr algn="ctr"/>
            <a:r>
              <a:rPr lang="ru-RU" dirty="0" smtClean="0"/>
              <a:t>2.Иероглифическое письмо</a:t>
            </a:r>
          </a:p>
          <a:p>
            <a:pPr algn="ctr"/>
            <a:r>
              <a:rPr lang="ru-RU" dirty="0" smtClean="0"/>
              <a:t>3.Слоговое письмо</a:t>
            </a:r>
          </a:p>
          <a:p>
            <a:pPr algn="ctr"/>
            <a:r>
              <a:rPr lang="ru-RU" dirty="0" smtClean="0"/>
              <a:t>4.Алфавит</a:t>
            </a:r>
          </a:p>
          <a:p>
            <a:pPr algn="ctr"/>
            <a:r>
              <a:rPr lang="ru-RU" dirty="0" smtClean="0"/>
              <a:t>Заключение</a:t>
            </a:r>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457200" y="274638"/>
          <a:ext cx="8229600" cy="19399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nvPr>
        </p:nvGraphicFramePr>
        <p:xfrm>
          <a:off x="285720" y="3071810"/>
          <a:ext cx="4214842" cy="305435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2" name="Скругленный прямоугольник 11"/>
          <p:cNvSpPr/>
          <p:nvPr/>
        </p:nvSpPr>
        <p:spPr>
          <a:xfrm>
            <a:off x="4000496" y="2428868"/>
            <a:ext cx="4357718" cy="350046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dirty="0"/>
              <a:t>Соединить два важнейших изобретения человечества - речь и письмо - оказалось не так уж просто. Ведь письмо - не только определенное количество знаков, выражающих определенную мысль. Письмо должно содержать и содержание послания, и возможность для другого прочесть, произнести его. Однако люди той поры, когда появились первые рисунки (10-20 тыс. лет назад) пока еще неспособны были разделить речь на фразы, предложения на слова, слова на звуки. В то время как язык человека выражает грамматику, словарь, синтаксические связи слов, попытки отразить что-либо в рисунках могло выражать только смысл самого события.</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697559"/>
          </a:xfrm>
        </p:spPr>
        <p:txBody>
          <a:bodyPr>
            <a:normAutofit fontScale="77500" lnSpcReduction="20000"/>
          </a:bodyPr>
          <a:lstStyle/>
          <a:p>
            <a:r>
              <a:rPr lang="ru-RU" dirty="0"/>
              <a:t>До того, как люди научились это делать, "письменность" фактически представляла собой лишь набор мнемонических символов - они позволяли читателю понять, в чем дело, но не отражали собственно речь, особенности языка. Пока еще каждый художник, кусочком угля изображавший на стене сцену охоты, по-своему рисовал дерево, зверя, траву. Однако постепенно сообщество вырабатывало свои нормы отражения общеизвестных предметов: к примеру, солнце могло быть изображено как круг с точкой посредине, и все члены племени знали, что это именно небесное светило. Этот символ закрепился в качестве изображения понятия "солнца". Аналогичная фиксация символов постепенно происходит с такими наиболее важными для доисторического человека понятиями, как "мужчина", "женщина", "вода", "огонь", "бежать" и т.п. Так появилась первая система письменности - пиктографическое, или рисуночное, письмо.</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368280"/>
          </a:xfrm>
        </p:spPr>
        <p:txBody>
          <a:bodyPr>
            <a:normAutofit/>
          </a:bodyPr>
          <a:lstStyle/>
          <a:p>
            <a:r>
              <a:rPr lang="ru-RU" sz="1600" b="1" dirty="0"/>
              <a:t>1. Пиктографическое письмо</a:t>
            </a:r>
            <a:endParaRPr lang="ru-RU" sz="1600" dirty="0"/>
          </a:p>
        </p:txBody>
      </p:sp>
      <p:sp>
        <p:nvSpPr>
          <p:cNvPr id="3" name="Содержимое 2"/>
          <p:cNvSpPr>
            <a:spLocks noGrp="1"/>
          </p:cNvSpPr>
          <p:nvPr>
            <p:ph idx="1"/>
          </p:nvPr>
        </p:nvSpPr>
        <p:spPr>
          <a:xfrm>
            <a:off x="457200" y="928670"/>
            <a:ext cx="8229600" cy="5197493"/>
          </a:xfrm>
        </p:spPr>
        <p:txBody>
          <a:bodyPr>
            <a:normAutofit/>
          </a:bodyPr>
          <a:lstStyle/>
          <a:p>
            <a:r>
              <a:rPr lang="ru-RU" sz="1800" dirty="0"/>
              <a:t>Некоторые племена американских индейцев вплоть до 19 века писали с помощью пиктограмм: сложные, тщательно прорисованные символы изображали понятия и целые истории посредством простого визуального сходства. Вот, например, некоторые из таких пиктограмм, записанные племенем </a:t>
            </a:r>
            <a:r>
              <a:rPr lang="ru-RU" sz="1800" dirty="0" err="1"/>
              <a:t>делаваров</a:t>
            </a:r>
            <a:r>
              <a:rPr lang="ru-RU" sz="1800" dirty="0"/>
              <a:t>, в </a:t>
            </a:r>
            <a:r>
              <a:rPr lang="ru-RU" sz="1800" dirty="0" smtClean="0"/>
              <a:t>том </a:t>
            </a:r>
            <a:r>
              <a:rPr lang="ru-RU" sz="1800" dirty="0"/>
              <a:t>"прочтении", какое имели в виду сами авторы</a:t>
            </a:r>
            <a:r>
              <a:rPr lang="ru-RU" sz="1800" dirty="0" smtClean="0"/>
              <a:t>:</a:t>
            </a:r>
          </a:p>
          <a:p>
            <a:r>
              <a:rPr lang="ru-RU" sz="1800" dirty="0"/>
              <a:t>1. "Некоторые были съедены множеством больших рыб".  </a:t>
            </a:r>
            <a:r>
              <a:rPr lang="ru-RU" sz="1800" dirty="0" smtClean="0"/>
              <a:t/>
            </a:r>
            <a:br>
              <a:rPr lang="ru-RU" sz="1800" dirty="0" smtClean="0"/>
            </a:br>
            <a:r>
              <a:rPr lang="ru-RU" sz="1800" dirty="0"/>
              <a:t>2. "Женщина-луна с лодкой помогла. 'Приди!' Она пришла, она пришла и помогла всем." </a:t>
            </a:r>
            <a:r>
              <a:rPr lang="ru-RU" sz="1800" dirty="0" smtClean="0"/>
              <a:t/>
            </a:r>
            <a:br>
              <a:rPr lang="ru-RU" sz="1800" dirty="0" smtClean="0"/>
            </a:br>
            <a:r>
              <a:rPr lang="ru-RU" sz="1800" dirty="0"/>
              <a:t>3. "</a:t>
            </a:r>
            <a:r>
              <a:rPr lang="ru-RU" sz="1800" dirty="0" err="1" smtClean="0"/>
              <a:t>Нанабуш</a:t>
            </a:r>
            <a:r>
              <a:rPr lang="ru-RU" sz="1800" dirty="0"/>
              <a:t>, прадед всех, прадед людей, предок племени Черепаха</a:t>
            </a:r>
            <a:r>
              <a:rPr lang="ru-RU" sz="1800" dirty="0" smtClean="0"/>
              <a:t>.«</a:t>
            </a:r>
          </a:p>
          <a:p>
            <a:r>
              <a:rPr lang="ru-RU" sz="1800" dirty="0"/>
              <a:t/>
            </a:r>
            <a:br>
              <a:rPr lang="ru-RU" sz="1800" dirty="0"/>
            </a:br>
            <a:r>
              <a:rPr lang="ru-RU" sz="1800" dirty="0"/>
              <a:t/>
            </a:r>
            <a:br>
              <a:rPr lang="ru-RU" sz="1800" dirty="0"/>
            </a:br>
            <a:endParaRPr lang="ru-RU" sz="1800" dirty="0"/>
          </a:p>
        </p:txBody>
      </p:sp>
      <p:pic>
        <p:nvPicPr>
          <p:cNvPr id="1026" name="Picture 2" descr="История письма"/>
          <p:cNvPicPr>
            <a:picLocks noChangeAspect="1" noChangeArrowheads="1"/>
          </p:cNvPicPr>
          <p:nvPr/>
        </p:nvPicPr>
        <p:blipFill>
          <a:blip r:embed="rId2" cstate="print"/>
          <a:srcRect/>
          <a:stretch>
            <a:fillRect/>
          </a:stretch>
        </p:blipFill>
        <p:spPr bwMode="auto">
          <a:xfrm>
            <a:off x="5857884" y="4000504"/>
            <a:ext cx="2714644" cy="2214578"/>
          </a:xfrm>
          <a:prstGeom prst="rect">
            <a:avLst/>
          </a:prstGeom>
          <a:noFill/>
        </p:spPr>
      </p:pic>
      <p:sp>
        <p:nvSpPr>
          <p:cNvPr id="5" name="Прямоугольник 4"/>
          <p:cNvSpPr/>
          <p:nvPr/>
        </p:nvSpPr>
        <p:spPr>
          <a:xfrm>
            <a:off x="928662" y="3929066"/>
            <a:ext cx="5000660" cy="2862322"/>
          </a:xfrm>
          <a:prstGeom prst="rect">
            <a:avLst/>
          </a:prstGeom>
        </p:spPr>
        <p:txBody>
          <a:bodyPr wrap="square">
            <a:spAutoFit/>
          </a:bodyPr>
          <a:lstStyle/>
          <a:p>
            <a:r>
              <a:rPr lang="ru-RU" dirty="0"/>
              <a:t>Уже на самых ранних египетских надписях, датируемых 2900-2800 гг. до н.э. ясно видны принципы системы письма. Каждый символ представляет собой небольшое изображение, необходимым свойством которого было сходство с изображаемым объектом. Практически аналогичен и принцип шумерских пиктограмм, предшественников знаменитой клинописи </a:t>
            </a:r>
            <a:r>
              <a:rPr lang="ru-RU" dirty="0" err="1"/>
              <a:t>Двуречья</a:t>
            </a:r>
            <a:r>
              <a:rPr lang="ru-RU" dirty="0"/>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511288"/>
          </a:xfrm>
        </p:spPr>
        <p:txBody>
          <a:bodyPr>
            <a:normAutofit/>
          </a:bodyPr>
          <a:lstStyle/>
          <a:p>
            <a:r>
              <a:rPr lang="ru-RU" sz="1400" dirty="0"/>
              <a:t>Однако недостатки пиктографического письма стали сразу же видны человеку. Прежде всего, изображение даже короткой истории требовало долгого времени, так как каждый символ приходилось тщательно прорисовывать. Более того, если пиктограммы могли изображать предметы, то как изобразить цвета, абстрактные понятия, местоимения, личные имена? С глаголами еще можно было со скрипом разобраться: египтяне рисовали человека с плугом для обозначения действия "пахать" или глаз со слезами для "плакать". Но как нарисовать такие слова, как "большой", "север", "злость", "стоять"?</a:t>
            </a:r>
          </a:p>
        </p:txBody>
      </p:sp>
      <p:sp>
        <p:nvSpPr>
          <p:cNvPr id="3" name="Содержимое 2"/>
          <p:cNvSpPr>
            <a:spLocks noGrp="1"/>
          </p:cNvSpPr>
          <p:nvPr>
            <p:ph idx="1"/>
          </p:nvPr>
        </p:nvSpPr>
        <p:spPr>
          <a:xfrm>
            <a:off x="457200" y="2000240"/>
            <a:ext cx="8229600" cy="4125923"/>
          </a:xfrm>
        </p:spPr>
        <p:txBody>
          <a:bodyPr/>
          <a:lstStyle/>
          <a:p>
            <a:endParaRPr lang="ru-RU" dirty="0"/>
          </a:p>
        </p:txBody>
      </p:sp>
      <p:pic>
        <p:nvPicPr>
          <p:cNvPr id="17410" name="Picture 2" descr="Пиктографическое письмо"/>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285720" y="2000240"/>
            <a:ext cx="8577303" cy="4572032"/>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11156"/>
          </a:xfrm>
        </p:spPr>
        <p:txBody>
          <a:bodyPr>
            <a:normAutofit/>
          </a:bodyPr>
          <a:lstStyle/>
          <a:p>
            <a:r>
              <a:rPr lang="ru-RU" sz="2000" b="1" dirty="0"/>
              <a:t>2. Иероглифическое письмо</a:t>
            </a:r>
            <a:endParaRPr lang="ru-RU" sz="2000" dirty="0"/>
          </a:p>
        </p:txBody>
      </p:sp>
      <p:graphicFrame>
        <p:nvGraphicFramePr>
          <p:cNvPr id="5" name="Содержимое 4"/>
          <p:cNvGraphicFramePr>
            <a:graphicFrameLocks noGrp="1"/>
          </p:cNvGraphicFramePr>
          <p:nvPr>
            <p:ph idx="1"/>
          </p:nvPr>
        </p:nvGraphicFramePr>
        <p:xfrm>
          <a:off x="457200" y="1071546"/>
          <a:ext cx="8229600" cy="50546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457200" y="428604"/>
          <a:ext cx="8229600" cy="56975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439718"/>
          </a:xfrm>
        </p:spPr>
        <p:txBody>
          <a:bodyPr>
            <a:normAutofit/>
          </a:bodyPr>
          <a:lstStyle/>
          <a:p>
            <a:r>
              <a:rPr lang="ru-RU" sz="2000" b="1" dirty="0"/>
              <a:t>3. Слоговое письмо</a:t>
            </a:r>
            <a:endParaRPr lang="ru-RU" sz="2000" dirty="0"/>
          </a:p>
        </p:txBody>
      </p:sp>
      <p:sp>
        <p:nvSpPr>
          <p:cNvPr id="3" name="Содержимое 2"/>
          <p:cNvSpPr>
            <a:spLocks noGrp="1"/>
          </p:cNvSpPr>
          <p:nvPr>
            <p:ph idx="1"/>
          </p:nvPr>
        </p:nvSpPr>
        <p:spPr>
          <a:xfrm>
            <a:off x="457200" y="1000108"/>
            <a:ext cx="8229600" cy="5126055"/>
          </a:xfrm>
        </p:spPr>
        <p:txBody>
          <a:bodyPr>
            <a:normAutofit lnSpcReduction="10000"/>
          </a:bodyPr>
          <a:lstStyle/>
          <a:p>
            <a:r>
              <a:rPr lang="ru-RU" sz="1800" dirty="0"/>
              <a:t>Письменность, состоящая из слоговых знаков, стала для человечества важным шагом вперед по сравнению с иероглификой. Прежде всего, в письме стало гораздо меньше знаков - обычно от 30 до 100 (в эфиопском слоговом алфавите их 182). Ни один из них не отражает объектов, а потому их написание довольно просто и состоит из простых линий и точек</a:t>
            </a:r>
            <a:r>
              <a:rPr lang="ru-RU" sz="1800" dirty="0" smtClean="0"/>
              <a:t>.</a:t>
            </a:r>
            <a:r>
              <a:rPr lang="ru-RU" sz="1800" dirty="0"/>
              <a:t> Классические примеры слоговых видов письма включают кипрский </a:t>
            </a:r>
            <a:r>
              <a:rPr lang="ru-RU" sz="1800" dirty="0" err="1"/>
              <a:t>силлабарий</a:t>
            </a:r>
            <a:r>
              <a:rPr lang="ru-RU" sz="1800" dirty="0"/>
              <a:t> (1200-400 до н.э.), древнеперсидский клинописный шрифт (500-300 до н.э.). Большинство современных алфавитов Индии и Юго-Восточной Азии также имеют слоговой характер. Обычно слоговые знаки состоят из сочетания "</a:t>
            </a:r>
            <a:r>
              <a:rPr lang="ru-RU" sz="1800" dirty="0" err="1"/>
              <a:t>согласный+гласный</a:t>
            </a:r>
            <a:r>
              <a:rPr lang="ru-RU" sz="1800" dirty="0"/>
              <a:t>" либо из одного гласного, т.е. написаны могут быть только открытые слоги. Фонетика некоторых языков Азии очень хорошо подходит для такого рода письма - например, японского, в котором слова почти всегда состоят из открытых слогов. С другой стороны, многие языки совершенно не соответствуют этому принципу, как, к примеру, языки индоевропейской семьи. Тексты микенских греков используют линейное письмо Б и хорошо показывают, как деформируется язык слоговой письменностью. Греческое слово </a:t>
            </a:r>
            <a:r>
              <a:rPr lang="ru-RU" sz="1800" dirty="0" err="1"/>
              <a:t>anthropos</a:t>
            </a:r>
            <a:r>
              <a:rPr lang="ru-RU" sz="1800" dirty="0"/>
              <a:t> можно было записать лишь как </a:t>
            </a:r>
            <a:r>
              <a:rPr lang="ru-RU" sz="1800" dirty="0" err="1"/>
              <a:t>a-to-ro-po-se</a:t>
            </a:r>
            <a:r>
              <a:rPr lang="ru-RU" sz="1800" dirty="0"/>
              <a: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439718"/>
          </a:xfrm>
        </p:spPr>
        <p:txBody>
          <a:bodyPr>
            <a:normAutofit/>
          </a:bodyPr>
          <a:lstStyle/>
          <a:p>
            <a:r>
              <a:rPr lang="ru-RU" sz="2000" b="1" dirty="0"/>
              <a:t>4. Алфавит</a:t>
            </a:r>
            <a:endParaRPr lang="ru-RU" sz="2000" dirty="0"/>
          </a:p>
        </p:txBody>
      </p:sp>
      <p:sp>
        <p:nvSpPr>
          <p:cNvPr id="3" name="Содержимое 2"/>
          <p:cNvSpPr>
            <a:spLocks noGrp="1"/>
          </p:cNvSpPr>
          <p:nvPr>
            <p:ph idx="1"/>
          </p:nvPr>
        </p:nvSpPr>
        <p:spPr>
          <a:xfrm>
            <a:off x="457200" y="785794"/>
            <a:ext cx="8229600" cy="5340369"/>
          </a:xfrm>
        </p:spPr>
        <p:txBody>
          <a:bodyPr>
            <a:normAutofit fontScale="92500" lnSpcReduction="10000"/>
          </a:bodyPr>
          <a:lstStyle/>
          <a:p>
            <a:r>
              <a:rPr lang="ru-RU" sz="1800" dirty="0"/>
              <a:t>В поиске более удобного способа выражения особенностей своего языка люди пошли дальше в развитии письма. Очередная, последняя революция в истории письма произошла с изобретением около 1100 г. до н.э. в Палестине </a:t>
            </a:r>
            <a:r>
              <a:rPr lang="ru-RU" sz="1800" dirty="0" err="1"/>
              <a:t>западносемитского</a:t>
            </a:r>
            <a:r>
              <a:rPr lang="ru-RU" sz="1800" dirty="0"/>
              <a:t> алфавита. Самой характерной его разновидностью является финикийский алфавит, предок всех существующих сегодня в Европе видов письменности: латинского шрифта, кириллицы, греческого алфавита.</a:t>
            </a:r>
          </a:p>
          <a:p>
            <a:r>
              <a:rPr lang="ru-RU" sz="1800" dirty="0"/>
              <a:t>Принцип алфавита настолько прост, что кажется удивительным, почему люди не додумались до этого раньше: каждому знаку соответствует один звук. Таким образом, письменность стала абсолютно четко передавать произношение. Правда, в самом финикийском алфавите на письме обозначались только согласные, а гласные опускались. Но все равно - для человека гораздо читать тексты с набором из 22 символов, чем учить коллекции иероглифов из 2000 штук. Никаких детерминативов также оказалось не нужно.</a:t>
            </a:r>
          </a:p>
          <a:p>
            <a:r>
              <a:rPr lang="ru-RU" sz="1800" dirty="0"/>
              <a:t>Каждая буква финикийского алфавита имела свое имя: алеф, бет, </a:t>
            </a:r>
            <a:r>
              <a:rPr lang="ru-RU" sz="1800" dirty="0" err="1"/>
              <a:t>гимел</a:t>
            </a:r>
            <a:r>
              <a:rPr lang="ru-RU" sz="1800" dirty="0"/>
              <a:t>, </a:t>
            </a:r>
            <a:r>
              <a:rPr lang="ru-RU" sz="1800" dirty="0" err="1"/>
              <a:t>далет</a:t>
            </a:r>
            <a:r>
              <a:rPr lang="ru-RU" sz="1800" dirty="0"/>
              <a:t>, </a:t>
            </a:r>
            <a:r>
              <a:rPr lang="ru-RU" sz="1800" dirty="0" err="1"/>
              <a:t>зайин</a:t>
            </a:r>
            <a:r>
              <a:rPr lang="ru-RU" sz="1800" dirty="0"/>
              <a:t> и т.д. Порядок букв в алфавите был строго зафиксирован. Современные алфавиты мало что добавили к этой системе. Греки добавили букв для гласных звуков и сделали таким образом алфавит практически совершенным. Более поздник системы письма - латинская, кириллическая, руническая - просто повторили идею алфавита, ничего нового в нее не добавив.</a:t>
            </a:r>
          </a:p>
          <a:p>
            <a:endParaRPr lang="ru-RU" sz="1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82594"/>
          </a:xfrm>
        </p:spPr>
        <p:txBody>
          <a:bodyPr>
            <a:normAutofit/>
          </a:bodyPr>
          <a:lstStyle/>
          <a:p>
            <a:r>
              <a:rPr lang="ru-RU" sz="2000" dirty="0" smtClean="0"/>
              <a:t>ИСТОРИЯ РАЗВИТИЯ ПИСЬМА</a:t>
            </a:r>
            <a:endParaRPr lang="ru-RU" sz="2000" dirty="0"/>
          </a:p>
        </p:txBody>
      </p:sp>
      <p:graphicFrame>
        <p:nvGraphicFramePr>
          <p:cNvPr id="4" name="Содержимое 3"/>
          <p:cNvGraphicFramePr>
            <a:graphicFrameLocks noGrp="1"/>
          </p:cNvGraphicFramePr>
          <p:nvPr>
            <p:ph idx="1"/>
          </p:nvPr>
        </p:nvGraphicFramePr>
        <p:xfrm>
          <a:off x="457200" y="1000108"/>
          <a:ext cx="8229600" cy="51260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11156"/>
          </a:xfrm>
        </p:spPr>
        <p:txBody>
          <a:bodyPr>
            <a:normAutofit/>
          </a:bodyPr>
          <a:lstStyle/>
          <a:p>
            <a:r>
              <a:rPr lang="ru-RU" sz="2000" dirty="0" smtClean="0"/>
              <a:t>ЗАКЛЮЧЕНИЕ</a:t>
            </a:r>
            <a:endParaRPr lang="ru-RU" sz="2000" dirty="0"/>
          </a:p>
        </p:txBody>
      </p:sp>
      <p:sp>
        <p:nvSpPr>
          <p:cNvPr id="3" name="Содержимое 2"/>
          <p:cNvSpPr>
            <a:spLocks noGrp="1"/>
          </p:cNvSpPr>
          <p:nvPr>
            <p:ph idx="1"/>
          </p:nvPr>
        </p:nvSpPr>
        <p:spPr>
          <a:xfrm>
            <a:off x="457200" y="857232"/>
            <a:ext cx="8229600" cy="5268931"/>
          </a:xfrm>
        </p:spPr>
        <p:txBody>
          <a:bodyPr>
            <a:normAutofit lnSpcReduction="10000"/>
          </a:bodyPr>
          <a:lstStyle/>
          <a:p>
            <a:r>
              <a:rPr lang="ru-RU" sz="1800" dirty="0"/>
              <a:t>Является ли алфавит лучшей и наиболее удачной системой письма для человечества? Во всяком случае, с исторической точки зрения он кажется наиболее прогрессивным видом письма. Во всем мире (за исключением консервативного Китая) иероглифические системы постепенно сменились слоговыми или алфавитными видами письма. Попытки человечества придумать новые виды письменности лишь повторяют основные описанные здесь стадии.</a:t>
            </a:r>
          </a:p>
          <a:p>
            <a:r>
              <a:rPr lang="ru-RU" sz="1800" dirty="0"/>
              <a:t>Интересно, что сегодня развитие письма идет в любопытном направлении. В случае, когда нужно выразить некую идею для представителей любого языка, мы снова возвращаемся к пиктограммам. Чем же иначе являются знаки дорожного движения, значки на ярлыках одежды ("не гладить", "стирать при 30 градусах" и т.д.) или знаки в международном аэропорту? Потребность в международном общении диктует необходимость в возвращении к идеографическому письму. Но слава богу, все-таки не всегда к рисуночному. Все мы знаем, что обозначает значок $. Это идеограмма, символ, а не прямое изображение доллара.</a:t>
            </a:r>
          </a:p>
          <a:p>
            <a:r>
              <a:rPr lang="ru-RU" sz="1800" dirty="0"/>
              <a:t>Нет сомнений, что развитие человеческой письменности будет идти дальше. Нет сомнений, что эта история не закончилась - она еще представит нашему вниманию много интереснейших явлений.</a:t>
            </a:r>
          </a:p>
        </p:txBody>
      </p:sp>
    </p:spTree>
  </p:cSld>
  <p:clrMapOvr>
    <a:masterClrMapping/>
  </p:clrMapOvr>
</p:sld>
</file>

<file path=ppt/theme/theme1.xml><?xml version="1.0" encoding="utf-8"?>
<a:theme xmlns:a="http://schemas.openxmlformats.org/drawingml/2006/main" name="Техническая">
  <a:themeElements>
    <a:clrScheme name="Техническая">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Техническая">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Техническая">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41</TotalTime>
  <Words>1465</Words>
  <Application>Microsoft Office PowerPoint</Application>
  <PresentationFormat>Экран (4:3)</PresentationFormat>
  <Paragraphs>39</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Техническая</vt:lpstr>
      <vt:lpstr>История письма</vt:lpstr>
      <vt:lpstr>Слайд 2</vt:lpstr>
      <vt:lpstr>Слайд 3</vt:lpstr>
      <vt:lpstr>1. Пиктографическое письмо</vt:lpstr>
      <vt:lpstr>Однако недостатки пиктографического письма стали сразу же видны человеку. Прежде всего, изображение даже короткой истории требовало долгого времени, так как каждый символ приходилось тщательно прорисовывать. Более того, если пиктограммы могли изображать предметы, то как изобразить цвета, абстрактные понятия, местоимения, личные имена? С глаголами еще можно было со скрипом разобраться: египтяне рисовали человека с плугом для обозначения действия "пахать" или глаз со слезами для "плакать". Но как нарисовать такие слова, как "большой", "север", "злость", "стоять"?</vt:lpstr>
      <vt:lpstr>2. Иероглифическое письмо</vt:lpstr>
      <vt:lpstr>Слайд 7</vt:lpstr>
      <vt:lpstr>3. Слоговое письмо</vt:lpstr>
      <vt:lpstr>4. Алфавит</vt:lpstr>
      <vt:lpstr>ИСТОРИЯ РАЗВИТИЯ ПИСЬМА</vt:lpstr>
      <vt:lpstr>ЗАКЛЮЧЕНИЕ</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История письма</dc:title>
  <dc:creator>Садик</dc:creator>
  <cp:lastModifiedBy>Садик</cp:lastModifiedBy>
  <cp:revision>5</cp:revision>
  <dcterms:created xsi:type="dcterms:W3CDTF">2012-02-09T14:29:05Z</dcterms:created>
  <dcterms:modified xsi:type="dcterms:W3CDTF">2012-02-09T15:10:59Z</dcterms:modified>
</cp:coreProperties>
</file>