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99E3"/>
    <a:srgbClr val="0099FF"/>
    <a:srgbClr val="639FF7"/>
    <a:srgbClr val="1D6A9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1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C12C9AB1-3418-4140-9D5E-4DFB8AB1368A}" type="datetimeFigureOut">
              <a:rPr lang="ru-RU" smtClean="0"/>
              <a:t>27.05.2015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67D80748-3DBB-406F-9D6B-70773E23FFCC}" type="slidenum">
              <a:rPr lang="ru-RU" smtClean="0"/>
              <a:t>‹#›</a:t>
            </a:fld>
            <a:endParaRPr lang="ru-RU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424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88" indent="635000" algn="just" hangingPunct="0">
              <a:spcAft>
                <a:spcPts val="0"/>
              </a:spcAft>
            </a:pP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                     DALOLATNOMA</a:t>
            </a:r>
            <a:endParaRPr lang="ru-RU" sz="24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marL="357188" indent="635000" algn="just" hangingPunct="0">
              <a:spcAft>
                <a:spcPts val="0"/>
              </a:spcAft>
            </a:pP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Dalolatnoma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ham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kundalik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hayotimizda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ko`p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qo`llanadigan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hujjatlar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sirasiga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kiradi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.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Dalolatnoma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odatda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ma’lum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muassasa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korxona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tashkilot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yoki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ayrim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shaxslar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faoliyati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bilan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bog`liq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bo`lgan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biror-bir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voqea-hodisa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xatti-harakat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yoki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mavjud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holatni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tasdiqlash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maqsadida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kamida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uch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kishi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tomonidan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tuzilib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imzolanadigan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hujjatdir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. </a:t>
            </a:r>
            <a:endParaRPr lang="ru-RU" sz="24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marL="357188" indent="635000" algn="just"/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Dalolatnoma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ikki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yoki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uch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nusxada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tuzilishi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mumkin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Dalolatnomada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tekshirilgan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voqea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hodisa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xatti-harakat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tafsiloti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jihozlar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asbob-uskuna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ashyolar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texnika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binolarning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yaroqli-yaroqsiz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holati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o`z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aksini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topishi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lozim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Chunki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dalolatnomada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qayd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etilgan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holat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dalillar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ma’lum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korxona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bo`lim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yoki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shaxs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uning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yashash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sharoiti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iqtisodiy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imkoniyati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faoliyati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haqida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tegishli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xulosa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chiqarish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uchun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imkoniyat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beradi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. 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76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7000">
              <a:srgbClr val="F952A0"/>
            </a:gs>
            <a:gs pos="72000">
              <a:srgbClr val="EF99E3"/>
            </a:gs>
            <a:gs pos="82001">
              <a:srgbClr val="B43E85"/>
            </a:gs>
            <a:gs pos="100000">
              <a:srgbClr val="F8B049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260648"/>
            <a:ext cx="77048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hangingPunct="0">
              <a:spcAft>
                <a:spcPts val="0"/>
              </a:spcAft>
            </a:pP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Dalolatnomalar</a:t>
            </a:r>
            <a:r>
              <a:rPr lang="en-US" sz="2400" dirty="0" err="1" smtClean="0">
                <a:solidFill>
                  <a:schemeClr val="bg1"/>
                </a:solidFill>
                <a:latin typeface="Times New Roman"/>
                <a:ea typeface="Times New Roman"/>
              </a:rPr>
              <a:t>ning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zaruriy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qismlar</a:t>
            </a:r>
            <a:r>
              <a:rPr lang="en-US" sz="2400" dirty="0" err="1">
                <a:solidFill>
                  <a:schemeClr val="bg1"/>
                </a:solidFill>
                <a:latin typeface="Times New Roman"/>
                <a:ea typeface="Times New Roman"/>
              </a:rPr>
              <a:t>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:</a:t>
            </a:r>
            <a:endParaRPr lang="ru-RU" sz="24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indent="449263" hangingPunct="0">
              <a:spcAft>
                <a:spcPts val="0"/>
              </a:spcAft>
            </a:pP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- 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muassasa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korxona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yoki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tashkilot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nomi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;</a:t>
            </a:r>
            <a:endParaRPr lang="ru-RU" sz="24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indent="449263" hangingPunct="0">
              <a:spcAft>
                <a:spcPts val="0"/>
              </a:spcAft>
            </a:pP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- 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hujjat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nomi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–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dalolatnoma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;</a:t>
            </a:r>
            <a:endParaRPr lang="ru-RU" sz="24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indent="449263" hangingPunct="0">
              <a:spcAft>
                <a:spcPts val="0"/>
              </a:spcAft>
            </a:pP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- 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tuzilgan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sana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va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joy;</a:t>
            </a:r>
            <a:endParaRPr lang="ru-RU" sz="24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indent="449263" hangingPunct="0">
              <a:spcAft>
                <a:spcPts val="0"/>
              </a:spcAft>
            </a:pP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-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dalolatnomani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tuzish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uchun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asos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bo`lgan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hujjat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(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buyruq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qaror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ko`rsatma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ariza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farmoyish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va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hokazo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);</a:t>
            </a:r>
            <a:endParaRPr lang="ru-RU" sz="24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indent="449263" hangingPunct="0">
              <a:spcAft>
                <a:spcPts val="0"/>
              </a:spcAft>
            </a:pP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-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komissiya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tarkibi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(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rais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va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a’zolarning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lavozimi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familiyalari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ismlari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);</a:t>
            </a:r>
            <a:endParaRPr lang="ru-RU" sz="24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indent="449263" hangingPunct="0">
              <a:spcAft>
                <a:spcPts val="0"/>
              </a:spcAft>
            </a:pP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-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matn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(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tasdiqlanayotgan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voqea-hodisa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yoki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mavjud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holatning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batafsil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bayoni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);</a:t>
            </a:r>
            <a:endParaRPr lang="ru-RU" sz="24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indent="449263" hangingPunct="0">
              <a:spcAft>
                <a:spcPts val="0"/>
              </a:spcAft>
            </a:pP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-  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ilovalar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ro`yxati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ularning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hajmi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;</a:t>
            </a:r>
            <a:endParaRPr lang="ru-RU" sz="2400" dirty="0" smtClean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  <a:p>
            <a:pPr indent="449263" hangingPunct="0">
              <a:spcAft>
                <a:spcPts val="0"/>
              </a:spcAft>
            </a:pP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-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dalolatnoma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tuzuvchilar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ishtirok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etuvchilar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yoki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guvohlarning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imzolari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familiyalari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ismlari</a:t>
            </a:r>
            <a:r>
              <a:rPr lang="en-US" sz="24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.</a:t>
            </a:r>
            <a:endParaRPr lang="ru-RU" sz="2400" dirty="0">
              <a:solidFill>
                <a:schemeClr val="bg1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861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8392" y="31721"/>
            <a:ext cx="8494087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endParaRPr lang="ru-RU" sz="2000" dirty="0">
              <a:solidFill>
                <a:schemeClr val="bg1"/>
              </a:solidFill>
            </a:endParaRPr>
          </a:p>
          <a:p>
            <a:pPr hangingPunct="0"/>
            <a:r>
              <a:rPr lang="en-US" sz="2000" b="1" dirty="0" err="1" smtClean="0">
                <a:solidFill>
                  <a:schemeClr val="bg1"/>
                </a:solidFill>
              </a:rPr>
              <a:t>O`zbekiston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Respublikasi</a:t>
            </a:r>
            <a:r>
              <a:rPr lang="en-US" sz="2000" b="1" dirty="0" smtClean="0">
                <a:solidFill>
                  <a:schemeClr val="bg1"/>
                </a:solidFill>
              </a:rPr>
              <a:t>                             </a:t>
            </a:r>
            <a:r>
              <a:rPr lang="en-US" sz="2000" b="1" dirty="0" err="1" smtClean="0">
                <a:solidFill>
                  <a:schemeClr val="bg1"/>
                </a:solidFill>
              </a:rPr>
              <a:t>Tasdiqlayman</a:t>
            </a:r>
            <a:endParaRPr lang="en-US" sz="2000" b="1" dirty="0" smtClean="0">
              <a:solidFill>
                <a:schemeClr val="bg1"/>
              </a:solidFill>
            </a:endParaRPr>
          </a:p>
          <a:p>
            <a:pPr hangingPunct="0"/>
            <a:r>
              <a:rPr lang="en-US" sz="2000" b="1" dirty="0" err="1" smtClean="0">
                <a:solidFill>
                  <a:schemeClr val="bg1"/>
                </a:solidFill>
              </a:rPr>
              <a:t>Oliy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o`rta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maxsus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ta’lm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vazirligi</a:t>
            </a:r>
            <a:r>
              <a:rPr lang="en-US" sz="2000" b="1" dirty="0" smtClean="0">
                <a:solidFill>
                  <a:schemeClr val="bg1"/>
                </a:solidFill>
              </a:rPr>
              <a:t>              </a:t>
            </a:r>
            <a:r>
              <a:rPr lang="en-US" sz="2000" b="1" smtClean="0">
                <a:solidFill>
                  <a:schemeClr val="bg1"/>
                </a:solidFill>
              </a:rPr>
              <a:t>Tasdi</a:t>
            </a:r>
            <a:r>
              <a:rPr lang="en-US" sz="2000" b="1" smtClean="0">
                <a:solidFill>
                  <a:schemeClr val="bg1"/>
                </a:solidFill>
              </a:rPr>
              <a:t>qlangan</a:t>
            </a:r>
            <a:r>
              <a:rPr lang="en-US" sz="2000" b="1" smtClean="0">
                <a:solidFill>
                  <a:schemeClr val="bg1"/>
                </a:solidFill>
              </a:rPr>
              <a:t>          </a:t>
            </a:r>
            <a:endParaRPr lang="ru-RU" sz="2000" dirty="0">
              <a:solidFill>
                <a:schemeClr val="bg1"/>
              </a:solidFill>
            </a:endParaRPr>
          </a:p>
          <a:p>
            <a:pPr hangingPunct="0"/>
            <a:r>
              <a:rPr lang="en-US" sz="2000" b="1" dirty="0" err="1" smtClean="0">
                <a:solidFill>
                  <a:schemeClr val="bg1"/>
                </a:solidFill>
              </a:rPr>
              <a:t>Guliston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davlat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universiteti</a:t>
            </a:r>
            <a:endParaRPr lang="ru-RU" sz="2000" dirty="0">
              <a:solidFill>
                <a:schemeClr val="bg1"/>
              </a:solidFill>
            </a:endParaRPr>
          </a:p>
          <a:p>
            <a:pPr hangingPunct="0"/>
            <a:r>
              <a:rPr lang="en-US" sz="2000" b="1" dirty="0" err="1">
                <a:solidFill>
                  <a:schemeClr val="bg1"/>
                </a:solidFill>
              </a:rPr>
              <a:t>Universitet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arxivi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holati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va</a:t>
            </a:r>
            <a:endParaRPr lang="ru-RU" sz="2000" dirty="0">
              <a:solidFill>
                <a:schemeClr val="bg1"/>
              </a:solidFill>
            </a:endParaRPr>
          </a:p>
          <a:p>
            <a:pPr hangingPunct="0"/>
            <a:r>
              <a:rPr lang="en-US" sz="2000" b="1" dirty="0" err="1">
                <a:solidFill>
                  <a:schemeClr val="bg1"/>
                </a:solidFill>
              </a:rPr>
              <a:t>faoliyatini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o`rganish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haqida</a:t>
            </a:r>
            <a:endParaRPr lang="ru-RU" sz="2000" dirty="0">
              <a:solidFill>
                <a:schemeClr val="bg1"/>
              </a:solidFill>
            </a:endParaRPr>
          </a:p>
          <a:p>
            <a:pPr hangingPunct="0"/>
            <a:r>
              <a:rPr lang="en-US" sz="2000" dirty="0">
                <a:solidFill>
                  <a:schemeClr val="bg1"/>
                </a:solidFill>
              </a:rPr>
              <a:t> </a:t>
            </a:r>
            <a:endParaRPr lang="ru-RU" sz="2000" dirty="0">
              <a:solidFill>
                <a:schemeClr val="bg1"/>
              </a:solidFill>
            </a:endParaRPr>
          </a:p>
          <a:p>
            <a:pPr hangingPunct="0"/>
            <a:r>
              <a:rPr lang="en-US" sz="2000" b="1" dirty="0">
                <a:solidFill>
                  <a:schemeClr val="bg1"/>
                </a:solidFill>
              </a:rPr>
              <a:t>DALOLATNOMA</a:t>
            </a:r>
            <a:endParaRPr lang="ru-RU" sz="2000" dirty="0">
              <a:solidFill>
                <a:schemeClr val="bg1"/>
              </a:solidFill>
            </a:endParaRPr>
          </a:p>
          <a:p>
            <a:pPr hangingPunct="0"/>
            <a:r>
              <a:rPr lang="en-US" sz="2000" b="1" dirty="0">
                <a:solidFill>
                  <a:schemeClr val="bg1"/>
                </a:solidFill>
              </a:rPr>
              <a:t>2004-yil 28-may.</a:t>
            </a:r>
            <a:endParaRPr lang="ru-RU" sz="2000" dirty="0">
              <a:solidFill>
                <a:schemeClr val="bg1"/>
              </a:solidFill>
            </a:endParaRPr>
          </a:p>
          <a:p>
            <a:pPr hangingPunct="0"/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</a:rPr>
              <a:t>Guliston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shahri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  <a:p>
            <a:pPr hangingPunct="0"/>
            <a:r>
              <a:rPr lang="en-US" sz="2000" dirty="0">
                <a:solidFill>
                  <a:schemeClr val="bg1"/>
                </a:solidFill>
              </a:rPr>
              <a:t> </a:t>
            </a:r>
            <a:endParaRPr lang="ru-RU" sz="2000" dirty="0">
              <a:solidFill>
                <a:schemeClr val="bg1"/>
              </a:solidFill>
            </a:endParaRPr>
          </a:p>
          <a:p>
            <a:pPr algn="just" hangingPunct="0"/>
            <a:r>
              <a:rPr lang="en-US" sz="2000" b="1" dirty="0" err="1">
                <a:solidFill>
                  <a:schemeClr val="bg1"/>
                </a:solidFill>
              </a:rPr>
              <a:t>Asos</a:t>
            </a:r>
            <a:r>
              <a:rPr lang="en-US" sz="2000" b="1" dirty="0">
                <a:solidFill>
                  <a:schemeClr val="bg1"/>
                </a:solidFill>
              </a:rPr>
              <a:t>: </a:t>
            </a:r>
            <a:r>
              <a:rPr lang="en-US" sz="2000" b="1" dirty="0" err="1">
                <a:solidFill>
                  <a:schemeClr val="bg1"/>
                </a:solidFill>
              </a:rPr>
              <a:t>universitet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bo`yicha</a:t>
            </a:r>
            <a:r>
              <a:rPr lang="en-US" sz="2000" b="1" dirty="0">
                <a:solidFill>
                  <a:schemeClr val="bg1"/>
                </a:solidFill>
              </a:rPr>
              <a:t> 2004-yil 20-mayda “</a:t>
            </a:r>
            <a:r>
              <a:rPr lang="en-US" sz="2000" b="1" dirty="0" err="1">
                <a:solidFill>
                  <a:schemeClr val="bg1"/>
                </a:solidFill>
              </a:rPr>
              <a:t>Universitet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arxivining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holati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va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faoliyatini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o`rganish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haqida</a:t>
            </a:r>
            <a:r>
              <a:rPr lang="en-US" sz="2000" b="1" dirty="0">
                <a:solidFill>
                  <a:schemeClr val="bg1"/>
                </a:solidFill>
              </a:rPr>
              <a:t>” </a:t>
            </a:r>
            <a:r>
              <a:rPr lang="en-US" sz="2000" b="1" dirty="0" err="1">
                <a:solidFill>
                  <a:schemeClr val="bg1"/>
                </a:solidFill>
              </a:rPr>
              <a:t>chiqarilgan</a:t>
            </a:r>
            <a:r>
              <a:rPr lang="en-US" sz="2000" b="1" dirty="0">
                <a:solidFill>
                  <a:schemeClr val="bg1"/>
                </a:solidFill>
              </a:rPr>
              <a:t> 07-F </a:t>
            </a:r>
            <a:r>
              <a:rPr lang="en-US" sz="2000" b="1" dirty="0" err="1">
                <a:solidFill>
                  <a:schemeClr val="bg1"/>
                </a:solidFill>
              </a:rPr>
              <a:t>raqamli</a:t>
            </a:r>
            <a:r>
              <a:rPr lang="en-US" sz="2000" b="1" dirty="0">
                <a:solidFill>
                  <a:schemeClr val="bg1"/>
                </a:solidFill>
              </a:rPr>
              <a:t> </a:t>
            </a:r>
            <a:r>
              <a:rPr lang="en-US" sz="2000" b="1" dirty="0" err="1">
                <a:solidFill>
                  <a:schemeClr val="bg1"/>
                </a:solidFill>
              </a:rPr>
              <a:t>farmoyish</a:t>
            </a:r>
            <a:r>
              <a:rPr lang="en-US" sz="2000" b="1" dirty="0">
                <a:solidFill>
                  <a:schemeClr val="bg1"/>
                </a:solidFill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  <a:p>
            <a:pPr algn="just" hangingPunct="0"/>
            <a:r>
              <a:rPr lang="en-US" sz="2000" dirty="0" smtClean="0">
                <a:solidFill>
                  <a:schemeClr val="bg1"/>
                </a:solidFill>
              </a:rPr>
              <a:t>	</a:t>
            </a:r>
            <a:r>
              <a:rPr lang="en-US" sz="2000" dirty="0" err="1" smtClean="0">
                <a:solidFill>
                  <a:schemeClr val="bg1"/>
                </a:solidFill>
              </a:rPr>
              <a:t>Farmoyishga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binoan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universitet</a:t>
            </a:r>
            <a:r>
              <a:rPr lang="en-US" sz="2000" dirty="0">
                <a:solidFill>
                  <a:schemeClr val="bg1"/>
                </a:solidFill>
              </a:rPr>
              <a:t> monitoring </a:t>
            </a:r>
            <a:r>
              <a:rPr lang="en-US" sz="2000" dirty="0" err="1">
                <a:solidFill>
                  <a:schemeClr val="bg1"/>
                </a:solidFill>
              </a:rPr>
              <a:t>va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ichki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inspeksiyasi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boshlig`i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A.M.Uzoqov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raisligida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hamda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huquqshunos-maslahatchi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F.B.Valixo`jayeva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ma’naviyat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va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ma’rifat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bo`limi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boshlig`i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X.To`xtayev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maxsus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bo`lim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boshlig`i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A.A.Toshpo`latov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devonxona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mudiri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vazifasini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bajaruvchi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M.Boltayevlar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a’zoligida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komissiya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tuzildi</a:t>
            </a:r>
            <a:r>
              <a:rPr lang="en-US" sz="2000" dirty="0">
                <a:solidFill>
                  <a:schemeClr val="bg1"/>
                </a:solidFill>
              </a:rPr>
              <a:t>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73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79">
              <a:srgbClr val="00B0F0"/>
            </a:gs>
            <a:gs pos="44000">
              <a:srgbClr val="A5ACDD"/>
            </a:gs>
            <a:gs pos="0">
              <a:srgbClr val="8488C4"/>
            </a:gs>
            <a:gs pos="53000">
              <a:srgbClr val="0070C0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375" y="260648"/>
            <a:ext cx="849694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/>
            <a:r>
              <a:rPr lang="en-US" sz="2000" dirty="0" smtClean="0">
                <a:solidFill>
                  <a:schemeClr val="bg1"/>
                </a:solidFill>
              </a:rPr>
              <a:t>	</a:t>
            </a:r>
            <a:r>
              <a:rPr lang="en-US" sz="2000" dirty="0" err="1" smtClean="0">
                <a:solidFill>
                  <a:schemeClr val="bg1"/>
                </a:solidFill>
              </a:rPr>
              <a:t>Komissiya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shu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yil</a:t>
            </a:r>
            <a:r>
              <a:rPr lang="en-US" sz="2000" dirty="0" smtClean="0">
                <a:solidFill>
                  <a:schemeClr val="bg1"/>
                </a:solidFill>
              </a:rPr>
              <a:t> 21-maydan 28-maygacha </a:t>
            </a:r>
            <a:r>
              <a:rPr lang="en-US" sz="2000" dirty="0" err="1" smtClean="0">
                <a:solidFill>
                  <a:schemeClr val="bg1"/>
                </a:solidFill>
              </a:rPr>
              <a:t>bo`lgan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muddat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davomida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universitet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arxivi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holati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hamda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ish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faoliyatini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o`rganib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chiqib</a:t>
            </a:r>
            <a:r>
              <a:rPr lang="en-US" sz="2000" dirty="0" smtClean="0">
                <a:solidFill>
                  <a:schemeClr val="bg1"/>
                </a:solidFill>
              </a:rPr>
              <a:t>, </a:t>
            </a:r>
            <a:r>
              <a:rPr lang="en-US" sz="2000" dirty="0" err="1" smtClean="0">
                <a:solidFill>
                  <a:schemeClr val="bg1"/>
                </a:solidFill>
              </a:rPr>
              <a:t>quyidagilarni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aniqladi</a:t>
            </a:r>
            <a:r>
              <a:rPr lang="en-US" sz="2000" dirty="0" smtClean="0">
                <a:solidFill>
                  <a:schemeClr val="bg1"/>
                </a:solidFill>
              </a:rPr>
              <a:t>:</a:t>
            </a:r>
            <a:endParaRPr lang="ru-RU" sz="2000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sz="2000" dirty="0" smtClean="0">
                <a:solidFill>
                  <a:schemeClr val="bg1"/>
                </a:solidFill>
              </a:rPr>
              <a:t>1. </a:t>
            </a:r>
            <a:r>
              <a:rPr lang="en-US" sz="2000" dirty="0" err="1" smtClean="0">
                <a:solidFill>
                  <a:schemeClr val="bg1"/>
                </a:solidFill>
              </a:rPr>
              <a:t>Universitet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arxivi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uchun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yangi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qurilgan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to`qqiz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qavatli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binoning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to`qqizinchi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qavatidan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bir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qancha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xonalardan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iborat</a:t>
            </a:r>
            <a:r>
              <a:rPr lang="en-US" sz="2000" dirty="0" smtClean="0">
                <a:solidFill>
                  <a:schemeClr val="bg1"/>
                </a:solidFill>
              </a:rPr>
              <a:t> joy </a:t>
            </a:r>
            <a:r>
              <a:rPr lang="en-US" sz="2000" dirty="0" err="1" smtClean="0">
                <a:solidFill>
                  <a:schemeClr val="bg1"/>
                </a:solidFill>
              </a:rPr>
              <a:t>ajratilgan</a:t>
            </a:r>
            <a:r>
              <a:rPr lang="en-US" sz="2000" dirty="0" smtClean="0">
                <a:solidFill>
                  <a:schemeClr val="bg1"/>
                </a:solidFill>
              </a:rPr>
              <a:t>, </a:t>
            </a:r>
            <a:r>
              <a:rPr lang="en-US" sz="2000" dirty="0" err="1" smtClean="0">
                <a:solidFill>
                  <a:schemeClr val="bg1"/>
                </a:solidFill>
              </a:rPr>
              <a:t>hujjatlar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saqlanishi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uchun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metalli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tokchalar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o`rnatilgan</a:t>
            </a:r>
            <a:r>
              <a:rPr lang="en-US" sz="2000" dirty="0" smtClean="0">
                <a:solidFill>
                  <a:schemeClr val="bg1"/>
                </a:solidFill>
              </a:rPr>
              <a:t>, </a:t>
            </a:r>
            <a:r>
              <a:rPr lang="en-US" sz="2000" dirty="0" err="1" smtClean="0">
                <a:solidFill>
                  <a:schemeClr val="bg1"/>
                </a:solidFill>
              </a:rPr>
              <a:t>hujjatlarning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xavfsizligi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ta’minlangan</a:t>
            </a:r>
            <a:r>
              <a:rPr lang="en-US" sz="2000" dirty="0" smtClean="0">
                <a:solidFill>
                  <a:schemeClr val="bg1"/>
                </a:solidFill>
              </a:rPr>
              <a:t>.</a:t>
            </a:r>
            <a:endParaRPr lang="ru-RU" sz="2000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sz="2000" dirty="0" smtClean="0">
                <a:solidFill>
                  <a:schemeClr val="bg1"/>
                </a:solidFill>
              </a:rPr>
              <a:t>2. </a:t>
            </a:r>
            <a:r>
              <a:rPr lang="en-US" sz="2000" dirty="0" err="1" smtClean="0">
                <a:solidFill>
                  <a:schemeClr val="bg1"/>
                </a:solidFill>
              </a:rPr>
              <a:t>Devonxonaning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arxiv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bo`limi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uchun</a:t>
            </a:r>
            <a:r>
              <a:rPr lang="en-US" sz="2000" dirty="0" smtClean="0">
                <a:solidFill>
                  <a:schemeClr val="bg1"/>
                </a:solidFill>
              </a:rPr>
              <a:t> 1 </a:t>
            </a:r>
            <a:r>
              <a:rPr lang="en-US" sz="2000" dirty="0" err="1" smtClean="0">
                <a:solidFill>
                  <a:schemeClr val="bg1"/>
                </a:solidFill>
              </a:rPr>
              <a:t>mudira</a:t>
            </a:r>
            <a:r>
              <a:rPr lang="en-US" sz="2000" dirty="0" smtClean="0">
                <a:solidFill>
                  <a:schemeClr val="bg1"/>
                </a:solidFill>
              </a:rPr>
              <a:t>, 3 </a:t>
            </a:r>
            <a:r>
              <a:rPr lang="en-US" sz="2000" dirty="0" err="1" smtClean="0">
                <a:solidFill>
                  <a:schemeClr val="bg1"/>
                </a:solidFill>
              </a:rPr>
              <a:t>arxivarius</a:t>
            </a:r>
            <a:r>
              <a:rPr lang="en-US" sz="2000" dirty="0" smtClean="0">
                <a:solidFill>
                  <a:schemeClr val="bg1"/>
                </a:solidFill>
              </a:rPr>
              <a:t>, 1 EHM </a:t>
            </a:r>
            <a:r>
              <a:rPr lang="en-US" sz="2000" dirty="0" err="1" smtClean="0">
                <a:solidFill>
                  <a:schemeClr val="bg1"/>
                </a:solidFill>
              </a:rPr>
              <a:t>operatori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shtat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birliklari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belgilangan</a:t>
            </a:r>
            <a:r>
              <a:rPr lang="en-US" sz="2000" dirty="0" smtClean="0">
                <a:solidFill>
                  <a:schemeClr val="bg1"/>
                </a:solidFill>
              </a:rPr>
              <a:t>. </a:t>
            </a:r>
            <a:r>
              <a:rPr lang="en-US" sz="2000" dirty="0" err="1" smtClean="0">
                <a:solidFill>
                  <a:schemeClr val="bg1"/>
                </a:solidFill>
              </a:rPr>
              <a:t>Avval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mudir</a:t>
            </a:r>
            <a:r>
              <a:rPr lang="en-US" sz="2000" dirty="0" smtClean="0">
                <a:solidFill>
                  <a:schemeClr val="bg1"/>
                </a:solidFill>
              </a:rPr>
              <a:t>, </a:t>
            </a:r>
            <a:r>
              <a:rPr lang="en-US" sz="2000" dirty="0" err="1" smtClean="0">
                <a:solidFill>
                  <a:schemeClr val="bg1"/>
                </a:solidFill>
              </a:rPr>
              <a:t>keyinchalik</a:t>
            </a:r>
            <a:r>
              <a:rPr lang="en-US" sz="2000" dirty="0" smtClean="0">
                <a:solidFill>
                  <a:schemeClr val="bg1"/>
                </a:solidFill>
              </a:rPr>
              <a:t>   </a:t>
            </a:r>
            <a:r>
              <a:rPr lang="en-US" sz="2000" dirty="0" err="1" smtClean="0">
                <a:solidFill>
                  <a:schemeClr val="bg1"/>
                </a:solidFill>
              </a:rPr>
              <a:t>arxivarius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lavozimlarida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ishlab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kelgan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Z.Rahmonova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o`z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vazifasiga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sovuqqonlik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bilan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qaragan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va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oqibatda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bir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qancha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hujjatlar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yaroqsiz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holga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kelib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qolgan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yoki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yo`qolgan</a:t>
            </a:r>
            <a:r>
              <a:rPr lang="en-US" sz="2000" dirty="0" smtClean="0">
                <a:solidFill>
                  <a:schemeClr val="bg1"/>
                </a:solidFill>
              </a:rPr>
              <a:t>.</a:t>
            </a:r>
            <a:endParaRPr lang="ru-RU" sz="2000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sz="2000" dirty="0" smtClean="0">
                <a:solidFill>
                  <a:schemeClr val="bg1"/>
                </a:solidFill>
              </a:rPr>
              <a:t>3. </a:t>
            </a:r>
            <a:r>
              <a:rPr lang="en-US" sz="2000" dirty="0" err="1" smtClean="0">
                <a:solidFill>
                  <a:schemeClr val="bg1"/>
                </a:solidFill>
              </a:rPr>
              <a:t>Universitet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arxivining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avvalgi</a:t>
            </a:r>
            <a:r>
              <a:rPr lang="en-US" sz="2000" dirty="0" smtClean="0">
                <a:solidFill>
                  <a:schemeClr val="bg1"/>
                </a:solidFill>
              </a:rPr>
              <a:t> – </a:t>
            </a:r>
            <a:r>
              <a:rPr lang="en-US" sz="2000" dirty="0" err="1" smtClean="0">
                <a:solidFill>
                  <a:schemeClr val="bg1"/>
                </a:solidFill>
              </a:rPr>
              <a:t>harbiy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kafedra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bilan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birga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joylashgan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binoning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ikkinchi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qavatida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isitish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tizimida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yuz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bergan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nosozlik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tufayli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bir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necha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bog`lam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hujjatlar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zangli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iflos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suvda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qolib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ketgan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va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natijada</a:t>
            </a:r>
            <a:r>
              <a:rPr lang="en-US" sz="2000" dirty="0" smtClean="0">
                <a:solidFill>
                  <a:schemeClr val="bg1"/>
                </a:solidFill>
              </a:rPr>
              <a:t> 1969-, 1970-, 1975-, 1977-, 1978-, 1979-, 1980-, 1982-, 1987-yillarga </a:t>
            </a:r>
            <a:r>
              <a:rPr lang="en-US" sz="2000" dirty="0" err="1" smtClean="0">
                <a:solidFill>
                  <a:schemeClr val="bg1"/>
                </a:solidFill>
              </a:rPr>
              <a:t>tegishli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hujjatlar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suvda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bo`kib</a:t>
            </a:r>
            <a:r>
              <a:rPr lang="en-US" sz="2000" dirty="0" smtClean="0">
                <a:solidFill>
                  <a:schemeClr val="bg1"/>
                </a:solidFill>
              </a:rPr>
              <a:t>, </a:t>
            </a:r>
            <a:r>
              <a:rPr lang="en-US" sz="2000" dirty="0" err="1" smtClean="0">
                <a:solidFill>
                  <a:schemeClr val="bg1"/>
                </a:solidFill>
              </a:rPr>
              <a:t>yaroqsiz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holga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kelib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qolgan</a:t>
            </a:r>
            <a:r>
              <a:rPr lang="en-US" sz="2000" dirty="0" smtClean="0">
                <a:solidFill>
                  <a:schemeClr val="bg1"/>
                </a:solidFill>
              </a:rPr>
              <a:t>.(Bu </a:t>
            </a:r>
            <a:r>
              <a:rPr lang="en-US" sz="2000" dirty="0" err="1" smtClean="0">
                <a:solidFill>
                  <a:schemeClr val="bg1"/>
                </a:solidFill>
              </a:rPr>
              <a:t>hujjatlarning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to`liq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ro`yxati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dalolatnomaga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ilova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  <a:r>
              <a:rPr lang="en-US" sz="2000" dirty="0" err="1" smtClean="0">
                <a:solidFill>
                  <a:schemeClr val="bg1"/>
                </a:solidFill>
              </a:rPr>
              <a:t>qilinadi</a:t>
            </a:r>
            <a:r>
              <a:rPr lang="en-US" sz="2000" dirty="0" smtClean="0">
                <a:solidFill>
                  <a:schemeClr val="bg1"/>
                </a:solidFill>
              </a:rPr>
              <a:t>)</a:t>
            </a:r>
            <a:endParaRPr lang="ru-RU" sz="20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06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1D6A9F"/>
            </a:gs>
            <a:gs pos="71001">
              <a:srgbClr val="0099FF"/>
            </a:gs>
            <a:gs pos="81000">
              <a:srgbClr val="1170FF"/>
            </a:gs>
            <a:gs pos="100000">
              <a:srgbClr val="006699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7848" y="0"/>
            <a:ext cx="7776864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/>
            <a:r>
              <a:rPr lang="en-US" dirty="0" smtClean="0">
                <a:solidFill>
                  <a:schemeClr val="bg1"/>
                </a:solidFill>
              </a:rPr>
              <a:t>4. </a:t>
            </a:r>
            <a:r>
              <a:rPr lang="en-US" dirty="0" err="1" smtClean="0">
                <a:solidFill>
                  <a:schemeClr val="bg1"/>
                </a:solidFill>
              </a:rPr>
              <a:t>Universitetning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turli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yillardagi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faoliyati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bilan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bog`liq</a:t>
            </a:r>
            <a:r>
              <a:rPr lang="en-US" dirty="0" smtClean="0">
                <a:solidFill>
                  <a:schemeClr val="bg1"/>
                </a:solidFill>
              </a:rPr>
              <a:t> 204 </a:t>
            </a:r>
            <a:r>
              <a:rPr lang="en-US" dirty="0" err="1" smtClean="0">
                <a:solidFill>
                  <a:schemeClr val="bg1"/>
                </a:solidFill>
              </a:rPr>
              <a:t>nusxadagi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hujjat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shaxsiy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tarkibga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oid</a:t>
            </a:r>
            <a:r>
              <a:rPr lang="en-US" dirty="0" smtClean="0">
                <a:solidFill>
                  <a:schemeClr val="bg1"/>
                </a:solidFill>
              </a:rPr>
              <a:t> 1796 </a:t>
            </a:r>
            <a:r>
              <a:rPr lang="en-US" dirty="0" err="1" smtClean="0">
                <a:solidFill>
                  <a:schemeClr val="bg1"/>
                </a:solidFill>
              </a:rPr>
              <a:t>hujjat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turli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sabablarga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ko`ra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yaroqsiz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holga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kelib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qolganligi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yoki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yo`qolganligi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tufayli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hisobdan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chiqarilishi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lozim</a:t>
            </a:r>
            <a:r>
              <a:rPr lang="en-US" dirty="0" smtClean="0">
                <a:solidFill>
                  <a:schemeClr val="bg1"/>
                </a:solidFill>
              </a:rPr>
              <a:t>. (Bu </a:t>
            </a:r>
            <a:r>
              <a:rPr lang="en-US" dirty="0" err="1" smtClean="0">
                <a:solidFill>
                  <a:schemeClr val="bg1"/>
                </a:solidFill>
              </a:rPr>
              <a:t>hujjatlar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ro`yxati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va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arxiv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xodimlarining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yaroqsiz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hujjatlarni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hisobdan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chiqarish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to`g`risidagi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bildirishnomasi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dalolatnomaga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ilova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qilinadi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  <a:endParaRPr lang="ru-RU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dirty="0" smtClean="0">
                <a:solidFill>
                  <a:schemeClr val="bg1"/>
                </a:solidFill>
              </a:rPr>
              <a:t>5. </a:t>
            </a:r>
            <a:r>
              <a:rPr lang="en-US" dirty="0" err="1" smtClean="0">
                <a:solidFill>
                  <a:schemeClr val="bg1"/>
                </a:solidFill>
              </a:rPr>
              <a:t>Sobiq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pedagogika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institutining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turli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yillarga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oid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faoliyati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bilan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bog`liq</a:t>
            </a:r>
            <a:r>
              <a:rPr lang="en-US" dirty="0" smtClean="0">
                <a:solidFill>
                  <a:schemeClr val="bg1"/>
                </a:solidFill>
              </a:rPr>
              <a:t> 21 </a:t>
            </a:r>
            <a:r>
              <a:rPr lang="en-US" dirty="0" err="1" smtClean="0">
                <a:solidFill>
                  <a:schemeClr val="bg1"/>
                </a:solidFill>
              </a:rPr>
              <a:t>nusxadagi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hujjat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shaxsiy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tarkibga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doir</a:t>
            </a:r>
            <a:r>
              <a:rPr lang="en-US" dirty="0" smtClean="0">
                <a:solidFill>
                  <a:schemeClr val="bg1"/>
                </a:solidFill>
              </a:rPr>
              <a:t> 305 </a:t>
            </a:r>
            <a:r>
              <a:rPr lang="en-US" dirty="0" err="1" smtClean="0">
                <a:solidFill>
                  <a:schemeClr val="bg1"/>
                </a:solidFill>
              </a:rPr>
              <a:t>hujjatning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yaroqsiz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holga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kelib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qolganligi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yoki</a:t>
            </a:r>
            <a:r>
              <a:rPr lang="en-US" dirty="0" smtClean="0">
                <a:solidFill>
                  <a:schemeClr val="bg1"/>
                </a:solidFill>
              </a:rPr>
              <a:t>  </a:t>
            </a:r>
            <a:r>
              <a:rPr lang="en-US" dirty="0" err="1" smtClean="0">
                <a:solidFill>
                  <a:schemeClr val="bg1"/>
                </a:solidFill>
              </a:rPr>
              <a:t>yo`qolganligi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tufayli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ularni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hisobdan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chiqarish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lozim</a:t>
            </a:r>
            <a:r>
              <a:rPr lang="en-US" dirty="0" smtClean="0">
                <a:solidFill>
                  <a:schemeClr val="bg1"/>
                </a:solidFill>
              </a:rPr>
              <a:t>. (Bu </a:t>
            </a:r>
            <a:r>
              <a:rPr lang="en-US" dirty="0" err="1" smtClean="0">
                <a:solidFill>
                  <a:schemeClr val="bg1"/>
                </a:solidFill>
              </a:rPr>
              <a:t>hujjatlar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ro`yxati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va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arxiv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xodimlarining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yaroqsiz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hujjatlarni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hisobdan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chiqarish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to`g`risidagi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bildirishnomasi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dalolatnomaga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ilova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qilinadi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  <a:endParaRPr lang="ru-RU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dirty="0" smtClean="0">
                <a:solidFill>
                  <a:schemeClr val="bg1"/>
                </a:solidFill>
              </a:rPr>
              <a:t>6. </a:t>
            </a:r>
            <a:r>
              <a:rPr lang="en-US" dirty="0" err="1" smtClean="0">
                <a:solidFill>
                  <a:schemeClr val="bg1"/>
                </a:solidFill>
              </a:rPr>
              <a:t>Komissiya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universitet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arxivi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yangi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va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uning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xizmatidan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foydalanuvchilar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uchun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qulay</a:t>
            </a:r>
            <a:r>
              <a:rPr lang="en-US" dirty="0" smtClean="0">
                <a:solidFill>
                  <a:schemeClr val="bg1"/>
                </a:solidFill>
              </a:rPr>
              <a:t>  </a:t>
            </a:r>
            <a:r>
              <a:rPr lang="en-US" dirty="0" err="1" smtClean="0">
                <a:solidFill>
                  <a:schemeClr val="bg1"/>
                </a:solidFill>
              </a:rPr>
              <a:t>joyga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ko`chirilib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hujjatlar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saqlash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uchun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barcha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shart-sharoitlar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va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imkoniyatlar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yaratilganligini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tasdiqlaydi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  <a:endParaRPr lang="ru-RU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dirty="0" smtClean="0">
                <a:solidFill>
                  <a:schemeClr val="bg1"/>
                </a:solidFill>
              </a:rPr>
              <a:t>7. </a:t>
            </a:r>
            <a:r>
              <a:rPr lang="en-US" dirty="0" err="1" smtClean="0">
                <a:solidFill>
                  <a:schemeClr val="bg1"/>
                </a:solidFill>
              </a:rPr>
              <a:t>Dalolatnoma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ikki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nusxada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tuzildi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 err="1" smtClean="0">
                <a:solidFill>
                  <a:schemeClr val="bg1"/>
                </a:solidFill>
              </a:rPr>
              <a:t>unga</a:t>
            </a:r>
            <a:r>
              <a:rPr lang="en-US" dirty="0" smtClean="0">
                <a:solidFill>
                  <a:schemeClr val="bg1"/>
                </a:solidFill>
              </a:rPr>
              <a:t> 8 </a:t>
            </a:r>
            <a:r>
              <a:rPr lang="en-US" dirty="0" err="1" smtClean="0">
                <a:solidFill>
                  <a:schemeClr val="bg1"/>
                </a:solidFill>
              </a:rPr>
              <a:t>betlik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hujjatlar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ro`yxati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va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ikki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betdan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iborat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bildirishnoma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ilova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qilindi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 algn="just" hangingPunct="0"/>
            <a:r>
              <a:rPr lang="en-US" dirty="0" err="1" smtClean="0">
                <a:solidFill>
                  <a:schemeClr val="bg1"/>
                </a:solidFill>
              </a:rPr>
              <a:t>Komissiya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raisi</a:t>
            </a:r>
            <a:r>
              <a:rPr lang="en-US" dirty="0" smtClean="0">
                <a:solidFill>
                  <a:schemeClr val="bg1"/>
                </a:solidFill>
              </a:rPr>
              <a:t>:</a:t>
            </a:r>
            <a:r>
              <a:rPr lang="en-US" b="1" dirty="0" smtClean="0">
                <a:solidFill>
                  <a:schemeClr val="bg1"/>
                </a:solidFill>
              </a:rPr>
              <a:t>  </a:t>
            </a:r>
            <a:r>
              <a:rPr lang="en-US" dirty="0" smtClean="0">
                <a:solidFill>
                  <a:schemeClr val="bg1"/>
                </a:solidFill>
              </a:rPr>
              <a:t>           </a:t>
            </a:r>
            <a:r>
              <a:rPr lang="en-US" dirty="0" err="1" smtClean="0">
                <a:solidFill>
                  <a:schemeClr val="bg1"/>
                </a:solidFill>
              </a:rPr>
              <a:t>imzo</a:t>
            </a:r>
            <a:r>
              <a:rPr lang="en-US" dirty="0" smtClean="0">
                <a:solidFill>
                  <a:schemeClr val="bg1"/>
                </a:solidFill>
              </a:rPr>
              <a:t>                </a:t>
            </a:r>
            <a:r>
              <a:rPr lang="en-US" b="1" dirty="0" smtClean="0">
                <a:solidFill>
                  <a:schemeClr val="bg1"/>
                </a:solidFill>
              </a:rPr>
              <a:t>UZOQOV A.M.</a:t>
            </a:r>
            <a:endParaRPr lang="ru-RU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dirty="0" err="1" smtClean="0">
                <a:solidFill>
                  <a:schemeClr val="bg1"/>
                </a:solidFill>
              </a:rPr>
              <a:t>Komissiya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a’zolari</a:t>
            </a:r>
            <a:r>
              <a:rPr lang="en-US" dirty="0" smtClean="0">
                <a:solidFill>
                  <a:schemeClr val="bg1"/>
                </a:solidFill>
              </a:rPr>
              <a:t>:         </a:t>
            </a:r>
            <a:r>
              <a:rPr lang="en-US" dirty="0" err="1" smtClean="0">
                <a:solidFill>
                  <a:schemeClr val="bg1"/>
                </a:solidFill>
              </a:rPr>
              <a:t>imzo</a:t>
            </a:r>
            <a:r>
              <a:rPr lang="en-US" dirty="0" smtClean="0">
                <a:solidFill>
                  <a:schemeClr val="bg1"/>
                </a:solidFill>
              </a:rPr>
              <a:t>                </a:t>
            </a:r>
            <a:r>
              <a:rPr lang="en-US" b="1" dirty="0" smtClean="0">
                <a:solidFill>
                  <a:schemeClr val="bg1"/>
                </a:solidFill>
              </a:rPr>
              <a:t>VALIXO`JAYEVA F.B.</a:t>
            </a:r>
            <a:endParaRPr lang="ru-RU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dirty="0" smtClean="0">
                <a:solidFill>
                  <a:schemeClr val="bg1"/>
                </a:solidFill>
              </a:rPr>
              <a:t>                                   </a:t>
            </a:r>
            <a:r>
              <a:rPr lang="en-US" dirty="0" err="1" smtClean="0">
                <a:solidFill>
                  <a:schemeClr val="bg1"/>
                </a:solidFill>
              </a:rPr>
              <a:t>imzo</a:t>
            </a:r>
            <a:r>
              <a:rPr lang="en-US" dirty="0" smtClean="0">
                <a:solidFill>
                  <a:schemeClr val="bg1"/>
                </a:solidFill>
              </a:rPr>
              <a:t>                </a:t>
            </a:r>
            <a:r>
              <a:rPr lang="en-US" b="1" dirty="0" smtClean="0">
                <a:solidFill>
                  <a:schemeClr val="bg1"/>
                </a:solidFill>
              </a:rPr>
              <a:t>TO`XTAYEV X.</a:t>
            </a:r>
            <a:endParaRPr lang="ru-RU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dirty="0" smtClean="0">
                <a:solidFill>
                  <a:schemeClr val="bg1"/>
                </a:solidFill>
              </a:rPr>
              <a:t>                                   </a:t>
            </a:r>
            <a:r>
              <a:rPr lang="en-US" dirty="0" err="1" smtClean="0">
                <a:solidFill>
                  <a:schemeClr val="bg1"/>
                </a:solidFill>
              </a:rPr>
              <a:t>imzo</a:t>
            </a:r>
            <a:r>
              <a:rPr lang="en-US" dirty="0" smtClean="0">
                <a:solidFill>
                  <a:schemeClr val="bg1"/>
                </a:solidFill>
              </a:rPr>
              <a:t>                </a:t>
            </a:r>
            <a:r>
              <a:rPr lang="en-US" b="1" dirty="0" smtClean="0">
                <a:solidFill>
                  <a:schemeClr val="bg1"/>
                </a:solidFill>
              </a:rPr>
              <a:t>TOSHPO`LATOV A.A.</a:t>
            </a:r>
            <a:endParaRPr lang="ru-RU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dirty="0" smtClean="0">
                <a:solidFill>
                  <a:schemeClr val="bg1"/>
                </a:solidFill>
              </a:rPr>
              <a:t>                                   </a:t>
            </a:r>
            <a:r>
              <a:rPr lang="en-US" dirty="0" err="1" smtClean="0">
                <a:solidFill>
                  <a:schemeClr val="bg1"/>
                </a:solidFill>
              </a:rPr>
              <a:t>imzo</a:t>
            </a:r>
            <a:r>
              <a:rPr lang="en-US" dirty="0" smtClean="0">
                <a:solidFill>
                  <a:schemeClr val="bg1"/>
                </a:solidFill>
              </a:rPr>
              <a:t>                </a:t>
            </a:r>
            <a:r>
              <a:rPr lang="en-US" b="1" dirty="0" smtClean="0">
                <a:solidFill>
                  <a:schemeClr val="bg1"/>
                </a:solidFill>
              </a:rPr>
              <a:t>BOLTAYEV M.</a:t>
            </a:r>
            <a:endParaRPr lang="ru-RU" dirty="0" smtClean="0">
              <a:solidFill>
                <a:schemeClr val="bg1"/>
              </a:solidFill>
            </a:endParaRPr>
          </a:p>
          <a:p>
            <a:pPr algn="just" hangingPunct="0"/>
            <a:r>
              <a:rPr lang="en-US" dirty="0" smtClean="0">
                <a:solidFill>
                  <a:schemeClr val="bg1"/>
                </a:solidFill>
              </a:rPr>
              <a:t> 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74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Осень</Template>
  <TotalTime>93</TotalTime>
  <Words>398</Words>
  <Application>Microsoft Office PowerPoint</Application>
  <PresentationFormat>Экран (4:3)</PresentationFormat>
  <Paragraphs>39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Autumn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Samsung</cp:lastModifiedBy>
  <cp:revision>10</cp:revision>
  <dcterms:created xsi:type="dcterms:W3CDTF">2015-05-27T07:52:03Z</dcterms:created>
  <dcterms:modified xsi:type="dcterms:W3CDTF">2015-05-27T12:28:36Z</dcterms:modified>
</cp:coreProperties>
</file>