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9" r:id="rId24"/>
    <p:sldId id="280" r:id="rId25"/>
    <p:sldId id="281" r:id="rId26"/>
    <p:sldId id="282" r:id="rId27"/>
    <p:sldId id="283" r:id="rId28"/>
    <p:sldId id="284" r:id="rId29"/>
    <p:sldId id="286" r:id="rId30"/>
    <p:sldId id="287" r:id="rId31"/>
    <p:sldId id="288" r:id="rId32"/>
    <p:sldId id="289" r:id="rId33"/>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p:scale>
          <a:sx n="59" d="100"/>
          <a:sy n="59" d="100"/>
        </p:scale>
        <p:origin x="-1686" y="-72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6431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txBox="1"/>
          <p:nvPr/>
        </p:nvSpPr>
        <p:spPr>
          <a:xfrm>
            <a:off x="548640" y="914400"/>
            <a:ext cx="8046720" cy="2194560"/>
          </a:xfrm>
          <a:prstGeom prst="rect">
            <a:avLst/>
          </a:prstGeom>
          <a:noFill/>
          <a:ln/>
        </p:spPr>
        <p:txBody>
          <a:bodyPr wrap="square" lIns="50800" tIns="50800" rIns="50800" bIns="50800" rtlCol="0" anchor="ctr"/>
          <a:lstStyle/>
          <a:p>
            <a:pPr marL="0" indent="0">
              <a:buNone/>
            </a:pPr>
            <a:r>
              <a:rPr lang="en-US" sz="3400" b="1" dirty="0">
                <a:solidFill>
                  <a:srgbClr val="1F3864"/>
                </a:solidFill>
                <a:latin typeface="Calibri" pitchFamily="34" charset="0"/>
                <a:ea typeface="Calibri" pitchFamily="34" charset="-122"/>
                <a:cs typeface="Calibri" pitchFamily="34" charset="-120"/>
              </a:rPr>
              <a:t>HUMAN RESOURCES – THE BASIS FOR ACCELERATING SOCIO-ECONOMIC DEVELOPMENT</a:t>
            </a:r>
            <a:endParaRPr lang="en-US" sz="3400" dirty="0"/>
          </a:p>
        </p:txBody>
      </p:sp>
      <p:sp>
        <p:nvSpPr>
          <p:cNvPr id="3" name="Text 1"/>
          <p:cNvSpPr txBox="1"/>
          <p:nvPr/>
        </p:nvSpPr>
        <p:spPr>
          <a:xfrm>
            <a:off x="4114800" y="4023360"/>
            <a:ext cx="4572000" cy="457200"/>
          </a:xfrm>
          <a:prstGeom prst="rect">
            <a:avLst/>
          </a:prstGeom>
          <a:noFill/>
          <a:ln/>
        </p:spPr>
        <p:txBody>
          <a:bodyPr wrap="square" lIns="50800" tIns="50800" rIns="50800" bIns="50800" rtlCol="0" anchor="t"/>
          <a:lstStyle/>
          <a:p>
            <a:pPr marL="0" indent="0" algn="r">
              <a:buNone/>
            </a:pPr>
            <a:r>
              <a:rPr lang="en-US" sz="2000" b="1" dirty="0">
                <a:solidFill>
                  <a:srgbClr val="222222"/>
                </a:solidFill>
                <a:latin typeface="Times New Roman" pitchFamily="18" charset="0"/>
                <a:ea typeface="Calibri" pitchFamily="34" charset="-122"/>
                <a:cs typeface="Times New Roman" pitchFamily="18" charset="0"/>
              </a:rPr>
              <a:t>Qudratov Alisher Alijanovich</a:t>
            </a:r>
            <a:endParaRPr lang="en-US" sz="2000"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914400" y="457200"/>
            <a:ext cx="7315200" cy="1188720"/>
          </a:xfrm>
          <a:prstGeom prst="roundRect">
            <a:avLst>
              <a:gd name="adj" fmla="val 6154"/>
            </a:avLst>
          </a:prstGeom>
          <a:solidFill>
            <a:srgbClr val="F2F2F2"/>
          </a:solidFill>
          <a:ln/>
        </p:spPr>
        <p:txBody>
          <a:bodyPr wrap="square" lIns="38100" tIns="38100" rIns="38100" bIns="38100" rtlCol="0" anchor="ctr"/>
          <a:lstStyle/>
          <a:p>
            <a:pPr marL="0" indent="0" algn="l">
              <a:buNone/>
            </a:pPr>
            <a:r>
              <a:rPr lang="en-US" sz="2200" dirty="0">
                <a:solidFill>
                  <a:srgbClr val="1A1A1A"/>
                </a:solidFill>
                <a:latin typeface="Calibri" pitchFamily="34" charset="0"/>
                <a:ea typeface="Calibri" pitchFamily="34" charset="-122"/>
                <a:cs typeface="Calibri" pitchFamily="34" charset="-120"/>
              </a:rPr>
              <a:t>1.1. The role of human resources in the era of innovative development</a:t>
            </a:r>
            <a:endParaRPr lang="en-US" sz="2200" dirty="0"/>
          </a:p>
        </p:txBody>
      </p:sp>
      <p:sp>
        <p:nvSpPr>
          <p:cNvPr id="3" name="Text 1"/>
          <p:cNvSpPr/>
          <p:nvPr/>
        </p:nvSpPr>
        <p:spPr>
          <a:xfrm>
            <a:off x="914400" y="2011680"/>
            <a:ext cx="7315200" cy="1188720"/>
          </a:xfrm>
          <a:prstGeom prst="roundRect">
            <a:avLst>
              <a:gd name="adj" fmla="val 6154"/>
            </a:avLst>
          </a:prstGeom>
          <a:solidFill>
            <a:srgbClr val="F2F2F2"/>
          </a:solidFill>
          <a:ln/>
        </p:spPr>
        <p:txBody>
          <a:bodyPr wrap="square" lIns="38100" tIns="38100" rIns="38100" bIns="38100" rtlCol="0" anchor="ctr"/>
          <a:lstStyle/>
          <a:p>
            <a:pPr marL="0" indent="0" algn="l">
              <a:buNone/>
            </a:pPr>
            <a:r>
              <a:rPr lang="en-US" sz="2200" dirty="0">
                <a:solidFill>
                  <a:srgbClr val="1A1A1A"/>
                </a:solidFill>
                <a:latin typeface="Calibri" pitchFamily="34" charset="0"/>
                <a:ea typeface="Calibri" pitchFamily="34" charset="-122"/>
                <a:cs typeface="Calibri" pitchFamily="34" charset="-120"/>
              </a:rPr>
              <a:t>1.2. Formation of the basic concepts of human resources</a:t>
            </a:r>
            <a:endParaRPr lang="en-US" sz="2200" dirty="0"/>
          </a:p>
        </p:txBody>
      </p:sp>
      <p:sp>
        <p:nvSpPr>
          <p:cNvPr id="4" name="Text 2"/>
          <p:cNvSpPr/>
          <p:nvPr/>
        </p:nvSpPr>
        <p:spPr>
          <a:xfrm>
            <a:off x="914400" y="3566160"/>
            <a:ext cx="7315200" cy="1188720"/>
          </a:xfrm>
          <a:prstGeom prst="roundRect">
            <a:avLst>
              <a:gd name="adj" fmla="val 6154"/>
            </a:avLst>
          </a:prstGeom>
          <a:solidFill>
            <a:srgbClr val="F2F2F2"/>
          </a:solidFill>
          <a:ln/>
        </p:spPr>
        <p:txBody>
          <a:bodyPr wrap="square" lIns="38100" tIns="38100" rIns="38100" bIns="38100" rtlCol="0" anchor="ctr"/>
          <a:lstStyle/>
          <a:p>
            <a:pPr marL="0" indent="0" algn="l">
              <a:buNone/>
            </a:pPr>
            <a:r>
              <a:rPr lang="en-US" sz="2200" dirty="0">
                <a:solidFill>
                  <a:srgbClr val="1A1A1A"/>
                </a:solidFill>
                <a:latin typeface="Calibri" pitchFamily="34" charset="0"/>
                <a:ea typeface="Calibri" pitchFamily="34" charset="-122"/>
                <a:cs typeface="Calibri" pitchFamily="34" charset="-120"/>
              </a:rPr>
              <a:t>1.3. New requirements for human resources in the process of digital information technology</a:t>
            </a:r>
            <a:endParaRPr lang="en-US" sz="2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txBox="1"/>
          <p:nvPr/>
        </p:nvSpPr>
        <p:spPr>
          <a:xfrm>
            <a:off x="457200" y="274320"/>
            <a:ext cx="7660105" cy="4572000"/>
          </a:xfrm>
          <a:prstGeom prst="rect">
            <a:avLst/>
          </a:prstGeom>
          <a:noFill/>
          <a:ln/>
        </p:spPr>
        <p:txBody>
          <a:bodyPr wrap="square" lIns="50800" tIns="50800" rIns="50800" bIns="50800" rtlCol="0" anchor="t"/>
          <a:lstStyle/>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“Human resources”, as a socio-economic category, reflect the most important regularities of the formation of the labor force and of the future labor activity, together with the social relations that arise in the process—that is, the processes of its reproduction, development, distribution and use.</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The term “human resources” began to be used from about 1970 in science and management practice in the USA and Great Britain, and later in other countries with developed market economies. This was primarily connected with rethinking the role and place of the human being in economic activity during the scientific and technological revolution, and with seeing in the person not only a “living” factor of production but also a personality with their own interests, motivation, psychology, values, entrepreneurship, etc., who enters into relations. Thus, the notions of the person (18th–19th centuries) as a passive individual adapting to the conditions of external factors made it difficult to understand the person as the foundation of one’s own life, including one’s work career.</a:t>
            </a:r>
            <a:endParaRPr lang="en-US" sz="16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txBox="1"/>
          <p:nvPr/>
        </p:nvSpPr>
        <p:spPr>
          <a:xfrm>
            <a:off x="457200" y="274320"/>
            <a:ext cx="6890084" cy="4572000"/>
          </a:xfrm>
          <a:prstGeom prst="rect">
            <a:avLst/>
          </a:prstGeom>
          <a:noFill/>
          <a:ln/>
        </p:spPr>
        <p:txBody>
          <a:bodyPr wrap="square" lIns="50800" tIns="50800" rIns="50800" bIns="50800" rtlCol="0" anchor="t"/>
          <a:lstStyle/>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Human resources is a concept that reflects the main wealth and development of any society through reproduction, development and the creation of opportunities, taking human interests into account. The concept of “human resources” carries more meaning than “labor resources” and “personnel”, because it brings together people’s social-cultural and personal-psychological characteristics. Unlike all other types of resources (material, financial, information and others), the specific features of human resources are as follows:</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1. People are endowed with reason, so their reaction to external influences (management) is not mechanical but emotional and meaningful; the process of mutual relations between the subjects of management and people is considered two-sided.</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2. Because of being endowed with reason, people are capable of constant improvement and development, which is considered the most important and long-term source of increasing the efficiency of any society or organization.</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3. People set specific goals for themselves and consciously choose a certain type of activity (production, intellectual or physical labor).</a:t>
            </a:r>
            <a:endParaRPr lang="en-US" sz="16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txBox="1"/>
          <p:nvPr/>
        </p:nvSpPr>
        <p:spPr>
          <a:xfrm>
            <a:off x="457200" y="274320"/>
            <a:ext cx="7226968" cy="4572000"/>
          </a:xfrm>
          <a:prstGeom prst="rect">
            <a:avLst/>
          </a:prstGeom>
          <a:noFill/>
          <a:ln/>
        </p:spPr>
        <p:txBody>
          <a:bodyPr wrap="square" lIns="50800" tIns="50800" rIns="50800" bIns="50800" rtlCol="0" anchor="t"/>
          <a:lstStyle/>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Human resources are the group of people who, at all stages of human development, possess physical, intellectual, creative and psychological abilities, deep knowledge, experience, skills, intentions and goals.</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In relation to this socio-economic group, the concept of “resources” indicates the possibility of provision by specialists, at present and in the future, based on the demand of the state’s and regions’ labor market. On this basis, decisions should be made (together with natural, capital and information resources), and measures developed for the development of regions, the formation of their branch structure, and the development of the general and vocational education system.</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However, the concept of “human resources” does not replace the concepts “labor resources”, “labor potential”, “personnel”, “labor force” and others. Human resources, within the population of a country, include the theoretical and practical knowledge, vocational level, qualifications, and the characteristics of physiological and psychological condition that have been or will be accumulated in the process of the emergence and formation of labor resources. The structure of human resources includes 6 groups of the population (Figure 1.1).</a:t>
            </a:r>
            <a:endParaRPr lang="en-US" sz="16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txBox="1"/>
          <p:nvPr/>
        </p:nvSpPr>
        <p:spPr>
          <a:xfrm>
            <a:off x="457200" y="182880"/>
            <a:ext cx="8229600" cy="1371600"/>
          </a:xfrm>
          <a:prstGeom prst="rect">
            <a:avLst/>
          </a:prstGeom>
          <a:noFill/>
          <a:ln/>
        </p:spPr>
        <p:txBody>
          <a:bodyPr wrap="square" lIns="50800" tIns="50800" rIns="50800" bIns="50800" rtlCol="0" anchor="t"/>
          <a:lstStyle/>
          <a:p>
            <a:pPr marL="0" indent="0">
              <a:buNone/>
            </a:pPr>
            <a:r>
              <a:rPr lang="en-US" sz="1600" dirty="0">
                <a:solidFill>
                  <a:srgbClr val="222222"/>
                </a:solidFill>
                <a:latin typeface="Times New Roman" pitchFamily="18" charset="0"/>
                <a:ea typeface="Calibri" pitchFamily="34" charset="-122"/>
                <a:cs typeface="Times New Roman" pitchFamily="18" charset="0"/>
              </a:rPr>
              <a:t>Here, financial and material resources are also meant: a person provides for themselves by investing funds in order to fully understand the tasks required in life, and by reducing expenses (collective and individual) to find a suitable profession and a job matching personal ability. They also require young people to “move on” from one vocational education institution to another, which leads to higher economic efficiency of enterprises.</a:t>
            </a:r>
            <a:endParaRPr lang="en-US" sz="1600" dirty="0">
              <a:latin typeface="Times New Roman" pitchFamily="18" charset="0"/>
              <a:cs typeface="Times New Roman" pitchFamily="18" charset="0"/>
            </a:endParaRPr>
          </a:p>
        </p:txBody>
      </p:sp>
      <p:graphicFrame>
        <p:nvGraphicFramePr>
          <p:cNvPr id="7" name="Table 0"/>
          <p:cNvGraphicFramePr>
            <a:graphicFrameLocks noGrp="1"/>
          </p:cNvGraphicFramePr>
          <p:nvPr>
            <p:extLst>
              <p:ext uri="{D42A27DB-BD31-4B8C-83A1-F6EECF244321}">
                <p14:modId xmlns:p14="http://schemas.microsoft.com/office/powerpoint/2010/main" val="2221603017"/>
              </p:ext>
            </p:extLst>
          </p:nvPr>
        </p:nvGraphicFramePr>
        <p:xfrm>
          <a:off x="1371600" y="1645920"/>
          <a:ext cx="6400800" cy="2346960"/>
        </p:xfrm>
        <a:graphic>
          <a:graphicData uri="http://schemas.openxmlformats.org/drawingml/2006/table">
            <a:tbl>
              <a:tblPr/>
              <a:tblGrid>
                <a:gridCol w="3200400"/>
                <a:gridCol w="3200400"/>
              </a:tblGrid>
              <a:tr h="310896">
                <a:tc gridSpan="2">
                  <a:txBody>
                    <a:bodyPr/>
                    <a:lstStyle/>
                    <a:p>
                      <a:pPr marL="0" indent="0" algn="ctr">
                        <a:buNone/>
                      </a:pPr>
                      <a:r>
                        <a:rPr lang="en-US" sz="1600" b="1" dirty="0">
                          <a:solidFill>
                            <a:srgbClr val="000000"/>
                          </a:solidFill>
                          <a:latin typeface="Times New Roman" pitchFamily="18" charset="0"/>
                          <a:ea typeface="Calibri" pitchFamily="34" charset="-122"/>
                          <a:cs typeface="Times New Roman" pitchFamily="18" charset="0"/>
                        </a:rPr>
                        <a:t>Structure of human resources</a:t>
                      </a:r>
                      <a:endParaRPr lang="en-US" sz="1600" dirty="0">
                        <a:latin typeface="Times New Roman" pitchFamily="18" charset="0"/>
                        <a:ea typeface="Calibri" charset="0"/>
                        <a:cs typeface="Times New Roman" pitchFamily="18"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ru-RU"/>
                    </a:p>
                  </a:txBody>
                  <a:tcPr/>
                </a:tc>
              </a:tr>
              <a:tr h="310896">
                <a:tc rowSpan="6">
                  <a:txBody>
                    <a:bodyPr/>
                    <a:lstStyle/>
                    <a:p>
                      <a:pPr marL="0" indent="0" algn="ctr">
                        <a:buNone/>
                      </a:pPr>
                      <a:r>
                        <a:rPr lang="en-US" sz="1600" dirty="0">
                          <a:solidFill>
                            <a:srgbClr val="000000"/>
                          </a:solidFill>
                          <a:latin typeface="Times New Roman" pitchFamily="18" charset="0"/>
                          <a:ea typeface="Calibri" pitchFamily="34" charset="-122"/>
                          <a:cs typeface="Times New Roman" pitchFamily="18" charset="0"/>
                        </a:rPr>
                        <a:t>Population of the country</a:t>
                      </a:r>
                      <a:endParaRPr lang="en-US" sz="1600" dirty="0">
                        <a:latin typeface="Times New Roman" pitchFamily="18" charset="0"/>
                        <a:ea typeface="Calibri" charset="0"/>
                        <a:cs typeface="Times New Roman" pitchFamily="18" charset="0"/>
                      </a:endParaRP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buNone/>
                      </a:pPr>
                      <a:r>
                        <a:rPr lang="en-US" sz="1600" dirty="0">
                          <a:solidFill>
                            <a:srgbClr val="000000"/>
                          </a:solidFill>
                          <a:latin typeface="Times New Roman" pitchFamily="18" charset="0"/>
                          <a:ea typeface="Calibri" pitchFamily="34" charset="-122"/>
                          <a:cs typeface="Times New Roman" pitchFamily="18" charset="0"/>
                        </a:rPr>
                        <a:t>Preschool-age</a:t>
                      </a:r>
                      <a:endParaRPr lang="en-US" sz="1600" dirty="0">
                        <a:latin typeface="Times New Roman" pitchFamily="18" charset="0"/>
                        <a:ea typeface="Calibri" charset="0"/>
                        <a:cs typeface="Times New Roman" pitchFamily="18"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0896">
                <a:tc vMerge="1">
                  <a:txBody>
                    <a:bodyPr/>
                    <a:lstStyle/>
                    <a:p>
                      <a:endParaRPr lang="ru-RU"/>
                    </a:p>
                  </a:txBody>
                  <a:tcPr/>
                </a:tc>
                <a:tc>
                  <a:txBody>
                    <a:bodyPr/>
                    <a:lstStyle/>
                    <a:p>
                      <a:pPr marL="0" indent="0">
                        <a:buNone/>
                      </a:pPr>
                      <a:r>
                        <a:rPr lang="en-US" sz="1600" dirty="0">
                          <a:solidFill>
                            <a:srgbClr val="000000"/>
                          </a:solidFill>
                          <a:latin typeface="Times New Roman" pitchFamily="18" charset="0"/>
                          <a:ea typeface="Calibri" pitchFamily="34" charset="-122"/>
                          <a:cs typeface="Times New Roman" pitchFamily="18" charset="0"/>
                        </a:rPr>
                        <a:t>School-age</a:t>
                      </a:r>
                      <a:endParaRPr lang="en-US" sz="1600" dirty="0">
                        <a:latin typeface="Times New Roman" pitchFamily="18" charset="0"/>
                        <a:ea typeface="Calibri" charset="0"/>
                        <a:cs typeface="Times New Roman" pitchFamily="18"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0896">
                <a:tc vMerge="1">
                  <a:txBody>
                    <a:bodyPr/>
                    <a:lstStyle/>
                    <a:p>
                      <a:endParaRPr lang="ru-RU"/>
                    </a:p>
                  </a:txBody>
                  <a:tcPr/>
                </a:tc>
                <a:tc>
                  <a:txBody>
                    <a:bodyPr/>
                    <a:lstStyle/>
                    <a:p>
                      <a:pPr marL="0" indent="0">
                        <a:buNone/>
                      </a:pPr>
                      <a:r>
                        <a:rPr lang="en-US" sz="1600" dirty="0">
                          <a:solidFill>
                            <a:srgbClr val="000000"/>
                          </a:solidFill>
                          <a:latin typeface="Times New Roman" pitchFamily="18" charset="0"/>
                          <a:ea typeface="Calibri" pitchFamily="34" charset="-122"/>
                          <a:cs typeface="Times New Roman" pitchFamily="18" charset="0"/>
                        </a:rPr>
                        <a:t>Employed</a:t>
                      </a:r>
                      <a:endParaRPr lang="en-US" sz="1600" dirty="0">
                        <a:latin typeface="Times New Roman" pitchFamily="18" charset="0"/>
                        <a:ea typeface="Calibri" charset="0"/>
                        <a:cs typeface="Times New Roman" pitchFamily="18"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0896">
                <a:tc vMerge="1">
                  <a:txBody>
                    <a:bodyPr/>
                    <a:lstStyle/>
                    <a:p>
                      <a:endParaRPr lang="ru-RU"/>
                    </a:p>
                  </a:txBody>
                  <a:tcPr/>
                </a:tc>
                <a:tc>
                  <a:txBody>
                    <a:bodyPr/>
                    <a:lstStyle/>
                    <a:p>
                      <a:pPr marL="0" indent="0">
                        <a:buNone/>
                      </a:pPr>
                      <a:r>
                        <a:rPr lang="en-US" sz="1600" dirty="0">
                          <a:solidFill>
                            <a:srgbClr val="000000"/>
                          </a:solidFill>
                          <a:latin typeface="Times New Roman" pitchFamily="18" charset="0"/>
                          <a:ea typeface="Calibri" pitchFamily="34" charset="-122"/>
                          <a:cs typeface="Times New Roman" pitchFamily="18" charset="0"/>
                        </a:rPr>
                        <a:t>Unemployed</a:t>
                      </a:r>
                      <a:endParaRPr lang="en-US" sz="1600" dirty="0">
                        <a:latin typeface="Times New Roman" pitchFamily="18" charset="0"/>
                        <a:ea typeface="Calibri" charset="0"/>
                        <a:cs typeface="Times New Roman" pitchFamily="18"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0896">
                <a:tc vMerge="1">
                  <a:txBody>
                    <a:bodyPr/>
                    <a:lstStyle/>
                    <a:p>
                      <a:endParaRPr lang="ru-RU"/>
                    </a:p>
                  </a:txBody>
                  <a:tcPr/>
                </a:tc>
                <a:tc>
                  <a:txBody>
                    <a:bodyPr/>
                    <a:lstStyle/>
                    <a:p>
                      <a:pPr marL="0" indent="0">
                        <a:buNone/>
                      </a:pPr>
                      <a:r>
                        <a:rPr lang="en-US" sz="1600" dirty="0">
                          <a:solidFill>
                            <a:srgbClr val="000000"/>
                          </a:solidFill>
                          <a:latin typeface="Times New Roman" pitchFamily="18" charset="0"/>
                          <a:ea typeface="Calibri" pitchFamily="34" charset="-122"/>
                          <a:cs typeface="Times New Roman" pitchFamily="18" charset="0"/>
                        </a:rPr>
                        <a:t>Students</a:t>
                      </a:r>
                      <a:endParaRPr lang="en-US" sz="1600" dirty="0">
                        <a:latin typeface="Times New Roman" pitchFamily="18" charset="0"/>
                        <a:ea typeface="Calibri" charset="0"/>
                        <a:cs typeface="Times New Roman" pitchFamily="18"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0896">
                <a:tc vMerge="1">
                  <a:txBody>
                    <a:bodyPr/>
                    <a:lstStyle/>
                    <a:p>
                      <a:endParaRPr lang="ru-RU"/>
                    </a:p>
                  </a:txBody>
                  <a:tcPr/>
                </a:tc>
                <a:tc>
                  <a:txBody>
                    <a:bodyPr/>
                    <a:lstStyle/>
                    <a:p>
                      <a:pPr marL="0" indent="0">
                        <a:buNone/>
                      </a:pPr>
                      <a:r>
                        <a:rPr lang="en-US" sz="1600" dirty="0">
                          <a:solidFill>
                            <a:srgbClr val="000000"/>
                          </a:solidFill>
                          <a:latin typeface="Times New Roman" pitchFamily="18" charset="0"/>
                          <a:ea typeface="Calibri" pitchFamily="34" charset="-122"/>
                          <a:cs typeface="Times New Roman" pitchFamily="18" charset="0"/>
                        </a:rPr>
                        <a:t>Pensioners</a:t>
                      </a:r>
                      <a:endParaRPr lang="en-US" sz="1600" dirty="0">
                        <a:latin typeface="Times New Roman" pitchFamily="18" charset="0"/>
                        <a:ea typeface="Calibri" charset="0"/>
                        <a:cs typeface="Times New Roman" pitchFamily="18"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ext 1"/>
          <p:cNvSpPr txBox="1"/>
          <p:nvPr/>
        </p:nvSpPr>
        <p:spPr>
          <a:xfrm>
            <a:off x="1371600" y="4114800"/>
            <a:ext cx="6400800" cy="365760"/>
          </a:xfrm>
          <a:prstGeom prst="rect">
            <a:avLst/>
          </a:prstGeom>
          <a:noFill/>
          <a:ln/>
        </p:spPr>
        <p:txBody>
          <a:bodyPr wrap="square" lIns="50800" tIns="50800" rIns="50800" bIns="50800" rtlCol="0" anchor="t"/>
          <a:lstStyle/>
          <a:p>
            <a:pPr marL="0" indent="0" algn="ctr">
              <a:buNone/>
            </a:pPr>
            <a:r>
              <a:rPr lang="en-US" sz="1300" b="1" dirty="0">
                <a:solidFill>
                  <a:srgbClr val="222222"/>
                </a:solidFill>
                <a:latin typeface="Calibri" pitchFamily="34" charset="0"/>
                <a:ea typeface="Calibri" pitchFamily="34" charset="-122"/>
                <a:cs typeface="Calibri" pitchFamily="34" charset="-120"/>
              </a:rPr>
              <a:t>Figure 1.1. Structure of human resources</a:t>
            </a:r>
            <a:endParaRPr lang="en-US" sz="13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txBox="1"/>
          <p:nvPr/>
        </p:nvSpPr>
        <p:spPr>
          <a:xfrm>
            <a:off x="365760" y="91440"/>
            <a:ext cx="8412480" cy="411480"/>
          </a:xfrm>
          <a:prstGeom prst="rect">
            <a:avLst/>
          </a:prstGeom>
          <a:noFill/>
          <a:ln/>
        </p:spPr>
        <p:txBody>
          <a:bodyPr wrap="square" lIns="50800" tIns="50800" rIns="50800" bIns="50800" rtlCol="0" anchor="t"/>
          <a:lstStyle/>
          <a:p>
            <a:pPr marL="0" indent="0">
              <a:buNone/>
            </a:pPr>
            <a:r>
              <a:rPr lang="en-US" sz="1400" dirty="0">
                <a:solidFill>
                  <a:srgbClr val="222222"/>
                </a:solidFill>
                <a:latin typeface="Times New Roman" pitchFamily="18" charset="0"/>
                <a:ea typeface="Calibri" pitchFamily="34" charset="-122"/>
                <a:cs typeface="Times New Roman" pitchFamily="18" charset="0"/>
              </a:rPr>
              <a:t>Within human resources, depending on involvement in the labor sphere, labor resources and non-labor (reserve) resources are distinguished (Figure 1.2).</a:t>
            </a:r>
            <a:endParaRPr lang="en-US" sz="1400" dirty="0">
              <a:latin typeface="Times New Roman" pitchFamily="18" charset="0"/>
              <a:cs typeface="Times New Roman" pitchFamily="18" charset="0"/>
            </a:endParaRPr>
          </a:p>
        </p:txBody>
      </p:sp>
      <p:sp>
        <p:nvSpPr>
          <p:cNvPr id="3" name="Text 1"/>
          <p:cNvSpPr/>
          <p:nvPr/>
        </p:nvSpPr>
        <p:spPr>
          <a:xfrm>
            <a:off x="2926080" y="548640"/>
            <a:ext cx="3291840" cy="365760"/>
          </a:xfrm>
          <a:prstGeom prst="roundRect">
            <a:avLst>
              <a:gd name="adj" fmla="val 20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300" b="1" dirty="0">
                <a:solidFill>
                  <a:srgbClr val="1A1A1A"/>
                </a:solidFill>
                <a:latin typeface="Calibri" pitchFamily="34" charset="0"/>
                <a:ea typeface="Calibri" pitchFamily="34" charset="-122"/>
                <a:cs typeface="Calibri" pitchFamily="34" charset="-120"/>
              </a:rPr>
              <a:t>HUMAN RESOURCES</a:t>
            </a:r>
            <a:endParaRPr lang="en-US" sz="1300" dirty="0"/>
          </a:p>
        </p:txBody>
      </p:sp>
      <p:sp>
        <p:nvSpPr>
          <p:cNvPr id="4" name="Shape 2"/>
          <p:cNvSpPr/>
          <p:nvPr/>
        </p:nvSpPr>
        <p:spPr>
          <a:xfrm>
            <a:off x="1097280" y="914400"/>
            <a:ext cx="3474720" cy="228600"/>
          </a:xfrm>
          <a:prstGeom prst="line">
            <a:avLst/>
          </a:prstGeom>
          <a:noFill/>
          <a:ln w="12700">
            <a:solidFill>
              <a:srgbClr val="555555"/>
            </a:solidFill>
            <a:prstDash val="solid"/>
          </a:ln>
        </p:spPr>
      </p:sp>
      <p:sp>
        <p:nvSpPr>
          <p:cNvPr id="5" name="Text 3"/>
          <p:cNvSpPr/>
          <p:nvPr/>
        </p:nvSpPr>
        <p:spPr>
          <a:xfrm>
            <a:off x="182880" y="1143000"/>
            <a:ext cx="1783080" cy="457200"/>
          </a:xfrm>
          <a:prstGeom prst="roundRect">
            <a:avLst>
              <a:gd name="adj" fmla="val 16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100" dirty="0">
                <a:solidFill>
                  <a:srgbClr val="1A1A1A"/>
                </a:solidFill>
                <a:latin typeface="Calibri" pitchFamily="34" charset="0"/>
                <a:ea typeface="Calibri" pitchFamily="34" charset="-122"/>
                <a:cs typeface="Calibri" pitchFamily="34" charset="-120"/>
              </a:rPr>
              <a:t>Labor resources</a:t>
            </a:r>
            <a:endParaRPr lang="en-US" sz="1100" dirty="0"/>
          </a:p>
        </p:txBody>
      </p:sp>
      <p:sp>
        <p:nvSpPr>
          <p:cNvPr id="6" name="Shape 4"/>
          <p:cNvSpPr/>
          <p:nvPr/>
        </p:nvSpPr>
        <p:spPr>
          <a:xfrm>
            <a:off x="3429000" y="914400"/>
            <a:ext cx="1143000" cy="228600"/>
          </a:xfrm>
          <a:prstGeom prst="line">
            <a:avLst/>
          </a:prstGeom>
          <a:noFill/>
          <a:ln w="12700">
            <a:solidFill>
              <a:srgbClr val="555555"/>
            </a:solidFill>
            <a:prstDash val="solid"/>
          </a:ln>
        </p:spPr>
      </p:sp>
      <p:sp>
        <p:nvSpPr>
          <p:cNvPr id="7" name="Text 5"/>
          <p:cNvSpPr/>
          <p:nvPr/>
        </p:nvSpPr>
        <p:spPr>
          <a:xfrm>
            <a:off x="2514600" y="1143000"/>
            <a:ext cx="1783080" cy="914400"/>
          </a:xfrm>
          <a:prstGeom prst="roundRect">
            <a:avLst>
              <a:gd name="adj" fmla="val 8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950" dirty="0">
                <a:solidFill>
                  <a:srgbClr val="1A1A1A"/>
                </a:solidFill>
                <a:latin typeface="Calibri" pitchFamily="34" charset="0"/>
                <a:ea typeface="Calibri" pitchFamily="34" charset="-122"/>
                <a:cs typeface="Calibri" pitchFamily="34" charset="-120"/>
              </a:rPr>
              <a:t>Children and teenagers with mental and physical capacity to acquire a profession in the future</a:t>
            </a:r>
            <a:endParaRPr lang="en-US" sz="950" dirty="0"/>
          </a:p>
        </p:txBody>
      </p:sp>
      <p:sp>
        <p:nvSpPr>
          <p:cNvPr id="8" name="Shape 6"/>
          <p:cNvSpPr/>
          <p:nvPr/>
        </p:nvSpPr>
        <p:spPr>
          <a:xfrm>
            <a:off x="4572000" y="914400"/>
            <a:ext cx="1188720" cy="228600"/>
          </a:xfrm>
          <a:prstGeom prst="line">
            <a:avLst/>
          </a:prstGeom>
          <a:noFill/>
          <a:ln w="12700">
            <a:solidFill>
              <a:srgbClr val="555555"/>
            </a:solidFill>
            <a:prstDash val="solid"/>
          </a:ln>
        </p:spPr>
      </p:sp>
      <p:sp>
        <p:nvSpPr>
          <p:cNvPr id="9" name="Text 7"/>
          <p:cNvSpPr/>
          <p:nvPr/>
        </p:nvSpPr>
        <p:spPr>
          <a:xfrm>
            <a:off x="4846320" y="1143000"/>
            <a:ext cx="1783080" cy="914400"/>
          </a:xfrm>
          <a:prstGeom prst="roundRect">
            <a:avLst>
              <a:gd name="adj" fmla="val 8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950" dirty="0">
                <a:solidFill>
                  <a:srgbClr val="1A1A1A"/>
                </a:solidFill>
                <a:latin typeface="Calibri" pitchFamily="34" charset="0"/>
                <a:ea typeface="Calibri" pitchFamily="34" charset="-122"/>
                <a:cs typeface="Calibri" pitchFamily="34" charset="-120"/>
              </a:rPr>
              <a:t>Non-working disabled persons and preferential pensioners (not of working age)</a:t>
            </a:r>
            <a:endParaRPr lang="en-US" sz="950" dirty="0"/>
          </a:p>
        </p:txBody>
      </p:sp>
      <p:sp>
        <p:nvSpPr>
          <p:cNvPr id="10" name="Shape 8"/>
          <p:cNvSpPr/>
          <p:nvPr/>
        </p:nvSpPr>
        <p:spPr>
          <a:xfrm>
            <a:off x="4572000" y="914400"/>
            <a:ext cx="3520440" cy="228600"/>
          </a:xfrm>
          <a:prstGeom prst="line">
            <a:avLst/>
          </a:prstGeom>
          <a:noFill/>
          <a:ln w="12700">
            <a:solidFill>
              <a:srgbClr val="555555"/>
            </a:solidFill>
            <a:prstDash val="solid"/>
          </a:ln>
        </p:spPr>
      </p:sp>
      <p:sp>
        <p:nvSpPr>
          <p:cNvPr id="11" name="Text 9"/>
          <p:cNvSpPr/>
          <p:nvPr/>
        </p:nvSpPr>
        <p:spPr>
          <a:xfrm>
            <a:off x="7178040" y="1143000"/>
            <a:ext cx="1783080" cy="914400"/>
          </a:xfrm>
          <a:prstGeom prst="roundRect">
            <a:avLst>
              <a:gd name="adj" fmla="val 8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950" dirty="0">
                <a:solidFill>
                  <a:srgbClr val="1A1A1A"/>
                </a:solidFill>
                <a:latin typeface="Calibri" pitchFamily="34" charset="0"/>
                <a:ea typeface="Calibri" pitchFamily="34" charset="-122"/>
                <a:cs typeface="Calibri" pitchFamily="34" charset="-120"/>
              </a:rPr>
              <a:t>Persons with limited ability to continue labor activity</a:t>
            </a:r>
            <a:endParaRPr lang="en-US" sz="950" dirty="0"/>
          </a:p>
        </p:txBody>
      </p:sp>
      <p:sp>
        <p:nvSpPr>
          <p:cNvPr id="12" name="Text 10"/>
          <p:cNvSpPr/>
          <p:nvPr/>
        </p:nvSpPr>
        <p:spPr>
          <a:xfrm>
            <a:off x="182880" y="1691640"/>
            <a:ext cx="1097280" cy="457200"/>
          </a:xfrm>
          <a:prstGeom prst="roundRect">
            <a:avLst>
              <a:gd name="adj" fmla="val 16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900" dirty="0">
                <a:solidFill>
                  <a:srgbClr val="1A1A1A"/>
                </a:solidFill>
                <a:latin typeface="Calibri" pitchFamily="34" charset="0"/>
                <a:ea typeface="Calibri" pitchFamily="34" charset="-122"/>
                <a:cs typeface="Calibri" pitchFamily="34" charset="-120"/>
              </a:rPr>
              <a:t>Employed (workers)</a:t>
            </a:r>
            <a:endParaRPr lang="en-US" sz="900" dirty="0"/>
          </a:p>
        </p:txBody>
      </p:sp>
      <p:sp>
        <p:nvSpPr>
          <p:cNvPr id="13" name="Text 11"/>
          <p:cNvSpPr/>
          <p:nvPr/>
        </p:nvSpPr>
        <p:spPr>
          <a:xfrm>
            <a:off x="182880" y="2286000"/>
            <a:ext cx="1097280" cy="502920"/>
          </a:xfrm>
          <a:prstGeom prst="roundRect">
            <a:avLst>
              <a:gd name="adj" fmla="val 14545"/>
            </a:avLst>
          </a:prstGeom>
          <a:solidFill>
            <a:srgbClr val="DEEAF6"/>
          </a:solidFill>
          <a:ln w="12700">
            <a:solidFill>
              <a:srgbClr val="2E75B6"/>
            </a:solidFill>
          </a:ln>
        </p:spPr>
        <p:txBody>
          <a:bodyPr wrap="square" lIns="38100" tIns="38100" rIns="38100" bIns="38100" rtlCol="0" anchor="ctr"/>
          <a:lstStyle/>
          <a:p>
            <a:pPr marL="0" indent="0" algn="ctr">
              <a:buNone/>
            </a:pPr>
            <a:r>
              <a:rPr lang="en-US" sz="900" dirty="0">
                <a:solidFill>
                  <a:srgbClr val="1A1A1A"/>
                </a:solidFill>
                <a:latin typeface="Calibri" pitchFamily="34" charset="0"/>
                <a:ea typeface="Calibri" pitchFamily="34" charset="-122"/>
                <a:cs typeface="Calibri" pitchFamily="34" charset="-120"/>
              </a:rPr>
              <a:t>Economically active population</a:t>
            </a:r>
            <a:endParaRPr lang="en-US" sz="900" dirty="0"/>
          </a:p>
        </p:txBody>
      </p:sp>
      <p:sp>
        <p:nvSpPr>
          <p:cNvPr id="14" name="Text 12"/>
          <p:cNvSpPr/>
          <p:nvPr/>
        </p:nvSpPr>
        <p:spPr>
          <a:xfrm>
            <a:off x="182880" y="2926080"/>
            <a:ext cx="1097280" cy="411480"/>
          </a:xfrm>
          <a:prstGeom prst="roundRect">
            <a:avLst>
              <a:gd name="adj" fmla="val 17778"/>
            </a:avLst>
          </a:prstGeom>
          <a:solidFill>
            <a:srgbClr val="DEEAF6"/>
          </a:solidFill>
          <a:ln w="12700">
            <a:solidFill>
              <a:srgbClr val="2E75B6"/>
            </a:solidFill>
          </a:ln>
        </p:spPr>
        <p:txBody>
          <a:bodyPr wrap="square" lIns="38100" tIns="38100" rIns="38100" bIns="38100" rtlCol="0" anchor="ctr"/>
          <a:lstStyle/>
          <a:p>
            <a:pPr marL="0" indent="0" algn="ctr">
              <a:buNone/>
            </a:pPr>
            <a:r>
              <a:rPr lang="en-US" sz="900" dirty="0">
                <a:solidFill>
                  <a:srgbClr val="1A1A1A"/>
                </a:solidFill>
                <a:latin typeface="Calibri" pitchFamily="34" charset="0"/>
                <a:ea typeface="Calibri" pitchFamily="34" charset="-122"/>
                <a:cs typeface="Calibri" pitchFamily="34" charset="-120"/>
              </a:rPr>
              <a:t>Job seekers</a:t>
            </a:r>
            <a:endParaRPr lang="en-US" sz="900" dirty="0"/>
          </a:p>
        </p:txBody>
      </p:sp>
      <p:sp>
        <p:nvSpPr>
          <p:cNvPr id="15" name="Text 13"/>
          <p:cNvSpPr/>
          <p:nvPr/>
        </p:nvSpPr>
        <p:spPr>
          <a:xfrm>
            <a:off x="1417320" y="1691640"/>
            <a:ext cx="1097280" cy="1371600"/>
          </a:xfrm>
          <a:prstGeom prst="roundRect">
            <a:avLst>
              <a:gd name="adj" fmla="val 6667"/>
            </a:avLst>
          </a:prstGeom>
          <a:solidFill>
            <a:srgbClr val="DEEAF6"/>
          </a:solidFill>
          <a:ln w="12700">
            <a:solidFill>
              <a:srgbClr val="2E75B6"/>
            </a:solidFill>
          </a:ln>
        </p:spPr>
        <p:txBody>
          <a:bodyPr wrap="square" lIns="38100" tIns="38100" rIns="38100" bIns="38100" rtlCol="0" anchor="ctr"/>
          <a:lstStyle/>
          <a:p>
            <a:pPr marL="0" indent="0" algn="ctr">
              <a:buNone/>
            </a:pPr>
            <a:r>
              <a:rPr lang="en-US" sz="900" dirty="0">
                <a:solidFill>
                  <a:srgbClr val="1A1A1A"/>
                </a:solidFill>
                <a:latin typeface="Calibri" pitchFamily="34" charset="0"/>
                <a:ea typeface="Calibri" pitchFamily="34" charset="-122"/>
                <a:cs typeface="Calibri" pitchFamily="34" charset="-120"/>
              </a:rPr>
              <a:t>Non-working citizens (people of working age, capable of work)</a:t>
            </a:r>
            <a:endParaRPr lang="en-US" sz="900" dirty="0"/>
          </a:p>
        </p:txBody>
      </p:sp>
      <p:sp>
        <p:nvSpPr>
          <p:cNvPr id="16" name="Text 14"/>
          <p:cNvSpPr/>
          <p:nvPr/>
        </p:nvSpPr>
        <p:spPr>
          <a:xfrm>
            <a:off x="2834640" y="2606040"/>
            <a:ext cx="2286000" cy="457200"/>
          </a:xfrm>
          <a:prstGeom prst="roundRect">
            <a:avLst>
              <a:gd name="adj" fmla="val 16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000" dirty="0">
                <a:solidFill>
                  <a:srgbClr val="1A1A1A"/>
                </a:solidFill>
                <a:latin typeface="Calibri" pitchFamily="34" charset="0"/>
                <a:ea typeface="Calibri" pitchFamily="34" charset="-122"/>
                <a:cs typeface="Calibri" pitchFamily="34" charset="-120"/>
              </a:rPr>
              <a:t>Young people receiving vocational education</a:t>
            </a:r>
            <a:endParaRPr lang="en-US" sz="1000" dirty="0"/>
          </a:p>
        </p:txBody>
      </p:sp>
      <p:sp>
        <p:nvSpPr>
          <p:cNvPr id="17" name="Shape 15"/>
          <p:cNvSpPr/>
          <p:nvPr/>
        </p:nvSpPr>
        <p:spPr>
          <a:xfrm>
            <a:off x="2514600" y="2834640"/>
            <a:ext cx="320040" cy="0"/>
          </a:xfrm>
          <a:prstGeom prst="line">
            <a:avLst/>
          </a:prstGeom>
          <a:noFill/>
          <a:ln w="12700">
            <a:solidFill>
              <a:srgbClr val="555555"/>
            </a:solidFill>
            <a:prstDash val="solid"/>
          </a:ln>
        </p:spPr>
      </p:sp>
      <p:sp>
        <p:nvSpPr>
          <p:cNvPr id="18" name="Text 16"/>
          <p:cNvSpPr/>
          <p:nvPr/>
        </p:nvSpPr>
        <p:spPr>
          <a:xfrm>
            <a:off x="1417320" y="3200400"/>
            <a:ext cx="1097280" cy="365760"/>
          </a:xfrm>
          <a:prstGeom prst="roundRect">
            <a:avLst>
              <a:gd name="adj" fmla="val 20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900" dirty="0">
                <a:solidFill>
                  <a:srgbClr val="1A1A1A"/>
                </a:solidFill>
                <a:latin typeface="Calibri" pitchFamily="34" charset="0"/>
                <a:ea typeface="Calibri" pitchFamily="34" charset="-122"/>
                <a:cs typeface="Calibri" pitchFamily="34" charset="-120"/>
              </a:rPr>
              <a:t>Unemployed</a:t>
            </a:r>
            <a:endParaRPr lang="en-US" sz="900" dirty="0"/>
          </a:p>
        </p:txBody>
      </p:sp>
      <p:sp>
        <p:nvSpPr>
          <p:cNvPr id="19" name="Text 17"/>
          <p:cNvSpPr/>
          <p:nvPr/>
        </p:nvSpPr>
        <p:spPr>
          <a:xfrm>
            <a:off x="1417320" y="3749040"/>
            <a:ext cx="1097280" cy="457200"/>
          </a:xfrm>
          <a:prstGeom prst="roundRect">
            <a:avLst>
              <a:gd name="adj" fmla="val 16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900" dirty="0">
                <a:solidFill>
                  <a:srgbClr val="1A1A1A"/>
                </a:solidFill>
                <a:latin typeface="Calibri" pitchFamily="34" charset="0"/>
                <a:ea typeface="Calibri" pitchFamily="34" charset="-122"/>
                <a:cs typeface="Calibri" pitchFamily="34" charset="-120"/>
              </a:rPr>
              <a:t>Those not seeking work</a:t>
            </a:r>
            <a:endParaRPr lang="en-US" sz="9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txBox="1"/>
          <p:nvPr/>
        </p:nvSpPr>
        <p:spPr>
          <a:xfrm>
            <a:off x="457200" y="274320"/>
            <a:ext cx="6890084" cy="4572000"/>
          </a:xfrm>
          <a:prstGeom prst="rect">
            <a:avLst/>
          </a:prstGeom>
          <a:noFill/>
          <a:ln/>
        </p:spPr>
        <p:txBody>
          <a:bodyPr wrap="square" lIns="50800" tIns="50800" rIns="50800" bIns="50800" rtlCol="0" anchor="t"/>
          <a:lstStyle/>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Labor resources are not the only concept describing human resources. The concept of the “economically active population” appeared long ago in countries with developed market economies. Today in the Republic of Uzbekistan it includes the employed registered by the state and the unemployed who are looking for work. The economically active population is the part of the population engaged in socially useful activity that brings income, and of those actively looking for work and ready to start it.</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Thus, in terms of composition, “labor resources” is a broader concept than the “economically active population”. Along with the economically active population, they include students of working age, housewives, and, regardless of being officially unemployed, all citizens of that age who for some reason do not work in the national economy.</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The part of labor resources at the level of a country, region, industry or organization is considered the labor force.</a:t>
            </a:r>
            <a:endParaRPr lang="en-US" sz="16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txBox="1"/>
          <p:nvPr/>
        </p:nvSpPr>
        <p:spPr>
          <a:xfrm>
            <a:off x="457200" y="274320"/>
            <a:ext cx="6761747" cy="4572000"/>
          </a:xfrm>
          <a:prstGeom prst="rect">
            <a:avLst/>
          </a:prstGeom>
          <a:noFill/>
          <a:ln/>
        </p:spPr>
        <p:txBody>
          <a:bodyPr wrap="square" lIns="50800" tIns="50800" rIns="50800" bIns="50800" rtlCol="0" anchor="t"/>
          <a:lstStyle/>
          <a:p>
            <a:pPr marL="0" indent="0" algn="just">
              <a:spcAft>
                <a:spcPts val="500"/>
              </a:spcAft>
              <a:buNone/>
            </a:pPr>
            <a:r>
              <a:rPr lang="en-US" sz="1600" dirty="0">
                <a:solidFill>
                  <a:srgbClr val="222222"/>
                </a:solidFill>
                <a:latin typeface="Times New Roman" pitchFamily="18" charset="0"/>
                <a:ea typeface="Calibri" pitchFamily="34" charset="-122"/>
                <a:cs typeface="Times New Roman" pitchFamily="18" charset="0"/>
              </a:rPr>
              <a:t>However, a person has enough free time to develop initial and second-level abilities (new knowledge and skills). These abilities can become an object of commodity-money relations. So, the labor force is only a part of labor ability, that is, professional ability.</a:t>
            </a:r>
            <a:endParaRPr lang="en-US" sz="1600" dirty="0">
              <a:latin typeface="Times New Roman" pitchFamily="18" charset="0"/>
              <a:cs typeface="Times New Roman" pitchFamily="18" charset="0"/>
            </a:endParaRPr>
          </a:p>
          <a:p>
            <a:pPr marL="0" indent="0" algn="just">
              <a:spcAft>
                <a:spcPts val="500"/>
              </a:spcAft>
              <a:buNone/>
            </a:pPr>
            <a:r>
              <a:rPr lang="en-US" sz="1600" dirty="0">
                <a:solidFill>
                  <a:srgbClr val="222222"/>
                </a:solidFill>
                <a:latin typeface="Times New Roman" pitchFamily="18" charset="0"/>
                <a:ea typeface="Calibri" pitchFamily="34" charset="-122"/>
                <a:cs typeface="Times New Roman" pitchFamily="18" charset="0"/>
              </a:rPr>
              <a:t>If demand for this good is insufficient, labor abilities may go unclaimed. The owner of such a labor force becomes unemployed. During unemployment, the unemployed must improve their qualifications or acquire a new specialty in order to enter work again.</a:t>
            </a:r>
            <a:endParaRPr lang="en-US" sz="1600" dirty="0">
              <a:latin typeface="Times New Roman" pitchFamily="18" charset="0"/>
              <a:cs typeface="Times New Roman" pitchFamily="18" charset="0"/>
            </a:endParaRPr>
          </a:p>
          <a:p>
            <a:pPr marL="0" indent="0" algn="just">
              <a:spcAft>
                <a:spcPts val="500"/>
              </a:spcAft>
              <a:buNone/>
            </a:pPr>
            <a:r>
              <a:rPr lang="en-US" sz="1600" dirty="0">
                <a:solidFill>
                  <a:srgbClr val="222222"/>
                </a:solidFill>
                <a:latin typeface="Times New Roman" pitchFamily="18" charset="0"/>
                <a:ea typeface="Calibri" pitchFamily="34" charset="-122"/>
                <a:cs typeface="Times New Roman" pitchFamily="18" charset="0"/>
              </a:rPr>
              <a:t>At the organizational level, labor resources are called the personnel of the organization.</a:t>
            </a:r>
            <a:endParaRPr lang="en-US" sz="1600" dirty="0">
              <a:latin typeface="Times New Roman" pitchFamily="18" charset="0"/>
              <a:cs typeface="Times New Roman" pitchFamily="18" charset="0"/>
            </a:endParaRPr>
          </a:p>
          <a:p>
            <a:pPr marL="0" indent="0" algn="just">
              <a:spcAft>
                <a:spcPts val="500"/>
              </a:spcAft>
              <a:buNone/>
            </a:pPr>
            <a:r>
              <a:rPr lang="en-US" sz="1600" dirty="0">
                <a:solidFill>
                  <a:srgbClr val="222222"/>
                </a:solidFill>
                <a:latin typeface="Times New Roman" pitchFamily="18" charset="0"/>
                <a:ea typeface="Calibri" pitchFamily="34" charset="-122"/>
                <a:cs typeface="Times New Roman" pitchFamily="18" charset="0"/>
              </a:rPr>
              <a:t>Personnel (Latin personalis – personal) is the personal composition of an organization, including all hired employees as well as working owners and partners who share ownership.</a:t>
            </a:r>
            <a:endParaRPr lang="en-US" sz="16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txBox="1"/>
          <p:nvPr/>
        </p:nvSpPr>
        <p:spPr>
          <a:xfrm>
            <a:off x="457200" y="274320"/>
            <a:ext cx="8229600" cy="4572000"/>
          </a:xfrm>
          <a:prstGeom prst="rect">
            <a:avLst/>
          </a:prstGeom>
          <a:noFill/>
          <a:ln/>
        </p:spPr>
        <p:txBody>
          <a:bodyPr wrap="square" lIns="50800" tIns="50800" rIns="50800" bIns="50800" rtlCol="0" anchor="t"/>
          <a:lstStyle/>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The main features of personnel are the following:</a:t>
            </a:r>
            <a:endParaRPr lang="en-US" dirty="0">
              <a:latin typeface="Times New Roman" pitchFamily="18" charset="0"/>
              <a:cs typeface="Times New Roman" pitchFamily="18" charset="0"/>
            </a:endParaRPr>
          </a:p>
          <a:p>
            <a:pPr marL="342900" indent="-342900">
              <a:spcAft>
                <a:spcPts val="500"/>
              </a:spcAft>
              <a:buSzPct val="100000"/>
              <a:buChar char="•"/>
            </a:pPr>
            <a:r>
              <a:rPr lang="en-US" dirty="0">
                <a:solidFill>
                  <a:srgbClr val="222222"/>
                </a:solidFill>
                <a:latin typeface="Times New Roman" pitchFamily="18" charset="0"/>
                <a:ea typeface="Calibri" pitchFamily="34" charset="-122"/>
                <a:cs typeface="Times New Roman" pitchFamily="18" charset="0"/>
              </a:rPr>
              <a:t>the existence of labor relations formalized on the basis of an employment contract. In practice, in some cases the registration is not formalized in an official list, which deprives employees of guarantees of compliance with labor laws. The organization’s working owners and co-owners, if in addition to part of the income they should receive they get due payment for participating with their labor in the organization’s activity, are included in the staff;</a:t>
            </a:r>
            <a:endParaRPr lang="en-US" dirty="0">
              <a:latin typeface="Times New Roman" pitchFamily="18" charset="0"/>
              <a:cs typeface="Times New Roman" pitchFamily="18" charset="0"/>
            </a:endParaRPr>
          </a:p>
          <a:p>
            <a:pPr marL="342900" indent="-342900">
              <a:spcAft>
                <a:spcPts val="500"/>
              </a:spcAft>
              <a:buSzPct val="100000"/>
              <a:buChar char="•"/>
            </a:pPr>
            <a:r>
              <a:rPr lang="en-US" dirty="0">
                <a:solidFill>
                  <a:srgbClr val="222222"/>
                </a:solidFill>
                <a:latin typeface="Times New Roman" pitchFamily="18" charset="0"/>
                <a:ea typeface="Calibri" pitchFamily="34" charset="-122"/>
                <a:cs typeface="Times New Roman" pitchFamily="18" charset="0"/>
              </a:rPr>
              <a:t>their presence, which determines the activity of an employee in a particular position or at the workplace; that is, belonging to one of the employee groups: managers, specialists, other employees (technical performers), workers, and possessing certain qualities that may be included (profession, specialty, qualification, deep knowledge, etc.);</a:t>
            </a:r>
            <a:endParaRPr lang="en-US" dirty="0">
              <a:latin typeface="Times New Roman" pitchFamily="18" charset="0"/>
              <a:cs typeface="Times New Roman" pitchFamily="18" charset="0"/>
            </a:endParaRPr>
          </a:p>
          <a:p>
            <a:pPr marL="342900" indent="-342900">
              <a:spcAft>
                <a:spcPts val="500"/>
              </a:spcAft>
              <a:buSzPct val="100000"/>
              <a:buChar char="•"/>
            </a:pPr>
            <a:r>
              <a:rPr lang="en-US" dirty="0">
                <a:solidFill>
                  <a:srgbClr val="222222"/>
                </a:solidFill>
                <a:latin typeface="Times New Roman" pitchFamily="18" charset="0"/>
                <a:ea typeface="Calibri" pitchFamily="34" charset="-122"/>
                <a:cs typeface="Times New Roman" pitchFamily="18" charset="0"/>
              </a:rPr>
              <a:t>purposefulness of activity, that is, ensuring the achievement of the organization’s goals by defining the employees’ goals in the relevant sphere and creating conditions for implementing them effectively.</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txBox="1"/>
          <p:nvPr/>
        </p:nvSpPr>
        <p:spPr>
          <a:xfrm>
            <a:off x="457200" y="274320"/>
            <a:ext cx="7098632" cy="4572000"/>
          </a:xfrm>
          <a:prstGeom prst="rect">
            <a:avLst/>
          </a:prstGeom>
          <a:noFill/>
          <a:ln/>
        </p:spPr>
        <p:txBody>
          <a:bodyPr wrap="square" lIns="50800" tIns="50800" rIns="50800" bIns="50800" rtlCol="0" anchor="t"/>
          <a:lstStyle/>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In the economic literature, the category “labor potential” is used along with the concept of “labor resources”. It is a generalized integral characteristic of labor ability and reflects the capabilities of employees both in a given sphere and in general. At the level of an individual, it includes the following:</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1) qualities describing the physical and psychological condition of the employee (health, type of nervous system, endurance);</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2) special knowledge, work skills, and the presence and volume of competence that determine labor ability to a certain degree;</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3) level of responsibility and awareness, social maturity, orientation of values, interests, needs in the sphere of work.</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txBox="1"/>
          <p:nvPr/>
        </p:nvSpPr>
        <p:spPr>
          <a:xfrm>
            <a:off x="274320" y="91440"/>
            <a:ext cx="8595360" cy="365760"/>
          </a:xfrm>
          <a:prstGeom prst="rect">
            <a:avLst/>
          </a:prstGeom>
          <a:noFill/>
          <a:ln/>
        </p:spPr>
        <p:txBody>
          <a:bodyPr wrap="square" lIns="50800" tIns="50800" rIns="50800" bIns="50800" rtlCol="0" anchor="t"/>
          <a:lstStyle/>
          <a:p>
            <a:pPr marL="0" indent="0" algn="ctr">
              <a:buNone/>
            </a:pPr>
            <a:r>
              <a:rPr lang="en-US" sz="1400" b="1" dirty="0">
                <a:solidFill>
                  <a:srgbClr val="222222"/>
                </a:solidFill>
                <a:latin typeface="Times New Roman" pitchFamily="18" charset="0"/>
                <a:ea typeface="Calibri" pitchFamily="34" charset="-122"/>
                <a:cs typeface="Times New Roman" pitchFamily="18" charset="0"/>
              </a:rPr>
              <a:t>Figure 1.3. Structure of the factors determining an employee’s labor potential</a:t>
            </a:r>
            <a:endParaRPr lang="en-US" sz="1400" dirty="0">
              <a:latin typeface="Times New Roman" pitchFamily="18" charset="0"/>
              <a:cs typeface="Times New Roman" pitchFamily="18" charset="0"/>
            </a:endParaRPr>
          </a:p>
        </p:txBody>
      </p:sp>
      <p:sp>
        <p:nvSpPr>
          <p:cNvPr id="3" name="Text 1"/>
          <p:cNvSpPr/>
          <p:nvPr/>
        </p:nvSpPr>
        <p:spPr>
          <a:xfrm>
            <a:off x="182880" y="2286000"/>
            <a:ext cx="1097280" cy="548640"/>
          </a:xfrm>
          <a:prstGeom prst="roundRect">
            <a:avLst>
              <a:gd name="adj" fmla="val 13333"/>
            </a:avLst>
          </a:prstGeom>
          <a:solidFill>
            <a:srgbClr val="DEEAF6"/>
          </a:solidFill>
          <a:ln w="12700">
            <a:solidFill>
              <a:srgbClr val="2E75B6"/>
            </a:solidFill>
          </a:ln>
        </p:spPr>
        <p:txBody>
          <a:bodyPr wrap="square" lIns="38100" tIns="38100" rIns="38100" bIns="38100" rtlCol="0" anchor="ctr"/>
          <a:lstStyle/>
          <a:p>
            <a:pPr marL="0" indent="0" algn="ctr">
              <a:buNone/>
            </a:pPr>
            <a:r>
              <a:rPr lang="en-US" sz="1100" b="1" dirty="0">
                <a:solidFill>
                  <a:srgbClr val="1A1A1A"/>
                </a:solidFill>
                <a:latin typeface="Calibri" pitchFamily="34" charset="0"/>
                <a:ea typeface="Calibri" pitchFamily="34" charset="-122"/>
                <a:cs typeface="Calibri" pitchFamily="34" charset="-120"/>
              </a:rPr>
              <a:t>Employee’s labor potential</a:t>
            </a:r>
            <a:endParaRPr lang="en-US" sz="1100" dirty="0"/>
          </a:p>
        </p:txBody>
      </p:sp>
      <p:sp>
        <p:nvSpPr>
          <p:cNvPr id="4" name="Text 2"/>
          <p:cNvSpPr/>
          <p:nvPr/>
        </p:nvSpPr>
        <p:spPr>
          <a:xfrm>
            <a:off x="1463040" y="982980"/>
            <a:ext cx="1097280" cy="457200"/>
          </a:xfrm>
          <a:prstGeom prst="roundRect">
            <a:avLst>
              <a:gd name="adj" fmla="val 16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000" b="1" dirty="0">
                <a:solidFill>
                  <a:srgbClr val="1A1A1A"/>
                </a:solidFill>
                <a:latin typeface="Calibri" pitchFamily="34" charset="0"/>
                <a:ea typeface="Calibri" pitchFamily="34" charset="-122"/>
                <a:cs typeface="Calibri" pitchFamily="34" charset="-120"/>
              </a:rPr>
              <a:t>Psychophysiological</a:t>
            </a:r>
            <a:endParaRPr lang="en-US" sz="1000" dirty="0"/>
          </a:p>
        </p:txBody>
      </p:sp>
      <p:sp>
        <p:nvSpPr>
          <p:cNvPr id="5" name="Shape 3"/>
          <p:cNvSpPr/>
          <p:nvPr/>
        </p:nvSpPr>
        <p:spPr>
          <a:xfrm>
            <a:off x="1280160" y="1211580"/>
            <a:ext cx="182880" cy="1348740"/>
          </a:xfrm>
          <a:prstGeom prst="line">
            <a:avLst/>
          </a:prstGeom>
          <a:noFill/>
          <a:ln w="12700">
            <a:solidFill>
              <a:srgbClr val="555555"/>
            </a:solidFill>
            <a:prstDash val="solid"/>
          </a:ln>
        </p:spPr>
      </p:sp>
      <p:sp>
        <p:nvSpPr>
          <p:cNvPr id="6" name="Text 4"/>
          <p:cNvSpPr/>
          <p:nvPr/>
        </p:nvSpPr>
        <p:spPr>
          <a:xfrm>
            <a:off x="2743200" y="502920"/>
            <a:ext cx="1463040" cy="411480"/>
          </a:xfrm>
          <a:prstGeom prst="roundRect">
            <a:avLst>
              <a:gd name="adj" fmla="val 17778"/>
            </a:avLst>
          </a:prstGeom>
          <a:solidFill>
            <a:srgbClr val="DEEAF6"/>
          </a:solidFill>
          <a:ln w="12700">
            <a:solidFill>
              <a:srgbClr val="2E75B6"/>
            </a:solidFill>
          </a:ln>
        </p:spPr>
        <p:txBody>
          <a:bodyPr wrap="square" lIns="38100" tIns="38100" rIns="38100" bIns="38100" rtlCol="0" anchor="ctr"/>
          <a:lstStyle/>
          <a:p>
            <a:pPr marL="0" indent="0" algn="ctr">
              <a:buNone/>
            </a:pPr>
            <a:r>
              <a:rPr lang="en-US" sz="800" dirty="0">
                <a:solidFill>
                  <a:srgbClr val="1A1A1A"/>
                </a:solidFill>
                <a:latin typeface="Calibri" pitchFamily="34" charset="0"/>
                <a:ea typeface="Calibri" pitchFamily="34" charset="-122"/>
                <a:cs typeface="Calibri" pitchFamily="34" charset="-120"/>
              </a:rPr>
              <a:t>Employee’s psychophysiological characteristics</a:t>
            </a:r>
            <a:endParaRPr lang="en-US" sz="800" dirty="0"/>
          </a:p>
        </p:txBody>
      </p:sp>
      <p:sp>
        <p:nvSpPr>
          <p:cNvPr id="7" name="Text 5"/>
          <p:cNvSpPr/>
          <p:nvPr/>
        </p:nvSpPr>
        <p:spPr>
          <a:xfrm>
            <a:off x="4297680" y="502920"/>
            <a:ext cx="4663440" cy="411480"/>
          </a:xfrm>
          <a:prstGeom prst="roundRect">
            <a:avLst>
              <a:gd name="adj" fmla="val 17778"/>
            </a:avLst>
          </a:prstGeom>
          <a:solidFill>
            <a:srgbClr val="FFFFFF"/>
          </a:solidFill>
          <a:ln w="12700">
            <a:solidFill>
              <a:srgbClr val="2E75B6"/>
            </a:solidFill>
          </a:ln>
        </p:spPr>
        <p:txBody>
          <a:bodyPr wrap="square" lIns="38100" tIns="38100" rIns="38100" bIns="38100" rtlCol="0" anchor="ctr"/>
          <a:lstStyle/>
          <a:p>
            <a:pPr marL="0" indent="0" algn="l">
              <a:buNone/>
            </a:pPr>
            <a:r>
              <a:rPr lang="en-US" sz="800" dirty="0">
                <a:solidFill>
                  <a:srgbClr val="1A1A1A"/>
                </a:solidFill>
                <a:latin typeface="Calibri" pitchFamily="34" charset="0"/>
                <a:ea typeface="Calibri" pitchFamily="34" charset="-122"/>
                <a:cs typeface="Calibri" pitchFamily="34" charset="-120"/>
              </a:rPr>
              <a:t>Age; Sex; Health status; Type of nervous system; Fitness for work</a:t>
            </a:r>
            <a:endParaRPr lang="en-US" sz="800" dirty="0"/>
          </a:p>
        </p:txBody>
      </p:sp>
      <p:sp>
        <p:nvSpPr>
          <p:cNvPr id="8" name="Text 6"/>
          <p:cNvSpPr/>
          <p:nvPr/>
        </p:nvSpPr>
        <p:spPr>
          <a:xfrm>
            <a:off x="2743200" y="960120"/>
            <a:ext cx="1463040" cy="411480"/>
          </a:xfrm>
          <a:prstGeom prst="roundRect">
            <a:avLst>
              <a:gd name="adj" fmla="val 17778"/>
            </a:avLst>
          </a:prstGeom>
          <a:solidFill>
            <a:srgbClr val="DEEAF6"/>
          </a:solidFill>
          <a:ln w="12700">
            <a:solidFill>
              <a:srgbClr val="2E75B6"/>
            </a:solidFill>
          </a:ln>
        </p:spPr>
        <p:txBody>
          <a:bodyPr wrap="square" lIns="38100" tIns="38100" rIns="38100" bIns="38100" rtlCol="0" anchor="ctr"/>
          <a:lstStyle/>
          <a:p>
            <a:pPr marL="0" indent="0" algn="ctr">
              <a:buNone/>
            </a:pPr>
            <a:r>
              <a:rPr lang="en-US" sz="800" dirty="0">
                <a:solidFill>
                  <a:srgbClr val="1A1A1A"/>
                </a:solidFill>
                <a:latin typeface="Calibri" pitchFamily="34" charset="0"/>
                <a:ea typeface="Calibri" pitchFamily="34" charset="-122"/>
                <a:cs typeface="Calibri" pitchFamily="34" charset="-120"/>
              </a:rPr>
              <a:t>Organizational abilities</a:t>
            </a:r>
            <a:endParaRPr lang="en-US" sz="800" dirty="0"/>
          </a:p>
        </p:txBody>
      </p:sp>
      <p:sp>
        <p:nvSpPr>
          <p:cNvPr id="9" name="Text 7"/>
          <p:cNvSpPr/>
          <p:nvPr/>
        </p:nvSpPr>
        <p:spPr>
          <a:xfrm>
            <a:off x="4297680" y="960120"/>
            <a:ext cx="4663440" cy="411480"/>
          </a:xfrm>
          <a:prstGeom prst="roundRect">
            <a:avLst>
              <a:gd name="adj" fmla="val 17778"/>
            </a:avLst>
          </a:prstGeom>
          <a:solidFill>
            <a:srgbClr val="FFFFFF"/>
          </a:solidFill>
          <a:ln w="12700">
            <a:solidFill>
              <a:srgbClr val="2E75B6"/>
            </a:solidFill>
          </a:ln>
        </p:spPr>
        <p:txBody>
          <a:bodyPr wrap="square" lIns="38100" tIns="38100" rIns="38100" bIns="38100" rtlCol="0" anchor="ctr"/>
          <a:lstStyle/>
          <a:p>
            <a:pPr marL="0" indent="0" algn="l">
              <a:buNone/>
            </a:pPr>
            <a:r>
              <a:rPr lang="en-US" sz="800" dirty="0">
                <a:solidFill>
                  <a:srgbClr val="1A1A1A"/>
                </a:solidFill>
                <a:latin typeface="Calibri" pitchFamily="34" charset="0"/>
                <a:ea typeface="Calibri" pitchFamily="34" charset="-122"/>
                <a:cs typeface="Calibri" pitchFamily="34" charset="-120"/>
              </a:rPr>
              <a:t>Leadership ability; Prestige among colleagues; Skill in developing abilities in employees; Activity and diligence</a:t>
            </a:r>
            <a:endParaRPr lang="en-US" sz="800" dirty="0"/>
          </a:p>
        </p:txBody>
      </p:sp>
      <p:sp>
        <p:nvSpPr>
          <p:cNvPr id="10" name="Text 8"/>
          <p:cNvSpPr/>
          <p:nvPr/>
        </p:nvSpPr>
        <p:spPr>
          <a:xfrm>
            <a:off x="2743200" y="1417320"/>
            <a:ext cx="1463040" cy="411480"/>
          </a:xfrm>
          <a:prstGeom prst="roundRect">
            <a:avLst>
              <a:gd name="adj" fmla="val 17778"/>
            </a:avLst>
          </a:prstGeom>
          <a:solidFill>
            <a:srgbClr val="DEEAF6"/>
          </a:solidFill>
          <a:ln w="12700">
            <a:solidFill>
              <a:srgbClr val="2E75B6"/>
            </a:solidFill>
          </a:ln>
        </p:spPr>
        <p:txBody>
          <a:bodyPr wrap="square" lIns="38100" tIns="38100" rIns="38100" bIns="38100" rtlCol="0" anchor="ctr"/>
          <a:lstStyle/>
          <a:p>
            <a:pPr marL="0" indent="0" algn="ctr">
              <a:buNone/>
            </a:pPr>
            <a:r>
              <a:rPr lang="en-US" sz="800" dirty="0">
                <a:solidFill>
                  <a:srgbClr val="1A1A1A"/>
                </a:solidFill>
                <a:latin typeface="Calibri" pitchFamily="34" charset="0"/>
                <a:ea typeface="Calibri" pitchFamily="34" charset="-122"/>
                <a:cs typeface="Calibri" pitchFamily="34" charset="-120"/>
              </a:rPr>
              <a:t>Creative abilities</a:t>
            </a:r>
            <a:endParaRPr lang="en-US" sz="800" dirty="0"/>
          </a:p>
        </p:txBody>
      </p:sp>
      <p:sp>
        <p:nvSpPr>
          <p:cNvPr id="11" name="Text 9"/>
          <p:cNvSpPr/>
          <p:nvPr/>
        </p:nvSpPr>
        <p:spPr>
          <a:xfrm>
            <a:off x="4297680" y="1417320"/>
            <a:ext cx="4663440" cy="411480"/>
          </a:xfrm>
          <a:prstGeom prst="roundRect">
            <a:avLst>
              <a:gd name="adj" fmla="val 17778"/>
            </a:avLst>
          </a:prstGeom>
          <a:solidFill>
            <a:srgbClr val="FFFFFF"/>
          </a:solidFill>
          <a:ln w="12700">
            <a:solidFill>
              <a:srgbClr val="2E75B6"/>
            </a:solidFill>
          </a:ln>
        </p:spPr>
        <p:txBody>
          <a:bodyPr wrap="square" lIns="38100" tIns="38100" rIns="38100" bIns="38100" rtlCol="0" anchor="ctr"/>
          <a:lstStyle/>
          <a:p>
            <a:pPr marL="0" indent="0" algn="l">
              <a:buNone/>
            </a:pPr>
            <a:r>
              <a:rPr lang="en-US" sz="800" dirty="0">
                <a:solidFill>
                  <a:srgbClr val="1A1A1A"/>
                </a:solidFill>
                <a:latin typeface="Calibri" pitchFamily="34" charset="0"/>
                <a:ea typeface="Calibri" pitchFamily="34" charset="-122"/>
                <a:cs typeface="Calibri" pitchFamily="34" charset="-120"/>
              </a:rPr>
              <a:t>Creativity in solving production problems; Originality of proposed solutions</a:t>
            </a:r>
            <a:endParaRPr lang="en-US" sz="800" dirty="0"/>
          </a:p>
        </p:txBody>
      </p:sp>
      <p:sp>
        <p:nvSpPr>
          <p:cNvPr id="12" name="Text 10"/>
          <p:cNvSpPr/>
          <p:nvPr/>
        </p:nvSpPr>
        <p:spPr>
          <a:xfrm>
            <a:off x="1463040" y="2263140"/>
            <a:ext cx="1097280" cy="457200"/>
          </a:xfrm>
          <a:prstGeom prst="roundRect">
            <a:avLst>
              <a:gd name="adj" fmla="val 16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000" b="1" dirty="0">
                <a:solidFill>
                  <a:srgbClr val="1A1A1A"/>
                </a:solidFill>
                <a:latin typeface="Calibri" pitchFamily="34" charset="0"/>
                <a:ea typeface="Calibri" pitchFamily="34" charset="-122"/>
                <a:cs typeface="Calibri" pitchFamily="34" charset="-120"/>
              </a:rPr>
              <a:t>Professional</a:t>
            </a:r>
            <a:endParaRPr lang="en-US" sz="1000" dirty="0"/>
          </a:p>
        </p:txBody>
      </p:sp>
      <p:sp>
        <p:nvSpPr>
          <p:cNvPr id="13" name="Shape 11"/>
          <p:cNvSpPr/>
          <p:nvPr/>
        </p:nvSpPr>
        <p:spPr>
          <a:xfrm>
            <a:off x="1280160" y="2491740"/>
            <a:ext cx="182880" cy="68580"/>
          </a:xfrm>
          <a:prstGeom prst="line">
            <a:avLst/>
          </a:prstGeom>
          <a:noFill/>
          <a:ln w="12700">
            <a:solidFill>
              <a:srgbClr val="555555"/>
            </a:solidFill>
            <a:prstDash val="solid"/>
          </a:ln>
        </p:spPr>
      </p:sp>
      <p:sp>
        <p:nvSpPr>
          <p:cNvPr id="14" name="Text 12"/>
          <p:cNvSpPr/>
          <p:nvPr/>
        </p:nvSpPr>
        <p:spPr>
          <a:xfrm>
            <a:off x="2743200" y="2011680"/>
            <a:ext cx="1463040" cy="411480"/>
          </a:xfrm>
          <a:prstGeom prst="roundRect">
            <a:avLst>
              <a:gd name="adj" fmla="val 17778"/>
            </a:avLst>
          </a:prstGeom>
          <a:solidFill>
            <a:srgbClr val="DEEAF6"/>
          </a:solidFill>
          <a:ln w="12700">
            <a:solidFill>
              <a:srgbClr val="2E75B6"/>
            </a:solidFill>
          </a:ln>
        </p:spPr>
        <p:txBody>
          <a:bodyPr wrap="square" lIns="38100" tIns="38100" rIns="38100" bIns="38100" rtlCol="0" anchor="ctr"/>
          <a:lstStyle/>
          <a:p>
            <a:pPr marL="0" indent="0" algn="ctr">
              <a:buNone/>
            </a:pPr>
            <a:r>
              <a:rPr lang="en-US" sz="800" dirty="0">
                <a:solidFill>
                  <a:srgbClr val="1A1A1A"/>
                </a:solidFill>
                <a:latin typeface="Calibri" pitchFamily="34" charset="0"/>
                <a:ea typeface="Calibri" pitchFamily="34" charset="-122"/>
                <a:cs typeface="Calibri" pitchFamily="34" charset="-120"/>
              </a:rPr>
              <a:t>Professional readiness</a:t>
            </a:r>
            <a:endParaRPr lang="en-US" sz="800" dirty="0"/>
          </a:p>
        </p:txBody>
      </p:sp>
      <p:sp>
        <p:nvSpPr>
          <p:cNvPr id="15" name="Text 13"/>
          <p:cNvSpPr/>
          <p:nvPr/>
        </p:nvSpPr>
        <p:spPr>
          <a:xfrm>
            <a:off x="4297680" y="2011680"/>
            <a:ext cx="4663440" cy="411480"/>
          </a:xfrm>
          <a:prstGeom prst="roundRect">
            <a:avLst>
              <a:gd name="adj" fmla="val 17778"/>
            </a:avLst>
          </a:prstGeom>
          <a:solidFill>
            <a:srgbClr val="FFFFFF"/>
          </a:solidFill>
          <a:ln w="12700">
            <a:solidFill>
              <a:srgbClr val="2E75B6"/>
            </a:solidFill>
          </a:ln>
        </p:spPr>
        <p:txBody>
          <a:bodyPr wrap="square" lIns="38100" tIns="38100" rIns="38100" bIns="38100" rtlCol="0" anchor="ctr"/>
          <a:lstStyle/>
          <a:p>
            <a:pPr marL="0" indent="0" algn="l">
              <a:buNone/>
            </a:pPr>
            <a:r>
              <a:rPr lang="en-US" sz="800" dirty="0">
                <a:solidFill>
                  <a:srgbClr val="1A1A1A"/>
                </a:solidFill>
                <a:latin typeface="Calibri" pitchFamily="34" charset="0"/>
                <a:ea typeface="Calibri" pitchFamily="34" charset="-122"/>
                <a:cs typeface="Calibri" pitchFamily="34" charset="-120"/>
              </a:rPr>
              <a:t>Knowledge (general and specialized); Work experience (general and at this enterprise); Independence in performing tasks; Desire to improve qualifications</a:t>
            </a:r>
            <a:endParaRPr lang="en-US" sz="800" dirty="0"/>
          </a:p>
        </p:txBody>
      </p:sp>
      <p:sp>
        <p:nvSpPr>
          <p:cNvPr id="16" name="Text 14"/>
          <p:cNvSpPr/>
          <p:nvPr/>
        </p:nvSpPr>
        <p:spPr>
          <a:xfrm>
            <a:off x="2743200" y="2468880"/>
            <a:ext cx="1463040" cy="411480"/>
          </a:xfrm>
          <a:prstGeom prst="roundRect">
            <a:avLst>
              <a:gd name="adj" fmla="val 17778"/>
            </a:avLst>
          </a:prstGeom>
          <a:solidFill>
            <a:srgbClr val="DEEAF6"/>
          </a:solidFill>
          <a:ln w="12700">
            <a:solidFill>
              <a:srgbClr val="2E75B6"/>
            </a:solidFill>
          </a:ln>
        </p:spPr>
        <p:txBody>
          <a:bodyPr wrap="square" lIns="38100" tIns="38100" rIns="38100" bIns="38100" rtlCol="0" anchor="ctr"/>
          <a:lstStyle/>
          <a:p>
            <a:pPr marL="0" indent="0" algn="ctr">
              <a:buNone/>
            </a:pPr>
            <a:r>
              <a:rPr lang="en-US" sz="800" dirty="0">
                <a:solidFill>
                  <a:srgbClr val="1A1A1A"/>
                </a:solidFill>
                <a:latin typeface="Calibri" pitchFamily="34" charset="0"/>
                <a:ea typeface="Calibri" pitchFamily="34" charset="-122"/>
                <a:cs typeface="Calibri" pitchFamily="34" charset="-120"/>
              </a:rPr>
              <a:t>Labor activity</a:t>
            </a:r>
            <a:endParaRPr lang="en-US" sz="800" dirty="0"/>
          </a:p>
        </p:txBody>
      </p:sp>
      <p:sp>
        <p:nvSpPr>
          <p:cNvPr id="17" name="Text 15"/>
          <p:cNvSpPr/>
          <p:nvPr/>
        </p:nvSpPr>
        <p:spPr>
          <a:xfrm>
            <a:off x="4297680" y="2468880"/>
            <a:ext cx="4663440" cy="411480"/>
          </a:xfrm>
          <a:prstGeom prst="roundRect">
            <a:avLst>
              <a:gd name="adj" fmla="val 17778"/>
            </a:avLst>
          </a:prstGeom>
          <a:solidFill>
            <a:srgbClr val="FFFFFF"/>
          </a:solidFill>
          <a:ln w="12700">
            <a:solidFill>
              <a:srgbClr val="2E75B6"/>
            </a:solidFill>
          </a:ln>
        </p:spPr>
        <p:txBody>
          <a:bodyPr wrap="square" lIns="38100" tIns="38100" rIns="38100" bIns="38100" rtlCol="0" anchor="ctr"/>
          <a:lstStyle/>
          <a:p>
            <a:pPr marL="0" indent="0" algn="l">
              <a:buNone/>
            </a:pPr>
            <a:r>
              <a:rPr lang="en-US" sz="800" dirty="0">
                <a:solidFill>
                  <a:srgbClr val="1A1A1A"/>
                </a:solidFill>
                <a:latin typeface="Calibri" pitchFamily="34" charset="0"/>
                <a:ea typeface="Calibri" pitchFamily="34" charset="-122"/>
                <a:cs typeface="Calibri" pitchFamily="34" charset="-120"/>
              </a:rPr>
              <a:t>Volume of work performed; Quality of work performed; Meeting deadlines; Use of working time</a:t>
            </a:r>
            <a:endParaRPr lang="en-US" sz="800" dirty="0"/>
          </a:p>
        </p:txBody>
      </p:sp>
      <p:sp>
        <p:nvSpPr>
          <p:cNvPr id="18" name="Text 16"/>
          <p:cNvSpPr/>
          <p:nvPr/>
        </p:nvSpPr>
        <p:spPr>
          <a:xfrm>
            <a:off x="1463040" y="3543300"/>
            <a:ext cx="1097280" cy="457200"/>
          </a:xfrm>
          <a:prstGeom prst="roundRect">
            <a:avLst>
              <a:gd name="adj" fmla="val 16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000" b="1" dirty="0">
                <a:solidFill>
                  <a:srgbClr val="1A1A1A"/>
                </a:solidFill>
                <a:latin typeface="Calibri" pitchFamily="34" charset="0"/>
                <a:ea typeface="Calibri" pitchFamily="34" charset="-122"/>
                <a:cs typeface="Calibri" pitchFamily="34" charset="-120"/>
              </a:rPr>
              <a:t>Personal</a:t>
            </a:r>
            <a:endParaRPr lang="en-US" sz="1000" dirty="0"/>
          </a:p>
        </p:txBody>
      </p:sp>
      <p:sp>
        <p:nvSpPr>
          <p:cNvPr id="19" name="Shape 17"/>
          <p:cNvSpPr/>
          <p:nvPr/>
        </p:nvSpPr>
        <p:spPr>
          <a:xfrm>
            <a:off x="1280160" y="2560320"/>
            <a:ext cx="182880" cy="1211580"/>
          </a:xfrm>
          <a:prstGeom prst="line">
            <a:avLst/>
          </a:prstGeom>
          <a:noFill/>
          <a:ln w="12700">
            <a:solidFill>
              <a:srgbClr val="555555"/>
            </a:solidFill>
            <a:prstDash val="solid"/>
          </a:ln>
        </p:spPr>
      </p:sp>
      <p:sp>
        <p:nvSpPr>
          <p:cNvPr id="20" name="Text 18"/>
          <p:cNvSpPr/>
          <p:nvPr/>
        </p:nvSpPr>
        <p:spPr>
          <a:xfrm>
            <a:off x="2743200" y="3063240"/>
            <a:ext cx="1463040" cy="411480"/>
          </a:xfrm>
          <a:prstGeom prst="roundRect">
            <a:avLst>
              <a:gd name="adj" fmla="val 17778"/>
            </a:avLst>
          </a:prstGeom>
          <a:solidFill>
            <a:srgbClr val="DEEAF6"/>
          </a:solidFill>
          <a:ln w="12700">
            <a:solidFill>
              <a:srgbClr val="2E75B6"/>
            </a:solidFill>
          </a:ln>
        </p:spPr>
        <p:txBody>
          <a:bodyPr wrap="square" lIns="38100" tIns="38100" rIns="38100" bIns="38100" rtlCol="0" anchor="ctr"/>
          <a:lstStyle/>
          <a:p>
            <a:pPr marL="0" indent="0" algn="ctr">
              <a:buNone/>
            </a:pPr>
            <a:r>
              <a:rPr lang="en-US" sz="800" dirty="0">
                <a:solidFill>
                  <a:srgbClr val="1A1A1A"/>
                </a:solidFill>
                <a:latin typeface="Calibri" pitchFamily="34" charset="0"/>
                <a:ea typeface="Calibri" pitchFamily="34" charset="-122"/>
                <a:cs typeface="Calibri" pitchFamily="34" charset="-120"/>
              </a:rPr>
              <a:t>Character traits</a:t>
            </a:r>
            <a:endParaRPr lang="en-US" sz="800" dirty="0"/>
          </a:p>
        </p:txBody>
      </p:sp>
      <p:sp>
        <p:nvSpPr>
          <p:cNvPr id="21" name="Text 19"/>
          <p:cNvSpPr/>
          <p:nvPr/>
        </p:nvSpPr>
        <p:spPr>
          <a:xfrm>
            <a:off x="4297680" y="3063240"/>
            <a:ext cx="4663440" cy="411480"/>
          </a:xfrm>
          <a:prstGeom prst="roundRect">
            <a:avLst>
              <a:gd name="adj" fmla="val 17778"/>
            </a:avLst>
          </a:prstGeom>
          <a:solidFill>
            <a:srgbClr val="FFFFFF"/>
          </a:solidFill>
          <a:ln w="12700">
            <a:solidFill>
              <a:srgbClr val="2E75B6"/>
            </a:solidFill>
          </a:ln>
        </p:spPr>
        <p:txBody>
          <a:bodyPr wrap="square" lIns="38100" tIns="38100" rIns="38100" bIns="38100" rtlCol="0" anchor="ctr"/>
          <a:lstStyle/>
          <a:p>
            <a:pPr marL="0" indent="0" algn="l">
              <a:buNone/>
            </a:pPr>
            <a:r>
              <a:rPr lang="en-US" sz="800" dirty="0">
                <a:solidFill>
                  <a:srgbClr val="1A1A1A"/>
                </a:solidFill>
                <a:latin typeface="Calibri" pitchFamily="34" charset="0"/>
                <a:ea typeface="Calibri" pitchFamily="34" charset="-122"/>
                <a:cs typeface="Calibri" pitchFamily="34" charset="-120"/>
              </a:rPr>
              <a:t>Principled and decisive in relations with the team; Demandingness toward oneself</a:t>
            </a:r>
            <a:endParaRPr lang="en-US" sz="800" dirty="0"/>
          </a:p>
        </p:txBody>
      </p:sp>
      <p:sp>
        <p:nvSpPr>
          <p:cNvPr id="22" name="Text 20"/>
          <p:cNvSpPr/>
          <p:nvPr/>
        </p:nvSpPr>
        <p:spPr>
          <a:xfrm>
            <a:off x="2743200" y="3520440"/>
            <a:ext cx="1463040" cy="411480"/>
          </a:xfrm>
          <a:prstGeom prst="roundRect">
            <a:avLst>
              <a:gd name="adj" fmla="val 17778"/>
            </a:avLst>
          </a:prstGeom>
          <a:solidFill>
            <a:srgbClr val="DEEAF6"/>
          </a:solidFill>
          <a:ln w="12700">
            <a:solidFill>
              <a:srgbClr val="2E75B6"/>
            </a:solidFill>
          </a:ln>
        </p:spPr>
        <p:txBody>
          <a:bodyPr wrap="square" lIns="38100" tIns="38100" rIns="38100" bIns="38100" rtlCol="0" anchor="ctr"/>
          <a:lstStyle/>
          <a:p>
            <a:pPr marL="0" indent="0" algn="ctr">
              <a:buNone/>
            </a:pPr>
            <a:r>
              <a:rPr lang="en-US" sz="800" dirty="0">
                <a:solidFill>
                  <a:srgbClr val="1A1A1A"/>
                </a:solidFill>
                <a:latin typeface="Calibri" pitchFamily="34" charset="0"/>
                <a:ea typeface="Calibri" pitchFamily="34" charset="-122"/>
                <a:cs typeface="Calibri" pitchFamily="34" charset="-120"/>
              </a:rPr>
              <a:t>Production activity</a:t>
            </a:r>
            <a:endParaRPr lang="en-US" sz="800" dirty="0"/>
          </a:p>
        </p:txBody>
      </p:sp>
      <p:sp>
        <p:nvSpPr>
          <p:cNvPr id="23" name="Text 21"/>
          <p:cNvSpPr/>
          <p:nvPr/>
        </p:nvSpPr>
        <p:spPr>
          <a:xfrm>
            <a:off x="4297680" y="3520440"/>
            <a:ext cx="4663440" cy="411480"/>
          </a:xfrm>
          <a:prstGeom prst="roundRect">
            <a:avLst>
              <a:gd name="adj" fmla="val 17778"/>
            </a:avLst>
          </a:prstGeom>
          <a:solidFill>
            <a:srgbClr val="FFFFFF"/>
          </a:solidFill>
          <a:ln w="12700">
            <a:solidFill>
              <a:srgbClr val="2E75B6"/>
            </a:solidFill>
          </a:ln>
        </p:spPr>
        <p:txBody>
          <a:bodyPr wrap="square" lIns="38100" tIns="38100" rIns="38100" bIns="38100" rtlCol="0" anchor="ctr"/>
          <a:lstStyle/>
          <a:p>
            <a:pPr marL="0" indent="0" algn="l">
              <a:buNone/>
            </a:pPr>
            <a:r>
              <a:rPr lang="en-US" sz="800" dirty="0">
                <a:solidFill>
                  <a:srgbClr val="1A1A1A"/>
                </a:solidFill>
                <a:latin typeface="Calibri" pitchFamily="34" charset="0"/>
                <a:ea typeface="Calibri" pitchFamily="34" charset="-122"/>
                <a:cs typeface="Calibri" pitchFamily="34" charset="-120"/>
              </a:rPr>
              <a:t>Satisfying current needs; Rationalization activity</a:t>
            </a:r>
            <a:endParaRPr lang="en-US" sz="800" dirty="0"/>
          </a:p>
        </p:txBody>
      </p:sp>
      <p:sp>
        <p:nvSpPr>
          <p:cNvPr id="24" name="Text 22"/>
          <p:cNvSpPr/>
          <p:nvPr/>
        </p:nvSpPr>
        <p:spPr>
          <a:xfrm>
            <a:off x="2743200" y="3977640"/>
            <a:ext cx="1463040" cy="411480"/>
          </a:xfrm>
          <a:prstGeom prst="roundRect">
            <a:avLst>
              <a:gd name="adj" fmla="val 17778"/>
            </a:avLst>
          </a:prstGeom>
          <a:solidFill>
            <a:srgbClr val="DEEAF6"/>
          </a:solidFill>
          <a:ln w="12700">
            <a:solidFill>
              <a:srgbClr val="2E75B6"/>
            </a:solidFill>
          </a:ln>
        </p:spPr>
        <p:txBody>
          <a:bodyPr wrap="square" lIns="38100" tIns="38100" rIns="38100" bIns="38100" rtlCol="0" anchor="ctr"/>
          <a:lstStyle/>
          <a:p>
            <a:pPr marL="0" indent="0" algn="ctr">
              <a:buNone/>
            </a:pPr>
            <a:r>
              <a:rPr lang="en-US" sz="800" dirty="0">
                <a:solidFill>
                  <a:srgbClr val="1A1A1A"/>
                </a:solidFill>
                <a:latin typeface="Calibri" pitchFamily="34" charset="0"/>
                <a:ea typeface="Calibri" pitchFamily="34" charset="-122"/>
                <a:cs typeface="Calibri" pitchFamily="34" charset="-120"/>
              </a:rPr>
              <a:t>Conditions of reproduction</a:t>
            </a:r>
            <a:endParaRPr lang="en-US" sz="800" dirty="0"/>
          </a:p>
        </p:txBody>
      </p:sp>
      <p:sp>
        <p:nvSpPr>
          <p:cNvPr id="25" name="Text 23"/>
          <p:cNvSpPr/>
          <p:nvPr/>
        </p:nvSpPr>
        <p:spPr>
          <a:xfrm>
            <a:off x="4297680" y="3977640"/>
            <a:ext cx="4663440" cy="411480"/>
          </a:xfrm>
          <a:prstGeom prst="roundRect">
            <a:avLst>
              <a:gd name="adj" fmla="val 17778"/>
            </a:avLst>
          </a:prstGeom>
          <a:solidFill>
            <a:srgbClr val="FFFFFF"/>
          </a:solidFill>
          <a:ln w="12700">
            <a:solidFill>
              <a:srgbClr val="2E75B6"/>
            </a:solidFill>
          </a:ln>
        </p:spPr>
        <p:txBody>
          <a:bodyPr wrap="square" lIns="38100" tIns="38100" rIns="38100" bIns="38100" rtlCol="0" anchor="ctr"/>
          <a:lstStyle/>
          <a:p>
            <a:pPr marL="0" indent="0" algn="l">
              <a:buNone/>
            </a:pPr>
            <a:r>
              <a:rPr lang="en-US" sz="800" dirty="0">
                <a:solidFill>
                  <a:srgbClr val="1A1A1A"/>
                </a:solidFill>
                <a:latin typeface="Calibri" pitchFamily="34" charset="0"/>
                <a:ea typeface="Calibri" pitchFamily="34" charset="-122"/>
                <a:cs typeface="Calibri" pitchFamily="34" charset="-120"/>
              </a:rPr>
              <a:t>Family status; Housing conditions</a:t>
            </a:r>
            <a:endParaRPr lang="en-US" sz="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365760" y="182880"/>
            <a:ext cx="8412480" cy="457200"/>
          </a:xfrm>
          <a:prstGeom prst="roundRect">
            <a:avLst>
              <a:gd name="adj" fmla="val 16000"/>
            </a:avLst>
          </a:prstGeom>
          <a:solidFill>
            <a:srgbClr val="D9D9D9"/>
          </a:solidFill>
          <a:ln/>
        </p:spPr>
        <p:txBody>
          <a:bodyPr wrap="square" lIns="38100" tIns="38100" rIns="38100" bIns="38100" rtlCol="0" anchor="ctr"/>
          <a:lstStyle/>
          <a:p>
            <a:pPr marL="0" indent="0" algn="ctr">
              <a:buNone/>
            </a:pPr>
            <a:r>
              <a:rPr lang="en-US" sz="1500" b="1" dirty="0">
                <a:solidFill>
                  <a:srgbClr val="1A1A1A"/>
                </a:solidFill>
                <a:latin typeface="Calibri" pitchFamily="34" charset="0"/>
                <a:ea typeface="Calibri" pitchFamily="34" charset="-122"/>
                <a:cs typeface="Calibri" pitchFamily="34" charset="-120"/>
              </a:rPr>
              <a:t>FACTORS INFLUENCING THE FORMATION OF LABOR POTENTIAL</a:t>
            </a:r>
            <a:endParaRPr lang="en-US" sz="1500" dirty="0"/>
          </a:p>
        </p:txBody>
      </p:sp>
      <p:sp>
        <p:nvSpPr>
          <p:cNvPr id="3" name="Shape 1"/>
          <p:cNvSpPr/>
          <p:nvPr/>
        </p:nvSpPr>
        <p:spPr>
          <a:xfrm>
            <a:off x="365760" y="822960"/>
            <a:ext cx="4114800" cy="1645920"/>
          </a:xfrm>
          <a:prstGeom prst="rect">
            <a:avLst/>
          </a:prstGeom>
          <a:solidFill>
            <a:srgbClr val="F2F2F2"/>
          </a:solidFill>
          <a:ln w="12700">
            <a:solidFill>
              <a:srgbClr val="BFBFBF"/>
            </a:solidFill>
            <a:prstDash val="solid"/>
          </a:ln>
        </p:spPr>
      </p:sp>
      <p:sp>
        <p:nvSpPr>
          <p:cNvPr id="4" name="Text 2"/>
          <p:cNvSpPr txBox="1"/>
          <p:nvPr/>
        </p:nvSpPr>
        <p:spPr>
          <a:xfrm>
            <a:off x="365760" y="868680"/>
            <a:ext cx="4114800" cy="1554480"/>
          </a:xfrm>
          <a:prstGeom prst="rect">
            <a:avLst/>
          </a:prstGeom>
          <a:noFill/>
          <a:ln/>
        </p:spPr>
        <p:txBody>
          <a:bodyPr wrap="square" lIns="50800" tIns="50800" rIns="50800" bIns="50800" rtlCol="0" anchor="t"/>
          <a:lstStyle/>
          <a:p>
            <a:pPr marL="0" indent="0" algn="ctr">
              <a:buNone/>
            </a:pPr>
            <a:r>
              <a:rPr lang="en-US" sz="1200" b="1" dirty="0">
                <a:solidFill>
                  <a:srgbClr val="222222"/>
                </a:solidFill>
                <a:latin typeface="Times New Roman" pitchFamily="18" charset="0"/>
                <a:ea typeface="Calibri" pitchFamily="34" charset="-122"/>
                <a:cs typeface="Times New Roman" pitchFamily="18" charset="0"/>
              </a:rPr>
              <a:t>Social and economic:</a:t>
            </a:r>
            <a:endParaRPr lang="en-US" sz="1200" dirty="0">
              <a:latin typeface="Times New Roman" pitchFamily="18" charset="0"/>
              <a:cs typeface="Times New Roman" pitchFamily="18" charset="0"/>
            </a:endParaRPr>
          </a:p>
          <a:p>
            <a:pPr marL="0" indent="0" algn="l">
              <a:buNone/>
            </a:pPr>
            <a:r>
              <a:rPr lang="en-US" sz="1200" dirty="0">
                <a:solidFill>
                  <a:srgbClr val="222222"/>
                </a:solidFill>
                <a:latin typeface="Times New Roman" pitchFamily="18" charset="0"/>
                <a:ea typeface="Calibri" pitchFamily="34" charset="-122"/>
                <a:cs typeface="Times New Roman" pitchFamily="18" charset="0"/>
              </a:rPr>
              <a:t>– reproduction of the population;</a:t>
            </a:r>
            <a:endParaRPr lang="en-US" sz="1200" dirty="0">
              <a:latin typeface="Times New Roman" pitchFamily="18" charset="0"/>
              <a:cs typeface="Times New Roman" pitchFamily="18" charset="0"/>
            </a:endParaRPr>
          </a:p>
          <a:p>
            <a:pPr marL="0" indent="0" algn="l">
              <a:buNone/>
            </a:pPr>
            <a:r>
              <a:rPr lang="en-US" sz="1200" dirty="0">
                <a:solidFill>
                  <a:srgbClr val="222222"/>
                </a:solidFill>
                <a:latin typeface="Times New Roman" pitchFamily="18" charset="0"/>
                <a:ea typeface="Calibri" pitchFamily="34" charset="-122"/>
                <a:cs typeface="Times New Roman" pitchFamily="18" charset="0"/>
              </a:rPr>
              <a:t>– training of a skilled labor force;</a:t>
            </a:r>
            <a:endParaRPr lang="en-US" sz="1200" dirty="0">
              <a:latin typeface="Times New Roman" pitchFamily="18" charset="0"/>
              <a:cs typeface="Times New Roman" pitchFamily="18" charset="0"/>
            </a:endParaRPr>
          </a:p>
          <a:p>
            <a:pPr marL="0" indent="0" algn="l">
              <a:buNone/>
            </a:pPr>
            <a:r>
              <a:rPr lang="en-US" sz="1200" dirty="0">
                <a:solidFill>
                  <a:srgbClr val="222222"/>
                </a:solidFill>
                <a:latin typeface="Times New Roman" pitchFamily="18" charset="0"/>
                <a:ea typeface="Calibri" pitchFamily="34" charset="-122"/>
                <a:cs typeface="Times New Roman" pitchFamily="18" charset="0"/>
              </a:rPr>
              <a:t>– distribution of the labor force;</a:t>
            </a:r>
            <a:endParaRPr lang="en-US" sz="1200" dirty="0">
              <a:latin typeface="Times New Roman" pitchFamily="18" charset="0"/>
              <a:cs typeface="Times New Roman" pitchFamily="18" charset="0"/>
            </a:endParaRPr>
          </a:p>
          <a:p>
            <a:pPr marL="0" indent="0" algn="l">
              <a:buNone/>
            </a:pPr>
            <a:r>
              <a:rPr lang="en-US" sz="1200" dirty="0">
                <a:solidFill>
                  <a:srgbClr val="222222"/>
                </a:solidFill>
                <a:latin typeface="Times New Roman" pitchFamily="18" charset="0"/>
                <a:ea typeface="Calibri" pitchFamily="34" charset="-122"/>
                <a:cs typeface="Times New Roman" pitchFamily="18" charset="0"/>
              </a:rPr>
              <a:t>– by branches and regions;</a:t>
            </a:r>
            <a:endParaRPr lang="en-US" sz="1200" dirty="0">
              <a:latin typeface="Times New Roman" pitchFamily="18" charset="0"/>
              <a:cs typeface="Times New Roman" pitchFamily="18" charset="0"/>
            </a:endParaRPr>
          </a:p>
          <a:p>
            <a:pPr marL="0" indent="0" algn="l">
              <a:buNone/>
            </a:pPr>
            <a:r>
              <a:rPr lang="en-US" sz="1200" dirty="0">
                <a:solidFill>
                  <a:srgbClr val="222222"/>
                </a:solidFill>
                <a:latin typeface="Times New Roman" pitchFamily="18" charset="0"/>
                <a:ea typeface="Calibri" pitchFamily="34" charset="-122"/>
                <a:cs typeface="Times New Roman" pitchFamily="18" charset="0"/>
              </a:rPr>
              <a:t>– labor legislation;</a:t>
            </a:r>
            <a:endParaRPr lang="en-US" sz="1200" dirty="0">
              <a:latin typeface="Times New Roman" pitchFamily="18" charset="0"/>
              <a:cs typeface="Times New Roman" pitchFamily="18" charset="0"/>
            </a:endParaRPr>
          </a:p>
          <a:p>
            <a:pPr marL="0" indent="0" algn="l">
              <a:buNone/>
            </a:pPr>
            <a:r>
              <a:rPr lang="en-US" sz="1200" dirty="0">
                <a:solidFill>
                  <a:srgbClr val="222222"/>
                </a:solidFill>
                <a:latin typeface="Times New Roman" pitchFamily="18" charset="0"/>
                <a:ea typeface="Calibri" pitchFamily="34" charset="-122"/>
                <a:cs typeface="Times New Roman" pitchFamily="18" charset="0"/>
              </a:rPr>
              <a:t>– use of the labor force</a:t>
            </a:r>
            <a:endParaRPr lang="en-US" sz="1200" dirty="0">
              <a:latin typeface="Times New Roman" pitchFamily="18" charset="0"/>
              <a:cs typeface="Times New Roman" pitchFamily="18" charset="0"/>
            </a:endParaRPr>
          </a:p>
        </p:txBody>
      </p:sp>
      <p:sp>
        <p:nvSpPr>
          <p:cNvPr id="5" name="Shape 3"/>
          <p:cNvSpPr/>
          <p:nvPr/>
        </p:nvSpPr>
        <p:spPr>
          <a:xfrm>
            <a:off x="4663440" y="822960"/>
            <a:ext cx="4114800" cy="1645920"/>
          </a:xfrm>
          <a:prstGeom prst="rect">
            <a:avLst/>
          </a:prstGeom>
          <a:solidFill>
            <a:srgbClr val="F2F2F2"/>
          </a:solidFill>
          <a:ln w="12700">
            <a:solidFill>
              <a:srgbClr val="BFBFBF"/>
            </a:solidFill>
            <a:prstDash val="solid"/>
          </a:ln>
        </p:spPr>
      </p:sp>
      <p:sp>
        <p:nvSpPr>
          <p:cNvPr id="6" name="Text 4"/>
          <p:cNvSpPr txBox="1"/>
          <p:nvPr/>
        </p:nvSpPr>
        <p:spPr>
          <a:xfrm>
            <a:off x="4663440" y="868680"/>
            <a:ext cx="4114800" cy="1554480"/>
          </a:xfrm>
          <a:prstGeom prst="rect">
            <a:avLst/>
          </a:prstGeom>
          <a:noFill/>
          <a:ln/>
        </p:spPr>
        <p:txBody>
          <a:bodyPr wrap="square" lIns="50800" tIns="50800" rIns="50800" bIns="50800" rtlCol="0" anchor="t"/>
          <a:lstStyle/>
          <a:p>
            <a:pPr marL="0" indent="0" algn="ctr">
              <a:buNone/>
            </a:pPr>
            <a:r>
              <a:rPr lang="en-US" sz="1600" b="1" dirty="0">
                <a:solidFill>
                  <a:srgbClr val="222222"/>
                </a:solidFill>
                <a:latin typeface="Times New Roman" pitchFamily="18" charset="0"/>
                <a:ea typeface="Calibri" pitchFamily="34" charset="-122"/>
                <a:cs typeface="Times New Roman" pitchFamily="18" charset="0"/>
              </a:rPr>
              <a:t>Territorial:</a:t>
            </a:r>
            <a:endParaRPr lang="en-US" sz="1600" dirty="0">
              <a:latin typeface="Times New Roman" pitchFamily="18" charset="0"/>
              <a:cs typeface="Times New Roman" pitchFamily="18" charset="0"/>
            </a:endParaRPr>
          </a:p>
          <a:p>
            <a:pPr marL="0" indent="0" algn="l">
              <a:buNone/>
            </a:pPr>
            <a:r>
              <a:rPr lang="en-US" sz="1600" dirty="0">
                <a:solidFill>
                  <a:srgbClr val="222222"/>
                </a:solidFill>
                <a:latin typeface="Times New Roman" pitchFamily="18" charset="0"/>
                <a:ea typeface="Calibri" pitchFamily="34" charset="-122"/>
                <a:cs typeface="Times New Roman" pitchFamily="18" charset="0"/>
              </a:rPr>
              <a:t>– natural and climatic conditions;</a:t>
            </a:r>
            <a:endParaRPr lang="en-US" sz="1600" dirty="0">
              <a:latin typeface="Times New Roman" pitchFamily="18" charset="0"/>
              <a:cs typeface="Times New Roman" pitchFamily="18" charset="0"/>
            </a:endParaRPr>
          </a:p>
          <a:p>
            <a:pPr marL="0" indent="0" algn="l">
              <a:buNone/>
            </a:pPr>
            <a:r>
              <a:rPr lang="en-US" sz="1600" dirty="0">
                <a:solidFill>
                  <a:srgbClr val="222222"/>
                </a:solidFill>
                <a:latin typeface="Times New Roman" pitchFamily="18" charset="0"/>
                <a:ea typeface="Calibri" pitchFamily="34" charset="-122"/>
                <a:cs typeface="Times New Roman" pitchFamily="18" charset="0"/>
              </a:rPr>
              <a:t>– provision of labor resources and workplaces;</a:t>
            </a:r>
            <a:endParaRPr lang="en-US" sz="1600" dirty="0">
              <a:latin typeface="Times New Roman" pitchFamily="18" charset="0"/>
              <a:cs typeface="Times New Roman" pitchFamily="18" charset="0"/>
            </a:endParaRPr>
          </a:p>
          <a:p>
            <a:pPr marL="0" indent="0" algn="l">
              <a:buNone/>
            </a:pPr>
            <a:r>
              <a:rPr lang="en-US" sz="1600" dirty="0">
                <a:solidFill>
                  <a:srgbClr val="222222"/>
                </a:solidFill>
                <a:latin typeface="Times New Roman" pitchFamily="18" charset="0"/>
                <a:ea typeface="Calibri" pitchFamily="34" charset="-122"/>
                <a:cs typeface="Times New Roman" pitchFamily="18" charset="0"/>
              </a:rPr>
              <a:t>– social and living infrastructure;</a:t>
            </a:r>
            <a:endParaRPr lang="en-US" sz="1600" dirty="0">
              <a:latin typeface="Times New Roman" pitchFamily="18" charset="0"/>
              <a:cs typeface="Times New Roman" pitchFamily="18" charset="0"/>
            </a:endParaRPr>
          </a:p>
          <a:p>
            <a:pPr marL="0" indent="0" algn="l">
              <a:buNone/>
            </a:pPr>
            <a:r>
              <a:rPr lang="en-US" sz="1600" dirty="0">
                <a:solidFill>
                  <a:srgbClr val="222222"/>
                </a:solidFill>
                <a:latin typeface="Times New Roman" pitchFamily="18" charset="0"/>
                <a:ea typeface="Calibri" pitchFamily="34" charset="-122"/>
                <a:cs typeface="Times New Roman" pitchFamily="18" charset="0"/>
              </a:rPr>
              <a:t>– population mobility</a:t>
            </a:r>
            <a:endParaRPr lang="en-US" sz="1600" dirty="0">
              <a:latin typeface="Times New Roman" pitchFamily="18" charset="0"/>
              <a:cs typeface="Times New Roman" pitchFamily="18" charset="0"/>
            </a:endParaRPr>
          </a:p>
        </p:txBody>
      </p:sp>
      <p:sp>
        <p:nvSpPr>
          <p:cNvPr id="7" name="Shape 5"/>
          <p:cNvSpPr/>
          <p:nvPr/>
        </p:nvSpPr>
        <p:spPr>
          <a:xfrm>
            <a:off x="365760" y="2560320"/>
            <a:ext cx="4114800" cy="1645920"/>
          </a:xfrm>
          <a:prstGeom prst="rect">
            <a:avLst/>
          </a:prstGeom>
          <a:solidFill>
            <a:srgbClr val="F2F2F2"/>
          </a:solidFill>
          <a:ln w="12700">
            <a:solidFill>
              <a:srgbClr val="BFBFBF"/>
            </a:solidFill>
            <a:prstDash val="solid"/>
          </a:ln>
        </p:spPr>
      </p:sp>
      <p:sp>
        <p:nvSpPr>
          <p:cNvPr id="8" name="Text 6"/>
          <p:cNvSpPr txBox="1"/>
          <p:nvPr/>
        </p:nvSpPr>
        <p:spPr>
          <a:xfrm>
            <a:off x="365760" y="2606040"/>
            <a:ext cx="4114800" cy="1554480"/>
          </a:xfrm>
          <a:prstGeom prst="rect">
            <a:avLst/>
          </a:prstGeom>
          <a:noFill/>
          <a:ln/>
        </p:spPr>
        <p:txBody>
          <a:bodyPr wrap="square" lIns="50800" tIns="50800" rIns="50800" bIns="50800" rtlCol="0" anchor="t"/>
          <a:lstStyle/>
          <a:p>
            <a:pPr marL="0" indent="0" algn="ctr">
              <a:buNone/>
            </a:pPr>
            <a:r>
              <a:rPr lang="en-US" sz="1400" b="1" dirty="0">
                <a:solidFill>
                  <a:srgbClr val="222222"/>
                </a:solidFill>
                <a:latin typeface="Times New Roman" pitchFamily="18" charset="0"/>
                <a:ea typeface="Calibri" pitchFamily="34" charset="-122"/>
                <a:cs typeface="Times New Roman" pitchFamily="18" charset="0"/>
              </a:rPr>
              <a:t>Individual:</a:t>
            </a:r>
            <a:endParaRPr lang="en-US" sz="1400" dirty="0">
              <a:latin typeface="Times New Roman" pitchFamily="18" charset="0"/>
              <a:cs typeface="Times New Roman" pitchFamily="18" charset="0"/>
            </a:endParaRPr>
          </a:p>
          <a:p>
            <a:pPr marL="0" indent="0" algn="l">
              <a:buNone/>
            </a:pPr>
            <a:r>
              <a:rPr lang="en-US" sz="1400" dirty="0">
                <a:solidFill>
                  <a:srgbClr val="222222"/>
                </a:solidFill>
                <a:latin typeface="Times New Roman" pitchFamily="18" charset="0"/>
                <a:ea typeface="Calibri" pitchFamily="34" charset="-122"/>
                <a:cs typeface="Times New Roman" pitchFamily="18" charset="0"/>
              </a:rPr>
              <a:t>– social characteristics: sex, age, qualification, etc.;</a:t>
            </a:r>
            <a:endParaRPr lang="en-US" sz="1400" dirty="0">
              <a:latin typeface="Times New Roman" pitchFamily="18" charset="0"/>
              <a:cs typeface="Times New Roman" pitchFamily="18" charset="0"/>
            </a:endParaRPr>
          </a:p>
          <a:p>
            <a:pPr marL="0" indent="0" algn="l">
              <a:buNone/>
            </a:pPr>
            <a:r>
              <a:rPr lang="en-US" sz="1400" dirty="0">
                <a:solidFill>
                  <a:srgbClr val="222222"/>
                </a:solidFill>
                <a:latin typeface="Times New Roman" pitchFamily="18" charset="0"/>
                <a:ea typeface="Calibri" pitchFamily="34" charset="-122"/>
                <a:cs typeface="Times New Roman" pitchFamily="18" charset="0"/>
              </a:rPr>
              <a:t>– psychological characteristics;</a:t>
            </a:r>
            <a:endParaRPr lang="en-US" sz="1400" dirty="0">
              <a:latin typeface="Times New Roman" pitchFamily="18" charset="0"/>
              <a:cs typeface="Times New Roman" pitchFamily="18" charset="0"/>
            </a:endParaRPr>
          </a:p>
          <a:p>
            <a:pPr marL="0" indent="0" algn="l">
              <a:buNone/>
            </a:pPr>
            <a:r>
              <a:rPr lang="en-US" sz="1400" dirty="0">
                <a:solidFill>
                  <a:srgbClr val="222222"/>
                </a:solidFill>
                <a:latin typeface="Times New Roman" pitchFamily="18" charset="0"/>
                <a:ea typeface="Calibri" pitchFamily="34" charset="-122"/>
                <a:cs typeface="Times New Roman" pitchFamily="18" charset="0"/>
              </a:rPr>
              <a:t>– a person’s moral and ethical qualities</a:t>
            </a:r>
            <a:endParaRPr lang="en-US" sz="1400" dirty="0">
              <a:latin typeface="Times New Roman" pitchFamily="18" charset="0"/>
              <a:cs typeface="Times New Roman" pitchFamily="18" charset="0"/>
            </a:endParaRPr>
          </a:p>
        </p:txBody>
      </p:sp>
      <p:sp>
        <p:nvSpPr>
          <p:cNvPr id="9" name="Shape 7"/>
          <p:cNvSpPr/>
          <p:nvPr/>
        </p:nvSpPr>
        <p:spPr>
          <a:xfrm>
            <a:off x="4663440" y="2560320"/>
            <a:ext cx="4114800" cy="1645920"/>
          </a:xfrm>
          <a:prstGeom prst="rect">
            <a:avLst/>
          </a:prstGeom>
          <a:solidFill>
            <a:srgbClr val="F2F2F2"/>
          </a:solidFill>
          <a:ln w="12700">
            <a:solidFill>
              <a:srgbClr val="BFBFBF"/>
            </a:solidFill>
            <a:prstDash val="solid"/>
          </a:ln>
        </p:spPr>
      </p:sp>
      <p:sp>
        <p:nvSpPr>
          <p:cNvPr id="10" name="Text 8"/>
          <p:cNvSpPr txBox="1"/>
          <p:nvPr/>
        </p:nvSpPr>
        <p:spPr>
          <a:xfrm>
            <a:off x="4663440" y="2606040"/>
            <a:ext cx="4114800" cy="1554480"/>
          </a:xfrm>
          <a:prstGeom prst="rect">
            <a:avLst/>
          </a:prstGeom>
          <a:noFill/>
          <a:ln/>
        </p:spPr>
        <p:txBody>
          <a:bodyPr wrap="square" lIns="50800" tIns="50800" rIns="50800" bIns="50800" rtlCol="0" anchor="t"/>
          <a:lstStyle/>
          <a:p>
            <a:pPr marL="0" indent="0" algn="ctr">
              <a:buNone/>
            </a:pPr>
            <a:r>
              <a:rPr lang="en-US" sz="1400" b="1" dirty="0">
                <a:solidFill>
                  <a:srgbClr val="222222"/>
                </a:solidFill>
                <a:latin typeface="Times New Roman" pitchFamily="18" charset="0"/>
                <a:ea typeface="Calibri" pitchFamily="34" charset="-122"/>
                <a:cs typeface="Times New Roman" pitchFamily="18" charset="0"/>
              </a:rPr>
              <a:t>Branch (enterprise level):</a:t>
            </a:r>
            <a:endParaRPr lang="en-US" sz="1400" dirty="0">
              <a:latin typeface="Times New Roman" pitchFamily="18" charset="0"/>
              <a:cs typeface="Times New Roman" pitchFamily="18" charset="0"/>
            </a:endParaRPr>
          </a:p>
          <a:p>
            <a:pPr marL="0" indent="0" algn="l">
              <a:buNone/>
            </a:pPr>
            <a:r>
              <a:rPr lang="en-US" sz="1400" dirty="0">
                <a:solidFill>
                  <a:srgbClr val="222222"/>
                </a:solidFill>
                <a:latin typeface="Times New Roman" pitchFamily="18" charset="0"/>
                <a:ea typeface="Calibri" pitchFamily="34" charset="-122"/>
                <a:cs typeface="Times New Roman" pitchFamily="18" charset="0"/>
              </a:rPr>
              <a:t>– work organization;</a:t>
            </a:r>
            <a:endParaRPr lang="en-US" sz="1400" dirty="0">
              <a:latin typeface="Times New Roman" pitchFamily="18" charset="0"/>
              <a:cs typeface="Times New Roman" pitchFamily="18" charset="0"/>
            </a:endParaRPr>
          </a:p>
          <a:p>
            <a:pPr marL="0" indent="0" algn="l">
              <a:buNone/>
            </a:pPr>
            <a:r>
              <a:rPr lang="en-US" sz="1400" dirty="0">
                <a:solidFill>
                  <a:srgbClr val="222222"/>
                </a:solidFill>
                <a:latin typeface="Times New Roman" pitchFamily="18" charset="0"/>
                <a:ea typeface="Calibri" pitchFamily="34" charset="-122"/>
                <a:cs typeface="Times New Roman" pitchFamily="18" charset="0"/>
              </a:rPr>
              <a:t>– work rationing;</a:t>
            </a:r>
            <a:endParaRPr lang="en-US" sz="1400" dirty="0">
              <a:latin typeface="Times New Roman" pitchFamily="18" charset="0"/>
              <a:cs typeface="Times New Roman" pitchFamily="18" charset="0"/>
            </a:endParaRPr>
          </a:p>
          <a:p>
            <a:pPr marL="0" indent="0" algn="l">
              <a:buNone/>
            </a:pPr>
            <a:r>
              <a:rPr lang="en-US" sz="1400" dirty="0">
                <a:solidFill>
                  <a:srgbClr val="222222"/>
                </a:solidFill>
                <a:latin typeface="Times New Roman" pitchFamily="18" charset="0"/>
                <a:ea typeface="Calibri" pitchFamily="34" charset="-122"/>
                <a:cs typeface="Times New Roman" pitchFamily="18" charset="0"/>
              </a:rPr>
              <a:t>– work motivation;</a:t>
            </a:r>
            <a:endParaRPr lang="en-US" sz="1400" dirty="0">
              <a:latin typeface="Times New Roman" pitchFamily="18" charset="0"/>
              <a:cs typeface="Times New Roman" pitchFamily="18" charset="0"/>
            </a:endParaRPr>
          </a:p>
          <a:p>
            <a:pPr marL="0" indent="0" algn="l">
              <a:buNone/>
            </a:pPr>
            <a:r>
              <a:rPr lang="en-US" sz="1400" dirty="0">
                <a:solidFill>
                  <a:srgbClr val="222222"/>
                </a:solidFill>
                <a:latin typeface="Times New Roman" pitchFamily="18" charset="0"/>
                <a:ea typeface="Calibri" pitchFamily="34" charset="-122"/>
                <a:cs typeface="Times New Roman" pitchFamily="18" charset="0"/>
              </a:rPr>
              <a:t>– psychological climate in the team;</a:t>
            </a:r>
            <a:endParaRPr lang="en-US" sz="1400" dirty="0">
              <a:latin typeface="Times New Roman" pitchFamily="18" charset="0"/>
              <a:cs typeface="Times New Roman" pitchFamily="18" charset="0"/>
            </a:endParaRPr>
          </a:p>
          <a:p>
            <a:pPr marL="0" indent="0" algn="l">
              <a:buNone/>
            </a:pPr>
            <a:r>
              <a:rPr lang="en-US" sz="1400" dirty="0">
                <a:solidFill>
                  <a:srgbClr val="222222"/>
                </a:solidFill>
                <a:latin typeface="Times New Roman" pitchFamily="18" charset="0"/>
                <a:ea typeface="Calibri" pitchFamily="34" charset="-122"/>
                <a:cs typeface="Times New Roman" pitchFamily="18" charset="0"/>
              </a:rPr>
              <a:t>– working conditions and content</a:t>
            </a:r>
            <a:endParaRPr lang="en-US" sz="1400" dirty="0">
              <a:latin typeface="Times New Roman" pitchFamily="18" charset="0"/>
              <a:cs typeface="Times New Roman" pitchFamily="18" charset="0"/>
            </a:endParaRPr>
          </a:p>
        </p:txBody>
      </p:sp>
      <p:sp>
        <p:nvSpPr>
          <p:cNvPr id="11" name="Text 9"/>
          <p:cNvSpPr txBox="1"/>
          <p:nvPr/>
        </p:nvSpPr>
        <p:spPr>
          <a:xfrm>
            <a:off x="365760" y="4297680"/>
            <a:ext cx="8412480" cy="365760"/>
          </a:xfrm>
          <a:prstGeom prst="rect">
            <a:avLst/>
          </a:prstGeom>
          <a:noFill/>
          <a:ln/>
        </p:spPr>
        <p:txBody>
          <a:bodyPr wrap="square" lIns="50800" tIns="50800" rIns="50800" bIns="50800" rtlCol="0" anchor="t"/>
          <a:lstStyle/>
          <a:p>
            <a:pPr marL="0" indent="0" algn="ctr">
              <a:buNone/>
            </a:pPr>
            <a:r>
              <a:rPr lang="en-US" sz="1200" b="1" dirty="0">
                <a:solidFill>
                  <a:srgbClr val="222222"/>
                </a:solidFill>
                <a:latin typeface="Calibri" pitchFamily="34" charset="0"/>
                <a:ea typeface="Calibri" pitchFamily="34" charset="-122"/>
                <a:cs typeface="Calibri" pitchFamily="34" charset="-120"/>
              </a:rPr>
              <a:t>Figure 1.4. Factors influencing the formation of a team’s labor potential</a:t>
            </a:r>
            <a:endParaRPr lang="en-US" sz="1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Shape 0"/>
          <p:cNvSpPr/>
          <p:nvPr/>
        </p:nvSpPr>
        <p:spPr>
          <a:xfrm>
            <a:off x="3200400" y="1463040"/>
            <a:ext cx="2743200" cy="1463040"/>
          </a:xfrm>
          <a:prstGeom prst="ellipse">
            <a:avLst/>
          </a:prstGeom>
          <a:solidFill>
            <a:srgbClr val="D9D9D9"/>
          </a:solidFill>
          <a:ln w="12700">
            <a:solidFill>
              <a:srgbClr val="7F7F7F"/>
            </a:solidFill>
            <a:prstDash val="solid"/>
          </a:ln>
        </p:spPr>
      </p:sp>
      <p:sp>
        <p:nvSpPr>
          <p:cNvPr id="3" name="Text 1"/>
          <p:cNvSpPr txBox="1"/>
          <p:nvPr/>
        </p:nvSpPr>
        <p:spPr>
          <a:xfrm>
            <a:off x="3291840" y="1645920"/>
            <a:ext cx="2560320" cy="1097280"/>
          </a:xfrm>
          <a:prstGeom prst="rect">
            <a:avLst/>
          </a:prstGeom>
          <a:noFill/>
          <a:ln/>
        </p:spPr>
        <p:txBody>
          <a:bodyPr wrap="square" lIns="50800" tIns="50800" rIns="50800" bIns="50800" rtlCol="0" anchor="ctr"/>
          <a:lstStyle/>
          <a:p>
            <a:pPr marL="0" indent="0" algn="ctr">
              <a:buNone/>
            </a:pPr>
            <a:r>
              <a:rPr lang="en-US" sz="1400" b="1" dirty="0">
                <a:solidFill>
                  <a:srgbClr val="222222"/>
                </a:solidFill>
                <a:latin typeface="Calibri" pitchFamily="34" charset="0"/>
                <a:ea typeface="Calibri" pitchFamily="34" charset="-122"/>
                <a:cs typeface="Calibri" pitchFamily="34" charset="-120"/>
              </a:rPr>
              <a:t>Proposed structure of the program for ensuring employment of the population</a:t>
            </a:r>
            <a:endParaRPr lang="en-US" sz="1400" dirty="0"/>
          </a:p>
        </p:txBody>
      </p:sp>
      <p:sp>
        <p:nvSpPr>
          <p:cNvPr id="4" name="Text 2"/>
          <p:cNvSpPr/>
          <p:nvPr/>
        </p:nvSpPr>
        <p:spPr>
          <a:xfrm>
            <a:off x="3108960" y="45720"/>
            <a:ext cx="2743200" cy="914400"/>
          </a:xfrm>
          <a:prstGeom prst="roundRect">
            <a:avLst>
              <a:gd name="adj" fmla="val 8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000" dirty="0">
                <a:solidFill>
                  <a:srgbClr val="1A1A1A"/>
                </a:solidFill>
                <a:latin typeface="Calibri" pitchFamily="34" charset="0"/>
                <a:ea typeface="Calibri" pitchFamily="34" charset="-122"/>
                <a:cs typeface="Calibri" pitchFamily="34" charset="-120"/>
              </a:rPr>
              <a:t>Organizing permanent workplaces and ensuring employment of the population</a:t>
            </a:r>
            <a:endParaRPr lang="en-US" sz="1000" dirty="0"/>
          </a:p>
        </p:txBody>
      </p:sp>
      <p:sp>
        <p:nvSpPr>
          <p:cNvPr id="5" name="Text 3"/>
          <p:cNvSpPr/>
          <p:nvPr/>
        </p:nvSpPr>
        <p:spPr>
          <a:xfrm>
            <a:off x="6035040" y="640080"/>
            <a:ext cx="2743200" cy="914400"/>
          </a:xfrm>
          <a:prstGeom prst="roundRect">
            <a:avLst>
              <a:gd name="adj" fmla="val 8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000" dirty="0">
                <a:solidFill>
                  <a:srgbClr val="1A1A1A"/>
                </a:solidFill>
                <a:latin typeface="Calibri" pitchFamily="34" charset="0"/>
                <a:ea typeface="Calibri" pitchFamily="34" charset="-122"/>
                <a:cs typeface="Calibri" pitchFamily="34" charset="-120"/>
              </a:rPr>
              <a:t>Ensuring involvement of unemployed citizens in paid public works</a:t>
            </a:r>
            <a:endParaRPr lang="en-US" sz="1000" dirty="0"/>
          </a:p>
        </p:txBody>
      </p:sp>
      <p:sp>
        <p:nvSpPr>
          <p:cNvPr id="6" name="Text 4"/>
          <p:cNvSpPr/>
          <p:nvPr/>
        </p:nvSpPr>
        <p:spPr>
          <a:xfrm>
            <a:off x="6035040" y="2103120"/>
            <a:ext cx="2743200" cy="914400"/>
          </a:xfrm>
          <a:prstGeom prst="roundRect">
            <a:avLst>
              <a:gd name="adj" fmla="val 8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000" dirty="0">
                <a:solidFill>
                  <a:srgbClr val="1A1A1A"/>
                </a:solidFill>
                <a:latin typeface="Calibri" pitchFamily="34" charset="0"/>
                <a:ea typeface="Calibri" pitchFamily="34" charset="-122"/>
                <a:cs typeface="Calibri" pitchFamily="34" charset="-120"/>
              </a:rPr>
              <a:t>Ensuring employment of the population through Bureaus for temporary, one-time employment</a:t>
            </a:r>
            <a:endParaRPr lang="en-US" sz="1000" dirty="0"/>
          </a:p>
        </p:txBody>
      </p:sp>
      <p:sp>
        <p:nvSpPr>
          <p:cNvPr id="7" name="Text 5"/>
          <p:cNvSpPr/>
          <p:nvPr/>
        </p:nvSpPr>
        <p:spPr>
          <a:xfrm>
            <a:off x="3383280" y="3246120"/>
            <a:ext cx="2743200" cy="914400"/>
          </a:xfrm>
          <a:prstGeom prst="roundRect">
            <a:avLst>
              <a:gd name="adj" fmla="val 8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000" dirty="0">
                <a:solidFill>
                  <a:srgbClr val="1A1A1A"/>
                </a:solidFill>
                <a:latin typeface="Calibri" pitchFamily="34" charset="0"/>
                <a:ea typeface="Calibri" pitchFamily="34" charset="-122"/>
                <a:cs typeface="Calibri" pitchFamily="34" charset="-120"/>
              </a:rPr>
              <a:t>Reserving (quota) jobs for population groups in need of social protection and facing difficulties in finding work</a:t>
            </a:r>
            <a:endParaRPr lang="en-US" sz="1000" dirty="0"/>
          </a:p>
        </p:txBody>
      </p:sp>
      <p:sp>
        <p:nvSpPr>
          <p:cNvPr id="8" name="Text 6"/>
          <p:cNvSpPr/>
          <p:nvPr/>
        </p:nvSpPr>
        <p:spPr>
          <a:xfrm>
            <a:off x="365760" y="3246120"/>
            <a:ext cx="2743200" cy="914400"/>
          </a:xfrm>
          <a:prstGeom prst="roundRect">
            <a:avLst>
              <a:gd name="adj" fmla="val 8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000" dirty="0">
                <a:solidFill>
                  <a:srgbClr val="1A1A1A"/>
                </a:solidFill>
                <a:latin typeface="Calibri" pitchFamily="34" charset="0"/>
                <a:ea typeface="Calibri" pitchFamily="34" charset="-122"/>
                <a:cs typeface="Calibri" pitchFamily="34" charset="-120"/>
              </a:rPr>
              <a:t>Ensuring employment of the unemployed through vocational training and retraining</a:t>
            </a:r>
            <a:endParaRPr lang="en-US" sz="1000" dirty="0"/>
          </a:p>
        </p:txBody>
      </p:sp>
      <p:sp>
        <p:nvSpPr>
          <p:cNvPr id="9" name="Text 7"/>
          <p:cNvSpPr/>
          <p:nvPr/>
        </p:nvSpPr>
        <p:spPr>
          <a:xfrm>
            <a:off x="365760" y="2011680"/>
            <a:ext cx="2743200" cy="914400"/>
          </a:xfrm>
          <a:prstGeom prst="roundRect">
            <a:avLst>
              <a:gd name="adj" fmla="val 8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000" dirty="0">
                <a:solidFill>
                  <a:srgbClr val="1A1A1A"/>
                </a:solidFill>
                <a:latin typeface="Calibri" pitchFamily="34" charset="0"/>
                <a:ea typeface="Calibri" pitchFamily="34" charset="-122"/>
                <a:cs typeface="Calibri" pitchFamily="34" charset="-120"/>
              </a:rPr>
              <a:t>Sending people abroad to carry out labor activity</a:t>
            </a:r>
            <a:endParaRPr lang="en-US" sz="1000" dirty="0"/>
          </a:p>
        </p:txBody>
      </p:sp>
      <p:sp>
        <p:nvSpPr>
          <p:cNvPr id="10" name="Text 8"/>
          <p:cNvSpPr/>
          <p:nvPr/>
        </p:nvSpPr>
        <p:spPr>
          <a:xfrm>
            <a:off x="365760" y="822960"/>
            <a:ext cx="2743200" cy="914400"/>
          </a:xfrm>
          <a:prstGeom prst="roundRect">
            <a:avLst>
              <a:gd name="adj" fmla="val 8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000" dirty="0">
                <a:solidFill>
                  <a:srgbClr val="1A1A1A"/>
                </a:solidFill>
                <a:latin typeface="Calibri" pitchFamily="34" charset="0"/>
                <a:ea typeface="Calibri" pitchFamily="34" charset="-122"/>
                <a:cs typeface="Calibri" pitchFamily="34" charset="-120"/>
              </a:rPr>
              <a:t>Unemployment benefit</a:t>
            </a:r>
            <a:endParaRPr lang="en-US" sz="1000" dirty="0"/>
          </a:p>
        </p:txBody>
      </p:sp>
      <p:sp>
        <p:nvSpPr>
          <p:cNvPr id="11" name="Text 9"/>
          <p:cNvSpPr txBox="1"/>
          <p:nvPr/>
        </p:nvSpPr>
        <p:spPr>
          <a:xfrm>
            <a:off x="365760" y="4480560"/>
            <a:ext cx="8412480" cy="457200"/>
          </a:xfrm>
          <a:prstGeom prst="rect">
            <a:avLst/>
          </a:prstGeom>
          <a:noFill/>
          <a:ln/>
        </p:spPr>
        <p:txBody>
          <a:bodyPr wrap="square" lIns="50800" tIns="50800" rIns="50800" bIns="50800" rtlCol="0" anchor="t"/>
          <a:lstStyle/>
          <a:p>
            <a:pPr marL="0" indent="0" algn="ctr">
              <a:buNone/>
            </a:pPr>
            <a:r>
              <a:rPr lang="en-US" sz="1100" b="1" dirty="0">
                <a:solidFill>
                  <a:srgbClr val="222222"/>
                </a:solidFill>
                <a:latin typeface="Calibri" pitchFamily="34" charset="0"/>
                <a:ea typeface="Calibri" pitchFamily="34" charset="-122"/>
                <a:cs typeface="Calibri" pitchFamily="34" charset="-120"/>
              </a:rPr>
              <a:t>Figure 1.5. Proposed structure of the program for ensuring employment of the population</a:t>
            </a:r>
            <a:endParaRPr lang="en-US" sz="11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txBox="1"/>
          <p:nvPr/>
        </p:nvSpPr>
        <p:spPr>
          <a:xfrm>
            <a:off x="457200" y="274320"/>
            <a:ext cx="7146758" cy="4572000"/>
          </a:xfrm>
          <a:prstGeom prst="rect">
            <a:avLst/>
          </a:prstGeom>
          <a:noFill/>
          <a:ln/>
        </p:spPr>
        <p:txBody>
          <a:bodyPr wrap="square" lIns="50800" tIns="50800" rIns="50800" bIns="50800" rtlCol="0" anchor="t"/>
          <a:lstStyle/>
          <a:p>
            <a:pPr marL="0" indent="0">
              <a:spcAft>
                <a:spcPts val="500"/>
              </a:spcAft>
              <a:buNone/>
            </a:pPr>
            <a:r>
              <a:rPr lang="en-US" sz="2000" dirty="0">
                <a:solidFill>
                  <a:srgbClr val="222222"/>
                </a:solidFill>
                <a:latin typeface="Times New Roman" pitchFamily="18" charset="0"/>
                <a:ea typeface="Calibri" pitchFamily="34" charset="-122"/>
                <a:cs typeface="Times New Roman" pitchFamily="18" charset="0"/>
              </a:rPr>
              <a:t>At present, the human factor’s component parts are studied by many researchers and include the following:</a:t>
            </a:r>
            <a:endParaRPr lang="en-US" sz="2000" dirty="0">
              <a:latin typeface="Times New Roman" pitchFamily="18" charset="0"/>
              <a:cs typeface="Times New Roman" pitchFamily="18" charset="0"/>
            </a:endParaRPr>
          </a:p>
          <a:p>
            <a:pPr marL="342900" indent="-342900">
              <a:spcAft>
                <a:spcPts val="500"/>
              </a:spcAft>
              <a:buSzPct val="100000"/>
              <a:buChar char="•"/>
            </a:pPr>
            <a:r>
              <a:rPr lang="en-US" sz="2000" dirty="0">
                <a:solidFill>
                  <a:srgbClr val="222222"/>
                </a:solidFill>
                <a:latin typeface="Times New Roman" pitchFamily="18" charset="0"/>
                <a:ea typeface="Calibri" pitchFamily="34" charset="-122"/>
                <a:cs typeface="Times New Roman" pitchFamily="18" charset="0"/>
              </a:rPr>
              <a:t>professional level of employees;</a:t>
            </a:r>
            <a:endParaRPr lang="en-US" sz="2000" dirty="0">
              <a:latin typeface="Times New Roman" pitchFamily="18" charset="0"/>
              <a:cs typeface="Times New Roman" pitchFamily="18" charset="0"/>
            </a:endParaRPr>
          </a:p>
          <a:p>
            <a:pPr marL="342900" indent="-342900">
              <a:spcAft>
                <a:spcPts val="500"/>
              </a:spcAft>
              <a:buSzPct val="100000"/>
              <a:buChar char="•"/>
            </a:pPr>
            <a:r>
              <a:rPr lang="en-US" sz="2000" dirty="0">
                <a:solidFill>
                  <a:srgbClr val="222222"/>
                </a:solidFill>
                <a:latin typeface="Times New Roman" pitchFamily="18" charset="0"/>
                <a:ea typeface="Calibri" pitchFamily="34" charset="-122"/>
                <a:cs typeface="Times New Roman" pitchFamily="18" charset="0"/>
              </a:rPr>
              <a:t>social activity;</a:t>
            </a:r>
            <a:endParaRPr lang="en-US" sz="2000" dirty="0">
              <a:latin typeface="Times New Roman" pitchFamily="18" charset="0"/>
              <a:cs typeface="Times New Roman" pitchFamily="18" charset="0"/>
            </a:endParaRPr>
          </a:p>
          <a:p>
            <a:pPr marL="342900" indent="-342900">
              <a:spcAft>
                <a:spcPts val="500"/>
              </a:spcAft>
              <a:buSzPct val="100000"/>
              <a:buChar char="•"/>
            </a:pPr>
            <a:r>
              <a:rPr lang="en-US" sz="2000" dirty="0">
                <a:solidFill>
                  <a:srgbClr val="222222"/>
                </a:solidFill>
                <a:latin typeface="Times New Roman" pitchFamily="18" charset="0"/>
                <a:ea typeface="Calibri" pitchFamily="34" charset="-122"/>
                <a:cs typeface="Times New Roman" pitchFamily="18" charset="0"/>
              </a:rPr>
              <a:t>entrepreneurship;</a:t>
            </a:r>
            <a:endParaRPr lang="en-US" sz="2000" dirty="0">
              <a:latin typeface="Times New Roman" pitchFamily="18" charset="0"/>
              <a:cs typeface="Times New Roman" pitchFamily="18" charset="0"/>
            </a:endParaRPr>
          </a:p>
          <a:p>
            <a:pPr marL="342900" indent="-342900">
              <a:spcAft>
                <a:spcPts val="500"/>
              </a:spcAft>
              <a:buSzPct val="100000"/>
              <a:buChar char="•"/>
            </a:pPr>
            <a:r>
              <a:rPr lang="en-US" sz="2000" dirty="0">
                <a:solidFill>
                  <a:srgbClr val="222222"/>
                </a:solidFill>
                <a:latin typeface="Times New Roman" pitchFamily="18" charset="0"/>
                <a:ea typeface="Calibri" pitchFamily="34" charset="-122"/>
                <a:cs typeface="Times New Roman" pitchFamily="18" charset="0"/>
              </a:rPr>
              <a:t>level of professional and general preparedness of people;</a:t>
            </a:r>
            <a:endParaRPr lang="en-US" sz="2000" dirty="0">
              <a:latin typeface="Times New Roman" pitchFamily="18" charset="0"/>
              <a:cs typeface="Times New Roman" pitchFamily="18" charset="0"/>
            </a:endParaRPr>
          </a:p>
          <a:p>
            <a:pPr marL="342900" indent="-342900">
              <a:spcAft>
                <a:spcPts val="500"/>
              </a:spcAft>
              <a:buSzPct val="100000"/>
              <a:buChar char="•"/>
            </a:pPr>
            <a:r>
              <a:rPr lang="en-US" sz="2000" dirty="0">
                <a:solidFill>
                  <a:srgbClr val="222222"/>
                </a:solidFill>
                <a:latin typeface="Times New Roman" pitchFamily="18" charset="0"/>
                <a:ea typeface="Calibri" pitchFamily="34" charset="-122"/>
                <a:cs typeface="Times New Roman" pitchFamily="18" charset="0"/>
              </a:rPr>
              <a:t>responsibility for poverty;</a:t>
            </a:r>
            <a:endParaRPr lang="en-US" sz="2000" dirty="0">
              <a:latin typeface="Times New Roman" pitchFamily="18" charset="0"/>
              <a:cs typeface="Times New Roman" pitchFamily="18" charset="0"/>
            </a:endParaRPr>
          </a:p>
          <a:p>
            <a:pPr marL="342900" indent="-342900">
              <a:spcAft>
                <a:spcPts val="500"/>
              </a:spcAft>
              <a:buSzPct val="100000"/>
              <a:buChar char="•"/>
            </a:pPr>
            <a:r>
              <a:rPr lang="en-US" sz="2000" dirty="0">
                <a:solidFill>
                  <a:srgbClr val="222222"/>
                </a:solidFill>
                <a:latin typeface="Times New Roman" pitchFamily="18" charset="0"/>
                <a:ea typeface="Calibri" pitchFamily="34" charset="-122"/>
                <a:cs typeface="Times New Roman" pitchFamily="18" charset="0"/>
              </a:rPr>
              <a:t>physical readiness of the employee, health status.</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txBox="1"/>
          <p:nvPr/>
        </p:nvSpPr>
        <p:spPr>
          <a:xfrm>
            <a:off x="457200" y="274320"/>
            <a:ext cx="7467600" cy="4572000"/>
          </a:xfrm>
          <a:prstGeom prst="rect">
            <a:avLst/>
          </a:prstGeom>
          <a:noFill/>
          <a:ln/>
        </p:spPr>
        <p:txBody>
          <a:bodyPr wrap="square" lIns="50800" tIns="50800" rIns="50800" bIns="50800" rtlCol="0" anchor="t"/>
          <a:lstStyle/>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Considering the requirements for human resources at the present stage includes, at the organizational level, distinguishing the object and subject of human resources management and studying the structure of personnel (human resources). The personnel (human resources) of an organization can be considered as an object of management at the following levels:</a:t>
            </a:r>
            <a:endParaRPr lang="en-US" dirty="0">
              <a:latin typeface="Times New Roman" pitchFamily="18" charset="0"/>
              <a:cs typeface="Times New Roman" pitchFamily="18" charset="0"/>
            </a:endParaRPr>
          </a:p>
          <a:p>
            <a:pPr marL="342900" indent="-342900">
              <a:spcAft>
                <a:spcPts val="500"/>
              </a:spcAft>
              <a:buSzPct val="100000"/>
              <a:buChar char="•"/>
            </a:pPr>
            <a:r>
              <a:rPr lang="en-US" dirty="0">
                <a:solidFill>
                  <a:srgbClr val="222222"/>
                </a:solidFill>
                <a:latin typeface="Times New Roman" pitchFamily="18" charset="0"/>
                <a:ea typeface="Calibri" pitchFamily="34" charset="-122"/>
                <a:cs typeface="Times New Roman" pitchFamily="18" charset="0"/>
              </a:rPr>
              <a:t>the individual (an individual approach to solving an employee’s problem);</a:t>
            </a:r>
            <a:endParaRPr lang="en-US" dirty="0">
              <a:latin typeface="Times New Roman" pitchFamily="18" charset="0"/>
              <a:cs typeface="Times New Roman" pitchFamily="18" charset="0"/>
            </a:endParaRPr>
          </a:p>
          <a:p>
            <a:pPr marL="342900" indent="-342900">
              <a:spcAft>
                <a:spcPts val="500"/>
              </a:spcAft>
              <a:buSzPct val="100000"/>
              <a:buChar char="•"/>
            </a:pPr>
            <a:r>
              <a:rPr lang="en-US" dirty="0">
                <a:solidFill>
                  <a:srgbClr val="222222"/>
                </a:solidFill>
                <a:latin typeface="Times New Roman" pitchFamily="18" charset="0"/>
                <a:ea typeface="Calibri" pitchFamily="34" charset="-122"/>
                <a:cs typeface="Times New Roman" pitchFamily="18" charset="0"/>
              </a:rPr>
              <a:t>a team, a social organization;</a:t>
            </a:r>
            <a:endParaRPr lang="en-US" dirty="0">
              <a:latin typeface="Times New Roman" pitchFamily="18" charset="0"/>
              <a:cs typeface="Times New Roman" pitchFamily="18" charset="0"/>
            </a:endParaRPr>
          </a:p>
          <a:p>
            <a:pPr marL="342900" indent="-342900">
              <a:spcAft>
                <a:spcPts val="500"/>
              </a:spcAft>
              <a:buSzPct val="100000"/>
              <a:buChar char="•"/>
            </a:pPr>
            <a:r>
              <a:rPr lang="en-US" dirty="0">
                <a:solidFill>
                  <a:srgbClr val="222222"/>
                </a:solidFill>
                <a:latin typeface="Times New Roman" pitchFamily="18" charset="0"/>
                <a:ea typeface="Calibri" pitchFamily="34" charset="-122"/>
                <a:cs typeface="Times New Roman" pitchFamily="18" charset="0"/>
              </a:rPr>
              <a:t>the country.</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Here, personnel, as an object of human resources management, has the following characteristics:</a:t>
            </a:r>
            <a:endParaRPr lang="en-US" dirty="0">
              <a:latin typeface="Times New Roman" pitchFamily="18" charset="0"/>
              <a:cs typeface="Times New Roman" pitchFamily="18" charset="0"/>
            </a:endParaRPr>
          </a:p>
          <a:p>
            <a:pPr marL="342900" indent="-342900">
              <a:spcAft>
                <a:spcPts val="500"/>
              </a:spcAft>
              <a:buSzPct val="100000"/>
              <a:buChar char="•"/>
            </a:pPr>
            <a:r>
              <a:rPr lang="en-US" dirty="0">
                <a:solidFill>
                  <a:srgbClr val="222222"/>
                </a:solidFill>
                <a:latin typeface="Times New Roman" pitchFamily="18" charset="0"/>
                <a:ea typeface="Calibri" pitchFamily="34" charset="-122"/>
                <a:cs typeface="Times New Roman" pitchFamily="18" charset="0"/>
              </a:rPr>
              <a:t>self-development;</a:t>
            </a:r>
            <a:endParaRPr lang="en-US" dirty="0">
              <a:latin typeface="Times New Roman" pitchFamily="18" charset="0"/>
              <a:cs typeface="Times New Roman" pitchFamily="18" charset="0"/>
            </a:endParaRPr>
          </a:p>
          <a:p>
            <a:pPr marL="342900" indent="-342900">
              <a:spcAft>
                <a:spcPts val="500"/>
              </a:spcAft>
              <a:buSzPct val="100000"/>
              <a:buChar char="•"/>
            </a:pPr>
            <a:r>
              <a:rPr lang="en-US" dirty="0">
                <a:solidFill>
                  <a:srgbClr val="222222"/>
                </a:solidFill>
                <a:latin typeface="Times New Roman" pitchFamily="18" charset="0"/>
                <a:ea typeface="Calibri" pitchFamily="34" charset="-122"/>
                <a:cs typeface="Times New Roman" pitchFamily="18" charset="0"/>
              </a:rPr>
              <a:t>presence of internal motivations;</a:t>
            </a:r>
            <a:endParaRPr lang="en-US" dirty="0">
              <a:latin typeface="Times New Roman" pitchFamily="18" charset="0"/>
              <a:cs typeface="Times New Roman" pitchFamily="18" charset="0"/>
            </a:endParaRPr>
          </a:p>
          <a:p>
            <a:pPr marL="342900" indent="-342900">
              <a:spcAft>
                <a:spcPts val="500"/>
              </a:spcAft>
              <a:buSzPct val="100000"/>
              <a:buChar char="•"/>
            </a:pPr>
            <a:r>
              <a:rPr lang="en-US" dirty="0">
                <a:solidFill>
                  <a:srgbClr val="222222"/>
                </a:solidFill>
                <a:latin typeface="Times New Roman" pitchFamily="18" charset="0"/>
                <a:ea typeface="Calibri" pitchFamily="34" charset="-122"/>
                <a:cs typeface="Times New Roman" pitchFamily="18" charset="0"/>
              </a:rPr>
              <a:t>consistency of formal and informal relations.</a:t>
            </a:r>
            <a:endParaRPr lang="en-US"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txBox="1"/>
          <p:nvPr/>
        </p:nvSpPr>
        <p:spPr>
          <a:xfrm>
            <a:off x="457200" y="274320"/>
            <a:ext cx="6713621" cy="4572000"/>
          </a:xfrm>
          <a:prstGeom prst="rect">
            <a:avLst/>
          </a:prstGeom>
          <a:noFill/>
          <a:ln/>
        </p:spPr>
        <p:txBody>
          <a:bodyPr wrap="square" lIns="50800" tIns="50800" rIns="50800" bIns="50800" rtlCol="0" anchor="t"/>
          <a:lstStyle/>
          <a:p>
            <a:pPr marL="0" indent="0">
              <a:lnSpc>
                <a:spcPct val="150000"/>
              </a:lnSpc>
              <a:spcAft>
                <a:spcPts val="500"/>
              </a:spcAft>
              <a:buNone/>
            </a:pPr>
            <a:r>
              <a:rPr lang="en-US" sz="1600" dirty="0">
                <a:solidFill>
                  <a:srgbClr val="222222"/>
                </a:solidFill>
                <a:latin typeface="Times New Roman" pitchFamily="18" charset="0"/>
                <a:ea typeface="Calibri" pitchFamily="34" charset="-122"/>
                <a:cs typeface="Times New Roman" pitchFamily="18" charset="0"/>
              </a:rPr>
              <a:t>The term “human resources management” (HRM) is mainly used in two meanings. On the one hand, it is a certain sphere of management, where a content-richer meaning is intended than the long-used “personnel management” or “staff management”. Four main directions of human resources management (HR activity) can be distinguished: providing the organization with employees, managing performance quality, managing changes, and administration. On the other hand, the term means that the organization’s leadership gives a specific orientation toward employees; that is, according to the second meaning, it is a certain way of implementing these four defined main directions of activity.</a:t>
            </a:r>
            <a:endParaRPr lang="en-US" sz="1600" dirty="0">
              <a:latin typeface="Times New Roman" pitchFamily="18" charset="0"/>
              <a:cs typeface="Times New Roman" pitchFamily="18" charset="0"/>
            </a:endParaRPr>
          </a:p>
          <a:p>
            <a:pPr marL="0" indent="0">
              <a:lnSpc>
                <a:spcPct val="150000"/>
              </a:lnSpc>
              <a:spcAft>
                <a:spcPts val="500"/>
              </a:spcAft>
              <a:buNone/>
            </a:pPr>
            <a:r>
              <a:rPr lang="en-US" sz="1600" dirty="0">
                <a:solidFill>
                  <a:srgbClr val="222222"/>
                </a:solidFill>
                <a:latin typeface="Times New Roman" pitchFamily="18" charset="0"/>
                <a:ea typeface="Calibri" pitchFamily="34" charset="-122"/>
                <a:cs typeface="Times New Roman" pitchFamily="18" charset="0"/>
              </a:rPr>
              <a:t>Implementing these directions means that, firstly, the employee is a “non-renewable” resource (labor, human) and an important element of the production and management process; secondly, the employee is viewed as a person with certain needs, motives, values and relationships.</a:t>
            </a:r>
            <a:endParaRPr lang="en-US" sz="16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txBox="1"/>
          <p:nvPr/>
        </p:nvSpPr>
        <p:spPr>
          <a:xfrm>
            <a:off x="457200" y="274320"/>
            <a:ext cx="6954253" cy="4572000"/>
          </a:xfrm>
          <a:prstGeom prst="rect">
            <a:avLst/>
          </a:prstGeom>
          <a:noFill/>
          <a:ln/>
        </p:spPr>
        <p:txBody>
          <a:bodyPr wrap="square" lIns="50800" tIns="50800" rIns="50800" bIns="50800" rtlCol="0" anchor="t"/>
          <a:lstStyle/>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The subject of human resources management is understood as follows:</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1) the functional apparatus (specializes in managing processes such as hiring, adaptation, training, transfer, etc.);</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2) line management personnel (carry out leadership of subordinate teams);</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3) trade unions and other team organizations whose purpose is to unite the team, develop its members’ creative activity and protect their interests.</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Sometimes the subjects of human resources management also include informal leaders in the organization.</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The personnel of an organization, the structure of human resources, is a set of different groups of employees united by a certain feature. Three main types of personnel structure are distinguished.</a:t>
            </a:r>
            <a:endParaRPr lang="en-US"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txBox="1"/>
          <p:nvPr/>
        </p:nvSpPr>
        <p:spPr>
          <a:xfrm>
            <a:off x="457200" y="274320"/>
            <a:ext cx="7387389" cy="4572000"/>
          </a:xfrm>
          <a:prstGeom prst="rect">
            <a:avLst/>
          </a:prstGeom>
          <a:noFill/>
          <a:ln/>
        </p:spPr>
        <p:txBody>
          <a:bodyPr wrap="square" lIns="50800" tIns="50800" rIns="50800" bIns="50800" rtlCol="0" anchor="t"/>
          <a:lstStyle/>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The professional-qualification structure of personnel is determined by the composition and ratio of the professional and qualification groups of workers and specialists.</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The functional structure provides for dividing groups of employees by functions (types of activity).</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The social structure is the division of employees in an organization by social-demographic groups.</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In addition, the statistical and analytical structures of the organization’s personnel are distinguished.</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The statistical structure describes the distribution of human resources, the movement of the population’s employment by type of activity (main and non-main activity), and the ratio of different requirement groups and categories (leaders, specialists, workers). An example of a statistical structure is given below:</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1) top managers (senior executives);</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2) middle managers;</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3) specialists (line managers, office employees);</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4) production personnel (workers);</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5) support personnel.</a:t>
            </a:r>
            <a:endParaRPr lang="en-US" sz="16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txBox="1"/>
          <p:nvPr/>
        </p:nvSpPr>
        <p:spPr>
          <a:xfrm>
            <a:off x="457200" y="274320"/>
            <a:ext cx="8229600" cy="4572000"/>
          </a:xfrm>
          <a:prstGeom prst="rect">
            <a:avLst/>
          </a:prstGeom>
          <a:noFill/>
          <a:ln/>
        </p:spPr>
        <p:txBody>
          <a:bodyPr wrap="square" lIns="50800" tIns="50800" rIns="50800" bIns="50800" rtlCol="0" anchor="t"/>
          <a:lstStyle/>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Human Resources Management (HRM, or simply HR) is considered an internal policy or internal complex function of an organization aimed at hiring, managing and motivating the people who work there; all processes and programs that affect human activity are part of HR.</a:t>
            </a:r>
            <a:endParaRPr lang="en-US" sz="1600" dirty="0">
              <a:latin typeface="Times New Roman" pitchFamily="18" charset="0"/>
              <a:cs typeface="Times New Roman" pitchFamily="18" charset="0"/>
            </a:endParaRPr>
          </a:p>
          <a:p>
            <a:pPr marL="0" indent="0">
              <a:spcAft>
                <a:spcPts val="500"/>
              </a:spcAft>
              <a:buNone/>
            </a:pPr>
            <a:r>
              <a:rPr lang="en-US" sz="1600" dirty="0">
                <a:solidFill>
                  <a:srgbClr val="222222"/>
                </a:solidFill>
                <a:latin typeface="Times New Roman" pitchFamily="18" charset="0"/>
                <a:ea typeface="Calibri" pitchFamily="34" charset="-122"/>
                <a:cs typeface="Times New Roman" pitchFamily="18" charset="0"/>
              </a:rPr>
              <a:t>The functions of human resources management include the following:</a:t>
            </a:r>
            <a:endParaRPr lang="en-US" sz="1600" dirty="0">
              <a:latin typeface="Times New Roman" pitchFamily="18" charset="0"/>
              <a:cs typeface="Times New Roman" pitchFamily="18" charset="0"/>
            </a:endParaRPr>
          </a:p>
          <a:p>
            <a:pPr marL="342900" indent="-342900">
              <a:spcAft>
                <a:spcPts val="500"/>
              </a:spcAft>
              <a:buSzPct val="100000"/>
              <a:buChar char="•"/>
            </a:pPr>
            <a:r>
              <a:rPr lang="en-US" sz="1600" dirty="0">
                <a:solidFill>
                  <a:srgbClr val="222222"/>
                </a:solidFill>
                <a:latin typeface="Times New Roman" pitchFamily="18" charset="0"/>
                <a:ea typeface="Calibri" pitchFamily="34" charset="-122"/>
                <a:cs typeface="Times New Roman" pitchFamily="18" charset="0"/>
              </a:rPr>
              <a:t>The person who takes primary responsibility for human resources.</a:t>
            </a:r>
            <a:endParaRPr lang="en-US" sz="1600" dirty="0">
              <a:latin typeface="Times New Roman" pitchFamily="18" charset="0"/>
              <a:cs typeface="Times New Roman" pitchFamily="18" charset="0"/>
            </a:endParaRPr>
          </a:p>
          <a:p>
            <a:pPr marL="342900" indent="-342900">
              <a:spcAft>
                <a:spcPts val="500"/>
              </a:spcAft>
              <a:buSzPct val="100000"/>
              <a:buChar char="•"/>
            </a:pPr>
            <a:r>
              <a:rPr lang="en-US" sz="1600" dirty="0">
                <a:solidFill>
                  <a:srgbClr val="222222"/>
                </a:solidFill>
                <a:latin typeface="Times New Roman" pitchFamily="18" charset="0"/>
                <a:ea typeface="Calibri" pitchFamily="34" charset="-122"/>
                <a:cs typeface="Times New Roman" pitchFamily="18" charset="0"/>
              </a:rPr>
              <a:t>Determining the requirements for employees.</a:t>
            </a:r>
            <a:endParaRPr lang="en-US" sz="1600" dirty="0">
              <a:latin typeface="Times New Roman" pitchFamily="18" charset="0"/>
              <a:cs typeface="Times New Roman" pitchFamily="18" charset="0"/>
            </a:endParaRPr>
          </a:p>
          <a:p>
            <a:pPr marL="342900" indent="-342900">
              <a:spcAft>
                <a:spcPts val="500"/>
              </a:spcAft>
              <a:buSzPct val="100000"/>
              <a:buChar char="•"/>
            </a:pPr>
            <a:r>
              <a:rPr lang="en-US" sz="1600" dirty="0">
                <a:solidFill>
                  <a:srgbClr val="222222"/>
                </a:solidFill>
                <a:latin typeface="Times New Roman" pitchFamily="18" charset="0"/>
                <a:ea typeface="Calibri" pitchFamily="34" charset="-122"/>
                <a:cs typeface="Times New Roman" pitchFamily="18" charset="0"/>
              </a:rPr>
              <a:t>Analyzing the problem: is it worthwhile to use the services of independent contractors, or should the company hire its own employees?</a:t>
            </a:r>
            <a:endParaRPr lang="en-US" sz="1600" dirty="0">
              <a:latin typeface="Times New Roman" pitchFamily="18" charset="0"/>
              <a:cs typeface="Times New Roman" pitchFamily="18" charset="0"/>
            </a:endParaRPr>
          </a:p>
          <a:p>
            <a:pPr marL="342900" indent="-342900">
              <a:spcAft>
                <a:spcPts val="500"/>
              </a:spcAft>
              <a:buSzPct val="100000"/>
              <a:buChar char="•"/>
            </a:pPr>
            <a:r>
              <a:rPr lang="en-US" sz="1600" dirty="0">
                <a:solidFill>
                  <a:srgbClr val="222222"/>
                </a:solidFill>
                <a:latin typeface="Times New Roman" pitchFamily="18" charset="0"/>
                <a:ea typeface="Calibri" pitchFamily="34" charset="-122"/>
                <a:cs typeface="Times New Roman" pitchFamily="18" charset="0"/>
              </a:rPr>
              <a:t>Selecting and preparing employees.</a:t>
            </a:r>
            <a:endParaRPr lang="en-US" sz="1600" dirty="0">
              <a:latin typeface="Times New Roman" pitchFamily="18" charset="0"/>
              <a:cs typeface="Times New Roman" pitchFamily="18" charset="0"/>
            </a:endParaRPr>
          </a:p>
          <a:p>
            <a:pPr marL="342900" indent="-342900">
              <a:spcAft>
                <a:spcPts val="500"/>
              </a:spcAft>
              <a:buSzPct val="100000"/>
              <a:buChar char="•"/>
            </a:pPr>
            <a:r>
              <a:rPr lang="en-US" sz="1600" dirty="0">
                <a:solidFill>
                  <a:srgbClr val="222222"/>
                </a:solidFill>
                <a:latin typeface="Times New Roman" pitchFamily="18" charset="0"/>
                <a:ea typeface="Calibri" pitchFamily="34" charset="-122"/>
                <a:cs typeface="Times New Roman" pitchFamily="18" charset="0"/>
              </a:rPr>
              <a:t>The best employees who ensure the organization’s competitive advantage.</a:t>
            </a:r>
            <a:endParaRPr lang="en-US" sz="1600" dirty="0">
              <a:latin typeface="Times New Roman" pitchFamily="18" charset="0"/>
              <a:cs typeface="Times New Roman" pitchFamily="18" charset="0"/>
            </a:endParaRPr>
          </a:p>
          <a:p>
            <a:pPr marL="342900" indent="-342900">
              <a:spcAft>
                <a:spcPts val="500"/>
              </a:spcAft>
              <a:buSzPct val="100000"/>
              <a:buChar char="•"/>
            </a:pPr>
            <a:r>
              <a:rPr lang="en-US" sz="1600" dirty="0">
                <a:solidFill>
                  <a:srgbClr val="222222"/>
                </a:solidFill>
                <a:latin typeface="Times New Roman" pitchFamily="18" charset="0"/>
                <a:ea typeface="Calibri" pitchFamily="34" charset="-122"/>
                <a:cs typeface="Times New Roman" pitchFamily="18" charset="0"/>
              </a:rPr>
              <a:t>The best employees who build a personal brand and the organization’s brand.</a:t>
            </a:r>
            <a:endParaRPr lang="en-US" sz="1600" dirty="0">
              <a:latin typeface="Times New Roman" pitchFamily="18" charset="0"/>
              <a:cs typeface="Times New Roman" pitchFamily="18" charset="0"/>
            </a:endParaRPr>
          </a:p>
          <a:p>
            <a:pPr marL="342900" indent="-342900">
              <a:spcAft>
                <a:spcPts val="500"/>
              </a:spcAft>
              <a:buSzPct val="100000"/>
              <a:buChar char="•"/>
            </a:pPr>
            <a:r>
              <a:rPr lang="en-US" sz="1600" dirty="0">
                <a:solidFill>
                  <a:srgbClr val="222222"/>
                </a:solidFill>
                <a:latin typeface="Times New Roman" pitchFamily="18" charset="0"/>
                <a:ea typeface="Calibri" pitchFamily="34" charset="-122"/>
                <a:cs typeface="Times New Roman" pitchFamily="18" charset="0"/>
              </a:rPr>
              <a:t>Activity coordinated with paying wages.</a:t>
            </a:r>
            <a:endParaRPr lang="en-US" sz="1600" dirty="0">
              <a:latin typeface="Times New Roman" pitchFamily="18" charset="0"/>
              <a:cs typeface="Times New Roman" pitchFamily="18" charset="0"/>
            </a:endParaRPr>
          </a:p>
          <a:p>
            <a:pPr marL="342900" indent="-342900">
              <a:spcAft>
                <a:spcPts val="500"/>
              </a:spcAft>
              <a:buSzPct val="100000"/>
              <a:buChar char="•"/>
            </a:pPr>
            <a:r>
              <a:rPr lang="en-US" sz="1600" dirty="0">
                <a:solidFill>
                  <a:srgbClr val="222222"/>
                </a:solidFill>
                <a:latin typeface="Times New Roman" pitchFamily="18" charset="0"/>
                <a:ea typeface="Calibri" pitchFamily="34" charset="-122"/>
                <a:cs typeface="Times New Roman" pitchFamily="18" charset="0"/>
              </a:rPr>
              <a:t>Training all employees in standards and personnel policy.</a:t>
            </a:r>
            <a:endParaRPr lang="en-US" sz="1600" dirty="0">
              <a:latin typeface="Times New Roman" pitchFamily="18" charset="0"/>
              <a:cs typeface="Times New Roman" pitchFamily="18" charset="0"/>
            </a:endParaRPr>
          </a:p>
          <a:p>
            <a:pPr marL="342900" indent="-342900">
              <a:spcAft>
                <a:spcPts val="500"/>
              </a:spcAft>
              <a:buSzPct val="100000"/>
              <a:buChar char="•"/>
            </a:pPr>
            <a:r>
              <a:rPr lang="en-US" sz="1600" dirty="0">
                <a:solidFill>
                  <a:srgbClr val="222222"/>
                </a:solidFill>
                <a:latin typeface="Times New Roman" pitchFamily="18" charset="0"/>
                <a:ea typeface="Calibri" pitchFamily="34" charset="-122"/>
                <a:cs typeface="Times New Roman" pitchFamily="18" charset="0"/>
              </a:rPr>
              <a:t>Creating and carrying out HRM policy in the organization.</a:t>
            </a:r>
            <a:endParaRPr lang="en-US" sz="1600"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txBox="1"/>
          <p:nvPr/>
        </p:nvSpPr>
        <p:spPr>
          <a:xfrm>
            <a:off x="457200" y="274320"/>
            <a:ext cx="8229600" cy="4572000"/>
          </a:xfrm>
          <a:prstGeom prst="rect">
            <a:avLst/>
          </a:prstGeom>
          <a:noFill/>
          <a:ln/>
        </p:spPr>
        <p:txBody>
          <a:bodyPr wrap="square" lIns="50800" tIns="50800" rIns="50800" bIns="50800" rtlCol="0" anchor="t"/>
          <a:lstStyle/>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Human resources management has four tactical functions:</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1. Providing staff.</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2. Training and developing employees.</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3. Managing motivation.</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4. Technical services.</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Staffing includes selecting and hiring potential employees to work through interviews, applications, branches and others.</a:t>
            </a:r>
            <a:endParaRPr lang="en-US" dirty="0">
              <a:latin typeface="Times New Roman" pitchFamily="18" charset="0"/>
              <a:cs typeface="Times New Roman" pitchFamily="18" charset="0"/>
            </a:endParaRPr>
          </a:p>
          <a:p>
            <a:pPr marL="0" indent="0">
              <a:spcAft>
                <a:spcPts val="500"/>
              </a:spcAft>
              <a:buNone/>
            </a:pPr>
            <a:r>
              <a:rPr lang="en-US" dirty="0">
                <a:solidFill>
                  <a:srgbClr val="222222"/>
                </a:solidFill>
                <a:latin typeface="Times New Roman" pitchFamily="18" charset="0"/>
                <a:ea typeface="Calibri" pitchFamily="34" charset="-122"/>
                <a:cs typeface="Times New Roman" pitchFamily="18" charset="0"/>
              </a:rPr>
              <a:t>Training and development is the next step in the continuous development of qualified employees. Motivation management is considered the key to ensuring high productivity of employees. This function may include benefits given to workers, performance evaluation and rewards. The last function – providing service – includes maintaining their sincerity and loyalty to the organization.</a:t>
            </a:r>
            <a:endParaRPr lang="en-US"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txBox="1"/>
          <p:nvPr/>
        </p:nvSpPr>
        <p:spPr>
          <a:xfrm>
            <a:off x="365760" y="182880"/>
            <a:ext cx="8412480" cy="731520"/>
          </a:xfrm>
          <a:prstGeom prst="rect">
            <a:avLst/>
          </a:prstGeom>
          <a:noFill/>
          <a:ln/>
        </p:spPr>
        <p:txBody>
          <a:bodyPr wrap="square" lIns="50800" tIns="50800" rIns="50800" bIns="50800" rtlCol="0" anchor="ctr"/>
          <a:lstStyle/>
          <a:p>
            <a:pPr marL="0" indent="0" algn="ctr">
              <a:buNone/>
            </a:pPr>
            <a:r>
              <a:rPr lang="en-US" sz="2200" b="1" dirty="0">
                <a:solidFill>
                  <a:srgbClr val="1F3864"/>
                </a:solidFill>
                <a:latin typeface="Calibri" pitchFamily="34" charset="0"/>
                <a:ea typeface="Calibri" pitchFamily="34" charset="-122"/>
                <a:cs typeface="Calibri" pitchFamily="34" charset="-120"/>
              </a:rPr>
              <a:t>Attention to Recruiting and Selecting Personnel</a:t>
            </a:r>
            <a:endParaRPr lang="en-US" sz="2200" dirty="0"/>
          </a:p>
        </p:txBody>
      </p:sp>
      <p:sp>
        <p:nvSpPr>
          <p:cNvPr id="3" name="Text 1"/>
          <p:cNvSpPr txBox="1"/>
          <p:nvPr/>
        </p:nvSpPr>
        <p:spPr>
          <a:xfrm>
            <a:off x="365760" y="1005840"/>
            <a:ext cx="7735503" cy="3474720"/>
          </a:xfrm>
          <a:prstGeom prst="rect">
            <a:avLst/>
          </a:prstGeom>
          <a:noFill/>
          <a:ln/>
        </p:spPr>
        <p:txBody>
          <a:bodyPr wrap="square" lIns="50800" tIns="50800" rIns="50800" bIns="50800" rtlCol="0" anchor="t"/>
          <a:lstStyle/>
          <a:p>
            <a:pPr marL="0" indent="0">
              <a:buNone/>
            </a:pPr>
            <a:r>
              <a:rPr lang="en-US" dirty="0">
                <a:solidFill>
                  <a:srgbClr val="222222"/>
                </a:solidFill>
                <a:latin typeface="Times New Roman" pitchFamily="18" charset="0"/>
                <a:ea typeface="Calibri" pitchFamily="34" charset="-122"/>
                <a:cs typeface="Times New Roman" pitchFamily="18" charset="0"/>
              </a:rPr>
              <a:t>Most human resources practitioners spend a great deal of their time participating in activities related to recruiting and selecting personnel. IR practitioners therefore often have extensive experience in choosing activities related to the mission, interviewing and providing the organization with other personnel. In large organizations, those responsible for recruiting personnel may be appointed within the IR team, or are sent by related centers; their main role is to ensure that the organization hires “the right qualified person, the right person, at the right time”.</a:t>
            </a:r>
            <a:endParaRPr lang="en-US"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txBox="1"/>
          <p:nvPr/>
        </p:nvSpPr>
        <p:spPr>
          <a:xfrm>
            <a:off x="365760" y="182880"/>
            <a:ext cx="8412480" cy="731520"/>
          </a:xfrm>
          <a:prstGeom prst="rect">
            <a:avLst/>
          </a:prstGeom>
          <a:noFill/>
          <a:ln/>
        </p:spPr>
        <p:txBody>
          <a:bodyPr wrap="square" lIns="50800" tIns="50800" rIns="50800" bIns="50800" rtlCol="0" anchor="ctr"/>
          <a:lstStyle/>
          <a:p>
            <a:pPr marL="0" indent="0" algn="ctr">
              <a:buNone/>
            </a:pPr>
            <a:r>
              <a:rPr lang="en-US" sz="2600" b="1" dirty="0">
                <a:solidFill>
                  <a:srgbClr val="1F3864"/>
                </a:solidFill>
                <a:latin typeface="Calibri" pitchFamily="34" charset="0"/>
                <a:ea typeface="Calibri" pitchFamily="34" charset="-122"/>
                <a:cs typeface="Calibri" pitchFamily="34" charset="-120"/>
              </a:rPr>
              <a:t>Sources of Personnel in Large Organizations</a:t>
            </a:r>
            <a:endParaRPr lang="en-US" sz="2600" dirty="0"/>
          </a:p>
        </p:txBody>
      </p:sp>
      <p:sp>
        <p:nvSpPr>
          <p:cNvPr id="3" name="Text 1"/>
          <p:cNvSpPr/>
          <p:nvPr/>
        </p:nvSpPr>
        <p:spPr>
          <a:xfrm>
            <a:off x="457200" y="1005840"/>
            <a:ext cx="8229600" cy="457200"/>
          </a:xfrm>
          <a:prstGeom prst="roundRect">
            <a:avLst>
              <a:gd name="adj" fmla="val 16000"/>
            </a:avLst>
          </a:prstGeom>
          <a:solidFill>
            <a:srgbClr val="44546A"/>
          </a:solidFill>
          <a:ln/>
        </p:spPr>
        <p:txBody>
          <a:bodyPr wrap="square" lIns="38100" tIns="38100" rIns="38100" bIns="38100" rtlCol="0" anchor="ctr"/>
          <a:lstStyle/>
          <a:p>
            <a:pPr marL="0" indent="0" algn="ctr">
              <a:buNone/>
            </a:pPr>
            <a:r>
              <a:rPr lang="en-US" sz="1500" dirty="0">
                <a:solidFill>
                  <a:srgbClr val="FFFFFF"/>
                </a:solidFill>
                <a:latin typeface="Calibri" pitchFamily="34" charset="0"/>
                <a:ea typeface="Calibri" pitchFamily="34" charset="-122"/>
                <a:cs typeface="Calibri" pitchFamily="34" charset="-120"/>
              </a:rPr>
              <a:t>All sources of personnel can be divided into two groups</a:t>
            </a:r>
            <a:endParaRPr lang="en-US" sz="1500" dirty="0"/>
          </a:p>
        </p:txBody>
      </p:sp>
      <p:sp>
        <p:nvSpPr>
          <p:cNvPr id="4" name="Shape 2"/>
          <p:cNvSpPr/>
          <p:nvPr/>
        </p:nvSpPr>
        <p:spPr>
          <a:xfrm>
            <a:off x="2926080" y="1645920"/>
            <a:ext cx="3291840" cy="1463040"/>
          </a:xfrm>
          <a:prstGeom prst="ellipse">
            <a:avLst/>
          </a:prstGeom>
          <a:solidFill>
            <a:srgbClr val="DEEAF6"/>
          </a:solidFill>
          <a:ln w="12700">
            <a:solidFill>
              <a:srgbClr val="2E75B6"/>
            </a:solidFill>
            <a:prstDash val="solid"/>
          </a:ln>
        </p:spPr>
      </p:sp>
      <p:sp>
        <p:nvSpPr>
          <p:cNvPr id="5" name="Text 3"/>
          <p:cNvSpPr txBox="1"/>
          <p:nvPr/>
        </p:nvSpPr>
        <p:spPr>
          <a:xfrm>
            <a:off x="2926080" y="2103120"/>
            <a:ext cx="3291840" cy="548640"/>
          </a:xfrm>
          <a:prstGeom prst="rect">
            <a:avLst/>
          </a:prstGeom>
          <a:noFill/>
          <a:ln/>
        </p:spPr>
        <p:txBody>
          <a:bodyPr wrap="square" lIns="50800" tIns="50800" rIns="50800" bIns="50800" rtlCol="0" anchor="t"/>
          <a:lstStyle/>
          <a:p>
            <a:pPr marL="0" indent="0" algn="ctr">
              <a:buNone/>
            </a:pPr>
            <a:r>
              <a:rPr lang="en-US" sz="2000" dirty="0">
                <a:solidFill>
                  <a:srgbClr val="222222"/>
                </a:solidFill>
                <a:latin typeface="Calibri" pitchFamily="34" charset="0"/>
                <a:ea typeface="Calibri" pitchFamily="34" charset="-122"/>
                <a:cs typeface="Calibri" pitchFamily="34" charset="-120"/>
              </a:rPr>
              <a:t>Internal source</a:t>
            </a:r>
            <a:endParaRPr lang="en-US" sz="2000" dirty="0"/>
          </a:p>
        </p:txBody>
      </p:sp>
      <p:sp>
        <p:nvSpPr>
          <p:cNvPr id="6" name="Shape 4"/>
          <p:cNvSpPr/>
          <p:nvPr/>
        </p:nvSpPr>
        <p:spPr>
          <a:xfrm>
            <a:off x="4206240" y="3200400"/>
            <a:ext cx="731520" cy="457200"/>
          </a:xfrm>
          <a:prstGeom prst="downArrow">
            <a:avLst/>
          </a:prstGeom>
          <a:solidFill>
            <a:srgbClr val="9DC3E6"/>
          </a:solidFill>
          <a:ln w="12700">
            <a:solidFill>
              <a:srgbClr val="9DC3E6"/>
            </a:solidFill>
            <a:prstDash val="solid"/>
          </a:ln>
        </p:spPr>
      </p:sp>
      <p:sp>
        <p:nvSpPr>
          <p:cNvPr id="7" name="Text 5"/>
          <p:cNvSpPr/>
          <p:nvPr/>
        </p:nvSpPr>
        <p:spPr>
          <a:xfrm>
            <a:off x="3200400" y="3749040"/>
            <a:ext cx="2743200" cy="731520"/>
          </a:xfrm>
          <a:prstGeom prst="roundRect">
            <a:avLst>
              <a:gd name="adj" fmla="val 10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800" dirty="0">
                <a:solidFill>
                  <a:srgbClr val="1A1A1A"/>
                </a:solidFill>
                <a:latin typeface="Calibri" pitchFamily="34" charset="0"/>
                <a:ea typeface="Calibri" pitchFamily="34" charset="-122"/>
                <a:cs typeface="Calibri" pitchFamily="34" charset="-120"/>
              </a:rPr>
              <a:t>External source</a:t>
            </a:r>
            <a:endParaRPr lang="en-US" sz="18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txBox="1"/>
          <p:nvPr/>
        </p:nvSpPr>
        <p:spPr>
          <a:xfrm>
            <a:off x="365760" y="182880"/>
            <a:ext cx="8412480" cy="731520"/>
          </a:xfrm>
          <a:prstGeom prst="rect">
            <a:avLst/>
          </a:prstGeom>
          <a:noFill/>
          <a:ln/>
        </p:spPr>
        <p:txBody>
          <a:bodyPr wrap="square" lIns="50800" tIns="50800" rIns="50800" bIns="50800" rtlCol="0" anchor="ctr"/>
          <a:lstStyle/>
          <a:p>
            <a:pPr marL="0" indent="0" algn="ctr">
              <a:buNone/>
            </a:pPr>
            <a:r>
              <a:rPr lang="en-US" sz="2200" b="1" dirty="0">
                <a:solidFill>
                  <a:srgbClr val="1F3864"/>
                </a:solidFill>
                <a:latin typeface="Calibri" pitchFamily="34" charset="0"/>
                <a:ea typeface="Calibri" pitchFamily="34" charset="-122"/>
                <a:cs typeface="Calibri" pitchFamily="34" charset="-120"/>
              </a:rPr>
              <a:t>The Place of Personnel in Human Resources Management</a:t>
            </a:r>
            <a:endParaRPr lang="en-US" sz="2200" dirty="0"/>
          </a:p>
        </p:txBody>
      </p:sp>
      <p:sp>
        <p:nvSpPr>
          <p:cNvPr id="3" name="Text 1"/>
          <p:cNvSpPr/>
          <p:nvPr/>
        </p:nvSpPr>
        <p:spPr>
          <a:xfrm>
            <a:off x="731520" y="1097280"/>
            <a:ext cx="7680960" cy="731520"/>
          </a:xfrm>
          <a:prstGeom prst="roundRect">
            <a:avLst>
              <a:gd name="adj" fmla="val 10000"/>
            </a:avLst>
          </a:prstGeom>
          <a:solidFill>
            <a:srgbClr val="2E75B6"/>
          </a:solidFill>
          <a:ln w="12700">
            <a:solidFill>
              <a:srgbClr val="2E75B6"/>
            </a:solidFill>
          </a:ln>
        </p:spPr>
        <p:txBody>
          <a:bodyPr wrap="square" lIns="38100" tIns="38100" rIns="38100" bIns="38100" rtlCol="0" anchor="ctr"/>
          <a:lstStyle/>
          <a:p>
            <a:pPr marL="0" indent="0" algn="ctr">
              <a:buNone/>
            </a:pPr>
            <a:r>
              <a:rPr lang="en-US" sz="2000" dirty="0">
                <a:solidFill>
                  <a:srgbClr val="FFFFFF"/>
                </a:solidFill>
                <a:latin typeface="Calibri" pitchFamily="34" charset="0"/>
                <a:ea typeface="Calibri" pitchFamily="34" charset="-122"/>
                <a:cs typeface="Calibri" pitchFamily="34" charset="-120"/>
              </a:rPr>
              <a:t>Personnel are divided into several groups:</a:t>
            </a:r>
            <a:endParaRPr lang="en-US" sz="2000" dirty="0"/>
          </a:p>
        </p:txBody>
      </p:sp>
      <p:sp>
        <p:nvSpPr>
          <p:cNvPr id="4" name="Text 2"/>
          <p:cNvSpPr/>
          <p:nvPr/>
        </p:nvSpPr>
        <p:spPr>
          <a:xfrm>
            <a:off x="731520" y="1920240"/>
            <a:ext cx="3749040" cy="2194560"/>
          </a:xfrm>
          <a:prstGeom prst="roundRect">
            <a:avLst>
              <a:gd name="adj" fmla="val 3333"/>
            </a:avLst>
          </a:prstGeom>
          <a:solidFill>
            <a:srgbClr val="9DC3E6"/>
          </a:solidFill>
          <a:ln w="12700">
            <a:solidFill>
              <a:srgbClr val="2E75B6"/>
            </a:solidFill>
          </a:ln>
        </p:spPr>
        <p:txBody>
          <a:bodyPr wrap="square" lIns="38100" tIns="38100" rIns="38100" bIns="38100" rtlCol="0" anchor="ctr"/>
          <a:lstStyle/>
          <a:p>
            <a:pPr marL="0" indent="0" algn="ctr">
              <a:buNone/>
            </a:pPr>
            <a:r>
              <a:rPr lang="en-US" sz="1500" dirty="0">
                <a:solidFill>
                  <a:srgbClr val="1A1A1A"/>
                </a:solidFill>
                <a:latin typeface="Times New Roman" pitchFamily="18" charset="0"/>
                <a:ea typeface="Calibri" pitchFamily="34" charset="-122"/>
                <a:cs typeface="Times New Roman" pitchFamily="18" charset="0"/>
              </a:rPr>
              <a:t>Workers (main workers, auxiliary production workers, supporting production workers)</a:t>
            </a:r>
            <a:endParaRPr lang="en-US" sz="1500" dirty="0">
              <a:latin typeface="Times New Roman" pitchFamily="18" charset="0"/>
              <a:cs typeface="Times New Roman" pitchFamily="18" charset="0"/>
            </a:endParaRPr>
          </a:p>
        </p:txBody>
      </p:sp>
      <p:sp>
        <p:nvSpPr>
          <p:cNvPr id="5" name="Text 3"/>
          <p:cNvSpPr/>
          <p:nvPr/>
        </p:nvSpPr>
        <p:spPr>
          <a:xfrm>
            <a:off x="4663440" y="1920240"/>
            <a:ext cx="3749040" cy="2194560"/>
          </a:xfrm>
          <a:prstGeom prst="roundRect">
            <a:avLst>
              <a:gd name="adj" fmla="val 3333"/>
            </a:avLst>
          </a:prstGeom>
          <a:solidFill>
            <a:srgbClr val="9DC3E6"/>
          </a:solidFill>
          <a:ln w="12700">
            <a:solidFill>
              <a:srgbClr val="2E75B6"/>
            </a:solidFill>
          </a:ln>
        </p:spPr>
        <p:txBody>
          <a:bodyPr wrap="square" lIns="38100" tIns="38100" rIns="38100" bIns="38100" rtlCol="0" anchor="ctr"/>
          <a:lstStyle/>
          <a:p>
            <a:pPr marL="0" indent="0" algn="ctr">
              <a:buNone/>
            </a:pPr>
            <a:r>
              <a:rPr lang="en-US" sz="1600" dirty="0">
                <a:solidFill>
                  <a:srgbClr val="1A1A1A"/>
                </a:solidFill>
                <a:latin typeface="Times New Roman" pitchFamily="18" charset="0"/>
                <a:ea typeface="Calibri" pitchFamily="34" charset="-122"/>
                <a:cs typeface="Times New Roman" pitchFamily="18" charset="0"/>
              </a:rPr>
              <a:t>Employees (managers, specialists, technical staff, junior personnel)</a:t>
            </a:r>
            <a:endParaRPr lang="en-US" sz="1600"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txBox="1"/>
          <p:nvPr/>
        </p:nvSpPr>
        <p:spPr>
          <a:xfrm>
            <a:off x="365760" y="182880"/>
            <a:ext cx="8412480" cy="731520"/>
          </a:xfrm>
          <a:prstGeom prst="rect">
            <a:avLst/>
          </a:prstGeom>
          <a:noFill/>
          <a:ln/>
        </p:spPr>
        <p:txBody>
          <a:bodyPr wrap="square" lIns="50800" tIns="50800" rIns="50800" bIns="50800" rtlCol="0" anchor="ctr"/>
          <a:lstStyle/>
          <a:p>
            <a:pPr marL="0" indent="0" algn="ctr">
              <a:buNone/>
            </a:pPr>
            <a:r>
              <a:rPr lang="en-US" sz="2200" b="1" dirty="0">
                <a:solidFill>
                  <a:srgbClr val="1F3864"/>
                </a:solidFill>
                <a:latin typeface="Calibri" pitchFamily="34" charset="0"/>
                <a:ea typeface="Calibri" pitchFamily="34" charset="-122"/>
                <a:cs typeface="Calibri" pitchFamily="34" charset="-120"/>
              </a:rPr>
              <a:t>Types of Internal Relations of an Organization and Its Organizational Structure</a:t>
            </a:r>
            <a:endParaRPr lang="en-US" sz="2200" dirty="0"/>
          </a:p>
        </p:txBody>
      </p:sp>
      <p:sp>
        <p:nvSpPr>
          <p:cNvPr id="3" name="Text 1"/>
          <p:cNvSpPr/>
          <p:nvPr/>
        </p:nvSpPr>
        <p:spPr>
          <a:xfrm>
            <a:off x="640080" y="3657600"/>
            <a:ext cx="1920240" cy="731520"/>
          </a:xfrm>
          <a:prstGeom prst="roundRect">
            <a:avLst>
              <a:gd name="adj" fmla="val 10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500" dirty="0">
                <a:solidFill>
                  <a:srgbClr val="1A1A1A"/>
                </a:solidFill>
                <a:latin typeface="Calibri" pitchFamily="34" charset="0"/>
                <a:ea typeface="Calibri" pitchFamily="34" charset="-122"/>
                <a:cs typeface="Calibri" pitchFamily="34" charset="-120"/>
              </a:rPr>
              <a:t>Linear relations;</a:t>
            </a:r>
            <a:endParaRPr lang="en-US" sz="1500" dirty="0"/>
          </a:p>
        </p:txBody>
      </p:sp>
      <p:sp>
        <p:nvSpPr>
          <p:cNvPr id="4" name="Shape 2"/>
          <p:cNvSpPr/>
          <p:nvPr/>
        </p:nvSpPr>
        <p:spPr>
          <a:xfrm>
            <a:off x="2606040" y="3840480"/>
            <a:ext cx="365760" cy="320040"/>
          </a:xfrm>
          <a:prstGeom prst="rightArrow">
            <a:avLst/>
          </a:prstGeom>
          <a:solidFill>
            <a:srgbClr val="9DC3E6"/>
          </a:solidFill>
          <a:ln w="12700">
            <a:solidFill>
              <a:srgbClr val="9DC3E6"/>
            </a:solidFill>
            <a:prstDash val="solid"/>
          </a:ln>
        </p:spPr>
      </p:sp>
      <p:sp>
        <p:nvSpPr>
          <p:cNvPr id="5" name="Text 3"/>
          <p:cNvSpPr/>
          <p:nvPr/>
        </p:nvSpPr>
        <p:spPr>
          <a:xfrm>
            <a:off x="2743200" y="2926080"/>
            <a:ext cx="1920240" cy="731520"/>
          </a:xfrm>
          <a:prstGeom prst="roundRect">
            <a:avLst>
              <a:gd name="adj" fmla="val 10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500" dirty="0">
                <a:solidFill>
                  <a:srgbClr val="1A1A1A"/>
                </a:solidFill>
                <a:latin typeface="Calibri" pitchFamily="34" charset="0"/>
                <a:ea typeface="Calibri" pitchFamily="34" charset="-122"/>
                <a:cs typeface="Calibri" pitchFamily="34" charset="-120"/>
              </a:rPr>
              <a:t>Functional relations;</a:t>
            </a:r>
            <a:endParaRPr lang="en-US" sz="1500" dirty="0"/>
          </a:p>
        </p:txBody>
      </p:sp>
      <p:sp>
        <p:nvSpPr>
          <p:cNvPr id="6" name="Shape 4"/>
          <p:cNvSpPr/>
          <p:nvPr/>
        </p:nvSpPr>
        <p:spPr>
          <a:xfrm>
            <a:off x="4709160" y="3108960"/>
            <a:ext cx="365760" cy="320040"/>
          </a:xfrm>
          <a:prstGeom prst="rightArrow">
            <a:avLst/>
          </a:prstGeom>
          <a:solidFill>
            <a:srgbClr val="9DC3E6"/>
          </a:solidFill>
          <a:ln w="12700">
            <a:solidFill>
              <a:srgbClr val="9DC3E6"/>
            </a:solidFill>
            <a:prstDash val="solid"/>
          </a:ln>
        </p:spPr>
      </p:sp>
      <p:sp>
        <p:nvSpPr>
          <p:cNvPr id="7" name="Text 5"/>
          <p:cNvSpPr/>
          <p:nvPr/>
        </p:nvSpPr>
        <p:spPr>
          <a:xfrm>
            <a:off x="4846320" y="2194560"/>
            <a:ext cx="1920240" cy="731520"/>
          </a:xfrm>
          <a:prstGeom prst="roundRect">
            <a:avLst>
              <a:gd name="adj" fmla="val 10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500" dirty="0">
                <a:solidFill>
                  <a:srgbClr val="1A1A1A"/>
                </a:solidFill>
                <a:latin typeface="Calibri" pitchFamily="34" charset="0"/>
                <a:ea typeface="Calibri" pitchFamily="34" charset="-122"/>
                <a:cs typeface="Calibri" pitchFamily="34" charset="-120"/>
              </a:rPr>
              <a:t>Management apparatus relations</a:t>
            </a:r>
            <a:endParaRPr lang="en-US" sz="1500" dirty="0"/>
          </a:p>
        </p:txBody>
      </p:sp>
      <p:sp>
        <p:nvSpPr>
          <p:cNvPr id="8" name="Shape 6"/>
          <p:cNvSpPr/>
          <p:nvPr/>
        </p:nvSpPr>
        <p:spPr>
          <a:xfrm>
            <a:off x="6812280" y="2377440"/>
            <a:ext cx="365760" cy="320040"/>
          </a:xfrm>
          <a:prstGeom prst="rightArrow">
            <a:avLst/>
          </a:prstGeom>
          <a:solidFill>
            <a:srgbClr val="9DC3E6"/>
          </a:solidFill>
          <a:ln w="12700">
            <a:solidFill>
              <a:srgbClr val="9DC3E6"/>
            </a:solidFill>
            <a:prstDash val="solid"/>
          </a:ln>
        </p:spPr>
      </p:sp>
      <p:sp>
        <p:nvSpPr>
          <p:cNvPr id="9" name="Text 7"/>
          <p:cNvSpPr/>
          <p:nvPr/>
        </p:nvSpPr>
        <p:spPr>
          <a:xfrm>
            <a:off x="6949440" y="1463040"/>
            <a:ext cx="1920240" cy="731520"/>
          </a:xfrm>
          <a:prstGeom prst="roundRect">
            <a:avLst>
              <a:gd name="adj" fmla="val 10000"/>
            </a:avLst>
          </a:prstGeom>
          <a:solidFill>
            <a:srgbClr val="DEEAF6"/>
          </a:solidFill>
          <a:ln w="12700">
            <a:solidFill>
              <a:srgbClr val="2E75B6"/>
            </a:solidFill>
          </a:ln>
        </p:spPr>
        <p:txBody>
          <a:bodyPr wrap="square" lIns="38100" tIns="38100" rIns="38100" bIns="38100" rtlCol="0" anchor="ctr"/>
          <a:lstStyle/>
          <a:p>
            <a:pPr marL="0" indent="0" algn="ctr">
              <a:buNone/>
            </a:pPr>
            <a:r>
              <a:rPr lang="en-US" sz="1500" dirty="0">
                <a:solidFill>
                  <a:srgbClr val="1A1A1A"/>
                </a:solidFill>
                <a:latin typeface="Calibri" pitchFamily="34" charset="0"/>
                <a:ea typeface="Calibri" pitchFamily="34" charset="-122"/>
                <a:cs typeface="Calibri" pitchFamily="34" charset="-120"/>
              </a:rPr>
              <a:t>Interpersonal informal relations</a:t>
            </a:r>
            <a:endParaRPr lang="en-US" sz="15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txBox="1"/>
          <p:nvPr/>
        </p:nvSpPr>
        <p:spPr>
          <a:xfrm>
            <a:off x="365760" y="182880"/>
            <a:ext cx="8412480" cy="731520"/>
          </a:xfrm>
          <a:prstGeom prst="rect">
            <a:avLst/>
          </a:prstGeom>
          <a:noFill/>
          <a:ln/>
        </p:spPr>
        <p:txBody>
          <a:bodyPr wrap="square" lIns="50800" tIns="50800" rIns="50800" bIns="50800" rtlCol="0" anchor="ctr"/>
          <a:lstStyle/>
          <a:p>
            <a:pPr marL="0" indent="0" algn="ctr">
              <a:buNone/>
            </a:pPr>
            <a:r>
              <a:rPr lang="en-US" sz="2200" b="1" dirty="0">
                <a:solidFill>
                  <a:srgbClr val="1F3864"/>
                </a:solidFill>
                <a:latin typeface="Calibri" pitchFamily="34" charset="0"/>
                <a:ea typeface="Calibri" pitchFamily="34" charset="-122"/>
                <a:cs typeface="Calibri" pitchFamily="34" charset="-120"/>
              </a:rPr>
              <a:t>Specific Requirements for Personnel in Human Resources Management</a:t>
            </a:r>
            <a:endParaRPr lang="en-US" sz="2200" dirty="0"/>
          </a:p>
        </p:txBody>
      </p:sp>
      <p:sp>
        <p:nvSpPr>
          <p:cNvPr id="3" name="Text 1"/>
          <p:cNvSpPr/>
          <p:nvPr/>
        </p:nvSpPr>
        <p:spPr>
          <a:xfrm>
            <a:off x="1097280" y="1097280"/>
            <a:ext cx="6949440" cy="548640"/>
          </a:xfrm>
          <a:prstGeom prst="roundRect">
            <a:avLst>
              <a:gd name="adj" fmla="val 13333"/>
            </a:avLst>
          </a:prstGeom>
          <a:solidFill>
            <a:srgbClr val="2E75B6"/>
          </a:solidFill>
          <a:ln w="12700">
            <a:solidFill>
              <a:srgbClr val="2E75B6"/>
            </a:solidFill>
          </a:ln>
        </p:spPr>
        <p:txBody>
          <a:bodyPr wrap="square" lIns="38100" tIns="38100" rIns="38100" bIns="38100" rtlCol="0" anchor="ctr"/>
          <a:lstStyle/>
          <a:p>
            <a:pPr marL="0" indent="0" algn="ctr">
              <a:buNone/>
            </a:pPr>
            <a:r>
              <a:rPr lang="en-US" sz="1500" dirty="0">
                <a:solidFill>
                  <a:srgbClr val="FFFFFF"/>
                </a:solidFill>
                <a:latin typeface="Calibri" pitchFamily="34" charset="0"/>
                <a:ea typeface="Calibri" pitchFamily="34" charset="-122"/>
                <a:cs typeface="Calibri" pitchFamily="34" charset="-120"/>
              </a:rPr>
              <a:t>Highly qualified and ready specialists</a:t>
            </a:r>
            <a:endParaRPr lang="en-US" sz="1500" dirty="0"/>
          </a:p>
        </p:txBody>
      </p:sp>
      <p:sp>
        <p:nvSpPr>
          <p:cNvPr id="4" name="Text 2"/>
          <p:cNvSpPr/>
          <p:nvPr/>
        </p:nvSpPr>
        <p:spPr>
          <a:xfrm>
            <a:off x="1097280" y="1783080"/>
            <a:ext cx="6949440" cy="548640"/>
          </a:xfrm>
          <a:prstGeom prst="roundRect">
            <a:avLst>
              <a:gd name="adj" fmla="val 13333"/>
            </a:avLst>
          </a:prstGeom>
          <a:solidFill>
            <a:srgbClr val="2E75B6"/>
          </a:solidFill>
          <a:ln w="12700">
            <a:solidFill>
              <a:srgbClr val="2E75B6"/>
            </a:solidFill>
          </a:ln>
        </p:spPr>
        <p:txBody>
          <a:bodyPr wrap="square" lIns="38100" tIns="38100" rIns="38100" bIns="38100" rtlCol="0" anchor="ctr"/>
          <a:lstStyle/>
          <a:p>
            <a:pPr marL="0" indent="0" algn="ctr">
              <a:buNone/>
            </a:pPr>
            <a:r>
              <a:rPr lang="en-US" sz="1500" dirty="0">
                <a:solidFill>
                  <a:srgbClr val="FFFFFF"/>
                </a:solidFill>
                <a:latin typeface="Calibri" pitchFamily="34" charset="0"/>
                <a:ea typeface="Calibri" pitchFamily="34" charset="-122"/>
                <a:cs typeface="Calibri" pitchFamily="34" charset="-120"/>
              </a:rPr>
              <a:t>Personnel are required to work on themselves</a:t>
            </a:r>
            <a:endParaRPr lang="en-US" sz="1500" dirty="0"/>
          </a:p>
        </p:txBody>
      </p:sp>
      <p:sp>
        <p:nvSpPr>
          <p:cNvPr id="5" name="Text 3"/>
          <p:cNvSpPr/>
          <p:nvPr/>
        </p:nvSpPr>
        <p:spPr>
          <a:xfrm>
            <a:off x="1097280" y="2468880"/>
            <a:ext cx="6949440" cy="548640"/>
          </a:xfrm>
          <a:prstGeom prst="roundRect">
            <a:avLst>
              <a:gd name="adj" fmla="val 13333"/>
            </a:avLst>
          </a:prstGeom>
          <a:solidFill>
            <a:srgbClr val="2E75B6"/>
          </a:solidFill>
          <a:ln w="12700">
            <a:solidFill>
              <a:srgbClr val="2E75B6"/>
            </a:solidFill>
          </a:ln>
        </p:spPr>
        <p:txBody>
          <a:bodyPr wrap="square" lIns="38100" tIns="38100" rIns="38100" bIns="38100" rtlCol="0" anchor="ctr"/>
          <a:lstStyle/>
          <a:p>
            <a:pPr marL="0" indent="0" algn="ctr">
              <a:buNone/>
            </a:pPr>
            <a:r>
              <a:rPr lang="en-US" sz="1500" dirty="0">
                <a:solidFill>
                  <a:srgbClr val="FFFFFF"/>
                </a:solidFill>
                <a:latin typeface="Calibri" pitchFamily="34" charset="0"/>
                <a:ea typeface="Calibri" pitchFamily="34" charset="-122"/>
                <a:cs typeface="Calibri" pitchFamily="34" charset="-120"/>
              </a:rPr>
              <a:t>Independent skill improvement is required</a:t>
            </a:r>
            <a:endParaRPr lang="en-US" sz="1500" dirty="0"/>
          </a:p>
        </p:txBody>
      </p:sp>
      <p:sp>
        <p:nvSpPr>
          <p:cNvPr id="6" name="Text 4"/>
          <p:cNvSpPr/>
          <p:nvPr/>
        </p:nvSpPr>
        <p:spPr>
          <a:xfrm>
            <a:off x="1097280" y="3154680"/>
            <a:ext cx="6949440" cy="548640"/>
          </a:xfrm>
          <a:prstGeom prst="roundRect">
            <a:avLst>
              <a:gd name="adj" fmla="val 13333"/>
            </a:avLst>
          </a:prstGeom>
          <a:solidFill>
            <a:srgbClr val="2E75B6"/>
          </a:solidFill>
          <a:ln w="12700">
            <a:solidFill>
              <a:srgbClr val="2E75B6"/>
            </a:solidFill>
          </a:ln>
        </p:spPr>
        <p:txBody>
          <a:bodyPr wrap="square" lIns="38100" tIns="38100" rIns="38100" bIns="38100" rtlCol="0" anchor="ctr"/>
          <a:lstStyle/>
          <a:p>
            <a:pPr marL="0" indent="0" algn="ctr">
              <a:buNone/>
            </a:pPr>
            <a:r>
              <a:rPr lang="en-US" sz="1500" dirty="0">
                <a:solidFill>
                  <a:srgbClr val="FFFFFF"/>
                </a:solidFill>
                <a:latin typeface="Calibri" pitchFamily="34" charset="0"/>
                <a:ea typeface="Calibri" pitchFamily="34" charset="-122"/>
                <a:cs typeface="Calibri" pitchFamily="34" charset="-120"/>
              </a:rPr>
              <a:t>Personnel are required to be acquainted with or close to the owner</a:t>
            </a:r>
            <a:endParaRPr lang="en-US" sz="1500" dirty="0"/>
          </a:p>
        </p:txBody>
      </p:sp>
      <p:sp>
        <p:nvSpPr>
          <p:cNvPr id="7" name="Text 5"/>
          <p:cNvSpPr/>
          <p:nvPr/>
        </p:nvSpPr>
        <p:spPr>
          <a:xfrm>
            <a:off x="1097280" y="3840480"/>
            <a:ext cx="6949440" cy="548640"/>
          </a:xfrm>
          <a:prstGeom prst="roundRect">
            <a:avLst>
              <a:gd name="adj" fmla="val 13333"/>
            </a:avLst>
          </a:prstGeom>
          <a:solidFill>
            <a:srgbClr val="2E75B6"/>
          </a:solidFill>
          <a:ln w="12700">
            <a:solidFill>
              <a:srgbClr val="2E75B6"/>
            </a:solidFill>
          </a:ln>
        </p:spPr>
        <p:txBody>
          <a:bodyPr wrap="square" lIns="38100" tIns="38100" rIns="38100" bIns="38100" rtlCol="0" anchor="ctr"/>
          <a:lstStyle/>
          <a:p>
            <a:pPr marL="0" indent="0" algn="ctr">
              <a:buNone/>
            </a:pPr>
            <a:r>
              <a:rPr lang="en-US" sz="1500" dirty="0">
                <a:solidFill>
                  <a:srgbClr val="FFFFFF"/>
                </a:solidFill>
                <a:latin typeface="Calibri" pitchFamily="34" charset="0"/>
                <a:ea typeface="Calibri" pitchFamily="34" charset="-122"/>
                <a:cs typeface="Calibri" pitchFamily="34" charset="-120"/>
              </a:rPr>
              <a:t>Personnel are required to be aware of coincidences</a:t>
            </a:r>
            <a:endParaRPr lang="en-US" sz="15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txBox="1"/>
          <p:nvPr/>
        </p:nvSpPr>
        <p:spPr>
          <a:xfrm>
            <a:off x="365760" y="182880"/>
            <a:ext cx="8412480" cy="731520"/>
          </a:xfrm>
          <a:prstGeom prst="rect">
            <a:avLst/>
          </a:prstGeom>
          <a:noFill/>
          <a:ln/>
        </p:spPr>
        <p:txBody>
          <a:bodyPr wrap="square" lIns="50800" tIns="50800" rIns="50800" bIns="50800" rtlCol="0" anchor="ctr"/>
          <a:lstStyle/>
          <a:p>
            <a:pPr marL="0" indent="0" algn="ctr">
              <a:buNone/>
            </a:pPr>
            <a:r>
              <a:rPr lang="en-US" sz="2200" b="1" dirty="0">
                <a:solidFill>
                  <a:srgbClr val="1F3864"/>
                </a:solidFill>
                <a:latin typeface="Calibri" pitchFamily="34" charset="0"/>
                <a:ea typeface="Calibri" pitchFamily="34" charset="-122"/>
                <a:cs typeface="Calibri" pitchFamily="34" charset="-120"/>
              </a:rPr>
              <a:t>Why Is Recruiting and Selecting Personnel Important?</a:t>
            </a:r>
            <a:endParaRPr lang="en-US" sz="2200" dirty="0"/>
          </a:p>
        </p:txBody>
      </p:sp>
      <p:sp>
        <p:nvSpPr>
          <p:cNvPr id="3" name="Shape 1"/>
          <p:cNvSpPr/>
          <p:nvPr/>
        </p:nvSpPr>
        <p:spPr>
          <a:xfrm>
            <a:off x="3017520" y="1737360"/>
            <a:ext cx="3108960" cy="1737360"/>
          </a:xfrm>
          <a:prstGeom prst="ellipse">
            <a:avLst/>
          </a:prstGeom>
          <a:solidFill>
            <a:srgbClr val="7B2D3B"/>
          </a:solidFill>
          <a:ln w="12700">
            <a:solidFill>
              <a:srgbClr val="7B2D3B"/>
            </a:solidFill>
            <a:prstDash val="solid"/>
          </a:ln>
        </p:spPr>
      </p:sp>
      <p:sp>
        <p:nvSpPr>
          <p:cNvPr id="4" name="Text 2"/>
          <p:cNvSpPr txBox="1"/>
          <p:nvPr/>
        </p:nvSpPr>
        <p:spPr>
          <a:xfrm>
            <a:off x="3108960" y="2011680"/>
            <a:ext cx="2926080" cy="1188720"/>
          </a:xfrm>
          <a:prstGeom prst="rect">
            <a:avLst/>
          </a:prstGeom>
          <a:noFill/>
          <a:ln/>
        </p:spPr>
        <p:txBody>
          <a:bodyPr wrap="square" lIns="50800" tIns="50800" rIns="50800" bIns="50800" rtlCol="0" anchor="ctr"/>
          <a:lstStyle/>
          <a:p>
            <a:pPr marL="0" indent="0" algn="ctr">
              <a:buNone/>
            </a:pPr>
            <a:r>
              <a:rPr lang="en-US" sz="1500" dirty="0">
                <a:solidFill>
                  <a:srgbClr val="FFFFFF"/>
                </a:solidFill>
                <a:latin typeface="Calibri" pitchFamily="34" charset="0"/>
                <a:ea typeface="Calibri" pitchFamily="34" charset="-122"/>
                <a:cs typeface="Calibri" pitchFamily="34" charset="-120"/>
              </a:rPr>
              <a:t>Why is recruiting and selecting personnel important?</a:t>
            </a:r>
            <a:endParaRPr lang="en-US" sz="1500" dirty="0"/>
          </a:p>
        </p:txBody>
      </p:sp>
      <p:sp>
        <p:nvSpPr>
          <p:cNvPr id="5" name="Shape 3"/>
          <p:cNvSpPr/>
          <p:nvPr/>
        </p:nvSpPr>
        <p:spPr>
          <a:xfrm>
            <a:off x="3657600" y="1005840"/>
            <a:ext cx="1554480" cy="1097280"/>
          </a:xfrm>
          <a:prstGeom prst="ellipse">
            <a:avLst/>
          </a:prstGeom>
          <a:solidFill>
            <a:srgbClr val="A6566A"/>
          </a:solidFill>
          <a:ln w="12700">
            <a:solidFill>
              <a:srgbClr val="7B2D3B"/>
            </a:solidFill>
            <a:prstDash val="solid"/>
          </a:ln>
        </p:spPr>
      </p:sp>
      <p:sp>
        <p:nvSpPr>
          <p:cNvPr id="6" name="Text 4"/>
          <p:cNvSpPr txBox="1"/>
          <p:nvPr/>
        </p:nvSpPr>
        <p:spPr>
          <a:xfrm>
            <a:off x="3657600" y="1188720"/>
            <a:ext cx="1554480" cy="731520"/>
          </a:xfrm>
          <a:prstGeom prst="rect">
            <a:avLst/>
          </a:prstGeom>
          <a:noFill/>
          <a:ln/>
        </p:spPr>
        <p:txBody>
          <a:bodyPr wrap="square" lIns="50800" tIns="50800" rIns="50800" bIns="50800" rtlCol="0" anchor="ctr"/>
          <a:lstStyle/>
          <a:p>
            <a:pPr marL="0" indent="0" algn="ctr">
              <a:buNone/>
            </a:pPr>
            <a:r>
              <a:rPr lang="en-US" sz="1300" dirty="0">
                <a:solidFill>
                  <a:srgbClr val="FFFFFF"/>
                </a:solidFill>
                <a:latin typeface="Calibri" pitchFamily="34" charset="0"/>
                <a:ea typeface="Calibri" pitchFamily="34" charset="-122"/>
                <a:cs typeface="Calibri" pitchFamily="34" charset="-120"/>
              </a:rPr>
              <a:t>Needed personnel</a:t>
            </a:r>
            <a:endParaRPr lang="en-US" sz="1300" dirty="0"/>
          </a:p>
        </p:txBody>
      </p:sp>
      <p:sp>
        <p:nvSpPr>
          <p:cNvPr id="7" name="Shape 5"/>
          <p:cNvSpPr/>
          <p:nvPr/>
        </p:nvSpPr>
        <p:spPr>
          <a:xfrm>
            <a:off x="5760720" y="2377440"/>
            <a:ext cx="1554480" cy="1097280"/>
          </a:xfrm>
          <a:prstGeom prst="ellipse">
            <a:avLst/>
          </a:prstGeom>
          <a:solidFill>
            <a:srgbClr val="A6566A"/>
          </a:solidFill>
          <a:ln w="12700">
            <a:solidFill>
              <a:srgbClr val="7B2D3B"/>
            </a:solidFill>
            <a:prstDash val="solid"/>
          </a:ln>
        </p:spPr>
      </p:sp>
      <p:sp>
        <p:nvSpPr>
          <p:cNvPr id="8" name="Text 6"/>
          <p:cNvSpPr txBox="1"/>
          <p:nvPr/>
        </p:nvSpPr>
        <p:spPr>
          <a:xfrm>
            <a:off x="5760720" y="2560320"/>
            <a:ext cx="1554480" cy="731520"/>
          </a:xfrm>
          <a:prstGeom prst="rect">
            <a:avLst/>
          </a:prstGeom>
          <a:noFill/>
          <a:ln/>
        </p:spPr>
        <p:txBody>
          <a:bodyPr wrap="square" lIns="50800" tIns="50800" rIns="50800" bIns="50800" rtlCol="0" anchor="ctr"/>
          <a:lstStyle/>
          <a:p>
            <a:pPr marL="0" indent="0" algn="ctr">
              <a:buNone/>
            </a:pPr>
            <a:r>
              <a:rPr lang="en-US" sz="1300" dirty="0">
                <a:solidFill>
                  <a:srgbClr val="FFFFFF"/>
                </a:solidFill>
                <a:latin typeface="Calibri" pitchFamily="34" charset="0"/>
                <a:ea typeface="Calibri" pitchFamily="34" charset="-122"/>
                <a:cs typeface="Calibri" pitchFamily="34" charset="-120"/>
              </a:rPr>
              <a:t>Effective selection</a:t>
            </a:r>
            <a:endParaRPr lang="en-US" sz="1300" dirty="0"/>
          </a:p>
        </p:txBody>
      </p:sp>
      <p:sp>
        <p:nvSpPr>
          <p:cNvPr id="9" name="Shape 7"/>
          <p:cNvSpPr/>
          <p:nvPr/>
        </p:nvSpPr>
        <p:spPr>
          <a:xfrm>
            <a:off x="3657600" y="3657600"/>
            <a:ext cx="1554480" cy="1097280"/>
          </a:xfrm>
          <a:prstGeom prst="ellipse">
            <a:avLst/>
          </a:prstGeom>
          <a:solidFill>
            <a:srgbClr val="A6566A"/>
          </a:solidFill>
          <a:ln w="12700">
            <a:solidFill>
              <a:srgbClr val="7B2D3B"/>
            </a:solidFill>
            <a:prstDash val="solid"/>
          </a:ln>
        </p:spPr>
      </p:sp>
      <p:sp>
        <p:nvSpPr>
          <p:cNvPr id="10" name="Text 8"/>
          <p:cNvSpPr txBox="1"/>
          <p:nvPr/>
        </p:nvSpPr>
        <p:spPr>
          <a:xfrm>
            <a:off x="3657600" y="3840480"/>
            <a:ext cx="1554480" cy="731520"/>
          </a:xfrm>
          <a:prstGeom prst="rect">
            <a:avLst/>
          </a:prstGeom>
          <a:noFill/>
          <a:ln/>
        </p:spPr>
        <p:txBody>
          <a:bodyPr wrap="square" lIns="50800" tIns="50800" rIns="50800" bIns="50800" rtlCol="0" anchor="ctr"/>
          <a:lstStyle/>
          <a:p>
            <a:pPr marL="0" indent="0" algn="ctr">
              <a:buNone/>
            </a:pPr>
            <a:r>
              <a:rPr lang="en-US" sz="1300" dirty="0">
                <a:solidFill>
                  <a:srgbClr val="FFFFFF"/>
                </a:solidFill>
                <a:latin typeface="Calibri" pitchFamily="34" charset="0"/>
                <a:ea typeface="Calibri" pitchFamily="34" charset="-122"/>
                <a:cs typeface="Calibri" pitchFamily="34" charset="-120"/>
              </a:rPr>
              <a:t>Promising personnel</a:t>
            </a:r>
            <a:endParaRPr lang="en-US" sz="1300" dirty="0"/>
          </a:p>
        </p:txBody>
      </p:sp>
      <p:sp>
        <p:nvSpPr>
          <p:cNvPr id="11" name="Shape 9"/>
          <p:cNvSpPr/>
          <p:nvPr/>
        </p:nvSpPr>
        <p:spPr>
          <a:xfrm>
            <a:off x="1554480" y="2377440"/>
            <a:ext cx="1554480" cy="1097280"/>
          </a:xfrm>
          <a:prstGeom prst="ellipse">
            <a:avLst/>
          </a:prstGeom>
          <a:solidFill>
            <a:srgbClr val="A6566A"/>
          </a:solidFill>
          <a:ln w="12700">
            <a:solidFill>
              <a:srgbClr val="7B2D3B"/>
            </a:solidFill>
            <a:prstDash val="solid"/>
          </a:ln>
        </p:spPr>
      </p:sp>
      <p:sp>
        <p:nvSpPr>
          <p:cNvPr id="12" name="Text 10"/>
          <p:cNvSpPr txBox="1"/>
          <p:nvPr/>
        </p:nvSpPr>
        <p:spPr>
          <a:xfrm>
            <a:off x="1554480" y="2560320"/>
            <a:ext cx="1554480" cy="731520"/>
          </a:xfrm>
          <a:prstGeom prst="rect">
            <a:avLst/>
          </a:prstGeom>
          <a:noFill/>
          <a:ln/>
        </p:spPr>
        <p:txBody>
          <a:bodyPr wrap="square" lIns="50800" tIns="50800" rIns="50800" bIns="50800" rtlCol="0" anchor="ctr"/>
          <a:lstStyle/>
          <a:p>
            <a:pPr marL="0" indent="0" algn="ctr">
              <a:buNone/>
            </a:pPr>
            <a:r>
              <a:rPr lang="en-US" sz="1300" dirty="0">
                <a:solidFill>
                  <a:srgbClr val="FFFFFF"/>
                </a:solidFill>
                <a:latin typeface="Calibri" pitchFamily="34" charset="0"/>
                <a:ea typeface="Calibri" pitchFamily="34" charset="-122"/>
                <a:cs typeface="Calibri" pitchFamily="34" charset="-120"/>
              </a:rPr>
              <a:t>Expected result</a:t>
            </a:r>
            <a:endParaRPr lang="en-US" sz="13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nvSpPr>
        <p:spPr>
          <a:xfrm>
            <a:off x="365760" y="182880"/>
            <a:ext cx="8412480" cy="822960"/>
          </a:xfrm>
          <a:prstGeom prst="roundRect">
            <a:avLst>
              <a:gd name="adj" fmla="val 8889"/>
            </a:avLst>
          </a:prstGeom>
          <a:solidFill>
            <a:srgbClr val="FFFFFF"/>
          </a:solidFill>
          <a:ln/>
        </p:spPr>
        <p:txBody>
          <a:bodyPr wrap="square" lIns="38100" tIns="38100" rIns="38100" bIns="38100" rtlCol="0" anchor="ctr"/>
          <a:lstStyle/>
          <a:p>
            <a:pPr marL="0" indent="0" algn="ctr">
              <a:buNone/>
            </a:pPr>
            <a:r>
              <a:rPr lang="en-US" sz="3000" b="1" dirty="0">
                <a:solidFill>
                  <a:srgbClr val="1A1A1A"/>
                </a:solidFill>
                <a:latin typeface="Calibri" pitchFamily="34" charset="0"/>
                <a:ea typeface="Calibri" pitchFamily="34" charset="-122"/>
                <a:cs typeface="Calibri" pitchFamily="34" charset="-120"/>
              </a:rPr>
              <a:t>The Recruiting Process</a:t>
            </a:r>
            <a:endParaRPr lang="en-US" sz="3000" dirty="0"/>
          </a:p>
        </p:txBody>
      </p:sp>
      <p:sp>
        <p:nvSpPr>
          <p:cNvPr id="3" name="Text 1"/>
          <p:cNvSpPr/>
          <p:nvPr/>
        </p:nvSpPr>
        <p:spPr>
          <a:xfrm>
            <a:off x="2743200" y="1188720"/>
            <a:ext cx="3657600" cy="822960"/>
          </a:xfrm>
          <a:prstGeom prst="roundRect">
            <a:avLst>
              <a:gd name="adj" fmla="val 8889"/>
            </a:avLst>
          </a:prstGeom>
          <a:solidFill>
            <a:srgbClr val="2E75B6"/>
          </a:solidFill>
          <a:ln w="12700">
            <a:solidFill>
              <a:srgbClr val="2E75B6"/>
            </a:solidFill>
          </a:ln>
        </p:spPr>
        <p:txBody>
          <a:bodyPr wrap="square" lIns="38100" tIns="38100" rIns="38100" bIns="38100" rtlCol="0" anchor="ctr"/>
          <a:lstStyle/>
          <a:p>
            <a:pPr marL="0" indent="0" algn="ctr">
              <a:buNone/>
            </a:pPr>
            <a:r>
              <a:rPr lang="en-US" sz="1600" dirty="0">
                <a:solidFill>
                  <a:srgbClr val="FFFFFF"/>
                </a:solidFill>
                <a:latin typeface="Calibri" pitchFamily="34" charset="0"/>
                <a:ea typeface="Calibri" pitchFamily="34" charset="-122"/>
                <a:cs typeface="Calibri" pitchFamily="34" charset="-120"/>
              </a:rPr>
              <a:t>There are 2 main stages here:</a:t>
            </a:r>
            <a:endParaRPr lang="en-US" sz="1600" dirty="0"/>
          </a:p>
        </p:txBody>
      </p:sp>
      <p:sp>
        <p:nvSpPr>
          <p:cNvPr id="4" name="Shape 2"/>
          <p:cNvSpPr/>
          <p:nvPr/>
        </p:nvSpPr>
        <p:spPr>
          <a:xfrm>
            <a:off x="4206240" y="2057400"/>
            <a:ext cx="731520" cy="365760"/>
          </a:xfrm>
          <a:prstGeom prst="downArrow">
            <a:avLst/>
          </a:prstGeom>
          <a:solidFill>
            <a:srgbClr val="9DC3E6"/>
          </a:solidFill>
          <a:ln w="12700">
            <a:solidFill>
              <a:srgbClr val="9DC3E6"/>
            </a:solidFill>
            <a:prstDash val="solid"/>
          </a:ln>
        </p:spPr>
      </p:sp>
      <p:sp>
        <p:nvSpPr>
          <p:cNvPr id="5" name="Text 3"/>
          <p:cNvSpPr/>
          <p:nvPr/>
        </p:nvSpPr>
        <p:spPr>
          <a:xfrm>
            <a:off x="2743200" y="2468880"/>
            <a:ext cx="3657600" cy="822960"/>
          </a:xfrm>
          <a:prstGeom prst="roundRect">
            <a:avLst>
              <a:gd name="adj" fmla="val 8889"/>
            </a:avLst>
          </a:prstGeom>
          <a:solidFill>
            <a:srgbClr val="2E75B6"/>
          </a:solidFill>
          <a:ln w="12700">
            <a:solidFill>
              <a:srgbClr val="2E75B6"/>
            </a:solidFill>
          </a:ln>
        </p:spPr>
        <p:txBody>
          <a:bodyPr wrap="square" lIns="38100" tIns="38100" rIns="38100" bIns="38100" rtlCol="0" anchor="ctr"/>
          <a:lstStyle/>
          <a:p>
            <a:pPr marL="0" indent="0" algn="ctr">
              <a:buNone/>
            </a:pPr>
            <a:r>
              <a:rPr lang="en-US" sz="1600" dirty="0">
                <a:solidFill>
                  <a:srgbClr val="FFFFFF"/>
                </a:solidFill>
                <a:latin typeface="Calibri" pitchFamily="34" charset="0"/>
                <a:ea typeface="Calibri" pitchFamily="34" charset="-122"/>
                <a:cs typeface="Calibri" pitchFamily="34" charset="-120"/>
              </a:rPr>
              <a:t>Job analysis;</a:t>
            </a:r>
            <a:endParaRPr lang="en-US" sz="1600" dirty="0"/>
          </a:p>
        </p:txBody>
      </p:sp>
      <p:sp>
        <p:nvSpPr>
          <p:cNvPr id="6" name="Shape 4"/>
          <p:cNvSpPr/>
          <p:nvPr/>
        </p:nvSpPr>
        <p:spPr>
          <a:xfrm>
            <a:off x="4206240" y="3337560"/>
            <a:ext cx="731520" cy="365760"/>
          </a:xfrm>
          <a:prstGeom prst="downArrow">
            <a:avLst/>
          </a:prstGeom>
          <a:solidFill>
            <a:srgbClr val="9DC3E6"/>
          </a:solidFill>
          <a:ln w="12700">
            <a:solidFill>
              <a:srgbClr val="9DC3E6"/>
            </a:solidFill>
            <a:prstDash val="solid"/>
          </a:ln>
        </p:spPr>
      </p:sp>
      <p:sp>
        <p:nvSpPr>
          <p:cNvPr id="7" name="Text 5"/>
          <p:cNvSpPr/>
          <p:nvPr/>
        </p:nvSpPr>
        <p:spPr>
          <a:xfrm>
            <a:off x="2743200" y="3749040"/>
            <a:ext cx="3657600" cy="822960"/>
          </a:xfrm>
          <a:prstGeom prst="roundRect">
            <a:avLst>
              <a:gd name="adj" fmla="val 8889"/>
            </a:avLst>
          </a:prstGeom>
          <a:solidFill>
            <a:srgbClr val="2E75B6"/>
          </a:solidFill>
          <a:ln w="12700">
            <a:solidFill>
              <a:srgbClr val="2E75B6"/>
            </a:solidFill>
          </a:ln>
        </p:spPr>
        <p:txBody>
          <a:bodyPr wrap="square" lIns="38100" tIns="38100" rIns="38100" bIns="38100" rtlCol="0" anchor="ctr"/>
          <a:lstStyle/>
          <a:p>
            <a:pPr marL="0" indent="0" algn="ctr">
              <a:buNone/>
            </a:pPr>
            <a:r>
              <a:rPr lang="en-US" sz="1600" dirty="0">
                <a:solidFill>
                  <a:srgbClr val="FFFFFF"/>
                </a:solidFill>
                <a:latin typeface="Calibri" pitchFamily="34" charset="0"/>
                <a:ea typeface="Calibri" pitchFamily="34" charset="-122"/>
                <a:cs typeface="Calibri" pitchFamily="34" charset="-120"/>
              </a:rPr>
              <a:t>Attracting candidates.</a:t>
            </a:r>
            <a:endParaRPr lang="en-US" sz="16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sp>
        <p:nvSpPr>
          <p:cNvPr id="2" name="Text 0"/>
          <p:cNvSpPr/>
          <p:nvPr/>
        </p:nvSpPr>
        <p:spPr>
          <a:xfrm>
            <a:off x="365760" y="182880"/>
            <a:ext cx="8412480" cy="731520"/>
          </a:xfrm>
          <a:prstGeom prst="roundRect">
            <a:avLst>
              <a:gd name="adj" fmla="val 10000"/>
            </a:avLst>
          </a:prstGeom>
          <a:solidFill>
            <a:srgbClr val="2E75B6"/>
          </a:solidFill>
          <a:ln w="12700">
            <a:solidFill>
              <a:srgbClr val="2E75B6"/>
            </a:solidFill>
          </a:ln>
        </p:spPr>
        <p:txBody>
          <a:bodyPr wrap="square" lIns="38100" tIns="38100" rIns="38100" bIns="38100" rtlCol="0" anchor="ctr"/>
          <a:lstStyle/>
          <a:p>
            <a:pPr marL="0" indent="0" algn="ctr">
              <a:buNone/>
            </a:pPr>
            <a:r>
              <a:rPr lang="en-US" sz="2400" dirty="0">
                <a:solidFill>
                  <a:srgbClr val="FFFFFF"/>
                </a:solidFill>
                <a:latin typeface="Calibri" pitchFamily="34" charset="0"/>
                <a:ea typeface="Calibri" pitchFamily="34" charset="-122"/>
                <a:cs typeface="Calibri" pitchFamily="34" charset="-120"/>
              </a:rPr>
              <a:t>Methods of Recruiting and Selecting Personnel</a:t>
            </a:r>
            <a:endParaRPr lang="en-US" sz="2400" dirty="0"/>
          </a:p>
        </p:txBody>
      </p:sp>
      <p:sp>
        <p:nvSpPr>
          <p:cNvPr id="3" name="Text 1"/>
          <p:cNvSpPr txBox="1"/>
          <p:nvPr/>
        </p:nvSpPr>
        <p:spPr>
          <a:xfrm>
            <a:off x="365760" y="1005840"/>
            <a:ext cx="8412480" cy="3840480"/>
          </a:xfrm>
          <a:prstGeom prst="rect">
            <a:avLst/>
          </a:prstGeom>
          <a:solidFill>
            <a:srgbClr val="5B1A26"/>
          </a:solidFill>
          <a:ln/>
        </p:spPr>
        <p:txBody>
          <a:bodyPr wrap="square" lIns="50800" tIns="50800" rIns="50800" bIns="50800" rtlCol="0" anchor="t"/>
          <a:lstStyle/>
          <a:p>
            <a:pPr marL="0" indent="0" algn="ctr">
              <a:buNone/>
            </a:pPr>
            <a:r>
              <a:rPr lang="en-US" sz="1400" dirty="0">
                <a:solidFill>
                  <a:srgbClr val="FFFFFF"/>
                </a:solidFill>
                <a:latin typeface="Calibri" pitchFamily="34" charset="0"/>
                <a:ea typeface="Calibri" pitchFamily="34" charset="-122"/>
                <a:cs typeface="Calibri" pitchFamily="34" charset="-120"/>
              </a:rPr>
              <a:t>HR planning and job analysis</a:t>
            </a:r>
            <a:endParaRPr lang="en-US" sz="1400" dirty="0"/>
          </a:p>
          <a:p>
            <a:pPr marL="342900" indent="-342900">
              <a:buSzPct val="100000"/>
              <a:buChar char="•"/>
            </a:pPr>
            <a:r>
              <a:rPr lang="en-US" sz="1400" dirty="0">
                <a:solidFill>
                  <a:srgbClr val="FFFFFF"/>
                </a:solidFill>
                <a:latin typeface="Calibri" pitchFamily="34" charset="0"/>
                <a:ea typeface="Calibri" pitchFamily="34" charset="-122"/>
                <a:cs typeface="Calibri" pitchFamily="34" charset="-120"/>
              </a:rPr>
              <a:t>Is there a vacancy?</a:t>
            </a:r>
            <a:endParaRPr lang="en-US" sz="1400" dirty="0"/>
          </a:p>
          <a:p>
            <a:pPr marL="342900" indent="-342900">
              <a:buSzPct val="100000"/>
              <a:buChar char="•"/>
            </a:pPr>
            <a:r>
              <a:rPr lang="en-US" sz="1400" dirty="0">
                <a:solidFill>
                  <a:srgbClr val="FFFFFF"/>
                </a:solidFill>
                <a:latin typeface="Calibri" pitchFamily="34" charset="0"/>
                <a:ea typeface="Calibri" pitchFamily="34" charset="-122"/>
                <a:cs typeface="Calibri" pitchFamily="34" charset="-120"/>
              </a:rPr>
              <a:t>If so, should this situation continue as it is?</a:t>
            </a:r>
            <a:endParaRPr lang="en-US" sz="1400" dirty="0"/>
          </a:p>
          <a:p>
            <a:pPr marL="342900" indent="-342900">
              <a:buSzPct val="100000"/>
              <a:buChar char="•"/>
            </a:pPr>
            <a:r>
              <a:rPr lang="en-US" sz="1400" dirty="0">
                <a:solidFill>
                  <a:srgbClr val="FFFFFF"/>
                </a:solidFill>
                <a:latin typeface="Calibri" pitchFamily="34" charset="0"/>
                <a:ea typeface="Calibri" pitchFamily="34" charset="-122"/>
                <a:cs typeface="Calibri" pitchFamily="34" charset="-120"/>
              </a:rPr>
              <a:t>Project/renewal and the person needed. Search anywhere there are experts in the field</a:t>
            </a:r>
            <a:endParaRPr lang="en-US" sz="1400" dirty="0"/>
          </a:p>
          <a:p>
            <a:pPr marL="342900" indent="-342900">
              <a:buSzPct val="100000"/>
              <a:buChar char="•"/>
            </a:pPr>
            <a:r>
              <a:rPr lang="en-US" sz="1400" dirty="0">
                <a:solidFill>
                  <a:srgbClr val="FFFFFF"/>
                </a:solidFill>
                <a:latin typeface="Calibri" pitchFamily="34" charset="0"/>
                <a:ea typeface="Calibri" pitchFamily="34" charset="-122"/>
                <a:cs typeface="Calibri" pitchFamily="34" charset="-120"/>
              </a:rPr>
              <a:t>Ask management to attract personnel and find methods of selecting them</a:t>
            </a:r>
            <a:endParaRPr lang="en-US" sz="1400" dirty="0"/>
          </a:p>
          <a:p>
            <a:pPr marL="342900" indent="-342900">
              <a:buSzPct val="100000"/>
              <a:buChar char="•"/>
            </a:pPr>
            <a:r>
              <a:rPr lang="en-US" sz="1400" dirty="0">
                <a:solidFill>
                  <a:srgbClr val="FFFFFF"/>
                </a:solidFill>
                <a:latin typeface="Calibri" pitchFamily="34" charset="0"/>
                <a:ea typeface="Calibri" pitchFamily="34" charset="-122"/>
                <a:cs typeface="Calibri" pitchFamily="34" charset="-120"/>
              </a:rPr>
              <a:t>Announce through convenient mass media</a:t>
            </a:r>
            <a:endParaRPr lang="en-US" sz="1400" dirty="0"/>
          </a:p>
          <a:p>
            <a:pPr marL="342900" indent="-342900">
              <a:buSzPct val="100000"/>
              <a:buChar char="•"/>
            </a:pPr>
            <a:r>
              <a:rPr lang="en-US" sz="1400" dirty="0">
                <a:solidFill>
                  <a:srgbClr val="FFFFFF"/>
                </a:solidFill>
                <a:latin typeface="Calibri" pitchFamily="34" charset="0"/>
                <a:ea typeface="Calibri" pitchFamily="34" charset="-122"/>
                <a:cs typeface="Calibri" pitchFamily="34" charset="-120"/>
              </a:rPr>
              <a:t>List of candidates</a:t>
            </a:r>
            <a:endParaRPr lang="en-US" sz="1400" dirty="0"/>
          </a:p>
          <a:p>
            <a:pPr marL="342900" indent="-342900">
              <a:buSzPct val="100000"/>
              <a:buChar char="•"/>
            </a:pPr>
            <a:r>
              <a:rPr lang="en-US" sz="1400" dirty="0">
                <a:solidFill>
                  <a:srgbClr val="FFFFFF"/>
                </a:solidFill>
                <a:latin typeface="Calibri" pitchFamily="34" charset="0"/>
                <a:ea typeface="Calibri" pitchFamily="34" charset="-122"/>
                <a:cs typeface="Calibri" pitchFamily="34" charset="-120"/>
              </a:rPr>
              <a:t>Interview/test, etc.</a:t>
            </a:r>
            <a:endParaRPr lang="en-US" sz="1400" dirty="0"/>
          </a:p>
          <a:p>
            <a:pPr marL="342900" indent="-342900">
              <a:buSzPct val="100000"/>
              <a:buChar char="•"/>
            </a:pPr>
            <a:r>
              <a:rPr lang="en-US" sz="1400" dirty="0">
                <a:solidFill>
                  <a:srgbClr val="FFFFFF"/>
                </a:solidFill>
                <a:latin typeface="Calibri" pitchFamily="34" charset="0"/>
                <a:ea typeface="Calibri" pitchFamily="34" charset="-122"/>
                <a:cs typeface="Calibri" pitchFamily="34" charset="-120"/>
              </a:rPr>
              <a:t>Analysis of the candidate</a:t>
            </a:r>
            <a:endParaRPr lang="en-US" sz="1400" dirty="0"/>
          </a:p>
          <a:p>
            <a:pPr marL="342900" indent="-342900">
              <a:buSzPct val="100000"/>
              <a:buChar char="•"/>
            </a:pPr>
            <a:r>
              <a:rPr lang="en-US" sz="1400" dirty="0">
                <a:solidFill>
                  <a:srgbClr val="FFFFFF"/>
                </a:solidFill>
                <a:latin typeface="Calibri" pitchFamily="34" charset="0"/>
                <a:ea typeface="Calibri" pitchFamily="34" charset="-122"/>
                <a:cs typeface="Calibri" pitchFamily="34" charset="-120"/>
              </a:rPr>
              <a:t>Decision-making and making an offer</a:t>
            </a:r>
            <a:endParaRPr lang="en-US" sz="1400" dirty="0"/>
          </a:p>
          <a:p>
            <a:pPr marL="342900" indent="-342900">
              <a:buSzPct val="100000"/>
              <a:buChar char="•"/>
            </a:pPr>
            <a:r>
              <a:rPr lang="en-US" sz="1400" dirty="0">
                <a:solidFill>
                  <a:srgbClr val="FFFFFF"/>
                </a:solidFill>
                <a:latin typeface="Calibri" pitchFamily="34" charset="0"/>
                <a:ea typeface="Calibri" pitchFamily="34" charset="-122"/>
                <a:cs typeface="Calibri" pitchFamily="34" charset="-120"/>
              </a:rPr>
              <a:t>Selection, hiring, training and evaluation</a:t>
            </a:r>
            <a:endParaRPr lang="en-US" sz="14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sp>
        <p:nvSpPr>
          <p:cNvPr id="2" name="Text 0"/>
          <p:cNvSpPr/>
          <p:nvPr/>
        </p:nvSpPr>
        <p:spPr>
          <a:xfrm>
            <a:off x="365760" y="182880"/>
            <a:ext cx="8412480" cy="731520"/>
          </a:xfrm>
          <a:prstGeom prst="roundRect">
            <a:avLst>
              <a:gd name="adj" fmla="val 10000"/>
            </a:avLst>
          </a:prstGeom>
          <a:solidFill>
            <a:srgbClr val="FFFFFF"/>
          </a:solidFill>
          <a:ln/>
        </p:spPr>
        <p:txBody>
          <a:bodyPr wrap="square" lIns="38100" tIns="38100" rIns="38100" bIns="38100" rtlCol="0" anchor="ctr"/>
          <a:lstStyle/>
          <a:p>
            <a:pPr marL="0" indent="0" algn="ctr">
              <a:buNone/>
            </a:pPr>
            <a:r>
              <a:rPr lang="en-US" sz="2600" dirty="0">
                <a:solidFill>
                  <a:srgbClr val="1A1A1A"/>
                </a:solidFill>
                <a:latin typeface="Calibri" pitchFamily="34" charset="0"/>
                <a:ea typeface="Calibri" pitchFamily="34" charset="-122"/>
                <a:cs typeface="Calibri" pitchFamily="34" charset="-120"/>
              </a:rPr>
              <a:t>The Personnel Selection Process</a:t>
            </a:r>
            <a:endParaRPr lang="en-US" sz="2600" dirty="0"/>
          </a:p>
        </p:txBody>
      </p:sp>
      <p:sp>
        <p:nvSpPr>
          <p:cNvPr id="3" name="Text 1"/>
          <p:cNvSpPr txBox="1"/>
          <p:nvPr/>
        </p:nvSpPr>
        <p:spPr>
          <a:xfrm>
            <a:off x="457200" y="1097280"/>
            <a:ext cx="8229600" cy="3474720"/>
          </a:xfrm>
          <a:prstGeom prst="rect">
            <a:avLst/>
          </a:prstGeom>
          <a:solidFill>
            <a:srgbClr val="D6E9F7"/>
          </a:solidFill>
          <a:ln/>
        </p:spPr>
        <p:txBody>
          <a:bodyPr wrap="square" lIns="50800" tIns="50800" rIns="50800" bIns="50800" rtlCol="0" anchor="t"/>
          <a:lstStyle/>
          <a:p>
            <a:pPr marL="0" indent="0" algn="ctr">
              <a:buNone/>
            </a:pPr>
            <a:r>
              <a:rPr lang="en-US" sz="2800" dirty="0">
                <a:solidFill>
                  <a:srgbClr val="222222"/>
                </a:solidFill>
                <a:latin typeface="Times New Roman" pitchFamily="18" charset="0"/>
                <a:ea typeface="Calibri" pitchFamily="34" charset="-122"/>
                <a:cs typeface="Times New Roman" pitchFamily="18" charset="0"/>
              </a:rPr>
              <a:t>To select personnel successfully, a decision must be made based on the following results:</a:t>
            </a:r>
            <a:endParaRPr lang="en-US" sz="2800" dirty="0">
              <a:latin typeface="Times New Roman" pitchFamily="18" charset="0"/>
              <a:cs typeface="Times New Roman" pitchFamily="18" charset="0"/>
            </a:endParaRPr>
          </a:p>
          <a:p>
            <a:pPr marL="0" indent="0">
              <a:buNone/>
            </a:pPr>
            <a:endParaRPr lang="en-US" sz="2800" dirty="0">
              <a:latin typeface="Times New Roman" pitchFamily="18" charset="0"/>
              <a:cs typeface="Times New Roman" pitchFamily="18" charset="0"/>
            </a:endParaRPr>
          </a:p>
          <a:p>
            <a:pPr marL="342900" indent="-342900" algn="ctr">
              <a:buSzPct val="100000"/>
              <a:buChar char="•"/>
            </a:pPr>
            <a:r>
              <a:rPr lang="en-US" sz="2800" dirty="0">
                <a:solidFill>
                  <a:srgbClr val="222222"/>
                </a:solidFill>
                <a:latin typeface="Times New Roman" pitchFamily="18" charset="0"/>
                <a:ea typeface="Calibri" pitchFamily="34" charset="-122"/>
                <a:cs typeface="Times New Roman" pitchFamily="18" charset="0"/>
              </a:rPr>
              <a:t>Personnel data</a:t>
            </a:r>
            <a:endParaRPr lang="en-US" sz="2800" dirty="0">
              <a:latin typeface="Times New Roman" pitchFamily="18" charset="0"/>
              <a:cs typeface="Times New Roman" pitchFamily="18" charset="0"/>
            </a:endParaRPr>
          </a:p>
          <a:p>
            <a:pPr marL="342900" indent="-342900" algn="ctr">
              <a:buSzPct val="100000"/>
              <a:buChar char="•"/>
            </a:pPr>
            <a:r>
              <a:rPr lang="en-US" sz="2800" dirty="0">
                <a:solidFill>
                  <a:srgbClr val="222222"/>
                </a:solidFill>
                <a:latin typeface="Times New Roman" pitchFamily="18" charset="0"/>
                <a:ea typeface="Calibri" pitchFamily="34" charset="-122"/>
                <a:cs typeface="Times New Roman" pitchFamily="18" charset="0"/>
              </a:rPr>
              <a:t>Personnel analysis</a:t>
            </a:r>
            <a:endParaRPr lang="en-US" sz="2800" dirty="0">
              <a:latin typeface="Times New Roman" pitchFamily="18" charset="0"/>
              <a:cs typeface="Times New Roman" pitchFamily="18" charset="0"/>
            </a:endParaRPr>
          </a:p>
          <a:p>
            <a:pPr marL="342900" indent="-342900" algn="ctr">
              <a:buSzPct val="100000"/>
              <a:buChar char="•"/>
            </a:pPr>
            <a:r>
              <a:rPr lang="en-US" sz="2800" dirty="0">
                <a:solidFill>
                  <a:srgbClr val="222222"/>
                </a:solidFill>
                <a:latin typeface="Times New Roman" pitchFamily="18" charset="0"/>
                <a:ea typeface="Calibri" pitchFamily="34" charset="-122"/>
                <a:cs typeface="Times New Roman" pitchFamily="18" charset="0"/>
              </a:rPr>
              <a:t>Comparison</a:t>
            </a:r>
            <a:endParaRPr lang="en-US" sz="2800" dirty="0">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3">
    <p:spTree>
      <p:nvGrpSpPr>
        <p:cNvPr id="1" name=""/>
        <p:cNvGrpSpPr/>
        <p:nvPr/>
      </p:nvGrpSpPr>
      <p:grpSpPr>
        <a:xfrm>
          <a:off x="0" y="0"/>
          <a:ext cx="0" cy="0"/>
          <a:chOff x="0" y="0"/>
          <a:chExt cx="0" cy="0"/>
        </a:xfrm>
      </p:grpSpPr>
      <p:sp>
        <p:nvSpPr>
          <p:cNvPr id="2" name="Text 0"/>
          <p:cNvSpPr/>
          <p:nvPr/>
        </p:nvSpPr>
        <p:spPr>
          <a:xfrm>
            <a:off x="365760" y="182880"/>
            <a:ext cx="8412480" cy="731520"/>
          </a:xfrm>
          <a:prstGeom prst="roundRect">
            <a:avLst>
              <a:gd name="adj" fmla="val 10000"/>
            </a:avLst>
          </a:prstGeom>
          <a:solidFill>
            <a:srgbClr val="C0392B"/>
          </a:solidFill>
          <a:ln/>
        </p:spPr>
        <p:txBody>
          <a:bodyPr wrap="square" lIns="38100" tIns="38100" rIns="38100" bIns="38100" rtlCol="0" anchor="ctr"/>
          <a:lstStyle/>
          <a:p>
            <a:pPr marL="0" indent="0" algn="ctr">
              <a:buNone/>
            </a:pPr>
            <a:r>
              <a:rPr lang="en-US" sz="2600" dirty="0">
                <a:solidFill>
                  <a:srgbClr val="FFFFFF"/>
                </a:solidFill>
                <a:latin typeface="Calibri" pitchFamily="34" charset="0"/>
                <a:ea typeface="Calibri" pitchFamily="34" charset="-122"/>
                <a:cs typeface="Calibri" pitchFamily="34" charset="-120"/>
              </a:rPr>
              <a:t>Collection of Information About Personnel</a:t>
            </a:r>
            <a:endParaRPr lang="en-US" sz="2600" dirty="0"/>
          </a:p>
        </p:txBody>
      </p:sp>
      <p:sp>
        <p:nvSpPr>
          <p:cNvPr id="3" name="Text 1"/>
          <p:cNvSpPr/>
          <p:nvPr/>
        </p:nvSpPr>
        <p:spPr>
          <a:xfrm>
            <a:off x="457200" y="1371600"/>
            <a:ext cx="2468880" cy="1005840"/>
          </a:xfrm>
          <a:prstGeom prst="roundRect">
            <a:avLst>
              <a:gd name="adj" fmla="val 7273"/>
            </a:avLst>
          </a:prstGeom>
          <a:solidFill>
            <a:srgbClr val="2E75B6"/>
          </a:solidFill>
          <a:ln w="12700">
            <a:solidFill>
              <a:srgbClr val="2E75B6"/>
            </a:solidFill>
          </a:ln>
        </p:spPr>
        <p:txBody>
          <a:bodyPr wrap="square" lIns="38100" tIns="38100" rIns="38100" bIns="38100" rtlCol="0" anchor="ctr"/>
          <a:lstStyle/>
          <a:p>
            <a:pPr marL="0" indent="0" algn="ctr">
              <a:buNone/>
            </a:pPr>
            <a:r>
              <a:rPr lang="en-US" sz="1500" dirty="0">
                <a:solidFill>
                  <a:srgbClr val="FFFFFF"/>
                </a:solidFill>
                <a:latin typeface="Calibri" pitchFamily="34" charset="0"/>
                <a:ea typeface="Calibri" pitchFamily="34" charset="-122"/>
                <a:cs typeface="Calibri" pitchFamily="34" charset="-120"/>
              </a:rPr>
              <a:t>Application form</a:t>
            </a:r>
            <a:endParaRPr lang="en-US" sz="1500" dirty="0"/>
          </a:p>
        </p:txBody>
      </p:sp>
      <p:sp>
        <p:nvSpPr>
          <p:cNvPr id="4" name="Text 2"/>
          <p:cNvSpPr/>
          <p:nvPr/>
        </p:nvSpPr>
        <p:spPr>
          <a:xfrm>
            <a:off x="3337560" y="1371600"/>
            <a:ext cx="2468880" cy="1005840"/>
          </a:xfrm>
          <a:prstGeom prst="roundRect">
            <a:avLst>
              <a:gd name="adj" fmla="val 7273"/>
            </a:avLst>
          </a:prstGeom>
          <a:solidFill>
            <a:srgbClr val="2E75B6"/>
          </a:solidFill>
          <a:ln w="12700">
            <a:solidFill>
              <a:srgbClr val="2E75B6"/>
            </a:solidFill>
          </a:ln>
        </p:spPr>
        <p:txBody>
          <a:bodyPr wrap="square" lIns="38100" tIns="38100" rIns="38100" bIns="38100" rtlCol="0" anchor="ctr"/>
          <a:lstStyle/>
          <a:p>
            <a:pPr marL="0" indent="0" algn="ctr">
              <a:buNone/>
            </a:pPr>
            <a:r>
              <a:rPr lang="en-US" sz="1500" dirty="0">
                <a:solidFill>
                  <a:srgbClr val="FFFFFF"/>
                </a:solidFill>
                <a:latin typeface="Calibri" pitchFamily="34" charset="0"/>
                <a:ea typeface="Calibri" pitchFamily="34" charset="-122"/>
                <a:cs typeface="Calibri" pitchFamily="34" charset="-120"/>
              </a:rPr>
              <a:t>Resume</a:t>
            </a:r>
            <a:endParaRPr lang="en-US" sz="1500" dirty="0"/>
          </a:p>
        </p:txBody>
      </p:sp>
      <p:sp>
        <p:nvSpPr>
          <p:cNvPr id="5" name="Text 3"/>
          <p:cNvSpPr/>
          <p:nvPr/>
        </p:nvSpPr>
        <p:spPr>
          <a:xfrm>
            <a:off x="6217920" y="1371600"/>
            <a:ext cx="2468880" cy="1005840"/>
          </a:xfrm>
          <a:prstGeom prst="roundRect">
            <a:avLst>
              <a:gd name="adj" fmla="val 7273"/>
            </a:avLst>
          </a:prstGeom>
          <a:solidFill>
            <a:srgbClr val="2E75B6"/>
          </a:solidFill>
          <a:ln w="12700">
            <a:solidFill>
              <a:srgbClr val="2E75B6"/>
            </a:solidFill>
          </a:ln>
        </p:spPr>
        <p:txBody>
          <a:bodyPr wrap="square" lIns="38100" tIns="38100" rIns="38100" bIns="38100" rtlCol="0" anchor="ctr"/>
          <a:lstStyle/>
          <a:p>
            <a:pPr marL="0" indent="0" algn="ctr">
              <a:buNone/>
            </a:pPr>
            <a:r>
              <a:rPr lang="en-US" sz="1500" dirty="0">
                <a:solidFill>
                  <a:srgbClr val="FFFFFF"/>
                </a:solidFill>
                <a:latin typeface="Calibri" pitchFamily="34" charset="0"/>
                <a:ea typeface="Calibri" pitchFamily="34" charset="-122"/>
                <a:cs typeface="Calibri" pitchFamily="34" charset="-120"/>
              </a:rPr>
              <a:t>Interview process</a:t>
            </a:r>
            <a:endParaRPr lang="en-US" sz="1500" dirty="0"/>
          </a:p>
        </p:txBody>
      </p:sp>
      <p:sp>
        <p:nvSpPr>
          <p:cNvPr id="6" name="Text 4"/>
          <p:cNvSpPr/>
          <p:nvPr/>
        </p:nvSpPr>
        <p:spPr>
          <a:xfrm>
            <a:off x="6217920" y="3108960"/>
            <a:ext cx="2468880" cy="1005840"/>
          </a:xfrm>
          <a:prstGeom prst="roundRect">
            <a:avLst>
              <a:gd name="adj" fmla="val 7273"/>
            </a:avLst>
          </a:prstGeom>
          <a:solidFill>
            <a:srgbClr val="2E75B6"/>
          </a:solidFill>
          <a:ln w="12700">
            <a:solidFill>
              <a:srgbClr val="2E75B6"/>
            </a:solidFill>
          </a:ln>
        </p:spPr>
        <p:txBody>
          <a:bodyPr wrap="square" lIns="38100" tIns="38100" rIns="38100" bIns="38100" rtlCol="0" anchor="ctr"/>
          <a:lstStyle/>
          <a:p>
            <a:pPr marL="0" indent="0" algn="ctr">
              <a:buNone/>
            </a:pPr>
            <a:r>
              <a:rPr lang="en-US" sz="1500" dirty="0">
                <a:solidFill>
                  <a:srgbClr val="FFFFFF"/>
                </a:solidFill>
                <a:latin typeface="Calibri" pitchFamily="34" charset="0"/>
                <a:ea typeface="Calibri" pitchFamily="34" charset="-122"/>
                <a:cs typeface="Calibri" pitchFamily="34" charset="-120"/>
              </a:rPr>
              <a:t>Test</a:t>
            </a:r>
            <a:endParaRPr lang="en-US" sz="1500" dirty="0"/>
          </a:p>
        </p:txBody>
      </p:sp>
      <p:sp>
        <p:nvSpPr>
          <p:cNvPr id="7" name="Text 5"/>
          <p:cNvSpPr/>
          <p:nvPr/>
        </p:nvSpPr>
        <p:spPr>
          <a:xfrm>
            <a:off x="3337560" y="3108960"/>
            <a:ext cx="2468880" cy="1005840"/>
          </a:xfrm>
          <a:prstGeom prst="roundRect">
            <a:avLst>
              <a:gd name="adj" fmla="val 7273"/>
            </a:avLst>
          </a:prstGeom>
          <a:solidFill>
            <a:srgbClr val="2E75B6"/>
          </a:solidFill>
          <a:ln w="12700">
            <a:solidFill>
              <a:srgbClr val="2E75B6"/>
            </a:solidFill>
          </a:ln>
        </p:spPr>
        <p:txBody>
          <a:bodyPr wrap="square" lIns="38100" tIns="38100" rIns="38100" bIns="38100" rtlCol="0" anchor="ctr"/>
          <a:lstStyle/>
          <a:p>
            <a:pPr marL="0" indent="0" algn="ctr">
              <a:buNone/>
            </a:pPr>
            <a:r>
              <a:rPr lang="en-US" sz="1500" dirty="0">
                <a:solidFill>
                  <a:srgbClr val="FFFFFF"/>
                </a:solidFill>
                <a:latin typeface="Calibri" pitchFamily="34" charset="0"/>
                <a:ea typeface="Calibri" pitchFamily="34" charset="-122"/>
                <a:cs typeface="Calibri" pitchFamily="34" charset="-120"/>
              </a:rPr>
              <a:t>Evaluation</a:t>
            </a:r>
            <a:endParaRPr lang="en-US" sz="1500" dirty="0"/>
          </a:p>
        </p:txBody>
      </p:sp>
      <p:sp>
        <p:nvSpPr>
          <p:cNvPr id="8" name="Text 6"/>
          <p:cNvSpPr/>
          <p:nvPr/>
        </p:nvSpPr>
        <p:spPr>
          <a:xfrm>
            <a:off x="457200" y="3108960"/>
            <a:ext cx="2468880" cy="1005840"/>
          </a:xfrm>
          <a:prstGeom prst="roundRect">
            <a:avLst>
              <a:gd name="adj" fmla="val 7273"/>
            </a:avLst>
          </a:prstGeom>
          <a:solidFill>
            <a:srgbClr val="2E75B6"/>
          </a:solidFill>
          <a:ln w="12700">
            <a:solidFill>
              <a:srgbClr val="2E75B6"/>
            </a:solidFill>
          </a:ln>
        </p:spPr>
        <p:txBody>
          <a:bodyPr wrap="square" lIns="38100" tIns="38100" rIns="38100" bIns="38100" rtlCol="0" anchor="ctr"/>
          <a:lstStyle/>
          <a:p>
            <a:pPr marL="0" indent="0" algn="ctr">
              <a:buNone/>
            </a:pPr>
            <a:r>
              <a:rPr lang="en-US" sz="1500" dirty="0">
                <a:solidFill>
                  <a:srgbClr val="FFFFFF"/>
                </a:solidFill>
                <a:latin typeface="Calibri" pitchFamily="34" charset="0"/>
                <a:ea typeface="Calibri" pitchFamily="34" charset="-122"/>
                <a:cs typeface="Calibri" pitchFamily="34" charset="-120"/>
              </a:rPr>
              <a:t>Recommendation</a:t>
            </a:r>
            <a:endParaRPr lang="en-US" sz="1500" dirty="0"/>
          </a:p>
        </p:txBody>
      </p:sp>
      <p:sp>
        <p:nvSpPr>
          <p:cNvPr id="9" name="Shape 7"/>
          <p:cNvSpPr/>
          <p:nvPr/>
        </p:nvSpPr>
        <p:spPr>
          <a:xfrm>
            <a:off x="2971800" y="1737360"/>
            <a:ext cx="320040" cy="274320"/>
          </a:xfrm>
          <a:prstGeom prst="rightArrow">
            <a:avLst/>
          </a:prstGeom>
          <a:solidFill>
            <a:srgbClr val="9DC3E6"/>
          </a:solidFill>
          <a:ln w="12700">
            <a:solidFill>
              <a:srgbClr val="9DC3E6"/>
            </a:solidFill>
            <a:prstDash val="solid"/>
          </a:ln>
        </p:spPr>
      </p:sp>
      <p:sp>
        <p:nvSpPr>
          <p:cNvPr id="10" name="Shape 8"/>
          <p:cNvSpPr/>
          <p:nvPr/>
        </p:nvSpPr>
        <p:spPr>
          <a:xfrm>
            <a:off x="5852160" y="1737360"/>
            <a:ext cx="320040" cy="274320"/>
          </a:xfrm>
          <a:prstGeom prst="rightArrow">
            <a:avLst/>
          </a:prstGeom>
          <a:solidFill>
            <a:srgbClr val="9DC3E6"/>
          </a:solidFill>
          <a:ln w="12700">
            <a:solidFill>
              <a:srgbClr val="9DC3E6"/>
            </a:solidFill>
            <a:prstDash val="solid"/>
          </a:ln>
        </p:spPr>
      </p:sp>
      <p:sp>
        <p:nvSpPr>
          <p:cNvPr id="11" name="Shape 9"/>
          <p:cNvSpPr/>
          <p:nvPr/>
        </p:nvSpPr>
        <p:spPr>
          <a:xfrm>
            <a:off x="7223760" y="2468880"/>
            <a:ext cx="457200" cy="548640"/>
          </a:xfrm>
          <a:prstGeom prst="downArrow">
            <a:avLst/>
          </a:prstGeom>
          <a:solidFill>
            <a:srgbClr val="9DC3E6"/>
          </a:solidFill>
          <a:ln w="12700">
            <a:solidFill>
              <a:srgbClr val="9DC3E6"/>
            </a:solidFill>
            <a:prstDash val="solid"/>
          </a:ln>
        </p:spPr>
      </p:sp>
      <p:sp>
        <p:nvSpPr>
          <p:cNvPr id="12" name="Shape 10"/>
          <p:cNvSpPr/>
          <p:nvPr/>
        </p:nvSpPr>
        <p:spPr>
          <a:xfrm>
            <a:off x="5852160" y="3474720"/>
            <a:ext cx="320040" cy="274320"/>
          </a:xfrm>
          <a:prstGeom prst="leftArrow">
            <a:avLst/>
          </a:prstGeom>
          <a:solidFill>
            <a:srgbClr val="9DC3E6"/>
          </a:solidFill>
          <a:ln w="12700">
            <a:solidFill>
              <a:srgbClr val="9DC3E6"/>
            </a:solidFill>
            <a:prstDash val="solid"/>
          </a:ln>
        </p:spPr>
      </p:sp>
      <p:sp>
        <p:nvSpPr>
          <p:cNvPr id="13" name="Shape 11"/>
          <p:cNvSpPr/>
          <p:nvPr/>
        </p:nvSpPr>
        <p:spPr>
          <a:xfrm>
            <a:off x="2971800" y="3474720"/>
            <a:ext cx="320040" cy="274320"/>
          </a:xfrm>
          <a:prstGeom prst="leftArrow">
            <a:avLst/>
          </a:prstGeom>
          <a:solidFill>
            <a:srgbClr val="9DC3E6"/>
          </a:solidFill>
          <a:ln w="12700">
            <a:solidFill>
              <a:srgbClr val="9DC3E6"/>
            </a:solidFill>
            <a:prstDash val="solid"/>
          </a:ln>
        </p:spPr>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4">
    <p:spTree>
      <p:nvGrpSpPr>
        <p:cNvPr id="1" name=""/>
        <p:cNvGrpSpPr/>
        <p:nvPr/>
      </p:nvGrpSpPr>
      <p:grpSpPr>
        <a:xfrm>
          <a:off x="0" y="0"/>
          <a:ext cx="0" cy="0"/>
          <a:chOff x="0" y="0"/>
          <a:chExt cx="0" cy="0"/>
        </a:xfrm>
      </p:grpSpPr>
      <p:sp>
        <p:nvSpPr>
          <p:cNvPr id="2" name="Text 0"/>
          <p:cNvSpPr txBox="1"/>
          <p:nvPr/>
        </p:nvSpPr>
        <p:spPr>
          <a:xfrm>
            <a:off x="365760" y="274320"/>
            <a:ext cx="8412480" cy="3383280"/>
          </a:xfrm>
          <a:prstGeom prst="rect">
            <a:avLst/>
          </a:prstGeom>
          <a:solidFill>
            <a:srgbClr val="DDE3F3"/>
          </a:solidFill>
          <a:ln/>
        </p:spPr>
        <p:txBody>
          <a:bodyPr wrap="square" lIns="50800" tIns="50800" rIns="50800" bIns="50800" rtlCol="0" anchor="t"/>
          <a:lstStyle/>
          <a:p>
            <a:pPr marL="0" indent="0" algn="just">
              <a:buNone/>
            </a:pPr>
            <a:r>
              <a:rPr lang="en-US" sz="2400" dirty="0">
                <a:solidFill>
                  <a:srgbClr val="222222"/>
                </a:solidFill>
                <a:latin typeface="Times New Roman" pitchFamily="18" charset="0"/>
                <a:ea typeface="Calibri" pitchFamily="34" charset="-122"/>
                <a:cs typeface="Times New Roman" pitchFamily="18" charset="0"/>
              </a:rPr>
              <a:t>The essence of the personnel policy being pursued in modern companies consists of introducing shortened working hours or the practice of temporary employment. In the effective management of human resources, the correct selection and hiring of employees is of great importance. When selecting personnel, interviews and tests are conducted with them. For a new employee to perform effectively, programs for training them and improving their qualifications are carried out in the organization.</a:t>
            </a:r>
            <a:endParaRPr lang="en-US" sz="2400" dirty="0">
              <a:latin typeface="Times New Roman" pitchFamily="18" charset="0"/>
              <a:cs typeface="Times New Roman" pitchFamily="18" charset="0"/>
            </a:endParaRPr>
          </a:p>
        </p:txBody>
      </p:sp>
      <p:sp>
        <p:nvSpPr>
          <p:cNvPr id="3" name="Text 1"/>
          <p:cNvSpPr/>
          <p:nvPr/>
        </p:nvSpPr>
        <p:spPr>
          <a:xfrm>
            <a:off x="365760" y="3931920"/>
            <a:ext cx="8412480" cy="731520"/>
          </a:xfrm>
          <a:prstGeom prst="roundRect">
            <a:avLst>
              <a:gd name="adj" fmla="val 10000"/>
            </a:avLst>
          </a:prstGeom>
          <a:solidFill>
            <a:srgbClr val="1F2A5C"/>
          </a:solidFill>
          <a:ln/>
        </p:spPr>
        <p:txBody>
          <a:bodyPr wrap="square" lIns="38100" tIns="38100" rIns="38100" bIns="38100" rtlCol="0" anchor="ctr"/>
          <a:lstStyle/>
          <a:p>
            <a:pPr marL="0" indent="0" algn="ctr">
              <a:buNone/>
            </a:pPr>
            <a:r>
              <a:rPr lang="en-US" sz="2600" b="1" dirty="0">
                <a:solidFill>
                  <a:srgbClr val="7FD1E8"/>
                </a:solidFill>
                <a:latin typeface="Calibri" pitchFamily="34" charset="0"/>
                <a:ea typeface="Calibri" pitchFamily="34" charset="-122"/>
                <a:cs typeface="Calibri" pitchFamily="34" charset="-120"/>
              </a:rPr>
              <a:t>Conclusion</a:t>
            </a:r>
            <a:endParaRPr lang="en-US" sz="26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3205</Words>
  <Application>Microsoft Office PowerPoint</Application>
  <PresentationFormat>Экран (16:9)</PresentationFormat>
  <Paragraphs>247</Paragraphs>
  <Slides>32</Slides>
  <Notes>32</Notes>
  <HiddenSlides>0</HiddenSlides>
  <MMClips>0</MMClips>
  <ScaleCrop>false</ScaleCrop>
  <HeadingPairs>
    <vt:vector size="4" baseType="variant">
      <vt:variant>
        <vt:lpstr>Тема</vt:lpstr>
      </vt:variant>
      <vt:variant>
        <vt:i4>1</vt:i4>
      </vt:variant>
      <vt:variant>
        <vt:lpstr>Заголовки слайдов</vt:lpstr>
      </vt:variant>
      <vt:variant>
        <vt:i4>32</vt:i4>
      </vt:variant>
    </vt:vector>
  </HeadingPairs>
  <TitlesOfParts>
    <vt:vector size="33" baseType="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Зохида опа</cp:lastModifiedBy>
  <cp:revision>2</cp:revision>
  <dcterms:created xsi:type="dcterms:W3CDTF">2026-11-06T05:08:38Z</dcterms:created>
  <dcterms:modified xsi:type="dcterms:W3CDTF">2026-11-06T05:17:55Z</dcterms:modified>
</cp:coreProperties>
</file>