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9" r:id="rId3"/>
    <p:sldId id="257" r:id="rId4"/>
    <p:sldId id="321" r:id="rId5"/>
    <p:sldId id="259" r:id="rId6"/>
    <p:sldId id="291" r:id="rId7"/>
    <p:sldId id="258" r:id="rId8"/>
    <p:sldId id="288" r:id="rId9"/>
    <p:sldId id="289" r:id="rId10"/>
    <p:sldId id="290" r:id="rId11"/>
    <p:sldId id="260" r:id="rId12"/>
    <p:sldId id="282" r:id="rId13"/>
    <p:sldId id="292" r:id="rId14"/>
    <p:sldId id="293" r:id="rId15"/>
    <p:sldId id="299" r:id="rId16"/>
    <p:sldId id="294" r:id="rId17"/>
    <p:sldId id="297" r:id="rId18"/>
    <p:sldId id="307" r:id="rId19"/>
    <p:sldId id="300" r:id="rId20"/>
    <p:sldId id="301" r:id="rId21"/>
    <p:sldId id="303" r:id="rId22"/>
    <p:sldId id="304" r:id="rId23"/>
    <p:sldId id="305" r:id="rId24"/>
    <p:sldId id="308" r:id="rId25"/>
    <p:sldId id="302" r:id="rId26"/>
    <p:sldId id="306" r:id="rId27"/>
    <p:sldId id="283" r:id="rId28"/>
    <p:sldId id="261" r:id="rId29"/>
    <p:sldId id="262" r:id="rId30"/>
    <p:sldId id="309" r:id="rId31"/>
    <p:sldId id="310" r:id="rId32"/>
    <p:sldId id="312" r:id="rId33"/>
    <p:sldId id="311" r:id="rId34"/>
    <p:sldId id="313" r:id="rId35"/>
    <p:sldId id="315" r:id="rId36"/>
    <p:sldId id="316" r:id="rId37"/>
    <p:sldId id="284" r:id="rId38"/>
    <p:sldId id="285" r:id="rId39"/>
    <p:sldId id="287" r:id="rId40"/>
    <p:sldId id="317" r:id="rId41"/>
    <p:sldId id="318" r:id="rId42"/>
    <p:sldId id="286" r:id="rId43"/>
    <p:sldId id="320" r:id="rId44"/>
    <p:sldId id="263" r:id="rId45"/>
    <p:sldId id="275" r:id="rId46"/>
    <p:sldId id="264" r:id="rId47"/>
    <p:sldId id="265" r:id="rId48"/>
    <p:sldId id="266" r:id="rId49"/>
    <p:sldId id="326" r:id="rId50"/>
    <p:sldId id="327" r:id="rId51"/>
    <p:sldId id="328" r:id="rId52"/>
    <p:sldId id="267" r:id="rId53"/>
    <p:sldId id="325" r:id="rId54"/>
    <p:sldId id="324" r:id="rId55"/>
    <p:sldId id="323" r:id="rId56"/>
    <p:sldId id="274" r:id="rId57"/>
    <p:sldId id="277" r:id="rId58"/>
    <p:sldId id="279" r:id="rId59"/>
    <p:sldId id="278" r:id="rId60"/>
    <p:sldId id="280" r:id="rId61"/>
    <p:sldId id="281" r:id="rId6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CC99"/>
    <a:srgbClr val="33CCFF"/>
    <a:srgbClr val="66FF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812B7-B5A3-4604-A9FA-561A3A66CFCF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F78E-C6EA-41FD-B91F-C3A76ADD82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4522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812B7-B5A3-4604-A9FA-561A3A66CFCF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F78E-C6EA-41FD-B91F-C3A76ADD82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933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812B7-B5A3-4604-A9FA-561A3A66CFCF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F78E-C6EA-41FD-B91F-C3A76ADD82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064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812B7-B5A3-4604-A9FA-561A3A66CFCF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F78E-C6EA-41FD-B91F-C3A76ADD82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2188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812B7-B5A3-4604-A9FA-561A3A66CFCF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F78E-C6EA-41FD-B91F-C3A76ADD82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043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812B7-B5A3-4604-A9FA-561A3A66CFCF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F78E-C6EA-41FD-B91F-C3A76ADD82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9851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812B7-B5A3-4604-A9FA-561A3A66CFCF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F78E-C6EA-41FD-B91F-C3A76ADD82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57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812B7-B5A3-4604-A9FA-561A3A66CFCF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F78E-C6EA-41FD-B91F-C3A76ADD82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4806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812B7-B5A3-4604-A9FA-561A3A66CFCF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F78E-C6EA-41FD-B91F-C3A76ADD82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96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812B7-B5A3-4604-A9FA-561A3A66CFCF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F78E-C6EA-41FD-B91F-C3A76ADD82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39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812B7-B5A3-4604-A9FA-561A3A66CFCF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F78E-C6EA-41FD-B91F-C3A76ADD82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06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812B7-B5A3-4604-A9FA-561A3A66CFCF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5F78E-C6EA-41FD-B91F-C3A76ADD82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7681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293" y="0"/>
            <a:ext cx="9144000" cy="6813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59507" y="2132856"/>
            <a:ext cx="7772400" cy="1470025"/>
          </a:xfrm>
          <a:solidFill>
            <a:schemeClr val="bg1"/>
          </a:solidFill>
          <a:ln w="38100">
            <a:solidFill>
              <a:schemeClr val="accent5">
                <a:lumMod val="75000"/>
              </a:schemeClr>
            </a:solidFill>
          </a:ln>
        </p:spPr>
        <p:txBody>
          <a:bodyPr/>
          <a:lstStyle/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MAVZU:Savdo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iqtisodiyotining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predmeti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maqsadi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va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vazifalari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1028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3200" b="1" dirty="0" err="1" smtClean="0">
                <a:solidFill>
                  <a:schemeClr val="accent1">
                    <a:lumMod val="75000"/>
                  </a:schemeClr>
                </a:solidFill>
              </a:rPr>
              <a:t>Savdo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accent1">
                    <a:lumMod val="75000"/>
                  </a:schemeClr>
                </a:solidFill>
              </a:rPr>
              <a:t>iqtisodiyotining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accent1">
                    <a:lumMod val="75000"/>
                  </a:schemeClr>
                </a:solidFill>
              </a:rPr>
              <a:t>predmeti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3200" b="1" dirty="0" err="1" smtClean="0">
                <a:solidFill>
                  <a:schemeClr val="accent1">
                    <a:lumMod val="75000"/>
                  </a:schemeClr>
                </a:solidFill>
              </a:rPr>
              <a:t>maqsadi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accent1">
                    <a:lumMod val="75000"/>
                  </a:schemeClr>
                </a:solidFill>
              </a:rPr>
              <a:t>va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accent1">
                    <a:lumMod val="75000"/>
                  </a:schemeClr>
                </a:solidFill>
              </a:rPr>
              <a:t>vazifalari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REJA</a:t>
            </a:r>
            <a:b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1.1. </a:t>
            </a:r>
            <a:r>
              <a:rPr lang="en-US" b="1" dirty="0" err="1"/>
              <a:t>Bozor</a:t>
            </a:r>
            <a:r>
              <a:rPr lang="en-US" b="1" dirty="0"/>
              <a:t> </a:t>
            </a:r>
            <a:r>
              <a:rPr lang="en-US" b="1" dirty="0" err="1"/>
              <a:t>munosabatlariga</a:t>
            </a:r>
            <a:r>
              <a:rPr lang="en-US" b="1" dirty="0"/>
              <a:t> </a:t>
            </a:r>
            <a:r>
              <a:rPr lang="en-US" b="1" dirty="0" err="1"/>
              <a:t>o‘tish</a:t>
            </a:r>
            <a:r>
              <a:rPr lang="en-US" b="1" dirty="0"/>
              <a:t> </a:t>
            </a:r>
            <a:r>
              <a:rPr lang="en-US" b="1" dirty="0" err="1"/>
              <a:t>sharoitida</a:t>
            </a:r>
            <a:r>
              <a:rPr lang="en-US" b="1" dirty="0"/>
              <a:t> </a:t>
            </a:r>
            <a:r>
              <a:rPr lang="en-US" b="1" dirty="0" err="1"/>
              <a:t>iqtisodiy</a:t>
            </a:r>
            <a:r>
              <a:rPr lang="en-US" b="1" dirty="0"/>
              <a:t> </a:t>
            </a:r>
            <a:r>
              <a:rPr lang="en-US" b="1" dirty="0" err="1"/>
              <a:t>fanlarning</a:t>
            </a:r>
            <a:r>
              <a:rPr lang="en-US" b="1" dirty="0"/>
              <a:t> </a:t>
            </a:r>
            <a:r>
              <a:rPr lang="ru-RU" b="1" dirty="0"/>
              <a:t>о</a:t>
            </a:r>
            <a:r>
              <a:rPr lang="en-US" b="1" dirty="0"/>
              <a:t>‘mi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ahamiyati</a:t>
            </a:r>
            <a:endParaRPr lang="ru-RU" dirty="0"/>
          </a:p>
          <a:p>
            <a:r>
              <a:rPr lang="en-US" b="1" dirty="0"/>
              <a:t>1.2. </a:t>
            </a:r>
            <a:r>
              <a:rPr lang="en-US" b="1" dirty="0" err="1"/>
              <a:t>Savdo</a:t>
            </a:r>
            <a:r>
              <a:rPr lang="en-US" b="1" dirty="0"/>
              <a:t> </a:t>
            </a:r>
            <a:r>
              <a:rPr lang="en-US" b="1" dirty="0" err="1"/>
              <a:t>iqtisodiyoti</a:t>
            </a:r>
            <a:r>
              <a:rPr lang="en-US" b="1" dirty="0"/>
              <a:t> </a:t>
            </a:r>
            <a:r>
              <a:rPr lang="en-US" b="1" dirty="0" err="1"/>
              <a:t>fanining</a:t>
            </a:r>
            <a:r>
              <a:rPr lang="en-US" b="1" dirty="0"/>
              <a:t> </a:t>
            </a:r>
            <a:r>
              <a:rPr lang="en-US" b="1" dirty="0" err="1"/>
              <a:t>boshqa</a:t>
            </a:r>
            <a:r>
              <a:rPr lang="en-US" b="1" dirty="0"/>
              <a:t> </a:t>
            </a:r>
            <a:r>
              <a:rPr lang="en-US" b="1" dirty="0" err="1"/>
              <a:t>fanlar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bog‘liqligi</a:t>
            </a:r>
            <a:endParaRPr lang="ru-RU" dirty="0"/>
          </a:p>
          <a:p>
            <a:r>
              <a:rPr lang="en-US" b="1" dirty="0"/>
              <a:t>1.3.Savdo </a:t>
            </a:r>
            <a:r>
              <a:rPr lang="en-US" b="1" dirty="0" err="1"/>
              <a:t>iqtisodiyoti</a:t>
            </a:r>
            <a:r>
              <a:rPr lang="en-US" b="1" dirty="0"/>
              <a:t> </a:t>
            </a:r>
            <a:r>
              <a:rPr lang="en-US" b="1" dirty="0" err="1"/>
              <a:t>fanining</a:t>
            </a:r>
            <a:r>
              <a:rPr lang="en-US" b="1" dirty="0"/>
              <a:t> </a:t>
            </a:r>
            <a:r>
              <a:rPr lang="en-US" b="1" dirty="0" err="1"/>
              <a:t>obyekti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predmeti</a:t>
            </a:r>
            <a:endParaRPr lang="ru-RU" dirty="0"/>
          </a:p>
          <a:p>
            <a:r>
              <a:rPr lang="en-US" b="1" dirty="0"/>
              <a:t>1.4. </a:t>
            </a:r>
            <a:r>
              <a:rPr lang="en-US" b="1" dirty="0" err="1"/>
              <a:t>Savdo</a:t>
            </a:r>
            <a:r>
              <a:rPr lang="en-US" b="1" dirty="0"/>
              <a:t> </a:t>
            </a:r>
            <a:r>
              <a:rPr lang="en-US" b="1" dirty="0" err="1"/>
              <a:t>iqtisodiyoti</a:t>
            </a:r>
            <a:r>
              <a:rPr lang="en-US" b="1" dirty="0"/>
              <a:t> </a:t>
            </a:r>
            <a:r>
              <a:rPr lang="en-US" b="1" dirty="0" err="1"/>
              <a:t>fanining</a:t>
            </a:r>
            <a:r>
              <a:rPr lang="en-US" b="1" dirty="0"/>
              <a:t> </a:t>
            </a:r>
            <a:r>
              <a:rPr lang="en-US" b="1" dirty="0" err="1"/>
              <a:t>usul</a:t>
            </a:r>
            <a:r>
              <a:rPr lang="en-US" b="1" dirty="0"/>
              <a:t> (</a:t>
            </a:r>
            <a:r>
              <a:rPr lang="en-US" b="1" dirty="0" err="1"/>
              <a:t>metod</a:t>
            </a:r>
            <a:r>
              <a:rPr lang="en-US" b="1" dirty="0"/>
              <a:t>)</a:t>
            </a:r>
            <a:r>
              <a:rPr lang="en-US" b="1" dirty="0" err="1"/>
              <a:t>lari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37894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620688"/>
            <a:ext cx="3898776" cy="57500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b="1" dirty="0" err="1">
                <a:solidFill>
                  <a:srgbClr val="FFFF00"/>
                </a:solidFill>
              </a:rPr>
              <a:t>Milliy</a:t>
            </a:r>
            <a:r>
              <a:rPr lang="en-US" sz="4000" b="1" dirty="0">
                <a:solidFill>
                  <a:srgbClr val="FFFF00"/>
                </a:solidFill>
              </a:rPr>
              <a:t> </a:t>
            </a:r>
            <a:r>
              <a:rPr lang="en-US" sz="4000" b="1" dirty="0" err="1">
                <a:solidFill>
                  <a:srgbClr val="FFFF00"/>
                </a:solidFill>
              </a:rPr>
              <a:t>iqtisodiyot</a:t>
            </a:r>
            <a:r>
              <a:rPr lang="en-US" sz="4000" b="1" dirty="0">
                <a:solidFill>
                  <a:srgbClr val="FFFF00"/>
                </a:solidFill>
              </a:rPr>
              <a:t> </a:t>
            </a:r>
            <a:r>
              <a:rPr lang="en-US" sz="4000" dirty="0">
                <a:solidFill>
                  <a:srgbClr val="FFFF00"/>
                </a:solidFill>
              </a:rPr>
              <a:t>– </a:t>
            </a:r>
            <a:r>
              <a:rPr lang="en-US" sz="4000" dirty="0" err="1">
                <a:solidFill>
                  <a:srgbClr val="FFFF00"/>
                </a:solidFill>
              </a:rPr>
              <a:t>bu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 err="1">
                <a:solidFill>
                  <a:srgbClr val="FFFF00"/>
                </a:solidFill>
              </a:rPr>
              <a:t>mamlakat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 err="1">
                <a:solidFill>
                  <a:srgbClr val="FFFF00"/>
                </a:solidFill>
              </a:rPr>
              <a:t>hududida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 err="1">
                <a:solidFill>
                  <a:srgbClr val="FFFF00"/>
                </a:solidFill>
              </a:rPr>
              <a:t>amal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 err="1">
                <a:solidFill>
                  <a:srgbClr val="FFFF00"/>
                </a:solidFill>
              </a:rPr>
              <a:t>qilayotgan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 err="1">
                <a:solidFill>
                  <a:srgbClr val="FFFF00"/>
                </a:solidFill>
              </a:rPr>
              <a:t>barcha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 err="1">
                <a:solidFill>
                  <a:srgbClr val="FFFF00"/>
                </a:solidFill>
              </a:rPr>
              <a:t>xo‘jalik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 err="1">
                <a:solidFill>
                  <a:srgbClr val="FFFF00"/>
                </a:solidFill>
              </a:rPr>
              <a:t>tarmoqlari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 err="1">
                <a:solidFill>
                  <a:srgbClr val="FFFF00"/>
                </a:solidFill>
              </a:rPr>
              <a:t>va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 err="1">
                <a:solidFill>
                  <a:srgbClr val="FFFF00"/>
                </a:solidFill>
              </a:rPr>
              <a:t>ularning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 err="1">
                <a:solidFill>
                  <a:srgbClr val="FFFF00"/>
                </a:solidFill>
              </a:rPr>
              <a:t>o‘zaro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 err="1">
                <a:solidFill>
                  <a:srgbClr val="FFFF00"/>
                </a:solidFill>
              </a:rPr>
              <a:t>aloqalarining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 err="1">
                <a:solidFill>
                  <a:srgbClr val="FFFF00"/>
                </a:solidFill>
              </a:rPr>
              <a:t>murakkab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r>
              <a:rPr lang="en-US" sz="4000" dirty="0" err="1">
                <a:solidFill>
                  <a:srgbClr val="FFFF00"/>
                </a:solidFill>
              </a:rPr>
              <a:t>tizimi</a:t>
            </a:r>
            <a:r>
              <a:rPr lang="en-US" sz="4000" dirty="0">
                <a:solidFill>
                  <a:srgbClr val="FFFF00"/>
                </a:solidFill>
              </a:rPr>
              <a:t>.</a:t>
            </a:r>
            <a:endParaRPr lang="ru-RU" sz="4000" dirty="0">
              <a:solidFill>
                <a:srgbClr val="FFFF00"/>
              </a:solidFill>
            </a:endParaRPr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0"/>
            <a:ext cx="413576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12654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/>
          </a:bodyPr>
          <a:lstStyle/>
          <a:p>
            <a:r>
              <a:rPr lang="en-US" sz="4000" dirty="0" err="1" smtClean="0"/>
              <a:t>Milliy</a:t>
            </a:r>
            <a:r>
              <a:rPr lang="en-US" sz="4000" dirty="0" smtClean="0"/>
              <a:t> </a:t>
            </a:r>
            <a:r>
              <a:rPr lang="en-US" sz="4000" dirty="0" err="1"/>
              <a:t>iqtisodiyotning</a:t>
            </a:r>
            <a:r>
              <a:rPr lang="en-US" sz="4000" dirty="0"/>
              <a:t> </a:t>
            </a:r>
            <a:r>
              <a:rPr lang="en-US" sz="4000" dirty="0" err="1"/>
              <a:t>tarkibiy</a:t>
            </a:r>
            <a:r>
              <a:rPr lang="en-US" sz="4000" dirty="0"/>
              <a:t> </a:t>
            </a:r>
            <a:r>
              <a:rPr lang="en-US" sz="4000" dirty="0" err="1"/>
              <a:t>qismlari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412976"/>
          </a:xfrm>
        </p:spPr>
        <p:txBody>
          <a:bodyPr>
            <a:normAutofit fontScale="85000" lnSpcReduction="20000"/>
          </a:bodyPr>
          <a:lstStyle/>
          <a:p>
            <a:r>
              <a:rPr lang="en-US" dirty="0" err="1"/>
              <a:t>Sanoat</a:t>
            </a:r>
            <a:r>
              <a:rPr lang="en-US" dirty="0"/>
              <a:t> –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,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ishlash</a:t>
            </a:r>
            <a:endParaRPr lang="en-US" dirty="0"/>
          </a:p>
          <a:p>
            <a:r>
              <a:rPr lang="en-US" dirty="0" err="1"/>
              <a:t>Qishloq</a:t>
            </a:r>
            <a:r>
              <a:rPr lang="en-US" dirty="0"/>
              <a:t> </a:t>
            </a:r>
            <a:r>
              <a:rPr lang="en-US" dirty="0" err="1"/>
              <a:t>xo‘jaligi</a:t>
            </a:r>
            <a:r>
              <a:rPr lang="en-US" dirty="0"/>
              <a:t> – </a:t>
            </a:r>
            <a:r>
              <a:rPr lang="en-US" dirty="0" err="1"/>
              <a:t>oziq-ovqat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xomashyo</a:t>
            </a:r>
            <a:r>
              <a:rPr lang="en-US" dirty="0"/>
              <a:t> </a:t>
            </a:r>
            <a:r>
              <a:rPr lang="en-US" dirty="0" err="1"/>
              <a:t>yetishtirish</a:t>
            </a:r>
            <a:endParaRPr lang="en-US" dirty="0"/>
          </a:p>
          <a:p>
            <a:r>
              <a:rPr lang="en-US" dirty="0"/>
              <a:t>Transport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logistika</a:t>
            </a:r>
            <a:r>
              <a:rPr lang="en-US" dirty="0"/>
              <a:t> – </a:t>
            </a:r>
            <a:r>
              <a:rPr lang="en-US" dirty="0" err="1"/>
              <a:t>tovar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xizmatlarni</a:t>
            </a:r>
            <a:r>
              <a:rPr lang="en-US" dirty="0"/>
              <a:t> </a:t>
            </a:r>
            <a:r>
              <a:rPr lang="en-US" dirty="0" err="1"/>
              <a:t>harakati</a:t>
            </a:r>
            <a:endParaRPr lang="en-US" dirty="0"/>
          </a:p>
          <a:p>
            <a:r>
              <a:rPr lang="en-US" b="1" dirty="0" err="1">
                <a:solidFill>
                  <a:srgbClr val="FF0000"/>
                </a:solidFill>
              </a:rPr>
              <a:t>Savdo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xizmat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ko‘rsatish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sohasi</a:t>
            </a:r>
            <a:r>
              <a:rPr lang="en-US" b="1" dirty="0">
                <a:solidFill>
                  <a:srgbClr val="FF0000"/>
                </a:solidFill>
              </a:rPr>
              <a:t> – </a:t>
            </a:r>
            <a:r>
              <a:rPr lang="en-US" b="1" dirty="0" err="1">
                <a:solidFill>
                  <a:srgbClr val="FF0000"/>
                </a:solidFill>
              </a:rPr>
              <a:t>mahsulotni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iste’molchiga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yetkazish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en-US" dirty="0" err="1"/>
              <a:t>Moliyaviy</a:t>
            </a:r>
            <a:r>
              <a:rPr lang="en-US" dirty="0"/>
              <a:t> </a:t>
            </a:r>
            <a:r>
              <a:rPr lang="en-US" dirty="0" err="1"/>
              <a:t>sektor</a:t>
            </a:r>
            <a:r>
              <a:rPr lang="en-US" dirty="0"/>
              <a:t> – bank, </a:t>
            </a:r>
            <a:r>
              <a:rPr lang="en-US" dirty="0" err="1"/>
              <a:t>sug‘urta</a:t>
            </a:r>
            <a:r>
              <a:rPr lang="en-US" dirty="0"/>
              <a:t>, </a:t>
            </a:r>
            <a:r>
              <a:rPr lang="en-US" dirty="0" err="1"/>
              <a:t>investitsiya</a:t>
            </a:r>
            <a:r>
              <a:rPr lang="en-US" dirty="0"/>
              <a:t> </a:t>
            </a:r>
            <a:r>
              <a:rPr lang="en-US" dirty="0" err="1"/>
              <a:t>tizimi</a:t>
            </a:r>
            <a:endParaRPr lang="en-US" dirty="0"/>
          </a:p>
          <a:p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sektori</a:t>
            </a:r>
            <a:r>
              <a:rPr lang="en-US" dirty="0"/>
              <a:t> – </a:t>
            </a:r>
            <a:r>
              <a:rPr lang="en-US" dirty="0" err="1"/>
              <a:t>boshqaruv</a:t>
            </a:r>
            <a:r>
              <a:rPr lang="en-US" dirty="0"/>
              <a:t>, </a:t>
            </a:r>
            <a:r>
              <a:rPr lang="en-US" dirty="0" err="1"/>
              <a:t>tartibga</a:t>
            </a:r>
            <a:r>
              <a:rPr lang="en-US" dirty="0"/>
              <a:t> </a:t>
            </a:r>
            <a:r>
              <a:rPr lang="en-US" dirty="0" err="1"/>
              <a:t>solish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ijtimoiy</a:t>
            </a:r>
            <a:r>
              <a:rPr lang="en-US" dirty="0"/>
              <a:t> </a:t>
            </a:r>
            <a:r>
              <a:rPr lang="en-US" dirty="0" err="1"/>
              <a:t>himoya</a:t>
            </a:r>
            <a:endParaRPr lang="en-US" dirty="0"/>
          </a:p>
        </p:txBody>
      </p:sp>
      <p:sp>
        <p:nvSpPr>
          <p:cNvPr id="4" name="Загнутый угол 3"/>
          <p:cNvSpPr/>
          <p:nvPr/>
        </p:nvSpPr>
        <p:spPr>
          <a:xfrm>
            <a:off x="323528" y="5013176"/>
            <a:ext cx="8496944" cy="1584176"/>
          </a:xfrm>
          <a:prstGeom prst="foldedCorne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err="1">
                <a:solidFill>
                  <a:schemeClr val="tx2">
                    <a:lumMod val="75000"/>
                  </a:schemeClr>
                </a:solidFill>
              </a:rPr>
              <a:t>Milliy</a:t>
            </a:r>
            <a:r>
              <a:rPr lang="en-US" sz="3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2">
                    <a:lumMod val="75000"/>
                  </a:schemeClr>
                </a:solidFill>
              </a:rPr>
              <a:t>iqtisodiyot</a:t>
            </a:r>
            <a:r>
              <a:rPr lang="en-US" sz="3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2">
                    <a:lumMod val="75000"/>
                  </a:schemeClr>
                </a:solidFill>
              </a:rPr>
              <a:t>tarkibiy</a:t>
            </a:r>
            <a:r>
              <a:rPr lang="en-US" sz="3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2">
                    <a:lumMod val="75000"/>
                  </a:schemeClr>
                </a:solidFill>
              </a:rPr>
              <a:t>balansga</a:t>
            </a:r>
            <a:r>
              <a:rPr lang="en-US" sz="3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2">
                    <a:lumMod val="75000"/>
                  </a:schemeClr>
                </a:solidFill>
              </a:rPr>
              <a:t>ega</a:t>
            </a:r>
            <a:r>
              <a:rPr lang="en-US" sz="3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2">
                    <a:lumMod val="75000"/>
                  </a:schemeClr>
                </a:solidFill>
              </a:rPr>
              <a:t>bo‘lishi</a:t>
            </a:r>
            <a:r>
              <a:rPr lang="en-US" sz="3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2">
                    <a:lumMod val="75000"/>
                  </a:schemeClr>
                </a:solidFill>
              </a:rPr>
              <a:t>zarur</a:t>
            </a:r>
            <a:r>
              <a:rPr lang="en-US" sz="3200" b="1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en-US" sz="3200" b="1" dirty="0" err="1">
                <a:solidFill>
                  <a:schemeClr val="tx2">
                    <a:lumMod val="75000"/>
                  </a:schemeClr>
                </a:solidFill>
              </a:rPr>
              <a:t>aks</a:t>
            </a:r>
            <a:r>
              <a:rPr lang="en-US" sz="3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2">
                    <a:lumMod val="75000"/>
                  </a:schemeClr>
                </a:solidFill>
              </a:rPr>
              <a:t>holda</a:t>
            </a:r>
            <a:r>
              <a:rPr lang="en-US" sz="3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2">
                    <a:lumMod val="75000"/>
                  </a:schemeClr>
                </a:solidFill>
              </a:rPr>
              <a:t>rivojlanish</a:t>
            </a:r>
            <a:r>
              <a:rPr lang="en-US" sz="3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2">
                    <a:lumMod val="75000"/>
                  </a:schemeClr>
                </a:solidFill>
              </a:rPr>
              <a:t>notekis</a:t>
            </a:r>
            <a:r>
              <a:rPr lang="en-US" sz="3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2">
                    <a:lumMod val="75000"/>
                  </a:schemeClr>
                </a:solidFill>
              </a:rPr>
              <a:t>bo‘ladi</a:t>
            </a:r>
            <a:endParaRPr lang="ru-RU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963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772" y="476672"/>
            <a:ext cx="8712968" cy="288032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4000" b="1" dirty="0" err="1">
                <a:solidFill>
                  <a:schemeClr val="bg1"/>
                </a:solidFill>
              </a:rPr>
              <a:t>Savdo</a:t>
            </a:r>
            <a:r>
              <a:rPr lang="en-US" sz="4000" b="1" dirty="0">
                <a:solidFill>
                  <a:schemeClr val="bg1"/>
                </a:solidFill>
              </a:rPr>
              <a:t> </a:t>
            </a:r>
            <a:r>
              <a:rPr lang="en-US" sz="4000" b="1" dirty="0" err="1">
                <a:solidFill>
                  <a:schemeClr val="bg1"/>
                </a:solidFill>
              </a:rPr>
              <a:t>iqtisodiyoti</a:t>
            </a:r>
            <a:r>
              <a:rPr lang="en-US" sz="4000" b="1" dirty="0">
                <a:solidFill>
                  <a:schemeClr val="bg1"/>
                </a:solidFill>
              </a:rPr>
              <a:t> </a:t>
            </a:r>
            <a:r>
              <a:rPr lang="en-US" sz="4000" dirty="0">
                <a:solidFill>
                  <a:schemeClr val="bg1"/>
                </a:solidFill>
              </a:rPr>
              <a:t>– </a:t>
            </a:r>
            <a:r>
              <a:rPr lang="en-US" sz="4000" dirty="0" err="1">
                <a:solidFill>
                  <a:schemeClr val="bg1"/>
                </a:solidFill>
              </a:rPr>
              <a:t>bu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tovar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va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xizmatlarning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ishlab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chiqaruvchidan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iste’molchiga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yetib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borishi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jarayonidagi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iqtisodiy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munosabatlar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majmuasi</a:t>
            </a:r>
            <a:r>
              <a:rPr lang="en-US" sz="4000" dirty="0">
                <a:solidFill>
                  <a:schemeClr val="bg1"/>
                </a:solidFill>
              </a:rPr>
              <a:t>.</a:t>
            </a:r>
            <a:endParaRPr lang="ru-RU" sz="4000" dirty="0">
              <a:solidFill>
                <a:schemeClr val="bg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3016"/>
            <a:ext cx="9180512" cy="328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27902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i.pinimg.com/736x/bd/c6/2a/bdc62a1930a2861d26e7c148736f59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4" y="1"/>
            <a:ext cx="9133706" cy="6892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Savdo</a:t>
            </a:r>
            <a:r>
              <a:rPr lang="en-US" b="1" dirty="0"/>
              <a:t> </a:t>
            </a:r>
            <a:r>
              <a:rPr lang="en-US" b="1" dirty="0" err="1"/>
              <a:t>iqtisodiyoti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b="1" dirty="0" err="1"/>
              <a:t>ishlab</a:t>
            </a:r>
            <a:r>
              <a:rPr lang="en-US" b="1" dirty="0"/>
              <a:t> </a:t>
            </a:r>
            <a:r>
              <a:rPr lang="en-US" b="1" dirty="0" err="1"/>
              <a:t>chiqarish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iste’mol</a:t>
            </a:r>
            <a:r>
              <a:rPr lang="en-US" b="1" dirty="0"/>
              <a:t> </a:t>
            </a:r>
            <a:r>
              <a:rPr lang="en-US" b="1" dirty="0" err="1"/>
              <a:t>o‘rtasidagi</a:t>
            </a:r>
            <a:r>
              <a:rPr lang="en-US" b="1" dirty="0"/>
              <a:t> “</a:t>
            </a:r>
            <a:r>
              <a:rPr lang="en-US" b="1" dirty="0" err="1"/>
              <a:t>ko‘prik</a:t>
            </a:r>
            <a:r>
              <a:rPr lang="en-US" b="1" dirty="0"/>
              <a:t>”.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5085184"/>
            <a:ext cx="6336704" cy="1257003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dirty="0"/>
              <a:t>U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tizimda</a:t>
            </a:r>
            <a:r>
              <a:rPr lang="en-US" dirty="0"/>
              <a:t> </a:t>
            </a:r>
            <a:r>
              <a:rPr lang="en-US" dirty="0" err="1"/>
              <a:t>muvozanatni</a:t>
            </a:r>
            <a:r>
              <a:rPr lang="en-US" dirty="0"/>
              <a:t> </a:t>
            </a:r>
            <a:r>
              <a:rPr lang="en-US" dirty="0" err="1"/>
              <a:t>ta’minlaydi</a:t>
            </a:r>
            <a:r>
              <a:rPr lang="en-US" dirty="0"/>
              <a:t>, </a:t>
            </a:r>
            <a:r>
              <a:rPr lang="en-US" dirty="0" err="1"/>
              <a:t>narxlar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resurslarning</a:t>
            </a:r>
            <a:r>
              <a:rPr lang="en-US" dirty="0"/>
              <a:t> </a:t>
            </a:r>
            <a:r>
              <a:rPr lang="en-US" dirty="0" err="1"/>
              <a:t>oqilona</a:t>
            </a:r>
            <a:r>
              <a:rPr lang="en-US" dirty="0"/>
              <a:t> </a:t>
            </a:r>
            <a:r>
              <a:rPr lang="en-US" dirty="0" err="1"/>
              <a:t>taqsimlanishiga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88003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252028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sz="4400" dirty="0" err="1">
                <a:solidFill>
                  <a:srgbClr val="FF0000"/>
                </a:solidFill>
              </a:rPr>
              <a:t>Savdo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  <a:r>
              <a:rPr lang="en-US" sz="4400" dirty="0" err="1">
                <a:solidFill>
                  <a:srgbClr val="FF0000"/>
                </a:solidFill>
              </a:rPr>
              <a:t>iqtisodiyoti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  <a:r>
              <a:rPr lang="en-US" sz="4400" dirty="0" err="1">
                <a:solidFill>
                  <a:srgbClr val="FF0000"/>
                </a:solidFill>
              </a:rPr>
              <a:t>fanining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predmeti</a:t>
            </a:r>
            <a:r>
              <a:rPr lang="en-US" sz="4400" dirty="0">
                <a:solidFill>
                  <a:srgbClr val="FF0000"/>
                </a:solidFill>
              </a:rPr>
              <a:t> – </a:t>
            </a:r>
            <a:r>
              <a:rPr lang="en-US" sz="4400" dirty="0" err="1">
                <a:solidFill>
                  <a:srgbClr val="FF0000"/>
                </a:solidFill>
              </a:rPr>
              <a:t>bu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tovar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va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xizmatlar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ayirboshlash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jarayonida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yuz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beradigan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iqtisodiy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munosabatlarni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o‘rganish</a:t>
            </a:r>
            <a:r>
              <a:rPr lang="en-US" sz="4400" dirty="0">
                <a:solidFill>
                  <a:srgbClr val="FF0000"/>
                </a:solidFill>
              </a:rPr>
              <a:t>.</a:t>
            </a:r>
            <a:endParaRPr lang="ru-RU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0956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13995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10146"/>
          </a:xfrm>
          <a:solidFill>
            <a:schemeClr val="accent5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b="1" dirty="0" err="1"/>
              <a:t>Savdo</a:t>
            </a:r>
            <a:r>
              <a:rPr lang="en-US" b="1" dirty="0"/>
              <a:t> </a:t>
            </a:r>
            <a:r>
              <a:rPr lang="en-US" b="1" dirty="0" err="1"/>
              <a:t>iqtisodiyoti</a:t>
            </a:r>
            <a:r>
              <a:rPr lang="en-US" b="1" dirty="0"/>
              <a:t> </a:t>
            </a:r>
            <a:r>
              <a:rPr lang="en-US" b="1" dirty="0" err="1"/>
              <a:t>nimalarni</a:t>
            </a:r>
            <a:r>
              <a:rPr lang="en-US" b="1" dirty="0"/>
              <a:t> </a:t>
            </a:r>
            <a:r>
              <a:rPr lang="en-US" b="1" dirty="0" err="1"/>
              <a:t>tahlil</a:t>
            </a:r>
            <a:r>
              <a:rPr lang="en-US" b="1" dirty="0"/>
              <a:t> </a:t>
            </a:r>
            <a:r>
              <a:rPr lang="en-US" b="1" dirty="0" err="1"/>
              <a:t>qiladi</a:t>
            </a:r>
            <a:r>
              <a:rPr lang="en-US" b="1" dirty="0"/>
              <a:t>?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79912" y="1844824"/>
            <a:ext cx="4978896" cy="4525963"/>
          </a:xfrm>
        </p:spPr>
        <p:txBody>
          <a:bodyPr>
            <a:normAutofit fontScale="85000" lnSpcReduction="20000"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US" b="1" dirty="0" err="1"/>
              <a:t>Tovarlar</a:t>
            </a:r>
            <a:r>
              <a:rPr lang="en-US" b="1" dirty="0"/>
              <a:t> </a:t>
            </a:r>
            <a:r>
              <a:rPr lang="en-US" b="1" dirty="0" err="1"/>
              <a:t>harakati</a:t>
            </a:r>
            <a:r>
              <a:rPr lang="en-US" b="1" dirty="0"/>
              <a:t> </a:t>
            </a:r>
            <a:r>
              <a:rPr lang="en-US" dirty="0"/>
              <a:t>-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chiqaruvchidan</a:t>
            </a:r>
            <a:r>
              <a:rPr lang="en-US" dirty="0"/>
              <a:t> </a:t>
            </a:r>
            <a:r>
              <a:rPr lang="en-US" dirty="0" err="1"/>
              <a:t>iste’molchiga</a:t>
            </a:r>
            <a:r>
              <a:rPr lang="en-US" dirty="0"/>
              <a:t> </a:t>
            </a:r>
            <a:r>
              <a:rPr lang="en-US" dirty="0" err="1"/>
              <a:t>qadar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yo‘l</a:t>
            </a:r>
            <a:r>
              <a:rPr lang="en-US" dirty="0"/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b="1" dirty="0" err="1"/>
              <a:t>Bozor</a:t>
            </a:r>
            <a:r>
              <a:rPr lang="en-US" b="1" dirty="0"/>
              <a:t> </a:t>
            </a:r>
            <a:r>
              <a:rPr lang="en-US" b="1" dirty="0" err="1"/>
              <a:t>konyunkturasi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o‘zgarishlari</a:t>
            </a:r>
            <a:r>
              <a:rPr lang="en-US" dirty="0"/>
              <a:t>, </a:t>
            </a:r>
            <a:r>
              <a:rPr lang="en-US" dirty="0" err="1"/>
              <a:t>narxlar</a:t>
            </a:r>
            <a:r>
              <a:rPr lang="en-US" dirty="0"/>
              <a:t> </a:t>
            </a:r>
            <a:r>
              <a:rPr lang="en-US" dirty="0" err="1"/>
              <a:t>shakllanishi</a:t>
            </a:r>
            <a:r>
              <a:rPr lang="en-US" dirty="0"/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b="1" dirty="0" err="1"/>
              <a:t>Savdo</a:t>
            </a:r>
            <a:r>
              <a:rPr lang="en-US" b="1" dirty="0"/>
              <a:t> </a:t>
            </a:r>
            <a:r>
              <a:rPr lang="en-US" b="1" dirty="0" err="1"/>
              <a:t>infratuzilmasi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en-US" dirty="0" err="1"/>
              <a:t>omborlar</a:t>
            </a:r>
            <a:r>
              <a:rPr lang="en-US" dirty="0"/>
              <a:t>, </a:t>
            </a:r>
            <a:r>
              <a:rPr lang="en-US" dirty="0" err="1"/>
              <a:t>logistika</a:t>
            </a:r>
            <a:r>
              <a:rPr lang="en-US" dirty="0"/>
              <a:t>, </a:t>
            </a:r>
            <a:r>
              <a:rPr lang="en-US" dirty="0" err="1"/>
              <a:t>moliya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marketing </a:t>
            </a:r>
            <a:r>
              <a:rPr lang="en-US" dirty="0" err="1"/>
              <a:t>tizimlari</a:t>
            </a:r>
            <a:r>
              <a:rPr lang="en-US" dirty="0"/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b="1" dirty="0" err="1"/>
              <a:t>Savdo</a:t>
            </a:r>
            <a:r>
              <a:rPr lang="en-US" b="1" dirty="0"/>
              <a:t> </a:t>
            </a:r>
            <a:r>
              <a:rPr lang="en-US" b="1" dirty="0" err="1"/>
              <a:t>siyosati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en-US" dirty="0" err="1"/>
              <a:t>davlatning</a:t>
            </a:r>
            <a:r>
              <a:rPr lang="en-US" dirty="0"/>
              <a:t> </a:t>
            </a:r>
            <a:r>
              <a:rPr lang="en-US" dirty="0" err="1"/>
              <a:t>tartibga</a:t>
            </a:r>
            <a:r>
              <a:rPr lang="en-US" dirty="0"/>
              <a:t> </a:t>
            </a:r>
            <a:r>
              <a:rPr lang="en-US" dirty="0" err="1"/>
              <a:t>solish</a:t>
            </a:r>
            <a:r>
              <a:rPr lang="en-US" dirty="0"/>
              <a:t> </a:t>
            </a:r>
            <a:r>
              <a:rPr lang="en-US" dirty="0" err="1"/>
              <a:t>mexanizmlari</a:t>
            </a:r>
            <a:r>
              <a:rPr lang="en-US" dirty="0"/>
              <a:t> (</a:t>
            </a:r>
            <a:r>
              <a:rPr lang="en-US" dirty="0" err="1"/>
              <a:t>soliq</a:t>
            </a:r>
            <a:r>
              <a:rPr lang="en-US" dirty="0"/>
              <a:t>, </a:t>
            </a:r>
            <a:r>
              <a:rPr lang="en-US" dirty="0" err="1"/>
              <a:t>bojxona</a:t>
            </a:r>
            <a:r>
              <a:rPr lang="en-US" dirty="0"/>
              <a:t>, </a:t>
            </a:r>
            <a:r>
              <a:rPr lang="en-US" dirty="0" err="1"/>
              <a:t>zaxiralar</a:t>
            </a:r>
            <a:r>
              <a:rPr lang="en-US" dirty="0"/>
              <a:t>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1865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err="1"/>
              <a:t>Savdo</a:t>
            </a:r>
            <a:r>
              <a:rPr lang="en-US" dirty="0"/>
              <a:t> </a:t>
            </a:r>
            <a:r>
              <a:rPr lang="en-US" dirty="0" err="1"/>
              <a:t>iqtisodiyotining</a:t>
            </a:r>
            <a:r>
              <a:rPr lang="en-US" dirty="0"/>
              <a:t> bosh </a:t>
            </a:r>
            <a:r>
              <a:rPr lang="en-US" dirty="0" err="1"/>
              <a:t>maqsadi</a:t>
            </a:r>
            <a:r>
              <a:rPr lang="en-US" dirty="0"/>
              <a:t> – </a:t>
            </a:r>
            <a:r>
              <a:rPr lang="en-US" b="1" dirty="0" err="1"/>
              <a:t>jamiyatdagi</a:t>
            </a:r>
            <a:r>
              <a:rPr lang="en-US" b="1" dirty="0"/>
              <a:t> </a:t>
            </a:r>
            <a:r>
              <a:rPr lang="en-US" b="1" dirty="0" err="1"/>
              <a:t>tovar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xizmatlar</a:t>
            </a:r>
            <a:r>
              <a:rPr lang="en-US" b="1" dirty="0"/>
              <a:t> </a:t>
            </a:r>
            <a:r>
              <a:rPr lang="en-US" b="1" dirty="0" err="1"/>
              <a:t>muvozanatini</a:t>
            </a:r>
            <a:r>
              <a:rPr lang="en-US" b="1" dirty="0"/>
              <a:t> </a:t>
            </a:r>
            <a:r>
              <a:rPr lang="en-US" b="1" dirty="0" err="1"/>
              <a:t>ta’minlash</a:t>
            </a:r>
            <a:r>
              <a:rPr lang="en-US" dirty="0"/>
              <a:t>, </a:t>
            </a:r>
            <a:r>
              <a:rPr lang="en-US" dirty="0" err="1"/>
              <a:t>ya’ni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852937"/>
            <a:ext cx="8229600" cy="288032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US" dirty="0"/>
              <a:t>Tovar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xizmatlarni</a:t>
            </a:r>
            <a:r>
              <a:rPr lang="en-US" dirty="0"/>
              <a:t> </a:t>
            </a:r>
            <a:r>
              <a:rPr lang="en-US" b="1" dirty="0" err="1"/>
              <a:t>kerakli</a:t>
            </a:r>
            <a:r>
              <a:rPr lang="en-US" b="1" dirty="0"/>
              <a:t> </a:t>
            </a:r>
            <a:r>
              <a:rPr lang="en-US" b="1" dirty="0" err="1"/>
              <a:t>vaqtda</a:t>
            </a:r>
            <a:r>
              <a:rPr lang="en-US" b="1" dirty="0"/>
              <a:t>, </a:t>
            </a:r>
            <a:r>
              <a:rPr lang="en-US" b="1" dirty="0" err="1"/>
              <a:t>kerakli</a:t>
            </a:r>
            <a:r>
              <a:rPr lang="en-US" b="1" dirty="0"/>
              <a:t> </a:t>
            </a:r>
            <a:r>
              <a:rPr lang="en-US" b="1" dirty="0" err="1"/>
              <a:t>joyga</a:t>
            </a:r>
            <a:r>
              <a:rPr lang="en-US" dirty="0"/>
              <a:t> </a:t>
            </a:r>
            <a:r>
              <a:rPr lang="en-US" dirty="0" err="1"/>
              <a:t>yetkazish</a:t>
            </a:r>
            <a:r>
              <a:rPr lang="en-US" dirty="0"/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b="1" dirty="0" err="1"/>
              <a:t>Narx</a:t>
            </a:r>
            <a:r>
              <a:rPr lang="en-US" b="1" dirty="0"/>
              <a:t> </a:t>
            </a:r>
            <a:r>
              <a:rPr lang="en-US" b="1" dirty="0" err="1"/>
              <a:t>barqarorligini</a:t>
            </a:r>
            <a:r>
              <a:rPr lang="en-US" dirty="0"/>
              <a:t> </a:t>
            </a:r>
            <a:r>
              <a:rPr lang="en-US" dirty="0" err="1"/>
              <a:t>saqlashga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b="1" dirty="0" err="1"/>
              <a:t>Iqtisodiy</a:t>
            </a:r>
            <a:r>
              <a:rPr lang="en-US" b="1" dirty="0"/>
              <a:t> </a:t>
            </a:r>
            <a:r>
              <a:rPr lang="en-US" b="1" dirty="0" err="1"/>
              <a:t>o‘sishni</a:t>
            </a:r>
            <a:r>
              <a:rPr lang="en-US" dirty="0"/>
              <a:t> </a:t>
            </a:r>
            <a:r>
              <a:rPr lang="en-US" dirty="0" err="1"/>
              <a:t>rag‘batlantirish</a:t>
            </a:r>
            <a:r>
              <a:rPr lang="en-US" dirty="0"/>
              <a:t>,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iste’molni</a:t>
            </a:r>
            <a:r>
              <a:rPr lang="en-US" dirty="0"/>
              <a:t> </a:t>
            </a:r>
            <a:r>
              <a:rPr lang="en-US" dirty="0" err="1"/>
              <a:t>uyg‘unlashtirish</a:t>
            </a:r>
            <a:r>
              <a:rPr lang="en-US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52352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00B050"/>
                </a:solidFill>
              </a:rPr>
              <a:t>Savdo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iqtisodiyoti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quyidagi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asosiy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vazifalarni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bajaradi</a:t>
            </a:r>
            <a:r>
              <a:rPr lang="en-US" b="1" dirty="0">
                <a:solidFill>
                  <a:srgbClr val="00B050"/>
                </a:solidFill>
              </a:rPr>
              <a:t>:</a:t>
            </a:r>
            <a:endParaRPr lang="ru-RU" b="1" dirty="0">
              <a:solidFill>
                <a:srgbClr val="00B05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9641389"/>
              </p:ext>
            </p:extLst>
          </p:nvPr>
        </p:nvGraphicFramePr>
        <p:xfrm>
          <a:off x="251520" y="1628800"/>
          <a:ext cx="8784976" cy="4937760"/>
        </p:xfrm>
        <a:graphic>
          <a:graphicData uri="http://schemas.openxmlformats.org/drawingml/2006/table">
            <a:tbl>
              <a:tblPr/>
              <a:tblGrid>
                <a:gridCol w="280831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97666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2672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/>
                        <a:t>Vazifa</a:t>
                      </a:r>
                      <a:endParaRPr lang="en-US" sz="2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/>
                        <a:t>Mazmuni</a:t>
                      </a:r>
                      <a:endParaRPr lang="en-US" sz="2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400" b="1" dirty="0" err="1"/>
                        <a:t>Talab</a:t>
                      </a:r>
                      <a:r>
                        <a:rPr lang="en-US" sz="2400" b="1" dirty="0"/>
                        <a:t> </a:t>
                      </a:r>
                      <a:r>
                        <a:rPr lang="en-US" sz="2400" b="1" dirty="0" err="1"/>
                        <a:t>va</a:t>
                      </a:r>
                      <a:r>
                        <a:rPr lang="en-US" sz="2400" b="1" dirty="0"/>
                        <a:t> </a:t>
                      </a:r>
                      <a:r>
                        <a:rPr lang="en-US" sz="2400" b="1" dirty="0" err="1"/>
                        <a:t>taklifni</a:t>
                      </a:r>
                      <a:r>
                        <a:rPr lang="en-US" sz="2400" b="1" dirty="0"/>
                        <a:t> </a:t>
                      </a:r>
                      <a:r>
                        <a:rPr lang="en-US" sz="2400" b="1" dirty="0" err="1"/>
                        <a:t>o‘rganish</a:t>
                      </a:r>
                      <a:endParaRPr lang="en-US" sz="2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/>
                        <a:t>Bozorda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qanday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tovar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va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xizmatlarga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ehtiyoj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borligini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aniqlaydi</a:t>
                      </a:r>
                      <a:r>
                        <a:rPr lang="en-US" sz="2400" dirty="0"/>
                        <a:t>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400" b="1" dirty="0" err="1"/>
                        <a:t>Narx</a:t>
                      </a:r>
                      <a:r>
                        <a:rPr lang="en-US" sz="2400" b="1" dirty="0"/>
                        <a:t> </a:t>
                      </a:r>
                      <a:r>
                        <a:rPr lang="en-US" sz="2400" b="1" dirty="0" err="1"/>
                        <a:t>mexanizmini</a:t>
                      </a:r>
                      <a:r>
                        <a:rPr lang="en-US" sz="2400" b="1" dirty="0"/>
                        <a:t> </a:t>
                      </a:r>
                      <a:r>
                        <a:rPr lang="en-US" sz="2400" b="1" dirty="0" err="1"/>
                        <a:t>tahlil</a:t>
                      </a:r>
                      <a:r>
                        <a:rPr lang="en-US" sz="2400" b="1" dirty="0"/>
                        <a:t> </a:t>
                      </a:r>
                      <a:r>
                        <a:rPr lang="en-US" sz="2400" b="1" dirty="0" err="1"/>
                        <a:t>qilish</a:t>
                      </a:r>
                      <a:endParaRPr lang="en-US" sz="2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/>
                        <a:t>Narxlarning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shakllanishi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va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o‘zgarishini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o‘rganadi</a:t>
                      </a:r>
                      <a:r>
                        <a:rPr lang="en-US" sz="2400" dirty="0"/>
                        <a:t>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400" b="1" dirty="0" err="1"/>
                        <a:t>Resurslarni</a:t>
                      </a:r>
                      <a:r>
                        <a:rPr lang="en-US" sz="2400" b="1" dirty="0"/>
                        <a:t> </a:t>
                      </a:r>
                      <a:r>
                        <a:rPr lang="en-US" sz="2400" b="1" dirty="0" err="1"/>
                        <a:t>taqsimlash</a:t>
                      </a:r>
                      <a:endParaRPr lang="en-US" sz="2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Tovar </a:t>
                      </a:r>
                      <a:r>
                        <a:rPr lang="en-US" sz="2400" dirty="0" err="1"/>
                        <a:t>va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xizmatlarni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hududlar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va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guruhlar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bo‘yicha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oqilona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yetkazadi</a:t>
                      </a:r>
                      <a:r>
                        <a:rPr lang="en-US" sz="2400" dirty="0"/>
                        <a:t>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400" b="1" dirty="0" err="1"/>
                        <a:t>Savdo</a:t>
                      </a:r>
                      <a:r>
                        <a:rPr lang="en-US" sz="2400" b="1" dirty="0"/>
                        <a:t> </a:t>
                      </a:r>
                      <a:r>
                        <a:rPr lang="en-US" sz="2400" b="1" dirty="0" err="1"/>
                        <a:t>infratuzilmasini</a:t>
                      </a:r>
                      <a:r>
                        <a:rPr lang="en-US" sz="2400" b="1" dirty="0"/>
                        <a:t> </a:t>
                      </a:r>
                      <a:r>
                        <a:rPr lang="en-US" sz="2400" b="1" dirty="0" err="1"/>
                        <a:t>rivojlantirish</a:t>
                      </a:r>
                      <a:endParaRPr lang="en-US" sz="2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/>
                        <a:t>Logistika</a:t>
                      </a:r>
                      <a:r>
                        <a:rPr lang="en-US" sz="2400" dirty="0"/>
                        <a:t>, </a:t>
                      </a:r>
                      <a:r>
                        <a:rPr lang="en-US" sz="2400" dirty="0" err="1"/>
                        <a:t>ombor</a:t>
                      </a:r>
                      <a:r>
                        <a:rPr lang="en-US" sz="2400" dirty="0"/>
                        <a:t>, marketing </a:t>
                      </a:r>
                      <a:r>
                        <a:rPr lang="en-US" sz="2400" dirty="0" err="1"/>
                        <a:t>va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elektron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savdo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tizimlarini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takomillashtirish</a:t>
                      </a:r>
                      <a:r>
                        <a:rPr lang="en-US" sz="2400" dirty="0"/>
                        <a:t>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400" b="1" dirty="0" err="1"/>
                        <a:t>Davlat</a:t>
                      </a:r>
                      <a:r>
                        <a:rPr lang="en-US" sz="2400" b="1" dirty="0"/>
                        <a:t> </a:t>
                      </a:r>
                      <a:r>
                        <a:rPr lang="en-US" sz="2400" b="1" dirty="0" err="1"/>
                        <a:t>siyosatini</a:t>
                      </a:r>
                      <a:r>
                        <a:rPr lang="en-US" sz="2400" b="1" dirty="0"/>
                        <a:t> </a:t>
                      </a:r>
                      <a:r>
                        <a:rPr lang="en-US" sz="2400" b="1" dirty="0" err="1"/>
                        <a:t>qo‘llab-quvvatlash</a:t>
                      </a:r>
                      <a:endParaRPr lang="en-US" sz="2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/>
                        <a:t>Bozor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barqarorligini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saqlash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uchun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nazorat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va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rag‘batlantirish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mexanizmlarini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ishlab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chiqish</a:t>
                      </a:r>
                      <a:r>
                        <a:rPr lang="en-US" sz="2400" dirty="0"/>
                        <a:t>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84092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9144000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US" b="1" dirty="0" err="1">
                <a:solidFill>
                  <a:srgbClr val="FFFF00"/>
                </a:solidFill>
              </a:rPr>
              <a:t>Asosiy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elementlar</a:t>
            </a:r>
            <a:r>
              <a:rPr lang="en-US" b="1" dirty="0">
                <a:solidFill>
                  <a:srgbClr val="FFFF00"/>
                </a:solidFill>
              </a:rPr>
              <a:t>: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420888"/>
            <a:ext cx="8229600" cy="3168352"/>
          </a:xfrm>
          <a:solidFill>
            <a:schemeClr val="accent5">
              <a:lumMod val="50000"/>
            </a:schemeClr>
          </a:solidFill>
        </p:spPr>
        <p:txBody>
          <a:bodyPr>
            <a:normAutofit lnSpcReduction="10000"/>
          </a:bodyPr>
          <a:lstStyle/>
          <a:p>
            <a:pPr marL="742950" indent="-742950" algn="just">
              <a:buFont typeface="+mj-lt"/>
              <a:buAutoNum type="arabicPeriod"/>
            </a:pPr>
            <a:r>
              <a:rPr lang="en-US" sz="4400" b="1" i="1" u="sng" dirty="0">
                <a:solidFill>
                  <a:srgbClr val="FFFF00"/>
                </a:solidFill>
              </a:rPr>
              <a:t>Tovar </a:t>
            </a:r>
            <a:r>
              <a:rPr lang="en-US" sz="4400" b="1" i="1" u="sng" dirty="0" err="1">
                <a:solidFill>
                  <a:srgbClr val="FFFF00"/>
                </a:solidFill>
              </a:rPr>
              <a:t>aylanmasi</a:t>
            </a:r>
            <a:endParaRPr lang="en-US" sz="4400" b="1" i="1" u="sng" dirty="0">
              <a:solidFill>
                <a:srgbClr val="FFFF00"/>
              </a:solidFill>
            </a:endParaRPr>
          </a:p>
          <a:p>
            <a:pPr marL="742950" indent="-742950" algn="just">
              <a:buFont typeface="+mj-lt"/>
              <a:buAutoNum type="arabicPeriod"/>
            </a:pPr>
            <a:r>
              <a:rPr lang="en-US" sz="4400" b="1" i="1" u="sng" dirty="0" err="1">
                <a:solidFill>
                  <a:srgbClr val="FFFF00"/>
                </a:solidFill>
              </a:rPr>
              <a:t>Talab</a:t>
            </a:r>
            <a:r>
              <a:rPr lang="en-US" sz="4400" b="1" i="1" u="sng" dirty="0">
                <a:solidFill>
                  <a:srgbClr val="FFFF00"/>
                </a:solidFill>
              </a:rPr>
              <a:t> </a:t>
            </a:r>
            <a:r>
              <a:rPr lang="en-US" sz="4400" b="1" i="1" u="sng" dirty="0" err="1">
                <a:solidFill>
                  <a:srgbClr val="FFFF00"/>
                </a:solidFill>
              </a:rPr>
              <a:t>va</a:t>
            </a:r>
            <a:r>
              <a:rPr lang="en-US" sz="4400" b="1" i="1" u="sng" dirty="0">
                <a:solidFill>
                  <a:srgbClr val="FFFF00"/>
                </a:solidFill>
              </a:rPr>
              <a:t> </a:t>
            </a:r>
            <a:r>
              <a:rPr lang="en-US" sz="4400" b="1" i="1" u="sng" dirty="0" err="1">
                <a:solidFill>
                  <a:srgbClr val="FFFF00"/>
                </a:solidFill>
              </a:rPr>
              <a:t>taklif</a:t>
            </a:r>
            <a:r>
              <a:rPr lang="en-US" sz="4400" b="1" i="1" u="sng" dirty="0">
                <a:solidFill>
                  <a:srgbClr val="FFFF00"/>
                </a:solidFill>
              </a:rPr>
              <a:t> </a:t>
            </a:r>
            <a:r>
              <a:rPr lang="en-US" sz="4400" b="1" i="1" u="sng" dirty="0" err="1">
                <a:solidFill>
                  <a:srgbClr val="FFFF00"/>
                </a:solidFill>
              </a:rPr>
              <a:t>o‘zaro</a:t>
            </a:r>
            <a:r>
              <a:rPr lang="en-US" sz="4400" b="1" i="1" u="sng" dirty="0">
                <a:solidFill>
                  <a:srgbClr val="FFFF00"/>
                </a:solidFill>
              </a:rPr>
              <a:t> </a:t>
            </a:r>
            <a:r>
              <a:rPr lang="en-US" sz="4400" b="1" i="1" u="sng" dirty="0" err="1">
                <a:solidFill>
                  <a:srgbClr val="FFFF00"/>
                </a:solidFill>
              </a:rPr>
              <a:t>ta’siri</a:t>
            </a:r>
            <a:endParaRPr lang="en-US" sz="4400" b="1" i="1" u="sng" dirty="0">
              <a:solidFill>
                <a:srgbClr val="FFFF00"/>
              </a:solidFill>
            </a:endParaRPr>
          </a:p>
          <a:p>
            <a:pPr marL="742950" indent="-742950" algn="just">
              <a:buFont typeface="+mj-lt"/>
              <a:buAutoNum type="arabicPeriod"/>
            </a:pPr>
            <a:r>
              <a:rPr lang="en-US" sz="4400" b="1" i="1" u="sng" dirty="0" err="1">
                <a:solidFill>
                  <a:srgbClr val="FFFF00"/>
                </a:solidFill>
              </a:rPr>
              <a:t>Narxlarning</a:t>
            </a:r>
            <a:r>
              <a:rPr lang="en-US" sz="4400" b="1" i="1" u="sng" dirty="0">
                <a:solidFill>
                  <a:srgbClr val="FFFF00"/>
                </a:solidFill>
              </a:rPr>
              <a:t> </a:t>
            </a:r>
            <a:r>
              <a:rPr lang="en-US" sz="4400" b="1" i="1" u="sng" dirty="0" err="1">
                <a:solidFill>
                  <a:srgbClr val="FFFF00"/>
                </a:solidFill>
              </a:rPr>
              <a:t>shakllanishi</a:t>
            </a:r>
            <a:endParaRPr lang="en-US" sz="4400" b="1" i="1" u="sng" dirty="0">
              <a:solidFill>
                <a:srgbClr val="FFFF00"/>
              </a:solidFill>
            </a:endParaRPr>
          </a:p>
          <a:p>
            <a:pPr marL="742950" indent="-742950" algn="just">
              <a:buFont typeface="+mj-lt"/>
              <a:buAutoNum type="arabicPeriod"/>
            </a:pPr>
            <a:r>
              <a:rPr lang="en-US" sz="4400" b="1" i="1" u="sng" dirty="0" err="1">
                <a:solidFill>
                  <a:srgbClr val="FFFF00"/>
                </a:solidFill>
              </a:rPr>
              <a:t>Savdo</a:t>
            </a:r>
            <a:r>
              <a:rPr lang="en-US" sz="4400" b="1" i="1" u="sng" dirty="0">
                <a:solidFill>
                  <a:srgbClr val="FFFF00"/>
                </a:solidFill>
              </a:rPr>
              <a:t> </a:t>
            </a:r>
            <a:r>
              <a:rPr lang="en-US" sz="4400" b="1" i="1" u="sng" dirty="0" err="1">
                <a:solidFill>
                  <a:srgbClr val="FFFF00"/>
                </a:solidFill>
              </a:rPr>
              <a:t>subyektlari</a:t>
            </a:r>
            <a:endParaRPr lang="ru-RU" sz="4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035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i.pinimg.com/736x/d5/14/5d/d5145dbba2f8465d83a9326a5595007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8" y="8036"/>
            <a:ext cx="9127952" cy="684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404664"/>
            <a:ext cx="4392488" cy="778098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b="1" dirty="0"/>
              <a:t>Tovar </a:t>
            </a:r>
            <a:r>
              <a:rPr lang="en-US" b="1" dirty="0" err="1"/>
              <a:t>aylanmasi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5224" y="2132856"/>
            <a:ext cx="8229600" cy="2952329"/>
          </a:xfrm>
          <a:solidFill>
            <a:schemeClr val="bg2">
              <a:lumMod val="75000"/>
            </a:schemeClr>
          </a:solidFill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sz="4800" dirty="0"/>
              <a:t>– </a:t>
            </a:r>
            <a:r>
              <a:rPr lang="en-US" sz="4800" dirty="0" err="1"/>
              <a:t>tovarlar</a:t>
            </a:r>
            <a:r>
              <a:rPr lang="en-US" sz="4800" dirty="0"/>
              <a:t> </a:t>
            </a:r>
            <a:r>
              <a:rPr lang="en-US" sz="4800" dirty="0" err="1"/>
              <a:t>sotilishi</a:t>
            </a:r>
            <a:r>
              <a:rPr lang="en-US" sz="4800" dirty="0"/>
              <a:t> </a:t>
            </a:r>
            <a:r>
              <a:rPr lang="en-US" sz="4800" dirty="0" err="1"/>
              <a:t>va</a:t>
            </a:r>
            <a:r>
              <a:rPr lang="en-US" sz="4800" dirty="0"/>
              <a:t> </a:t>
            </a:r>
            <a:r>
              <a:rPr lang="en-US" sz="4800" dirty="0" err="1"/>
              <a:t>xizmatlar</a:t>
            </a:r>
            <a:r>
              <a:rPr lang="en-US" sz="4800" dirty="0"/>
              <a:t> </a:t>
            </a:r>
            <a:r>
              <a:rPr lang="en-US" sz="4800" dirty="0" err="1"/>
              <a:t>ko‘rsatilishining</a:t>
            </a:r>
            <a:r>
              <a:rPr lang="en-US" sz="4800" dirty="0"/>
              <a:t> </a:t>
            </a:r>
            <a:r>
              <a:rPr lang="en-US" sz="4800" dirty="0" err="1"/>
              <a:t>hajmi</a:t>
            </a:r>
            <a:r>
              <a:rPr lang="en-US" sz="4800" dirty="0"/>
              <a:t>, </a:t>
            </a:r>
            <a:r>
              <a:rPr lang="en-US" sz="4800" dirty="0" err="1"/>
              <a:t>ularning</a:t>
            </a:r>
            <a:r>
              <a:rPr lang="en-US" sz="4800" dirty="0"/>
              <a:t> </a:t>
            </a:r>
            <a:r>
              <a:rPr lang="en-US" sz="4800" dirty="0" err="1"/>
              <a:t>pul</a:t>
            </a:r>
            <a:r>
              <a:rPr lang="en-US" sz="4800" dirty="0"/>
              <a:t> </a:t>
            </a:r>
            <a:r>
              <a:rPr lang="en-US" sz="4800" dirty="0" err="1"/>
              <a:t>ifodasida</a:t>
            </a:r>
            <a:r>
              <a:rPr lang="en-US" sz="4800" dirty="0"/>
              <a:t> </a:t>
            </a:r>
            <a:r>
              <a:rPr lang="en-US" sz="4800" dirty="0" err="1"/>
              <a:t>ma’lum</a:t>
            </a:r>
            <a:r>
              <a:rPr lang="en-US" sz="4800" dirty="0"/>
              <a:t> </a:t>
            </a:r>
            <a:r>
              <a:rPr lang="en-US" sz="4800" dirty="0" err="1"/>
              <a:t>vaqt</a:t>
            </a:r>
            <a:r>
              <a:rPr lang="en-US" sz="4800" dirty="0"/>
              <a:t> </a:t>
            </a:r>
            <a:r>
              <a:rPr lang="en-US" sz="4800" dirty="0" err="1"/>
              <a:t>davrida</a:t>
            </a:r>
            <a:r>
              <a:rPr lang="en-US" sz="4800" dirty="0"/>
              <a:t> </a:t>
            </a:r>
            <a:r>
              <a:rPr lang="en-US" sz="4800" dirty="0" err="1"/>
              <a:t>o‘lchangan</a:t>
            </a:r>
            <a:r>
              <a:rPr lang="en-US" sz="4800" dirty="0"/>
              <a:t> </a:t>
            </a:r>
            <a:r>
              <a:rPr lang="en-US" sz="4800" dirty="0" err="1"/>
              <a:t>ko‘rinishi</a:t>
            </a:r>
            <a:r>
              <a:rPr lang="en-US" sz="4800" dirty="0"/>
              <a:t>.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7987589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Tovar </a:t>
            </a:r>
            <a:r>
              <a:rPr lang="en-US" dirty="0" err="1"/>
              <a:t>aylanmasining</a:t>
            </a:r>
            <a:r>
              <a:rPr lang="en-US" dirty="0"/>
              <a:t> </a:t>
            </a:r>
            <a:r>
              <a:rPr lang="en-US" dirty="0" err="1"/>
              <a:t>turlari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2917" y="1484784"/>
            <a:ext cx="8229600" cy="355699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/>
              <a:t>Tovar </a:t>
            </a:r>
            <a:r>
              <a:rPr lang="en-US" dirty="0" err="1"/>
              <a:t>aylanmasining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turlari</a:t>
            </a:r>
            <a:r>
              <a:rPr lang="en-US" dirty="0"/>
              <a:t> </a:t>
            </a:r>
            <a:r>
              <a:rPr lang="en-US" dirty="0" err="1"/>
              <a:t>farqlanadi</a:t>
            </a:r>
            <a:r>
              <a:rPr lang="en-US" dirty="0"/>
              <a:t>: </a:t>
            </a:r>
            <a:r>
              <a:rPr lang="en-US" dirty="0" err="1"/>
              <a:t>davlat</a:t>
            </a:r>
            <a:r>
              <a:rPr lang="en-US" dirty="0"/>
              <a:t>, </a:t>
            </a:r>
            <a:r>
              <a:rPr lang="en-US" dirty="0" err="1"/>
              <a:t>xususiy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aralash</a:t>
            </a:r>
            <a:r>
              <a:rPr lang="en-US" dirty="0"/>
              <a:t>,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, </a:t>
            </a:r>
            <a:r>
              <a:rPr lang="en-US" dirty="0" err="1"/>
              <a:t>ixtisoslashgan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ixtisoslashmagan</a:t>
            </a:r>
            <a:r>
              <a:rPr lang="en-US" dirty="0"/>
              <a:t>, </a:t>
            </a:r>
            <a:r>
              <a:rPr lang="en-US" dirty="0" err="1"/>
              <a:t>an’anaviy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. </a:t>
            </a:r>
            <a:endParaRPr lang="ru-RU" dirty="0"/>
          </a:p>
          <a:p>
            <a:pPr marL="0" indent="0" algn="just">
              <a:buNone/>
            </a:pPr>
            <a:r>
              <a:rPr lang="en-US" b="1" i="1" dirty="0" err="1"/>
              <a:t>Chakana</a:t>
            </a:r>
            <a:r>
              <a:rPr lang="en-US" b="1" i="1" dirty="0"/>
              <a:t> </a:t>
            </a:r>
            <a:r>
              <a:rPr lang="en-US" b="1" i="1" dirty="0" err="1"/>
              <a:t>va</a:t>
            </a:r>
            <a:r>
              <a:rPr lang="en-US" b="1" i="1" dirty="0"/>
              <a:t> </a:t>
            </a:r>
            <a:r>
              <a:rPr lang="en-US" b="1" i="1" dirty="0" err="1"/>
              <a:t>ulgurji</a:t>
            </a:r>
            <a:r>
              <a:rPr lang="en-US" b="1" i="1" dirty="0"/>
              <a:t> </a:t>
            </a:r>
            <a:r>
              <a:rPr lang="en-US" b="1" i="1" dirty="0" err="1"/>
              <a:t>tovar</a:t>
            </a:r>
            <a:r>
              <a:rPr lang="en-US" b="1" i="1" dirty="0"/>
              <a:t> </a:t>
            </a:r>
            <a:r>
              <a:rPr lang="en-US" b="1" i="1" dirty="0" err="1"/>
              <a:t>aylanmasi</a:t>
            </a:r>
            <a:r>
              <a:rPr lang="en-US" b="1" i="1" dirty="0"/>
              <a:t> </a:t>
            </a:r>
            <a:r>
              <a:rPr lang="en-US" b="1" i="1" dirty="0" err="1"/>
              <a:t>eng</a:t>
            </a:r>
            <a:r>
              <a:rPr lang="en-US" b="1" i="1" dirty="0"/>
              <a:t> </a:t>
            </a:r>
            <a:r>
              <a:rPr lang="en-US" b="1" i="1" dirty="0" err="1"/>
              <a:t>muhim</a:t>
            </a:r>
            <a:r>
              <a:rPr lang="en-US" b="1" i="1" dirty="0"/>
              <a:t> </a:t>
            </a:r>
            <a:r>
              <a:rPr lang="en-US" b="1" i="1" dirty="0" err="1"/>
              <a:t>hisoblanib</a:t>
            </a:r>
            <a:r>
              <a:rPr lang="en-US" b="1" i="1" dirty="0"/>
              <a:t>, </a:t>
            </a:r>
            <a:r>
              <a:rPr lang="en-US" b="1" i="1" dirty="0" err="1"/>
              <a:t>ular</a:t>
            </a:r>
            <a:r>
              <a:rPr lang="en-US" b="1" i="1" dirty="0"/>
              <a:t> </a:t>
            </a:r>
            <a:r>
              <a:rPr lang="en-US" b="1" i="1" dirty="0" err="1"/>
              <a:t>birgalikda</a:t>
            </a:r>
            <a:r>
              <a:rPr lang="en-US" b="1" i="1" dirty="0"/>
              <a:t> </a:t>
            </a:r>
            <a:r>
              <a:rPr lang="en-US" b="1" i="1" dirty="0" err="1"/>
              <a:t>yalpi</a:t>
            </a:r>
            <a:r>
              <a:rPr lang="en-US" b="1" i="1" dirty="0"/>
              <a:t> </a:t>
            </a:r>
            <a:r>
              <a:rPr lang="en-US" b="1" i="1" dirty="0" err="1"/>
              <a:t>tovar</a:t>
            </a:r>
            <a:r>
              <a:rPr lang="en-US" b="1" i="1" dirty="0"/>
              <a:t> </a:t>
            </a:r>
            <a:r>
              <a:rPr lang="en-US" b="1" i="1" dirty="0" err="1"/>
              <a:t>aylanmasini</a:t>
            </a:r>
            <a:r>
              <a:rPr lang="en-US" b="1" i="1" dirty="0"/>
              <a:t> </a:t>
            </a:r>
            <a:r>
              <a:rPr lang="en-US" b="1" i="1" dirty="0" err="1"/>
              <a:t>tashkil</a:t>
            </a:r>
            <a:r>
              <a:rPr lang="en-US" b="1" i="1" dirty="0"/>
              <a:t> </a:t>
            </a:r>
            <a:r>
              <a:rPr lang="en-US" b="1" i="1" dirty="0" err="1"/>
              <a:t>etadi</a:t>
            </a:r>
            <a:r>
              <a:rPr lang="en-US" b="1" i="1" dirty="0"/>
              <a:t>.</a:t>
            </a:r>
            <a:endParaRPr lang="ru-RU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4988345"/>
            <a:ext cx="2376264" cy="149086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 err="1"/>
              <a:t>Chakana</a:t>
            </a:r>
            <a:r>
              <a:rPr lang="ru-RU" sz="3200" b="1" i="1" dirty="0"/>
              <a:t> </a:t>
            </a:r>
            <a:r>
              <a:rPr lang="en-US" sz="3200" b="1" i="1" dirty="0" err="1"/>
              <a:t>tovar</a:t>
            </a:r>
            <a:r>
              <a:rPr lang="en-US" sz="3200" b="1" i="1" dirty="0"/>
              <a:t> </a:t>
            </a:r>
            <a:r>
              <a:rPr lang="en-US" sz="3200" b="1" i="1" dirty="0" err="1"/>
              <a:t>aylanmasi</a:t>
            </a:r>
            <a:r>
              <a:rPr lang="ru-RU" sz="3200" b="1" i="1" dirty="0"/>
              <a:t> 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467124" y="4988345"/>
            <a:ext cx="2401019" cy="149086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 err="1"/>
              <a:t>Ulgurji</a:t>
            </a:r>
            <a:r>
              <a:rPr lang="en-US" sz="3200" b="1" i="1" dirty="0"/>
              <a:t> </a:t>
            </a:r>
            <a:endParaRPr lang="ru-RU" sz="3200" b="1" i="1" dirty="0"/>
          </a:p>
          <a:p>
            <a:pPr algn="ctr"/>
            <a:r>
              <a:rPr lang="en-US" sz="3200" b="1" i="1" dirty="0" err="1"/>
              <a:t>tovar</a:t>
            </a:r>
            <a:r>
              <a:rPr lang="en-US" sz="3200" b="1" i="1" dirty="0"/>
              <a:t> </a:t>
            </a:r>
            <a:r>
              <a:rPr lang="en-US" sz="3200" b="1" i="1" dirty="0" err="1"/>
              <a:t>aylanmasi</a:t>
            </a:r>
            <a:r>
              <a:rPr lang="en-US" sz="3200" b="1" i="1" dirty="0"/>
              <a:t> </a:t>
            </a:r>
            <a:endParaRPr lang="ru-RU" sz="3200" dirty="0"/>
          </a:p>
        </p:txBody>
      </p:sp>
      <p:sp>
        <p:nvSpPr>
          <p:cNvPr id="6" name="Овал 5"/>
          <p:cNvSpPr/>
          <p:nvPr/>
        </p:nvSpPr>
        <p:spPr>
          <a:xfrm>
            <a:off x="6588225" y="4882094"/>
            <a:ext cx="2448270" cy="1715258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err="1"/>
              <a:t>Yalpi</a:t>
            </a:r>
            <a:r>
              <a:rPr lang="en-US" sz="2800" b="1" i="1" dirty="0"/>
              <a:t> </a:t>
            </a:r>
            <a:r>
              <a:rPr lang="en-US" sz="2800" b="1" i="1" dirty="0" err="1"/>
              <a:t>tovar</a:t>
            </a:r>
            <a:r>
              <a:rPr lang="en-US" sz="2800" b="1" i="1" dirty="0"/>
              <a:t> </a:t>
            </a:r>
            <a:r>
              <a:rPr lang="en-US" sz="2800" b="1" i="1" dirty="0" err="1"/>
              <a:t>aylanmasini</a:t>
            </a:r>
            <a:r>
              <a:rPr lang="en-US" sz="2800" b="1" i="1" dirty="0"/>
              <a:t> </a:t>
            </a:r>
            <a:endParaRPr lang="ru-RU" sz="2800" dirty="0"/>
          </a:p>
        </p:txBody>
      </p:sp>
      <p:sp>
        <p:nvSpPr>
          <p:cNvPr id="8" name="Плюс 7"/>
          <p:cNvSpPr/>
          <p:nvPr/>
        </p:nvSpPr>
        <p:spPr>
          <a:xfrm>
            <a:off x="2627784" y="5314140"/>
            <a:ext cx="864096" cy="733015"/>
          </a:xfrm>
          <a:prstGeom prst="mathPl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 8"/>
          <p:cNvSpPr/>
          <p:nvPr/>
        </p:nvSpPr>
        <p:spPr>
          <a:xfrm>
            <a:off x="5815162" y="5470570"/>
            <a:ext cx="792088" cy="420153"/>
          </a:xfrm>
          <a:prstGeom prst="mathEqua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8024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Savdo</a:t>
            </a:r>
            <a:r>
              <a:rPr lang="en-US" dirty="0"/>
              <a:t> </a:t>
            </a:r>
            <a:r>
              <a:rPr lang="en-US" dirty="0" err="1"/>
              <a:t>shakllari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chakana</a:t>
            </a:r>
            <a:r>
              <a:rPr lang="en-US" dirty="0"/>
              <a:t> </a:t>
            </a:r>
            <a:r>
              <a:rPr lang="en-US" dirty="0" err="1"/>
              <a:t>tovar</a:t>
            </a:r>
            <a:r>
              <a:rPr lang="en-US" dirty="0"/>
              <a:t> </a:t>
            </a:r>
            <a:r>
              <a:rPr lang="en-US" dirty="0" err="1"/>
              <a:t>aylanmasining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guruhlari</a:t>
            </a:r>
            <a:r>
              <a:rPr lang="en-US" dirty="0"/>
              <a:t> </a:t>
            </a:r>
            <a:r>
              <a:rPr lang="en-US" dirty="0" err="1"/>
              <a:t>ajratiladi</a:t>
            </a:r>
            <a:r>
              <a:rPr lang="en-US" dirty="0"/>
              <a:t>:</a:t>
            </a:r>
            <a:br>
              <a:rPr lang="en-US" dirty="0"/>
            </a:br>
            <a:endParaRPr lang="ru-RU" dirty="0"/>
          </a:p>
        </p:txBody>
      </p:sp>
      <p:pic>
        <p:nvPicPr>
          <p:cNvPr id="4" name="Picture 2" descr="Сформированное изображени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06"/>
          <a:stretch/>
        </p:blipFill>
        <p:spPr bwMode="auto">
          <a:xfrm>
            <a:off x="0" y="1988840"/>
            <a:ext cx="9144000" cy="506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57491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8847386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58198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2304256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00B050"/>
                </a:solidFill>
              </a:rPr>
              <a:t>Shuningdek</a:t>
            </a:r>
            <a:r>
              <a:rPr lang="en-US" b="1" dirty="0">
                <a:solidFill>
                  <a:srgbClr val="00B050"/>
                </a:solidFill>
              </a:rPr>
              <a:t>, </a:t>
            </a:r>
            <a:r>
              <a:rPr lang="en-US" b="1" dirty="0" err="1">
                <a:solidFill>
                  <a:srgbClr val="00B050"/>
                </a:solidFill>
              </a:rPr>
              <a:t>tovar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aylanmasi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xizmat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ko‘rsatish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shakllari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bo‘yicha</a:t>
            </a:r>
            <a:r>
              <a:rPr lang="en-US" b="1" dirty="0">
                <a:solidFill>
                  <a:srgbClr val="00B050"/>
                </a:solidFill>
              </a:rPr>
              <a:t> ham </a:t>
            </a:r>
            <a:r>
              <a:rPr lang="en-US" b="1" dirty="0" err="1">
                <a:solidFill>
                  <a:srgbClr val="00B050"/>
                </a:solidFill>
              </a:rPr>
              <a:t>farqlanadi</a:t>
            </a:r>
            <a:r>
              <a:rPr lang="en-US" b="1" dirty="0">
                <a:solidFill>
                  <a:srgbClr val="00B050"/>
                </a:solidFill>
              </a:rPr>
              <a:t>: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pic>
        <p:nvPicPr>
          <p:cNvPr id="7" name="Picture 2" descr="Сформированное изображение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36"/>
          <a:stretch/>
        </p:blipFill>
        <p:spPr bwMode="auto">
          <a:xfrm>
            <a:off x="179511" y="1988840"/>
            <a:ext cx="8712969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нутый угол 5"/>
          <p:cNvSpPr/>
          <p:nvPr/>
        </p:nvSpPr>
        <p:spPr>
          <a:xfrm>
            <a:off x="2771800" y="6381328"/>
            <a:ext cx="5904656" cy="360040"/>
          </a:xfrm>
          <a:prstGeom prst="foldedCorne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1907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9"/>
            <a:ext cx="8229600" cy="3456384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US" b="1" dirty="0" err="1"/>
              <a:t>Ulgurji</a:t>
            </a:r>
            <a:r>
              <a:rPr lang="en-US" b="1" dirty="0"/>
              <a:t>. </a:t>
            </a: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keyinchalik</a:t>
            </a:r>
            <a:r>
              <a:rPr lang="en-US" dirty="0"/>
              <a:t> </a:t>
            </a:r>
            <a:r>
              <a:rPr lang="en-US" b="1" dirty="0" err="1"/>
              <a:t>qayta</a:t>
            </a:r>
            <a:r>
              <a:rPr lang="en-US" b="1" dirty="0"/>
              <a:t> </a:t>
            </a:r>
            <a:r>
              <a:rPr lang="en-US" b="1" dirty="0" err="1"/>
              <a:t>sotish</a:t>
            </a:r>
            <a:r>
              <a:rPr lang="en-US" b="1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b="1" dirty="0" err="1"/>
              <a:t>ishlab</a:t>
            </a:r>
            <a:r>
              <a:rPr lang="en-US" b="1" dirty="0"/>
              <a:t> </a:t>
            </a:r>
            <a:r>
              <a:rPr lang="en-US" b="1" dirty="0" err="1"/>
              <a:t>chiqarish</a:t>
            </a:r>
            <a:r>
              <a:rPr lang="en-US" b="1" dirty="0"/>
              <a:t> </a:t>
            </a:r>
            <a:r>
              <a:rPr lang="en-US" b="1" dirty="0" err="1"/>
              <a:t>jarayonida</a:t>
            </a:r>
            <a:r>
              <a:rPr lang="en-US" b="1" dirty="0"/>
              <a:t> </a:t>
            </a:r>
            <a:r>
              <a:rPr lang="en-US" b="1" dirty="0" err="1"/>
              <a:t>foydalanish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sotib</a:t>
            </a:r>
            <a:r>
              <a:rPr lang="en-US" dirty="0"/>
              <a:t> </a:t>
            </a:r>
            <a:r>
              <a:rPr lang="en-US" dirty="0" err="1"/>
              <a:t>olinadigan</a:t>
            </a:r>
            <a:r>
              <a:rPr lang="en-US" dirty="0"/>
              <a:t> </a:t>
            </a:r>
            <a:r>
              <a:rPr lang="en-US" dirty="0" err="1"/>
              <a:t>tovarlar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. </a:t>
            </a:r>
            <a:r>
              <a:rPr lang="en-US" dirty="0" err="1"/>
              <a:t>Ulgurji</a:t>
            </a:r>
            <a:r>
              <a:rPr lang="en-US" dirty="0"/>
              <a:t> </a:t>
            </a:r>
            <a:r>
              <a:rPr lang="en-US" dirty="0" err="1"/>
              <a:t>xaridni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miqdordagi</a:t>
            </a:r>
            <a:r>
              <a:rPr lang="en-US" dirty="0"/>
              <a:t> </a:t>
            </a:r>
            <a:r>
              <a:rPr lang="en-US" dirty="0" err="1"/>
              <a:t>muayyan</a:t>
            </a:r>
            <a:r>
              <a:rPr lang="en-US" dirty="0"/>
              <a:t> </a:t>
            </a:r>
            <a:r>
              <a:rPr lang="en-US" dirty="0" err="1"/>
              <a:t>mahsulotga</a:t>
            </a:r>
            <a:r>
              <a:rPr lang="en-US" dirty="0"/>
              <a:t> </a:t>
            </a:r>
            <a:r>
              <a:rPr lang="en-US" dirty="0" err="1"/>
              <a:t>ehtiyoji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xususiy</a:t>
            </a:r>
            <a:r>
              <a:rPr lang="en-US" dirty="0"/>
              <a:t> </a:t>
            </a:r>
            <a:r>
              <a:rPr lang="en-US" dirty="0" err="1"/>
              <a:t>shaxslar</a:t>
            </a:r>
            <a:r>
              <a:rPr lang="en-US" dirty="0"/>
              <a:t> ham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r>
              <a:rPr lang="en-US" b="1" dirty="0" err="1"/>
              <a:t>Mahsulot</a:t>
            </a:r>
            <a:r>
              <a:rPr lang="en-US" b="1" dirty="0"/>
              <a:t> </a:t>
            </a:r>
            <a:r>
              <a:rPr lang="en-US" b="1" dirty="0" err="1"/>
              <a:t>miqdori</a:t>
            </a:r>
            <a:r>
              <a:rPr lang="en-US" b="1" dirty="0"/>
              <a:t> </a:t>
            </a:r>
            <a:r>
              <a:rPr lang="en-US" b="1" dirty="0" err="1"/>
              <a:t>bo‘yicha</a:t>
            </a:r>
            <a:r>
              <a:rPr lang="en-US" b="1" dirty="0"/>
              <a:t> </a:t>
            </a:r>
            <a:r>
              <a:rPr lang="en-US" b="1" dirty="0" err="1"/>
              <a:t>tovar</a:t>
            </a:r>
            <a:r>
              <a:rPr lang="en-US" b="1" dirty="0"/>
              <a:t> </a:t>
            </a:r>
            <a:r>
              <a:rPr lang="en-US" b="1" dirty="0" err="1"/>
              <a:t>aylanmasining</a:t>
            </a:r>
            <a:r>
              <a:rPr lang="en-US" b="1" dirty="0"/>
              <a:t> </a:t>
            </a:r>
            <a:r>
              <a:rPr lang="en-US" b="1" dirty="0" err="1"/>
              <a:t>turlari</a:t>
            </a:r>
            <a:r>
              <a:rPr lang="en-US" b="1" dirty="0"/>
              <a:t> </a:t>
            </a:r>
            <a:r>
              <a:rPr lang="en-US" b="1" dirty="0" err="1"/>
              <a:t>ajratiladi</a:t>
            </a:r>
            <a:r>
              <a:rPr lang="en-US" b="1" dirty="0"/>
              <a:t>: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7" t="47125" r="5128" b="4937"/>
          <a:stretch/>
        </p:blipFill>
        <p:spPr bwMode="auto">
          <a:xfrm>
            <a:off x="251520" y="4005065"/>
            <a:ext cx="8568952" cy="2663948"/>
          </a:xfrm>
          <a:prstGeom prst="rect">
            <a:avLst/>
          </a:prstGeom>
          <a:noFill/>
          <a:ln w="38100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72042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04" y="-22473"/>
            <a:ext cx="9109696" cy="6835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Misollar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781128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25000" lnSpcReduction="20000"/>
          </a:bodyPr>
          <a:lstStyle/>
          <a:p>
            <a:pPr marL="0" indent="0" algn="just">
              <a:buNone/>
            </a:pPr>
            <a:r>
              <a:rPr lang="en-US" sz="9800" b="1" dirty="0"/>
              <a:t>1. </a:t>
            </a:r>
            <a:r>
              <a:rPr lang="en-US" sz="8000" b="1" dirty="0" err="1"/>
              <a:t>Mayda</a:t>
            </a:r>
            <a:r>
              <a:rPr lang="en-US" sz="8000" b="1" dirty="0"/>
              <a:t> </a:t>
            </a:r>
            <a:r>
              <a:rPr lang="en-US" sz="8000" b="1" dirty="0" err="1"/>
              <a:t>ulgurji</a:t>
            </a:r>
            <a:r>
              <a:rPr lang="en-US" sz="8000" b="1" dirty="0"/>
              <a:t> </a:t>
            </a:r>
            <a:r>
              <a:rPr lang="en-US" sz="8000" b="1" dirty="0" err="1"/>
              <a:t>tovar</a:t>
            </a:r>
            <a:r>
              <a:rPr lang="en-US" sz="8000" b="1" dirty="0"/>
              <a:t> </a:t>
            </a:r>
            <a:r>
              <a:rPr lang="en-US" sz="8000" b="1" dirty="0" err="1"/>
              <a:t>aylanmasi</a:t>
            </a:r>
            <a:endParaRPr lang="en-US" sz="8000" dirty="0"/>
          </a:p>
          <a:p>
            <a:pPr algn="just"/>
            <a:r>
              <a:rPr lang="en-US" sz="8000" dirty="0" err="1"/>
              <a:t>Mahalliy</a:t>
            </a:r>
            <a:r>
              <a:rPr lang="en-US" sz="8000" dirty="0"/>
              <a:t> </a:t>
            </a:r>
            <a:r>
              <a:rPr lang="en-US" sz="8000" dirty="0" err="1"/>
              <a:t>fermerning</a:t>
            </a:r>
            <a:r>
              <a:rPr lang="en-US" sz="8000" dirty="0"/>
              <a:t> </a:t>
            </a:r>
            <a:r>
              <a:rPr lang="en-US" sz="8000" dirty="0" err="1"/>
              <a:t>bozorda</a:t>
            </a:r>
            <a:r>
              <a:rPr lang="en-US" sz="8000" dirty="0"/>
              <a:t> 20 kg </a:t>
            </a:r>
            <a:r>
              <a:rPr lang="en-US" sz="8000" dirty="0" err="1"/>
              <a:t>pomidor</a:t>
            </a:r>
            <a:r>
              <a:rPr lang="en-US" sz="8000" dirty="0"/>
              <a:t> </a:t>
            </a:r>
            <a:r>
              <a:rPr lang="en-US" sz="8000" dirty="0" err="1"/>
              <a:t>sotishi</a:t>
            </a:r>
            <a:r>
              <a:rPr lang="en-US" sz="8000" dirty="0"/>
              <a:t>.</a:t>
            </a:r>
          </a:p>
          <a:p>
            <a:pPr algn="just"/>
            <a:r>
              <a:rPr lang="en-US" sz="8000" dirty="0" err="1"/>
              <a:t>Mahalliy</a:t>
            </a:r>
            <a:r>
              <a:rPr lang="en-US" sz="8000" dirty="0"/>
              <a:t> </a:t>
            </a:r>
            <a:r>
              <a:rPr lang="en-US" sz="8000" dirty="0" err="1"/>
              <a:t>nonvoyxona</a:t>
            </a:r>
            <a:r>
              <a:rPr lang="en-US" sz="8000" dirty="0"/>
              <a:t> 50 </a:t>
            </a:r>
            <a:r>
              <a:rPr lang="en-US" sz="8000" dirty="0" err="1"/>
              <a:t>dona</a:t>
            </a:r>
            <a:r>
              <a:rPr lang="en-US" sz="8000" dirty="0"/>
              <a:t> </a:t>
            </a:r>
            <a:r>
              <a:rPr lang="en-US" sz="8000" dirty="0" err="1"/>
              <a:t>nonni</a:t>
            </a:r>
            <a:r>
              <a:rPr lang="en-US" sz="8000" dirty="0"/>
              <a:t> </a:t>
            </a:r>
            <a:r>
              <a:rPr lang="en-US" sz="8000" dirty="0" err="1"/>
              <a:t>yaqin</a:t>
            </a:r>
            <a:r>
              <a:rPr lang="en-US" sz="8000" dirty="0"/>
              <a:t> </a:t>
            </a:r>
            <a:r>
              <a:rPr lang="en-US" sz="8000" dirty="0" err="1"/>
              <a:t>atrofdagi</a:t>
            </a:r>
            <a:r>
              <a:rPr lang="en-US" sz="8000" dirty="0"/>
              <a:t> </a:t>
            </a:r>
            <a:r>
              <a:rPr lang="en-US" sz="8000" dirty="0" err="1"/>
              <a:t>do‘konga</a:t>
            </a:r>
            <a:r>
              <a:rPr lang="en-US" sz="8000" dirty="0"/>
              <a:t> </a:t>
            </a:r>
            <a:r>
              <a:rPr lang="en-US" sz="8000" dirty="0" err="1"/>
              <a:t>yetkazib</a:t>
            </a:r>
            <a:r>
              <a:rPr lang="en-US" sz="8000" dirty="0"/>
              <a:t> </a:t>
            </a:r>
            <a:r>
              <a:rPr lang="en-US" sz="8000" dirty="0" err="1"/>
              <a:t>beradi</a:t>
            </a:r>
            <a:r>
              <a:rPr lang="en-US" sz="8000" dirty="0"/>
              <a:t>.</a:t>
            </a:r>
          </a:p>
          <a:p>
            <a:pPr algn="just"/>
            <a:r>
              <a:rPr lang="en-US" sz="8000" dirty="0" err="1"/>
              <a:t>Telefon</a:t>
            </a:r>
            <a:r>
              <a:rPr lang="en-US" sz="8000" dirty="0"/>
              <a:t> </a:t>
            </a:r>
            <a:r>
              <a:rPr lang="en-US" sz="8000" dirty="0" err="1"/>
              <a:t>aksessuarlarini</a:t>
            </a:r>
            <a:r>
              <a:rPr lang="en-US" sz="8000" dirty="0"/>
              <a:t> </a:t>
            </a:r>
            <a:r>
              <a:rPr lang="en-US" sz="8000" dirty="0" err="1"/>
              <a:t>kichik</a:t>
            </a:r>
            <a:r>
              <a:rPr lang="en-US" sz="8000" dirty="0"/>
              <a:t> </a:t>
            </a:r>
            <a:r>
              <a:rPr lang="en-US" sz="8000" dirty="0" err="1"/>
              <a:t>partiya</a:t>
            </a:r>
            <a:r>
              <a:rPr lang="en-US" sz="8000" dirty="0"/>
              <a:t> </a:t>
            </a:r>
            <a:r>
              <a:rPr lang="en-US" sz="8000" dirty="0" err="1"/>
              <a:t>bilan</a:t>
            </a:r>
            <a:r>
              <a:rPr lang="en-US" sz="8000" dirty="0"/>
              <a:t> </a:t>
            </a:r>
            <a:r>
              <a:rPr lang="en-US" sz="8000" dirty="0" err="1"/>
              <a:t>sotadigan</a:t>
            </a:r>
            <a:r>
              <a:rPr lang="en-US" sz="8000" dirty="0"/>
              <a:t> </a:t>
            </a:r>
            <a:r>
              <a:rPr lang="en-US" sz="8000" dirty="0" err="1"/>
              <a:t>tadbirkor</a:t>
            </a:r>
            <a:r>
              <a:rPr lang="en-US" sz="8000" dirty="0"/>
              <a:t> (100-200 </a:t>
            </a:r>
            <a:r>
              <a:rPr lang="en-US" sz="8000" dirty="0" err="1"/>
              <a:t>dona</a:t>
            </a:r>
            <a:r>
              <a:rPr lang="en-US" sz="8000" dirty="0"/>
              <a:t>).</a:t>
            </a:r>
          </a:p>
          <a:p>
            <a:pPr marL="0" indent="0" algn="just">
              <a:buNone/>
            </a:pPr>
            <a:r>
              <a:rPr lang="en-US" sz="8000" b="1" dirty="0"/>
              <a:t>2. </a:t>
            </a:r>
            <a:r>
              <a:rPr lang="en-US" sz="8000" b="1" dirty="0" err="1"/>
              <a:t>O‘rtacha</a:t>
            </a:r>
            <a:r>
              <a:rPr lang="en-US" sz="8000" b="1" dirty="0"/>
              <a:t> </a:t>
            </a:r>
            <a:r>
              <a:rPr lang="en-US" sz="8000" b="1" dirty="0" err="1"/>
              <a:t>ulgurji</a:t>
            </a:r>
            <a:r>
              <a:rPr lang="en-US" sz="8000" b="1" dirty="0"/>
              <a:t> </a:t>
            </a:r>
            <a:r>
              <a:rPr lang="en-US" sz="8000" b="1" dirty="0" err="1"/>
              <a:t>tovar</a:t>
            </a:r>
            <a:r>
              <a:rPr lang="en-US" sz="8000" b="1" dirty="0"/>
              <a:t> </a:t>
            </a:r>
            <a:r>
              <a:rPr lang="en-US" sz="8000" b="1" dirty="0" err="1"/>
              <a:t>aylanmasi</a:t>
            </a:r>
            <a:endParaRPr lang="en-US" sz="8000" dirty="0"/>
          </a:p>
          <a:p>
            <a:pPr algn="just"/>
            <a:r>
              <a:rPr lang="en-US" sz="8000" dirty="0" err="1"/>
              <a:t>Bir</a:t>
            </a:r>
            <a:r>
              <a:rPr lang="en-US" sz="8000" dirty="0"/>
              <a:t> supermarket </a:t>
            </a:r>
            <a:r>
              <a:rPr lang="en-US" sz="8000" dirty="0" err="1"/>
              <a:t>tarmog‘i</a:t>
            </a:r>
            <a:r>
              <a:rPr lang="en-US" sz="8000" dirty="0"/>
              <a:t> </a:t>
            </a:r>
            <a:r>
              <a:rPr lang="en-US" sz="8000" dirty="0" err="1"/>
              <a:t>oyiga</a:t>
            </a:r>
            <a:r>
              <a:rPr lang="en-US" sz="8000" dirty="0"/>
              <a:t> 10 </a:t>
            </a:r>
            <a:r>
              <a:rPr lang="en-US" sz="8000" dirty="0" err="1"/>
              <a:t>tonna</a:t>
            </a:r>
            <a:r>
              <a:rPr lang="en-US" sz="8000" dirty="0"/>
              <a:t> un </a:t>
            </a:r>
            <a:r>
              <a:rPr lang="en-US" sz="8000" dirty="0" err="1"/>
              <a:t>sotib</a:t>
            </a:r>
            <a:r>
              <a:rPr lang="en-US" sz="8000" dirty="0"/>
              <a:t> </a:t>
            </a:r>
            <a:r>
              <a:rPr lang="en-US" sz="8000" dirty="0" err="1"/>
              <a:t>oladi</a:t>
            </a:r>
            <a:r>
              <a:rPr lang="en-US" sz="8000" dirty="0"/>
              <a:t>.</a:t>
            </a:r>
          </a:p>
          <a:p>
            <a:pPr algn="just"/>
            <a:r>
              <a:rPr lang="en-US" sz="8000" dirty="0" err="1"/>
              <a:t>Ichimlik</a:t>
            </a:r>
            <a:r>
              <a:rPr lang="en-US" sz="8000" dirty="0"/>
              <a:t> </a:t>
            </a:r>
            <a:r>
              <a:rPr lang="en-US" sz="8000" dirty="0" err="1"/>
              <a:t>ishlab</a:t>
            </a:r>
            <a:r>
              <a:rPr lang="en-US" sz="8000" dirty="0"/>
              <a:t> </a:t>
            </a:r>
            <a:r>
              <a:rPr lang="en-US" sz="8000" dirty="0" err="1"/>
              <a:t>chiqaruvchi</a:t>
            </a:r>
            <a:r>
              <a:rPr lang="en-US" sz="8000" dirty="0"/>
              <a:t> </a:t>
            </a:r>
            <a:r>
              <a:rPr lang="en-US" sz="8000" dirty="0" err="1"/>
              <a:t>zavod</a:t>
            </a:r>
            <a:r>
              <a:rPr lang="en-US" sz="8000" dirty="0"/>
              <a:t> 5 000 </a:t>
            </a:r>
            <a:r>
              <a:rPr lang="en-US" sz="8000" dirty="0" err="1"/>
              <a:t>litr</a:t>
            </a:r>
            <a:r>
              <a:rPr lang="en-US" sz="8000" dirty="0"/>
              <a:t> </a:t>
            </a:r>
            <a:r>
              <a:rPr lang="en-US" sz="8000" dirty="0" err="1"/>
              <a:t>gazli</a:t>
            </a:r>
            <a:r>
              <a:rPr lang="en-US" sz="8000" dirty="0"/>
              <a:t> </a:t>
            </a:r>
            <a:r>
              <a:rPr lang="en-US" sz="8000" dirty="0" err="1"/>
              <a:t>ichimlikni</a:t>
            </a:r>
            <a:r>
              <a:rPr lang="en-US" sz="8000" dirty="0"/>
              <a:t> </a:t>
            </a:r>
            <a:r>
              <a:rPr lang="en-US" sz="8000" dirty="0" err="1"/>
              <a:t>distribyutorga</a:t>
            </a:r>
            <a:r>
              <a:rPr lang="en-US" sz="8000" dirty="0"/>
              <a:t> </a:t>
            </a:r>
            <a:r>
              <a:rPr lang="en-US" sz="8000" dirty="0" err="1"/>
              <a:t>beradi</a:t>
            </a:r>
            <a:r>
              <a:rPr lang="en-US" sz="8000" dirty="0"/>
              <a:t>.</a:t>
            </a:r>
          </a:p>
          <a:p>
            <a:pPr algn="just"/>
            <a:r>
              <a:rPr lang="en-US" sz="8000" dirty="0" err="1"/>
              <a:t>Kiyim-kechak</a:t>
            </a:r>
            <a:r>
              <a:rPr lang="en-US" sz="8000" dirty="0"/>
              <a:t> </a:t>
            </a:r>
            <a:r>
              <a:rPr lang="en-US" sz="8000" dirty="0" err="1"/>
              <a:t>ombori</a:t>
            </a:r>
            <a:r>
              <a:rPr lang="en-US" sz="8000" dirty="0"/>
              <a:t> </a:t>
            </a:r>
            <a:r>
              <a:rPr lang="en-US" sz="8000" dirty="0" err="1"/>
              <a:t>bir</a:t>
            </a:r>
            <a:r>
              <a:rPr lang="en-US" sz="8000" dirty="0"/>
              <a:t> </a:t>
            </a:r>
            <a:r>
              <a:rPr lang="en-US" sz="8000" dirty="0" err="1"/>
              <a:t>mavsumda</a:t>
            </a:r>
            <a:r>
              <a:rPr lang="en-US" sz="8000" dirty="0"/>
              <a:t> 3 000 </a:t>
            </a:r>
            <a:r>
              <a:rPr lang="en-US" sz="8000" dirty="0" err="1"/>
              <a:t>dona</a:t>
            </a:r>
            <a:r>
              <a:rPr lang="en-US" sz="8000" dirty="0"/>
              <a:t> </a:t>
            </a:r>
            <a:r>
              <a:rPr lang="en-US" sz="8000" dirty="0" err="1"/>
              <a:t>futbolka</a:t>
            </a:r>
            <a:r>
              <a:rPr lang="en-US" sz="8000" dirty="0"/>
              <a:t> </a:t>
            </a:r>
            <a:r>
              <a:rPr lang="en-US" sz="8000" dirty="0" err="1"/>
              <a:t>sotadi</a:t>
            </a:r>
            <a:r>
              <a:rPr lang="en-US" sz="8000" dirty="0"/>
              <a:t>.</a:t>
            </a:r>
          </a:p>
          <a:p>
            <a:pPr marL="0" indent="0" algn="just">
              <a:buNone/>
            </a:pPr>
            <a:r>
              <a:rPr lang="en-US" sz="8000" b="1" dirty="0"/>
              <a:t>3. </a:t>
            </a:r>
            <a:r>
              <a:rPr lang="en-US" sz="8000" b="1" dirty="0" err="1"/>
              <a:t>Yirik</a:t>
            </a:r>
            <a:r>
              <a:rPr lang="en-US" sz="8000" b="1" dirty="0"/>
              <a:t> </a:t>
            </a:r>
            <a:r>
              <a:rPr lang="en-US" sz="8000" b="1" dirty="0" err="1"/>
              <a:t>ulgurji</a:t>
            </a:r>
            <a:r>
              <a:rPr lang="en-US" sz="8000" b="1" dirty="0"/>
              <a:t> </a:t>
            </a:r>
            <a:r>
              <a:rPr lang="en-US" sz="8000" b="1" dirty="0" err="1"/>
              <a:t>tovar</a:t>
            </a:r>
            <a:r>
              <a:rPr lang="en-US" sz="8000" b="1" dirty="0"/>
              <a:t> </a:t>
            </a:r>
            <a:r>
              <a:rPr lang="en-US" sz="8000" b="1" dirty="0" err="1"/>
              <a:t>aylanmasi</a:t>
            </a:r>
            <a:endParaRPr lang="en-US" sz="8000" dirty="0"/>
          </a:p>
          <a:p>
            <a:pPr algn="just"/>
            <a:r>
              <a:rPr lang="en-US" sz="8000" dirty="0" err="1"/>
              <a:t>Neft</a:t>
            </a:r>
            <a:r>
              <a:rPr lang="en-US" sz="8000" dirty="0"/>
              <a:t> </a:t>
            </a:r>
            <a:r>
              <a:rPr lang="en-US" sz="8000" dirty="0" err="1"/>
              <a:t>kompaniyasi</a:t>
            </a:r>
            <a:r>
              <a:rPr lang="en-US" sz="8000" dirty="0"/>
              <a:t> </a:t>
            </a:r>
            <a:r>
              <a:rPr lang="en-US" sz="8000" dirty="0" err="1"/>
              <a:t>bir</a:t>
            </a:r>
            <a:r>
              <a:rPr lang="en-US" sz="8000" dirty="0"/>
              <a:t> </a:t>
            </a:r>
            <a:r>
              <a:rPr lang="en-US" sz="8000" dirty="0" err="1"/>
              <a:t>oyda</a:t>
            </a:r>
            <a:r>
              <a:rPr lang="en-US" sz="8000" dirty="0"/>
              <a:t> 1 </a:t>
            </a:r>
            <a:r>
              <a:rPr lang="en-US" sz="8000" dirty="0" err="1"/>
              <a:t>mln</a:t>
            </a:r>
            <a:r>
              <a:rPr lang="en-US" sz="8000" dirty="0"/>
              <a:t> </a:t>
            </a:r>
            <a:r>
              <a:rPr lang="en-US" sz="8000" dirty="0" err="1"/>
              <a:t>litr</a:t>
            </a:r>
            <a:r>
              <a:rPr lang="en-US" sz="8000" dirty="0"/>
              <a:t> </a:t>
            </a:r>
            <a:r>
              <a:rPr lang="en-US" sz="8000" dirty="0" err="1"/>
              <a:t>benzinni</a:t>
            </a:r>
            <a:r>
              <a:rPr lang="en-US" sz="8000" dirty="0"/>
              <a:t> </a:t>
            </a:r>
            <a:r>
              <a:rPr lang="en-US" sz="8000" dirty="0" err="1"/>
              <a:t>yetkazib</a:t>
            </a:r>
            <a:r>
              <a:rPr lang="en-US" sz="8000" dirty="0"/>
              <a:t> </a:t>
            </a:r>
            <a:r>
              <a:rPr lang="en-US" sz="8000" dirty="0" err="1"/>
              <a:t>beradi</a:t>
            </a:r>
            <a:r>
              <a:rPr lang="en-US" sz="8000" dirty="0"/>
              <a:t>.</a:t>
            </a:r>
          </a:p>
          <a:p>
            <a:pPr algn="just"/>
            <a:r>
              <a:rPr lang="en-US" sz="8000" dirty="0" err="1"/>
              <a:t>Avtomobil</a:t>
            </a:r>
            <a:r>
              <a:rPr lang="en-US" sz="8000" dirty="0"/>
              <a:t> </a:t>
            </a:r>
            <a:r>
              <a:rPr lang="en-US" sz="8000" dirty="0" err="1"/>
              <a:t>dileri</a:t>
            </a:r>
            <a:r>
              <a:rPr lang="en-US" sz="8000" dirty="0"/>
              <a:t> </a:t>
            </a:r>
            <a:r>
              <a:rPr lang="en-US" sz="8000" dirty="0" err="1"/>
              <a:t>yiliga</a:t>
            </a:r>
            <a:r>
              <a:rPr lang="en-US" sz="8000" dirty="0"/>
              <a:t> 500 ta </a:t>
            </a:r>
            <a:r>
              <a:rPr lang="en-US" sz="8000" dirty="0" err="1"/>
              <a:t>mashina</a:t>
            </a:r>
            <a:r>
              <a:rPr lang="en-US" sz="8000" dirty="0"/>
              <a:t> </a:t>
            </a:r>
            <a:r>
              <a:rPr lang="en-US" sz="8000" dirty="0" err="1"/>
              <a:t>sotadi</a:t>
            </a:r>
            <a:r>
              <a:rPr lang="en-US" sz="8000" dirty="0"/>
              <a:t>.</a:t>
            </a:r>
          </a:p>
          <a:p>
            <a:pPr algn="just"/>
            <a:r>
              <a:rPr lang="en-US" sz="8000" dirty="0" err="1"/>
              <a:t>Elektronika</a:t>
            </a:r>
            <a:r>
              <a:rPr lang="en-US" sz="8000" dirty="0"/>
              <a:t> </a:t>
            </a:r>
            <a:r>
              <a:rPr lang="en-US" sz="8000" dirty="0" err="1"/>
              <a:t>importyorlari</a:t>
            </a:r>
            <a:r>
              <a:rPr lang="en-US" sz="8000" dirty="0"/>
              <a:t> 10 000 </a:t>
            </a:r>
            <a:r>
              <a:rPr lang="en-US" sz="8000" dirty="0" err="1"/>
              <a:t>dona</a:t>
            </a:r>
            <a:r>
              <a:rPr lang="en-US" sz="8000" dirty="0"/>
              <a:t> </a:t>
            </a:r>
            <a:r>
              <a:rPr lang="en-US" sz="8000" dirty="0" err="1"/>
              <a:t>smartfonni</a:t>
            </a:r>
            <a:r>
              <a:rPr lang="en-US" sz="8000" dirty="0"/>
              <a:t> </a:t>
            </a:r>
            <a:r>
              <a:rPr lang="en-US" sz="8000" dirty="0" err="1"/>
              <a:t>mamlakat</a:t>
            </a:r>
            <a:r>
              <a:rPr lang="en-US" sz="8000" dirty="0"/>
              <a:t> </a:t>
            </a:r>
            <a:r>
              <a:rPr lang="en-US" sz="8000" dirty="0" err="1"/>
              <a:t>bo‘ylab</a:t>
            </a:r>
            <a:r>
              <a:rPr lang="en-US" sz="8000" dirty="0"/>
              <a:t> </a:t>
            </a:r>
            <a:r>
              <a:rPr lang="en-US" sz="8000" dirty="0" err="1"/>
              <a:t>tarqatadi</a:t>
            </a:r>
            <a:r>
              <a:rPr lang="en-US" sz="8000" dirty="0"/>
              <a:t>.</a:t>
            </a:r>
          </a:p>
          <a:p>
            <a:pPr marL="0" indent="0">
              <a:buNone/>
            </a:pP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27758236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Tovar </a:t>
            </a:r>
            <a:r>
              <a:rPr lang="en-US" dirty="0" err="1"/>
              <a:t>aylanmasi</a:t>
            </a:r>
            <a:r>
              <a:rPr lang="en-US" dirty="0"/>
              <a:t> </a:t>
            </a:r>
            <a:r>
              <a:rPr lang="en-US" dirty="0" err="1"/>
              <a:t>ko‘rsatkichlari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  <a:ln w="76200">
            <a:solidFill>
              <a:srgbClr val="00B050"/>
            </a:solidFill>
          </a:ln>
        </p:spPr>
        <p:txBody>
          <a:bodyPr>
            <a:normAutofit fontScale="77500" lnSpcReduction="20000"/>
          </a:bodyPr>
          <a:lstStyle/>
          <a:p>
            <a:pPr algn="just"/>
            <a:r>
              <a:rPr lang="en-US" b="1" dirty="0"/>
              <a:t>Tovar </a:t>
            </a:r>
            <a:r>
              <a:rPr lang="en-US" b="1" dirty="0" err="1"/>
              <a:t>aylanmasi</a:t>
            </a:r>
            <a:r>
              <a:rPr lang="en-US" b="1" dirty="0"/>
              <a:t> </a:t>
            </a:r>
            <a:r>
              <a:rPr lang="en-US" b="1" dirty="0" err="1"/>
              <a:t>hajmi</a:t>
            </a:r>
            <a:r>
              <a:rPr lang="en-US" b="1" dirty="0"/>
              <a:t> </a:t>
            </a:r>
            <a:r>
              <a:rPr lang="en-US" dirty="0"/>
              <a:t>-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davrda</a:t>
            </a:r>
            <a:r>
              <a:rPr lang="en-US" dirty="0"/>
              <a:t> </a:t>
            </a:r>
            <a:r>
              <a:rPr lang="en-US" dirty="0" err="1"/>
              <a:t>sotilgan</a:t>
            </a:r>
            <a:r>
              <a:rPr lang="en-US" dirty="0"/>
              <a:t> </a:t>
            </a:r>
            <a:r>
              <a:rPr lang="en-US" dirty="0" err="1"/>
              <a:t>tovarlar</a:t>
            </a:r>
            <a:r>
              <a:rPr lang="en-US" dirty="0"/>
              <a:t>/</a:t>
            </a:r>
            <a:r>
              <a:rPr lang="en-US" dirty="0" err="1"/>
              <a:t>xizmatlar</a:t>
            </a:r>
            <a:r>
              <a:rPr lang="en-US" dirty="0"/>
              <a:t> </a:t>
            </a:r>
            <a:r>
              <a:rPr lang="en-US" dirty="0" err="1"/>
              <a:t>miqdori</a:t>
            </a:r>
            <a:endParaRPr lang="en-US" dirty="0"/>
          </a:p>
          <a:p>
            <a:pPr algn="just"/>
            <a:r>
              <a:rPr lang="en-US" b="1" dirty="0" err="1"/>
              <a:t>Assortiment</a:t>
            </a:r>
            <a:r>
              <a:rPr lang="en-US" b="1" dirty="0"/>
              <a:t> </a:t>
            </a:r>
            <a:r>
              <a:rPr lang="en-US" b="1" dirty="0" err="1"/>
              <a:t>tarkibi</a:t>
            </a:r>
            <a:r>
              <a:rPr lang="en-US" b="1" dirty="0"/>
              <a:t> </a:t>
            </a:r>
            <a:r>
              <a:rPr lang="en-US" dirty="0"/>
              <a:t>- </a:t>
            </a:r>
            <a:r>
              <a:rPr lang="en-US" dirty="0" err="1"/>
              <a:t>tovar</a:t>
            </a:r>
            <a:r>
              <a:rPr lang="en-US" dirty="0"/>
              <a:t> </a:t>
            </a:r>
            <a:r>
              <a:rPr lang="en-US" dirty="0" err="1"/>
              <a:t>aylanmasining</a:t>
            </a:r>
            <a:r>
              <a:rPr lang="en-US" dirty="0"/>
              <a:t>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tovar</a:t>
            </a:r>
            <a:r>
              <a:rPr lang="en-US" dirty="0"/>
              <a:t> </a:t>
            </a:r>
            <a:r>
              <a:rPr lang="en-US" dirty="0" err="1"/>
              <a:t>guruhlari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taqsimlanishi</a:t>
            </a:r>
            <a:endParaRPr lang="en-US" dirty="0"/>
          </a:p>
          <a:p>
            <a:pPr algn="just"/>
            <a:r>
              <a:rPr lang="en-US" b="1" dirty="0"/>
              <a:t>Tovar </a:t>
            </a:r>
            <a:r>
              <a:rPr lang="en-US" b="1" dirty="0" err="1"/>
              <a:t>aylanish</a:t>
            </a:r>
            <a:r>
              <a:rPr lang="en-US" b="1" dirty="0"/>
              <a:t> </a:t>
            </a:r>
            <a:r>
              <a:rPr lang="en-US" b="1" dirty="0" err="1"/>
              <a:t>tezligi</a:t>
            </a:r>
            <a:r>
              <a:rPr lang="en-US" b="1" dirty="0"/>
              <a:t> </a:t>
            </a:r>
            <a:r>
              <a:rPr lang="en-US" dirty="0"/>
              <a:t>- </a:t>
            </a:r>
            <a:r>
              <a:rPr lang="en-US" dirty="0" err="1"/>
              <a:t>hisobot</a:t>
            </a:r>
            <a:r>
              <a:rPr lang="en-US" dirty="0"/>
              <a:t> </a:t>
            </a:r>
            <a:r>
              <a:rPr lang="en-US" dirty="0" err="1"/>
              <a:t>davrida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marta</a:t>
            </a:r>
            <a:r>
              <a:rPr lang="en-US" dirty="0"/>
              <a:t> </a:t>
            </a:r>
            <a:r>
              <a:rPr lang="en-US" dirty="0" err="1"/>
              <a:t>sotilganligi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tiklanganligini</a:t>
            </a:r>
            <a:r>
              <a:rPr lang="en-US" dirty="0"/>
              <a:t> </a:t>
            </a:r>
            <a:r>
              <a:rPr lang="en-US" dirty="0" err="1"/>
              <a:t>ifodalovchi</a:t>
            </a:r>
            <a:r>
              <a:rPr lang="en-US" dirty="0"/>
              <a:t> </a:t>
            </a:r>
            <a:r>
              <a:rPr lang="en-US" dirty="0" err="1"/>
              <a:t>ko‘rsatkich</a:t>
            </a:r>
            <a:endParaRPr lang="en-US" dirty="0"/>
          </a:p>
          <a:p>
            <a:pPr algn="just"/>
            <a:r>
              <a:rPr lang="en-US" b="1" dirty="0"/>
              <a:t>Tovar </a:t>
            </a:r>
            <a:r>
              <a:rPr lang="en-US" b="1" dirty="0" err="1"/>
              <a:t>muomalasi</a:t>
            </a:r>
            <a:r>
              <a:rPr lang="en-US" b="1" dirty="0"/>
              <a:t> </a:t>
            </a:r>
            <a:r>
              <a:rPr lang="en-US" b="1" dirty="0" err="1"/>
              <a:t>vaqti</a:t>
            </a:r>
            <a:r>
              <a:rPr lang="en-US" b="1" dirty="0"/>
              <a:t> </a:t>
            </a:r>
            <a:r>
              <a:rPr lang="en-US" dirty="0"/>
              <a:t>- </a:t>
            </a:r>
            <a:r>
              <a:rPr lang="en-US" dirty="0" err="1"/>
              <a:t>tovar</a:t>
            </a:r>
            <a:r>
              <a:rPr lang="en-US" dirty="0"/>
              <a:t> </a:t>
            </a:r>
            <a:r>
              <a:rPr lang="en-US" dirty="0" err="1"/>
              <a:t>birligini</a:t>
            </a:r>
            <a:r>
              <a:rPr lang="en-US" dirty="0"/>
              <a:t> </a:t>
            </a:r>
            <a:r>
              <a:rPr lang="en-US" dirty="0" err="1"/>
              <a:t>sotish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o‘rtacha</a:t>
            </a:r>
            <a:r>
              <a:rPr lang="en-US" dirty="0"/>
              <a:t> </a:t>
            </a:r>
            <a:r>
              <a:rPr lang="en-US" dirty="0" err="1"/>
              <a:t>vaqt</a:t>
            </a:r>
            <a:endParaRPr lang="en-US" dirty="0"/>
          </a:p>
          <a:p>
            <a:pPr algn="just"/>
            <a:r>
              <a:rPr lang="en-US" b="1" dirty="0" err="1"/>
              <a:t>Sotuv</a:t>
            </a:r>
            <a:r>
              <a:rPr lang="en-US" b="1" dirty="0"/>
              <a:t> </a:t>
            </a:r>
            <a:r>
              <a:rPr lang="en-US" b="1" dirty="0" err="1"/>
              <a:t>maromiyligi</a:t>
            </a:r>
            <a:r>
              <a:rPr lang="en-US" b="1" dirty="0"/>
              <a:t> </a:t>
            </a:r>
            <a:r>
              <a:rPr lang="en-US" dirty="0"/>
              <a:t>- </a:t>
            </a:r>
            <a:r>
              <a:rPr lang="en-US" dirty="0" err="1"/>
              <a:t>sotuv</a:t>
            </a:r>
            <a:r>
              <a:rPr lang="en-US" dirty="0"/>
              <a:t> </a:t>
            </a:r>
            <a:r>
              <a:rPr lang="en-US" dirty="0" err="1"/>
              <a:t>hajmining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maromdaligi</a:t>
            </a:r>
            <a:r>
              <a:rPr lang="en-US" dirty="0"/>
              <a:t> </a:t>
            </a:r>
            <a:r>
              <a:rPr lang="en-US" dirty="0" err="1"/>
              <a:t>darajasi</a:t>
            </a:r>
            <a:endParaRPr lang="en-US" dirty="0"/>
          </a:p>
          <a:p>
            <a:pPr algn="just"/>
            <a:r>
              <a:rPr lang="en-US" b="1" dirty="0" err="1"/>
              <a:t>Bir</a:t>
            </a:r>
            <a:r>
              <a:rPr lang="en-US" b="1" dirty="0"/>
              <a:t> </a:t>
            </a:r>
            <a:r>
              <a:rPr lang="en-US" b="1" dirty="0" err="1"/>
              <a:t>xodimga</a:t>
            </a:r>
            <a:r>
              <a:rPr lang="en-US" b="1" dirty="0"/>
              <a:t> </a:t>
            </a:r>
            <a:r>
              <a:rPr lang="en-US" b="1" dirty="0" err="1"/>
              <a:t>to‘g‘ri</a:t>
            </a:r>
            <a:r>
              <a:rPr lang="en-US" b="1" dirty="0"/>
              <a:t> </a:t>
            </a:r>
            <a:r>
              <a:rPr lang="en-US" b="1" dirty="0" err="1"/>
              <a:t>keladigan</a:t>
            </a:r>
            <a:r>
              <a:rPr lang="en-US" b="1" dirty="0"/>
              <a:t> </a:t>
            </a:r>
            <a:r>
              <a:rPr lang="en-US" b="1" dirty="0" err="1"/>
              <a:t>tovar</a:t>
            </a:r>
            <a:r>
              <a:rPr lang="en-US" b="1" dirty="0"/>
              <a:t> </a:t>
            </a:r>
            <a:r>
              <a:rPr lang="en-US" b="1" dirty="0" err="1"/>
              <a:t>aylanmasi</a:t>
            </a:r>
            <a:r>
              <a:rPr lang="en-US" b="1" dirty="0"/>
              <a:t> </a:t>
            </a:r>
            <a:r>
              <a:rPr lang="en-US" dirty="0"/>
              <a:t>-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xodim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sotilgan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miqdori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92839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Tovar </a:t>
            </a:r>
            <a:r>
              <a:rPr lang="en-US" dirty="0" err="1"/>
              <a:t>aylanmasi</a:t>
            </a:r>
            <a:r>
              <a:rPr lang="en-US" dirty="0"/>
              <a:t> </a:t>
            </a:r>
            <a:r>
              <a:rPr lang="en-US" dirty="0" err="1"/>
              <a:t>nimaga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?</a:t>
            </a:r>
            <a:br>
              <a:rPr lang="en-US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3870" y="1268761"/>
            <a:ext cx="8229600" cy="1800200"/>
          </a:xfrm>
        </p:spPr>
        <p:txBody>
          <a:bodyPr/>
          <a:lstStyle/>
          <a:p>
            <a:r>
              <a:rPr lang="en-US" dirty="0"/>
              <a:t>Bu </a:t>
            </a:r>
            <a:r>
              <a:rPr lang="en-US" dirty="0" err="1"/>
              <a:t>ko‘rsatkichga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omillar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ko‘rsatadi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b="1" dirty="0" err="1"/>
              <a:t>ichki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tashqi</a:t>
            </a:r>
            <a:r>
              <a:rPr lang="en-US" b="1" dirty="0"/>
              <a:t> </a:t>
            </a:r>
            <a:r>
              <a:rPr lang="en-US" dirty="0" err="1"/>
              <a:t>turlarga</a:t>
            </a:r>
            <a:r>
              <a:rPr lang="en-US" dirty="0"/>
              <a:t> </a:t>
            </a:r>
            <a:r>
              <a:rPr lang="en-US" dirty="0" err="1"/>
              <a:t>bo‘lish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10"/>
          <a:stretch/>
        </p:blipFill>
        <p:spPr bwMode="auto">
          <a:xfrm>
            <a:off x="13903" y="3284984"/>
            <a:ext cx="9109534" cy="3573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15327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omillar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009675"/>
            <a:ext cx="8568952" cy="573169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200" dirty="0" err="1"/>
              <a:t>Ko‘rsatkichlar</a:t>
            </a:r>
            <a:r>
              <a:rPr lang="en-US" sz="2200" dirty="0"/>
              <a:t> </a:t>
            </a:r>
            <a:r>
              <a:rPr lang="en-US" sz="2200" dirty="0" err="1"/>
              <a:t>korxona</a:t>
            </a:r>
            <a:r>
              <a:rPr lang="en-US" sz="2200" dirty="0"/>
              <a:t> </a:t>
            </a:r>
            <a:r>
              <a:rPr lang="en-US" sz="2200" dirty="0" err="1"/>
              <a:t>tomonidan</a:t>
            </a:r>
            <a:r>
              <a:rPr lang="en-US" sz="2200" dirty="0"/>
              <a:t> </a:t>
            </a:r>
            <a:r>
              <a:rPr lang="en-US" sz="2200" dirty="0" err="1"/>
              <a:t>tovar</a:t>
            </a:r>
            <a:r>
              <a:rPr lang="en-US" sz="2200" dirty="0"/>
              <a:t> </a:t>
            </a:r>
            <a:r>
              <a:rPr lang="en-US" sz="2200" dirty="0" err="1"/>
              <a:t>aylanmasini</a:t>
            </a:r>
            <a:r>
              <a:rPr lang="en-US" sz="2200" dirty="0"/>
              <a:t> </a:t>
            </a:r>
            <a:r>
              <a:rPr lang="en-US" sz="2200" dirty="0" err="1"/>
              <a:t>yaxshilashga</a:t>
            </a:r>
            <a:r>
              <a:rPr lang="en-US" sz="2200" dirty="0"/>
              <a:t> </a:t>
            </a:r>
            <a:r>
              <a:rPr lang="en-US" sz="2200" dirty="0" err="1"/>
              <a:t>qaratilgan</a:t>
            </a:r>
            <a:r>
              <a:rPr lang="en-US" sz="2200" dirty="0"/>
              <a:t> </a:t>
            </a:r>
            <a:r>
              <a:rPr lang="en-US" sz="2200" dirty="0" err="1"/>
              <a:t>tanlangan</a:t>
            </a:r>
            <a:r>
              <a:rPr lang="en-US" sz="2200" dirty="0"/>
              <a:t> </a:t>
            </a:r>
            <a:r>
              <a:rPr lang="en-US" sz="2200" dirty="0" err="1"/>
              <a:t>strategiyaning</a:t>
            </a:r>
            <a:r>
              <a:rPr lang="en-US" sz="2200" dirty="0"/>
              <a:t> </a:t>
            </a:r>
            <a:r>
              <a:rPr lang="en-US" sz="2200" dirty="0" err="1"/>
              <a:t>samaradorligiga</a:t>
            </a:r>
            <a:r>
              <a:rPr lang="en-US" sz="2200" dirty="0"/>
              <a:t> </a:t>
            </a:r>
            <a:r>
              <a:rPr lang="en-US" sz="2200" dirty="0" err="1"/>
              <a:t>bog‘liq</a:t>
            </a:r>
            <a:r>
              <a:rPr lang="en-US" sz="2200" dirty="0"/>
              <a:t>. </a:t>
            </a:r>
          </a:p>
          <a:p>
            <a:pPr marL="0" indent="0" algn="just">
              <a:buNone/>
            </a:pPr>
            <a:r>
              <a:rPr lang="en-US" sz="2200" dirty="0" err="1"/>
              <a:t>Ichki</a:t>
            </a:r>
            <a:r>
              <a:rPr lang="en-US" sz="2200" dirty="0"/>
              <a:t> </a:t>
            </a:r>
            <a:r>
              <a:rPr lang="en-US" sz="2200" dirty="0" err="1"/>
              <a:t>omillarni</a:t>
            </a:r>
            <a:r>
              <a:rPr lang="en-US" sz="2200" dirty="0"/>
              <a:t> </a:t>
            </a:r>
            <a:r>
              <a:rPr lang="en-US" sz="2200" dirty="0" err="1"/>
              <a:t>batafsil</a:t>
            </a:r>
            <a:r>
              <a:rPr lang="en-US" sz="2200" dirty="0"/>
              <a:t> </a:t>
            </a:r>
            <a:r>
              <a:rPr lang="en-US" sz="2200" dirty="0" err="1"/>
              <a:t>sanab</a:t>
            </a:r>
            <a:r>
              <a:rPr lang="en-US" sz="2200" dirty="0"/>
              <a:t> </a:t>
            </a:r>
            <a:r>
              <a:rPr lang="en-US" sz="2200" dirty="0" err="1"/>
              <a:t>o‘tamiz</a:t>
            </a:r>
            <a:r>
              <a:rPr lang="en-US" sz="2200" dirty="0"/>
              <a:t>.</a:t>
            </a:r>
          </a:p>
          <a:p>
            <a:pPr marL="0" indent="0" algn="just">
              <a:buNone/>
            </a:pPr>
            <a:r>
              <a:rPr lang="en-US" sz="2200" dirty="0">
                <a:solidFill>
                  <a:srgbClr val="7030A0"/>
                </a:solidFill>
              </a:rPr>
              <a:t>1. </a:t>
            </a:r>
            <a:r>
              <a:rPr lang="en-US" sz="2200" b="1" dirty="0">
                <a:solidFill>
                  <a:srgbClr val="7030A0"/>
                </a:solidFill>
              </a:rPr>
              <a:t>Optimal </a:t>
            </a:r>
            <a:r>
              <a:rPr lang="en-US" sz="2200" b="1" dirty="0" err="1">
                <a:solidFill>
                  <a:srgbClr val="7030A0"/>
                </a:solidFill>
              </a:rPr>
              <a:t>narxlar</a:t>
            </a:r>
            <a:r>
              <a:rPr lang="en-US" sz="2200" b="1" dirty="0">
                <a:solidFill>
                  <a:srgbClr val="7030A0"/>
                </a:solidFill>
              </a:rPr>
              <a:t>: </a:t>
            </a:r>
            <a:r>
              <a:rPr lang="en-US" sz="2200" dirty="0" err="1">
                <a:solidFill>
                  <a:srgbClr val="7030A0"/>
                </a:solidFill>
              </a:rPr>
              <a:t>bozordagi</a:t>
            </a:r>
            <a:r>
              <a:rPr lang="en-US" sz="2200" dirty="0">
                <a:solidFill>
                  <a:srgbClr val="7030A0"/>
                </a:solidFill>
              </a:rPr>
              <a:t> </a:t>
            </a:r>
            <a:r>
              <a:rPr lang="en-US" sz="2200" dirty="0" err="1">
                <a:solidFill>
                  <a:srgbClr val="7030A0"/>
                </a:solidFill>
              </a:rPr>
              <a:t>vaziyatni</a:t>
            </a:r>
            <a:r>
              <a:rPr lang="en-US" sz="2200" dirty="0">
                <a:solidFill>
                  <a:srgbClr val="7030A0"/>
                </a:solidFill>
              </a:rPr>
              <a:t> </a:t>
            </a:r>
            <a:r>
              <a:rPr lang="en-US" sz="2200" dirty="0" err="1">
                <a:solidFill>
                  <a:srgbClr val="7030A0"/>
                </a:solidFill>
              </a:rPr>
              <a:t>hisobga</a:t>
            </a:r>
            <a:r>
              <a:rPr lang="en-US" sz="2200" dirty="0">
                <a:solidFill>
                  <a:srgbClr val="7030A0"/>
                </a:solidFill>
              </a:rPr>
              <a:t> </a:t>
            </a:r>
            <a:r>
              <a:rPr lang="en-US" sz="2200" dirty="0" err="1">
                <a:solidFill>
                  <a:srgbClr val="7030A0"/>
                </a:solidFill>
              </a:rPr>
              <a:t>olishi</a:t>
            </a:r>
            <a:r>
              <a:rPr lang="en-US" sz="2200" dirty="0">
                <a:solidFill>
                  <a:srgbClr val="7030A0"/>
                </a:solidFill>
              </a:rPr>
              <a:t>, </a:t>
            </a:r>
            <a:r>
              <a:rPr lang="en-US" sz="2200" dirty="0" err="1">
                <a:solidFill>
                  <a:srgbClr val="7030A0"/>
                </a:solidFill>
              </a:rPr>
              <a:t>sodiqlik</a:t>
            </a:r>
            <a:r>
              <a:rPr lang="en-US" sz="2200" dirty="0">
                <a:solidFill>
                  <a:srgbClr val="7030A0"/>
                </a:solidFill>
              </a:rPr>
              <a:t> </a:t>
            </a:r>
            <a:r>
              <a:rPr lang="en-US" sz="2200" dirty="0" err="1">
                <a:solidFill>
                  <a:srgbClr val="7030A0"/>
                </a:solidFill>
              </a:rPr>
              <a:t>dasturlari</a:t>
            </a:r>
            <a:r>
              <a:rPr lang="en-US" sz="2200" dirty="0">
                <a:solidFill>
                  <a:srgbClr val="7030A0"/>
                </a:solidFill>
              </a:rPr>
              <a:t>, </a:t>
            </a:r>
            <a:r>
              <a:rPr lang="en-US" sz="2200" dirty="0" err="1">
                <a:solidFill>
                  <a:srgbClr val="7030A0"/>
                </a:solidFill>
              </a:rPr>
              <a:t>chegirmalar</a:t>
            </a:r>
            <a:r>
              <a:rPr lang="en-US" sz="2200" dirty="0">
                <a:solidFill>
                  <a:srgbClr val="7030A0"/>
                </a:solidFill>
              </a:rPr>
              <a:t> </a:t>
            </a:r>
            <a:r>
              <a:rPr lang="en-US" sz="2200" dirty="0" err="1">
                <a:solidFill>
                  <a:srgbClr val="7030A0"/>
                </a:solidFill>
              </a:rPr>
              <a:t>tizimi</a:t>
            </a:r>
            <a:r>
              <a:rPr lang="en-US" sz="2200" dirty="0">
                <a:solidFill>
                  <a:srgbClr val="7030A0"/>
                </a:solidFill>
              </a:rPr>
              <a:t> </a:t>
            </a:r>
            <a:r>
              <a:rPr lang="en-US" sz="2200" dirty="0" err="1">
                <a:solidFill>
                  <a:srgbClr val="7030A0"/>
                </a:solidFill>
              </a:rPr>
              <a:t>orqali</a:t>
            </a:r>
            <a:r>
              <a:rPr lang="en-US" sz="2200" dirty="0">
                <a:solidFill>
                  <a:srgbClr val="7030A0"/>
                </a:solidFill>
              </a:rPr>
              <a:t> </a:t>
            </a:r>
            <a:r>
              <a:rPr lang="en-US" sz="2200" dirty="0" err="1">
                <a:solidFill>
                  <a:srgbClr val="7030A0"/>
                </a:solidFill>
              </a:rPr>
              <a:t>sotuv</a:t>
            </a:r>
            <a:r>
              <a:rPr lang="en-US" sz="2200" dirty="0">
                <a:solidFill>
                  <a:srgbClr val="7030A0"/>
                </a:solidFill>
              </a:rPr>
              <a:t> </a:t>
            </a:r>
            <a:r>
              <a:rPr lang="en-US" sz="2200" dirty="0" err="1">
                <a:solidFill>
                  <a:srgbClr val="7030A0"/>
                </a:solidFill>
              </a:rPr>
              <a:t>raqobatbardoshligini</a:t>
            </a:r>
            <a:r>
              <a:rPr lang="en-US" sz="2200" dirty="0">
                <a:solidFill>
                  <a:srgbClr val="7030A0"/>
                </a:solidFill>
              </a:rPr>
              <a:t> </a:t>
            </a:r>
            <a:r>
              <a:rPr lang="en-US" sz="2200" dirty="0" err="1">
                <a:solidFill>
                  <a:srgbClr val="7030A0"/>
                </a:solidFill>
              </a:rPr>
              <a:t>oshirishi</a:t>
            </a:r>
            <a:r>
              <a:rPr lang="en-US" sz="2200" dirty="0">
                <a:solidFill>
                  <a:srgbClr val="7030A0"/>
                </a:solidFill>
              </a:rPr>
              <a:t> </a:t>
            </a:r>
            <a:r>
              <a:rPr lang="en-US" sz="2200" dirty="0" err="1">
                <a:solidFill>
                  <a:srgbClr val="7030A0"/>
                </a:solidFill>
              </a:rPr>
              <a:t>kerak</a:t>
            </a:r>
            <a:r>
              <a:rPr lang="en-US" sz="2200" dirty="0">
                <a:solidFill>
                  <a:srgbClr val="7030A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US" sz="2200" dirty="0">
                <a:solidFill>
                  <a:schemeClr val="accent6">
                    <a:lumMod val="75000"/>
                  </a:schemeClr>
                </a:solidFill>
              </a:rPr>
              <a:t>2. </a:t>
            </a:r>
            <a:r>
              <a:rPr lang="en-US" sz="2200" b="1" dirty="0" err="1">
                <a:solidFill>
                  <a:schemeClr val="accent6">
                    <a:lumMod val="75000"/>
                  </a:schemeClr>
                </a:solidFill>
              </a:rPr>
              <a:t>Mahsulot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6">
                    <a:lumMod val="75000"/>
                  </a:schemeClr>
                </a:solidFill>
              </a:rPr>
              <a:t>assortimentini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6">
                    <a:lumMod val="75000"/>
                  </a:schemeClr>
                </a:solidFill>
              </a:rPr>
              <a:t>yaxshilash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</a:rPr>
              <a:t>: </a:t>
            </a:r>
            <a:r>
              <a:rPr lang="en-US" sz="2200" dirty="0" err="1">
                <a:solidFill>
                  <a:schemeClr val="accent6">
                    <a:lumMod val="75000"/>
                  </a:schemeClr>
                </a:solidFill>
              </a:rPr>
              <a:t>tovarlarning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6">
                    <a:lumMod val="75000"/>
                  </a:schemeClr>
                </a:solidFill>
              </a:rPr>
              <a:t>xilma-xilligi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6">
                    <a:lumMod val="75000"/>
                  </a:schemeClr>
                </a:solidFill>
              </a:rPr>
              <a:t>va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6">
                    <a:lumMod val="75000"/>
                  </a:schemeClr>
                </a:solidFill>
              </a:rPr>
              <a:t>eksklyuziv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6">
                    <a:lumMod val="75000"/>
                  </a:schemeClr>
                </a:solidFill>
              </a:rPr>
              <a:t>takliflar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6">
                    <a:lumMod val="75000"/>
                  </a:schemeClr>
                </a:solidFill>
              </a:rPr>
              <a:t>talab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6">
                    <a:lumMod val="75000"/>
                  </a:schemeClr>
                </a:solidFill>
              </a:rPr>
              <a:t>qilinadigan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6">
                    <a:lumMod val="75000"/>
                  </a:schemeClr>
                </a:solidFill>
              </a:rPr>
              <a:t>pozitsiyalarni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6">
                    <a:lumMod val="75000"/>
                  </a:schemeClr>
                </a:solidFill>
              </a:rPr>
              <a:t>aniqlash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6">
                    <a:lumMod val="75000"/>
                  </a:schemeClr>
                </a:solidFill>
              </a:rPr>
              <a:t>orqali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6">
                    <a:lumMod val="75000"/>
                  </a:schemeClr>
                </a:solidFill>
              </a:rPr>
              <a:t>tovar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6">
                    <a:lumMod val="75000"/>
                  </a:schemeClr>
                </a:solidFill>
              </a:rPr>
              <a:t>aylanmasini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6">
                    <a:lumMod val="75000"/>
                  </a:schemeClr>
                </a:solidFill>
              </a:rPr>
              <a:t>oshirish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6">
                    <a:lumMod val="75000"/>
                  </a:schemeClr>
                </a:solidFill>
              </a:rPr>
              <a:t>imkonini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accent6">
                    <a:lumMod val="75000"/>
                  </a:schemeClr>
                </a:solidFill>
              </a:rPr>
              <a:t>beradi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US" sz="2200" dirty="0">
                <a:solidFill>
                  <a:srgbClr val="00B050"/>
                </a:solidFill>
              </a:rPr>
              <a:t>3. </a:t>
            </a:r>
            <a:r>
              <a:rPr lang="en-US" sz="2200" b="1" dirty="0" err="1">
                <a:solidFill>
                  <a:srgbClr val="00B050"/>
                </a:solidFill>
              </a:rPr>
              <a:t>Reklama</a:t>
            </a:r>
            <a:r>
              <a:rPr lang="en-US" sz="2200" b="1" dirty="0">
                <a:solidFill>
                  <a:srgbClr val="00B050"/>
                </a:solidFill>
              </a:rPr>
              <a:t> </a:t>
            </a:r>
            <a:r>
              <a:rPr lang="en-US" sz="2200" b="1" dirty="0" err="1">
                <a:solidFill>
                  <a:srgbClr val="00B050"/>
                </a:solidFill>
              </a:rPr>
              <a:t>va</a:t>
            </a:r>
            <a:r>
              <a:rPr lang="en-US" sz="2200" b="1" dirty="0">
                <a:solidFill>
                  <a:srgbClr val="00B050"/>
                </a:solidFill>
              </a:rPr>
              <a:t> marketing </a:t>
            </a:r>
            <a:r>
              <a:rPr lang="en-US" sz="2200" b="1" dirty="0" err="1">
                <a:solidFill>
                  <a:srgbClr val="00B050"/>
                </a:solidFill>
              </a:rPr>
              <a:t>siyosati</a:t>
            </a:r>
            <a:r>
              <a:rPr lang="en-US" sz="2200" b="1" dirty="0">
                <a:solidFill>
                  <a:srgbClr val="00B050"/>
                </a:solidFill>
              </a:rPr>
              <a:t>: </a:t>
            </a:r>
            <a:r>
              <a:rPr lang="en-US" sz="2200" dirty="0" err="1">
                <a:solidFill>
                  <a:srgbClr val="00B050"/>
                </a:solidFill>
              </a:rPr>
              <a:t>ma’lumki</a:t>
            </a:r>
            <a:r>
              <a:rPr lang="en-US" sz="2200" dirty="0">
                <a:solidFill>
                  <a:srgbClr val="00B050"/>
                </a:solidFill>
              </a:rPr>
              <a:t>, </a:t>
            </a:r>
            <a:r>
              <a:rPr lang="en-US" sz="2200" dirty="0" err="1">
                <a:solidFill>
                  <a:srgbClr val="00B050"/>
                </a:solidFill>
              </a:rPr>
              <a:t>reklama</a:t>
            </a:r>
            <a:r>
              <a:rPr lang="en-US" sz="2200" dirty="0">
                <a:solidFill>
                  <a:srgbClr val="00B050"/>
                </a:solidFill>
              </a:rPr>
              <a:t> </a:t>
            </a:r>
            <a:r>
              <a:rPr lang="en-US" sz="2200" dirty="0" err="1">
                <a:solidFill>
                  <a:srgbClr val="00B050"/>
                </a:solidFill>
              </a:rPr>
              <a:t>savdoning</a:t>
            </a:r>
            <a:r>
              <a:rPr lang="en-US" sz="2200" dirty="0">
                <a:solidFill>
                  <a:srgbClr val="00B050"/>
                </a:solidFill>
              </a:rPr>
              <a:t> </a:t>
            </a:r>
            <a:r>
              <a:rPr lang="en-US" sz="2200" dirty="0" err="1">
                <a:solidFill>
                  <a:srgbClr val="00B050"/>
                </a:solidFill>
              </a:rPr>
              <a:t>asosiy</a:t>
            </a:r>
            <a:r>
              <a:rPr lang="en-US" sz="2200" dirty="0">
                <a:solidFill>
                  <a:srgbClr val="00B050"/>
                </a:solidFill>
              </a:rPr>
              <a:t> </a:t>
            </a:r>
            <a:r>
              <a:rPr lang="en-US" sz="2200" dirty="0" err="1">
                <a:solidFill>
                  <a:srgbClr val="00B050"/>
                </a:solidFill>
              </a:rPr>
              <a:t>dvigateli</a:t>
            </a:r>
            <a:r>
              <a:rPr lang="en-US" sz="2200" dirty="0">
                <a:solidFill>
                  <a:srgbClr val="00B050"/>
                </a:solidFill>
              </a:rPr>
              <a:t> </a:t>
            </a:r>
            <a:r>
              <a:rPr lang="en-US" sz="2200" dirty="0" err="1">
                <a:solidFill>
                  <a:srgbClr val="00B050"/>
                </a:solidFill>
              </a:rPr>
              <a:t>hisoblanadi</a:t>
            </a:r>
            <a:r>
              <a:rPr lang="en-US" sz="2200" dirty="0">
                <a:solidFill>
                  <a:srgbClr val="00B050"/>
                </a:solidFill>
              </a:rPr>
              <a:t>, </a:t>
            </a:r>
            <a:r>
              <a:rPr lang="en-US" sz="2200" dirty="0" err="1">
                <a:solidFill>
                  <a:srgbClr val="00B050"/>
                </a:solidFill>
              </a:rPr>
              <a:t>shuningdek</a:t>
            </a:r>
            <a:r>
              <a:rPr lang="en-US" sz="2200" dirty="0">
                <a:solidFill>
                  <a:srgbClr val="00B050"/>
                </a:solidFill>
              </a:rPr>
              <a:t>, </a:t>
            </a:r>
            <a:r>
              <a:rPr lang="en-US" sz="2200" dirty="0" err="1">
                <a:solidFill>
                  <a:srgbClr val="00B050"/>
                </a:solidFill>
              </a:rPr>
              <a:t>bonuslar</a:t>
            </a:r>
            <a:r>
              <a:rPr lang="en-US" sz="2200" dirty="0">
                <a:solidFill>
                  <a:srgbClr val="00B050"/>
                </a:solidFill>
              </a:rPr>
              <a:t> </a:t>
            </a:r>
            <a:r>
              <a:rPr lang="en-US" sz="2200" dirty="0" err="1">
                <a:solidFill>
                  <a:srgbClr val="00B050"/>
                </a:solidFill>
              </a:rPr>
              <a:t>va</a:t>
            </a:r>
            <a:r>
              <a:rPr lang="en-US" sz="2200" dirty="0">
                <a:solidFill>
                  <a:srgbClr val="00B050"/>
                </a:solidFill>
              </a:rPr>
              <a:t> </a:t>
            </a:r>
            <a:r>
              <a:rPr lang="en-US" sz="2200" dirty="0" err="1">
                <a:solidFill>
                  <a:srgbClr val="00B050"/>
                </a:solidFill>
              </a:rPr>
              <a:t>chegirmalar</a:t>
            </a:r>
            <a:r>
              <a:rPr lang="en-US" sz="2200" dirty="0">
                <a:solidFill>
                  <a:srgbClr val="00B050"/>
                </a:solidFill>
              </a:rPr>
              <a:t> </a:t>
            </a:r>
            <a:r>
              <a:rPr lang="en-US" sz="2200" dirty="0" err="1">
                <a:solidFill>
                  <a:srgbClr val="00B050"/>
                </a:solidFill>
              </a:rPr>
              <a:t>tizimi</a:t>
            </a:r>
            <a:r>
              <a:rPr lang="en-US" sz="2200" dirty="0">
                <a:solidFill>
                  <a:srgbClr val="00B050"/>
                </a:solidFill>
              </a:rPr>
              <a:t> </a:t>
            </a:r>
            <a:r>
              <a:rPr lang="en-US" sz="2200" dirty="0" err="1">
                <a:solidFill>
                  <a:srgbClr val="00B050"/>
                </a:solidFill>
              </a:rPr>
              <a:t>muvaffaqiyatli</a:t>
            </a:r>
            <a:r>
              <a:rPr lang="en-US" sz="2200" dirty="0">
                <a:solidFill>
                  <a:srgbClr val="00B050"/>
                </a:solidFill>
              </a:rPr>
              <a:t> </a:t>
            </a:r>
            <a:r>
              <a:rPr lang="en-US" sz="2200" dirty="0" err="1">
                <a:solidFill>
                  <a:srgbClr val="00B050"/>
                </a:solidFill>
              </a:rPr>
              <a:t>amalga</a:t>
            </a:r>
            <a:r>
              <a:rPr lang="en-US" sz="2200" dirty="0">
                <a:solidFill>
                  <a:srgbClr val="00B050"/>
                </a:solidFill>
              </a:rPr>
              <a:t> </a:t>
            </a:r>
            <a:r>
              <a:rPr lang="en-US" sz="2200" dirty="0" err="1">
                <a:solidFill>
                  <a:srgbClr val="00B050"/>
                </a:solidFill>
              </a:rPr>
              <a:t>oshirishga</a:t>
            </a:r>
            <a:r>
              <a:rPr lang="en-US" sz="2200" dirty="0">
                <a:solidFill>
                  <a:srgbClr val="00B050"/>
                </a:solidFill>
              </a:rPr>
              <a:t> </a:t>
            </a:r>
            <a:r>
              <a:rPr lang="en-US" sz="2200" dirty="0" err="1">
                <a:solidFill>
                  <a:srgbClr val="00B050"/>
                </a:solidFill>
              </a:rPr>
              <a:t>yordam</a:t>
            </a:r>
            <a:r>
              <a:rPr lang="en-US" sz="2200" dirty="0">
                <a:solidFill>
                  <a:srgbClr val="00B050"/>
                </a:solidFill>
              </a:rPr>
              <a:t> </a:t>
            </a:r>
            <a:r>
              <a:rPr lang="en-US" sz="2200" dirty="0" err="1">
                <a:solidFill>
                  <a:srgbClr val="00B050"/>
                </a:solidFill>
              </a:rPr>
              <a:t>beradi</a:t>
            </a:r>
            <a:r>
              <a:rPr lang="en-US" sz="2200" dirty="0">
                <a:solidFill>
                  <a:srgbClr val="00B05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US" sz="2200" dirty="0">
                <a:solidFill>
                  <a:srgbClr val="00B0F0"/>
                </a:solidFill>
              </a:rPr>
              <a:t>4</a:t>
            </a:r>
            <a:r>
              <a:rPr lang="en-US" sz="2200" b="1" dirty="0">
                <a:solidFill>
                  <a:srgbClr val="00B0F0"/>
                </a:solidFill>
              </a:rPr>
              <a:t>. </a:t>
            </a:r>
            <a:r>
              <a:rPr lang="en-US" sz="2200" b="1" dirty="0" err="1">
                <a:solidFill>
                  <a:srgbClr val="00B0F0"/>
                </a:solidFill>
              </a:rPr>
              <a:t>Xizmat</a:t>
            </a:r>
            <a:r>
              <a:rPr lang="en-US" sz="2200" b="1" dirty="0">
                <a:solidFill>
                  <a:srgbClr val="00B0F0"/>
                </a:solidFill>
              </a:rPr>
              <a:t> </a:t>
            </a:r>
            <a:r>
              <a:rPr lang="en-US" sz="2200" b="1" dirty="0" err="1">
                <a:solidFill>
                  <a:srgbClr val="00B0F0"/>
                </a:solidFill>
              </a:rPr>
              <a:t>ko‘rsatish</a:t>
            </a:r>
            <a:r>
              <a:rPr lang="en-US" sz="2200" b="1" dirty="0">
                <a:solidFill>
                  <a:srgbClr val="00B0F0"/>
                </a:solidFill>
              </a:rPr>
              <a:t> </a:t>
            </a:r>
            <a:r>
              <a:rPr lang="en-US" sz="2200" b="1" dirty="0" err="1">
                <a:solidFill>
                  <a:srgbClr val="00B0F0"/>
                </a:solidFill>
              </a:rPr>
              <a:t>sifatini</a:t>
            </a:r>
            <a:r>
              <a:rPr lang="en-US" sz="2200" b="1" dirty="0">
                <a:solidFill>
                  <a:srgbClr val="00B0F0"/>
                </a:solidFill>
              </a:rPr>
              <a:t> </a:t>
            </a:r>
            <a:r>
              <a:rPr lang="en-US" sz="2200" b="1" dirty="0" err="1">
                <a:solidFill>
                  <a:srgbClr val="00B0F0"/>
                </a:solidFill>
              </a:rPr>
              <a:t>oshirish</a:t>
            </a:r>
            <a:r>
              <a:rPr lang="en-US" sz="2200" b="1" dirty="0">
                <a:solidFill>
                  <a:srgbClr val="00B0F0"/>
                </a:solidFill>
              </a:rPr>
              <a:t>: </a:t>
            </a:r>
            <a:r>
              <a:rPr lang="en-US" sz="2200" dirty="0" err="1">
                <a:solidFill>
                  <a:srgbClr val="00B0F0"/>
                </a:solidFill>
              </a:rPr>
              <a:t>bunga</a:t>
            </a:r>
            <a:r>
              <a:rPr lang="en-US" sz="2200" dirty="0">
                <a:solidFill>
                  <a:srgbClr val="00B0F0"/>
                </a:solidFill>
              </a:rPr>
              <a:t> </a:t>
            </a:r>
            <a:r>
              <a:rPr lang="en-US" sz="2200" dirty="0" err="1">
                <a:solidFill>
                  <a:srgbClr val="00B0F0"/>
                </a:solidFill>
              </a:rPr>
              <a:t>xizmat</a:t>
            </a:r>
            <a:r>
              <a:rPr lang="en-US" sz="2200" dirty="0">
                <a:solidFill>
                  <a:srgbClr val="00B0F0"/>
                </a:solidFill>
              </a:rPr>
              <a:t> </a:t>
            </a:r>
            <a:r>
              <a:rPr lang="en-US" sz="2200" dirty="0" err="1">
                <a:solidFill>
                  <a:srgbClr val="00B0F0"/>
                </a:solidFill>
              </a:rPr>
              <a:t>ko‘rsatish</a:t>
            </a:r>
            <a:r>
              <a:rPr lang="en-US" sz="2200" dirty="0">
                <a:solidFill>
                  <a:srgbClr val="00B0F0"/>
                </a:solidFill>
              </a:rPr>
              <a:t> </a:t>
            </a:r>
            <a:r>
              <a:rPr lang="en-US" sz="2200" dirty="0" err="1">
                <a:solidFill>
                  <a:srgbClr val="00B0F0"/>
                </a:solidFill>
              </a:rPr>
              <a:t>tezligi</a:t>
            </a:r>
            <a:r>
              <a:rPr lang="en-US" sz="2200" dirty="0">
                <a:solidFill>
                  <a:srgbClr val="00B0F0"/>
                </a:solidFill>
              </a:rPr>
              <a:t>, </a:t>
            </a:r>
            <a:r>
              <a:rPr lang="en-US" sz="2200" dirty="0" err="1">
                <a:solidFill>
                  <a:srgbClr val="00B0F0"/>
                </a:solidFill>
              </a:rPr>
              <a:t>xarid</a:t>
            </a:r>
            <a:r>
              <a:rPr lang="en-US" sz="2200" dirty="0">
                <a:solidFill>
                  <a:srgbClr val="00B0F0"/>
                </a:solidFill>
              </a:rPr>
              <a:t> </a:t>
            </a:r>
            <a:r>
              <a:rPr lang="en-US" sz="2200" dirty="0" err="1">
                <a:solidFill>
                  <a:srgbClr val="00B0F0"/>
                </a:solidFill>
              </a:rPr>
              <a:t>qilish</a:t>
            </a:r>
            <a:r>
              <a:rPr lang="en-US" sz="2200" dirty="0">
                <a:solidFill>
                  <a:srgbClr val="00B0F0"/>
                </a:solidFill>
              </a:rPr>
              <a:t> </a:t>
            </a:r>
            <a:r>
              <a:rPr lang="en-US" sz="2200" dirty="0" err="1">
                <a:solidFill>
                  <a:srgbClr val="00B0F0"/>
                </a:solidFill>
              </a:rPr>
              <a:t>qulayligi</a:t>
            </a:r>
            <a:r>
              <a:rPr lang="en-US" sz="2200" dirty="0">
                <a:solidFill>
                  <a:srgbClr val="00B0F0"/>
                </a:solidFill>
              </a:rPr>
              <a:t> </a:t>
            </a:r>
            <a:r>
              <a:rPr lang="en-US" sz="2200" dirty="0" err="1">
                <a:solidFill>
                  <a:srgbClr val="00B0F0"/>
                </a:solidFill>
              </a:rPr>
              <a:t>va</a:t>
            </a:r>
            <a:r>
              <a:rPr lang="en-US" sz="2200" dirty="0">
                <a:solidFill>
                  <a:srgbClr val="00B0F0"/>
                </a:solidFill>
              </a:rPr>
              <a:t> </a:t>
            </a:r>
            <a:r>
              <a:rPr lang="en-US" sz="2200" dirty="0" err="1">
                <a:solidFill>
                  <a:srgbClr val="00B0F0"/>
                </a:solidFill>
              </a:rPr>
              <a:t>xodimlarning</a:t>
            </a:r>
            <a:r>
              <a:rPr lang="en-US" sz="2200" dirty="0">
                <a:solidFill>
                  <a:srgbClr val="00B0F0"/>
                </a:solidFill>
              </a:rPr>
              <a:t> </a:t>
            </a:r>
            <a:r>
              <a:rPr lang="en-US" sz="2200" dirty="0" err="1">
                <a:solidFill>
                  <a:srgbClr val="00B0F0"/>
                </a:solidFill>
              </a:rPr>
              <a:t>xushmuomalaligi</a:t>
            </a:r>
            <a:r>
              <a:rPr lang="en-US" sz="2200" dirty="0">
                <a:solidFill>
                  <a:srgbClr val="00B0F0"/>
                </a:solidFill>
              </a:rPr>
              <a:t> </a:t>
            </a:r>
            <a:r>
              <a:rPr lang="en-US" sz="2200" dirty="0" err="1">
                <a:solidFill>
                  <a:srgbClr val="00B0F0"/>
                </a:solidFill>
              </a:rPr>
              <a:t>kiradi</a:t>
            </a:r>
            <a:r>
              <a:rPr lang="en-US" sz="2200" dirty="0">
                <a:solidFill>
                  <a:srgbClr val="00B0F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US" sz="2200" dirty="0">
                <a:solidFill>
                  <a:srgbClr val="FF0000"/>
                </a:solidFill>
              </a:rPr>
              <a:t>5. </a:t>
            </a:r>
            <a:r>
              <a:rPr lang="en-US" sz="2200" b="1" dirty="0" err="1">
                <a:solidFill>
                  <a:srgbClr val="FF0000"/>
                </a:solidFill>
              </a:rPr>
              <a:t>Zaxiralarni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boshqarish</a:t>
            </a:r>
            <a:r>
              <a:rPr lang="en-US" sz="2200" b="1" dirty="0">
                <a:solidFill>
                  <a:srgbClr val="FF0000"/>
                </a:solidFill>
              </a:rPr>
              <a:t>: </a:t>
            </a:r>
            <a:r>
              <a:rPr lang="en-US" sz="2200" dirty="0" err="1">
                <a:solidFill>
                  <a:srgbClr val="FF0000"/>
                </a:solidFill>
              </a:rPr>
              <a:t>omborda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qancha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tovar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bo‘lishi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kerak</a:t>
            </a:r>
            <a:r>
              <a:rPr lang="en-US" sz="2200" dirty="0">
                <a:solidFill>
                  <a:srgbClr val="FF000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US" sz="2200" dirty="0">
                <a:solidFill>
                  <a:srgbClr val="FF0000"/>
                </a:solidFill>
              </a:rPr>
              <a:t>6. </a:t>
            </a:r>
            <a:r>
              <a:rPr lang="en-US" sz="2200" b="1" dirty="0" err="1">
                <a:solidFill>
                  <a:srgbClr val="FF0000"/>
                </a:solidFill>
              </a:rPr>
              <a:t>Samarali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logistika</a:t>
            </a:r>
            <a:r>
              <a:rPr lang="en-US" sz="2200" b="1" dirty="0">
                <a:solidFill>
                  <a:srgbClr val="FF0000"/>
                </a:solidFill>
              </a:rPr>
              <a:t>: </a:t>
            </a:r>
            <a:r>
              <a:rPr lang="en-US" sz="2200" dirty="0">
                <a:solidFill>
                  <a:srgbClr val="FF0000"/>
                </a:solidFill>
              </a:rPr>
              <a:t>transport </a:t>
            </a:r>
            <a:r>
              <a:rPr lang="en-US" sz="2200" dirty="0" err="1">
                <a:solidFill>
                  <a:srgbClr val="FF0000"/>
                </a:solidFill>
              </a:rPr>
              <a:t>xarajatlarini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kamaytirish</a:t>
            </a:r>
            <a:r>
              <a:rPr lang="en-US" sz="2200" dirty="0">
                <a:solidFill>
                  <a:srgbClr val="FF0000"/>
                </a:solidFill>
              </a:rPr>
              <a:t>.</a:t>
            </a:r>
            <a:endParaRPr lang="ru-RU" sz="2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5641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56176" y="1844824"/>
            <a:ext cx="2795228" cy="1143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US" b="1" dirty="0" err="1"/>
              <a:t>Tashqi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 </a:t>
            </a:r>
            <a:r>
              <a:rPr lang="en-US" b="1" dirty="0" err="1"/>
              <a:t>omillar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16632"/>
            <a:ext cx="4536504" cy="659735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 err="1">
                <a:solidFill>
                  <a:schemeClr val="tx2">
                    <a:lumMod val="75000"/>
                  </a:schemeClr>
                </a:solidFill>
              </a:rPr>
              <a:t>Mamlakat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tx2">
                    <a:lumMod val="75000"/>
                  </a:schemeClr>
                </a:solidFill>
              </a:rPr>
              <a:t>va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tx2">
                    <a:lumMod val="75000"/>
                  </a:schemeClr>
                </a:solidFill>
              </a:rPr>
              <a:t>jahondagi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tx2">
                    <a:lumMod val="75000"/>
                  </a:schemeClr>
                </a:solidFill>
              </a:rPr>
              <a:t>ijtimoiy-siyosiy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tx2">
                    <a:lumMod val="75000"/>
                  </a:schemeClr>
                </a:solidFill>
              </a:rPr>
              <a:t>vaziyat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</a:rPr>
              <a:t>: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savdo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aylanmasiga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ijtimoiy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kayfiyatlar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qonunchilikdagi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o‘zgarishlar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siyosiy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barqarorlik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ta’sir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ko‘rsatishi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mumkin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Iqtisodiy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holat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inflyatsiya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va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aholi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daromadlari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darajasi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bozordagi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umumiy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holat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aholi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turli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guruhlarining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xarid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qobiliyati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</a:rPr>
              <a:t>Savdo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</a:rPr>
              <a:t>trendlarining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</a:rPr>
              <a:t>o‘zgarishi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: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</a:rPr>
              <a:t>alohida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</a:rPr>
              <a:t>toifadagi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</a:rPr>
              <a:t>tovarlarning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</a:rPr>
              <a:t>mashhurligi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</a:rPr>
              <a:t>xaridorlarning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</a:rPr>
              <a:t>afzalliklariga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</a:rPr>
              <a:t>qarab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</a:rPr>
              <a:t>sezilarli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</a:rPr>
              <a:t>darajada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</a:rPr>
              <a:t>o‘zgarishi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</a:rPr>
              <a:t>mumkin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US" sz="2000" b="1" dirty="0" err="1">
                <a:solidFill>
                  <a:srgbClr val="7030A0"/>
                </a:solidFill>
              </a:rPr>
              <a:t>Raqobatchilarning</a:t>
            </a:r>
            <a:r>
              <a:rPr lang="en-US" sz="2000" b="1" dirty="0">
                <a:solidFill>
                  <a:srgbClr val="7030A0"/>
                </a:solidFill>
              </a:rPr>
              <a:t> </a:t>
            </a:r>
            <a:r>
              <a:rPr lang="en-US" sz="2000" b="1" dirty="0" err="1">
                <a:solidFill>
                  <a:srgbClr val="7030A0"/>
                </a:solidFill>
              </a:rPr>
              <a:t>mavjudligi</a:t>
            </a:r>
            <a:r>
              <a:rPr lang="en-US" sz="2000" b="1" dirty="0">
                <a:solidFill>
                  <a:srgbClr val="7030A0"/>
                </a:solidFill>
              </a:rPr>
              <a:t> </a:t>
            </a:r>
            <a:r>
              <a:rPr lang="en-US" sz="2000" b="1" dirty="0" err="1">
                <a:solidFill>
                  <a:srgbClr val="7030A0"/>
                </a:solidFill>
              </a:rPr>
              <a:t>va</a:t>
            </a:r>
            <a:r>
              <a:rPr lang="en-US" sz="2000" b="1" dirty="0">
                <a:solidFill>
                  <a:srgbClr val="7030A0"/>
                </a:solidFill>
              </a:rPr>
              <a:t> </a:t>
            </a:r>
            <a:r>
              <a:rPr lang="en-US" sz="2000" b="1" dirty="0" err="1">
                <a:solidFill>
                  <a:srgbClr val="7030A0"/>
                </a:solidFill>
              </a:rPr>
              <a:t>faolligi</a:t>
            </a:r>
            <a:r>
              <a:rPr lang="en-US" sz="2000" b="1" dirty="0">
                <a:solidFill>
                  <a:srgbClr val="7030A0"/>
                </a:solidFill>
              </a:rPr>
              <a:t>: </a:t>
            </a:r>
            <a:r>
              <a:rPr lang="en-US" sz="2000" dirty="0" err="1">
                <a:solidFill>
                  <a:srgbClr val="7030A0"/>
                </a:solidFill>
              </a:rPr>
              <a:t>ular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tomonidan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qo‘llaniladigan</a:t>
            </a:r>
            <a:r>
              <a:rPr lang="en-US" sz="2000" dirty="0">
                <a:solidFill>
                  <a:srgbClr val="7030A0"/>
                </a:solidFill>
              </a:rPr>
              <a:t> marketing </a:t>
            </a:r>
            <a:r>
              <a:rPr lang="en-US" sz="2000" dirty="0" err="1">
                <a:solidFill>
                  <a:srgbClr val="7030A0"/>
                </a:solidFill>
              </a:rPr>
              <a:t>strategiyalari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va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narx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siyosati</a:t>
            </a:r>
            <a:r>
              <a:rPr lang="en-US" sz="2000" dirty="0">
                <a:solidFill>
                  <a:srgbClr val="7030A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US" sz="2000" b="1" dirty="0" err="1">
                <a:solidFill>
                  <a:srgbClr val="FF0000"/>
                </a:solidFill>
              </a:rPr>
              <a:t>Talabning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mavsumiy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o‘zgarishi</a:t>
            </a:r>
            <a:r>
              <a:rPr lang="en-US" sz="2000" b="1" dirty="0">
                <a:solidFill>
                  <a:srgbClr val="FF0000"/>
                </a:solidFill>
              </a:rPr>
              <a:t>: </a:t>
            </a:r>
            <a:r>
              <a:rPr lang="en-US" sz="2000" dirty="0" err="1">
                <a:solidFill>
                  <a:srgbClr val="FF0000"/>
                </a:solidFill>
              </a:rPr>
              <a:t>vaqti-vaqti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bilan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ob-havo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yoki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mavsumiy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sharoitlarga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qarab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tovar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aylanmasi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kamayishi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yoki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ko‘payishi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mumkin</a:t>
            </a:r>
            <a:r>
              <a:rPr lang="en-US" sz="2000" dirty="0">
                <a:solidFill>
                  <a:srgbClr val="FF0000"/>
                </a:solidFill>
              </a:rPr>
              <a:t>.</a:t>
            </a:r>
            <a:endParaRPr lang="ru-RU" sz="2000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02" r="73035"/>
          <a:stretch/>
        </p:blipFill>
        <p:spPr bwMode="auto">
          <a:xfrm>
            <a:off x="107504" y="116632"/>
            <a:ext cx="1224136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84168" y="3140968"/>
            <a:ext cx="2915816" cy="14773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dirty="0" err="1"/>
              <a:t>Kompaniyalar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omillarga</a:t>
            </a:r>
            <a:r>
              <a:rPr lang="en-US" dirty="0"/>
              <a:t> </a:t>
            </a:r>
            <a:r>
              <a:rPr lang="en-US" dirty="0" err="1"/>
              <a:t>moslashishga</a:t>
            </a:r>
            <a:r>
              <a:rPr lang="en-US" dirty="0"/>
              <a:t> </a:t>
            </a:r>
            <a:r>
              <a:rPr lang="en-US" dirty="0" err="1"/>
              <a:t>majbur</a:t>
            </a:r>
            <a:r>
              <a:rPr lang="en-US" dirty="0"/>
              <a:t>. Gap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parametrlar</a:t>
            </a:r>
            <a:r>
              <a:rPr lang="en-US" dirty="0"/>
              <a:t> </a:t>
            </a:r>
            <a:r>
              <a:rPr lang="en-US" dirty="0" err="1"/>
              <a:t>haqida</a:t>
            </a:r>
            <a:r>
              <a:rPr lang="en-US" dirty="0"/>
              <a:t> </a:t>
            </a:r>
            <a:r>
              <a:rPr lang="en-US" dirty="0" err="1"/>
              <a:t>bormoqda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878482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332656"/>
            <a:ext cx="5832648" cy="626469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>
                <a:solidFill>
                  <a:srgbClr val="FFFF00"/>
                </a:solidFill>
              </a:rPr>
              <a:t>1. </a:t>
            </a:r>
            <a:r>
              <a:rPr lang="en-US" sz="2000" b="1" dirty="0" err="1">
                <a:solidFill>
                  <a:srgbClr val="FFFF00"/>
                </a:solidFill>
              </a:rPr>
              <a:t>Mamlakat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va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jahondagi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ijtimoiy-siyosiy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vaziyat</a:t>
            </a:r>
            <a:endParaRPr lang="en-US" sz="2000" b="1" dirty="0">
              <a:solidFill>
                <a:srgbClr val="FFFF00"/>
              </a:solidFill>
            </a:endParaRPr>
          </a:p>
          <a:p>
            <a:pPr marL="0" indent="0" algn="just">
              <a:buNone/>
            </a:pPr>
            <a:r>
              <a:rPr lang="en-US" sz="2000" b="1" dirty="0" err="1">
                <a:solidFill>
                  <a:srgbClr val="FFFF00"/>
                </a:solidFill>
              </a:rPr>
              <a:t>Misollar</a:t>
            </a:r>
            <a:r>
              <a:rPr lang="en-US" sz="2000" b="1" dirty="0">
                <a:solidFill>
                  <a:srgbClr val="FFFF00"/>
                </a:solidFill>
              </a:rPr>
              <a:t>:</a:t>
            </a:r>
            <a:endParaRPr lang="en-US" sz="2000" dirty="0">
              <a:solidFill>
                <a:srgbClr val="FFFF00"/>
              </a:solidFill>
            </a:endParaRPr>
          </a:p>
          <a:p>
            <a:pPr marL="0" indent="0" algn="just">
              <a:buNone/>
            </a:pPr>
            <a:r>
              <a:rPr lang="en-US" sz="2000" dirty="0" err="1">
                <a:solidFill>
                  <a:srgbClr val="FFFF00"/>
                </a:solidFill>
              </a:rPr>
              <a:t>Urush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yoki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siyosiy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inqiroz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paytida</a:t>
            </a:r>
            <a:r>
              <a:rPr lang="en-US" sz="2000" dirty="0">
                <a:solidFill>
                  <a:srgbClr val="FFFF00"/>
                </a:solidFill>
              </a:rPr>
              <a:t> import </a:t>
            </a:r>
            <a:r>
              <a:rPr lang="en-US" sz="2000" dirty="0" err="1">
                <a:solidFill>
                  <a:srgbClr val="FFFF00"/>
                </a:solidFill>
              </a:rPr>
              <a:t>tovarlari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kamayadi</a:t>
            </a:r>
            <a:r>
              <a:rPr lang="en-US" sz="2000" dirty="0">
                <a:solidFill>
                  <a:srgbClr val="FFFF00"/>
                </a:solidFill>
              </a:rPr>
              <a:t>, </a:t>
            </a:r>
            <a:r>
              <a:rPr lang="en-US" sz="2000" dirty="0" err="1">
                <a:solidFill>
                  <a:srgbClr val="FFFF00"/>
                </a:solidFill>
              </a:rPr>
              <a:t>narxlar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oshadi</a:t>
            </a:r>
            <a:r>
              <a:rPr lang="en-US" sz="2000" dirty="0">
                <a:solidFill>
                  <a:srgbClr val="FFFF0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US" sz="2000" dirty="0" err="1">
                <a:solidFill>
                  <a:srgbClr val="FFFF00"/>
                </a:solidFill>
              </a:rPr>
              <a:t>Yangi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soliq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qonuni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qabul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qilinsa</a:t>
            </a:r>
            <a:r>
              <a:rPr lang="en-US" sz="2000" dirty="0">
                <a:solidFill>
                  <a:srgbClr val="FFFF00"/>
                </a:solidFill>
              </a:rPr>
              <a:t> (</a:t>
            </a:r>
            <a:r>
              <a:rPr lang="en-US" sz="2000" dirty="0" err="1">
                <a:solidFill>
                  <a:srgbClr val="FFFF00"/>
                </a:solidFill>
              </a:rPr>
              <a:t>masalan</a:t>
            </a:r>
            <a:r>
              <a:rPr lang="en-US" sz="2000" dirty="0">
                <a:solidFill>
                  <a:srgbClr val="FFFF00"/>
                </a:solidFill>
              </a:rPr>
              <a:t>, QQS </a:t>
            </a:r>
            <a:r>
              <a:rPr lang="en-US" sz="2000" dirty="0" err="1">
                <a:solidFill>
                  <a:srgbClr val="FFFF00"/>
                </a:solidFill>
              </a:rPr>
              <a:t>stavkasi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oshirilsa</a:t>
            </a:r>
            <a:r>
              <a:rPr lang="en-US" sz="2000" dirty="0">
                <a:solidFill>
                  <a:srgbClr val="FFFF00"/>
                </a:solidFill>
              </a:rPr>
              <a:t>), </a:t>
            </a:r>
            <a:r>
              <a:rPr lang="en-US" sz="2000" dirty="0" err="1">
                <a:solidFill>
                  <a:srgbClr val="FFFF00"/>
                </a:solidFill>
              </a:rPr>
              <a:t>tovarlar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narxi</a:t>
            </a:r>
            <a:r>
              <a:rPr lang="en-US" sz="2000" dirty="0">
                <a:solidFill>
                  <a:srgbClr val="FFFF00"/>
                </a:solidFill>
              </a:rPr>
              <a:t> ham </a:t>
            </a:r>
            <a:r>
              <a:rPr lang="en-US" sz="2000" dirty="0" err="1">
                <a:solidFill>
                  <a:srgbClr val="FFFF00"/>
                </a:solidFill>
              </a:rPr>
              <a:t>oshadi</a:t>
            </a:r>
            <a:r>
              <a:rPr lang="en-US" sz="2000" dirty="0">
                <a:solidFill>
                  <a:srgbClr val="FFFF0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US" sz="2000" dirty="0" err="1">
                <a:solidFill>
                  <a:srgbClr val="FFFF00"/>
                </a:solidFill>
              </a:rPr>
              <a:t>Pandemiya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davrida</a:t>
            </a:r>
            <a:r>
              <a:rPr lang="en-US" sz="2000" dirty="0">
                <a:solidFill>
                  <a:srgbClr val="FFFF00"/>
                </a:solidFill>
              </a:rPr>
              <a:t> (COVID-19) </a:t>
            </a:r>
            <a:r>
              <a:rPr lang="en-US" sz="2000" dirty="0" err="1">
                <a:solidFill>
                  <a:srgbClr val="FFFF00"/>
                </a:solidFill>
              </a:rPr>
              <a:t>ko‘p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davlatlarda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do‘konlar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yopildi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va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savdo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onlayn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kanallarga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o‘tdi</a:t>
            </a:r>
            <a:r>
              <a:rPr lang="en-US" sz="2000" dirty="0">
                <a:solidFill>
                  <a:srgbClr val="FFFF0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US" sz="2000" b="1" dirty="0">
                <a:solidFill>
                  <a:srgbClr val="FFFF00"/>
                </a:solidFill>
              </a:rPr>
              <a:t>2. </a:t>
            </a:r>
            <a:r>
              <a:rPr lang="en-US" sz="2000" b="1" dirty="0" err="1">
                <a:solidFill>
                  <a:srgbClr val="FFFF00"/>
                </a:solidFill>
              </a:rPr>
              <a:t>Iqtisodiy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holat</a:t>
            </a:r>
            <a:endParaRPr lang="en-US" sz="2000" b="1" dirty="0">
              <a:solidFill>
                <a:srgbClr val="FFFF00"/>
              </a:solidFill>
            </a:endParaRPr>
          </a:p>
          <a:p>
            <a:pPr marL="0" indent="0" algn="just">
              <a:buNone/>
            </a:pPr>
            <a:r>
              <a:rPr lang="en-US" sz="2000" b="1" dirty="0" err="1">
                <a:solidFill>
                  <a:srgbClr val="FFFF00"/>
                </a:solidFill>
              </a:rPr>
              <a:t>Misollar</a:t>
            </a:r>
            <a:r>
              <a:rPr lang="en-US" sz="2000" b="1" dirty="0">
                <a:solidFill>
                  <a:srgbClr val="FFFF00"/>
                </a:solidFill>
              </a:rPr>
              <a:t>:</a:t>
            </a:r>
            <a:endParaRPr lang="en-US" sz="2000" dirty="0">
              <a:solidFill>
                <a:srgbClr val="FFFF00"/>
              </a:solidFill>
            </a:endParaRPr>
          </a:p>
          <a:p>
            <a:pPr marL="0" indent="0" algn="just">
              <a:buNone/>
            </a:pPr>
            <a:r>
              <a:rPr lang="en-US" sz="2000" dirty="0" err="1">
                <a:solidFill>
                  <a:srgbClr val="FFFF00"/>
                </a:solidFill>
              </a:rPr>
              <a:t>Inflyatsiya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oshsa</a:t>
            </a:r>
            <a:r>
              <a:rPr lang="en-US" sz="2000" dirty="0">
                <a:solidFill>
                  <a:srgbClr val="FFFF00"/>
                </a:solidFill>
              </a:rPr>
              <a:t>, </a:t>
            </a:r>
            <a:r>
              <a:rPr lang="en-US" sz="2000" dirty="0" err="1">
                <a:solidFill>
                  <a:srgbClr val="FFFF00"/>
                </a:solidFill>
              </a:rPr>
              <a:t>odamlar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qimmatbaho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buyumlar</a:t>
            </a:r>
            <a:r>
              <a:rPr lang="en-US" sz="2000" dirty="0">
                <a:solidFill>
                  <a:srgbClr val="FFFF00"/>
                </a:solidFill>
              </a:rPr>
              <a:t> (</a:t>
            </a:r>
            <a:r>
              <a:rPr lang="en-US" sz="2000" dirty="0" err="1">
                <a:solidFill>
                  <a:srgbClr val="FFFF00"/>
                </a:solidFill>
              </a:rPr>
              <a:t>texnika</a:t>
            </a:r>
            <a:r>
              <a:rPr lang="en-US" sz="2000" dirty="0">
                <a:solidFill>
                  <a:srgbClr val="FFFF00"/>
                </a:solidFill>
              </a:rPr>
              <a:t>, </a:t>
            </a:r>
            <a:r>
              <a:rPr lang="en-US" sz="2000" dirty="0" err="1">
                <a:solidFill>
                  <a:srgbClr val="FFFF00"/>
                </a:solidFill>
              </a:rPr>
              <a:t>mebel</a:t>
            </a:r>
            <a:r>
              <a:rPr lang="en-US" sz="2000" dirty="0">
                <a:solidFill>
                  <a:srgbClr val="FFFF00"/>
                </a:solidFill>
              </a:rPr>
              <a:t>) </a:t>
            </a:r>
            <a:r>
              <a:rPr lang="en-US" sz="2000" dirty="0" err="1">
                <a:solidFill>
                  <a:srgbClr val="FFFF00"/>
                </a:solidFill>
              </a:rPr>
              <a:t>sotib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olishni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kechiktiradi</a:t>
            </a:r>
            <a:r>
              <a:rPr lang="en-US" sz="2000" dirty="0">
                <a:solidFill>
                  <a:srgbClr val="FFFF0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US" sz="2000" dirty="0" err="1">
                <a:solidFill>
                  <a:srgbClr val="FFFF00"/>
                </a:solidFill>
              </a:rPr>
              <a:t>Aholi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daromadlari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oshganda</a:t>
            </a:r>
            <a:r>
              <a:rPr lang="en-US" sz="2000" dirty="0">
                <a:solidFill>
                  <a:srgbClr val="FFFF00"/>
                </a:solidFill>
              </a:rPr>
              <a:t>, premium </a:t>
            </a:r>
            <a:r>
              <a:rPr lang="en-US" sz="2000" dirty="0" err="1">
                <a:solidFill>
                  <a:srgbClr val="FFFF00"/>
                </a:solidFill>
              </a:rPr>
              <a:t>tovarlarga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talab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ko‘payadi</a:t>
            </a:r>
            <a:r>
              <a:rPr lang="en-US" sz="2000" dirty="0">
                <a:solidFill>
                  <a:srgbClr val="FFFF00"/>
                </a:solidFill>
              </a:rPr>
              <a:t> (</a:t>
            </a:r>
            <a:r>
              <a:rPr lang="en-US" sz="2000" dirty="0" err="1">
                <a:solidFill>
                  <a:srgbClr val="FFFF00"/>
                </a:solidFill>
              </a:rPr>
              <a:t>masalan</a:t>
            </a:r>
            <a:r>
              <a:rPr lang="en-US" sz="2000" dirty="0">
                <a:solidFill>
                  <a:srgbClr val="FFFF00"/>
                </a:solidFill>
              </a:rPr>
              <a:t>, </a:t>
            </a:r>
            <a:r>
              <a:rPr lang="en-US" sz="2000" dirty="0" err="1">
                <a:solidFill>
                  <a:srgbClr val="FFFF00"/>
                </a:solidFill>
              </a:rPr>
              <a:t>brend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kiyimlar</a:t>
            </a:r>
            <a:r>
              <a:rPr lang="en-US" sz="2000" dirty="0">
                <a:solidFill>
                  <a:srgbClr val="FFFF00"/>
                </a:solidFill>
              </a:rPr>
              <a:t>, import </a:t>
            </a:r>
            <a:r>
              <a:rPr lang="en-US" sz="2000" dirty="0" err="1">
                <a:solidFill>
                  <a:srgbClr val="FFFF00"/>
                </a:solidFill>
              </a:rPr>
              <a:t>oziq-ovqat</a:t>
            </a:r>
            <a:r>
              <a:rPr lang="en-US" sz="2000" dirty="0">
                <a:solidFill>
                  <a:srgbClr val="FFFF00"/>
                </a:solidFill>
              </a:rPr>
              <a:t>).</a:t>
            </a:r>
          </a:p>
          <a:p>
            <a:pPr marL="0" indent="0" algn="just">
              <a:buNone/>
            </a:pPr>
            <a:r>
              <a:rPr lang="en-US" sz="2000" dirty="0" err="1">
                <a:solidFill>
                  <a:srgbClr val="FFFF00"/>
                </a:solidFill>
              </a:rPr>
              <a:t>Iqtisodiy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inqirozda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odamlar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faqat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zarur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mahsulotlarni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sotib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olishadi</a:t>
            </a:r>
            <a:r>
              <a:rPr lang="en-US" sz="2000" dirty="0">
                <a:solidFill>
                  <a:srgbClr val="FFFF00"/>
                </a:solidFill>
              </a:rPr>
              <a:t>, </a:t>
            </a:r>
            <a:r>
              <a:rPr lang="en-US" sz="2000" dirty="0" err="1">
                <a:solidFill>
                  <a:srgbClr val="FFFF00"/>
                </a:solidFill>
              </a:rPr>
              <a:t>savdo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aylanmasi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qisqaradi</a:t>
            </a:r>
            <a:r>
              <a:rPr lang="en-US" sz="2000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291" y="0"/>
            <a:ext cx="2970709" cy="6823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99820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345573"/>
            <a:ext cx="3408313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63888" y="130127"/>
            <a:ext cx="538234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/>
              <a:t>Engel </a:t>
            </a:r>
            <a:r>
              <a:rPr lang="en-US" dirty="0" err="1"/>
              <a:t>qonunining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mohiyati</a:t>
            </a:r>
            <a:r>
              <a:rPr lang="en-US" dirty="0"/>
              <a:t> </a:t>
            </a:r>
            <a:r>
              <a:rPr lang="en-US" dirty="0" err="1"/>
              <a:t>shundaki</a:t>
            </a:r>
            <a:r>
              <a:rPr lang="en-US" dirty="0"/>
              <a:t>, </a:t>
            </a:r>
            <a:r>
              <a:rPr lang="en-US" dirty="0" err="1"/>
              <a:t>daromadning</a:t>
            </a:r>
            <a:r>
              <a:rPr lang="en-US" dirty="0"/>
              <a:t> </a:t>
            </a:r>
            <a:r>
              <a:rPr lang="en-US" dirty="0" err="1"/>
              <a:t>oshishi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xarajatlar</a:t>
            </a:r>
            <a:r>
              <a:rPr lang="en-US" dirty="0"/>
              <a:t> </a:t>
            </a:r>
            <a:r>
              <a:rPr lang="en-US" dirty="0" err="1"/>
              <a:t>tarkibi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o‘zgaradi</a:t>
            </a:r>
            <a:r>
              <a:rPr lang="en-US" dirty="0"/>
              <a:t>:</a:t>
            </a:r>
            <a:endParaRPr lang="ru-RU" dirty="0"/>
          </a:p>
          <a:p>
            <a:pPr algn="just"/>
            <a:endParaRPr lang="en-US" dirty="0"/>
          </a:p>
          <a:p>
            <a:pPr algn="just"/>
            <a:r>
              <a:rPr lang="en-US" b="1" dirty="0" err="1"/>
              <a:t>Oziq-ovqat</a:t>
            </a:r>
            <a:r>
              <a:rPr lang="en-US" b="1" dirty="0"/>
              <a:t> </a:t>
            </a:r>
            <a:r>
              <a:rPr lang="en-US" b="1" dirty="0" err="1"/>
              <a:t>xarajatlarining</a:t>
            </a:r>
            <a:r>
              <a:rPr lang="en-US" b="1" dirty="0"/>
              <a:t> </a:t>
            </a:r>
            <a:r>
              <a:rPr lang="en-US" b="1" dirty="0" err="1"/>
              <a:t>ulushi</a:t>
            </a:r>
            <a:r>
              <a:rPr lang="en-US" b="1" dirty="0"/>
              <a:t> </a:t>
            </a:r>
            <a:r>
              <a:rPr lang="en-US" b="1" dirty="0" err="1"/>
              <a:t>kamayadi</a:t>
            </a:r>
            <a:r>
              <a:rPr lang="en-US" b="1" dirty="0"/>
              <a:t>, </a:t>
            </a:r>
            <a:r>
              <a:rPr lang="en-US" b="1" dirty="0" err="1"/>
              <a:t>chunki</a:t>
            </a:r>
            <a:r>
              <a:rPr lang="en-US" b="1" dirty="0"/>
              <a:t> </a:t>
            </a:r>
            <a:r>
              <a:rPr lang="en-US" b="1" dirty="0" err="1"/>
              <a:t>asosiy</a:t>
            </a:r>
            <a:r>
              <a:rPr lang="en-US" b="1" dirty="0"/>
              <a:t> </a:t>
            </a:r>
            <a:r>
              <a:rPr lang="en-US" b="1" dirty="0" err="1"/>
              <a:t>ehtiyojlar</a:t>
            </a:r>
            <a:r>
              <a:rPr lang="en-US" b="1" dirty="0"/>
              <a:t> </a:t>
            </a:r>
            <a:r>
              <a:rPr lang="en-US" b="1" dirty="0" err="1"/>
              <a:t>allaqachon</a:t>
            </a:r>
            <a:r>
              <a:rPr lang="en-US" b="1" dirty="0"/>
              <a:t> </a:t>
            </a:r>
            <a:r>
              <a:rPr lang="en-US" b="1" dirty="0" err="1"/>
              <a:t>qondirilgan</a:t>
            </a:r>
            <a:r>
              <a:rPr lang="en-US" dirty="0"/>
              <a:t>.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sababi</a:t>
            </a:r>
            <a:r>
              <a:rPr lang="en-US" dirty="0"/>
              <a:t> </a:t>
            </a:r>
            <a:r>
              <a:rPr lang="en-US" dirty="0" err="1"/>
              <a:t>shundaki</a:t>
            </a:r>
            <a:r>
              <a:rPr lang="en-US" dirty="0"/>
              <a:t>, </a:t>
            </a:r>
            <a:r>
              <a:rPr lang="en-US" dirty="0" err="1"/>
              <a:t>odamlar</a:t>
            </a:r>
            <a:r>
              <a:rPr lang="en-US" dirty="0"/>
              <a:t> </a:t>
            </a:r>
            <a:r>
              <a:rPr lang="en-US" dirty="0" err="1"/>
              <a:t>daromadlari</a:t>
            </a:r>
            <a:r>
              <a:rPr lang="en-US" dirty="0"/>
              <a:t> </a:t>
            </a:r>
            <a:r>
              <a:rPr lang="en-US" dirty="0" err="1"/>
              <a:t>sezilarli</a:t>
            </a:r>
            <a:r>
              <a:rPr lang="en-US" dirty="0"/>
              <a:t> </a:t>
            </a:r>
            <a:r>
              <a:rPr lang="en-US" dirty="0" err="1"/>
              <a:t>darajada</a:t>
            </a:r>
            <a:r>
              <a:rPr lang="en-US" dirty="0"/>
              <a:t> </a:t>
            </a:r>
            <a:r>
              <a:rPr lang="en-US" dirty="0" err="1"/>
              <a:t>oshsa</a:t>
            </a:r>
            <a:r>
              <a:rPr lang="en-US" dirty="0"/>
              <a:t> ham, </a:t>
            </a:r>
            <a:r>
              <a:rPr lang="en-US" dirty="0" err="1"/>
              <a:t>oziq-ovqat</a:t>
            </a:r>
            <a:r>
              <a:rPr lang="en-US" dirty="0"/>
              <a:t> </a:t>
            </a:r>
            <a:r>
              <a:rPr lang="en-US" dirty="0" err="1"/>
              <a:t>iste’molini</a:t>
            </a:r>
            <a:r>
              <a:rPr lang="en-US" dirty="0"/>
              <a:t> </a:t>
            </a:r>
            <a:r>
              <a:rPr lang="en-US" dirty="0" err="1"/>
              <a:t>cheksiz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oshira</a:t>
            </a:r>
            <a:r>
              <a:rPr lang="en-US" dirty="0"/>
              <a:t> </a:t>
            </a:r>
            <a:r>
              <a:rPr lang="en-US" dirty="0" err="1"/>
              <a:t>olmaydilar</a:t>
            </a:r>
            <a:r>
              <a:rPr lang="en-US" dirty="0"/>
              <a:t>.</a:t>
            </a:r>
            <a:endParaRPr lang="ru-RU" dirty="0"/>
          </a:p>
          <a:p>
            <a:pPr algn="just"/>
            <a:endParaRPr lang="en-US" dirty="0"/>
          </a:p>
          <a:p>
            <a:pPr algn="just"/>
            <a:r>
              <a:rPr lang="en-US" b="1" dirty="0" err="1"/>
              <a:t>Uzoq</a:t>
            </a:r>
            <a:r>
              <a:rPr lang="en-US" b="1" dirty="0"/>
              <a:t> </a:t>
            </a:r>
            <a:r>
              <a:rPr lang="en-US" b="1" dirty="0" err="1"/>
              <a:t>muddat</a:t>
            </a:r>
            <a:r>
              <a:rPr lang="en-US" b="1" dirty="0"/>
              <a:t> </a:t>
            </a:r>
            <a:r>
              <a:rPr lang="en-US" b="1" dirty="0" err="1"/>
              <a:t>foydalaniladigan</a:t>
            </a:r>
            <a:r>
              <a:rPr lang="en-US" b="1" dirty="0"/>
              <a:t> </a:t>
            </a:r>
            <a:r>
              <a:rPr lang="en-US" b="1" dirty="0" err="1"/>
              <a:t>tovarlar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xizmatlar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xarajatlar</a:t>
            </a:r>
            <a:r>
              <a:rPr lang="en-US" b="1" dirty="0"/>
              <a:t> </a:t>
            </a:r>
            <a:r>
              <a:rPr lang="en-US" b="1" dirty="0" err="1"/>
              <a:t>ortib</a:t>
            </a:r>
            <a:r>
              <a:rPr lang="en-US" b="1" dirty="0"/>
              <a:t> </a:t>
            </a:r>
            <a:r>
              <a:rPr lang="en-US" b="1" dirty="0" err="1"/>
              <a:t>bormoqda</a:t>
            </a:r>
            <a:r>
              <a:rPr lang="en-US" dirty="0"/>
              <a:t>. </a:t>
            </a:r>
            <a:r>
              <a:rPr lang="en-US" dirty="0" err="1"/>
              <a:t>Odamlar</a:t>
            </a:r>
            <a:r>
              <a:rPr lang="en-US" dirty="0"/>
              <a:t> </a:t>
            </a:r>
            <a:r>
              <a:rPr lang="en-US" dirty="0" err="1"/>
              <a:t>qimmatroq</a:t>
            </a:r>
            <a:r>
              <a:rPr lang="en-US" dirty="0"/>
              <a:t> </a:t>
            </a:r>
            <a:r>
              <a:rPr lang="en-US" dirty="0" err="1"/>
              <a:t>kiyim-kechak</a:t>
            </a:r>
            <a:r>
              <a:rPr lang="en-US" dirty="0"/>
              <a:t>, </a:t>
            </a:r>
            <a:r>
              <a:rPr lang="en-US" dirty="0" err="1"/>
              <a:t>avtomobil</a:t>
            </a:r>
            <a:r>
              <a:rPr lang="en-US" dirty="0"/>
              <a:t>, </a:t>
            </a:r>
            <a:r>
              <a:rPr lang="en-US" dirty="0" err="1"/>
              <a:t>maishiy</a:t>
            </a:r>
            <a:r>
              <a:rPr lang="en-US" dirty="0"/>
              <a:t> </a:t>
            </a:r>
            <a:r>
              <a:rPr lang="en-US" dirty="0" err="1"/>
              <a:t>texnika</a:t>
            </a:r>
            <a:r>
              <a:rPr lang="en-US" dirty="0"/>
              <a:t> </a:t>
            </a:r>
            <a:r>
              <a:rPr lang="en-US" dirty="0" err="1"/>
              <a:t>sotib</a:t>
            </a:r>
            <a:r>
              <a:rPr lang="en-US" dirty="0"/>
              <a:t> </a:t>
            </a:r>
            <a:r>
              <a:rPr lang="en-US" dirty="0" err="1"/>
              <a:t>ola</a:t>
            </a:r>
            <a:r>
              <a:rPr lang="en-US" dirty="0"/>
              <a:t> </a:t>
            </a:r>
            <a:r>
              <a:rPr lang="en-US" dirty="0" err="1"/>
              <a:t>boshlaydi</a:t>
            </a:r>
            <a:r>
              <a:rPr lang="en-US" dirty="0"/>
              <a:t>, </a:t>
            </a:r>
            <a:r>
              <a:rPr lang="en-US" dirty="0" err="1"/>
              <a:t>ko‘chmas</a:t>
            </a:r>
            <a:r>
              <a:rPr lang="en-US" dirty="0"/>
              <a:t> </a:t>
            </a:r>
            <a:r>
              <a:rPr lang="en-US" dirty="0" err="1"/>
              <a:t>mulkka</a:t>
            </a:r>
            <a:r>
              <a:rPr lang="en-US" dirty="0"/>
              <a:t> </a:t>
            </a:r>
            <a:r>
              <a:rPr lang="en-US" dirty="0" err="1"/>
              <a:t>sarmoya</a:t>
            </a:r>
            <a:r>
              <a:rPr lang="en-US" dirty="0"/>
              <a:t> </a:t>
            </a:r>
            <a:r>
              <a:rPr lang="en-US" dirty="0" err="1"/>
              <a:t>kiritadi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kelajagiga</a:t>
            </a:r>
            <a:r>
              <a:rPr lang="en-US" dirty="0"/>
              <a:t> </a:t>
            </a:r>
            <a:r>
              <a:rPr lang="en-US" dirty="0" err="1"/>
              <a:t>sarmoya</a:t>
            </a:r>
            <a:r>
              <a:rPr lang="en-US" dirty="0"/>
              <a:t> </a:t>
            </a:r>
            <a:r>
              <a:rPr lang="en-US" dirty="0" err="1"/>
              <a:t>kiritadi</a:t>
            </a:r>
            <a:r>
              <a:rPr lang="en-US" dirty="0"/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4437112"/>
            <a:ext cx="79928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err="1"/>
              <a:t>Madaniy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nomoddiy</a:t>
            </a:r>
            <a:r>
              <a:rPr lang="en-US" b="1" dirty="0"/>
              <a:t> </a:t>
            </a:r>
            <a:r>
              <a:rPr lang="en-US" b="1" dirty="0" err="1"/>
              <a:t>ehtiyojlar</a:t>
            </a:r>
            <a:r>
              <a:rPr lang="en-US" b="1" dirty="0"/>
              <a:t> </a:t>
            </a:r>
            <a:r>
              <a:rPr lang="en-US" b="1" dirty="0" err="1"/>
              <a:t>tobora</a:t>
            </a:r>
            <a:r>
              <a:rPr lang="en-US" b="1" dirty="0"/>
              <a:t> </a:t>
            </a:r>
            <a:r>
              <a:rPr lang="en-US" b="1" dirty="0" err="1"/>
              <a:t>katta</a:t>
            </a:r>
            <a:r>
              <a:rPr lang="en-US" b="1" dirty="0"/>
              <a:t> </a:t>
            </a:r>
            <a:r>
              <a:rPr lang="en-US" b="1" dirty="0" err="1"/>
              <a:t>ahamiyat</a:t>
            </a:r>
            <a:r>
              <a:rPr lang="en-US" b="1" dirty="0"/>
              <a:t> </a:t>
            </a:r>
            <a:r>
              <a:rPr lang="en-US" b="1" dirty="0" err="1"/>
              <a:t>kasb</a:t>
            </a:r>
            <a:r>
              <a:rPr lang="en-US" b="1" dirty="0"/>
              <a:t> </a:t>
            </a:r>
            <a:r>
              <a:rPr lang="en-US" b="1" dirty="0" err="1"/>
              <a:t>etmoqda</a:t>
            </a:r>
            <a:r>
              <a:rPr lang="en-US" dirty="0"/>
              <a:t>.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o‘tishi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ta’lim</a:t>
            </a:r>
            <a:r>
              <a:rPr lang="en-US" dirty="0"/>
              <a:t>, </a:t>
            </a:r>
            <a:r>
              <a:rPr lang="en-US" dirty="0" err="1"/>
              <a:t>o‘yin-kulgi</a:t>
            </a:r>
            <a:r>
              <a:rPr lang="en-US" dirty="0"/>
              <a:t>, </a:t>
            </a:r>
            <a:r>
              <a:rPr lang="en-US" dirty="0" err="1"/>
              <a:t>sayohat</a:t>
            </a:r>
            <a:r>
              <a:rPr lang="en-US" dirty="0"/>
              <a:t>, </a:t>
            </a:r>
            <a:r>
              <a:rPr lang="en-US" dirty="0" err="1"/>
              <a:t>xayriya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nomoddiy</a:t>
            </a:r>
            <a:r>
              <a:rPr lang="en-US" dirty="0"/>
              <a:t> </a:t>
            </a:r>
            <a:r>
              <a:rPr lang="en-US" dirty="0" err="1"/>
              <a:t>aktivlarga</a:t>
            </a:r>
            <a:r>
              <a:rPr lang="en-US" dirty="0"/>
              <a:t> </a:t>
            </a:r>
            <a:r>
              <a:rPr lang="en-US" dirty="0" err="1"/>
              <a:t>xarajatlar</a:t>
            </a:r>
            <a:r>
              <a:rPr lang="en-US" dirty="0"/>
              <a:t> </a:t>
            </a:r>
            <a:r>
              <a:rPr lang="en-US" dirty="0" err="1"/>
              <a:t>ortib</a:t>
            </a:r>
            <a:r>
              <a:rPr lang="en-US" dirty="0"/>
              <a:t> </a:t>
            </a:r>
            <a:r>
              <a:rPr lang="en-US" dirty="0" err="1"/>
              <a:t>boradi</a:t>
            </a:r>
            <a:r>
              <a:rPr lang="en-US" dirty="0"/>
              <a:t>.</a:t>
            </a:r>
          </a:p>
          <a:p>
            <a:endParaRPr lang="en-US" dirty="0"/>
          </a:p>
          <a:p>
            <a:pPr algn="just"/>
            <a:r>
              <a:rPr lang="en-US" b="1" dirty="0" err="1"/>
              <a:t>Iste’mol</a:t>
            </a:r>
            <a:r>
              <a:rPr lang="en-US" b="1" dirty="0"/>
              <a:t> </a:t>
            </a:r>
            <a:r>
              <a:rPr lang="en-US" b="1" dirty="0" err="1"/>
              <a:t>tarkibining</a:t>
            </a:r>
            <a:r>
              <a:rPr lang="en-US" b="1" dirty="0"/>
              <a:t> </a:t>
            </a:r>
            <a:r>
              <a:rPr lang="en-US" b="1" dirty="0" err="1"/>
              <a:t>o‘zgarishi</a:t>
            </a:r>
            <a:r>
              <a:rPr lang="en-US" b="1" dirty="0"/>
              <a:t> </a:t>
            </a:r>
            <a:r>
              <a:rPr lang="en-US" b="1" dirty="0" err="1"/>
              <a:t>arzon</a:t>
            </a:r>
            <a:r>
              <a:rPr lang="en-US" b="1" dirty="0"/>
              <a:t> </a:t>
            </a:r>
            <a:r>
              <a:rPr lang="en-US" b="1" dirty="0" err="1"/>
              <a:t>tovarlarga</a:t>
            </a:r>
            <a:r>
              <a:rPr lang="en-US" b="1" dirty="0"/>
              <a:t> </a:t>
            </a:r>
            <a:r>
              <a:rPr lang="en-US" b="1" dirty="0" err="1"/>
              <a:t>bo‘lgan</a:t>
            </a:r>
            <a:r>
              <a:rPr lang="en-US" b="1" dirty="0"/>
              <a:t> </a:t>
            </a:r>
            <a:r>
              <a:rPr lang="en-US" b="1" dirty="0" err="1"/>
              <a:t>talabning</a:t>
            </a:r>
            <a:r>
              <a:rPr lang="en-US" b="1" dirty="0"/>
              <a:t> </a:t>
            </a:r>
            <a:r>
              <a:rPr lang="en-US" b="1" dirty="0" err="1"/>
              <a:t>pasayishi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premium </a:t>
            </a:r>
            <a:r>
              <a:rPr lang="en-US" b="1" dirty="0" err="1"/>
              <a:t>segmentning</a:t>
            </a:r>
            <a:r>
              <a:rPr lang="en-US" b="1" dirty="0"/>
              <a:t> </a:t>
            </a:r>
            <a:r>
              <a:rPr lang="en-US" b="1" dirty="0" err="1"/>
              <a:t>sifatli</a:t>
            </a:r>
            <a:r>
              <a:rPr lang="en-US" b="1" dirty="0"/>
              <a:t> </a:t>
            </a:r>
            <a:r>
              <a:rPr lang="en-US" b="1" dirty="0" err="1"/>
              <a:t>mahsulotlari</a:t>
            </a:r>
            <a:r>
              <a:rPr lang="en-US" b="1" dirty="0"/>
              <a:t> </a:t>
            </a:r>
            <a:r>
              <a:rPr lang="en-US" b="1" dirty="0" err="1"/>
              <a:t>ommabopligining</a:t>
            </a:r>
            <a:r>
              <a:rPr lang="en-US" b="1" dirty="0"/>
              <a:t> </a:t>
            </a:r>
            <a:r>
              <a:rPr lang="en-US" b="1" dirty="0" err="1"/>
              <a:t>o‘sishida</a:t>
            </a:r>
            <a:r>
              <a:rPr lang="en-US" b="1" dirty="0"/>
              <a:t> ham </a:t>
            </a:r>
            <a:r>
              <a:rPr lang="en-US" b="1" dirty="0" err="1"/>
              <a:t>namoyon</a:t>
            </a:r>
            <a:r>
              <a:rPr lang="en-US" b="1" dirty="0"/>
              <a:t> </a:t>
            </a:r>
            <a:r>
              <a:rPr lang="en-US" b="1" dirty="0" err="1"/>
              <a:t>bo‘ladi</a:t>
            </a:r>
            <a:r>
              <a:rPr lang="en-US" b="1" dirty="0"/>
              <a:t>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677897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63" y="3188069"/>
            <a:ext cx="3987031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036" y="3190782"/>
            <a:ext cx="4140460" cy="3118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трелка вправо 4"/>
          <p:cNvSpPr/>
          <p:nvPr/>
        </p:nvSpPr>
        <p:spPr>
          <a:xfrm>
            <a:off x="4163694" y="4437112"/>
            <a:ext cx="740085" cy="81428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04468" y="325747"/>
            <a:ext cx="868801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b="1" dirty="0"/>
              <a:t>3. </a:t>
            </a:r>
            <a:r>
              <a:rPr lang="en-US" sz="2200" b="1" dirty="0" err="1"/>
              <a:t>Savdo</a:t>
            </a:r>
            <a:r>
              <a:rPr lang="en-US" sz="2200" b="1" dirty="0"/>
              <a:t> </a:t>
            </a:r>
            <a:r>
              <a:rPr lang="en-US" sz="2200" b="1" dirty="0" err="1"/>
              <a:t>trendlarining</a:t>
            </a:r>
            <a:r>
              <a:rPr lang="en-US" sz="2200" b="1" dirty="0"/>
              <a:t> </a:t>
            </a:r>
            <a:r>
              <a:rPr lang="en-US" sz="2200" b="1" dirty="0" err="1"/>
              <a:t>o‘zgarishi</a:t>
            </a:r>
            <a:endParaRPr lang="en-US" sz="2200" b="1" dirty="0"/>
          </a:p>
          <a:p>
            <a:pPr algn="just"/>
            <a:r>
              <a:rPr lang="en-US" sz="2200" b="1" dirty="0" err="1"/>
              <a:t>Misollar</a:t>
            </a:r>
            <a:r>
              <a:rPr lang="en-US" sz="2200" b="1" dirty="0"/>
              <a:t>:</a:t>
            </a:r>
            <a:endParaRPr lang="en-US" sz="2200" dirty="0"/>
          </a:p>
          <a:p>
            <a:pPr marL="342900" indent="-342900" algn="just">
              <a:buFont typeface="Arial" pitchFamily="34" charset="0"/>
              <a:buChar char="•"/>
            </a:pPr>
            <a:r>
              <a:rPr lang="en-US" sz="2200" dirty="0" err="1"/>
              <a:t>So‘nggi</a:t>
            </a:r>
            <a:r>
              <a:rPr lang="en-US" sz="2200" dirty="0"/>
              <a:t> </a:t>
            </a:r>
            <a:r>
              <a:rPr lang="en-US" sz="2200" dirty="0" err="1"/>
              <a:t>yillarda</a:t>
            </a:r>
            <a:r>
              <a:rPr lang="en-US" sz="2200" dirty="0"/>
              <a:t> </a:t>
            </a:r>
            <a:r>
              <a:rPr lang="en-US" sz="2200" dirty="0" err="1"/>
              <a:t>sog‘lom</a:t>
            </a:r>
            <a:r>
              <a:rPr lang="en-US" sz="2200" dirty="0"/>
              <a:t> </a:t>
            </a:r>
            <a:r>
              <a:rPr lang="en-US" sz="2200" dirty="0" err="1"/>
              <a:t>ovqatlanish</a:t>
            </a:r>
            <a:r>
              <a:rPr lang="en-US" sz="2200" dirty="0"/>
              <a:t> </a:t>
            </a:r>
            <a:r>
              <a:rPr lang="en-US" sz="2200" dirty="0" err="1"/>
              <a:t>mahsulotlari</a:t>
            </a:r>
            <a:r>
              <a:rPr lang="en-US" sz="2200" dirty="0"/>
              <a:t> (</a:t>
            </a:r>
            <a:r>
              <a:rPr lang="en-US" sz="2200" dirty="0" err="1"/>
              <a:t>organik</a:t>
            </a:r>
            <a:r>
              <a:rPr lang="en-US" sz="2200" dirty="0"/>
              <a:t>, “</a:t>
            </a:r>
            <a:r>
              <a:rPr lang="en-US" sz="2200" dirty="0" err="1"/>
              <a:t>eko</a:t>
            </a:r>
            <a:r>
              <a:rPr lang="en-US" sz="2200" dirty="0"/>
              <a:t>”)</a:t>
            </a:r>
            <a:r>
              <a:rPr lang="en-US" sz="2200" dirty="0" err="1"/>
              <a:t>ga</a:t>
            </a:r>
            <a:r>
              <a:rPr lang="en-US" sz="2200" dirty="0"/>
              <a:t> </a:t>
            </a:r>
            <a:r>
              <a:rPr lang="en-US" sz="2200" dirty="0" err="1"/>
              <a:t>talab</a:t>
            </a:r>
            <a:r>
              <a:rPr lang="en-US" sz="2200" dirty="0"/>
              <a:t> </a:t>
            </a:r>
            <a:r>
              <a:rPr lang="en-US" sz="2200" dirty="0" err="1"/>
              <a:t>oshdi</a:t>
            </a:r>
            <a:r>
              <a:rPr lang="en-US" sz="2200" dirty="0"/>
              <a:t>.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n-US" sz="2200" dirty="0" err="1"/>
              <a:t>Smartfonlar</a:t>
            </a:r>
            <a:r>
              <a:rPr lang="en-US" sz="2200" dirty="0"/>
              <a:t> </a:t>
            </a:r>
            <a:r>
              <a:rPr lang="en-US" sz="2200" dirty="0" err="1"/>
              <a:t>ommalashganidan</a:t>
            </a:r>
            <a:r>
              <a:rPr lang="en-US" sz="2200" dirty="0"/>
              <a:t> </a:t>
            </a:r>
            <a:r>
              <a:rPr lang="en-US" sz="2200" dirty="0" err="1"/>
              <a:t>beri</a:t>
            </a:r>
            <a:r>
              <a:rPr lang="en-US" sz="2200" dirty="0"/>
              <a:t> </a:t>
            </a:r>
            <a:r>
              <a:rPr lang="en-US" sz="2200" dirty="0" err="1"/>
              <a:t>oddiy</a:t>
            </a:r>
            <a:r>
              <a:rPr lang="en-US" sz="2200" dirty="0"/>
              <a:t> </a:t>
            </a:r>
            <a:r>
              <a:rPr lang="en-US" sz="2200" dirty="0" err="1"/>
              <a:t>mobil</a:t>
            </a:r>
            <a:r>
              <a:rPr lang="en-US" sz="2200" dirty="0"/>
              <a:t> </a:t>
            </a:r>
            <a:r>
              <a:rPr lang="en-US" sz="2200" dirty="0" err="1"/>
              <a:t>telefonlarga</a:t>
            </a:r>
            <a:r>
              <a:rPr lang="en-US" sz="2200" dirty="0"/>
              <a:t> </a:t>
            </a:r>
            <a:r>
              <a:rPr lang="en-US" sz="2200" dirty="0" err="1"/>
              <a:t>talab</a:t>
            </a:r>
            <a:r>
              <a:rPr lang="en-US" sz="2200" dirty="0"/>
              <a:t> </a:t>
            </a:r>
            <a:r>
              <a:rPr lang="en-US" sz="2200" dirty="0" err="1"/>
              <a:t>deyarli</a:t>
            </a:r>
            <a:r>
              <a:rPr lang="en-US" sz="2200" dirty="0"/>
              <a:t> </a:t>
            </a:r>
            <a:r>
              <a:rPr lang="en-US" sz="2200" dirty="0" err="1"/>
              <a:t>yo‘qoldi</a:t>
            </a:r>
            <a:r>
              <a:rPr lang="en-US" sz="2200" dirty="0"/>
              <a:t>.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n-US" sz="2200" dirty="0" err="1"/>
              <a:t>Elektr</a:t>
            </a:r>
            <a:r>
              <a:rPr lang="en-US" sz="2200" dirty="0"/>
              <a:t> </a:t>
            </a:r>
            <a:r>
              <a:rPr lang="en-US" sz="2200" dirty="0" err="1"/>
              <a:t>avtomobillarga</a:t>
            </a:r>
            <a:r>
              <a:rPr lang="en-US" sz="2200" dirty="0"/>
              <a:t> </a:t>
            </a:r>
            <a:r>
              <a:rPr lang="en-US" sz="2200" dirty="0" err="1"/>
              <a:t>talab</a:t>
            </a:r>
            <a:r>
              <a:rPr lang="en-US" sz="2200" dirty="0"/>
              <a:t> </a:t>
            </a:r>
            <a:r>
              <a:rPr lang="en-US" sz="2200" dirty="0" err="1"/>
              <a:t>ortib</a:t>
            </a:r>
            <a:r>
              <a:rPr lang="en-US" sz="2200" dirty="0"/>
              <a:t> </a:t>
            </a:r>
            <a:r>
              <a:rPr lang="en-US" sz="2200" dirty="0" err="1"/>
              <a:t>bormoqda</a:t>
            </a:r>
            <a:r>
              <a:rPr lang="en-US" sz="2200" dirty="0"/>
              <a:t>, </a:t>
            </a:r>
            <a:r>
              <a:rPr lang="en-US" sz="2200" dirty="0" err="1"/>
              <a:t>bu</a:t>
            </a:r>
            <a:r>
              <a:rPr lang="en-US" sz="2200" dirty="0"/>
              <a:t> </a:t>
            </a:r>
            <a:r>
              <a:rPr lang="en-US" sz="2200" dirty="0" err="1"/>
              <a:t>avtomobil</a:t>
            </a:r>
            <a:r>
              <a:rPr lang="en-US" sz="2200" dirty="0"/>
              <a:t> </a:t>
            </a:r>
            <a:r>
              <a:rPr lang="en-US" sz="2200" dirty="0" err="1"/>
              <a:t>bozorini</a:t>
            </a:r>
            <a:r>
              <a:rPr lang="en-US" sz="2200" dirty="0"/>
              <a:t> </a:t>
            </a:r>
            <a:r>
              <a:rPr lang="en-US" sz="2200" dirty="0" err="1"/>
              <a:t>o‘zgartiryapti</a:t>
            </a:r>
            <a:r>
              <a:rPr lang="en-US" sz="2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94199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60648"/>
            <a:ext cx="8064896" cy="295232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1800" b="1" dirty="0"/>
              <a:t>4. </a:t>
            </a:r>
            <a:r>
              <a:rPr lang="en-US" sz="1800" b="1" dirty="0" err="1"/>
              <a:t>Raqobatchilarning</a:t>
            </a:r>
            <a:r>
              <a:rPr lang="en-US" sz="1800" b="1" dirty="0"/>
              <a:t> </a:t>
            </a:r>
            <a:r>
              <a:rPr lang="en-US" sz="1800" b="1" dirty="0" err="1"/>
              <a:t>mavjudligi</a:t>
            </a:r>
            <a:r>
              <a:rPr lang="en-US" sz="1800" b="1" dirty="0"/>
              <a:t> </a:t>
            </a:r>
            <a:r>
              <a:rPr lang="en-US" sz="1800" b="1" dirty="0" err="1"/>
              <a:t>va</a:t>
            </a:r>
            <a:r>
              <a:rPr lang="en-US" sz="1800" b="1" dirty="0"/>
              <a:t> </a:t>
            </a:r>
            <a:r>
              <a:rPr lang="en-US" sz="1800" b="1" dirty="0" err="1"/>
              <a:t>faolligi</a:t>
            </a:r>
            <a:endParaRPr lang="en-US" sz="1800" b="1" dirty="0"/>
          </a:p>
          <a:p>
            <a:pPr marL="0" indent="0" algn="just">
              <a:buNone/>
            </a:pPr>
            <a:r>
              <a:rPr lang="en-US" sz="1800" b="1" dirty="0" err="1"/>
              <a:t>Misollar</a:t>
            </a:r>
            <a:r>
              <a:rPr lang="en-US" sz="1800" b="1" dirty="0"/>
              <a:t>:</a:t>
            </a:r>
            <a:endParaRPr lang="en-US" sz="1800" dirty="0"/>
          </a:p>
          <a:p>
            <a:pPr algn="just"/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nechta</a:t>
            </a:r>
            <a:r>
              <a:rPr lang="en-US" sz="1800" dirty="0"/>
              <a:t> supermarket </a:t>
            </a:r>
            <a:r>
              <a:rPr lang="en-US" sz="1800" dirty="0" err="1"/>
              <a:t>tarmog‘i</a:t>
            </a:r>
            <a:r>
              <a:rPr lang="en-US" sz="1800" dirty="0"/>
              <a:t> (</a:t>
            </a:r>
            <a:r>
              <a:rPr lang="en-US" sz="1800" dirty="0" err="1"/>
              <a:t>Korzinka</a:t>
            </a:r>
            <a:r>
              <a:rPr lang="en-US" sz="1800" dirty="0"/>
              <a:t>, </a:t>
            </a:r>
            <a:r>
              <a:rPr lang="en-US" sz="1800" dirty="0" err="1"/>
              <a:t>Makro</a:t>
            </a:r>
            <a:r>
              <a:rPr lang="en-US" sz="1800" dirty="0"/>
              <a:t>) </a:t>
            </a:r>
            <a:r>
              <a:rPr lang="en-US" sz="1800" dirty="0" err="1"/>
              <a:t>chegirmalar</a:t>
            </a:r>
            <a:r>
              <a:rPr lang="en-US" sz="1800" dirty="0"/>
              <a:t> </a:t>
            </a:r>
            <a:r>
              <a:rPr lang="en-US" sz="1800" dirty="0" err="1"/>
              <a:t>kampaniyasi</a:t>
            </a:r>
            <a:r>
              <a:rPr lang="en-US" sz="1800" dirty="0"/>
              <a:t> </a:t>
            </a:r>
            <a:r>
              <a:rPr lang="en-US" sz="1800" dirty="0" err="1"/>
              <a:t>boshlasa</a:t>
            </a:r>
            <a:r>
              <a:rPr lang="en-US" sz="1800" dirty="0"/>
              <a:t>, </a:t>
            </a:r>
            <a:r>
              <a:rPr lang="en-US" sz="1800" dirty="0" err="1"/>
              <a:t>boshqalar</a:t>
            </a:r>
            <a:r>
              <a:rPr lang="en-US" sz="1800" dirty="0"/>
              <a:t> ham </a:t>
            </a:r>
            <a:r>
              <a:rPr lang="en-US" sz="1800" dirty="0" err="1"/>
              <a:t>shunga</a:t>
            </a:r>
            <a:r>
              <a:rPr lang="en-US" sz="1800" dirty="0"/>
              <a:t> </a:t>
            </a:r>
            <a:r>
              <a:rPr lang="en-US" sz="1800" dirty="0" err="1"/>
              <a:t>o‘xshash</a:t>
            </a:r>
            <a:r>
              <a:rPr lang="en-US" sz="1800" dirty="0"/>
              <a:t> </a:t>
            </a:r>
            <a:r>
              <a:rPr lang="en-US" sz="1800" dirty="0" err="1"/>
              <a:t>aksiyalar</a:t>
            </a:r>
            <a:r>
              <a:rPr lang="en-US" sz="1800" dirty="0"/>
              <a:t> </a:t>
            </a:r>
            <a:r>
              <a:rPr lang="en-US" sz="1800" dirty="0" err="1"/>
              <a:t>o‘tkazadi</a:t>
            </a:r>
            <a:r>
              <a:rPr lang="en-US" sz="1800" dirty="0"/>
              <a:t>.</a:t>
            </a:r>
          </a:p>
          <a:p>
            <a:pPr algn="just"/>
            <a:r>
              <a:rPr lang="en-US" sz="1800" dirty="0" err="1"/>
              <a:t>Raqobatchilar</a:t>
            </a:r>
            <a:r>
              <a:rPr lang="en-US" sz="1800" dirty="0"/>
              <a:t> </a:t>
            </a:r>
            <a:r>
              <a:rPr lang="en-US" sz="1800" dirty="0" err="1"/>
              <a:t>yangi</a:t>
            </a:r>
            <a:r>
              <a:rPr lang="en-US" sz="1800" dirty="0"/>
              <a:t> </a:t>
            </a:r>
            <a:r>
              <a:rPr lang="en-US" sz="1800" dirty="0" err="1"/>
              <a:t>xizmat</a:t>
            </a:r>
            <a:r>
              <a:rPr lang="en-US" sz="1800" dirty="0"/>
              <a:t> (</a:t>
            </a:r>
            <a:r>
              <a:rPr lang="en-US" sz="1800" dirty="0" err="1"/>
              <a:t>masalan</a:t>
            </a:r>
            <a:r>
              <a:rPr lang="en-US" sz="1800" dirty="0"/>
              <a:t>, </a:t>
            </a:r>
            <a:r>
              <a:rPr lang="en-US" sz="1800" dirty="0" err="1"/>
              <a:t>bepul</a:t>
            </a:r>
            <a:r>
              <a:rPr lang="en-US" sz="1800" dirty="0"/>
              <a:t> </a:t>
            </a:r>
            <a:r>
              <a:rPr lang="en-US" sz="1800" dirty="0" err="1"/>
              <a:t>kuryer</a:t>
            </a:r>
            <a:r>
              <a:rPr lang="en-US" sz="1800" dirty="0"/>
              <a:t> </a:t>
            </a:r>
            <a:r>
              <a:rPr lang="en-US" sz="1800" dirty="0" err="1"/>
              <a:t>yetkazib</a:t>
            </a:r>
            <a:r>
              <a:rPr lang="en-US" sz="1800" dirty="0"/>
              <a:t> </a:t>
            </a:r>
            <a:r>
              <a:rPr lang="en-US" sz="1800" dirty="0" err="1"/>
              <a:t>berish</a:t>
            </a:r>
            <a:r>
              <a:rPr lang="en-US" sz="1800" dirty="0"/>
              <a:t>) </a:t>
            </a:r>
            <a:r>
              <a:rPr lang="en-US" sz="1800" dirty="0" err="1"/>
              <a:t>joriy</a:t>
            </a:r>
            <a:r>
              <a:rPr lang="en-US" sz="1800" dirty="0"/>
              <a:t> </a:t>
            </a:r>
            <a:r>
              <a:rPr lang="en-US" sz="1800" dirty="0" err="1"/>
              <a:t>qilsa</a:t>
            </a:r>
            <a:r>
              <a:rPr lang="en-US" sz="1800" dirty="0"/>
              <a:t>, </a:t>
            </a:r>
            <a:r>
              <a:rPr lang="en-US" sz="1800" dirty="0" err="1"/>
              <a:t>bozorda</a:t>
            </a:r>
            <a:r>
              <a:rPr lang="en-US" sz="1800" dirty="0"/>
              <a:t> </a:t>
            </a:r>
            <a:r>
              <a:rPr lang="en-US" sz="1800" dirty="0" err="1"/>
              <a:t>qolish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boshqalar</a:t>
            </a:r>
            <a:r>
              <a:rPr lang="en-US" sz="1800" dirty="0"/>
              <a:t> ham </a:t>
            </a:r>
            <a:r>
              <a:rPr lang="en-US" sz="1800" dirty="0" err="1"/>
              <a:t>shuni</a:t>
            </a:r>
            <a:r>
              <a:rPr lang="en-US" sz="1800" dirty="0"/>
              <a:t> </a:t>
            </a:r>
            <a:r>
              <a:rPr lang="en-US" sz="1800" dirty="0" err="1"/>
              <a:t>takrorlashga</a:t>
            </a:r>
            <a:r>
              <a:rPr lang="en-US" sz="1800" dirty="0"/>
              <a:t> </a:t>
            </a:r>
            <a:r>
              <a:rPr lang="en-US" sz="1800" dirty="0" err="1"/>
              <a:t>majbur</a:t>
            </a:r>
            <a:r>
              <a:rPr lang="en-US" sz="1800" dirty="0"/>
              <a:t> </a:t>
            </a:r>
            <a:r>
              <a:rPr lang="en-US" sz="1800" dirty="0" err="1"/>
              <a:t>bo‘ladi</a:t>
            </a:r>
            <a:r>
              <a:rPr lang="en-US" sz="1800" dirty="0"/>
              <a:t>.</a:t>
            </a:r>
          </a:p>
          <a:p>
            <a:pPr marL="0" indent="0" algn="just">
              <a:buNone/>
            </a:pPr>
            <a:r>
              <a:rPr lang="en-US" sz="1800" b="1" dirty="0"/>
              <a:t>5. </a:t>
            </a:r>
            <a:r>
              <a:rPr lang="en-US" sz="1800" b="1" dirty="0" err="1"/>
              <a:t>Talabning</a:t>
            </a:r>
            <a:r>
              <a:rPr lang="en-US" sz="1800" b="1" dirty="0"/>
              <a:t> </a:t>
            </a:r>
            <a:r>
              <a:rPr lang="en-US" sz="1800" b="1" dirty="0" err="1"/>
              <a:t>mavsumiy</a:t>
            </a:r>
            <a:r>
              <a:rPr lang="en-US" sz="1800" b="1" dirty="0"/>
              <a:t> </a:t>
            </a:r>
            <a:r>
              <a:rPr lang="en-US" sz="1800" b="1" dirty="0" err="1"/>
              <a:t>o‘zgarishi</a:t>
            </a:r>
            <a:endParaRPr lang="en-US" sz="1800" b="1" dirty="0"/>
          </a:p>
          <a:p>
            <a:pPr marL="0" indent="0" algn="just">
              <a:buNone/>
            </a:pPr>
            <a:r>
              <a:rPr lang="en-US" sz="1800" b="1" dirty="0" err="1"/>
              <a:t>Misollar</a:t>
            </a:r>
            <a:r>
              <a:rPr lang="en-US" sz="1800" b="1" dirty="0"/>
              <a:t>:</a:t>
            </a:r>
            <a:endParaRPr lang="en-US" sz="1800" dirty="0"/>
          </a:p>
          <a:p>
            <a:pPr algn="just"/>
            <a:r>
              <a:rPr lang="en-US" sz="1800" dirty="0" err="1"/>
              <a:t>Yozda</a:t>
            </a:r>
            <a:r>
              <a:rPr lang="en-US" sz="1800" dirty="0"/>
              <a:t> </a:t>
            </a:r>
            <a:r>
              <a:rPr lang="en-US" sz="1800" dirty="0" err="1"/>
              <a:t>sovuq</a:t>
            </a:r>
            <a:r>
              <a:rPr lang="en-US" sz="1800" dirty="0"/>
              <a:t> </a:t>
            </a:r>
            <a:r>
              <a:rPr lang="en-US" sz="1800" dirty="0" err="1"/>
              <a:t>ichimliklar</a:t>
            </a:r>
            <a:r>
              <a:rPr lang="en-US" sz="1800" dirty="0"/>
              <a:t>, </a:t>
            </a:r>
            <a:r>
              <a:rPr lang="en-US" sz="1800" dirty="0" err="1"/>
              <a:t>muzqaymoq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konditsionerlarga</a:t>
            </a:r>
            <a:r>
              <a:rPr lang="en-US" sz="1800" dirty="0"/>
              <a:t> </a:t>
            </a:r>
            <a:r>
              <a:rPr lang="en-US" sz="1800" dirty="0" err="1"/>
              <a:t>talab</a:t>
            </a:r>
            <a:r>
              <a:rPr lang="en-US" sz="1800" dirty="0"/>
              <a:t> </a:t>
            </a:r>
            <a:r>
              <a:rPr lang="en-US" sz="1800" dirty="0" err="1"/>
              <a:t>oshadi</a:t>
            </a:r>
            <a:r>
              <a:rPr lang="en-US" sz="1800" dirty="0"/>
              <a:t>.</a:t>
            </a:r>
          </a:p>
          <a:p>
            <a:pPr algn="just"/>
            <a:r>
              <a:rPr lang="en-US" sz="1800" dirty="0" err="1"/>
              <a:t>Qishda</a:t>
            </a:r>
            <a:r>
              <a:rPr lang="en-US" sz="1800" dirty="0"/>
              <a:t> </a:t>
            </a:r>
            <a:r>
              <a:rPr lang="en-US" sz="1800" dirty="0" err="1"/>
              <a:t>qalin</a:t>
            </a:r>
            <a:r>
              <a:rPr lang="en-US" sz="1800" dirty="0"/>
              <a:t> </a:t>
            </a:r>
            <a:r>
              <a:rPr lang="en-US" sz="1800" dirty="0" err="1"/>
              <a:t>kiyim-kechak</a:t>
            </a:r>
            <a:r>
              <a:rPr lang="en-US" sz="1800" dirty="0"/>
              <a:t>, </a:t>
            </a:r>
            <a:r>
              <a:rPr lang="en-US" sz="1800" dirty="0" err="1"/>
              <a:t>isitish</a:t>
            </a:r>
            <a:r>
              <a:rPr lang="en-US" sz="1800" dirty="0"/>
              <a:t> </a:t>
            </a:r>
            <a:r>
              <a:rPr lang="en-US" sz="1800" dirty="0" err="1"/>
              <a:t>moslamalari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ko‘mirga</a:t>
            </a:r>
            <a:r>
              <a:rPr lang="en-US" sz="1800" dirty="0"/>
              <a:t> </a:t>
            </a:r>
            <a:r>
              <a:rPr lang="en-US" sz="1800" dirty="0" err="1"/>
              <a:t>talab</a:t>
            </a:r>
            <a:r>
              <a:rPr lang="en-US" sz="1800" dirty="0"/>
              <a:t> </a:t>
            </a:r>
            <a:r>
              <a:rPr lang="en-US" sz="1800" dirty="0" err="1"/>
              <a:t>ko‘payadi</a:t>
            </a:r>
            <a:r>
              <a:rPr lang="en-US" sz="1800" dirty="0"/>
              <a:t>.</a:t>
            </a:r>
          </a:p>
          <a:p>
            <a:pPr algn="just"/>
            <a:r>
              <a:rPr lang="en-US" sz="1800" dirty="0" err="1"/>
              <a:t>Yangi</a:t>
            </a:r>
            <a:r>
              <a:rPr lang="en-US" sz="1800" dirty="0"/>
              <a:t> </a:t>
            </a:r>
            <a:r>
              <a:rPr lang="en-US" sz="1800" dirty="0" err="1"/>
              <a:t>yil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Ramazon</a:t>
            </a:r>
            <a:r>
              <a:rPr lang="en-US" sz="1800" dirty="0"/>
              <a:t> </a:t>
            </a:r>
            <a:r>
              <a:rPr lang="en-US" sz="1800" dirty="0" err="1"/>
              <a:t>oldidan</a:t>
            </a:r>
            <a:r>
              <a:rPr lang="en-US" sz="1800" dirty="0"/>
              <a:t> </a:t>
            </a:r>
            <a:r>
              <a:rPr lang="en-US" sz="1800" dirty="0" err="1"/>
              <a:t>shirinliklar</a:t>
            </a:r>
            <a:r>
              <a:rPr lang="en-US" sz="1800" dirty="0"/>
              <a:t>, </a:t>
            </a:r>
            <a:r>
              <a:rPr lang="en-US" sz="1800" dirty="0" err="1"/>
              <a:t>sovg‘alar</a:t>
            </a:r>
            <a:r>
              <a:rPr lang="en-US" sz="1800" dirty="0"/>
              <a:t> </a:t>
            </a:r>
            <a:r>
              <a:rPr lang="en-US" sz="1800" dirty="0" err="1"/>
              <a:t>savdosi</a:t>
            </a:r>
            <a:r>
              <a:rPr lang="en-US" sz="1800" dirty="0"/>
              <a:t> </a:t>
            </a:r>
            <a:r>
              <a:rPr lang="en-US" sz="1800" dirty="0" err="1"/>
              <a:t>sezilarli</a:t>
            </a:r>
            <a:r>
              <a:rPr lang="en-US" sz="1800" dirty="0"/>
              <a:t> </a:t>
            </a:r>
            <a:r>
              <a:rPr lang="en-US" sz="1800" dirty="0" err="1"/>
              <a:t>oshadi</a:t>
            </a:r>
            <a:r>
              <a:rPr lang="en-US" sz="1800" dirty="0"/>
              <a:t>.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1048"/>
            <a:ext cx="9144000" cy="2924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07363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Talab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taklif</a:t>
            </a:r>
            <a:r>
              <a:rPr lang="en-US" b="1" dirty="0"/>
              <a:t> </a:t>
            </a:r>
            <a:r>
              <a:rPr lang="en-US" b="1" dirty="0" err="1"/>
              <a:t>o‘zaro</a:t>
            </a:r>
            <a:r>
              <a:rPr lang="en-US" b="1" dirty="0"/>
              <a:t> </a:t>
            </a:r>
            <a:r>
              <a:rPr lang="en-US" b="1" dirty="0" err="1"/>
              <a:t>ta’siri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qonuni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ko‘rsatkichning</a:t>
            </a:r>
            <a:r>
              <a:rPr lang="en-US" dirty="0"/>
              <a:t> </a:t>
            </a:r>
            <a:r>
              <a:rPr lang="en-US" dirty="0" err="1"/>
              <a:t>o‘zaro</a:t>
            </a:r>
            <a:r>
              <a:rPr lang="en-US" dirty="0"/>
              <a:t> </a:t>
            </a:r>
            <a:r>
              <a:rPr lang="en-US" dirty="0" err="1"/>
              <a:t>bog‘liqligini</a:t>
            </a:r>
            <a:r>
              <a:rPr lang="en-US" dirty="0"/>
              <a:t> </a:t>
            </a:r>
            <a:r>
              <a:rPr lang="en-US" dirty="0" err="1"/>
              <a:t>ko‘rsatadi</a:t>
            </a:r>
            <a:r>
              <a:rPr lang="en-US" dirty="0"/>
              <a:t>.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Tovar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qancha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arzon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bo‘lsa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unga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talab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shuncha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ko‘p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taklif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esa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kam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bo‘ladi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chunki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narxning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pasayishi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sotuvchilarning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foydasini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kamaytiradi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.</a:t>
            </a:r>
            <a:r>
              <a:rPr lang="en-US" dirty="0"/>
              <a:t> </a:t>
            </a:r>
            <a:r>
              <a:rPr lang="en-US" b="1" dirty="0" err="1">
                <a:solidFill>
                  <a:srgbClr val="92D050"/>
                </a:solidFill>
              </a:rPr>
              <a:t>Ikkinchi</a:t>
            </a:r>
            <a:r>
              <a:rPr lang="en-US" b="1" dirty="0">
                <a:solidFill>
                  <a:srgbClr val="92D050"/>
                </a:solidFill>
              </a:rPr>
              <a:t> </a:t>
            </a:r>
            <a:r>
              <a:rPr lang="en-US" b="1" dirty="0" err="1">
                <a:solidFill>
                  <a:srgbClr val="92D050"/>
                </a:solidFill>
              </a:rPr>
              <a:t>tomondan</a:t>
            </a:r>
            <a:r>
              <a:rPr lang="en-US" b="1" dirty="0">
                <a:solidFill>
                  <a:srgbClr val="92D050"/>
                </a:solidFill>
              </a:rPr>
              <a:t>, </a:t>
            </a:r>
            <a:r>
              <a:rPr lang="en-US" b="1" dirty="0" err="1">
                <a:solidFill>
                  <a:srgbClr val="92D050"/>
                </a:solidFill>
              </a:rPr>
              <a:t>tovar</a:t>
            </a:r>
            <a:r>
              <a:rPr lang="en-US" b="1" dirty="0">
                <a:solidFill>
                  <a:srgbClr val="92D050"/>
                </a:solidFill>
              </a:rPr>
              <a:t> </a:t>
            </a:r>
            <a:r>
              <a:rPr lang="en-US" b="1" dirty="0" err="1">
                <a:solidFill>
                  <a:srgbClr val="92D050"/>
                </a:solidFill>
              </a:rPr>
              <a:t>qancha</a:t>
            </a:r>
            <a:r>
              <a:rPr lang="en-US" b="1" dirty="0">
                <a:solidFill>
                  <a:srgbClr val="92D050"/>
                </a:solidFill>
              </a:rPr>
              <a:t> </a:t>
            </a:r>
            <a:r>
              <a:rPr lang="en-US" b="1" dirty="0" err="1">
                <a:solidFill>
                  <a:srgbClr val="92D050"/>
                </a:solidFill>
              </a:rPr>
              <a:t>qimmat</a:t>
            </a:r>
            <a:r>
              <a:rPr lang="en-US" b="1" dirty="0">
                <a:solidFill>
                  <a:srgbClr val="92D050"/>
                </a:solidFill>
              </a:rPr>
              <a:t> </a:t>
            </a:r>
            <a:r>
              <a:rPr lang="en-US" b="1" dirty="0" err="1">
                <a:solidFill>
                  <a:srgbClr val="92D050"/>
                </a:solidFill>
              </a:rPr>
              <a:t>bo‘lsa</a:t>
            </a:r>
            <a:r>
              <a:rPr lang="en-US" b="1" dirty="0">
                <a:solidFill>
                  <a:srgbClr val="92D050"/>
                </a:solidFill>
              </a:rPr>
              <a:t>, </a:t>
            </a:r>
            <a:r>
              <a:rPr lang="en-US" b="1" dirty="0" err="1">
                <a:solidFill>
                  <a:srgbClr val="92D050"/>
                </a:solidFill>
              </a:rPr>
              <a:t>uning</a:t>
            </a:r>
            <a:r>
              <a:rPr lang="en-US" b="1" dirty="0">
                <a:solidFill>
                  <a:srgbClr val="92D050"/>
                </a:solidFill>
              </a:rPr>
              <a:t> </a:t>
            </a:r>
            <a:r>
              <a:rPr lang="en-US" b="1" dirty="0" err="1">
                <a:solidFill>
                  <a:srgbClr val="92D050"/>
                </a:solidFill>
              </a:rPr>
              <a:t>taklifi</a:t>
            </a:r>
            <a:r>
              <a:rPr lang="en-US" b="1" dirty="0">
                <a:solidFill>
                  <a:srgbClr val="92D050"/>
                </a:solidFill>
              </a:rPr>
              <a:t> </a:t>
            </a:r>
            <a:r>
              <a:rPr lang="en-US" b="1" dirty="0" err="1">
                <a:solidFill>
                  <a:srgbClr val="92D050"/>
                </a:solidFill>
              </a:rPr>
              <a:t>shuncha</a:t>
            </a:r>
            <a:r>
              <a:rPr lang="en-US" b="1" dirty="0">
                <a:solidFill>
                  <a:srgbClr val="92D050"/>
                </a:solidFill>
              </a:rPr>
              <a:t> </a:t>
            </a:r>
            <a:r>
              <a:rPr lang="en-US" b="1" dirty="0" err="1">
                <a:solidFill>
                  <a:srgbClr val="92D050"/>
                </a:solidFill>
              </a:rPr>
              <a:t>ko‘p</a:t>
            </a:r>
            <a:r>
              <a:rPr lang="en-US" b="1" dirty="0">
                <a:solidFill>
                  <a:srgbClr val="92D050"/>
                </a:solidFill>
              </a:rPr>
              <a:t>, </a:t>
            </a:r>
            <a:r>
              <a:rPr lang="en-US" b="1" dirty="0" err="1">
                <a:solidFill>
                  <a:srgbClr val="92D050"/>
                </a:solidFill>
              </a:rPr>
              <a:t>lekin</a:t>
            </a:r>
            <a:r>
              <a:rPr lang="en-US" b="1" dirty="0">
                <a:solidFill>
                  <a:srgbClr val="92D050"/>
                </a:solidFill>
              </a:rPr>
              <a:t> </a:t>
            </a:r>
            <a:r>
              <a:rPr lang="en-US" b="1" dirty="0" err="1">
                <a:solidFill>
                  <a:srgbClr val="92D050"/>
                </a:solidFill>
              </a:rPr>
              <a:t>talabi</a:t>
            </a:r>
            <a:r>
              <a:rPr lang="en-US" b="1" dirty="0">
                <a:solidFill>
                  <a:srgbClr val="92D050"/>
                </a:solidFill>
              </a:rPr>
              <a:t> </a:t>
            </a:r>
            <a:r>
              <a:rPr lang="en-US" b="1" dirty="0" err="1">
                <a:solidFill>
                  <a:srgbClr val="92D050"/>
                </a:solidFill>
              </a:rPr>
              <a:t>kam</a:t>
            </a:r>
            <a:r>
              <a:rPr lang="en-US" b="1" dirty="0">
                <a:solidFill>
                  <a:srgbClr val="92D050"/>
                </a:solidFill>
              </a:rPr>
              <a:t> </a:t>
            </a:r>
            <a:r>
              <a:rPr lang="en-US" b="1" dirty="0" err="1">
                <a:solidFill>
                  <a:srgbClr val="92D050"/>
                </a:solidFill>
              </a:rPr>
              <a:t>bo‘ladi</a:t>
            </a:r>
            <a:r>
              <a:rPr lang="en-US" b="1" dirty="0">
                <a:solidFill>
                  <a:srgbClr val="92D050"/>
                </a:solidFill>
              </a:rPr>
              <a:t>, </a:t>
            </a:r>
            <a:r>
              <a:rPr lang="en-US" b="1" dirty="0" err="1">
                <a:solidFill>
                  <a:srgbClr val="92D050"/>
                </a:solidFill>
              </a:rPr>
              <a:t>chunki</a:t>
            </a:r>
            <a:r>
              <a:rPr lang="en-US" b="1" dirty="0">
                <a:solidFill>
                  <a:srgbClr val="92D050"/>
                </a:solidFill>
              </a:rPr>
              <a:t> </a:t>
            </a:r>
            <a:r>
              <a:rPr lang="en-US" b="1" dirty="0" err="1">
                <a:solidFill>
                  <a:srgbClr val="92D050"/>
                </a:solidFill>
              </a:rPr>
              <a:t>xarid</a:t>
            </a:r>
            <a:r>
              <a:rPr lang="en-US" b="1" dirty="0">
                <a:solidFill>
                  <a:srgbClr val="92D050"/>
                </a:solidFill>
              </a:rPr>
              <a:t> </a:t>
            </a:r>
            <a:r>
              <a:rPr lang="en-US" b="1" dirty="0" err="1">
                <a:solidFill>
                  <a:srgbClr val="92D050"/>
                </a:solidFill>
              </a:rPr>
              <a:t>qobiliyati</a:t>
            </a:r>
            <a:r>
              <a:rPr lang="en-US" b="1" dirty="0">
                <a:solidFill>
                  <a:srgbClr val="92D050"/>
                </a:solidFill>
              </a:rPr>
              <a:t> </a:t>
            </a:r>
            <a:r>
              <a:rPr lang="en-US" b="1" dirty="0" err="1">
                <a:solidFill>
                  <a:srgbClr val="92D050"/>
                </a:solidFill>
              </a:rPr>
              <a:t>pasayadi</a:t>
            </a:r>
            <a:r>
              <a:rPr lang="en-US" b="1" dirty="0">
                <a:solidFill>
                  <a:srgbClr val="92D05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US" dirty="0"/>
              <a:t>Bu </a:t>
            </a:r>
            <a:r>
              <a:rPr lang="en-US" dirty="0" err="1"/>
              <a:t>chegaralar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muvozanat</a:t>
            </a:r>
            <a:r>
              <a:rPr lang="en-US" dirty="0"/>
              <a:t> </a:t>
            </a:r>
            <a:r>
              <a:rPr lang="en-US" dirty="0" err="1"/>
              <a:t>nuqtasi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. Bu </a:t>
            </a:r>
            <a:r>
              <a:rPr lang="en-US" dirty="0" err="1"/>
              <a:t>shuni</a:t>
            </a:r>
            <a:r>
              <a:rPr lang="en-US" dirty="0"/>
              <a:t> </a:t>
            </a:r>
            <a:r>
              <a:rPr lang="en-US" dirty="0" err="1"/>
              <a:t>anglatadiki</a:t>
            </a:r>
            <a:r>
              <a:rPr lang="en-US" dirty="0"/>
              <a:t>, </a:t>
            </a:r>
            <a:r>
              <a:rPr lang="en-US" dirty="0" err="1"/>
              <a:t>tovar</a:t>
            </a:r>
            <a:r>
              <a:rPr lang="en-US" dirty="0"/>
              <a:t> </a:t>
            </a:r>
            <a:r>
              <a:rPr lang="en-US" dirty="0" err="1"/>
              <a:t>narxi</a:t>
            </a:r>
            <a:r>
              <a:rPr lang="en-US" dirty="0"/>
              <a:t> </a:t>
            </a:r>
            <a:r>
              <a:rPr lang="en-US" dirty="0" err="1"/>
              <a:t>sotuvchilarga</a:t>
            </a:r>
            <a:r>
              <a:rPr lang="en-US" dirty="0"/>
              <a:t> </a:t>
            </a:r>
            <a:r>
              <a:rPr lang="en-US" dirty="0" err="1"/>
              <a:t>daromad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</a:t>
            </a:r>
            <a:r>
              <a:rPr lang="en-US" dirty="0"/>
              <a:t> </a:t>
            </a:r>
            <a:r>
              <a:rPr lang="en-US" dirty="0" err="1"/>
              <a:t>xarid</a:t>
            </a:r>
            <a:r>
              <a:rPr lang="en-US" dirty="0"/>
              <a:t> </a:t>
            </a:r>
            <a:r>
              <a:rPr lang="en-US" dirty="0" err="1"/>
              <a:t>qobiliyati</a:t>
            </a:r>
            <a:r>
              <a:rPr lang="en-US" dirty="0"/>
              <a:t> </a:t>
            </a:r>
            <a:r>
              <a:rPr lang="en-US" dirty="0" err="1"/>
              <a:t>darajasiga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keladi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47934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oshsa</a:t>
            </a:r>
            <a:r>
              <a:rPr lang="en-US" dirty="0"/>
              <a:t> – </a:t>
            </a:r>
            <a:r>
              <a:rPr lang="en-US" dirty="0" err="1"/>
              <a:t>narx</a:t>
            </a:r>
            <a:r>
              <a:rPr lang="en-US" dirty="0"/>
              <a:t> </a:t>
            </a:r>
            <a:r>
              <a:rPr lang="en-US" dirty="0" err="1"/>
              <a:t>oshadi.Taklif</a:t>
            </a:r>
            <a:r>
              <a:rPr lang="en-US" dirty="0"/>
              <a:t> </a:t>
            </a:r>
            <a:r>
              <a:rPr lang="en-US" dirty="0" err="1"/>
              <a:t>oshsa</a:t>
            </a:r>
            <a:r>
              <a:rPr lang="en-US" dirty="0"/>
              <a:t> – </a:t>
            </a:r>
            <a:r>
              <a:rPr lang="en-US" dirty="0" err="1"/>
              <a:t>narx</a:t>
            </a:r>
            <a:r>
              <a:rPr lang="en-US" dirty="0"/>
              <a:t> </a:t>
            </a:r>
            <a:r>
              <a:rPr lang="en-US" dirty="0" err="1"/>
              <a:t>pasayadi.Bozor</a:t>
            </a:r>
            <a:r>
              <a:rPr lang="en-US" dirty="0"/>
              <a:t> </a:t>
            </a:r>
            <a:r>
              <a:rPr lang="en-US" dirty="0" err="1"/>
              <a:t>o‘z-o‘zini</a:t>
            </a:r>
            <a:r>
              <a:rPr lang="en-US" dirty="0"/>
              <a:t> </a:t>
            </a:r>
            <a:r>
              <a:rPr lang="en-US" dirty="0" err="1"/>
              <a:t>muvofiqlashtirib</a:t>
            </a:r>
            <a:r>
              <a:rPr lang="en-US" dirty="0"/>
              <a:t>, </a:t>
            </a:r>
            <a:r>
              <a:rPr lang="en-US" dirty="0" err="1"/>
              <a:t>muvozanat</a:t>
            </a:r>
            <a:r>
              <a:rPr lang="en-US" dirty="0"/>
              <a:t> </a:t>
            </a:r>
            <a:r>
              <a:rPr lang="en-US" dirty="0" err="1"/>
              <a:t>nuqtasini</a:t>
            </a:r>
            <a:r>
              <a:rPr lang="en-US" dirty="0"/>
              <a:t> </a:t>
            </a:r>
            <a:r>
              <a:rPr lang="en-US" dirty="0" err="1"/>
              <a:t>topadi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8064896" cy="4347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44694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20"/>
          <a:stretch/>
        </p:blipFill>
        <p:spPr bwMode="auto">
          <a:xfrm>
            <a:off x="0" y="17884"/>
            <a:ext cx="9179078" cy="684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25844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5050904" cy="6336704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nima</a:t>
            </a:r>
            <a:r>
              <a:rPr lang="en-US" dirty="0"/>
              <a:t>?</a:t>
            </a:r>
          </a:p>
          <a:p>
            <a:pPr marL="0" indent="0" algn="just">
              <a:buNone/>
            </a:pPr>
            <a:r>
              <a:rPr lang="en-US" dirty="0" err="1"/>
              <a:t>Talab</a:t>
            </a:r>
            <a:r>
              <a:rPr lang="en-US" dirty="0"/>
              <a:t> deb </a:t>
            </a:r>
            <a:r>
              <a:rPr lang="en-US" dirty="0" err="1"/>
              <a:t>iste’molchilarning</a:t>
            </a:r>
            <a:r>
              <a:rPr lang="en-US" dirty="0"/>
              <a:t> u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mahsulotni</a:t>
            </a:r>
            <a:r>
              <a:rPr lang="en-US" dirty="0"/>
              <a:t> </a:t>
            </a:r>
            <a:r>
              <a:rPr lang="en-US" dirty="0" err="1"/>
              <a:t>sotib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istagiga</a:t>
            </a:r>
            <a:r>
              <a:rPr lang="en-US" dirty="0"/>
              <a:t> </a:t>
            </a:r>
            <a:r>
              <a:rPr lang="en-US" dirty="0" err="1"/>
              <a:t>aytiladi</a:t>
            </a:r>
            <a:r>
              <a:rPr lang="en-US" dirty="0"/>
              <a:t>. Bu </a:t>
            </a:r>
            <a:r>
              <a:rPr lang="en-US" dirty="0" err="1"/>
              <a:t>ko‘rsatkich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nechta</a:t>
            </a:r>
            <a:r>
              <a:rPr lang="en-US" dirty="0"/>
              <a:t> </a:t>
            </a:r>
            <a:r>
              <a:rPr lang="en-US" dirty="0" err="1"/>
              <a:t>omillarga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o‘zgaradi</a:t>
            </a:r>
            <a:r>
              <a:rPr lang="en-US" dirty="0"/>
              <a:t>,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asosiylari</a:t>
            </a:r>
            <a:r>
              <a:rPr lang="en-US" dirty="0"/>
              <a:t> </a:t>
            </a:r>
            <a:r>
              <a:rPr lang="en-US" dirty="0" err="1"/>
              <a:t>quyidagilar</a:t>
            </a:r>
            <a:r>
              <a:rPr lang="en-US" dirty="0"/>
              <a:t>:</a:t>
            </a:r>
          </a:p>
          <a:p>
            <a:r>
              <a:rPr lang="en-US" dirty="0" err="1">
                <a:solidFill>
                  <a:srgbClr val="C00000"/>
                </a:solidFill>
              </a:rPr>
              <a:t>narx</a:t>
            </a:r>
            <a:r>
              <a:rPr lang="en-US" dirty="0">
                <a:solidFill>
                  <a:srgbClr val="C00000"/>
                </a:solidFill>
              </a:rPr>
              <a:t>;</a:t>
            </a:r>
          </a:p>
          <a:p>
            <a:r>
              <a:rPr lang="en-US" dirty="0" err="1">
                <a:solidFill>
                  <a:srgbClr val="C00000"/>
                </a:solidFill>
              </a:rPr>
              <a:t>texnologik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o‘zgarishlar</a:t>
            </a:r>
            <a:r>
              <a:rPr lang="en-US" dirty="0">
                <a:solidFill>
                  <a:srgbClr val="C00000"/>
                </a:solidFill>
              </a:rPr>
              <a:t>:</a:t>
            </a:r>
          </a:p>
          <a:p>
            <a:r>
              <a:rPr lang="en-US" dirty="0" err="1">
                <a:solidFill>
                  <a:srgbClr val="C00000"/>
                </a:solidFill>
              </a:rPr>
              <a:t>davlatning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ta’siri</a:t>
            </a:r>
            <a:r>
              <a:rPr lang="en-US" dirty="0">
                <a:solidFill>
                  <a:srgbClr val="C00000"/>
                </a:solidFill>
              </a:rPr>
              <a:t>;</a:t>
            </a:r>
          </a:p>
          <a:p>
            <a:r>
              <a:rPr lang="en-US" dirty="0" err="1">
                <a:solidFill>
                  <a:srgbClr val="C00000"/>
                </a:solidFill>
              </a:rPr>
              <a:t>mavsum</a:t>
            </a:r>
            <a:r>
              <a:rPr lang="en-US" dirty="0">
                <a:solidFill>
                  <a:srgbClr val="C00000"/>
                </a:solidFill>
              </a:rPr>
              <a:t>;</a:t>
            </a:r>
          </a:p>
          <a:p>
            <a:r>
              <a:rPr lang="en-US" dirty="0" err="1">
                <a:solidFill>
                  <a:srgbClr val="C00000"/>
                </a:solidFill>
              </a:rPr>
              <a:t>moda</a:t>
            </a:r>
            <a:r>
              <a:rPr lang="en-US" dirty="0">
                <a:solidFill>
                  <a:srgbClr val="C00000"/>
                </a:solidFill>
              </a:rPr>
              <a:t>;</a:t>
            </a:r>
          </a:p>
          <a:p>
            <a:r>
              <a:rPr lang="en-US" dirty="0" err="1">
                <a:solidFill>
                  <a:srgbClr val="C00000"/>
                </a:solidFill>
              </a:rPr>
              <a:t>tovarning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bozorda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yetarli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miqdorda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mavjudligi</a:t>
            </a:r>
            <a:r>
              <a:rPr lang="en-US" dirty="0">
                <a:solidFill>
                  <a:srgbClr val="C00000"/>
                </a:solidFill>
              </a:rPr>
              <a:t>;</a:t>
            </a:r>
          </a:p>
          <a:p>
            <a:r>
              <a:rPr lang="en-US" dirty="0" err="1">
                <a:solidFill>
                  <a:srgbClr val="C00000"/>
                </a:solidFill>
              </a:rPr>
              <a:t>xaridorlar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soni</a:t>
            </a:r>
            <a:r>
              <a:rPr lang="en-US" dirty="0">
                <a:solidFill>
                  <a:srgbClr val="C00000"/>
                </a:solidFill>
              </a:rPr>
              <a:t>;</a:t>
            </a:r>
          </a:p>
          <a:p>
            <a:r>
              <a:rPr lang="en-US" dirty="0" err="1">
                <a:solidFill>
                  <a:srgbClr val="C00000"/>
                </a:solidFill>
              </a:rPr>
              <a:t>narxlar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prognozlari</a:t>
            </a:r>
            <a:r>
              <a:rPr lang="en-US" dirty="0">
                <a:solidFill>
                  <a:srgbClr val="C00000"/>
                </a:solidFill>
              </a:rPr>
              <a:t>;</a:t>
            </a:r>
          </a:p>
          <a:p>
            <a:r>
              <a:rPr lang="en-US" dirty="0" err="1">
                <a:solidFill>
                  <a:srgbClr val="C00000"/>
                </a:solidFill>
              </a:rPr>
              <a:t>aholi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daromadlari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darajasi</a:t>
            </a:r>
            <a:r>
              <a:rPr lang="en-US" dirty="0">
                <a:solidFill>
                  <a:srgbClr val="C00000"/>
                </a:solidFill>
              </a:rPr>
              <a:t>;</a:t>
            </a:r>
          </a:p>
          <a:p>
            <a:r>
              <a:rPr lang="en-US" dirty="0" err="1">
                <a:solidFill>
                  <a:srgbClr val="C00000"/>
                </a:solidFill>
              </a:rPr>
              <a:t>tovar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ishlab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chiqarish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sohasidagi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raqobat</a:t>
            </a:r>
            <a:r>
              <a:rPr lang="en-US" dirty="0">
                <a:solidFill>
                  <a:srgbClr val="C00000"/>
                </a:solidFill>
              </a:rPr>
              <a:t>;</a:t>
            </a:r>
          </a:p>
          <a:p>
            <a:r>
              <a:rPr lang="en-US" dirty="0" err="1">
                <a:solidFill>
                  <a:srgbClr val="C00000"/>
                </a:solidFill>
              </a:rPr>
              <a:t>inflyatsion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taxminlar</a:t>
            </a:r>
            <a:endParaRPr lang="en-US" dirty="0">
              <a:solidFill>
                <a:srgbClr val="C00000"/>
              </a:solidFill>
            </a:endParaRPr>
          </a:p>
          <a:p>
            <a:endParaRPr lang="ru-RU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0"/>
            <a:ext cx="354406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0494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680520"/>
          </a:xfr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/>
          <a:lstStyle/>
          <a:p>
            <a:pPr marL="0" indent="0" algn="just">
              <a:buNone/>
            </a:pPr>
            <a:r>
              <a:rPr lang="en-US" dirty="0" err="1">
                <a:solidFill>
                  <a:srgbClr val="C00000"/>
                </a:solidFill>
              </a:rPr>
              <a:t>Istisnolar</a:t>
            </a:r>
            <a:r>
              <a:rPr lang="en-US" dirty="0">
                <a:solidFill>
                  <a:srgbClr val="C00000"/>
                </a:solidFill>
              </a:rPr>
              <a:t> ham </a:t>
            </a:r>
            <a:r>
              <a:rPr lang="en-US" dirty="0" err="1">
                <a:solidFill>
                  <a:srgbClr val="C00000"/>
                </a:solidFill>
              </a:rPr>
              <a:t>bo‘ladi</a:t>
            </a:r>
            <a:r>
              <a:rPr lang="en-US" dirty="0">
                <a:solidFill>
                  <a:srgbClr val="C00000"/>
                </a:solidFill>
              </a:rPr>
              <a:t>: </a:t>
            </a:r>
            <a:r>
              <a:rPr lang="en-US" dirty="0" err="1"/>
              <a:t>narxlarning</a:t>
            </a:r>
            <a:r>
              <a:rPr lang="en-US" dirty="0"/>
              <a:t> </a:t>
            </a:r>
            <a:r>
              <a:rPr lang="en-US" dirty="0" err="1"/>
              <a:t>oshishi</a:t>
            </a:r>
            <a:r>
              <a:rPr lang="en-US" dirty="0"/>
              <a:t> </a:t>
            </a:r>
            <a:r>
              <a:rPr lang="en-US" dirty="0" err="1"/>
              <a:t>talabning</a:t>
            </a:r>
            <a:r>
              <a:rPr lang="en-US" dirty="0"/>
              <a:t> </a:t>
            </a:r>
            <a:r>
              <a:rPr lang="en-US" dirty="0" err="1"/>
              <a:t>oshishiga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keladi</a:t>
            </a:r>
            <a:r>
              <a:rPr lang="en-US" dirty="0"/>
              <a:t>. Bu </a:t>
            </a:r>
            <a:r>
              <a:rPr lang="en-US" dirty="0" err="1"/>
              <a:t>hodisalarning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</a:t>
            </a:r>
            <a:r>
              <a:rPr lang="en-US" dirty="0" err="1"/>
              <a:t>bor</a:t>
            </a:r>
            <a:r>
              <a:rPr lang="en-US" dirty="0"/>
              <a:t> - </a:t>
            </a:r>
            <a:r>
              <a:rPr lang="en-US" b="1" dirty="0" err="1">
                <a:solidFill>
                  <a:srgbClr val="00B0F0"/>
                </a:solidFill>
              </a:rPr>
              <a:t>Giffen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effekti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va</a:t>
            </a:r>
            <a:r>
              <a:rPr lang="en-US" b="1" dirty="0">
                <a:solidFill>
                  <a:srgbClr val="00B0F0"/>
                </a:solidFill>
              </a:rPr>
              <a:t> Veblen </a:t>
            </a:r>
            <a:r>
              <a:rPr lang="en-US" b="1" dirty="0" err="1">
                <a:solidFill>
                  <a:srgbClr val="00B0F0"/>
                </a:solidFill>
              </a:rPr>
              <a:t>paradoksi</a:t>
            </a:r>
            <a:r>
              <a:rPr lang="en-US" dirty="0"/>
              <a:t>.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holatda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 </a:t>
            </a:r>
            <a:r>
              <a:rPr lang="en-US" dirty="0" err="1"/>
              <a:t>qiymatli</a:t>
            </a:r>
            <a:r>
              <a:rPr lang="en-US" dirty="0"/>
              <a:t> </a:t>
            </a:r>
            <a:r>
              <a:rPr lang="en-US" dirty="0" err="1"/>
              <a:t>o‘rinbosarlarga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bo‘lmagan</a:t>
            </a:r>
            <a:r>
              <a:rPr lang="en-US" dirty="0"/>
              <a:t> </a:t>
            </a:r>
            <a:r>
              <a:rPr lang="en-US" dirty="0" err="1"/>
              <a:t>hayotiy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byudjet</a:t>
            </a:r>
            <a:r>
              <a:rPr lang="en-US" dirty="0"/>
              <a:t> </a:t>
            </a:r>
            <a:r>
              <a:rPr lang="en-US" dirty="0" err="1"/>
              <a:t>tovarlari</a:t>
            </a:r>
            <a:r>
              <a:rPr lang="en-US" dirty="0"/>
              <a:t> </a:t>
            </a:r>
            <a:r>
              <a:rPr lang="en-US" dirty="0" err="1"/>
              <a:t>haqida</a:t>
            </a:r>
            <a:r>
              <a:rPr lang="en-US" dirty="0"/>
              <a:t> </a:t>
            </a:r>
            <a:r>
              <a:rPr lang="en-US" dirty="0" err="1"/>
              <a:t>so‘z</a:t>
            </a:r>
            <a:r>
              <a:rPr lang="en-US" dirty="0"/>
              <a:t> </a:t>
            </a:r>
            <a:r>
              <a:rPr lang="en-US" dirty="0" err="1"/>
              <a:t>boradi</a:t>
            </a:r>
            <a:r>
              <a:rPr lang="en-US" dirty="0"/>
              <a:t>. </a:t>
            </a:r>
            <a:r>
              <a:rPr lang="en-US" dirty="0" err="1"/>
              <a:t>Ikkinchisida</a:t>
            </a:r>
            <a:r>
              <a:rPr lang="en-US" dirty="0"/>
              <a:t> </a:t>
            </a:r>
            <a:r>
              <a:rPr lang="en-US" dirty="0" err="1"/>
              <a:t>nufuzli</a:t>
            </a:r>
            <a:r>
              <a:rPr lang="en-US" dirty="0"/>
              <a:t> </a:t>
            </a:r>
            <a:r>
              <a:rPr lang="en-US" dirty="0" err="1"/>
              <a:t>hashamat</a:t>
            </a:r>
            <a:r>
              <a:rPr lang="en-US" dirty="0"/>
              <a:t> </a:t>
            </a:r>
            <a:r>
              <a:rPr lang="en-US" dirty="0" err="1"/>
              <a:t>buyumlari</a:t>
            </a:r>
            <a:r>
              <a:rPr lang="en-US" dirty="0"/>
              <a:t> </a:t>
            </a:r>
            <a:r>
              <a:rPr lang="en-US" dirty="0" err="1"/>
              <a:t>haqida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tovarlarga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narxi</a:t>
            </a:r>
            <a:r>
              <a:rPr lang="en-US" dirty="0"/>
              <a:t> </a:t>
            </a:r>
            <a:r>
              <a:rPr lang="en-US" dirty="0" err="1"/>
              <a:t>oshganda</a:t>
            </a:r>
            <a:r>
              <a:rPr lang="en-US" dirty="0"/>
              <a:t> ham </a:t>
            </a:r>
            <a:r>
              <a:rPr lang="en-US" dirty="0" err="1"/>
              <a:t>o‘sishi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65763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645024"/>
            <a:ext cx="8229600" cy="2697163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Talab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real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va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potensial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bo‘ladi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. </a:t>
            </a:r>
          </a:p>
          <a:p>
            <a:pPr marL="0" indent="0" algn="just">
              <a:buNone/>
            </a:pP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Real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talab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u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yoki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bu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vaqt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oralig‘ida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haqiqatda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qancha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tovar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sotib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olinganligini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ko‘rsatadi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. </a:t>
            </a:r>
          </a:p>
          <a:p>
            <a:pPr marL="0" indent="0" algn="just">
              <a:buNone/>
            </a:pP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Potensial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iste’molchilar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kelajakda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qancha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mahsulot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sotib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olishlari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mumkinligini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ko‘rsatadi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.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Potensial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talabga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qarab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ishlab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chiqaruvchilar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ishlab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chiqarish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hajmini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rejalashtiradilar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356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05043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Talabning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turlarga</a:t>
            </a:r>
            <a:r>
              <a:rPr lang="en-US" dirty="0"/>
              <a:t> </a:t>
            </a:r>
            <a:r>
              <a:rPr lang="en-US" dirty="0" err="1"/>
              <a:t>ajratish</a:t>
            </a:r>
            <a:r>
              <a:rPr lang="en-US" dirty="0"/>
              <a:t> </a:t>
            </a:r>
            <a:r>
              <a:rPr lang="en-US" dirty="0" err="1"/>
              <a:t>mumkin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453955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b="1" dirty="0" err="1">
                <a:solidFill>
                  <a:schemeClr val="accent2">
                    <a:lumMod val="50000"/>
                  </a:schemeClr>
                </a:solidFill>
              </a:rPr>
              <a:t>to‘laqonli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(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taklif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talabga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mos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keladi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);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err="1">
                <a:solidFill>
                  <a:schemeClr val="accent2">
                    <a:lumMod val="50000"/>
                  </a:schemeClr>
                </a:solidFill>
              </a:rPr>
              <a:t>haddan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</a:rPr>
              <a:t>tashqari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(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sotuvchi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xaridorlarning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ehtiyojlarini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qondira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olmaydi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yoki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qondirishga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ulgurmaydi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);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err="1">
                <a:solidFill>
                  <a:schemeClr val="accent2">
                    <a:lumMod val="50000"/>
                  </a:schemeClr>
                </a:solidFill>
              </a:rPr>
              <a:t>yashirin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(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ehtiyoj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bor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lekin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kerakli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mahsulot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mavjud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emas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va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xaridorlar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o‘zlari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xohlagan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mahsulotni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sifati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yoki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narxi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bilan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farq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qiladigan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analog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bilan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almashtirishga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majbur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bo‘ladilar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);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err="1">
                <a:solidFill>
                  <a:schemeClr val="accent2">
                    <a:lumMod val="50000"/>
                  </a:schemeClr>
                </a:solidFill>
              </a:rPr>
              <a:t>mavjud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</a:rPr>
              <a:t>bo‘lmagan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(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iste’molchilar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turli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sabablarga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ko‘ra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u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yoki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bu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mahsulotni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sotib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olishni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xohlamaydilar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);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err="1">
                <a:solidFill>
                  <a:schemeClr val="accent2">
                    <a:lumMod val="50000"/>
                  </a:schemeClr>
                </a:solidFill>
              </a:rPr>
              <a:t>pasayuvchi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(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bozorda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sifatliroq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yoki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arzonroq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mahsulot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paydo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bo‘lganda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iste’molchilar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ilgari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foydalanilgan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tovardan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voz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kechadilar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).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4563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8557" y="404664"/>
            <a:ext cx="4392488" cy="6192688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en-US" b="1" dirty="0" err="1">
                <a:solidFill>
                  <a:srgbClr val="0070C0"/>
                </a:solidFill>
              </a:rPr>
              <a:t>Taklif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nima</a:t>
            </a:r>
            <a:r>
              <a:rPr lang="en-US" b="1" dirty="0">
                <a:solidFill>
                  <a:srgbClr val="0070C0"/>
                </a:solidFill>
              </a:rPr>
              <a:t>?</a:t>
            </a:r>
          </a:p>
          <a:p>
            <a:pPr marL="0" indent="0" algn="just">
              <a:buNone/>
            </a:pPr>
            <a:r>
              <a:rPr lang="en-US" b="1" dirty="0">
                <a:solidFill>
                  <a:srgbClr val="0070C0"/>
                </a:solidFill>
              </a:rPr>
              <a:t>Bu </a:t>
            </a:r>
            <a:r>
              <a:rPr lang="en-US" b="1" dirty="0" err="1">
                <a:solidFill>
                  <a:srgbClr val="0070C0"/>
                </a:solidFill>
              </a:rPr>
              <a:t>sotuvchining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tovarni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sotishga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bo‘lgan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xohishi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va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tayyorligidir</a:t>
            </a:r>
            <a:r>
              <a:rPr lang="en-US" b="1" dirty="0">
                <a:solidFill>
                  <a:srgbClr val="0070C0"/>
                </a:solidFill>
              </a:rPr>
              <a:t>. </a:t>
            </a:r>
            <a:r>
              <a:rPr lang="en-US" b="1" dirty="0" err="1">
                <a:solidFill>
                  <a:srgbClr val="0070C0"/>
                </a:solidFill>
              </a:rPr>
              <a:t>Taklif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hajmi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ishlab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chiqarish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hajmiga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bevosita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bog‘liq</a:t>
            </a:r>
            <a:r>
              <a:rPr lang="en-US" b="1" dirty="0">
                <a:solidFill>
                  <a:srgbClr val="0070C0"/>
                </a:solidFill>
              </a:rPr>
              <a:t>. </a:t>
            </a:r>
            <a:r>
              <a:rPr lang="en-US" b="1" dirty="0" err="1">
                <a:solidFill>
                  <a:srgbClr val="0070C0"/>
                </a:solidFill>
              </a:rPr>
              <a:t>Bundan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tashqari</a:t>
            </a:r>
            <a:r>
              <a:rPr lang="en-US" b="1" dirty="0">
                <a:solidFill>
                  <a:srgbClr val="0070C0"/>
                </a:solidFill>
              </a:rPr>
              <a:t>, </a:t>
            </a:r>
            <a:r>
              <a:rPr lang="en-US" b="1" dirty="0" err="1">
                <a:solidFill>
                  <a:srgbClr val="0070C0"/>
                </a:solidFill>
              </a:rPr>
              <a:t>taklif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miqdoriga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boshqa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omillar</a:t>
            </a:r>
            <a:r>
              <a:rPr lang="en-US" b="1" dirty="0">
                <a:solidFill>
                  <a:srgbClr val="0070C0"/>
                </a:solidFill>
              </a:rPr>
              <a:t> ham </a:t>
            </a:r>
            <a:r>
              <a:rPr lang="en-US" b="1" dirty="0" err="1">
                <a:solidFill>
                  <a:srgbClr val="0070C0"/>
                </a:solidFill>
              </a:rPr>
              <a:t>ta’sir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ko‘rsatadi</a:t>
            </a:r>
            <a:r>
              <a:rPr lang="en-US" b="1" dirty="0">
                <a:solidFill>
                  <a:srgbClr val="0070C0"/>
                </a:solidFill>
              </a:rPr>
              <a:t>:</a:t>
            </a:r>
          </a:p>
          <a:p>
            <a:pPr algn="just"/>
            <a:endParaRPr lang="en-US" b="1" dirty="0">
              <a:solidFill>
                <a:srgbClr val="0070C0"/>
              </a:solidFill>
            </a:endParaRPr>
          </a:p>
          <a:p>
            <a:pPr algn="just"/>
            <a:r>
              <a:rPr lang="en-US" b="1" dirty="0" err="1">
                <a:solidFill>
                  <a:srgbClr val="0070C0"/>
                </a:solidFill>
              </a:rPr>
              <a:t>ishlab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chiqarish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tannarxi</a:t>
            </a:r>
            <a:r>
              <a:rPr lang="en-US" b="1" dirty="0">
                <a:solidFill>
                  <a:srgbClr val="0070C0"/>
                </a:solidFill>
              </a:rPr>
              <a:t>;</a:t>
            </a:r>
          </a:p>
          <a:p>
            <a:pPr algn="just"/>
            <a:r>
              <a:rPr lang="en-US" b="1" dirty="0" err="1">
                <a:solidFill>
                  <a:srgbClr val="0070C0"/>
                </a:solidFill>
              </a:rPr>
              <a:t>raqobat</a:t>
            </a:r>
            <a:r>
              <a:rPr lang="en-US" b="1" dirty="0">
                <a:solidFill>
                  <a:srgbClr val="0070C0"/>
                </a:solidFill>
              </a:rPr>
              <a:t>;</a:t>
            </a:r>
          </a:p>
          <a:p>
            <a:pPr algn="just"/>
            <a:r>
              <a:rPr lang="en-US" b="1" dirty="0" err="1">
                <a:solidFill>
                  <a:srgbClr val="0070C0"/>
                </a:solidFill>
              </a:rPr>
              <a:t>narx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va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ehtiyoj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darajasi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bo‘yicha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prognozlar</a:t>
            </a:r>
            <a:r>
              <a:rPr lang="en-US" b="1" dirty="0">
                <a:solidFill>
                  <a:srgbClr val="0070C0"/>
                </a:solidFill>
              </a:rPr>
              <a:t>;</a:t>
            </a:r>
          </a:p>
          <a:p>
            <a:pPr algn="just"/>
            <a:r>
              <a:rPr lang="en-US" b="1" dirty="0" err="1">
                <a:solidFill>
                  <a:srgbClr val="0070C0"/>
                </a:solidFill>
              </a:rPr>
              <a:t>mavsum</a:t>
            </a:r>
            <a:r>
              <a:rPr lang="en-US" b="1" dirty="0">
                <a:solidFill>
                  <a:srgbClr val="0070C0"/>
                </a:solidFill>
              </a:rPr>
              <a:t>;</a:t>
            </a:r>
          </a:p>
          <a:p>
            <a:pPr algn="just"/>
            <a:r>
              <a:rPr lang="en-US" b="1" dirty="0" err="1">
                <a:solidFill>
                  <a:srgbClr val="0070C0"/>
                </a:solidFill>
              </a:rPr>
              <a:t>iqtisodiyot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va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siyosat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yangiliklari</a:t>
            </a:r>
            <a:r>
              <a:rPr lang="en-US" b="1" dirty="0">
                <a:solidFill>
                  <a:srgbClr val="0070C0"/>
                </a:solidFill>
              </a:rPr>
              <a:t>;</a:t>
            </a:r>
          </a:p>
          <a:p>
            <a:pPr algn="just"/>
            <a:r>
              <a:rPr lang="en-US" b="1" dirty="0" err="1">
                <a:solidFill>
                  <a:srgbClr val="0070C0"/>
                </a:solidFill>
              </a:rPr>
              <a:t>davlat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tomonidan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tartibga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solish</a:t>
            </a:r>
            <a:r>
              <a:rPr lang="en-US" b="1" dirty="0">
                <a:solidFill>
                  <a:srgbClr val="0070C0"/>
                </a:solidFill>
              </a:rPr>
              <a:t>;</a:t>
            </a:r>
          </a:p>
          <a:p>
            <a:pPr algn="just"/>
            <a:r>
              <a:rPr lang="en-US" b="1" dirty="0" err="1">
                <a:solidFill>
                  <a:srgbClr val="0070C0"/>
                </a:solidFill>
              </a:rPr>
              <a:t>soliqlar</a:t>
            </a:r>
            <a:r>
              <a:rPr lang="en-US" b="1" dirty="0">
                <a:solidFill>
                  <a:srgbClr val="0070C0"/>
                </a:solidFill>
              </a:rPr>
              <a:t>;</a:t>
            </a:r>
          </a:p>
          <a:p>
            <a:pPr algn="just"/>
            <a:r>
              <a:rPr lang="en-US" b="1" dirty="0" err="1">
                <a:solidFill>
                  <a:srgbClr val="0070C0"/>
                </a:solidFill>
              </a:rPr>
              <a:t>boshqa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savdo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markalarining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o‘xshash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mahsulotlari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narxi</a:t>
            </a:r>
            <a:r>
              <a:rPr lang="en-US" b="1" dirty="0">
                <a:solidFill>
                  <a:srgbClr val="0070C0"/>
                </a:solidFill>
              </a:rPr>
              <a:t>.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21506" name="Picture 2" descr="https://i.pinimg.com/736x/ce/0b/d1/ce0bd146d07a77a72f04f0d50ca2fae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6016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18814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 err="1"/>
              <a:t>Talab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taklif</a:t>
            </a:r>
            <a:r>
              <a:rPr lang="en-US" b="1" dirty="0"/>
              <a:t> </a:t>
            </a:r>
            <a:r>
              <a:rPr lang="en-US" b="1" dirty="0" err="1"/>
              <a:t>elastikligi</a:t>
            </a:r>
            <a:endParaRPr lang="en-US" b="1" dirty="0"/>
          </a:p>
          <a:p>
            <a:pPr marL="0" indent="0" algn="just">
              <a:buNone/>
            </a:pP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elastikligi</a:t>
            </a:r>
            <a:r>
              <a:rPr lang="en-US" dirty="0"/>
              <a:t> </a:t>
            </a:r>
            <a:r>
              <a:rPr lang="en-US" dirty="0" err="1"/>
              <a:t>deganda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ko‘rsatkichlarning</a:t>
            </a:r>
            <a:r>
              <a:rPr lang="en-US" dirty="0"/>
              <a:t> </a:t>
            </a:r>
            <a:r>
              <a:rPr lang="en-US" dirty="0" err="1"/>
              <a:t>narx</a:t>
            </a:r>
            <a:r>
              <a:rPr lang="en-US" dirty="0"/>
              <a:t> </a:t>
            </a:r>
            <a:r>
              <a:rPr lang="en-US" dirty="0" err="1"/>
              <a:t>o‘zgarishiga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munosabatda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tushuniladi</a:t>
            </a:r>
            <a:r>
              <a:rPr lang="en-US" dirty="0"/>
              <a:t>.</a:t>
            </a:r>
            <a:endParaRPr lang="ru-RU" dirty="0"/>
          </a:p>
          <a:p>
            <a:pPr marL="0" indent="0" algn="just">
              <a:buNone/>
            </a:pP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elastikligi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qimmatlashganda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arzonlashganda</a:t>
            </a:r>
            <a:r>
              <a:rPr lang="en-US" dirty="0"/>
              <a:t> </a:t>
            </a:r>
            <a:r>
              <a:rPr lang="en-US" dirty="0" err="1"/>
              <a:t>xaridorlar</a:t>
            </a:r>
            <a:r>
              <a:rPr lang="en-US" dirty="0"/>
              <a:t> </a:t>
            </a:r>
            <a:r>
              <a:rPr lang="en-US" dirty="0" err="1"/>
              <a:t>xulq-atvori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o‘zgarishini</a:t>
            </a:r>
            <a:r>
              <a:rPr lang="en-US" dirty="0"/>
              <a:t> </a:t>
            </a:r>
            <a:r>
              <a:rPr lang="en-US" dirty="0" err="1"/>
              <a:t>ko‘rsatadi</a:t>
            </a:r>
            <a:r>
              <a:rPr lang="en-US" dirty="0"/>
              <a:t>. </a:t>
            </a:r>
            <a:r>
              <a:rPr lang="en-US" b="1" dirty="0">
                <a:solidFill>
                  <a:srgbClr val="0070C0"/>
                </a:solidFill>
              </a:rPr>
              <a:t>Agar </a:t>
            </a:r>
            <a:r>
              <a:rPr lang="en-US" b="1" dirty="0" err="1">
                <a:solidFill>
                  <a:srgbClr val="0070C0"/>
                </a:solidFill>
              </a:rPr>
              <a:t>narxning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pasayishi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savdoning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oshishiga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olib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kelsa</a:t>
            </a:r>
            <a:r>
              <a:rPr lang="en-US" b="1" dirty="0">
                <a:solidFill>
                  <a:srgbClr val="0070C0"/>
                </a:solidFill>
              </a:rPr>
              <a:t>, </a:t>
            </a:r>
            <a:r>
              <a:rPr lang="en-US" b="1" dirty="0" err="1">
                <a:solidFill>
                  <a:srgbClr val="0070C0"/>
                </a:solidFill>
              </a:rPr>
              <a:t>bu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talab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elastik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ekanligini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anglatadi</a:t>
            </a:r>
            <a:r>
              <a:rPr lang="en-US" b="1" dirty="0">
                <a:solidFill>
                  <a:srgbClr val="0070C0"/>
                </a:solidFill>
              </a:rPr>
              <a:t>. </a:t>
            </a:r>
            <a:r>
              <a:rPr lang="en-US" b="1" dirty="0" err="1">
                <a:solidFill>
                  <a:srgbClr val="0070C0"/>
                </a:solidFill>
              </a:rPr>
              <a:t>Iste’molchilar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mahsulotning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arzonlashuviga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e’tibor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bermasalar</a:t>
            </a:r>
            <a:r>
              <a:rPr lang="en-US" b="1" dirty="0">
                <a:solidFill>
                  <a:srgbClr val="0070C0"/>
                </a:solidFill>
              </a:rPr>
              <a:t>, </a:t>
            </a:r>
            <a:r>
              <a:rPr lang="en-US" b="1" dirty="0" err="1">
                <a:solidFill>
                  <a:srgbClr val="0070C0"/>
                </a:solidFill>
              </a:rPr>
              <a:t>noelastik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talab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haqida</a:t>
            </a:r>
            <a:r>
              <a:rPr lang="en-US" b="1" dirty="0">
                <a:solidFill>
                  <a:srgbClr val="0070C0"/>
                </a:solidFill>
              </a:rPr>
              <a:t> gap </a:t>
            </a:r>
            <a:r>
              <a:rPr lang="en-US" b="1" dirty="0" err="1">
                <a:solidFill>
                  <a:srgbClr val="0070C0"/>
                </a:solidFill>
              </a:rPr>
              <a:t>ketadi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b="1" dirty="0" err="1">
                <a:solidFill>
                  <a:srgbClr val="00B050"/>
                </a:solidFill>
              </a:rPr>
              <a:t>Talab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elastik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bo‘lgan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tovarlar</a:t>
            </a:r>
            <a:r>
              <a:rPr lang="en-US" b="1" dirty="0">
                <a:solidFill>
                  <a:srgbClr val="00B050"/>
                </a:solidFill>
              </a:rPr>
              <a:t>: </a:t>
            </a:r>
            <a:r>
              <a:rPr lang="en-US" b="1" dirty="0" err="1">
                <a:solidFill>
                  <a:srgbClr val="00B050"/>
                </a:solidFill>
              </a:rPr>
              <a:t>zargarlik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buyumlari</a:t>
            </a:r>
            <a:r>
              <a:rPr lang="en-US" b="1" dirty="0">
                <a:solidFill>
                  <a:srgbClr val="00B050"/>
                </a:solidFill>
              </a:rPr>
              <a:t>, </a:t>
            </a:r>
            <a:r>
              <a:rPr lang="en-US" b="1" dirty="0" err="1">
                <a:solidFill>
                  <a:srgbClr val="00B050"/>
                </a:solidFill>
              </a:rPr>
              <a:t>avtomobillar</a:t>
            </a:r>
            <a:r>
              <a:rPr lang="en-US" b="1" dirty="0">
                <a:solidFill>
                  <a:srgbClr val="00B050"/>
                </a:solidFill>
              </a:rPr>
              <a:t>, </a:t>
            </a:r>
            <a:r>
              <a:rPr lang="en-US" b="1" dirty="0" err="1">
                <a:solidFill>
                  <a:srgbClr val="00B050"/>
                </a:solidFill>
              </a:rPr>
              <a:t>mebellar</a:t>
            </a:r>
            <a:r>
              <a:rPr lang="en-US" b="1" dirty="0">
                <a:solidFill>
                  <a:srgbClr val="00B050"/>
                </a:solidFill>
              </a:rPr>
              <a:t>, </a:t>
            </a:r>
            <a:r>
              <a:rPr lang="en-US" b="1" dirty="0" err="1">
                <a:solidFill>
                  <a:srgbClr val="00B050"/>
                </a:solidFill>
              </a:rPr>
              <a:t>maishiy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texnika</a:t>
            </a:r>
            <a:r>
              <a:rPr lang="en-US" b="1" dirty="0">
                <a:solidFill>
                  <a:srgbClr val="00B050"/>
                </a:solidFill>
              </a:rPr>
              <a:t>, </a:t>
            </a:r>
            <a:r>
              <a:rPr lang="en-US" b="1" dirty="0" err="1">
                <a:solidFill>
                  <a:srgbClr val="00B050"/>
                </a:solidFill>
              </a:rPr>
              <a:t>delikateslar</a:t>
            </a:r>
            <a:r>
              <a:rPr lang="en-US" b="1" dirty="0">
                <a:solidFill>
                  <a:srgbClr val="00B050"/>
                </a:solidFill>
              </a:rPr>
              <a:t>. </a:t>
            </a:r>
            <a:endParaRPr lang="ru-RU" b="1" dirty="0">
              <a:solidFill>
                <a:srgbClr val="00B050"/>
              </a:solidFill>
            </a:endParaRPr>
          </a:p>
          <a:p>
            <a:pPr marL="0" indent="0" algn="ctr">
              <a:buNone/>
            </a:pPr>
            <a:r>
              <a:rPr lang="en-US" b="1" dirty="0" err="1">
                <a:solidFill>
                  <a:srgbClr val="00B050"/>
                </a:solidFill>
              </a:rPr>
              <a:t>Talab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noelastik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bo‘lgan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tovarlar</a:t>
            </a:r>
            <a:r>
              <a:rPr lang="en-US" b="1" dirty="0">
                <a:solidFill>
                  <a:srgbClr val="00B050"/>
                </a:solidFill>
              </a:rPr>
              <a:t>: </a:t>
            </a:r>
            <a:r>
              <a:rPr lang="en-US" b="1" dirty="0" err="1">
                <a:solidFill>
                  <a:srgbClr val="00B050"/>
                </a:solidFill>
              </a:rPr>
              <a:t>dori-darmonlar</a:t>
            </a:r>
            <a:r>
              <a:rPr lang="en-US" b="1" dirty="0">
                <a:solidFill>
                  <a:srgbClr val="00B050"/>
                </a:solidFill>
              </a:rPr>
              <a:t>, </a:t>
            </a:r>
            <a:r>
              <a:rPr lang="en-US" b="1" dirty="0" err="1">
                <a:solidFill>
                  <a:srgbClr val="00B050"/>
                </a:solidFill>
              </a:rPr>
              <a:t>avtomobil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yoqilg‘isi</a:t>
            </a:r>
            <a:r>
              <a:rPr lang="en-US" b="1" dirty="0">
                <a:solidFill>
                  <a:srgbClr val="00B050"/>
                </a:solidFill>
              </a:rPr>
              <a:t>, non, </a:t>
            </a:r>
            <a:r>
              <a:rPr lang="en-US" b="1" dirty="0" err="1">
                <a:solidFill>
                  <a:srgbClr val="00B050"/>
                </a:solidFill>
              </a:rPr>
              <a:t>tuz</a:t>
            </a:r>
            <a:r>
              <a:rPr lang="en-US" b="1" dirty="0">
                <a:solidFill>
                  <a:srgbClr val="00B050"/>
                </a:solidFill>
              </a:rPr>
              <a:t>. </a:t>
            </a:r>
            <a:endParaRPr lang="ru-RU" b="1" dirty="0">
              <a:solidFill>
                <a:srgbClr val="00B050"/>
              </a:solidFill>
            </a:endParaRPr>
          </a:p>
          <a:p>
            <a:pPr marL="0" indent="0" algn="just">
              <a:buNone/>
            </a:pPr>
            <a:r>
              <a:rPr lang="en-US" dirty="0" err="1"/>
              <a:t>Talabning</a:t>
            </a:r>
            <a:r>
              <a:rPr lang="en-US" dirty="0"/>
              <a:t> </a:t>
            </a:r>
            <a:r>
              <a:rPr lang="en-US" dirty="0" err="1"/>
              <a:t>o‘zgaruvchanligi</a:t>
            </a:r>
            <a:r>
              <a:rPr lang="en-US" dirty="0"/>
              <a:t> </a:t>
            </a:r>
            <a:r>
              <a:rPr lang="en-US" dirty="0" err="1"/>
              <a:t>tovarning</a:t>
            </a:r>
            <a:r>
              <a:rPr lang="en-US" dirty="0"/>
              <a:t> </a:t>
            </a:r>
            <a:r>
              <a:rPr lang="en-US" dirty="0" err="1"/>
              <a:t>zarurligi</a:t>
            </a:r>
            <a:r>
              <a:rPr lang="en-US" dirty="0"/>
              <a:t> </a:t>
            </a:r>
            <a:r>
              <a:rPr lang="en-US" dirty="0" err="1"/>
              <a:t>darajasiga</a:t>
            </a:r>
            <a:r>
              <a:rPr lang="en-US" dirty="0"/>
              <a:t>, </a:t>
            </a:r>
            <a:r>
              <a:rPr lang="en-US" dirty="0" err="1"/>
              <a:t>analoglarning</a:t>
            </a:r>
            <a:r>
              <a:rPr lang="en-US" dirty="0"/>
              <a:t> </a:t>
            </a:r>
            <a:r>
              <a:rPr lang="en-US" dirty="0" err="1"/>
              <a:t>mavjudligiga</a:t>
            </a:r>
            <a:r>
              <a:rPr lang="en-US" dirty="0"/>
              <a:t>, </a:t>
            </a:r>
            <a:r>
              <a:rPr lang="en-US" dirty="0" err="1"/>
              <a:t>shaxsiy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oilaviy</a:t>
            </a:r>
            <a:r>
              <a:rPr lang="en-US" dirty="0"/>
              <a:t> </a:t>
            </a:r>
            <a:r>
              <a:rPr lang="en-US" dirty="0" err="1"/>
              <a:t>byudjetdagi</a:t>
            </a:r>
            <a:r>
              <a:rPr lang="en-US" dirty="0"/>
              <a:t> </a:t>
            </a:r>
            <a:r>
              <a:rPr lang="en-US" dirty="0" err="1"/>
              <a:t>xarajatlar</a:t>
            </a:r>
            <a:r>
              <a:rPr lang="en-US" dirty="0"/>
              <a:t> </a:t>
            </a:r>
            <a:r>
              <a:rPr lang="en-US" dirty="0" err="1"/>
              <a:t>ulushiga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 (</a:t>
            </a:r>
            <a:r>
              <a:rPr lang="en-US" dirty="0" err="1"/>
              <a:t>inson</a:t>
            </a:r>
            <a:r>
              <a:rPr lang="en-US" dirty="0"/>
              <a:t> u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mahsulotni</a:t>
            </a:r>
            <a:r>
              <a:rPr lang="en-US" dirty="0"/>
              <a:t> </a:t>
            </a:r>
            <a:r>
              <a:rPr lang="en-US" dirty="0" err="1"/>
              <a:t>qanchalik</a:t>
            </a:r>
            <a:r>
              <a:rPr lang="en-US" dirty="0"/>
              <a:t> </a:t>
            </a:r>
            <a:r>
              <a:rPr lang="en-US" dirty="0" err="1"/>
              <a:t>tez-tez</a:t>
            </a:r>
            <a:r>
              <a:rPr lang="en-US" dirty="0"/>
              <a:t> </a:t>
            </a:r>
            <a:r>
              <a:rPr lang="en-US" dirty="0" err="1"/>
              <a:t>sotib</a:t>
            </a:r>
            <a:r>
              <a:rPr lang="en-US" dirty="0"/>
              <a:t> </a:t>
            </a:r>
            <a:r>
              <a:rPr lang="en-US" dirty="0" err="1"/>
              <a:t>olsa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narx</a:t>
            </a:r>
            <a:r>
              <a:rPr lang="en-US" dirty="0"/>
              <a:t> </a:t>
            </a:r>
            <a:r>
              <a:rPr lang="en-US" dirty="0" err="1"/>
              <a:t>o‘zgarishiga</a:t>
            </a:r>
            <a:r>
              <a:rPr lang="en-US" dirty="0"/>
              <a:t> </a:t>
            </a:r>
            <a:r>
              <a:rPr lang="en-US" dirty="0" err="1"/>
              <a:t>munosabati</a:t>
            </a:r>
            <a:r>
              <a:rPr lang="en-US" dirty="0"/>
              <a:t> </a:t>
            </a:r>
            <a:r>
              <a:rPr lang="en-US" dirty="0" err="1"/>
              <a:t>shunchalik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07116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Maxpirat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opa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iyun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oyida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bozorda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bir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stakan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qulupnayni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15 000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so’mda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sotgan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Kechga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borib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ayolda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bor-yo‘g‘i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2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stakan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meva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qoldi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Uyga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tezroq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ketish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uchun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sotuvchi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bir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stakan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uchun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narxni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10 000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ga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tushirdi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-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mahsulot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10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daqiqa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ichida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sotib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olindi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. Bu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elastik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talabga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misol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bo‘la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oladi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b="1" dirty="0" err="1">
                <a:solidFill>
                  <a:srgbClr val="0070C0"/>
                </a:solidFill>
              </a:rPr>
              <a:t>Yangi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yil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ta’tili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oldidan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pirotexnika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do‘konida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sotuv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hajmi</a:t>
            </a:r>
            <a:r>
              <a:rPr lang="en-US" b="1" dirty="0">
                <a:solidFill>
                  <a:srgbClr val="0070C0"/>
                </a:solidFill>
              </a:rPr>
              <a:t> 50 </a:t>
            </a:r>
            <a:r>
              <a:rPr lang="en-US" b="1" dirty="0" err="1">
                <a:solidFill>
                  <a:srgbClr val="0070C0"/>
                </a:solidFill>
              </a:rPr>
              <a:t>foizga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oshdi</a:t>
            </a:r>
            <a:r>
              <a:rPr lang="en-US" b="1" dirty="0">
                <a:solidFill>
                  <a:srgbClr val="0070C0"/>
                </a:solidFill>
              </a:rPr>
              <a:t>: </a:t>
            </a:r>
            <a:r>
              <a:rPr lang="en-US" b="1" dirty="0" err="1">
                <a:solidFill>
                  <a:srgbClr val="0070C0"/>
                </a:solidFill>
              </a:rPr>
              <a:t>hamma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bayramlar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uchun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salyutlar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va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mushaklar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sotib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oldi</a:t>
            </a:r>
            <a:r>
              <a:rPr lang="en-US" b="1" dirty="0">
                <a:solidFill>
                  <a:srgbClr val="0070C0"/>
                </a:solidFill>
              </a:rPr>
              <a:t>. 10-yanvardan </a:t>
            </a:r>
            <a:r>
              <a:rPr lang="en-US" b="1" dirty="0" err="1">
                <a:solidFill>
                  <a:srgbClr val="0070C0"/>
                </a:solidFill>
              </a:rPr>
              <a:t>keyin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sotuvlar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deyarli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butunlay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to‘xtab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qoldi</a:t>
            </a:r>
            <a:r>
              <a:rPr lang="en-US" b="1" dirty="0">
                <a:solidFill>
                  <a:srgbClr val="0070C0"/>
                </a:solidFill>
              </a:rPr>
              <a:t>. </a:t>
            </a:r>
            <a:r>
              <a:rPr lang="en-US" b="1" dirty="0" err="1">
                <a:solidFill>
                  <a:srgbClr val="0070C0"/>
                </a:solidFill>
              </a:rPr>
              <a:t>Rahbariyat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narxlarni</a:t>
            </a:r>
            <a:r>
              <a:rPr lang="en-US" b="1" dirty="0">
                <a:solidFill>
                  <a:srgbClr val="0070C0"/>
                </a:solidFill>
              </a:rPr>
              <a:t> 30 </a:t>
            </a:r>
            <a:r>
              <a:rPr lang="en-US" b="1" dirty="0" err="1">
                <a:solidFill>
                  <a:srgbClr val="0070C0"/>
                </a:solidFill>
              </a:rPr>
              <a:t>foizga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pasaytirdi</a:t>
            </a:r>
            <a:r>
              <a:rPr lang="en-US" b="1" dirty="0">
                <a:solidFill>
                  <a:srgbClr val="0070C0"/>
                </a:solidFill>
              </a:rPr>
              <a:t>, ammo </a:t>
            </a:r>
            <a:r>
              <a:rPr lang="en-US" b="1" dirty="0" err="1">
                <a:solidFill>
                  <a:srgbClr val="0070C0"/>
                </a:solidFill>
              </a:rPr>
              <a:t>bu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yordam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bermadi</a:t>
            </a:r>
            <a:r>
              <a:rPr lang="en-US" b="1" dirty="0">
                <a:solidFill>
                  <a:srgbClr val="0070C0"/>
                </a:solidFill>
              </a:rPr>
              <a:t>: </a:t>
            </a:r>
            <a:r>
              <a:rPr lang="en-US" b="1" dirty="0" err="1">
                <a:solidFill>
                  <a:srgbClr val="0070C0"/>
                </a:solidFill>
              </a:rPr>
              <a:t>pirotexnika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sotilmay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qoldi</a:t>
            </a:r>
            <a:r>
              <a:rPr lang="en-US" b="1" dirty="0">
                <a:solidFill>
                  <a:srgbClr val="0070C0"/>
                </a:solidFill>
              </a:rPr>
              <a:t>. Bu </a:t>
            </a:r>
            <a:r>
              <a:rPr lang="en-US" b="1" dirty="0" err="1">
                <a:solidFill>
                  <a:srgbClr val="0070C0"/>
                </a:solidFill>
              </a:rPr>
              <a:t>noelastik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talabga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misol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bo‘ladi</a:t>
            </a:r>
            <a:r>
              <a:rPr lang="en-US" b="1" dirty="0">
                <a:solidFill>
                  <a:srgbClr val="0070C0"/>
                </a:solidFill>
              </a:rPr>
              <a:t> (</a:t>
            </a:r>
            <a:r>
              <a:rPr lang="en-US" b="1" dirty="0" err="1">
                <a:solidFill>
                  <a:srgbClr val="0070C0"/>
                </a:solidFill>
              </a:rPr>
              <a:t>xaridor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uchun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zarurlik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darajasiga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bog‘liq</a:t>
            </a:r>
            <a:r>
              <a:rPr lang="en-US" b="1" dirty="0">
                <a:solidFill>
                  <a:srgbClr val="0070C0"/>
                </a:solidFill>
              </a:rPr>
              <a:t>).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739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Narxlarning</a:t>
            </a:r>
            <a:r>
              <a:rPr lang="en-US" b="1" dirty="0"/>
              <a:t> </a:t>
            </a:r>
            <a:r>
              <a:rPr lang="en-US" b="1" dirty="0" err="1"/>
              <a:t>shakllanishi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err="1"/>
              <a:t>Narx</a:t>
            </a:r>
            <a:r>
              <a:rPr lang="en-US" dirty="0"/>
              <a:t> </a:t>
            </a:r>
            <a:r>
              <a:rPr lang="en-US" dirty="0" err="1"/>
              <a:t>belgilash</a:t>
            </a:r>
            <a:r>
              <a:rPr lang="en-US" dirty="0"/>
              <a:t> - </a:t>
            </a:r>
            <a:r>
              <a:rPr lang="en-US" dirty="0" err="1"/>
              <a:t>qiymatning</a:t>
            </a:r>
            <a:r>
              <a:rPr lang="en-US" dirty="0"/>
              <a:t> </a:t>
            </a:r>
            <a:r>
              <a:rPr lang="en-US" dirty="0" err="1"/>
              <a:t>belgilanish</a:t>
            </a:r>
            <a:r>
              <a:rPr lang="en-US" dirty="0"/>
              <a:t> </a:t>
            </a:r>
            <a:r>
              <a:rPr lang="en-US" dirty="0" err="1"/>
              <a:t>jarayoni</a:t>
            </a:r>
            <a:r>
              <a:rPr lang="en-US" dirty="0"/>
              <a:t>, </a:t>
            </a:r>
            <a:r>
              <a:rPr lang="en-US" dirty="0" err="1"/>
              <a:t>ya’ni</a:t>
            </a:r>
            <a:r>
              <a:rPr lang="en-US" dirty="0"/>
              <a:t> </a:t>
            </a:r>
            <a:r>
              <a:rPr lang="en-US" dirty="0" err="1"/>
              <a:t>tovar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xizmatning</a:t>
            </a:r>
            <a:r>
              <a:rPr lang="en-US" dirty="0"/>
              <a:t> </a:t>
            </a:r>
            <a:r>
              <a:rPr lang="en-US" dirty="0" err="1"/>
              <a:t>puldagi</a:t>
            </a:r>
            <a:r>
              <a:rPr lang="en-US" dirty="0"/>
              <a:t> </a:t>
            </a:r>
            <a:r>
              <a:rPr lang="en-US" dirty="0" err="1"/>
              <a:t>bahosi</a:t>
            </a:r>
            <a:r>
              <a:rPr lang="en-US" dirty="0"/>
              <a:t>. Bu </a:t>
            </a:r>
            <a:r>
              <a:rPr lang="en-US" dirty="0" err="1"/>
              <a:t>bozorning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ishtirokchilari</a:t>
            </a:r>
            <a:r>
              <a:rPr lang="en-US" dirty="0"/>
              <a:t> </a:t>
            </a:r>
            <a:r>
              <a:rPr lang="en-US" dirty="0" err="1"/>
              <a:t>manfaatlarining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kalavasi</a:t>
            </a:r>
            <a:r>
              <a:rPr lang="en-US" dirty="0"/>
              <a:t>.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yechish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hisob-kitoblar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tadqiqotlari</a:t>
            </a:r>
            <a:r>
              <a:rPr lang="en-US" dirty="0"/>
              <a:t> </a:t>
            </a:r>
            <a:r>
              <a:rPr lang="en-US" dirty="0" err="1"/>
              <a:t>ma’lumotlaridan</a:t>
            </a:r>
            <a:r>
              <a:rPr lang="en-US" dirty="0"/>
              <a:t>,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empirik</a:t>
            </a:r>
            <a:r>
              <a:rPr lang="en-US" dirty="0"/>
              <a:t> </a:t>
            </a:r>
            <a:r>
              <a:rPr lang="en-US" dirty="0" err="1"/>
              <a:t>baholashlar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hayotiy</a:t>
            </a:r>
            <a:r>
              <a:rPr lang="en-US" dirty="0"/>
              <a:t> </a:t>
            </a:r>
            <a:r>
              <a:rPr lang="en-US" dirty="0" err="1"/>
              <a:t>tajribadan</a:t>
            </a:r>
            <a:r>
              <a:rPr lang="en-US" dirty="0"/>
              <a:t> </a:t>
            </a:r>
            <a:r>
              <a:rPr lang="en-US" dirty="0" err="1"/>
              <a:t>foydalaniladi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Professional </a:t>
            </a:r>
            <a:r>
              <a:rPr lang="en-US" dirty="0" err="1"/>
              <a:t>iqtisodchilar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narx</a:t>
            </a:r>
            <a:r>
              <a:rPr lang="en-US" dirty="0"/>
              <a:t> - </a:t>
            </a:r>
            <a:r>
              <a:rPr lang="en-US" dirty="0" err="1"/>
              <a:t>foyda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ustama</a:t>
            </a:r>
            <a:r>
              <a:rPr lang="en-US" dirty="0"/>
              <a:t> </a:t>
            </a:r>
            <a:r>
              <a:rPr lang="en-US" dirty="0" err="1"/>
              <a:t>narx</a:t>
            </a:r>
            <a:r>
              <a:rPr lang="en-US" dirty="0"/>
              <a:t> </a:t>
            </a:r>
            <a:r>
              <a:rPr lang="en-US" dirty="0" err="1"/>
              <a:t>qo‘yilgan</a:t>
            </a:r>
            <a:r>
              <a:rPr lang="en-US" dirty="0"/>
              <a:t> </a:t>
            </a:r>
            <a:r>
              <a:rPr lang="en-US" dirty="0" err="1"/>
              <a:t>tovarni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xarajatlari</a:t>
            </a:r>
            <a:r>
              <a:rPr lang="en-US" dirty="0"/>
              <a:t> </a:t>
            </a:r>
            <a:r>
              <a:rPr lang="en-US" dirty="0" err="1"/>
              <a:t>yig‘indisi</a:t>
            </a:r>
            <a:r>
              <a:rPr lang="en-US" dirty="0"/>
              <a:t>.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marketing </a:t>
            </a:r>
            <a:r>
              <a:rPr lang="en-US" dirty="0" err="1"/>
              <a:t>bo‘limlari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tovarning</a:t>
            </a:r>
            <a:r>
              <a:rPr lang="en-US" dirty="0"/>
              <a:t> </a:t>
            </a:r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talabi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raqobatchilar</a:t>
            </a:r>
            <a:r>
              <a:rPr lang="en-US" dirty="0"/>
              <a:t> </a:t>
            </a:r>
            <a:r>
              <a:rPr lang="en-US" dirty="0" err="1"/>
              <a:t>narxlari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sotish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mijoz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vositasidir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402225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9268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/>
              <a:t>Tovar </a:t>
            </a:r>
            <a:r>
              <a:rPr lang="en-US" dirty="0" err="1"/>
              <a:t>narxi</a:t>
            </a:r>
            <a:r>
              <a:rPr lang="en-US" dirty="0"/>
              <a:t> </a:t>
            </a:r>
            <a:r>
              <a:rPr lang="en-US" dirty="0" err="1"/>
              <a:t>nimaga</a:t>
            </a:r>
            <a:r>
              <a:rPr lang="en-US" dirty="0"/>
              <a:t> </a:t>
            </a:r>
            <a:r>
              <a:rPr lang="en-US" dirty="0" err="1"/>
              <a:t>bog‘liq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Narx</a:t>
            </a:r>
            <a:r>
              <a:rPr lang="en-US" dirty="0"/>
              <a:t> </a:t>
            </a:r>
            <a:r>
              <a:rPr lang="en-US" dirty="0" err="1"/>
              <a:t>omillariga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.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o‘zgarishiga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ko‘rsatishi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omillar</a:t>
            </a:r>
            <a:r>
              <a:rPr lang="en-US" dirty="0"/>
              <a:t> - </a:t>
            </a:r>
            <a:r>
              <a:rPr lang="en-US" dirty="0" err="1"/>
              <a:t>xomashyo</a:t>
            </a:r>
            <a:r>
              <a:rPr lang="en-US" dirty="0"/>
              <a:t> </a:t>
            </a:r>
            <a:r>
              <a:rPr lang="en-US" dirty="0" err="1"/>
              <a:t>narxidan</a:t>
            </a:r>
            <a:r>
              <a:rPr lang="en-US" dirty="0"/>
              <a:t> </a:t>
            </a:r>
            <a:r>
              <a:rPr lang="en-US" dirty="0" err="1"/>
              <a:t>tortib</a:t>
            </a:r>
            <a:r>
              <a:rPr lang="en-US" dirty="0"/>
              <a:t>, </a:t>
            </a:r>
            <a:r>
              <a:rPr lang="en-US" dirty="0" err="1"/>
              <a:t>ko‘chadagi</a:t>
            </a:r>
            <a:r>
              <a:rPr lang="en-US" dirty="0"/>
              <a:t> </a:t>
            </a:r>
            <a:r>
              <a:rPr lang="en-US" dirty="0" err="1"/>
              <a:t>ob-havogacha</a:t>
            </a:r>
            <a:r>
              <a:rPr lang="en-US" dirty="0"/>
              <a:t>. </a:t>
            </a:r>
            <a:r>
              <a:rPr lang="en-US" dirty="0" err="1"/>
              <a:t>Narx</a:t>
            </a:r>
            <a:r>
              <a:rPr lang="en-US" dirty="0"/>
              <a:t> </a:t>
            </a:r>
            <a:r>
              <a:rPr lang="en-US" dirty="0" err="1"/>
              <a:t>omillarini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omillarga</a:t>
            </a:r>
            <a:r>
              <a:rPr lang="en-US" dirty="0"/>
              <a:t> </a:t>
            </a:r>
            <a:r>
              <a:rPr lang="en-US" dirty="0" err="1"/>
              <a:t>ajratish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Ichki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omillar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-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kompaniya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nazorat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qilishi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mumkin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bo‘lgan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omillar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Bular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masalan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kompaniyaning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maqsadlari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tovarni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sotish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strategiyasi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ishlab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chiqarish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tannarxi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va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boshqalar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en-US" b="1" dirty="0" err="1">
                <a:solidFill>
                  <a:srgbClr val="00B0F0"/>
                </a:solidFill>
              </a:rPr>
              <a:t>Tashqi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omillar</a:t>
            </a:r>
            <a:r>
              <a:rPr lang="en-US" b="1" dirty="0">
                <a:solidFill>
                  <a:srgbClr val="00B0F0"/>
                </a:solidFill>
              </a:rPr>
              <a:t> - </a:t>
            </a:r>
            <a:r>
              <a:rPr lang="en-US" b="1" dirty="0" err="1">
                <a:solidFill>
                  <a:srgbClr val="00B0F0"/>
                </a:solidFill>
              </a:rPr>
              <a:t>kompaniya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nazorat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qila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olmaydigan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omillar</a:t>
            </a:r>
            <a:r>
              <a:rPr lang="en-US" b="1" dirty="0">
                <a:solidFill>
                  <a:srgbClr val="00B0F0"/>
                </a:solidFill>
              </a:rPr>
              <a:t>. Bu </a:t>
            </a:r>
            <a:r>
              <a:rPr lang="en-US" b="1" dirty="0" err="1">
                <a:solidFill>
                  <a:srgbClr val="00B0F0"/>
                </a:solidFill>
              </a:rPr>
              <a:t>omillar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ikki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guruhga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bo‘linadi</a:t>
            </a:r>
            <a:r>
              <a:rPr lang="en-US" b="1" dirty="0">
                <a:solidFill>
                  <a:srgbClr val="00B0F0"/>
                </a:solidFill>
              </a:rPr>
              <a:t>:</a:t>
            </a:r>
          </a:p>
          <a:p>
            <a:pPr marL="0" indent="0">
              <a:buNone/>
            </a:pPr>
            <a:r>
              <a:rPr lang="en-US" b="1" dirty="0" err="1">
                <a:solidFill>
                  <a:srgbClr val="00B0F0"/>
                </a:solidFill>
              </a:rPr>
              <a:t>makroomillar</a:t>
            </a:r>
            <a:r>
              <a:rPr lang="en-US" b="1" dirty="0">
                <a:solidFill>
                  <a:srgbClr val="00B0F0"/>
                </a:solidFill>
              </a:rPr>
              <a:t>: </a:t>
            </a:r>
            <a:r>
              <a:rPr lang="en-US" b="1" dirty="0" err="1">
                <a:solidFill>
                  <a:srgbClr val="00B0F0"/>
                </a:solidFill>
              </a:rPr>
              <a:t>inflyatsiya</a:t>
            </a:r>
            <a:r>
              <a:rPr lang="en-US" b="1" dirty="0">
                <a:solidFill>
                  <a:srgbClr val="00B0F0"/>
                </a:solidFill>
              </a:rPr>
              <a:t>, </a:t>
            </a:r>
            <a:r>
              <a:rPr lang="en-US" b="1" dirty="0" err="1">
                <a:solidFill>
                  <a:srgbClr val="00B0F0"/>
                </a:solidFill>
              </a:rPr>
              <a:t>qayta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moliyalash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stavkasi</a:t>
            </a:r>
            <a:r>
              <a:rPr lang="en-US" b="1" dirty="0">
                <a:solidFill>
                  <a:srgbClr val="00B0F0"/>
                </a:solidFill>
              </a:rPr>
              <a:t>, </a:t>
            </a:r>
            <a:r>
              <a:rPr lang="en-US" b="1" dirty="0" err="1">
                <a:solidFill>
                  <a:srgbClr val="00B0F0"/>
                </a:solidFill>
              </a:rPr>
              <a:t>valyuta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kurslari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va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boshqalar</a:t>
            </a:r>
            <a:r>
              <a:rPr lang="en-US" b="1" dirty="0">
                <a:solidFill>
                  <a:srgbClr val="00B0F0"/>
                </a:solidFill>
              </a:rPr>
              <a:t>;</a:t>
            </a:r>
          </a:p>
          <a:p>
            <a:pPr marL="0" indent="0">
              <a:buNone/>
            </a:pPr>
            <a:r>
              <a:rPr lang="en-US" b="1" dirty="0" err="1">
                <a:solidFill>
                  <a:srgbClr val="00B0F0"/>
                </a:solidFill>
              </a:rPr>
              <a:t>mikroomillar</a:t>
            </a:r>
            <a:r>
              <a:rPr lang="en-US" b="1" dirty="0">
                <a:solidFill>
                  <a:srgbClr val="00B0F0"/>
                </a:solidFill>
              </a:rPr>
              <a:t>: </a:t>
            </a:r>
            <a:r>
              <a:rPr lang="en-US" b="1" dirty="0" err="1">
                <a:solidFill>
                  <a:srgbClr val="00B0F0"/>
                </a:solidFill>
              </a:rPr>
              <a:t>narx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bo‘yicha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talabning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egiluvchanligi</a:t>
            </a:r>
            <a:r>
              <a:rPr lang="en-US" b="1" dirty="0">
                <a:solidFill>
                  <a:srgbClr val="00B0F0"/>
                </a:solidFill>
              </a:rPr>
              <a:t> (</a:t>
            </a:r>
            <a:r>
              <a:rPr lang="en-US" b="1" dirty="0" err="1">
                <a:solidFill>
                  <a:srgbClr val="00B0F0"/>
                </a:solidFill>
              </a:rPr>
              <a:t>o‘zgaruvchanligi</a:t>
            </a:r>
            <a:r>
              <a:rPr lang="en-US" b="1" dirty="0">
                <a:solidFill>
                  <a:srgbClr val="00B0F0"/>
                </a:solidFill>
              </a:rPr>
              <a:t>), </a:t>
            </a:r>
            <a:r>
              <a:rPr lang="en-US" b="1" dirty="0" err="1">
                <a:solidFill>
                  <a:srgbClr val="00B0F0"/>
                </a:solidFill>
              </a:rPr>
              <a:t>bozordagi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narx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yo‘nalishlari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va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boshqalar</a:t>
            </a:r>
            <a:r>
              <a:rPr lang="en-US" b="1" dirty="0">
                <a:solidFill>
                  <a:srgbClr val="00B0F0"/>
                </a:solidFill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51981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07904" y="548680"/>
            <a:ext cx="5112568" cy="604867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 err="1"/>
              <a:t>Tashqi</a:t>
            </a:r>
            <a:r>
              <a:rPr lang="en-US" b="1" dirty="0"/>
              <a:t> </a:t>
            </a:r>
            <a:r>
              <a:rPr lang="en-US" b="1" dirty="0" err="1"/>
              <a:t>omillarning</a:t>
            </a:r>
            <a:r>
              <a:rPr lang="en-US" b="1" dirty="0"/>
              <a:t> </a:t>
            </a:r>
            <a:r>
              <a:rPr lang="en-US" b="1" dirty="0" err="1"/>
              <a:t>eng</a:t>
            </a:r>
            <a:r>
              <a:rPr lang="en-US" b="1" dirty="0"/>
              <a:t> </a:t>
            </a:r>
            <a:r>
              <a:rPr lang="en-US" b="1" dirty="0" err="1"/>
              <a:t>muhimi</a:t>
            </a:r>
            <a:r>
              <a:rPr lang="en-US" b="1" dirty="0"/>
              <a:t> </a:t>
            </a:r>
            <a:r>
              <a:rPr lang="en-US" b="1" dirty="0" err="1"/>
              <a:t>talabdir</a:t>
            </a:r>
            <a:r>
              <a:rPr lang="en-US" b="1" dirty="0"/>
              <a:t>. </a:t>
            </a:r>
            <a:r>
              <a:rPr lang="en-US" dirty="0" err="1"/>
              <a:t>Axir</a:t>
            </a:r>
            <a:r>
              <a:rPr lang="en-US" dirty="0"/>
              <a:t> </a:t>
            </a:r>
            <a:r>
              <a:rPr lang="en-US" dirty="0" err="1"/>
              <a:t>xaridor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faolligi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firma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pul</a:t>
            </a:r>
            <a:r>
              <a:rPr lang="en-US" dirty="0"/>
              <a:t> </a:t>
            </a:r>
            <a:r>
              <a:rPr lang="en-US" dirty="0" err="1"/>
              <a:t>manbai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yondashuv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baholanadi</a:t>
            </a:r>
            <a:r>
              <a:rPr lang="en-US" dirty="0"/>
              <a:t>:</a:t>
            </a:r>
          </a:p>
          <a:p>
            <a:pPr marL="0" indent="0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 err="1"/>
              <a:t>Miqdoriy</a:t>
            </a:r>
            <a:r>
              <a:rPr lang="en-US" dirty="0"/>
              <a:t> </a:t>
            </a:r>
            <a:r>
              <a:rPr lang="en-US" dirty="0" err="1"/>
              <a:t>yondashuvda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pulda</a:t>
            </a:r>
            <a:r>
              <a:rPr lang="en-US" dirty="0"/>
              <a:t>, </a:t>
            </a:r>
            <a:r>
              <a:rPr lang="en-US" dirty="0" err="1"/>
              <a:t>sotilgan</a:t>
            </a:r>
            <a:r>
              <a:rPr lang="en-US" dirty="0"/>
              <a:t> </a:t>
            </a:r>
            <a:r>
              <a:rPr lang="en-US" dirty="0" err="1"/>
              <a:t>tovar</a:t>
            </a:r>
            <a:r>
              <a:rPr lang="en-US" dirty="0"/>
              <a:t> </a:t>
            </a:r>
            <a:r>
              <a:rPr lang="en-US" dirty="0" err="1"/>
              <a:t>birliklari</a:t>
            </a:r>
            <a:r>
              <a:rPr lang="en-US" dirty="0"/>
              <a:t> </a:t>
            </a:r>
            <a:r>
              <a:rPr lang="en-US" dirty="0" err="1"/>
              <a:t>sonida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mijozlari</a:t>
            </a:r>
            <a:r>
              <a:rPr lang="en-US" dirty="0"/>
              <a:t> </a:t>
            </a:r>
            <a:r>
              <a:rPr lang="en-US" dirty="0" err="1"/>
              <a:t>sonida</a:t>
            </a:r>
            <a:r>
              <a:rPr lang="en-US" dirty="0"/>
              <a:t> </a:t>
            </a:r>
            <a:r>
              <a:rPr lang="en-US" dirty="0" err="1"/>
              <a:t>baholanadi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r>
              <a:rPr lang="en-US" dirty="0" err="1"/>
              <a:t>Sifatli</a:t>
            </a:r>
            <a:r>
              <a:rPr lang="en-US" dirty="0"/>
              <a:t> </a:t>
            </a:r>
            <a:r>
              <a:rPr lang="en-US" dirty="0" err="1"/>
              <a:t>yondashuvda</a:t>
            </a:r>
            <a:r>
              <a:rPr lang="en-US" dirty="0"/>
              <a:t> </a:t>
            </a:r>
            <a:r>
              <a:rPr lang="en-US" dirty="0" err="1"/>
              <a:t>talabni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psixologiya</a:t>
            </a:r>
            <a:r>
              <a:rPr lang="en-US" dirty="0"/>
              <a:t> </a:t>
            </a:r>
            <a:r>
              <a:rPr lang="en-US" dirty="0" err="1"/>
              <a:t>sohasida</a:t>
            </a:r>
            <a:r>
              <a:rPr lang="en-US" dirty="0"/>
              <a:t> </a:t>
            </a:r>
            <a:r>
              <a:rPr lang="en-US" dirty="0" err="1"/>
              <a:t>yotadi</a:t>
            </a:r>
            <a:r>
              <a:rPr lang="en-US" dirty="0"/>
              <a:t>. </a:t>
            </a:r>
            <a:r>
              <a:rPr lang="en-US" dirty="0" err="1"/>
              <a:t>Ko‘pincha</a:t>
            </a:r>
            <a:r>
              <a:rPr lang="en-US" dirty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subyektiv</a:t>
            </a:r>
            <a:r>
              <a:rPr lang="en-US" dirty="0"/>
              <a:t>, </a:t>
            </a:r>
            <a:r>
              <a:rPr lang="en-US" dirty="0" err="1"/>
              <a:t>irratsional</a:t>
            </a:r>
            <a:r>
              <a:rPr lang="en-US" dirty="0"/>
              <a:t> </a:t>
            </a:r>
            <a:r>
              <a:rPr lang="en-US" dirty="0" err="1"/>
              <a:t>xarakterga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narxning</a:t>
            </a:r>
            <a:r>
              <a:rPr lang="en-US" dirty="0"/>
              <a:t> </a:t>
            </a:r>
            <a:r>
              <a:rPr lang="en-US" dirty="0" err="1"/>
              <a:t>butun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strukturasini</a:t>
            </a:r>
            <a:r>
              <a:rPr lang="en-US" dirty="0"/>
              <a:t> "</a:t>
            </a:r>
            <a:r>
              <a:rPr lang="en-US" dirty="0" err="1"/>
              <a:t>buzadi</a:t>
            </a:r>
            <a:r>
              <a:rPr lang="en-US" dirty="0"/>
              <a:t>."</a:t>
            </a:r>
          </a:p>
        </p:txBody>
      </p:sp>
      <p:pic>
        <p:nvPicPr>
          <p:cNvPr id="22530" name="Picture 2" descr="Пин содержит: USA Business Database - USA Data | USA Export Trade Data - Over 8 Million US Importers | USA Import Data with Detail - us Customs Import Data | USA export data - 100% Accurate Data Records | USA Export Data | USA Customs Data | Official Source USA Export and Import Statistics | USA Import Export data | United States Trade Statistics-usaimportdata | United States (USA) Exports, Imports, and Trade Partners | Import Export Data Shipment Data From Customs | USA Top Imported Products Li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600"/>
            <a:ext cx="3586664" cy="68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4493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76672"/>
            <a:ext cx="3538736" cy="5976664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Psixologik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omillar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narx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belgilashni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ijodiy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jarayonga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aylantiradi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uni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qat’iy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iqtisodiy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qoidalar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bilan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uyg‘unlashtirishga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to‘g‘ri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keladi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.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Xaridor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-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bu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o‘z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motivlari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afzalliklari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o‘zgarishi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mumkin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bo‘lgan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xulq-atvor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psixologiyasiga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ega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bo‘lgan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shaxs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.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Shuning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uchun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bahoni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belgilashda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nafaqat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firma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xarajatlari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va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raqobatchilar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strategiyasi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balki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tovarni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tanlashning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psixologik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jihatlari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ham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hisobga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olinishi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500" b="1" dirty="0" err="1">
                <a:solidFill>
                  <a:schemeClr val="accent6">
                    <a:lumMod val="75000"/>
                  </a:schemeClr>
                </a:solidFill>
              </a:rPr>
              <a:t>kerak</a:t>
            </a:r>
            <a:r>
              <a:rPr lang="en-US" sz="3500" b="1" dirty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ru-RU" sz="35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3554" name="Picture 2" descr="Изображение пина-истор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32656"/>
            <a:ext cx="4320480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573204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err="1"/>
              <a:t>Shuningdek</a:t>
            </a:r>
            <a:r>
              <a:rPr lang="en-US" dirty="0"/>
              <a:t>, </a:t>
            </a:r>
            <a:r>
              <a:rPr lang="en-US" dirty="0" err="1"/>
              <a:t>narxga</a:t>
            </a:r>
            <a:r>
              <a:rPr lang="en-US" dirty="0"/>
              <a:t> </a:t>
            </a:r>
            <a:r>
              <a:rPr lang="en-US" dirty="0" err="1"/>
              <a:t>raqobat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omillar</a:t>
            </a:r>
            <a:r>
              <a:rPr lang="en-US" dirty="0"/>
              <a:t> </a:t>
            </a:r>
            <a:r>
              <a:rPr lang="en-US" dirty="0" err="1"/>
              <a:t>guruhi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ko‘rsatadi</a:t>
            </a:r>
            <a:r>
              <a:rPr lang="en-US" dirty="0"/>
              <a:t>. </a:t>
            </a:r>
            <a:r>
              <a:rPr lang="en-US" dirty="0" err="1"/>
              <a:t>Bularga</a:t>
            </a:r>
            <a:r>
              <a:rPr lang="en-US" dirty="0"/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bozordagi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narxlarning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umumiy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tarqoqligi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bir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xil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mahsulot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ishlab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chiqaradigan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kompaniyalar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soni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mahsulot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turi</a:t>
            </a:r>
            <a:r>
              <a:rPr lang="en-US" dirty="0"/>
              <a:t>, </a:t>
            </a:r>
            <a:r>
              <a:rPr lang="en-US" dirty="0" err="1"/>
              <a:t>shuningdek</a:t>
            </a:r>
            <a:r>
              <a:rPr lang="en-US" dirty="0"/>
              <a:t>, biz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jadvalda</a:t>
            </a:r>
            <a:r>
              <a:rPr lang="en-US" dirty="0"/>
              <a:t> </a:t>
            </a:r>
            <a:r>
              <a:rPr lang="en-US" dirty="0" err="1"/>
              <a:t>tasvirlagan</a:t>
            </a:r>
            <a:r>
              <a:rPr lang="en-US" dirty="0"/>
              <a:t> </a:t>
            </a:r>
            <a:r>
              <a:rPr lang="en-US" dirty="0" err="1"/>
              <a:t>sohaga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raqobat</a:t>
            </a:r>
            <a:r>
              <a:rPr lang="en-US" dirty="0"/>
              <a:t> </a:t>
            </a:r>
            <a:r>
              <a:rPr lang="en-US" dirty="0" err="1"/>
              <a:t>to‘siqlari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omillarga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,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nazariyada</a:t>
            </a:r>
            <a:r>
              <a:rPr lang="en-US" dirty="0"/>
              <a:t> </a:t>
            </a:r>
            <a:r>
              <a:rPr lang="en-US" dirty="0" err="1"/>
              <a:t>quyidagilar</a:t>
            </a:r>
            <a:r>
              <a:rPr lang="en-US" dirty="0"/>
              <a:t> </a:t>
            </a:r>
            <a:r>
              <a:rPr lang="en-US" dirty="0" err="1"/>
              <a:t>ajratib</a:t>
            </a:r>
            <a:r>
              <a:rPr lang="en-US" dirty="0"/>
              <a:t> </a:t>
            </a:r>
            <a:r>
              <a:rPr lang="en-US" dirty="0" err="1"/>
              <a:t>ko‘rsatiladi</a:t>
            </a:r>
            <a:r>
              <a:rPr lang="en-US" dirty="0"/>
              <a:t>:</a:t>
            </a:r>
          </a:p>
          <a:p>
            <a:pPr marL="514350" indent="-514350">
              <a:buFont typeface="+mj-lt"/>
              <a:buAutoNum type="arabicPeriod"/>
            </a:pP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sof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raqobat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bozori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monopolistik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raqobat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oligopoliya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-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cheklangan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monopoliya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sof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monopoliya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4416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Savdo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subyektlari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484784"/>
            <a:ext cx="5040560" cy="5256584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en-US" sz="1600" b="1" dirty="0" err="1">
                <a:solidFill>
                  <a:schemeClr val="accent6">
                    <a:lumMod val="75000"/>
                  </a:schemeClr>
                </a:solidFill>
              </a:rPr>
              <a:t>Ishlab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6">
                    <a:lumMod val="75000"/>
                  </a:schemeClr>
                </a:solidFill>
              </a:rPr>
              <a:t>chiqaruvchilar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Tovar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va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xizmatlarni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ishlab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chiqaradi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.</a:t>
            </a:r>
            <a:br>
              <a:rPr lang="en-US" sz="1600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1600" b="1" dirty="0" err="1">
                <a:solidFill>
                  <a:schemeClr val="accent6">
                    <a:lumMod val="75000"/>
                  </a:schemeClr>
                </a:solidFill>
              </a:rPr>
              <a:t>Misollar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: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mahalliy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zavodlar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fermer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xo‘jaliklari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korxonalar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2. </a:t>
            </a:r>
            <a:r>
              <a:rPr lang="en-US" sz="1600" b="1" dirty="0" err="1">
                <a:solidFill>
                  <a:schemeClr val="accent6">
                    <a:lumMod val="75000"/>
                  </a:schemeClr>
                </a:solidFill>
              </a:rPr>
              <a:t>Vositchilar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 (</a:t>
            </a:r>
            <a:r>
              <a:rPr lang="en-US" sz="1600" b="1" dirty="0" err="1">
                <a:solidFill>
                  <a:schemeClr val="accent6">
                    <a:lumMod val="75000"/>
                  </a:schemeClr>
                </a:solidFill>
              </a:rPr>
              <a:t>distribyutorlar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)</a:t>
            </a:r>
          </a:p>
          <a:p>
            <a:pPr marL="0" indent="0">
              <a:buNone/>
            </a:pP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Tovarlarni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ishlab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chiqaruvchidan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xarid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qilib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chakana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sotuvchilarga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yetkazadi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.</a:t>
            </a:r>
            <a:br>
              <a:rPr lang="en-US" sz="1600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1600" b="1" dirty="0" err="1">
                <a:solidFill>
                  <a:schemeClr val="accent6">
                    <a:lumMod val="75000"/>
                  </a:schemeClr>
                </a:solidFill>
              </a:rPr>
              <a:t>Misollar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: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ulgurji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savdo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bazalari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distribyutor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kompaniyalar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3. </a:t>
            </a:r>
            <a:r>
              <a:rPr lang="en-US" sz="1600" b="1" dirty="0" err="1">
                <a:solidFill>
                  <a:schemeClr val="accent6">
                    <a:lumMod val="75000"/>
                  </a:schemeClr>
                </a:solidFill>
              </a:rPr>
              <a:t>Chakana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6">
                    <a:lumMod val="75000"/>
                  </a:schemeClr>
                </a:solidFill>
              </a:rPr>
              <a:t>savdogarlar</a:t>
            </a:r>
            <a:endParaRPr lang="en-US" sz="16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Bevosita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iste’molchiga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sotadi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.</a:t>
            </a:r>
            <a:br>
              <a:rPr lang="en-US" sz="1600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1600" b="1" dirty="0" err="1">
                <a:solidFill>
                  <a:schemeClr val="accent6">
                    <a:lumMod val="75000"/>
                  </a:schemeClr>
                </a:solidFill>
              </a:rPr>
              <a:t>Misollar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: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supermarketlar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(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Korzinka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Makro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),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do‘konlar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bozor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rastalari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4. </a:t>
            </a:r>
            <a:r>
              <a:rPr lang="en-US" sz="1600" b="1" dirty="0" err="1">
                <a:solidFill>
                  <a:schemeClr val="accent6">
                    <a:lumMod val="75000"/>
                  </a:schemeClr>
                </a:solidFill>
              </a:rPr>
              <a:t>Iste’molchilar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 (</a:t>
            </a:r>
            <a:r>
              <a:rPr lang="en-US" sz="1600" b="1" dirty="0" err="1">
                <a:solidFill>
                  <a:schemeClr val="accent6">
                    <a:lumMod val="75000"/>
                  </a:schemeClr>
                </a:solidFill>
              </a:rPr>
              <a:t>Xaridorlar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)</a:t>
            </a:r>
          </a:p>
          <a:p>
            <a:pPr marL="0" indent="0">
              <a:buNone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Tovar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va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xizmatlarni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sotib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oluvchi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oxirgi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foydalanuvchilar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.</a:t>
            </a:r>
            <a:br>
              <a:rPr lang="en-US" sz="1600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1600" b="1" dirty="0" err="1">
                <a:solidFill>
                  <a:schemeClr val="accent6">
                    <a:lumMod val="75000"/>
                  </a:schemeClr>
                </a:solidFill>
              </a:rPr>
              <a:t>Misollar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: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aholi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korxonalar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davlat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muassasalari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5. </a:t>
            </a:r>
            <a:r>
              <a:rPr lang="en-US" sz="1600" b="1" dirty="0" err="1">
                <a:solidFill>
                  <a:schemeClr val="accent6">
                    <a:lumMod val="75000"/>
                  </a:schemeClr>
                </a:solidFill>
              </a:rPr>
              <a:t>Davlat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6">
                    <a:lumMod val="75000"/>
                  </a:schemeClr>
                </a:solidFill>
              </a:rPr>
              <a:t>va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6">
                    <a:lumMod val="75000"/>
                  </a:schemeClr>
                </a:solidFill>
              </a:rPr>
              <a:t>nazorat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6">
                    <a:lumMod val="75000"/>
                  </a:schemeClr>
                </a:solidFill>
              </a:rPr>
              <a:t>organlari</a:t>
            </a:r>
            <a:endParaRPr lang="en-US" sz="16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Savdo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siyosatini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shakllantiradi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qonun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va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qoidalarni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belgilaydi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.</a:t>
            </a:r>
            <a:br>
              <a:rPr lang="en-US" sz="1600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1600" b="1" dirty="0" err="1">
                <a:solidFill>
                  <a:schemeClr val="accent6">
                    <a:lumMod val="75000"/>
                  </a:schemeClr>
                </a:solidFill>
              </a:rPr>
              <a:t>Misollar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: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Savdo-sanoat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palatasi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Monopoliyaga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qarshi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qo‘mita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soliq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</a:rPr>
              <a:t>organlari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24578" name="Picture 2" descr="https://i.pinimg.com/736x/a3/a6/e1/a3a6e18997d8fc23182704d83c722a3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412776"/>
            <a:ext cx="3615571" cy="5239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67178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4869160"/>
            <a:ext cx="8352928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 </a:t>
            </a:r>
            <a:r>
              <a:rPr lang="en-US" sz="4000" dirty="0" err="1"/>
              <a:t>Davlat</a:t>
            </a:r>
            <a:r>
              <a:rPr lang="en-US" sz="4000" dirty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nazorat</a:t>
            </a:r>
            <a:r>
              <a:rPr lang="en-US" sz="4000" dirty="0"/>
              <a:t> </a:t>
            </a:r>
            <a:r>
              <a:rPr lang="en-US" sz="4000" dirty="0" err="1"/>
              <a:t>organlari</a:t>
            </a:r>
            <a:r>
              <a:rPr lang="en-US" sz="4000" dirty="0"/>
              <a:t> (</a:t>
            </a:r>
            <a:r>
              <a:rPr lang="en-US" sz="4000" dirty="0" err="1"/>
              <a:t>qonun</a:t>
            </a:r>
            <a:r>
              <a:rPr lang="en-US" sz="4000" dirty="0"/>
              <a:t>, </a:t>
            </a:r>
            <a:r>
              <a:rPr lang="en-US" sz="4000" dirty="0" err="1"/>
              <a:t>nazorat</a:t>
            </a:r>
            <a:r>
              <a:rPr lang="en-US" sz="4000" dirty="0"/>
              <a:t>, </a:t>
            </a:r>
            <a:r>
              <a:rPr lang="en-US" sz="4000" dirty="0" err="1"/>
              <a:t>litsenziya</a:t>
            </a:r>
            <a:r>
              <a:rPr lang="en-US" sz="4000" dirty="0"/>
              <a:t>)</a:t>
            </a:r>
            <a:endParaRPr lang="ru-RU" sz="4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2420888"/>
            <a:ext cx="2088232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/>
              <a:t>Ishlab</a:t>
            </a:r>
            <a:r>
              <a:rPr lang="en-US" sz="3200" dirty="0"/>
              <a:t> </a:t>
            </a:r>
            <a:r>
              <a:rPr lang="en-US" sz="3200" dirty="0" err="1"/>
              <a:t>chiqaruvchi</a:t>
            </a:r>
            <a:r>
              <a:rPr lang="en-US" sz="3200" dirty="0"/>
              <a:t> 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55776" y="2431207"/>
            <a:ext cx="2088232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/>
              <a:t>Vositchi</a:t>
            </a:r>
            <a:r>
              <a:rPr lang="en-US" sz="2800" dirty="0"/>
              <a:t> </a:t>
            </a:r>
            <a:r>
              <a:rPr lang="en-US" sz="2800" dirty="0" err="1"/>
              <a:t>Ulgurji</a:t>
            </a:r>
            <a:r>
              <a:rPr lang="en-US" sz="2800" dirty="0"/>
              <a:t> </a:t>
            </a:r>
            <a:r>
              <a:rPr lang="en-US" sz="2800" dirty="0" err="1"/>
              <a:t>savdo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932040" y="2446884"/>
            <a:ext cx="1879451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/>
              <a:t>Chakana</a:t>
            </a:r>
            <a:r>
              <a:rPr lang="en-US" sz="3200" dirty="0"/>
              <a:t> </a:t>
            </a:r>
            <a:r>
              <a:rPr lang="en-US" sz="3200" dirty="0" err="1"/>
              <a:t>savdogar</a:t>
            </a:r>
            <a:r>
              <a:rPr lang="en-US" sz="3200" dirty="0"/>
              <a:t> </a:t>
            </a: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055768" y="2444552"/>
            <a:ext cx="2088232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/>
              <a:t>Iste’molchi</a:t>
            </a:r>
            <a:endParaRPr lang="en-US" sz="3200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2267744" y="2924944"/>
            <a:ext cx="360040" cy="2880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6774210" y="2876600"/>
            <a:ext cx="360040" cy="2880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верх 11"/>
          <p:cNvSpPr/>
          <p:nvPr/>
        </p:nvSpPr>
        <p:spPr>
          <a:xfrm>
            <a:off x="827584" y="3717032"/>
            <a:ext cx="792088" cy="864096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верх 12"/>
          <p:cNvSpPr/>
          <p:nvPr/>
        </p:nvSpPr>
        <p:spPr>
          <a:xfrm>
            <a:off x="3203848" y="3722737"/>
            <a:ext cx="792088" cy="864096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верх 13"/>
          <p:cNvSpPr/>
          <p:nvPr/>
        </p:nvSpPr>
        <p:spPr>
          <a:xfrm>
            <a:off x="5364088" y="3717032"/>
            <a:ext cx="792088" cy="864096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верх 14"/>
          <p:cNvSpPr/>
          <p:nvPr/>
        </p:nvSpPr>
        <p:spPr>
          <a:xfrm>
            <a:off x="7668344" y="3722737"/>
            <a:ext cx="792088" cy="864096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>
            <a:off x="4644008" y="2852936"/>
            <a:ext cx="360040" cy="2880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2627784" y="757883"/>
            <a:ext cx="4437433" cy="76944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/>
            <a:r>
              <a:rPr lang="en-US" sz="4400" b="1" dirty="0" err="1">
                <a:solidFill>
                  <a:schemeClr val="tx2">
                    <a:lumMod val="75000"/>
                  </a:schemeClr>
                </a:solidFill>
              </a:rPr>
              <a:t>Savdo</a:t>
            </a:r>
            <a:r>
              <a:rPr lang="en-US" sz="44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4400" b="1" dirty="0" err="1">
                <a:solidFill>
                  <a:schemeClr val="tx2">
                    <a:lumMod val="75000"/>
                  </a:schemeClr>
                </a:solidFill>
              </a:rPr>
              <a:t>subyektlari</a:t>
            </a:r>
            <a:r>
              <a:rPr lang="en-US" sz="44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ru-RU" sz="4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6603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Savdoning</a:t>
            </a:r>
            <a:r>
              <a:rPr lang="en-US" b="1" dirty="0"/>
              <a:t> </a:t>
            </a:r>
            <a:r>
              <a:rPr lang="en-US" b="1" dirty="0" err="1"/>
              <a:t>asosiy</a:t>
            </a:r>
            <a:r>
              <a:rPr lang="en-US" b="1" dirty="0"/>
              <a:t> </a:t>
            </a:r>
            <a:r>
              <a:rPr lang="en-US" b="1" dirty="0" err="1"/>
              <a:t>rollari</a:t>
            </a:r>
            <a:r>
              <a:rPr lang="en-US" b="1" dirty="0"/>
              <a:t>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fontScale="92500" lnSpcReduction="20000"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US" b="1" dirty="0" err="1"/>
              <a:t>Ayirboshlash</a:t>
            </a:r>
            <a:r>
              <a:rPr lang="en-US" b="1" dirty="0"/>
              <a:t> </a:t>
            </a:r>
            <a:r>
              <a:rPr lang="en-US" b="1" dirty="0" err="1"/>
              <a:t>funksiyasi</a:t>
            </a:r>
            <a:r>
              <a:rPr lang="en-US" dirty="0"/>
              <a:t> –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chiqarilgan</a:t>
            </a:r>
            <a:r>
              <a:rPr lang="en-US" dirty="0"/>
              <a:t> </a:t>
            </a:r>
            <a:r>
              <a:rPr lang="en-US" dirty="0" err="1"/>
              <a:t>mahsulotni</a:t>
            </a:r>
            <a:r>
              <a:rPr lang="en-US" dirty="0"/>
              <a:t> </a:t>
            </a:r>
            <a:r>
              <a:rPr lang="en-US" dirty="0" err="1"/>
              <a:t>xaridorga</a:t>
            </a:r>
            <a:r>
              <a:rPr lang="en-US" dirty="0"/>
              <a:t> </a:t>
            </a:r>
            <a:r>
              <a:rPr lang="en-US" dirty="0" err="1"/>
              <a:t>yetkazish</a:t>
            </a:r>
            <a:endParaRPr lang="en-US" dirty="0"/>
          </a:p>
          <a:p>
            <a:pPr marL="514350" indent="-514350" algn="just">
              <a:buFont typeface="+mj-lt"/>
              <a:buAutoNum type="arabicPeriod"/>
            </a:pPr>
            <a:r>
              <a:rPr lang="en-US" b="1" dirty="0" err="1"/>
              <a:t>Narx</a:t>
            </a:r>
            <a:r>
              <a:rPr lang="en-US" b="1" dirty="0"/>
              <a:t> </a:t>
            </a:r>
            <a:r>
              <a:rPr lang="en-US" b="1" dirty="0" err="1"/>
              <a:t>signali</a:t>
            </a:r>
            <a:r>
              <a:rPr lang="en-US" dirty="0"/>
              <a:t> – </a:t>
            </a:r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narxi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chiqaruvchiga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ko‘proq</a:t>
            </a:r>
            <a:r>
              <a:rPr lang="en-US" dirty="0"/>
              <a:t> </a:t>
            </a:r>
            <a:r>
              <a:rPr lang="en-US" dirty="0" err="1"/>
              <a:t>kerakligini</a:t>
            </a:r>
            <a:r>
              <a:rPr lang="en-US" dirty="0"/>
              <a:t> </a:t>
            </a:r>
            <a:r>
              <a:rPr lang="en-US" dirty="0" err="1"/>
              <a:t>ko‘rsatish</a:t>
            </a:r>
            <a:endParaRPr lang="en-US" dirty="0"/>
          </a:p>
          <a:p>
            <a:pPr marL="514350" indent="-514350" algn="just">
              <a:buFont typeface="+mj-lt"/>
              <a:buAutoNum type="arabicPeriod"/>
            </a:pPr>
            <a:r>
              <a:rPr lang="en-US" b="1" dirty="0" err="1"/>
              <a:t>Raqobatni</a:t>
            </a:r>
            <a:r>
              <a:rPr lang="en-US" b="1" dirty="0"/>
              <a:t> </a:t>
            </a:r>
            <a:r>
              <a:rPr lang="en-US" b="1" dirty="0" err="1"/>
              <a:t>kuchaytirish</a:t>
            </a:r>
            <a:r>
              <a:rPr lang="en-US" dirty="0"/>
              <a:t> – </a:t>
            </a:r>
            <a:r>
              <a:rPr lang="en-US" dirty="0" err="1"/>
              <a:t>sifat</a:t>
            </a:r>
            <a:r>
              <a:rPr lang="en-US" dirty="0"/>
              <a:t> </a:t>
            </a:r>
            <a:r>
              <a:rPr lang="en-US" dirty="0" err="1"/>
              <a:t>oshishi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narxlarning</a:t>
            </a:r>
            <a:r>
              <a:rPr lang="en-US" dirty="0"/>
              <a:t> </a:t>
            </a:r>
            <a:r>
              <a:rPr lang="en-US" dirty="0" err="1"/>
              <a:t>pasayishiga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berish</a:t>
            </a:r>
            <a:endParaRPr lang="en-US" dirty="0"/>
          </a:p>
          <a:p>
            <a:pPr marL="514350" indent="-514350" algn="just">
              <a:buFont typeface="+mj-lt"/>
              <a:buAutoNum type="arabicPeriod"/>
            </a:pPr>
            <a:r>
              <a:rPr lang="en-US" b="1" dirty="0" err="1"/>
              <a:t>Ish</a:t>
            </a:r>
            <a:r>
              <a:rPr lang="en-US" b="1" dirty="0"/>
              <a:t> </a:t>
            </a:r>
            <a:r>
              <a:rPr lang="en-US" b="1" dirty="0" err="1"/>
              <a:t>o‘rinlari</a:t>
            </a:r>
            <a:r>
              <a:rPr lang="en-US" b="1" dirty="0"/>
              <a:t> </a:t>
            </a:r>
            <a:r>
              <a:rPr lang="en-US" b="1" dirty="0" err="1"/>
              <a:t>yaratish</a:t>
            </a:r>
            <a:r>
              <a:rPr lang="en-US" dirty="0"/>
              <a:t> – </a:t>
            </a:r>
            <a:r>
              <a:rPr lang="en-US" dirty="0" err="1"/>
              <a:t>bandlik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daromad</a:t>
            </a:r>
            <a:r>
              <a:rPr lang="en-US" dirty="0"/>
              <a:t> </a:t>
            </a:r>
            <a:r>
              <a:rPr lang="en-US" dirty="0" err="1"/>
              <a:t>manbai</a:t>
            </a:r>
            <a:endParaRPr lang="en-US" dirty="0"/>
          </a:p>
          <a:p>
            <a:pPr marL="514350" indent="-514350" algn="just">
              <a:buFont typeface="+mj-lt"/>
              <a:buAutoNum type="arabicPeriod"/>
            </a:pPr>
            <a:r>
              <a:rPr lang="en-US" b="1" dirty="0" err="1"/>
              <a:t>Pul</a:t>
            </a:r>
            <a:r>
              <a:rPr lang="en-US" b="1" dirty="0"/>
              <a:t> </a:t>
            </a:r>
            <a:r>
              <a:rPr lang="en-US" b="1" dirty="0" err="1"/>
              <a:t>aylanmasini</a:t>
            </a:r>
            <a:r>
              <a:rPr lang="en-US" b="1" dirty="0"/>
              <a:t> </a:t>
            </a:r>
            <a:r>
              <a:rPr lang="en-US" b="1" dirty="0" err="1"/>
              <a:t>ta’minlash</a:t>
            </a:r>
            <a:r>
              <a:rPr lang="en-US" dirty="0"/>
              <a:t> –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tizimning</a:t>
            </a:r>
            <a:r>
              <a:rPr lang="en-US" dirty="0"/>
              <a:t> “</a:t>
            </a:r>
            <a:r>
              <a:rPr lang="en-US" dirty="0" err="1"/>
              <a:t>qon</a:t>
            </a:r>
            <a:r>
              <a:rPr lang="en-US" dirty="0"/>
              <a:t> </a:t>
            </a:r>
            <a:r>
              <a:rPr lang="en-US" dirty="0" err="1"/>
              <a:t>tomirlari</a:t>
            </a:r>
            <a:r>
              <a:rPr lang="en-US" dirty="0"/>
              <a:t>”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12299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37" t="5888" r="20137" b="9686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717457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20"/>
            <a:ext cx="9144000" cy="6844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2102" y="1340768"/>
            <a:ext cx="9166101" cy="1512168"/>
          </a:xfrm>
          <a:solidFill>
            <a:schemeClr val="tx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“</a:t>
            </a:r>
            <a:r>
              <a:rPr lang="en-US" dirty="0" err="1">
                <a:solidFill>
                  <a:schemeClr val="bg1"/>
                </a:solidFill>
              </a:rPr>
              <a:t>Savdo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tizimi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ishlamasa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iqtisodiyotda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nima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bo‘ladi</a:t>
            </a:r>
            <a:r>
              <a:rPr lang="en-US" b="1" dirty="0">
                <a:solidFill>
                  <a:schemeClr val="bg1"/>
                </a:solidFill>
              </a:rPr>
              <a:t>?”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03667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19872" cy="6881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816" y="23120"/>
            <a:ext cx="6228184" cy="683488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US" sz="2400" b="1" dirty="0" err="1"/>
              <a:t>Tovarlar</a:t>
            </a:r>
            <a:r>
              <a:rPr lang="en-US" sz="2400" b="1" dirty="0"/>
              <a:t> </a:t>
            </a:r>
            <a:r>
              <a:rPr lang="en-US" sz="2400" b="1" dirty="0" err="1"/>
              <a:t>harakati</a:t>
            </a:r>
            <a:r>
              <a:rPr lang="en-US" sz="2400" b="1" dirty="0"/>
              <a:t> </a:t>
            </a:r>
            <a:r>
              <a:rPr lang="en-US" sz="2400" b="1" dirty="0" err="1"/>
              <a:t>to‘xtaydi</a:t>
            </a:r>
            <a:r>
              <a:rPr lang="en-US" sz="2400" dirty="0"/>
              <a:t> → </a:t>
            </a:r>
            <a:r>
              <a:rPr lang="en-US" sz="2400" dirty="0" err="1"/>
              <a:t>mahsulotlar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chiqaruvchidan</a:t>
            </a:r>
            <a:r>
              <a:rPr lang="en-US" sz="2400" dirty="0"/>
              <a:t> </a:t>
            </a:r>
            <a:r>
              <a:rPr lang="en-US" sz="2400" dirty="0" err="1"/>
              <a:t>iste’molchiga</a:t>
            </a:r>
            <a:r>
              <a:rPr lang="en-US" sz="2400" dirty="0"/>
              <a:t> </a:t>
            </a:r>
            <a:r>
              <a:rPr lang="en-US" sz="2400" dirty="0" err="1"/>
              <a:t>yetib</a:t>
            </a:r>
            <a:r>
              <a:rPr lang="en-US" sz="2400" dirty="0"/>
              <a:t> </a:t>
            </a:r>
            <a:r>
              <a:rPr lang="en-US" sz="2400" dirty="0" err="1"/>
              <a:t>bormaydi</a:t>
            </a:r>
            <a:r>
              <a:rPr lang="en-US" sz="2400" dirty="0"/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400" b="1" dirty="0" err="1"/>
              <a:t>Defitsit</a:t>
            </a:r>
            <a:r>
              <a:rPr lang="en-US" sz="2400" b="1" dirty="0"/>
              <a:t> </a:t>
            </a:r>
            <a:r>
              <a:rPr lang="en-US" sz="2400" b="1" dirty="0" err="1"/>
              <a:t>paydo</a:t>
            </a:r>
            <a:r>
              <a:rPr lang="en-US" sz="2400" b="1" dirty="0"/>
              <a:t> </a:t>
            </a:r>
            <a:r>
              <a:rPr lang="en-US" sz="2400" b="1" dirty="0" err="1"/>
              <a:t>bo‘ladi</a:t>
            </a:r>
            <a:r>
              <a:rPr lang="en-US" sz="2400" dirty="0"/>
              <a:t> → </a:t>
            </a:r>
            <a:r>
              <a:rPr lang="en-US" sz="2400" dirty="0" err="1"/>
              <a:t>bozor</a:t>
            </a:r>
            <a:r>
              <a:rPr lang="en-US" sz="2400" dirty="0"/>
              <a:t> </a:t>
            </a:r>
            <a:r>
              <a:rPr lang="en-US" sz="2400" dirty="0" err="1"/>
              <a:t>peshtaxtalari</a:t>
            </a:r>
            <a:r>
              <a:rPr lang="en-US" sz="2400" dirty="0"/>
              <a:t> </a:t>
            </a:r>
            <a:r>
              <a:rPr lang="en-US" sz="2400" dirty="0" err="1"/>
              <a:t>bo‘shab</a:t>
            </a:r>
            <a:r>
              <a:rPr lang="en-US" sz="2400" dirty="0"/>
              <a:t> </a:t>
            </a:r>
            <a:r>
              <a:rPr lang="en-US" sz="2400" dirty="0" err="1"/>
              <a:t>qoladi</a:t>
            </a:r>
            <a:r>
              <a:rPr lang="en-US" sz="2400" dirty="0"/>
              <a:t>, </a:t>
            </a:r>
            <a:r>
              <a:rPr lang="en-US" sz="2400" dirty="0" err="1"/>
              <a:t>xaridorlar</a:t>
            </a:r>
            <a:r>
              <a:rPr lang="en-US" sz="2400" dirty="0"/>
              <a:t> </a:t>
            </a:r>
            <a:r>
              <a:rPr lang="en-US" sz="2400" dirty="0" err="1"/>
              <a:t>mahsulot</a:t>
            </a:r>
            <a:r>
              <a:rPr lang="en-US" sz="2400" dirty="0"/>
              <a:t> </a:t>
            </a:r>
            <a:r>
              <a:rPr lang="en-US" sz="2400" dirty="0" err="1"/>
              <a:t>topolmaydi</a:t>
            </a:r>
            <a:r>
              <a:rPr lang="en-US" sz="2400" dirty="0"/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400" b="1" dirty="0" err="1"/>
              <a:t>Narxlar</a:t>
            </a:r>
            <a:r>
              <a:rPr lang="en-US" sz="2400" b="1" dirty="0"/>
              <a:t> </a:t>
            </a:r>
            <a:r>
              <a:rPr lang="en-US" sz="2400" b="1" dirty="0" err="1"/>
              <a:t>keskin</a:t>
            </a:r>
            <a:r>
              <a:rPr lang="en-US" sz="2400" b="1" dirty="0"/>
              <a:t> </a:t>
            </a:r>
            <a:r>
              <a:rPr lang="en-US" sz="2400" b="1" dirty="0" err="1"/>
              <a:t>oshadi</a:t>
            </a:r>
            <a:r>
              <a:rPr lang="en-US" sz="2400" dirty="0"/>
              <a:t> → </a:t>
            </a:r>
            <a:r>
              <a:rPr lang="en-US" sz="2400" dirty="0" err="1"/>
              <a:t>talab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, </a:t>
            </a:r>
            <a:r>
              <a:rPr lang="en-US" sz="2400" dirty="0" err="1"/>
              <a:t>lekin</a:t>
            </a:r>
            <a:r>
              <a:rPr lang="en-US" sz="2400" dirty="0"/>
              <a:t> </a:t>
            </a:r>
            <a:r>
              <a:rPr lang="en-US" sz="2400" dirty="0" err="1"/>
              <a:t>taklif</a:t>
            </a:r>
            <a:r>
              <a:rPr lang="en-US" sz="2400" dirty="0"/>
              <a:t> </a:t>
            </a:r>
            <a:r>
              <a:rPr lang="en-US" sz="2400" dirty="0" err="1"/>
              <a:t>kam</a:t>
            </a:r>
            <a:r>
              <a:rPr lang="en-US" sz="2400" dirty="0"/>
              <a:t> → </a:t>
            </a:r>
            <a:r>
              <a:rPr lang="en-US" sz="2400" dirty="0" err="1"/>
              <a:t>spekulyatsiya</a:t>
            </a:r>
            <a:r>
              <a:rPr lang="en-US" sz="2400" dirty="0"/>
              <a:t> </a:t>
            </a:r>
            <a:r>
              <a:rPr lang="en-US" sz="2400" dirty="0" err="1"/>
              <a:t>kuchayadi</a:t>
            </a:r>
            <a:r>
              <a:rPr lang="en-US" sz="2400" dirty="0"/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400" b="1" dirty="0" err="1"/>
              <a:t>Qora</a:t>
            </a:r>
            <a:r>
              <a:rPr lang="en-US" sz="2400" b="1" dirty="0"/>
              <a:t> </a:t>
            </a:r>
            <a:r>
              <a:rPr lang="en-US" sz="2400" b="1" dirty="0" err="1"/>
              <a:t>bozor</a:t>
            </a:r>
            <a:r>
              <a:rPr lang="en-US" sz="2400" b="1" dirty="0"/>
              <a:t> </a:t>
            </a:r>
            <a:r>
              <a:rPr lang="en-US" sz="2400" b="1" dirty="0" err="1"/>
              <a:t>shakllanadi</a:t>
            </a:r>
            <a:r>
              <a:rPr lang="en-US" sz="2400" dirty="0"/>
              <a:t> → </a:t>
            </a:r>
            <a:r>
              <a:rPr lang="en-US" sz="2400" dirty="0" err="1"/>
              <a:t>norasmiy</a:t>
            </a:r>
            <a:r>
              <a:rPr lang="en-US" sz="2400" dirty="0"/>
              <a:t> </a:t>
            </a:r>
            <a:r>
              <a:rPr lang="en-US" sz="2400" dirty="0" err="1"/>
              <a:t>savdo</a:t>
            </a:r>
            <a:r>
              <a:rPr lang="en-US" sz="2400" dirty="0"/>
              <a:t> </a:t>
            </a:r>
            <a:r>
              <a:rPr lang="en-US" sz="2400" dirty="0" err="1"/>
              <a:t>yo‘llari</a:t>
            </a:r>
            <a:r>
              <a:rPr lang="en-US" sz="2400" dirty="0"/>
              <a:t> </a:t>
            </a:r>
            <a:r>
              <a:rPr lang="en-US" sz="2400" dirty="0" err="1"/>
              <a:t>paydo</a:t>
            </a:r>
            <a:r>
              <a:rPr lang="en-US" sz="2400" dirty="0"/>
              <a:t> </a:t>
            </a:r>
            <a:r>
              <a:rPr lang="en-US" sz="2400" dirty="0" err="1"/>
              <a:t>bo‘ladi</a:t>
            </a:r>
            <a:r>
              <a:rPr lang="en-US" sz="2400" dirty="0"/>
              <a:t>, </a:t>
            </a:r>
            <a:r>
              <a:rPr lang="en-US" sz="2400" dirty="0" err="1"/>
              <a:t>narxlar</a:t>
            </a:r>
            <a:r>
              <a:rPr lang="en-US" sz="2400" dirty="0"/>
              <a:t> </a:t>
            </a:r>
            <a:r>
              <a:rPr lang="en-US" sz="2400" dirty="0" err="1"/>
              <a:t>nazoratdan</a:t>
            </a:r>
            <a:r>
              <a:rPr lang="en-US" sz="2400" dirty="0"/>
              <a:t> </a:t>
            </a:r>
            <a:r>
              <a:rPr lang="en-US" sz="2400" dirty="0" err="1"/>
              <a:t>chiqadi</a:t>
            </a:r>
            <a:r>
              <a:rPr lang="en-US" sz="2400" dirty="0"/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400" b="1" dirty="0" err="1"/>
              <a:t>Ishlab</a:t>
            </a:r>
            <a:r>
              <a:rPr lang="en-US" sz="2400" b="1" dirty="0"/>
              <a:t> </a:t>
            </a:r>
            <a:r>
              <a:rPr lang="en-US" sz="2400" b="1" dirty="0" err="1"/>
              <a:t>chiqaruvchilar</a:t>
            </a:r>
            <a:r>
              <a:rPr lang="en-US" sz="2400" b="1" dirty="0"/>
              <a:t> </a:t>
            </a:r>
            <a:r>
              <a:rPr lang="en-US" sz="2400" b="1" dirty="0" err="1"/>
              <a:t>zarar</a:t>
            </a:r>
            <a:r>
              <a:rPr lang="en-US" sz="2400" b="1" dirty="0"/>
              <a:t> </a:t>
            </a:r>
            <a:r>
              <a:rPr lang="en-US" sz="2400" b="1" dirty="0" err="1"/>
              <a:t>ko‘radi</a:t>
            </a:r>
            <a:r>
              <a:rPr lang="en-US" sz="2400" dirty="0"/>
              <a:t> → </a:t>
            </a:r>
            <a:r>
              <a:rPr lang="en-US" sz="2400" dirty="0" err="1"/>
              <a:t>mahsulot</a:t>
            </a:r>
            <a:r>
              <a:rPr lang="en-US" sz="2400" dirty="0"/>
              <a:t> </a:t>
            </a:r>
            <a:r>
              <a:rPr lang="en-US" sz="2400" dirty="0" err="1"/>
              <a:t>sotilmaydi</a:t>
            </a:r>
            <a:r>
              <a:rPr lang="en-US" sz="2400" dirty="0"/>
              <a:t>, </a:t>
            </a:r>
            <a:r>
              <a:rPr lang="en-US" sz="2400" dirty="0" err="1"/>
              <a:t>daromad</a:t>
            </a:r>
            <a:r>
              <a:rPr lang="en-US" sz="2400" dirty="0"/>
              <a:t> </a:t>
            </a:r>
            <a:r>
              <a:rPr lang="en-US" sz="2400" dirty="0" err="1"/>
              <a:t>tushmaydi</a:t>
            </a:r>
            <a:r>
              <a:rPr lang="en-US" sz="2400" dirty="0"/>
              <a:t>,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to‘xtab</a:t>
            </a:r>
            <a:r>
              <a:rPr lang="en-US" sz="2400" dirty="0"/>
              <a:t> </a:t>
            </a:r>
            <a:r>
              <a:rPr lang="en-US" sz="2400" dirty="0" err="1"/>
              <a:t>qoladi</a:t>
            </a:r>
            <a:r>
              <a:rPr lang="en-US" sz="2400" dirty="0"/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400" b="1" dirty="0" err="1"/>
              <a:t>Aholi</a:t>
            </a:r>
            <a:r>
              <a:rPr lang="en-US" sz="2400" b="1" dirty="0"/>
              <a:t> </a:t>
            </a:r>
            <a:r>
              <a:rPr lang="en-US" sz="2400" b="1" dirty="0" err="1"/>
              <a:t>turmush</a:t>
            </a:r>
            <a:r>
              <a:rPr lang="en-US" sz="2400" b="1" dirty="0"/>
              <a:t> </a:t>
            </a:r>
            <a:r>
              <a:rPr lang="en-US" sz="2400" b="1" dirty="0" err="1"/>
              <a:t>darajasi</a:t>
            </a:r>
            <a:r>
              <a:rPr lang="en-US" sz="2400" b="1" dirty="0"/>
              <a:t> </a:t>
            </a:r>
            <a:r>
              <a:rPr lang="en-US" sz="2400" b="1" dirty="0" err="1"/>
              <a:t>pasayadi</a:t>
            </a:r>
            <a:r>
              <a:rPr lang="en-US" sz="2400" dirty="0"/>
              <a:t> → </a:t>
            </a:r>
            <a:r>
              <a:rPr lang="en-US" sz="2400" dirty="0" err="1"/>
              <a:t>ishsizlik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ijtimoiy</a:t>
            </a:r>
            <a:r>
              <a:rPr lang="en-US" sz="2400" dirty="0"/>
              <a:t> </a:t>
            </a:r>
            <a:r>
              <a:rPr lang="en-US" sz="2400" dirty="0" err="1"/>
              <a:t>tanglik</a:t>
            </a:r>
            <a:r>
              <a:rPr lang="en-US" sz="2400" dirty="0"/>
              <a:t> </a:t>
            </a:r>
            <a:r>
              <a:rPr lang="en-US" sz="2400" dirty="0" err="1"/>
              <a:t>ortadi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9263796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4824536" cy="1143000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Tarixiy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real </a:t>
            </a:r>
            <a:r>
              <a:rPr lang="en-US" b="1" dirty="0" err="1"/>
              <a:t>misollar</a:t>
            </a:r>
            <a:r>
              <a:rPr lang="en-US" b="1" dirty="0"/>
              <a:t>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412776"/>
            <a:ext cx="4968552" cy="5184576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en-US" b="1" dirty="0"/>
              <a:t>SSSR </a:t>
            </a:r>
            <a:r>
              <a:rPr lang="en-US" b="1" dirty="0" err="1"/>
              <a:t>oxirida</a:t>
            </a:r>
            <a:r>
              <a:rPr lang="en-US" b="1" dirty="0"/>
              <a:t> (1980-yillar)</a:t>
            </a:r>
            <a:r>
              <a:rPr lang="en-US" dirty="0"/>
              <a:t> – </a:t>
            </a:r>
            <a:r>
              <a:rPr lang="en-US" dirty="0" err="1"/>
              <a:t>savdo</a:t>
            </a:r>
            <a:r>
              <a:rPr lang="en-US" dirty="0"/>
              <a:t> </a:t>
            </a:r>
            <a:r>
              <a:rPr lang="en-US" dirty="0" err="1"/>
              <a:t>tizimidagi</a:t>
            </a:r>
            <a:r>
              <a:rPr lang="en-US" dirty="0"/>
              <a:t> </a:t>
            </a:r>
            <a:r>
              <a:rPr lang="en-US" dirty="0" err="1"/>
              <a:t>muammolar</a:t>
            </a:r>
            <a:r>
              <a:rPr lang="en-US" dirty="0"/>
              <a:t> </a:t>
            </a:r>
            <a:r>
              <a:rPr lang="en-US" dirty="0" err="1"/>
              <a:t>tufayli</a:t>
            </a:r>
            <a:r>
              <a:rPr lang="en-US" dirty="0"/>
              <a:t> </a:t>
            </a:r>
            <a:r>
              <a:rPr lang="en-US" dirty="0" err="1"/>
              <a:t>do‘konlarda</a:t>
            </a:r>
            <a:r>
              <a:rPr lang="en-US" dirty="0"/>
              <a:t> </a:t>
            </a:r>
            <a:r>
              <a:rPr lang="en-US" dirty="0" err="1"/>
              <a:t>defitsit</a:t>
            </a:r>
            <a:r>
              <a:rPr lang="en-US" dirty="0"/>
              <a:t> </a:t>
            </a:r>
            <a:r>
              <a:rPr lang="en-US" dirty="0" err="1"/>
              <a:t>kuchaygan</a:t>
            </a:r>
            <a:r>
              <a:rPr lang="en-US" dirty="0"/>
              <a:t>, </a:t>
            </a:r>
            <a:r>
              <a:rPr lang="en-US" dirty="0" err="1"/>
              <a:t>hatto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oziq-ovqat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ham </a:t>
            </a:r>
            <a:r>
              <a:rPr lang="en-US" dirty="0" err="1"/>
              <a:t>uzun</a:t>
            </a:r>
            <a:r>
              <a:rPr lang="en-US" dirty="0"/>
              <a:t> </a:t>
            </a:r>
            <a:r>
              <a:rPr lang="en-US" dirty="0" err="1"/>
              <a:t>navbatlar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.</a:t>
            </a:r>
          </a:p>
          <a:p>
            <a:pPr algn="just"/>
            <a:endParaRPr lang="en-US" dirty="0"/>
          </a:p>
          <a:p>
            <a:pPr algn="just"/>
            <a:r>
              <a:rPr lang="en-US" b="1" dirty="0"/>
              <a:t>COVID-19 </a:t>
            </a:r>
            <a:r>
              <a:rPr lang="en-US" b="1" dirty="0" err="1"/>
              <a:t>pandemiyasi</a:t>
            </a:r>
            <a:r>
              <a:rPr lang="en-US" b="1" dirty="0"/>
              <a:t> (2020-yil)</a:t>
            </a:r>
            <a:r>
              <a:rPr lang="en-US" dirty="0"/>
              <a:t> – </a:t>
            </a:r>
            <a:r>
              <a:rPr lang="en-US" dirty="0" err="1"/>
              <a:t>logistika</a:t>
            </a:r>
            <a:r>
              <a:rPr lang="en-US" dirty="0"/>
              <a:t> </a:t>
            </a:r>
            <a:r>
              <a:rPr lang="en-US" dirty="0" err="1"/>
              <a:t>uzilishlari</a:t>
            </a:r>
            <a:r>
              <a:rPr lang="en-US" dirty="0"/>
              <a:t> </a:t>
            </a:r>
            <a:r>
              <a:rPr lang="en-US" dirty="0" err="1"/>
              <a:t>tufayli</a:t>
            </a:r>
            <a:r>
              <a:rPr lang="en-US" dirty="0"/>
              <a:t> </a:t>
            </a:r>
            <a:r>
              <a:rPr lang="en-US" dirty="0" err="1"/>
              <a:t>ayrim</a:t>
            </a:r>
            <a:r>
              <a:rPr lang="en-US" dirty="0"/>
              <a:t> </a:t>
            </a:r>
            <a:r>
              <a:rPr lang="en-US" dirty="0" err="1"/>
              <a:t>mamlakatlarda</a:t>
            </a:r>
            <a:r>
              <a:rPr lang="en-US" dirty="0"/>
              <a:t> </a:t>
            </a:r>
            <a:r>
              <a:rPr lang="en-US" dirty="0" err="1"/>
              <a:t>oziq-ovqat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dori-darmon</a:t>
            </a:r>
            <a:r>
              <a:rPr lang="en-US" dirty="0"/>
              <a:t> </a:t>
            </a:r>
            <a:r>
              <a:rPr lang="en-US" dirty="0" err="1"/>
              <a:t>narxlari</a:t>
            </a:r>
            <a:r>
              <a:rPr lang="en-US" dirty="0"/>
              <a:t> </a:t>
            </a:r>
            <a:r>
              <a:rPr lang="en-US" dirty="0" err="1"/>
              <a:t>keskin</a:t>
            </a:r>
            <a:r>
              <a:rPr lang="en-US" dirty="0"/>
              <a:t> </a:t>
            </a:r>
            <a:r>
              <a:rPr lang="en-US" dirty="0" err="1"/>
              <a:t>oshgan</a:t>
            </a:r>
            <a:r>
              <a:rPr lang="en-US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576" y="0"/>
            <a:ext cx="3816424" cy="681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6524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332656"/>
            <a:ext cx="7355160" cy="6264696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buNone/>
            </a:pPr>
            <a:r>
              <a:rPr lang="en-US" sz="4600" b="1" dirty="0"/>
              <a:t>1. </a:t>
            </a:r>
            <a:r>
              <a:rPr lang="en-US" sz="4600" b="1" dirty="0" err="1"/>
              <a:t>Rejali</a:t>
            </a:r>
            <a:r>
              <a:rPr lang="en-US" sz="4600" b="1" dirty="0"/>
              <a:t> </a:t>
            </a:r>
            <a:r>
              <a:rPr lang="en-US" sz="4600" b="1" dirty="0" err="1"/>
              <a:t>iqtisodiyot</a:t>
            </a:r>
            <a:r>
              <a:rPr lang="en-US" sz="4600" b="1" dirty="0"/>
              <a:t> </a:t>
            </a:r>
            <a:r>
              <a:rPr lang="en-US" sz="4600" b="1" dirty="0" err="1"/>
              <a:t>va</a:t>
            </a:r>
            <a:r>
              <a:rPr lang="en-US" sz="4600" b="1" dirty="0"/>
              <a:t> </a:t>
            </a:r>
            <a:r>
              <a:rPr lang="en-US" sz="4600" b="1" dirty="0" err="1"/>
              <a:t>ishlab</a:t>
            </a:r>
            <a:r>
              <a:rPr lang="en-US" sz="4600" b="1" dirty="0"/>
              <a:t> </a:t>
            </a:r>
            <a:r>
              <a:rPr lang="en-US" sz="4600" b="1" dirty="0" err="1"/>
              <a:t>chiqarishning</a:t>
            </a:r>
            <a:r>
              <a:rPr lang="en-US" sz="4600" b="1" dirty="0"/>
              <a:t> </a:t>
            </a:r>
            <a:r>
              <a:rPr lang="en-US" sz="4600" b="1" dirty="0" err="1"/>
              <a:t>samarasizligi</a:t>
            </a:r>
            <a:endParaRPr lang="en-US" sz="4600" b="1" dirty="0"/>
          </a:p>
          <a:p>
            <a:pPr marL="0" indent="0" algn="just">
              <a:buNone/>
            </a:pPr>
            <a:r>
              <a:rPr lang="en-US" sz="4600" dirty="0" err="1"/>
              <a:t>Iqtisodiyot</a:t>
            </a:r>
            <a:r>
              <a:rPr lang="en-US" sz="4600" dirty="0"/>
              <a:t> </a:t>
            </a:r>
            <a:r>
              <a:rPr lang="en-US" sz="4600" dirty="0" err="1"/>
              <a:t>markazdan</a:t>
            </a:r>
            <a:r>
              <a:rPr lang="en-US" sz="4600" dirty="0"/>
              <a:t> </a:t>
            </a:r>
            <a:r>
              <a:rPr lang="en-US" sz="4600" dirty="0" err="1"/>
              <a:t>boshqarilardi</a:t>
            </a:r>
            <a:r>
              <a:rPr lang="en-US" sz="4600" dirty="0"/>
              <a:t>: </a:t>
            </a:r>
            <a:r>
              <a:rPr lang="en-US" sz="4600" dirty="0" err="1"/>
              <a:t>nimani</a:t>
            </a:r>
            <a:r>
              <a:rPr lang="en-US" sz="4600" dirty="0"/>
              <a:t>, </a:t>
            </a:r>
            <a:r>
              <a:rPr lang="en-US" sz="4600" dirty="0" err="1"/>
              <a:t>qanday</a:t>
            </a:r>
            <a:r>
              <a:rPr lang="en-US" sz="4600" dirty="0"/>
              <a:t> </a:t>
            </a:r>
            <a:r>
              <a:rPr lang="en-US" sz="4600" dirty="0" err="1"/>
              <a:t>hajmda</a:t>
            </a:r>
            <a:r>
              <a:rPr lang="en-US" sz="4600" dirty="0"/>
              <a:t> </a:t>
            </a:r>
            <a:r>
              <a:rPr lang="en-US" sz="4600" dirty="0" err="1"/>
              <a:t>va</a:t>
            </a:r>
            <a:r>
              <a:rPr lang="en-US" sz="4600" dirty="0"/>
              <a:t> </a:t>
            </a:r>
            <a:r>
              <a:rPr lang="en-US" sz="4600" dirty="0" err="1"/>
              <a:t>qanday</a:t>
            </a:r>
            <a:r>
              <a:rPr lang="en-US" sz="4600" dirty="0"/>
              <a:t> </a:t>
            </a:r>
            <a:r>
              <a:rPr lang="en-US" sz="4600" dirty="0" err="1"/>
              <a:t>narxda</a:t>
            </a:r>
            <a:r>
              <a:rPr lang="en-US" sz="4600" dirty="0"/>
              <a:t> </a:t>
            </a:r>
            <a:r>
              <a:rPr lang="en-US" sz="4600" dirty="0" err="1"/>
              <a:t>ishlab</a:t>
            </a:r>
            <a:r>
              <a:rPr lang="en-US" sz="4600" dirty="0"/>
              <a:t> </a:t>
            </a:r>
            <a:r>
              <a:rPr lang="en-US" sz="4600" dirty="0" err="1"/>
              <a:t>chiqarishni</a:t>
            </a:r>
            <a:r>
              <a:rPr lang="en-US" sz="4600" dirty="0"/>
              <a:t> </a:t>
            </a:r>
            <a:r>
              <a:rPr lang="en-US" sz="4600" dirty="0" err="1"/>
              <a:t>yuqoridan</a:t>
            </a:r>
            <a:r>
              <a:rPr lang="en-US" sz="4600" dirty="0"/>
              <a:t> </a:t>
            </a:r>
            <a:r>
              <a:rPr lang="en-US" sz="4600" dirty="0" err="1"/>
              <a:t>hal</a:t>
            </a:r>
            <a:r>
              <a:rPr lang="en-US" sz="4600" dirty="0"/>
              <a:t> </a:t>
            </a:r>
            <a:r>
              <a:rPr lang="en-US" sz="4600" dirty="0" err="1"/>
              <a:t>qilishardi</a:t>
            </a:r>
            <a:r>
              <a:rPr lang="en-US" sz="4600" dirty="0"/>
              <a:t>.</a:t>
            </a:r>
          </a:p>
          <a:p>
            <a:pPr marL="0" indent="0" algn="just">
              <a:buNone/>
            </a:pPr>
            <a:r>
              <a:rPr lang="en-US" sz="4600" dirty="0" err="1"/>
              <a:t>Reja</a:t>
            </a:r>
            <a:r>
              <a:rPr lang="en-US" sz="4600" dirty="0"/>
              <a:t> </a:t>
            </a:r>
            <a:r>
              <a:rPr lang="en-US" sz="4600" dirty="0" err="1"/>
              <a:t>ko‘pincha</a:t>
            </a:r>
            <a:r>
              <a:rPr lang="en-US" sz="4600" dirty="0"/>
              <a:t> </a:t>
            </a:r>
            <a:r>
              <a:rPr lang="en-US" sz="4600" dirty="0" err="1"/>
              <a:t>odamlarning</a:t>
            </a:r>
            <a:r>
              <a:rPr lang="en-US" sz="4600" dirty="0"/>
              <a:t> </a:t>
            </a:r>
            <a:r>
              <a:rPr lang="en-US" sz="4600" dirty="0" err="1"/>
              <a:t>haqiqiy</a:t>
            </a:r>
            <a:r>
              <a:rPr lang="en-US" sz="4600" dirty="0"/>
              <a:t> </a:t>
            </a:r>
            <a:r>
              <a:rPr lang="en-US" sz="4600" dirty="0" err="1"/>
              <a:t>ehtiyojlaridan</a:t>
            </a:r>
            <a:r>
              <a:rPr lang="en-US" sz="4600" dirty="0"/>
              <a:t> </a:t>
            </a:r>
            <a:r>
              <a:rPr lang="en-US" sz="4600" dirty="0" err="1"/>
              <a:t>orqada</a:t>
            </a:r>
            <a:r>
              <a:rPr lang="en-US" sz="4600" dirty="0"/>
              <a:t> </a:t>
            </a:r>
            <a:r>
              <a:rPr lang="en-US" sz="4600" dirty="0" err="1"/>
              <a:t>qolardi</a:t>
            </a:r>
            <a:r>
              <a:rPr lang="en-US" sz="4600" dirty="0"/>
              <a:t> - </a:t>
            </a:r>
            <a:r>
              <a:rPr lang="en-US" sz="4600" dirty="0" err="1"/>
              <a:t>kerak</a:t>
            </a:r>
            <a:r>
              <a:rPr lang="en-US" sz="4600" dirty="0"/>
              <a:t> </a:t>
            </a:r>
            <a:r>
              <a:rPr lang="en-US" sz="4600" dirty="0" err="1"/>
              <a:t>bo‘lmagan</a:t>
            </a:r>
            <a:r>
              <a:rPr lang="en-US" sz="4600" dirty="0"/>
              <a:t> </a:t>
            </a:r>
            <a:r>
              <a:rPr lang="en-US" sz="4600" dirty="0" err="1"/>
              <a:t>narsalarni</a:t>
            </a:r>
            <a:r>
              <a:rPr lang="en-US" sz="4600" dirty="0"/>
              <a:t> </a:t>
            </a:r>
            <a:r>
              <a:rPr lang="en-US" sz="4600" dirty="0" err="1"/>
              <a:t>ko‘p</a:t>
            </a:r>
            <a:r>
              <a:rPr lang="en-US" sz="4600" dirty="0"/>
              <a:t> </a:t>
            </a:r>
            <a:r>
              <a:rPr lang="en-US" sz="4600" dirty="0" err="1"/>
              <a:t>ishlab</a:t>
            </a:r>
            <a:r>
              <a:rPr lang="en-US" sz="4600" dirty="0"/>
              <a:t> </a:t>
            </a:r>
            <a:r>
              <a:rPr lang="en-US" sz="4600" dirty="0" err="1"/>
              <a:t>chiqarib</a:t>
            </a:r>
            <a:r>
              <a:rPr lang="en-US" sz="4600" dirty="0"/>
              <a:t>, </a:t>
            </a:r>
            <a:r>
              <a:rPr lang="en-US" sz="4600" dirty="0" err="1"/>
              <a:t>talab</a:t>
            </a:r>
            <a:r>
              <a:rPr lang="en-US" sz="4600" dirty="0"/>
              <a:t> </a:t>
            </a:r>
            <a:r>
              <a:rPr lang="en-US" sz="4600" dirty="0" err="1"/>
              <a:t>qilinadigan</a:t>
            </a:r>
            <a:r>
              <a:rPr lang="en-US" sz="4600" dirty="0"/>
              <a:t> </a:t>
            </a:r>
            <a:r>
              <a:rPr lang="en-US" sz="4600" dirty="0" err="1"/>
              <a:t>narsalarni</a:t>
            </a:r>
            <a:r>
              <a:rPr lang="en-US" sz="4600" dirty="0"/>
              <a:t> </a:t>
            </a:r>
            <a:r>
              <a:rPr lang="en-US" sz="4600" dirty="0" err="1"/>
              <a:t>kam</a:t>
            </a:r>
            <a:r>
              <a:rPr lang="en-US" sz="4600" dirty="0"/>
              <a:t> </a:t>
            </a:r>
            <a:r>
              <a:rPr lang="en-US" sz="4600" dirty="0" err="1"/>
              <a:t>ishlab</a:t>
            </a:r>
            <a:r>
              <a:rPr lang="en-US" sz="4600" dirty="0"/>
              <a:t> </a:t>
            </a:r>
            <a:r>
              <a:rPr lang="en-US" sz="4600" dirty="0" err="1"/>
              <a:t>chiqarardi</a:t>
            </a:r>
            <a:r>
              <a:rPr lang="en-US" sz="4600" dirty="0"/>
              <a:t>.</a:t>
            </a:r>
          </a:p>
          <a:p>
            <a:pPr marL="0" indent="0" algn="just">
              <a:buNone/>
            </a:pPr>
            <a:r>
              <a:rPr lang="en-US" sz="4600" dirty="0" err="1"/>
              <a:t>Raqobatning</a:t>
            </a:r>
            <a:r>
              <a:rPr lang="en-US" sz="4600" dirty="0"/>
              <a:t> </a:t>
            </a:r>
            <a:r>
              <a:rPr lang="en-US" sz="4600" dirty="0" err="1"/>
              <a:t>yo‘qligi</a:t>
            </a:r>
            <a:r>
              <a:rPr lang="en-US" sz="4600" dirty="0"/>
              <a:t> → </a:t>
            </a:r>
            <a:r>
              <a:rPr lang="en-US" sz="4600" dirty="0" err="1"/>
              <a:t>tovarlarning</a:t>
            </a:r>
            <a:r>
              <a:rPr lang="en-US" sz="4600" dirty="0"/>
              <a:t> past </a:t>
            </a:r>
            <a:r>
              <a:rPr lang="en-US" sz="4600" dirty="0" err="1"/>
              <a:t>sifati</a:t>
            </a:r>
            <a:r>
              <a:rPr lang="en-US" sz="4600" dirty="0"/>
              <a:t> </a:t>
            </a:r>
            <a:r>
              <a:rPr lang="en-US" sz="4600" dirty="0" err="1"/>
              <a:t>va</a:t>
            </a:r>
            <a:r>
              <a:rPr lang="en-US" sz="4600" dirty="0"/>
              <a:t> </a:t>
            </a:r>
            <a:r>
              <a:rPr lang="en-US" sz="4600" dirty="0" err="1"/>
              <a:t>samaradorlikni</a:t>
            </a:r>
            <a:r>
              <a:rPr lang="en-US" sz="4600" dirty="0"/>
              <a:t> </a:t>
            </a:r>
            <a:r>
              <a:rPr lang="en-US" sz="4600" dirty="0" err="1"/>
              <a:t>oshirishga</a:t>
            </a:r>
            <a:r>
              <a:rPr lang="en-US" sz="4600" dirty="0"/>
              <a:t> </a:t>
            </a:r>
            <a:r>
              <a:rPr lang="en-US" sz="4600" dirty="0" err="1"/>
              <a:t>motivatsiyaning</a:t>
            </a:r>
            <a:r>
              <a:rPr lang="en-US" sz="4600" dirty="0"/>
              <a:t> </a:t>
            </a:r>
            <a:r>
              <a:rPr lang="en-US" sz="4600" dirty="0" err="1"/>
              <a:t>yo‘qligi</a:t>
            </a:r>
            <a:r>
              <a:rPr lang="en-US" sz="4600" dirty="0"/>
              <a:t>.</a:t>
            </a:r>
          </a:p>
          <a:p>
            <a:pPr marL="0" indent="0" algn="just">
              <a:buNone/>
            </a:pPr>
            <a:r>
              <a:rPr lang="en-US" sz="4600" b="1" dirty="0"/>
              <a:t>2. </a:t>
            </a:r>
            <a:r>
              <a:rPr lang="en-US" sz="4600" b="1" dirty="0" err="1"/>
              <a:t>Sun’iy</a:t>
            </a:r>
            <a:r>
              <a:rPr lang="en-US" sz="4600" b="1" dirty="0"/>
              <a:t> </a:t>
            </a:r>
            <a:r>
              <a:rPr lang="en-US" sz="4600" b="1" dirty="0" err="1"/>
              <a:t>ravishda</a:t>
            </a:r>
            <a:r>
              <a:rPr lang="en-US" sz="4600" b="1" dirty="0"/>
              <a:t> </a:t>
            </a:r>
            <a:r>
              <a:rPr lang="en-US" sz="4600" b="1" dirty="0" err="1"/>
              <a:t>pasaytirilgan</a:t>
            </a:r>
            <a:r>
              <a:rPr lang="en-US" sz="4600" b="1" dirty="0"/>
              <a:t> </a:t>
            </a:r>
            <a:r>
              <a:rPr lang="en-US" sz="4600" b="1" dirty="0" err="1"/>
              <a:t>narxlar</a:t>
            </a:r>
            <a:endParaRPr lang="en-US" sz="4600" b="1" dirty="0"/>
          </a:p>
          <a:p>
            <a:pPr marL="0" indent="0" algn="just">
              <a:buNone/>
            </a:pPr>
            <a:r>
              <a:rPr lang="en-US" sz="4600" dirty="0" err="1"/>
              <a:t>Davlat</a:t>
            </a:r>
            <a:r>
              <a:rPr lang="en-US" sz="4600" dirty="0"/>
              <a:t> </a:t>
            </a:r>
            <a:r>
              <a:rPr lang="en-US" sz="4600" dirty="0" err="1"/>
              <a:t>ijtimoiy</a:t>
            </a:r>
            <a:r>
              <a:rPr lang="en-US" sz="4600" dirty="0"/>
              <a:t> </a:t>
            </a:r>
            <a:r>
              <a:rPr lang="en-US" sz="4600" dirty="0" err="1"/>
              <a:t>barqarorlik</a:t>
            </a:r>
            <a:r>
              <a:rPr lang="en-US" sz="4600" dirty="0"/>
              <a:t> </a:t>
            </a:r>
            <a:r>
              <a:rPr lang="en-US" sz="4600" dirty="0" err="1"/>
              <a:t>uchun</a:t>
            </a:r>
            <a:r>
              <a:rPr lang="en-US" sz="4600" dirty="0"/>
              <a:t> </a:t>
            </a:r>
            <a:r>
              <a:rPr lang="en-US" sz="4600" dirty="0" err="1"/>
              <a:t>narxlarni</a:t>
            </a:r>
            <a:r>
              <a:rPr lang="en-US" sz="4600" dirty="0"/>
              <a:t> past </a:t>
            </a:r>
            <a:r>
              <a:rPr lang="en-US" sz="4600" dirty="0" err="1"/>
              <a:t>darajada</a:t>
            </a:r>
            <a:r>
              <a:rPr lang="en-US" sz="4600" dirty="0"/>
              <a:t> </a:t>
            </a:r>
            <a:r>
              <a:rPr lang="en-US" sz="4600" dirty="0" err="1"/>
              <a:t>ushlab</a:t>
            </a:r>
            <a:r>
              <a:rPr lang="en-US" sz="4600" dirty="0"/>
              <a:t> </a:t>
            </a:r>
            <a:r>
              <a:rPr lang="en-US" sz="4600" dirty="0" err="1"/>
              <a:t>turdi</a:t>
            </a:r>
            <a:r>
              <a:rPr lang="en-US" sz="4600" dirty="0"/>
              <a:t>.</a:t>
            </a:r>
          </a:p>
          <a:p>
            <a:pPr marL="0" indent="0" algn="just">
              <a:buNone/>
            </a:pPr>
            <a:r>
              <a:rPr lang="en-US" sz="4600" dirty="0" err="1"/>
              <a:t>Shu</a:t>
            </a:r>
            <a:r>
              <a:rPr lang="en-US" sz="4600" dirty="0"/>
              <a:t> </a:t>
            </a:r>
            <a:r>
              <a:rPr lang="en-US" sz="4600" dirty="0" err="1"/>
              <a:t>sababli</a:t>
            </a:r>
            <a:r>
              <a:rPr lang="en-US" sz="4600" dirty="0"/>
              <a:t>, </a:t>
            </a:r>
            <a:r>
              <a:rPr lang="en-US" sz="4600" dirty="0" err="1"/>
              <a:t>talab</a:t>
            </a:r>
            <a:r>
              <a:rPr lang="en-US" sz="4600" dirty="0"/>
              <a:t> </a:t>
            </a:r>
            <a:r>
              <a:rPr lang="en-US" sz="4600" dirty="0" err="1"/>
              <a:t>har</a:t>
            </a:r>
            <a:r>
              <a:rPr lang="en-US" sz="4600" dirty="0"/>
              <a:t> </a:t>
            </a:r>
            <a:r>
              <a:rPr lang="en-US" sz="4600" dirty="0" err="1"/>
              <a:t>doim</a:t>
            </a:r>
            <a:r>
              <a:rPr lang="en-US" sz="4600" dirty="0"/>
              <a:t> </a:t>
            </a:r>
            <a:r>
              <a:rPr lang="en-US" sz="4600" dirty="0" err="1"/>
              <a:t>taklifdan</a:t>
            </a:r>
            <a:r>
              <a:rPr lang="en-US" sz="4600" dirty="0"/>
              <a:t> </a:t>
            </a:r>
            <a:r>
              <a:rPr lang="en-US" sz="4600" dirty="0" err="1"/>
              <a:t>oshib</a:t>
            </a:r>
            <a:r>
              <a:rPr lang="en-US" sz="4600" dirty="0"/>
              <a:t> </a:t>
            </a:r>
            <a:r>
              <a:rPr lang="en-US" sz="4600" dirty="0" err="1"/>
              <a:t>ketgan</a:t>
            </a:r>
            <a:r>
              <a:rPr lang="en-US" sz="4600" dirty="0"/>
              <a:t>, </a:t>
            </a:r>
            <a:r>
              <a:rPr lang="en-US" sz="4600" dirty="0" err="1"/>
              <a:t>chunki</a:t>
            </a:r>
            <a:r>
              <a:rPr lang="en-US" sz="4600" dirty="0"/>
              <a:t> </a:t>
            </a:r>
            <a:r>
              <a:rPr lang="en-US" sz="4600" dirty="0" err="1"/>
              <a:t>tovarlar</a:t>
            </a:r>
            <a:r>
              <a:rPr lang="en-US" sz="4600" dirty="0"/>
              <a:t> </a:t>
            </a:r>
            <a:r>
              <a:rPr lang="en-US" sz="4600" dirty="0" err="1"/>
              <a:t>arzon</a:t>
            </a:r>
            <a:r>
              <a:rPr lang="en-US" sz="4600" dirty="0"/>
              <a:t>, ammo </a:t>
            </a:r>
            <a:r>
              <a:rPr lang="en-US" sz="4600" dirty="0" err="1"/>
              <a:t>tanqis</a:t>
            </a:r>
            <a:r>
              <a:rPr lang="en-US" sz="4600" dirty="0"/>
              <a:t> </a:t>
            </a:r>
            <a:r>
              <a:rPr lang="en-US" sz="4600" dirty="0" err="1"/>
              <a:t>bo‘lgan</a:t>
            </a:r>
            <a:r>
              <a:rPr lang="en-US" sz="4600" dirty="0"/>
              <a:t>.</a:t>
            </a:r>
          </a:p>
          <a:p>
            <a:pPr marL="0" indent="0" algn="just">
              <a:buNone/>
            </a:pPr>
            <a:r>
              <a:rPr lang="en-US" sz="4600" dirty="0" err="1"/>
              <a:t>Ishlab</a:t>
            </a:r>
            <a:r>
              <a:rPr lang="en-US" sz="4600" dirty="0"/>
              <a:t> </a:t>
            </a:r>
            <a:r>
              <a:rPr lang="en-US" sz="4600" dirty="0" err="1"/>
              <a:t>chiqaruvchilar</a:t>
            </a:r>
            <a:r>
              <a:rPr lang="en-US" sz="4600" dirty="0"/>
              <a:t> </a:t>
            </a:r>
            <a:r>
              <a:rPr lang="en-US" sz="4600" dirty="0" err="1"/>
              <a:t>uchun</a:t>
            </a:r>
            <a:r>
              <a:rPr lang="en-US" sz="4600" dirty="0"/>
              <a:t> </a:t>
            </a:r>
            <a:r>
              <a:rPr lang="en-US" sz="4600" dirty="0" err="1"/>
              <a:t>ishlab</a:t>
            </a:r>
            <a:r>
              <a:rPr lang="en-US" sz="4600" dirty="0"/>
              <a:t> </a:t>
            </a:r>
            <a:r>
              <a:rPr lang="en-US" sz="4600" dirty="0" err="1"/>
              <a:t>chiqarishni</a:t>
            </a:r>
            <a:r>
              <a:rPr lang="en-US" sz="4600" dirty="0"/>
              <a:t> </a:t>
            </a:r>
            <a:r>
              <a:rPr lang="en-US" sz="4600" dirty="0" err="1"/>
              <a:t>ko‘paytirish</a:t>
            </a:r>
            <a:r>
              <a:rPr lang="en-US" sz="4600" dirty="0"/>
              <a:t> </a:t>
            </a:r>
            <a:r>
              <a:rPr lang="en-US" sz="4600" dirty="0" err="1"/>
              <a:t>foydali</a:t>
            </a:r>
            <a:r>
              <a:rPr lang="en-US" sz="4600" dirty="0"/>
              <a:t> </a:t>
            </a:r>
            <a:r>
              <a:rPr lang="en-US" sz="4600" dirty="0" err="1"/>
              <a:t>emas</a:t>
            </a:r>
            <a:r>
              <a:rPr lang="en-US" sz="4600" dirty="0"/>
              <a:t> </a:t>
            </a:r>
            <a:r>
              <a:rPr lang="en-US" sz="4600" dirty="0" err="1"/>
              <a:t>edi</a:t>
            </a:r>
            <a:r>
              <a:rPr lang="en-US" sz="4600" dirty="0"/>
              <a:t> - </a:t>
            </a:r>
            <a:r>
              <a:rPr lang="en-US" sz="4600" dirty="0" err="1"/>
              <a:t>foyda</a:t>
            </a:r>
            <a:r>
              <a:rPr lang="en-US" sz="4600" dirty="0"/>
              <a:t> </a:t>
            </a:r>
            <a:r>
              <a:rPr lang="en-US" sz="4600" dirty="0" err="1"/>
              <a:t>oshmadi</a:t>
            </a:r>
            <a:r>
              <a:rPr lang="en-US" sz="4600" dirty="0"/>
              <a:t>.</a:t>
            </a:r>
          </a:p>
          <a:p>
            <a:pPr marL="0" indent="0" algn="just">
              <a:buNone/>
            </a:pPr>
            <a:r>
              <a:rPr lang="en-US" sz="4600" b="1" dirty="0"/>
              <a:t>3. </a:t>
            </a:r>
            <a:r>
              <a:rPr lang="en-US" sz="4600" b="1" dirty="0" err="1"/>
              <a:t>Og‘ir</a:t>
            </a:r>
            <a:r>
              <a:rPr lang="en-US" sz="4600" b="1" dirty="0"/>
              <a:t> </a:t>
            </a:r>
            <a:r>
              <a:rPr lang="en-US" sz="4600" b="1" dirty="0" err="1"/>
              <a:t>sanoatning</a:t>
            </a:r>
            <a:r>
              <a:rPr lang="en-US" sz="4600" b="1" dirty="0"/>
              <a:t> </a:t>
            </a:r>
            <a:r>
              <a:rPr lang="en-US" sz="4600" b="1" dirty="0" err="1"/>
              <a:t>ustuvorligi</a:t>
            </a:r>
            <a:endParaRPr lang="en-US" sz="4600" b="1" dirty="0"/>
          </a:p>
          <a:p>
            <a:pPr marL="0" indent="0" algn="just">
              <a:buNone/>
            </a:pPr>
            <a:r>
              <a:rPr lang="en-US" sz="4600" dirty="0" err="1"/>
              <a:t>Asosiy</a:t>
            </a:r>
            <a:r>
              <a:rPr lang="en-US" sz="4600" dirty="0"/>
              <a:t> </a:t>
            </a:r>
            <a:r>
              <a:rPr lang="en-US" sz="4600" dirty="0" err="1"/>
              <a:t>resurslar</a:t>
            </a:r>
            <a:r>
              <a:rPr lang="en-US" sz="4600" dirty="0"/>
              <a:t> </a:t>
            </a:r>
            <a:r>
              <a:rPr lang="en-US" sz="4600" dirty="0" err="1"/>
              <a:t>mudofaa</a:t>
            </a:r>
            <a:r>
              <a:rPr lang="en-US" sz="4600" dirty="0"/>
              <a:t>, </a:t>
            </a:r>
            <a:r>
              <a:rPr lang="en-US" sz="4600" dirty="0" err="1"/>
              <a:t>harbiy-sanoat</a:t>
            </a:r>
            <a:r>
              <a:rPr lang="en-US" sz="4600" dirty="0"/>
              <a:t> </a:t>
            </a:r>
            <a:r>
              <a:rPr lang="en-US" sz="4600" dirty="0" err="1"/>
              <a:t>kompleksi</a:t>
            </a:r>
            <a:r>
              <a:rPr lang="en-US" sz="4600" dirty="0"/>
              <a:t>, </a:t>
            </a:r>
            <a:r>
              <a:rPr lang="en-US" sz="4600" dirty="0" err="1"/>
              <a:t>og‘ir</a:t>
            </a:r>
            <a:r>
              <a:rPr lang="en-US" sz="4600" dirty="0"/>
              <a:t> </a:t>
            </a:r>
            <a:r>
              <a:rPr lang="en-US" sz="4600" dirty="0" err="1"/>
              <a:t>sanoatga</a:t>
            </a:r>
            <a:r>
              <a:rPr lang="en-US" sz="4600" dirty="0"/>
              <a:t> </a:t>
            </a:r>
            <a:r>
              <a:rPr lang="en-US" sz="4600" dirty="0" err="1"/>
              <a:t>yo‘naltirildi</a:t>
            </a:r>
            <a:r>
              <a:rPr lang="en-US" sz="4600" dirty="0"/>
              <a:t>.</a:t>
            </a:r>
          </a:p>
          <a:p>
            <a:pPr marL="0" indent="0" algn="just">
              <a:buNone/>
            </a:pPr>
            <a:r>
              <a:rPr lang="en-US" sz="4600" dirty="0" err="1"/>
              <a:t>Yengil</a:t>
            </a:r>
            <a:r>
              <a:rPr lang="en-US" sz="4600" dirty="0"/>
              <a:t> </a:t>
            </a:r>
            <a:r>
              <a:rPr lang="en-US" sz="4600" dirty="0" err="1"/>
              <a:t>sanoat</a:t>
            </a:r>
            <a:r>
              <a:rPr lang="en-US" sz="4600" dirty="0"/>
              <a:t> (</a:t>
            </a:r>
            <a:r>
              <a:rPr lang="en-US" sz="4600" dirty="0" err="1"/>
              <a:t>kiyim-kechak</a:t>
            </a:r>
            <a:r>
              <a:rPr lang="en-US" sz="4600" dirty="0"/>
              <a:t>, </a:t>
            </a:r>
            <a:r>
              <a:rPr lang="en-US" sz="4600" dirty="0" err="1"/>
              <a:t>maishiy</a:t>
            </a:r>
            <a:r>
              <a:rPr lang="en-US" sz="4600" dirty="0"/>
              <a:t> </a:t>
            </a:r>
            <a:r>
              <a:rPr lang="en-US" sz="4600" dirty="0" err="1"/>
              <a:t>texnika</a:t>
            </a:r>
            <a:r>
              <a:rPr lang="en-US" sz="4600" dirty="0"/>
              <a:t>, </a:t>
            </a:r>
            <a:r>
              <a:rPr lang="en-US" sz="4600" dirty="0" err="1"/>
              <a:t>oziq-ovqat</a:t>
            </a:r>
            <a:r>
              <a:rPr lang="en-US" sz="4600" dirty="0"/>
              <a:t>) </a:t>
            </a:r>
            <a:r>
              <a:rPr lang="en-US" sz="4600" dirty="0" err="1"/>
              <a:t>kam</a:t>
            </a:r>
            <a:r>
              <a:rPr lang="en-US" sz="4600" dirty="0"/>
              <a:t> </a:t>
            </a:r>
            <a:r>
              <a:rPr lang="en-US" sz="4600" dirty="0" err="1"/>
              <a:t>investitsiya</a:t>
            </a:r>
            <a:r>
              <a:rPr lang="en-US" sz="4600" dirty="0"/>
              <a:t> </a:t>
            </a:r>
            <a:r>
              <a:rPr lang="en-US" sz="4600" dirty="0" err="1"/>
              <a:t>oldi</a:t>
            </a:r>
            <a:r>
              <a:rPr lang="en-US" sz="4600" dirty="0"/>
              <a:t> → </a:t>
            </a:r>
            <a:r>
              <a:rPr lang="en-US" sz="4600" dirty="0" err="1"/>
              <a:t>do‘kon</a:t>
            </a:r>
            <a:r>
              <a:rPr lang="en-US" sz="4600" dirty="0"/>
              <a:t> </a:t>
            </a:r>
            <a:r>
              <a:rPr lang="en-US" sz="4600" dirty="0" err="1"/>
              <a:t>rastalari</a:t>
            </a:r>
            <a:r>
              <a:rPr lang="en-US" sz="4600" dirty="0"/>
              <a:t> </a:t>
            </a:r>
            <a:r>
              <a:rPr lang="en-US" sz="4600" dirty="0" err="1"/>
              <a:t>bo‘m-bo‘sh</a:t>
            </a:r>
            <a:r>
              <a:rPr lang="en-US" sz="4600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https://i.pinimg.com/736x/82/8c/05/828c0599b823287b09550bc3a6a171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0"/>
            <a:ext cx="16196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75496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798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60648"/>
            <a:ext cx="5112568" cy="6264696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</a:rPr>
              <a:t>4. </a:t>
            </a:r>
            <a:r>
              <a:rPr lang="en-US" b="1" dirty="0" err="1">
                <a:solidFill>
                  <a:schemeClr val="bg1"/>
                </a:solidFill>
              </a:rPr>
              <a:t>Importning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o‘sishi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va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eksportning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pasayishi</a:t>
            </a:r>
            <a:endParaRPr lang="en-US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SSSR </a:t>
            </a:r>
            <a:r>
              <a:rPr lang="en-US" dirty="0" err="1">
                <a:solidFill>
                  <a:schemeClr val="bg1"/>
                </a:solidFill>
              </a:rPr>
              <a:t>chet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eldan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g‘alla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va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oziq-ovqat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sotib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ola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boshladi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 err="1">
                <a:solidFill>
                  <a:schemeClr val="bg1"/>
                </a:solidFill>
              </a:rPr>
              <a:t>Shu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bilan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birga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neftning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jahon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narxlari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pasayib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bordi</a:t>
            </a:r>
            <a:r>
              <a:rPr lang="en-US" dirty="0">
                <a:solidFill>
                  <a:schemeClr val="bg1"/>
                </a:solidFill>
              </a:rPr>
              <a:t> (1980-yillarning </a:t>
            </a:r>
            <a:r>
              <a:rPr lang="en-US" dirty="0" err="1">
                <a:solidFill>
                  <a:schemeClr val="bg1"/>
                </a:solidFill>
              </a:rPr>
              <a:t>o‘rtalaridan</a:t>
            </a:r>
            <a:r>
              <a:rPr lang="en-US" dirty="0">
                <a:solidFill>
                  <a:schemeClr val="bg1"/>
                </a:solidFill>
              </a:rPr>
              <a:t>), </a:t>
            </a:r>
            <a:r>
              <a:rPr lang="en-US" dirty="0" err="1">
                <a:solidFill>
                  <a:schemeClr val="bg1"/>
                </a:solidFill>
              </a:rPr>
              <a:t>bu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esa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valyuta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tushumlarini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kamaytirdi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 err="1">
                <a:solidFill>
                  <a:schemeClr val="bg1"/>
                </a:solidFill>
              </a:rPr>
              <a:t>Kamyob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tovarlarni</a:t>
            </a:r>
            <a:r>
              <a:rPr lang="en-US" dirty="0">
                <a:solidFill>
                  <a:schemeClr val="bg1"/>
                </a:solidFill>
              </a:rPr>
              <a:t> import </a:t>
            </a:r>
            <a:r>
              <a:rPr lang="en-US" dirty="0" err="1">
                <a:solidFill>
                  <a:schemeClr val="bg1"/>
                </a:solidFill>
              </a:rPr>
              <a:t>qilish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uchun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valyuta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yetishmay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qoldi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</a:rPr>
              <a:t>5. </a:t>
            </a:r>
            <a:r>
              <a:rPr lang="en-US" b="1" dirty="0" err="1">
                <a:solidFill>
                  <a:schemeClr val="bg1"/>
                </a:solidFill>
              </a:rPr>
              <a:t>Xufyona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iqtisodiyot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va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spekulyatsiya</a:t>
            </a:r>
            <a:endParaRPr lang="en-US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"</a:t>
            </a:r>
            <a:r>
              <a:rPr lang="en-US" dirty="0" err="1">
                <a:solidFill>
                  <a:schemeClr val="bg1"/>
                </a:solidFill>
              </a:rPr>
              <a:t>Sexoviklar</a:t>
            </a:r>
            <a:r>
              <a:rPr lang="en-US" dirty="0">
                <a:solidFill>
                  <a:schemeClr val="bg1"/>
                </a:solidFill>
              </a:rPr>
              <a:t>," </a:t>
            </a:r>
            <a:r>
              <a:rPr lang="en-US" dirty="0" err="1">
                <a:solidFill>
                  <a:schemeClr val="bg1"/>
                </a:solidFill>
              </a:rPr>
              <a:t>kooperativlar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va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qora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bozor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paydo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bo‘ldi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 err="1">
                <a:solidFill>
                  <a:schemeClr val="bg1"/>
                </a:solidFill>
              </a:rPr>
              <a:t>Tovarlar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aloqalar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orqali</a:t>
            </a:r>
            <a:r>
              <a:rPr lang="en-US" dirty="0">
                <a:solidFill>
                  <a:schemeClr val="bg1"/>
                </a:solidFill>
              </a:rPr>
              <a:t> "</a:t>
            </a:r>
            <a:r>
              <a:rPr lang="en-US" dirty="0" err="1">
                <a:solidFill>
                  <a:schemeClr val="bg1"/>
                </a:solidFill>
              </a:rPr>
              <a:t>yetkazib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berilgan</a:t>
            </a:r>
            <a:r>
              <a:rPr lang="en-US" dirty="0">
                <a:solidFill>
                  <a:schemeClr val="bg1"/>
                </a:solidFill>
              </a:rPr>
              <a:t>" </a:t>
            </a:r>
            <a:r>
              <a:rPr lang="en-US" dirty="0" err="1">
                <a:solidFill>
                  <a:schemeClr val="bg1"/>
                </a:solidFill>
              </a:rPr>
              <a:t>yoki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oshirilgan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narxlarda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qayta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sotilgan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Bu </a:t>
            </a:r>
            <a:r>
              <a:rPr lang="en-US" dirty="0" err="1">
                <a:solidFill>
                  <a:schemeClr val="bg1"/>
                </a:solidFill>
              </a:rPr>
              <a:t>tanqislik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hissini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kuchaytirdi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chunki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rasmiy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do‘konlar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bo‘sh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edi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</a:rPr>
              <a:t>6. </a:t>
            </a:r>
            <a:r>
              <a:rPr lang="en-US" b="1" dirty="0" err="1">
                <a:solidFill>
                  <a:schemeClr val="bg1"/>
                </a:solidFill>
              </a:rPr>
              <a:t>Boshqaruv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inqirozi</a:t>
            </a:r>
            <a:endParaRPr lang="en-US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 err="1">
                <a:solidFill>
                  <a:schemeClr val="bg1"/>
                </a:solidFill>
              </a:rPr>
              <a:t>Qayta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qurish</a:t>
            </a:r>
            <a:r>
              <a:rPr lang="en-US" dirty="0">
                <a:solidFill>
                  <a:schemeClr val="bg1"/>
                </a:solidFill>
              </a:rPr>
              <a:t> (1985-yildan) </a:t>
            </a:r>
            <a:r>
              <a:rPr lang="en-US" dirty="0" err="1">
                <a:solidFill>
                  <a:schemeClr val="bg1"/>
                </a:solidFill>
              </a:rPr>
              <a:t>tizimni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isloh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qilishga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urindi</a:t>
            </a:r>
            <a:r>
              <a:rPr lang="en-US" dirty="0">
                <a:solidFill>
                  <a:schemeClr val="bg1"/>
                </a:solidFill>
              </a:rPr>
              <a:t>, ammo </a:t>
            </a:r>
            <a:r>
              <a:rPr lang="en-US" dirty="0" err="1">
                <a:solidFill>
                  <a:schemeClr val="bg1"/>
                </a:solidFill>
              </a:rPr>
              <a:t>yangi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taqsimot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mexanizmlarini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yaratishga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ulgurmay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eski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taqsimot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mexanizmlarini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qisman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buzdi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 err="1">
                <a:solidFill>
                  <a:schemeClr val="bg1"/>
                </a:solidFill>
              </a:rPr>
              <a:t>Natijada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tanqislik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yanada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sezilarli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bo‘ldi</a:t>
            </a:r>
            <a:r>
              <a:rPr lang="en-US" dirty="0">
                <a:solidFill>
                  <a:schemeClr val="bg1"/>
                </a:solidFill>
              </a:rPr>
              <a:t> - 1989-1991-yillarda </a:t>
            </a:r>
            <a:r>
              <a:rPr lang="en-US" dirty="0" err="1">
                <a:solidFill>
                  <a:schemeClr val="bg1"/>
                </a:solidFill>
              </a:rPr>
              <a:t>asosiy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mahsulotlar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uchun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kartochkalar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paydo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bo‘ldi</a:t>
            </a:r>
            <a:r>
              <a:rPr lang="en-US" dirty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3642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148" y="260648"/>
            <a:ext cx="8640960" cy="252028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b="1" dirty="0" err="1"/>
              <a:t>Savdogar</a:t>
            </a:r>
            <a:r>
              <a:rPr lang="en-US" dirty="0"/>
              <a:t> - </a:t>
            </a:r>
            <a:r>
              <a:rPr lang="en-US" dirty="0" err="1"/>
              <a:t>qonuniy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tovar</a:t>
            </a:r>
            <a:r>
              <a:rPr lang="en-US" dirty="0"/>
              <a:t> </a:t>
            </a:r>
            <a:r>
              <a:rPr lang="en-US" dirty="0" err="1"/>
              <a:t>oldi-sotdisi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shug‘ullanuvchi</a:t>
            </a:r>
            <a:r>
              <a:rPr lang="en-US" dirty="0"/>
              <a:t> </a:t>
            </a:r>
            <a:r>
              <a:rPr lang="en-US" dirty="0" err="1"/>
              <a:t>shaxs</a:t>
            </a:r>
            <a:r>
              <a:rPr lang="en-US" dirty="0"/>
              <a:t>.</a:t>
            </a:r>
          </a:p>
          <a:p>
            <a:pPr marL="0" indent="0" algn="ctr">
              <a:buNone/>
            </a:pPr>
            <a:r>
              <a:rPr lang="en-US" b="1" dirty="0" err="1"/>
              <a:t>Spekulyant</a:t>
            </a:r>
            <a:r>
              <a:rPr lang="en-US" b="1" dirty="0"/>
              <a:t> (</a:t>
            </a:r>
            <a:r>
              <a:rPr lang="en-US" dirty="0" err="1"/>
              <a:t>sovetcha</a:t>
            </a:r>
            <a:r>
              <a:rPr lang="en-US" dirty="0"/>
              <a:t> </a:t>
            </a:r>
            <a:r>
              <a:rPr lang="en-US" dirty="0" err="1"/>
              <a:t>tushunchada</a:t>
            </a:r>
            <a:r>
              <a:rPr lang="en-US" dirty="0"/>
              <a:t>) - </a:t>
            </a:r>
            <a:r>
              <a:rPr lang="en-US" dirty="0" err="1"/>
              <a:t>tovar</a:t>
            </a:r>
            <a:r>
              <a:rPr lang="en-US" dirty="0"/>
              <a:t> </a:t>
            </a:r>
            <a:r>
              <a:rPr lang="en-US" dirty="0" err="1"/>
              <a:t>taqchil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sharoitda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qimmatroq</a:t>
            </a:r>
            <a:r>
              <a:rPr lang="en-US" dirty="0"/>
              <a:t> </a:t>
            </a:r>
            <a:r>
              <a:rPr lang="en-US" dirty="0" err="1"/>
              <a:t>sotish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sotib</a:t>
            </a:r>
            <a:r>
              <a:rPr lang="en-US" dirty="0"/>
              <a:t> </a:t>
            </a:r>
            <a:r>
              <a:rPr lang="en-US" dirty="0" err="1"/>
              <a:t>oluvchi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149" y="5517232"/>
            <a:ext cx="8640960" cy="1107996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200" b="1" dirty="0" err="1">
                <a:solidFill>
                  <a:schemeClr val="bg1"/>
                </a:solidFill>
              </a:rPr>
              <a:t>Zamonaviy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dunyoda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spekulyant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dirty="0">
                <a:solidFill>
                  <a:schemeClr val="bg1"/>
                </a:solidFill>
              </a:rPr>
              <a:t>- </a:t>
            </a:r>
            <a:r>
              <a:rPr lang="en-US" sz="2200" dirty="0" err="1">
                <a:solidFill>
                  <a:schemeClr val="bg1"/>
                </a:solidFill>
              </a:rPr>
              <a:t>bu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aktivlarni</a:t>
            </a:r>
            <a:r>
              <a:rPr lang="en-US" sz="2200" dirty="0">
                <a:solidFill>
                  <a:schemeClr val="bg1"/>
                </a:solidFill>
              </a:rPr>
              <a:t> (</a:t>
            </a:r>
            <a:r>
              <a:rPr lang="en-US" sz="2200" dirty="0" err="1">
                <a:solidFill>
                  <a:schemeClr val="bg1"/>
                </a:solidFill>
              </a:rPr>
              <a:t>tovarlar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valyuta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aksiyalar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kriptovalyuta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va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boshqalar</a:t>
            </a:r>
            <a:r>
              <a:rPr lang="en-US" sz="2200" dirty="0">
                <a:solidFill>
                  <a:schemeClr val="bg1"/>
                </a:solidFill>
              </a:rPr>
              <a:t>) </a:t>
            </a:r>
            <a:r>
              <a:rPr lang="en-US" sz="2200" dirty="0" err="1">
                <a:solidFill>
                  <a:schemeClr val="bg1"/>
                </a:solidFill>
              </a:rPr>
              <a:t>yuqori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narxda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qayta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sotish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va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farqi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bilan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daromad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olish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maqsadida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sotib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oluvchi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shaxs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yoki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tashkilot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  <a:endParaRPr lang="ru-RU" sz="2200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48" y="2852936"/>
            <a:ext cx="864096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692684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Muhokama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savollar</a:t>
            </a:r>
            <a:r>
              <a:rPr lang="en-US" b="1" dirty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3845024"/>
          </a:xfrm>
        </p:spPr>
        <p:txBody>
          <a:bodyPr/>
          <a:lstStyle/>
          <a:p>
            <a:pPr marL="514350" indent="-514350" algn="just">
              <a:buFont typeface="+mj-lt"/>
              <a:buAutoNum type="arabicPeriod"/>
            </a:pP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Sizningcha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qaysi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mahsulotlar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birinchi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bo‘lib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yo‘qoladi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, agar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savdo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tizimi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ishlamasa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?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b="1" dirty="0" err="1">
                <a:solidFill>
                  <a:srgbClr val="00B0F0"/>
                </a:solidFill>
              </a:rPr>
              <a:t>Elektron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savdo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tizimi</a:t>
            </a:r>
            <a:r>
              <a:rPr lang="en-US" b="1" dirty="0">
                <a:solidFill>
                  <a:srgbClr val="00B0F0"/>
                </a:solidFill>
              </a:rPr>
              <a:t> (online marketplace) </a:t>
            </a:r>
            <a:r>
              <a:rPr lang="en-US" b="1" dirty="0" err="1">
                <a:solidFill>
                  <a:srgbClr val="00B0F0"/>
                </a:solidFill>
              </a:rPr>
              <a:t>bunday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muammolarni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yumshatishi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mumkinmi</a:t>
            </a:r>
            <a:r>
              <a:rPr lang="en-US" b="1" dirty="0">
                <a:solidFill>
                  <a:srgbClr val="00B0F0"/>
                </a:solidFill>
              </a:rPr>
              <a:t>?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Davlat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qanday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choralar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ko‘rishi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kerak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? (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narx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nazorati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zaxiralar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importni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ko‘paytirish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458247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3970784" cy="5904656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US" dirty="0"/>
              <a:t>– </a:t>
            </a:r>
            <a:r>
              <a:rPr lang="en-US" dirty="0" err="1"/>
              <a:t>Tez</a:t>
            </a:r>
            <a:r>
              <a:rPr lang="en-US" dirty="0"/>
              <a:t> </a:t>
            </a:r>
            <a:r>
              <a:rPr lang="en-US" dirty="0" err="1"/>
              <a:t>buziladigan</a:t>
            </a:r>
            <a:r>
              <a:rPr lang="en-US" dirty="0"/>
              <a:t> </a:t>
            </a:r>
            <a:r>
              <a:rPr lang="en-US" dirty="0" err="1"/>
              <a:t>mahsulotlar</a:t>
            </a:r>
            <a:r>
              <a:rPr lang="en-US" dirty="0"/>
              <a:t> (</a:t>
            </a:r>
            <a:r>
              <a:rPr lang="en-US" dirty="0" err="1"/>
              <a:t>go‘sht</a:t>
            </a:r>
            <a:r>
              <a:rPr lang="en-US" dirty="0"/>
              <a:t>, </a:t>
            </a:r>
            <a:r>
              <a:rPr lang="en-US" dirty="0" err="1"/>
              <a:t>sabzavot</a:t>
            </a:r>
            <a:r>
              <a:rPr lang="en-US" dirty="0"/>
              <a:t>, </a:t>
            </a:r>
            <a:r>
              <a:rPr lang="en-US" dirty="0" err="1"/>
              <a:t>sut</a:t>
            </a:r>
            <a:r>
              <a:rPr lang="en-US" dirty="0"/>
              <a:t> </a:t>
            </a:r>
            <a:r>
              <a:rPr lang="en-US" dirty="0" err="1"/>
              <a:t>mahsulotlari</a:t>
            </a:r>
            <a:r>
              <a:rPr lang="en-US" dirty="0"/>
              <a:t>)</a:t>
            </a:r>
            <a:br>
              <a:rPr lang="en-US" dirty="0"/>
            </a:br>
            <a:r>
              <a:rPr lang="en-US" dirty="0"/>
              <a:t>– </a:t>
            </a:r>
            <a:r>
              <a:rPr lang="en-US" dirty="0" err="1"/>
              <a:t>Kundalik</a:t>
            </a:r>
            <a:r>
              <a:rPr lang="en-US" dirty="0"/>
              <a:t> </a:t>
            </a:r>
            <a:r>
              <a:rPr lang="en-US" dirty="0" err="1"/>
              <a:t>ehtiyoj</a:t>
            </a:r>
            <a:r>
              <a:rPr lang="en-US" dirty="0"/>
              <a:t> </a:t>
            </a:r>
            <a:r>
              <a:rPr lang="en-US" dirty="0" err="1"/>
              <a:t>tovarlari</a:t>
            </a:r>
            <a:r>
              <a:rPr lang="en-US" dirty="0"/>
              <a:t> (non, un, </a:t>
            </a:r>
            <a:r>
              <a:rPr lang="en-US" dirty="0" err="1"/>
              <a:t>dori-darmonlar</a:t>
            </a:r>
            <a:r>
              <a:rPr lang="en-US" dirty="0"/>
              <a:t>)</a:t>
            </a:r>
            <a:br>
              <a:rPr lang="en-US" dirty="0"/>
            </a:br>
            <a:r>
              <a:rPr lang="en-US" dirty="0"/>
              <a:t>– Import </a:t>
            </a:r>
            <a:r>
              <a:rPr lang="en-US" dirty="0" err="1"/>
              <a:t>qilinadigan</a:t>
            </a:r>
            <a:r>
              <a:rPr lang="en-US" dirty="0"/>
              <a:t> </a:t>
            </a:r>
            <a:r>
              <a:rPr lang="en-US" dirty="0" err="1"/>
              <a:t>mahsulotlar</a:t>
            </a:r>
            <a:r>
              <a:rPr lang="en-US" dirty="0"/>
              <a:t> (</a:t>
            </a:r>
            <a:r>
              <a:rPr lang="en-US" dirty="0" err="1"/>
              <a:t>telefonlar</a:t>
            </a:r>
            <a:r>
              <a:rPr lang="en-US" dirty="0"/>
              <a:t>, </a:t>
            </a:r>
            <a:r>
              <a:rPr lang="en-US" dirty="0" err="1"/>
              <a:t>kiyim-kechak</a:t>
            </a:r>
            <a:r>
              <a:rPr lang="en-US" dirty="0"/>
              <a:t>, </a:t>
            </a:r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ehtiyot</a:t>
            </a:r>
            <a:r>
              <a:rPr lang="en-US" dirty="0"/>
              <a:t> </a:t>
            </a:r>
            <a:r>
              <a:rPr lang="en-US" dirty="0" err="1"/>
              <a:t>qismlari</a:t>
            </a:r>
            <a:r>
              <a:rPr lang="en-US" dirty="0"/>
              <a:t>)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5602" name="Picture 2" descr="https://i.pinimg.com/736x/c4/ed/23/c4ed23ac2be37a4c81f6c0cdbfce58b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60648"/>
            <a:ext cx="4723724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825217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2-</a:t>
            </a:r>
            <a:r>
              <a:rPr lang="en-US" dirty="0" err="1"/>
              <a:t>savolga</a:t>
            </a:r>
            <a:r>
              <a:rPr lang="en-US" dirty="0"/>
              <a:t> </a:t>
            </a:r>
            <a:r>
              <a:rPr lang="en-US" dirty="0" err="1"/>
              <a:t>javob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9872" y="1600200"/>
            <a:ext cx="5266928" cy="4525963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en-US" dirty="0"/>
              <a:t>– Ha,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onlayn</a:t>
            </a:r>
            <a:r>
              <a:rPr lang="en-US" dirty="0"/>
              <a:t> </a:t>
            </a:r>
            <a:r>
              <a:rPr lang="en-US" dirty="0" err="1"/>
              <a:t>buyurtmalar</a:t>
            </a:r>
            <a:r>
              <a:rPr lang="en-US" dirty="0"/>
              <a:t> </a:t>
            </a:r>
            <a:r>
              <a:rPr lang="en-US" dirty="0" err="1"/>
              <a:t>tovarlarni</a:t>
            </a:r>
            <a:r>
              <a:rPr lang="en-US" dirty="0"/>
              <a:t> </a:t>
            </a:r>
            <a:r>
              <a:rPr lang="en-US" dirty="0" err="1"/>
              <a:t>to‘g‘ridan-to‘g‘ri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chiqaruvchidan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– </a:t>
            </a:r>
            <a:r>
              <a:rPr lang="en-US" dirty="0" err="1"/>
              <a:t>Yo‘q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logistika</a:t>
            </a:r>
            <a:r>
              <a:rPr lang="en-US" dirty="0"/>
              <a:t> </a:t>
            </a:r>
            <a:r>
              <a:rPr lang="en-US" dirty="0" err="1"/>
              <a:t>baribir</a:t>
            </a:r>
            <a:r>
              <a:rPr lang="en-US" dirty="0"/>
              <a:t> offline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oshadi</a:t>
            </a:r>
            <a:r>
              <a:rPr lang="en-US" dirty="0"/>
              <a:t>, internet </a:t>
            </a:r>
            <a:r>
              <a:rPr lang="en-US" dirty="0" err="1"/>
              <a:t>bo‘lmasa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yetkazib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ishlamasa</a:t>
            </a:r>
            <a:r>
              <a:rPr lang="en-US" dirty="0"/>
              <a:t> </a:t>
            </a:r>
            <a:r>
              <a:rPr lang="en-US" dirty="0" err="1"/>
              <a:t>foydasi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26626" name="Picture 2" descr="https://i.pinimg.com/736x/e6/7d/2c/e67d2ca2ac9e76fc299f8b643b0b154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3096344" cy="4845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309198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20688"/>
            <a:ext cx="3888432" cy="5649491"/>
          </a:xfrm>
        </p:spPr>
        <p:txBody>
          <a:bodyPr/>
          <a:lstStyle/>
          <a:p>
            <a:pPr marL="0" lvl="0" indent="0">
              <a:buNone/>
            </a:pPr>
            <a:r>
              <a:rPr lang="en-US" sz="3600" dirty="0"/>
              <a:t>– </a:t>
            </a:r>
            <a:r>
              <a:rPr lang="en-US" sz="3600" dirty="0" err="1"/>
              <a:t>Narxlarni</a:t>
            </a:r>
            <a:r>
              <a:rPr lang="en-US" sz="3600" dirty="0"/>
              <a:t> </a:t>
            </a:r>
            <a:r>
              <a:rPr lang="en-US" sz="3600" dirty="0" err="1"/>
              <a:t>nazorat</a:t>
            </a:r>
            <a:r>
              <a:rPr lang="en-US" sz="3600" dirty="0"/>
              <a:t> </a:t>
            </a:r>
            <a:r>
              <a:rPr lang="en-US" sz="3600" dirty="0" err="1"/>
              <a:t>qilish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>– </a:t>
            </a:r>
            <a:r>
              <a:rPr lang="en-US" sz="3600" dirty="0" err="1"/>
              <a:t>Strategik</a:t>
            </a:r>
            <a:r>
              <a:rPr lang="en-US" sz="3600" dirty="0"/>
              <a:t> </a:t>
            </a:r>
            <a:r>
              <a:rPr lang="en-US" sz="3600" dirty="0" err="1"/>
              <a:t>zaxiralarni</a:t>
            </a:r>
            <a:r>
              <a:rPr lang="en-US" sz="3600" dirty="0"/>
              <a:t> </a:t>
            </a:r>
            <a:r>
              <a:rPr lang="en-US" sz="3600" dirty="0" err="1"/>
              <a:t>ishga</a:t>
            </a:r>
            <a:r>
              <a:rPr lang="en-US" sz="3600" dirty="0"/>
              <a:t> </a:t>
            </a:r>
            <a:r>
              <a:rPr lang="en-US" sz="3600" dirty="0" err="1"/>
              <a:t>solish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>– Import </a:t>
            </a:r>
            <a:r>
              <a:rPr lang="en-US" sz="3600" dirty="0" err="1"/>
              <a:t>hajmini</a:t>
            </a:r>
            <a:r>
              <a:rPr lang="en-US" sz="3600" dirty="0"/>
              <a:t> </a:t>
            </a:r>
            <a:r>
              <a:rPr lang="en-US" sz="3600" dirty="0" err="1"/>
              <a:t>oshirish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>– </a:t>
            </a:r>
            <a:r>
              <a:rPr lang="en-US" sz="3600" dirty="0" err="1"/>
              <a:t>Mahalliy</a:t>
            </a:r>
            <a:r>
              <a:rPr lang="en-US" sz="3600" dirty="0"/>
              <a:t> </a:t>
            </a:r>
            <a:r>
              <a:rPr lang="en-US" sz="3600" dirty="0" err="1"/>
              <a:t>ishlab</a:t>
            </a:r>
            <a:r>
              <a:rPr lang="en-US" sz="3600" dirty="0"/>
              <a:t> </a:t>
            </a:r>
            <a:r>
              <a:rPr lang="en-US" sz="3600" dirty="0" err="1"/>
              <a:t>chiqaruvchilarni</a:t>
            </a:r>
            <a:r>
              <a:rPr lang="en-US" sz="3600" dirty="0"/>
              <a:t> </a:t>
            </a:r>
            <a:r>
              <a:rPr lang="en-US" sz="3600" dirty="0" err="1"/>
              <a:t>qo‘llab-quvvatlash</a:t>
            </a:r>
            <a:endParaRPr lang="ru-RU" sz="36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624322"/>
            <a:ext cx="4136298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590340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1700808"/>
            <a:ext cx="72008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0" b="1" dirty="0">
                <a:solidFill>
                  <a:schemeClr val="accent6">
                    <a:lumMod val="75000"/>
                  </a:schemeClr>
                </a:solidFill>
              </a:rPr>
              <a:t>1</a:t>
            </a:r>
            <a:r>
              <a:rPr lang="ru-RU" sz="6000" b="1" dirty="0">
                <a:solidFill>
                  <a:schemeClr val="accent6">
                    <a:lumMod val="75000"/>
                  </a:schemeClr>
                </a:solidFill>
              </a:rPr>
              <a:t>.</a:t>
            </a:r>
            <a:r>
              <a:rPr lang="en-US" sz="60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6000" b="1" dirty="0" err="1">
                <a:solidFill>
                  <a:schemeClr val="accent6">
                    <a:lumMod val="75000"/>
                  </a:schemeClr>
                </a:solidFill>
              </a:rPr>
              <a:t>Savdo</a:t>
            </a:r>
            <a:r>
              <a:rPr lang="en-US" sz="60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6000" b="1" dirty="0" err="1">
                <a:solidFill>
                  <a:schemeClr val="accent6">
                    <a:lumMod val="75000"/>
                  </a:schemeClr>
                </a:solidFill>
              </a:rPr>
              <a:t>iqtisodiyotining</a:t>
            </a:r>
            <a:r>
              <a:rPr lang="en-US" sz="60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6000" b="1" dirty="0" err="1">
                <a:solidFill>
                  <a:schemeClr val="accent6">
                    <a:lumMod val="75000"/>
                  </a:schemeClr>
                </a:solidFill>
              </a:rPr>
              <a:t>eng</a:t>
            </a:r>
            <a:r>
              <a:rPr lang="en-US" sz="60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6000" b="1" dirty="0" err="1">
                <a:solidFill>
                  <a:schemeClr val="accent6">
                    <a:lumMod val="75000"/>
                  </a:schemeClr>
                </a:solidFill>
              </a:rPr>
              <a:t>muhim</a:t>
            </a:r>
            <a:r>
              <a:rPr lang="en-US" sz="60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6000" b="1" dirty="0" err="1">
                <a:solidFill>
                  <a:schemeClr val="accent6">
                    <a:lumMod val="75000"/>
                  </a:schemeClr>
                </a:solidFill>
              </a:rPr>
              <a:t>vazifasi</a:t>
            </a:r>
            <a:r>
              <a:rPr lang="en-US" sz="60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6000" b="1" dirty="0" err="1">
                <a:solidFill>
                  <a:schemeClr val="accent6">
                    <a:lumMod val="75000"/>
                  </a:schemeClr>
                </a:solidFill>
              </a:rPr>
              <a:t>qaysi</a:t>
            </a:r>
            <a:r>
              <a:rPr lang="en-US" sz="6000" b="1" dirty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1249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/>
              <a:t>Savdo</a:t>
            </a:r>
            <a:r>
              <a:rPr lang="en-US" dirty="0"/>
              <a:t> </a:t>
            </a:r>
            <a:r>
              <a:rPr lang="en-US" dirty="0" err="1"/>
              <a:t>iqtisodiyotining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vazifasi</a:t>
            </a:r>
            <a:r>
              <a:rPr lang="en-US" dirty="0"/>
              <a:t> – </a:t>
            </a:r>
            <a:r>
              <a:rPr lang="en-US" b="1" dirty="0" err="1"/>
              <a:t>ishlab</a:t>
            </a:r>
            <a:r>
              <a:rPr lang="en-US" b="1" dirty="0"/>
              <a:t> </a:t>
            </a:r>
            <a:r>
              <a:rPr lang="en-US" b="1" dirty="0" err="1"/>
              <a:t>chiqaruvchi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iste’molchini</a:t>
            </a:r>
            <a:r>
              <a:rPr lang="en-US" b="1" dirty="0"/>
              <a:t> </a:t>
            </a:r>
            <a:r>
              <a:rPr lang="en-US" b="1" dirty="0" err="1"/>
              <a:t>bog‘lash</a:t>
            </a:r>
            <a:r>
              <a:rPr lang="en-US" dirty="0"/>
              <a:t>, </a:t>
            </a:r>
            <a:r>
              <a:rPr lang="en-US" dirty="0" err="1"/>
              <a:t>ya’ni</a:t>
            </a:r>
            <a:r>
              <a:rPr lang="en-US" dirty="0"/>
              <a:t> </a:t>
            </a:r>
            <a:r>
              <a:rPr lang="en-US" dirty="0" err="1"/>
              <a:t>tovar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xizmatlarni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joyga</a:t>
            </a:r>
            <a:r>
              <a:rPr lang="en-US" dirty="0"/>
              <a:t>,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vaqtda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maqbul</a:t>
            </a:r>
            <a:r>
              <a:rPr lang="en-US" dirty="0"/>
              <a:t> </a:t>
            </a:r>
            <a:r>
              <a:rPr lang="en-US" dirty="0" err="1"/>
              <a:t>narxda</a:t>
            </a:r>
            <a:r>
              <a:rPr lang="en-US" dirty="0"/>
              <a:t> </a:t>
            </a:r>
            <a:r>
              <a:rPr lang="en-US" dirty="0" err="1"/>
              <a:t>yetkazish</a:t>
            </a:r>
            <a:r>
              <a:rPr lang="en-US" dirty="0"/>
              <a:t>.</a:t>
            </a:r>
          </a:p>
          <a:p>
            <a:pPr algn="just"/>
            <a:r>
              <a:rPr lang="en-US" dirty="0"/>
              <a:t>Bu </a:t>
            </a:r>
            <a:r>
              <a:rPr lang="en-US" dirty="0" err="1"/>
              <a:t>iqtisodiyotda</a:t>
            </a:r>
            <a:r>
              <a:rPr lang="en-US" dirty="0"/>
              <a:t> </a:t>
            </a:r>
            <a:r>
              <a:rPr lang="en-US" dirty="0" err="1"/>
              <a:t>resurslar</a:t>
            </a:r>
            <a:r>
              <a:rPr lang="en-US" dirty="0"/>
              <a:t> </a:t>
            </a:r>
            <a:r>
              <a:rPr lang="en-US" dirty="0" err="1"/>
              <a:t>oqimini</a:t>
            </a:r>
            <a:r>
              <a:rPr lang="en-US" dirty="0"/>
              <a:t> </a:t>
            </a:r>
            <a:r>
              <a:rPr lang="en-US" dirty="0" err="1"/>
              <a:t>ta’minlaydi</a:t>
            </a:r>
            <a:r>
              <a:rPr lang="en-US" dirty="0"/>
              <a:t>,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muvozanatini</a:t>
            </a:r>
            <a:r>
              <a:rPr lang="en-US" dirty="0"/>
              <a:t> </a:t>
            </a:r>
            <a:r>
              <a:rPr lang="en-US" dirty="0" err="1"/>
              <a:t>yaratadi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924997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229600" cy="3672408"/>
          </a:xfrm>
        </p:spPr>
        <p:txBody>
          <a:bodyPr>
            <a:noAutofit/>
          </a:bodyPr>
          <a:lstStyle/>
          <a:p>
            <a:r>
              <a:rPr lang="en-US" sz="6000" b="1" dirty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ru-RU" sz="6000" b="1" dirty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en-US" sz="6000" b="1" dirty="0" err="1">
                <a:solidFill>
                  <a:schemeClr val="accent2">
                    <a:lumMod val="75000"/>
                  </a:schemeClr>
                </a:solidFill>
              </a:rPr>
              <a:t>Elektron</a:t>
            </a:r>
            <a:r>
              <a:rPr lang="en-US" sz="6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6000" b="1" dirty="0" err="1">
                <a:solidFill>
                  <a:schemeClr val="accent2">
                    <a:lumMod val="75000"/>
                  </a:schemeClr>
                </a:solidFill>
              </a:rPr>
              <a:t>savdoning</a:t>
            </a:r>
            <a:r>
              <a:rPr lang="en-US" sz="6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6000" b="1" dirty="0" err="1">
                <a:solidFill>
                  <a:schemeClr val="accent2">
                    <a:lumMod val="75000"/>
                  </a:schemeClr>
                </a:solidFill>
              </a:rPr>
              <a:t>rivojlanishi</a:t>
            </a:r>
            <a:r>
              <a:rPr lang="en-US" sz="6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6000" b="1" dirty="0" err="1">
                <a:solidFill>
                  <a:schemeClr val="accent2">
                    <a:lumMod val="75000"/>
                  </a:schemeClr>
                </a:solidFill>
              </a:rPr>
              <a:t>an’anaviy</a:t>
            </a:r>
            <a:r>
              <a:rPr lang="en-US" sz="6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6000" b="1" dirty="0" err="1">
                <a:solidFill>
                  <a:schemeClr val="accent2">
                    <a:lumMod val="75000"/>
                  </a:schemeClr>
                </a:solidFill>
              </a:rPr>
              <a:t>do‘konlarga</a:t>
            </a:r>
            <a:r>
              <a:rPr lang="en-US" sz="6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6000" b="1" dirty="0" err="1">
                <a:solidFill>
                  <a:schemeClr val="accent2">
                    <a:lumMod val="75000"/>
                  </a:schemeClr>
                </a:solidFill>
              </a:rPr>
              <a:t>qanday</a:t>
            </a:r>
            <a:r>
              <a:rPr lang="en-US" sz="6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6000" b="1" dirty="0" err="1">
                <a:solidFill>
                  <a:schemeClr val="accent2">
                    <a:lumMod val="75000"/>
                  </a:schemeClr>
                </a:solidFill>
              </a:rPr>
              <a:t>ta’sir</a:t>
            </a:r>
            <a:r>
              <a:rPr lang="en-US" sz="6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6000" b="1" dirty="0" err="1">
                <a:solidFill>
                  <a:schemeClr val="accent2">
                    <a:lumMod val="75000"/>
                  </a:schemeClr>
                </a:solidFill>
              </a:rPr>
              <a:t>qiladi</a:t>
            </a:r>
            <a:r>
              <a:rPr lang="en-US" sz="6000" b="1" dirty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ru-RU" sz="60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47372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 dirty="0" err="1"/>
              <a:t>Musbat</a:t>
            </a:r>
            <a:r>
              <a:rPr lang="en-US" b="1" dirty="0"/>
              <a:t> </a:t>
            </a:r>
            <a:r>
              <a:rPr lang="en-US" b="1" dirty="0" err="1"/>
              <a:t>ta’siri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raqobatni</a:t>
            </a:r>
            <a:r>
              <a:rPr lang="en-US" dirty="0"/>
              <a:t> </a:t>
            </a:r>
            <a:r>
              <a:rPr lang="en-US" dirty="0" err="1"/>
              <a:t>oshiradi</a:t>
            </a:r>
            <a:r>
              <a:rPr lang="en-US" dirty="0"/>
              <a:t>, </a:t>
            </a:r>
            <a:r>
              <a:rPr lang="en-US" dirty="0" err="1"/>
              <a:t>mijozlar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tanlovni</a:t>
            </a:r>
            <a:r>
              <a:rPr lang="en-US" dirty="0"/>
              <a:t> </a:t>
            </a:r>
            <a:r>
              <a:rPr lang="en-US" dirty="0" err="1"/>
              <a:t>kengaytiradi</a:t>
            </a:r>
            <a:r>
              <a:rPr lang="en-US" dirty="0"/>
              <a:t>, </a:t>
            </a:r>
            <a:r>
              <a:rPr lang="en-US" dirty="0" err="1"/>
              <a:t>narxlarning</a:t>
            </a:r>
            <a:r>
              <a:rPr lang="en-US" dirty="0"/>
              <a:t> </a:t>
            </a:r>
            <a:r>
              <a:rPr lang="en-US" dirty="0" err="1"/>
              <a:t>tushishiga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keladi</a:t>
            </a:r>
            <a:r>
              <a:rPr lang="en-US" dirty="0"/>
              <a:t>.</a:t>
            </a:r>
          </a:p>
          <a:p>
            <a:pPr algn="just"/>
            <a:r>
              <a:rPr lang="en-US" b="1" dirty="0" err="1"/>
              <a:t>Salbiy</a:t>
            </a:r>
            <a:r>
              <a:rPr lang="en-US" b="1" dirty="0"/>
              <a:t> </a:t>
            </a:r>
            <a:r>
              <a:rPr lang="en-US" b="1" dirty="0" err="1"/>
              <a:t>ta’siri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an’anaviy</a:t>
            </a:r>
            <a:r>
              <a:rPr lang="en-US" dirty="0"/>
              <a:t> </a:t>
            </a:r>
            <a:r>
              <a:rPr lang="en-US" dirty="0" err="1"/>
              <a:t>do‘konlarda</a:t>
            </a:r>
            <a:r>
              <a:rPr lang="en-US" dirty="0"/>
              <a:t> </a:t>
            </a:r>
            <a:r>
              <a:rPr lang="en-US" dirty="0" err="1"/>
              <a:t>savdo</a:t>
            </a:r>
            <a:r>
              <a:rPr lang="en-US" dirty="0"/>
              <a:t> </a:t>
            </a:r>
            <a:r>
              <a:rPr lang="en-US" dirty="0" err="1"/>
              <a:t>hajmi</a:t>
            </a:r>
            <a:r>
              <a:rPr lang="en-US" dirty="0"/>
              <a:t> </a:t>
            </a:r>
            <a:r>
              <a:rPr lang="en-US" dirty="0" err="1"/>
              <a:t>kamayadi</a:t>
            </a:r>
            <a:r>
              <a:rPr lang="en-US" dirty="0"/>
              <a:t>, </a:t>
            </a:r>
            <a:r>
              <a:rPr lang="en-US" dirty="0" err="1"/>
              <a:t>ayrimlari</a:t>
            </a:r>
            <a:r>
              <a:rPr lang="en-US" dirty="0"/>
              <a:t> </a:t>
            </a:r>
            <a:r>
              <a:rPr lang="en-US" dirty="0" err="1"/>
              <a:t>yopilishi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Ko‘plab</a:t>
            </a:r>
            <a:r>
              <a:rPr lang="en-US" dirty="0"/>
              <a:t> </a:t>
            </a:r>
            <a:r>
              <a:rPr lang="en-US" dirty="0" err="1"/>
              <a:t>do‘konlar</a:t>
            </a:r>
            <a:r>
              <a:rPr lang="en-US" dirty="0"/>
              <a:t> </a:t>
            </a:r>
            <a:r>
              <a:rPr lang="en-US" dirty="0" err="1"/>
              <a:t>hozir</a:t>
            </a:r>
            <a:r>
              <a:rPr lang="en-US" dirty="0"/>
              <a:t> </a:t>
            </a:r>
            <a:r>
              <a:rPr lang="en-US" b="1" dirty="0" err="1"/>
              <a:t>gibrid</a:t>
            </a:r>
            <a:r>
              <a:rPr lang="en-US" b="1" dirty="0"/>
              <a:t> </a:t>
            </a:r>
            <a:r>
              <a:rPr lang="en-US" b="1" dirty="0" err="1"/>
              <a:t>model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o‘tmoqda</a:t>
            </a:r>
            <a:r>
              <a:rPr lang="en-US" dirty="0"/>
              <a:t> (offline + online).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758348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4104456"/>
          </a:xfrm>
        </p:spPr>
        <p:txBody>
          <a:bodyPr>
            <a:noAutofit/>
          </a:bodyPr>
          <a:lstStyle/>
          <a:p>
            <a:r>
              <a:rPr lang="en-US" sz="6600" b="1" dirty="0">
                <a:solidFill>
                  <a:srgbClr val="7030A0"/>
                </a:solidFill>
              </a:rPr>
              <a:t>3</a:t>
            </a:r>
            <a:r>
              <a:rPr lang="ru-RU" sz="6600" b="1" dirty="0">
                <a:solidFill>
                  <a:srgbClr val="7030A0"/>
                </a:solidFill>
              </a:rPr>
              <a:t>.</a:t>
            </a:r>
            <a:r>
              <a:rPr lang="en-US" sz="6600" b="1" dirty="0">
                <a:solidFill>
                  <a:srgbClr val="7030A0"/>
                </a:solidFill>
              </a:rPr>
              <a:t> Agar </a:t>
            </a:r>
            <a:r>
              <a:rPr lang="en-US" sz="6600" b="1" dirty="0" err="1">
                <a:solidFill>
                  <a:srgbClr val="7030A0"/>
                </a:solidFill>
              </a:rPr>
              <a:t>talab</a:t>
            </a:r>
            <a:r>
              <a:rPr lang="en-US" sz="6600" b="1" dirty="0">
                <a:solidFill>
                  <a:srgbClr val="7030A0"/>
                </a:solidFill>
              </a:rPr>
              <a:t> </a:t>
            </a:r>
            <a:r>
              <a:rPr lang="en-US" sz="6600" b="1" dirty="0" err="1">
                <a:solidFill>
                  <a:srgbClr val="7030A0"/>
                </a:solidFill>
              </a:rPr>
              <a:t>oshsa</a:t>
            </a:r>
            <a:r>
              <a:rPr lang="en-US" sz="6600" b="1" dirty="0">
                <a:solidFill>
                  <a:srgbClr val="7030A0"/>
                </a:solidFill>
              </a:rPr>
              <a:t>, </a:t>
            </a:r>
            <a:r>
              <a:rPr lang="en-US" sz="6600" b="1" dirty="0" err="1">
                <a:solidFill>
                  <a:srgbClr val="7030A0"/>
                </a:solidFill>
              </a:rPr>
              <a:t>lekin</a:t>
            </a:r>
            <a:r>
              <a:rPr lang="en-US" sz="6600" b="1" dirty="0">
                <a:solidFill>
                  <a:srgbClr val="7030A0"/>
                </a:solidFill>
              </a:rPr>
              <a:t> </a:t>
            </a:r>
            <a:r>
              <a:rPr lang="en-US" sz="6600" b="1" dirty="0" err="1">
                <a:solidFill>
                  <a:srgbClr val="7030A0"/>
                </a:solidFill>
              </a:rPr>
              <a:t>taklif</a:t>
            </a:r>
            <a:r>
              <a:rPr lang="en-US" sz="6600" b="1" dirty="0">
                <a:solidFill>
                  <a:srgbClr val="7030A0"/>
                </a:solidFill>
              </a:rPr>
              <a:t> </a:t>
            </a:r>
            <a:r>
              <a:rPr lang="en-US" sz="6600" b="1" dirty="0" err="1">
                <a:solidFill>
                  <a:srgbClr val="7030A0"/>
                </a:solidFill>
              </a:rPr>
              <a:t>yetarli</a:t>
            </a:r>
            <a:r>
              <a:rPr lang="en-US" sz="6600" b="1" dirty="0">
                <a:solidFill>
                  <a:srgbClr val="7030A0"/>
                </a:solidFill>
              </a:rPr>
              <a:t> </a:t>
            </a:r>
            <a:r>
              <a:rPr lang="en-US" sz="6600" b="1" dirty="0" err="1">
                <a:solidFill>
                  <a:srgbClr val="7030A0"/>
                </a:solidFill>
              </a:rPr>
              <a:t>bo‘lmasa</a:t>
            </a:r>
            <a:r>
              <a:rPr lang="en-US" sz="6600" b="1" dirty="0">
                <a:solidFill>
                  <a:srgbClr val="7030A0"/>
                </a:solidFill>
              </a:rPr>
              <a:t>, </a:t>
            </a:r>
            <a:r>
              <a:rPr lang="en-US" sz="6600" b="1" dirty="0" err="1">
                <a:solidFill>
                  <a:srgbClr val="7030A0"/>
                </a:solidFill>
              </a:rPr>
              <a:t>narx</a:t>
            </a:r>
            <a:r>
              <a:rPr lang="en-US" sz="6600" b="1" dirty="0">
                <a:solidFill>
                  <a:srgbClr val="7030A0"/>
                </a:solidFill>
              </a:rPr>
              <a:t> </a:t>
            </a:r>
            <a:r>
              <a:rPr lang="en-US" sz="6600" b="1" dirty="0" err="1">
                <a:solidFill>
                  <a:srgbClr val="7030A0"/>
                </a:solidFill>
              </a:rPr>
              <a:t>qanday</a:t>
            </a:r>
            <a:r>
              <a:rPr lang="en-US" sz="6600" b="1" dirty="0">
                <a:solidFill>
                  <a:srgbClr val="7030A0"/>
                </a:solidFill>
              </a:rPr>
              <a:t> </a:t>
            </a:r>
            <a:r>
              <a:rPr lang="en-US" sz="6600" b="1" dirty="0" err="1">
                <a:solidFill>
                  <a:srgbClr val="7030A0"/>
                </a:solidFill>
              </a:rPr>
              <a:t>o‘zgaradi</a:t>
            </a:r>
            <a:r>
              <a:rPr lang="en-US" sz="6600" b="1" dirty="0">
                <a:solidFill>
                  <a:srgbClr val="7030A0"/>
                </a:solidFill>
              </a:rPr>
              <a:t>?</a:t>
            </a:r>
            <a:endParaRPr lang="ru-RU" sz="66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957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/>
              <a:t>Narx</a:t>
            </a:r>
            <a:r>
              <a:rPr lang="en-US" dirty="0"/>
              <a:t> </a:t>
            </a:r>
            <a:r>
              <a:rPr lang="en-US" b="1" dirty="0" err="1"/>
              <a:t>oshadi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, ammo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yetishmaydi</a:t>
            </a:r>
            <a:r>
              <a:rPr lang="en-US" dirty="0"/>
              <a:t>.</a:t>
            </a:r>
          </a:p>
          <a:p>
            <a:pPr algn="just"/>
            <a:r>
              <a:rPr lang="en-US" dirty="0"/>
              <a:t>Bu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chiqaruvchilarni</a:t>
            </a:r>
            <a:r>
              <a:rPr lang="en-US" dirty="0"/>
              <a:t> </a:t>
            </a:r>
            <a:r>
              <a:rPr lang="en-US" dirty="0" err="1"/>
              <a:t>taklifni</a:t>
            </a:r>
            <a:r>
              <a:rPr lang="en-US" dirty="0"/>
              <a:t> </a:t>
            </a:r>
            <a:r>
              <a:rPr lang="en-US" dirty="0" err="1"/>
              <a:t>oshirishga</a:t>
            </a:r>
            <a:r>
              <a:rPr lang="en-US" dirty="0"/>
              <a:t> </a:t>
            </a:r>
            <a:r>
              <a:rPr lang="en-US" dirty="0" err="1"/>
              <a:t>undaydi</a:t>
            </a:r>
            <a:r>
              <a:rPr lang="en-US" dirty="0"/>
              <a:t> (</a:t>
            </a:r>
            <a:r>
              <a:rPr lang="en-US" dirty="0" err="1"/>
              <a:t>ko‘proq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import).</a:t>
            </a:r>
          </a:p>
          <a:p>
            <a:pPr algn="just"/>
            <a:r>
              <a:rPr lang="en-US" dirty="0" err="1"/>
              <a:t>Misol</a:t>
            </a:r>
            <a:r>
              <a:rPr lang="en-US" dirty="0"/>
              <a:t>: </a:t>
            </a:r>
            <a:r>
              <a:rPr lang="en-US" dirty="0" err="1"/>
              <a:t>telefon</a:t>
            </a:r>
            <a:r>
              <a:rPr lang="en-US" dirty="0"/>
              <a:t> </a:t>
            </a:r>
            <a:r>
              <a:rPr lang="en-US" dirty="0" err="1"/>
              <a:t>modeliga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oshsa</a:t>
            </a:r>
            <a:r>
              <a:rPr lang="en-US" dirty="0"/>
              <a:t>, </a:t>
            </a:r>
            <a:r>
              <a:rPr lang="en-US" dirty="0" err="1"/>
              <a:t>do‘konlarda</a:t>
            </a:r>
            <a:r>
              <a:rPr lang="en-US" dirty="0"/>
              <a:t> </a:t>
            </a:r>
            <a:r>
              <a:rPr lang="en-US" dirty="0" err="1"/>
              <a:t>narxlar</a:t>
            </a:r>
            <a:r>
              <a:rPr lang="en-US" dirty="0"/>
              <a:t> </a:t>
            </a:r>
            <a:r>
              <a:rPr lang="en-US" dirty="0" err="1"/>
              <a:t>vaqtincha</a:t>
            </a:r>
            <a:r>
              <a:rPr lang="en-US" dirty="0"/>
              <a:t> </a:t>
            </a:r>
            <a:r>
              <a:rPr lang="en-US" dirty="0" err="1"/>
              <a:t>ko‘tariladi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557760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3083</Words>
  <Application>Microsoft Office PowerPoint</Application>
  <PresentationFormat>Экран (4:3)</PresentationFormat>
  <Paragraphs>287</Paragraphs>
  <Slides>61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61</vt:i4>
      </vt:variant>
    </vt:vector>
  </HeadingPairs>
  <TitlesOfParts>
    <vt:vector size="64" baseType="lpstr">
      <vt:lpstr>Arial</vt:lpstr>
      <vt:lpstr>Calibri</vt:lpstr>
      <vt:lpstr>Тема Office</vt:lpstr>
      <vt:lpstr>MAVZU:Savdo iqtisodiyotining predmeti, maqsadi va vazifalari</vt:lpstr>
      <vt:lpstr> Savdo iqtisodiyotining predmeti, maqsadi va vazifalari REJA </vt:lpstr>
      <vt:lpstr>Презентация PowerPoint</vt:lpstr>
      <vt:lpstr>Milliy iqtisodiyotning tarkibiy qismlari</vt:lpstr>
      <vt:lpstr>Презентация PowerPoint</vt:lpstr>
      <vt:lpstr>Savdo iqtisodiyoti – bu ishlab chiqarish va iste’mol o‘rtasidagi “ko‘prik”.</vt:lpstr>
      <vt:lpstr>Презентация PowerPoint</vt:lpstr>
      <vt:lpstr>Savdo iqtisodiyoti nimalarni tahlil qiladi?</vt:lpstr>
      <vt:lpstr>Savdo iqtisodiyotining bosh maqsadi – jamiyatdagi tovar va xizmatlar muvozanatini ta’minlash, ya’ni:</vt:lpstr>
      <vt:lpstr>Savdo iqtisodiyoti quyidagi asosiy vazifalarni bajaradi:</vt:lpstr>
      <vt:lpstr>Asosiy elementlar:</vt:lpstr>
      <vt:lpstr>Tovar aylanmasi</vt:lpstr>
      <vt:lpstr>Tovar aylanmasining turlari</vt:lpstr>
      <vt:lpstr>Savdo shakllari bo‘yicha chakana tovar aylanmasining quyidagi kichik guruhlari ajratiladi: </vt:lpstr>
      <vt:lpstr>Презентация PowerPoint</vt:lpstr>
      <vt:lpstr>Shuningdek, tovar aylanmasi xizmat ko‘rsatish shakllari bo‘yicha ham farqlanadi: </vt:lpstr>
      <vt:lpstr>Презентация PowerPoint</vt:lpstr>
      <vt:lpstr>Misollar</vt:lpstr>
      <vt:lpstr>Tovar aylanmasi ko‘rsatkichlari</vt:lpstr>
      <vt:lpstr>Tovar aylanmasi nimaga bog‘liq? </vt:lpstr>
      <vt:lpstr>Ichki omillar</vt:lpstr>
      <vt:lpstr>Tashqi  omillar</vt:lpstr>
      <vt:lpstr>Презентация PowerPoint</vt:lpstr>
      <vt:lpstr>Презентация PowerPoint</vt:lpstr>
      <vt:lpstr>Презентация PowerPoint</vt:lpstr>
      <vt:lpstr>Презентация PowerPoint</vt:lpstr>
      <vt:lpstr>Talab va taklif o‘zaro ta’siri</vt:lpstr>
      <vt:lpstr>Talab oshsa – narx oshadi.Taklif oshsa – narx pasayadi.Bozor o‘z-o‘zini muvofiqlashtirib, muvozanat nuqtasini topadi.</vt:lpstr>
      <vt:lpstr>Презентация PowerPoint</vt:lpstr>
      <vt:lpstr>Презентация PowerPoint</vt:lpstr>
      <vt:lpstr>Презентация PowerPoint</vt:lpstr>
      <vt:lpstr>Презентация PowerPoint</vt:lpstr>
      <vt:lpstr>Talabning quyidagicha turlarga ajratish mumkin</vt:lpstr>
      <vt:lpstr>Презентация PowerPoint</vt:lpstr>
      <vt:lpstr>Презентация PowerPoint</vt:lpstr>
      <vt:lpstr>Презентация PowerPoint</vt:lpstr>
      <vt:lpstr>Narxlarning shakllanishi</vt:lpstr>
      <vt:lpstr>Презентация PowerPoint</vt:lpstr>
      <vt:lpstr>Презентация PowerPoint</vt:lpstr>
      <vt:lpstr>Презентация PowerPoint</vt:lpstr>
      <vt:lpstr>Презентация PowerPoint</vt:lpstr>
      <vt:lpstr>Savdo subyektlari </vt:lpstr>
      <vt:lpstr>Презентация PowerPoint</vt:lpstr>
      <vt:lpstr>Savdoning asosiy rollari:</vt:lpstr>
      <vt:lpstr>Презентация PowerPoint</vt:lpstr>
      <vt:lpstr>“Savdo tizimi ishlamasa, iqtisodiyotda nima bo‘ladi?”</vt:lpstr>
      <vt:lpstr>Презентация PowerPoint</vt:lpstr>
      <vt:lpstr>Tarixiy va real misollar:</vt:lpstr>
      <vt:lpstr>Презентация PowerPoint</vt:lpstr>
      <vt:lpstr>Презентация PowerPoint</vt:lpstr>
      <vt:lpstr>Презентация PowerPoint</vt:lpstr>
      <vt:lpstr>Muhokama uchun savollar:</vt:lpstr>
      <vt:lpstr>Презентация PowerPoint</vt:lpstr>
      <vt:lpstr>2-savolga javob</vt:lpstr>
      <vt:lpstr>Презентация PowerPoint</vt:lpstr>
      <vt:lpstr>Презентация PowerPoint</vt:lpstr>
      <vt:lpstr>Презентация PowerPoint</vt:lpstr>
      <vt:lpstr>2. Elektron savdoning rivojlanishi an’anaviy do‘konlarga qanday ta’sir qiladi?</vt:lpstr>
      <vt:lpstr>Презентация PowerPoint</vt:lpstr>
      <vt:lpstr>3. Agar talab oshsa, lekin taklif yetarli bo‘lmasa, narx qanday o‘zgaradi?</vt:lpstr>
      <vt:lpstr>Презентация PowerPoint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Zahina</dc:creator>
  <cp:lastModifiedBy>User</cp:lastModifiedBy>
  <cp:revision>30</cp:revision>
  <dcterms:created xsi:type="dcterms:W3CDTF">2025-09-20T05:21:52Z</dcterms:created>
  <dcterms:modified xsi:type="dcterms:W3CDTF">2025-10-20T05:41:38Z</dcterms:modified>
</cp:coreProperties>
</file>