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1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0B3D2E"/>
                </a:solidFill>
                <a:latin typeface="+mn-lt"/>
              </a:defRPr>
            </a:pPr>
            <a:r>
              <a:rPr sz="1400" b="0" i="0" u="none" strike="noStrike">
                <a:solidFill>
                  <a:srgbClr val="0B3D2E"/>
                </a:solidFill>
                <a:latin typeface="+mn-lt"/>
              </a:rPr>
              <a:t>Aktivlar, trln so‘m (01.08.2026)</a:t>
            </a: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Aktivlar</c:v>
                </c:pt>
              </c:strCache>
            </c:strRef>
          </c:tx>
          <c:spPr>
            <a:solidFill>
              <a:srgbClr val="1F6B4F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1300" u="none">
                    <a:solidFill>
                      <a:srgbClr val="1E2B25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O‘zmilliybank</c:v>
                  </c:pt>
                  <c:pt idx="1">
                    <c:v>Agrobank</c:v>
                  </c:pt>
                  <c:pt idx="2">
                    <c:v>O‘zsanoatqurilishbank</c:v>
                  </c:pt>
                  <c:pt idx="3">
                    <c:v>Kapitalbank</c:v>
                  </c:pt>
                  <c:pt idx="4">
                    <c:v>Asakabank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145.8</c:v>
                </c:pt>
                <c:pt idx="1">
                  <c:v>124.2</c:v>
                </c:pt>
                <c:pt idx="2">
                  <c:v>105.2</c:v>
                </c:pt>
                <c:pt idx="3">
                  <c:v>62.1</c:v>
                </c:pt>
                <c:pt idx="4">
                  <c:v>62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b="0" i="0" strike="noStrike" sz="1300" u="none">
                  <a:solidFill>
                    <a:srgbClr val="1E2B25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300" b="0" i="0" u="none" strike="noStrike">
                <a:solidFill>
                  <a:srgbClr val="1E2B25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0B3D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FD3C9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35508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Bank va moliya bozorlari  |  2-mavzu  |  G‘.I. Berdiyev, GulDU</a:t>
            </a:r>
            <a:endParaRPr lang="en-US" sz="1000" dirty="0"/>
          </a:p>
        </p:txBody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548640" y="320040"/>
            <a:ext cx="11064240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000" b="1" dirty="0">
                <a:solidFill>
                  <a:srgbClr val="0B3D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indent="0" marL="0">
              <a:buNone/>
            </a:pP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6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FD3C9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1463040"/>
            <a:ext cx="5120640" cy="5120640"/>
          </a:xfrm>
          <a:prstGeom prst="ellipse">
            <a:avLst/>
          </a:prstGeom>
          <a:solidFill>
            <a:srgbClr val="1F6B4F">
              <a:alpha val="60000"/>
            </a:srgbClr>
          </a:solidFill>
          <a:ln w="12700">
            <a:solidFill>
              <a:srgbClr val="1F6B4F">
                <a:alpha val="60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241280" y="4206240"/>
            <a:ext cx="3108960" cy="3108960"/>
          </a:xfrm>
          <a:prstGeom prst="ellipse">
            <a:avLst/>
          </a:prstGeom>
          <a:solidFill>
            <a:srgbClr val="C9A227">
              <a:alpha val="45000"/>
            </a:srgbClr>
          </a:solidFill>
          <a:ln w="12700">
            <a:solidFill>
              <a:srgbClr val="C9A227">
                <a:alpha val="45000"/>
              </a:srgbClr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54864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BFD3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GULISTON DAVLAT UNIVERSITETI</a:t>
            </a:r>
            <a:endParaRPr lang="en-US" sz="1400" dirty="0"/>
          </a:p>
          <a:p>
            <a:pPr indent="0" marL="0">
              <a:buNone/>
            </a:pPr>
            <a:r>
              <a:rPr lang="en-US" sz="1400" b="1" dirty="0">
                <a:solidFill>
                  <a:srgbClr val="BFD3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Raqamli iqtisodiyot va innovatsiyalar fakulteti  •  Iqtisodiyot kafedrasi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17373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2-MAVZU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2240280"/>
            <a:ext cx="91440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Moliya bozori: mohiyati, tuzilishi va banklarning undagi o‘rni</a:t>
            </a:r>
            <a:endParaRPr lang="en-US" sz="3600" dirty="0"/>
          </a:p>
        </p:txBody>
      </p:sp>
      <p:sp>
        <p:nvSpPr>
          <p:cNvPr id="7" name="Text 5"/>
          <p:cNvSpPr txBox="1"/>
          <p:nvPr/>
        </p:nvSpPr>
        <p:spPr>
          <a:xfrm>
            <a:off x="731520" y="411480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CE8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Fan: Bank va moliya bozorlari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4846320"/>
            <a:ext cx="9144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Berdiyev G‘ayrat Ibragimovich</a:t>
            </a:r>
            <a:endParaRPr lang="en-US" sz="1600" dirty="0"/>
          </a:p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i.f.d. (DSc), dotsent, “Iqtisodiyot” kafedrasi mudiri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731520" y="59436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BFD3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Guliston – 2026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FD3C9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2004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3D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Reja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463040"/>
            <a:ext cx="11064240" cy="914400"/>
          </a:xfrm>
          <a:prstGeom prst="roundRect">
            <a:avLst>
              <a:gd name="adj" fmla="val 12000"/>
            </a:avLst>
          </a:prstGeom>
          <a:solidFill>
            <a:srgbClr val="E8F1EC"/>
          </a:solidFill>
          <a:ln w="12700">
            <a:solidFill>
              <a:srgbClr val="E8F1E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77240" y="1600200"/>
            <a:ext cx="640080" cy="64008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16002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3D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1645920" y="1463040"/>
            <a:ext cx="9784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Moliya bozorining mohiyati va iqtisodiyotdagi funksiyalari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548640" y="2606040"/>
            <a:ext cx="11064240" cy="914400"/>
          </a:xfrm>
          <a:prstGeom prst="roundRect">
            <a:avLst>
              <a:gd name="adj" fmla="val 12000"/>
            </a:avLst>
          </a:prstGeom>
          <a:solidFill>
            <a:srgbClr val="E8F1EC"/>
          </a:solidFill>
          <a:ln w="12700">
            <a:solidFill>
              <a:srgbClr val="E8F1EC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77240" y="2743200"/>
            <a:ext cx="640080" cy="64008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77240" y="27432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3D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1645920" y="2606040"/>
            <a:ext cx="9784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Moliya bozorining tarkibiy tuzilishi va segmentlari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11064240" cy="914400"/>
          </a:xfrm>
          <a:prstGeom prst="roundRect">
            <a:avLst>
              <a:gd name="adj" fmla="val 12000"/>
            </a:avLst>
          </a:prstGeom>
          <a:solidFill>
            <a:srgbClr val="E8F1EC"/>
          </a:solidFill>
          <a:ln w="12700">
            <a:solidFill>
              <a:srgbClr val="E8F1E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77240" y="3886200"/>
            <a:ext cx="640080" cy="64008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777240" y="38862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3D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1645920" y="3749040"/>
            <a:ext cx="9784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Moliyaviy vositachilik va tijorat banklarining moliya bozoridagi o‘rni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548640" y="4892040"/>
            <a:ext cx="11064240" cy="914400"/>
          </a:xfrm>
          <a:prstGeom prst="roundRect">
            <a:avLst>
              <a:gd name="adj" fmla="val 12000"/>
            </a:avLst>
          </a:prstGeom>
          <a:solidFill>
            <a:srgbClr val="E8F1EC"/>
          </a:solidFill>
          <a:ln w="12700">
            <a:solidFill>
              <a:srgbClr val="E8F1EC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77240" y="5029200"/>
            <a:ext cx="640080" cy="64008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7240" y="50292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3D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1645920" y="4892040"/>
            <a:ext cx="9784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O‘zbekiston bank tizimi va moliya bozorining hozirgi holati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6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463040"/>
            <a:ext cx="36576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2.1</a:t>
            </a:r>
            <a:endParaRPr lang="en-US" sz="120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3566160"/>
            <a:ext cx="10515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Moliya bozorining mohiyati va iqtisodiyotdagi funksiyalari</a:t>
            </a:r>
            <a:endParaRPr lang="en-US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FD3C9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2004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3D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Moliya bozori nima?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E2B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Moliya bozori – moliyaviy resurslar (pul, kredit, qimmatli qog‘ozlar, valyuta) oldi-sotdisi bo‘yicha munosabatlar tizimi bo‘lib, u jamg‘armalarni investitsiyalarga aylantiradi.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548640" y="2377440"/>
            <a:ext cx="3505200" cy="3794760"/>
          </a:xfrm>
          <a:prstGeom prst="roundRect">
            <a:avLst>
              <a:gd name="adj" fmla="val 3130"/>
            </a:avLst>
          </a:prstGeom>
          <a:solidFill>
            <a:srgbClr val="E8F1EC"/>
          </a:solidFill>
          <a:ln w="12700">
            <a:solidFill>
              <a:srgbClr val="E8F1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7240" y="2606040"/>
            <a:ext cx="502920" cy="50292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26060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3D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1417320" y="2578608"/>
            <a:ext cx="2453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Vaqt bo‘yicha taqsimlash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3246120"/>
            <a:ext cx="3048000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E2B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Bugungi iste’moldan voz kechish evaziga kelajakdagi daromad: jamg‘aruvchidan qarz oluvchiga mablag‘ oqimi.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4328160" y="2377440"/>
            <a:ext cx="3505200" cy="3794760"/>
          </a:xfrm>
          <a:prstGeom prst="roundRect">
            <a:avLst>
              <a:gd name="adj" fmla="val 3130"/>
            </a:avLst>
          </a:prstGeom>
          <a:solidFill>
            <a:srgbClr val="E8F1EC"/>
          </a:solidFill>
          <a:ln w="12700">
            <a:solidFill>
              <a:srgbClr val="E8F1EC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556760" y="2606040"/>
            <a:ext cx="502920" cy="50292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556760" y="26060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3D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5196840" y="2578608"/>
            <a:ext cx="2453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Xatarlarni taqsimlash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4556760" y="3246120"/>
            <a:ext cx="3048000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E2B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Xatarlarni diversifikatsiya qilish, xedjlash va ularni ko‘tara oladigan sub’ektlarga o‘tkazish.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8107680" y="2377440"/>
            <a:ext cx="3505200" cy="3794760"/>
          </a:xfrm>
          <a:prstGeom prst="roundRect">
            <a:avLst>
              <a:gd name="adj" fmla="val 3130"/>
            </a:avLst>
          </a:prstGeom>
          <a:solidFill>
            <a:srgbClr val="E8F1EC"/>
          </a:solidFill>
          <a:ln w="12700">
            <a:solidFill>
              <a:srgbClr val="E8F1EC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336280" y="2606040"/>
            <a:ext cx="502920" cy="50292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336280" y="26060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3D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8976360" y="2578608"/>
            <a:ext cx="2453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Narx shakllantirish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8336280" y="3246120"/>
            <a:ext cx="3048000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E2B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Foiz stavkasi va moliyaviy aktivlar daromadliligini bozor kuchlari asosida aniqlash.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6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2004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3D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Moliya bozorining asosiy funksiyalari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325880"/>
            <a:ext cx="3505200" cy="2286000"/>
          </a:xfrm>
          <a:prstGeom prst="roundRect">
            <a:avLst>
              <a:gd name="adj" fmla="val 4800"/>
            </a:avLst>
          </a:prstGeom>
          <a:solidFill>
            <a:srgbClr val="E8F1EC"/>
          </a:solidFill>
          <a:ln w="12700">
            <a:solidFill>
              <a:srgbClr val="E8F1E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77240" y="1554480"/>
            <a:ext cx="502920" cy="50292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15544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3D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1417320" y="1527048"/>
            <a:ext cx="2453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Jamg‘armalarni safarbar qilish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194560"/>
            <a:ext cx="30480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E2B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Bank depozitlari, obligatsiyalar, investitsiya fondlari orqali bo‘sh mablag‘larni yig‘ish.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4328160" y="1325880"/>
            <a:ext cx="3505200" cy="2286000"/>
          </a:xfrm>
          <a:prstGeom prst="roundRect">
            <a:avLst>
              <a:gd name="adj" fmla="val 4800"/>
            </a:avLst>
          </a:prstGeom>
          <a:solidFill>
            <a:srgbClr val="E8F1EC"/>
          </a:solidFill>
          <a:ln w="12700">
            <a:solidFill>
              <a:srgbClr val="E8F1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556760" y="1554480"/>
            <a:ext cx="502920" cy="50292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56760" y="15544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3D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5196840" y="1527048"/>
            <a:ext cx="2453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Resurslarni taqsimlash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4556760" y="2194560"/>
            <a:ext cx="30480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E2B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Mablag‘larni eng samarali loyihalarga yo‘naltirish: investitsion kredit, IPO.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8107680" y="1325880"/>
            <a:ext cx="3505200" cy="2286000"/>
          </a:xfrm>
          <a:prstGeom prst="roundRect">
            <a:avLst>
              <a:gd name="adj" fmla="val 4800"/>
            </a:avLst>
          </a:prstGeom>
          <a:solidFill>
            <a:srgbClr val="E8F1EC"/>
          </a:solidFill>
          <a:ln w="12700">
            <a:solidFill>
              <a:srgbClr val="E8F1EC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336280" y="1554480"/>
            <a:ext cx="502920" cy="50292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336280" y="15544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3D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8976360" y="1527048"/>
            <a:ext cx="2453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Narx shakllantirish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8336280" y="2194560"/>
            <a:ext cx="30480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E2B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Asosiy stavka, birja kotirovkalari, daromadlilik egri chizig‘i.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548640" y="3886200"/>
            <a:ext cx="3505200" cy="2286000"/>
          </a:xfrm>
          <a:prstGeom prst="roundRect">
            <a:avLst>
              <a:gd name="adj" fmla="val 4800"/>
            </a:avLst>
          </a:prstGeom>
          <a:solidFill>
            <a:srgbClr val="E8F1EC"/>
          </a:solidFill>
          <a:ln w="12700">
            <a:solidFill>
              <a:srgbClr val="E8F1E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77240" y="4114800"/>
            <a:ext cx="502920" cy="50292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777240" y="41148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3D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1417320" y="4087368"/>
            <a:ext cx="2453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Likvidlikni ta’minlash</a:t>
            </a:r>
            <a:endParaRPr lang="en-US" sz="1600" dirty="0"/>
          </a:p>
        </p:txBody>
      </p:sp>
      <p:sp>
        <p:nvSpPr>
          <p:cNvPr id="22" name="Text 20"/>
          <p:cNvSpPr txBox="1"/>
          <p:nvPr/>
        </p:nvSpPr>
        <p:spPr>
          <a:xfrm>
            <a:off x="777240" y="4754880"/>
            <a:ext cx="30480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E2B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Ikkilamchi bozor va REPO orqali aktivlarni tez pulga aylantirish.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4328160" y="3886200"/>
            <a:ext cx="3505200" cy="2286000"/>
          </a:xfrm>
          <a:prstGeom prst="roundRect">
            <a:avLst>
              <a:gd name="adj" fmla="val 4800"/>
            </a:avLst>
          </a:prstGeom>
          <a:solidFill>
            <a:srgbClr val="E8F1EC"/>
          </a:solidFill>
          <a:ln w="12700">
            <a:solidFill>
              <a:srgbClr val="E8F1EC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4556760" y="4114800"/>
            <a:ext cx="502920" cy="50292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4556760" y="41148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3D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400" dirty="0"/>
          </a:p>
        </p:txBody>
      </p:sp>
      <p:sp>
        <p:nvSpPr>
          <p:cNvPr id="26" name="Text 24"/>
          <p:cNvSpPr txBox="1"/>
          <p:nvPr/>
        </p:nvSpPr>
        <p:spPr>
          <a:xfrm>
            <a:off x="5196840" y="4087368"/>
            <a:ext cx="2453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Xatarlarni boshqarish</a:t>
            </a:r>
            <a:endParaRPr lang="en-US" sz="1600" dirty="0"/>
          </a:p>
        </p:txBody>
      </p:sp>
      <p:sp>
        <p:nvSpPr>
          <p:cNvPr id="27" name="Text 25"/>
          <p:cNvSpPr txBox="1"/>
          <p:nvPr/>
        </p:nvSpPr>
        <p:spPr>
          <a:xfrm>
            <a:off x="4556760" y="4754880"/>
            <a:ext cx="30480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E2B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Fyuchers, opsion, svop va sug‘urta vositalari.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8107680" y="3886200"/>
            <a:ext cx="3505200" cy="2286000"/>
          </a:xfrm>
          <a:prstGeom prst="roundRect">
            <a:avLst>
              <a:gd name="adj" fmla="val 4800"/>
            </a:avLst>
          </a:prstGeom>
          <a:solidFill>
            <a:srgbClr val="E8F1EC"/>
          </a:solidFill>
          <a:ln w="12700">
            <a:solidFill>
              <a:srgbClr val="E8F1EC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8336280" y="4114800"/>
            <a:ext cx="502920" cy="50292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8336280" y="41148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3D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400" dirty="0"/>
          </a:p>
        </p:txBody>
      </p:sp>
      <p:sp>
        <p:nvSpPr>
          <p:cNvPr id="31" name="Text 29"/>
          <p:cNvSpPr txBox="1"/>
          <p:nvPr/>
        </p:nvSpPr>
        <p:spPr>
          <a:xfrm>
            <a:off x="8976360" y="4087368"/>
            <a:ext cx="2453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Axborot va nazorat</a:t>
            </a:r>
            <a:endParaRPr lang="en-US" sz="1600" dirty="0"/>
          </a:p>
        </p:txBody>
      </p:sp>
      <p:sp>
        <p:nvSpPr>
          <p:cNvPr id="32" name="Text 30"/>
          <p:cNvSpPr txBox="1"/>
          <p:nvPr/>
        </p:nvSpPr>
        <p:spPr>
          <a:xfrm>
            <a:off x="8336280" y="4754880"/>
            <a:ext cx="30480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E2B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Hisobotlarni oshkor qilish, reytinglar, listing talablari.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6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463040"/>
            <a:ext cx="36576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2.2</a:t>
            </a:r>
            <a:endParaRPr lang="en-US" sz="120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3566160"/>
            <a:ext cx="10515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Moliya bozorining tarkibiy tuzilishi va segmentlari</a:t>
            </a:r>
            <a:endParaRPr lang="en-US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FD3C9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2004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3D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Moliya bozorining asosiy segmentlari</a:t>
            </a:r>
            <a:endParaRPr lang="en-US" sz="30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71600"/>
          <a:ext cx="1106424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4023360"/>
                <a:gridCol w="3291840"/>
                <a:gridCol w="173736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Segment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D2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Asosiy vositalar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D2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Asosiy ishtirokchilar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D2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Muddati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D2E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1E2B2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Pul bozori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B2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Banklararo kreditlar, REPO, xazina veksellari, Markaziy bank obligatsiyalari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B2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Markaziy bank, tijorat banklari, Moliya vazirligi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B2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yilgacha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E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1E2B2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Kredit bozori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B2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Iste’mol, ipoteka, investitsion kreditlar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B2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Banklar, mikromoliya tashkilotlari, lizing kompaniyalari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B2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Qisqa, o‘rta, uzoq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1E2B2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Fond bozori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B2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Aksiyalar, korporativ va davlat obligatsiyalari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B2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Emitentlar, investorlar, birja, brokerlar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B2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yildan ortiq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E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1E2B2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Valyuta bozori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B2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Spot, forvard, svop operatsiyalari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B2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Banklar, eksportyor va importyorlar, Markaziy bank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B2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Spot / muddatli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1E2B2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Sug‘urta bozori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B2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Hayot va umumiy sug‘urta polislari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B2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Sug‘urta kompaniyalari, sug‘urtalanuvchilar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B2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Shartnoma muddati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E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1E2B2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Derivativlar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B2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Fyuchers, opsion, svop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B2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Xedjerlar, spekulyantlar, arbitrajchilar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B2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Muddatli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6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2004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3D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Moliyalashtirishning ikki kanali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5394960" cy="731520"/>
          </a:xfrm>
          <a:prstGeom prst="roundRect">
            <a:avLst>
              <a:gd name="adj" fmla="val 15000"/>
            </a:avLst>
          </a:prstGeom>
          <a:solidFill>
            <a:srgbClr val="0B3D2E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822960" y="1371600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To‘g‘ridan-to‘g‘ri moliyalashtirish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48640" y="2240280"/>
            <a:ext cx="5394960" cy="3657600"/>
          </a:xfrm>
          <a:prstGeom prst="roundRect">
            <a:avLst>
              <a:gd name="adj" fmla="val 3000"/>
            </a:avLst>
          </a:prstGeom>
          <a:solidFill>
            <a:srgbClr val="E8F1EC"/>
          </a:solidFill>
          <a:ln w="12700">
            <a:solidFill>
              <a:srgbClr val="E8F1EC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423160"/>
            <a:ext cx="484632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900" dirty="0">
                <a:solidFill>
                  <a:srgbClr val="1E2B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Investor → qimmatli qog‘oz → emitent</a:t>
            </a:r>
            <a:endParaRPr lang="en-US" sz="19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900" dirty="0">
                <a:solidFill>
                  <a:srgbClr val="1E2B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Xatarni bevosita investor ko‘taradi</a:t>
            </a:r>
            <a:endParaRPr lang="en-US" sz="19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900" dirty="0">
                <a:solidFill>
                  <a:srgbClr val="1E2B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Axborot asimmetriyasi oshkoralik orqali yumshatiladi</a:t>
            </a:r>
            <a:endParaRPr lang="en-US" sz="19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900" dirty="0">
                <a:solidFill>
                  <a:srgbClr val="1E2B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Asosiy foydalanuvchilar: yirik korporatsiyalar, davlat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6217920" y="1371600"/>
            <a:ext cx="5394960" cy="731520"/>
          </a:xfrm>
          <a:prstGeom prst="roundRect">
            <a:avLst>
              <a:gd name="adj" fmla="val 15000"/>
            </a:avLst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492240" y="1371600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Bilvosita moliyalashtirish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6217920" y="2240280"/>
            <a:ext cx="5394960" cy="3657600"/>
          </a:xfrm>
          <a:prstGeom prst="roundRect">
            <a:avLst>
              <a:gd name="adj" fmla="val 3000"/>
            </a:avLst>
          </a:prstGeom>
          <a:solidFill>
            <a:srgbClr val="E8F1EC"/>
          </a:solidFill>
          <a:ln w="12700">
            <a:solidFill>
              <a:srgbClr val="E8F1EC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492240" y="2423160"/>
            <a:ext cx="484632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900" dirty="0">
                <a:solidFill>
                  <a:srgbClr val="1E2B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Jamg‘aruvchi → bank → qarz oluvchi</a:t>
            </a:r>
            <a:endParaRPr lang="en-US" sz="19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900" dirty="0">
                <a:solidFill>
                  <a:srgbClr val="1E2B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Xatarni asosan vositachi (bank) ko‘taradi</a:t>
            </a:r>
            <a:endParaRPr lang="en-US" sz="19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900" dirty="0">
                <a:solidFill>
                  <a:srgbClr val="1E2B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Miqyos samarasi hisobiga xarajatlar past</a:t>
            </a:r>
            <a:endParaRPr lang="en-US" sz="19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900" dirty="0">
                <a:solidFill>
                  <a:srgbClr val="1E2B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Asosiy foydalanuvchilar: kichik va o‘rta biznes, aholi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6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463040"/>
            <a:ext cx="36576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2.3</a:t>
            </a:r>
            <a:endParaRPr lang="en-US" sz="120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3566160"/>
            <a:ext cx="10515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Moliyaviy vositachilik va tijorat banklarining o‘rni</a:t>
            </a:r>
            <a:endParaRPr lang="en-US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FD3C9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2004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3D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Nima uchun moliyaviy vositachilar kerak?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325880"/>
            <a:ext cx="3505200" cy="4846320"/>
          </a:xfrm>
          <a:prstGeom prst="roundRect">
            <a:avLst>
              <a:gd name="adj" fmla="val 3130"/>
            </a:avLst>
          </a:prstGeom>
          <a:solidFill>
            <a:srgbClr val="E8F1EC"/>
          </a:solidFill>
          <a:ln w="12700">
            <a:solidFill>
              <a:srgbClr val="E8F1E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77240" y="1554480"/>
            <a:ext cx="502920" cy="50292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15544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3D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1417320" y="1527048"/>
            <a:ext cx="2453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Tranzaksiya xarajatlari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194560"/>
            <a:ext cx="304800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E2B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Banklar ko‘p sonli kichik depozitlarni yig‘ib, yirik kreditlarga aylantiradi – miqyos samarasi.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4328160" y="1325880"/>
            <a:ext cx="3505200" cy="4846320"/>
          </a:xfrm>
          <a:prstGeom prst="roundRect">
            <a:avLst>
              <a:gd name="adj" fmla="val 3130"/>
            </a:avLst>
          </a:prstGeom>
          <a:solidFill>
            <a:srgbClr val="E8F1EC"/>
          </a:solidFill>
          <a:ln w="12700">
            <a:solidFill>
              <a:srgbClr val="E8F1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556760" y="1554480"/>
            <a:ext cx="502920" cy="50292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56760" y="15544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3D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5196840" y="1527048"/>
            <a:ext cx="2453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Axborot asimmetriyasi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4556760" y="2194560"/>
            <a:ext cx="304800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E2B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Noqulay tanlov (bitimdan oldin) va ma’naviy xatar (bitimdan keyin) garov, monitoring va kovenantlar orqali yumshatiladi.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8107680" y="1325880"/>
            <a:ext cx="3505200" cy="4846320"/>
          </a:xfrm>
          <a:prstGeom prst="roundRect">
            <a:avLst>
              <a:gd name="adj" fmla="val 3130"/>
            </a:avLst>
          </a:prstGeom>
          <a:solidFill>
            <a:srgbClr val="E8F1EC"/>
          </a:solidFill>
          <a:ln w="12700">
            <a:solidFill>
              <a:srgbClr val="E8F1EC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336280" y="1554480"/>
            <a:ext cx="502920" cy="50292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336280" y="15544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3D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8976360" y="1527048"/>
            <a:ext cx="2453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Muddatlar transformatsiyasi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8336280" y="2194560"/>
            <a:ext cx="304800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E2B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Qisqa muddatli depozitlar uzoq muddatli kreditlarga aylantiriladi, aktivlar diversifikatsiya qilinadi.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6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2004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3D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Bank faoliyati samaradorligi ko‘rsatkichlari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6035040" cy="713232"/>
          </a:xfrm>
          <a:prstGeom prst="roundRect">
            <a:avLst>
              <a:gd name="adj" fmla="val 15385"/>
            </a:avLst>
          </a:prstGeom>
          <a:solidFill>
            <a:srgbClr val="E8F1EC"/>
          </a:solidFill>
          <a:ln w="12700">
            <a:solidFill>
              <a:srgbClr val="E8F1EC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1371600"/>
            <a:ext cx="56692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0B3D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ROA = Sof foyda / O‘rtacha aktivlar × 100%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2221992"/>
            <a:ext cx="6035040" cy="713232"/>
          </a:xfrm>
          <a:prstGeom prst="roundRect">
            <a:avLst>
              <a:gd name="adj" fmla="val 15385"/>
            </a:avLst>
          </a:prstGeom>
          <a:solidFill>
            <a:srgbClr val="E8F1EC"/>
          </a:solidFill>
          <a:ln w="12700">
            <a:solidFill>
              <a:srgbClr val="E8F1EC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31520" y="2221992"/>
            <a:ext cx="56692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0B3D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ROE = Sof foyda / O‘rtacha kapital × 100%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48640" y="3072384"/>
            <a:ext cx="6035040" cy="713232"/>
          </a:xfrm>
          <a:prstGeom prst="roundRect">
            <a:avLst>
              <a:gd name="adj" fmla="val 15385"/>
            </a:avLst>
          </a:prstGeom>
          <a:solidFill>
            <a:srgbClr val="E8F1EC"/>
          </a:solidFill>
          <a:ln w="12700">
            <a:solidFill>
              <a:srgbClr val="E8F1EC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31520" y="3072384"/>
            <a:ext cx="56692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0B3D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NIM = (Foizli daromad − Foizli xarajat) / Daromadli aktivlar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548640" y="3922776"/>
            <a:ext cx="6035040" cy="713232"/>
          </a:xfrm>
          <a:prstGeom prst="roundRect">
            <a:avLst>
              <a:gd name="adj" fmla="val 15385"/>
            </a:avLst>
          </a:prstGeom>
          <a:solidFill>
            <a:srgbClr val="E8F1EC"/>
          </a:solidFill>
          <a:ln w="12700">
            <a:solidFill>
              <a:srgbClr val="E8F1EC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731520" y="3922776"/>
            <a:ext cx="56692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0B3D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CAR = Regulyativ kapital / Xatarga tortilgan aktivlar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858000" y="1371600"/>
            <a:ext cx="4754880" cy="4480560"/>
          </a:xfrm>
          <a:prstGeom prst="roundRect">
            <a:avLst>
              <a:gd name="adj" fmla="val 2449"/>
            </a:avLst>
          </a:prstGeom>
          <a:solidFill>
            <a:srgbClr val="0B3D2E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132320" y="1554480"/>
            <a:ext cx="4206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Misol (shartli ma’lumotlar)</a:t>
            </a:r>
            <a:endParaRPr lang="en-US" sz="1700" dirty="0"/>
          </a:p>
        </p:txBody>
      </p:sp>
      <p:sp>
        <p:nvSpPr>
          <p:cNvPr id="13" name="Text 11"/>
          <p:cNvSpPr txBox="1"/>
          <p:nvPr/>
        </p:nvSpPr>
        <p:spPr>
          <a:xfrm>
            <a:off x="7132320" y="2103120"/>
            <a:ext cx="420624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Aktivlar – 12 000 mlrd so‘m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Kapital – 1 800 mlrd so‘m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 foyda – 300 mlrd so‘m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ROA = 300 / 12 000 = 2,5%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ROE = 300 / 1 800 = 16,7%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NIM = (1 450 − 820) / 10 500 = 6,0%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Leveraj = 6,7 marta → ROE &gt; ROA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6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463040"/>
            <a:ext cx="36576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2.4</a:t>
            </a:r>
            <a:endParaRPr lang="en-US" sz="120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3566160"/>
            <a:ext cx="10515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O‘zbekiston bank tizimi va moliya bozorining hozirgi holati</a:t>
            </a:r>
            <a:endParaRPr lang="en-US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FD3C9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2004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3D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Bank tizimi: asosiy ko‘rsatkichlar (01.08.2026)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463040"/>
            <a:ext cx="2560320" cy="2377440"/>
          </a:xfrm>
          <a:prstGeom prst="roundRect">
            <a:avLst>
              <a:gd name="adj" fmla="val 4615"/>
            </a:avLst>
          </a:prstGeom>
          <a:solidFill>
            <a:srgbClr val="0B3D2E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1645920"/>
            <a:ext cx="21945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1 016,6</a:t>
            </a:r>
            <a:endParaRPr lang="en-US" sz="4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269748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Aktivlar, trln so‘m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320040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DCE8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+19,3% yillik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3383280" y="1463040"/>
            <a:ext cx="2560320" cy="2377440"/>
          </a:xfrm>
          <a:prstGeom prst="roundRect">
            <a:avLst>
              <a:gd name="adj" fmla="val 4615"/>
            </a:avLst>
          </a:prstGeom>
          <a:solidFill>
            <a:srgbClr val="E8F1EC"/>
          </a:solidFill>
          <a:ln w="12700">
            <a:solidFill>
              <a:srgbClr val="E8F1EC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3566160" y="1645920"/>
            <a:ext cx="21945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0B3D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644,6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3566160" y="269748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2B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Kreditlar, trln so‘m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3566160" y="320040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B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+11,9% yillik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217920" y="1463040"/>
            <a:ext cx="2560320" cy="2377440"/>
          </a:xfrm>
          <a:prstGeom prst="roundRect">
            <a:avLst>
              <a:gd name="adj" fmla="val 4615"/>
            </a:avLst>
          </a:prstGeom>
          <a:solidFill>
            <a:srgbClr val="E8F1EC"/>
          </a:solidFill>
          <a:ln w="12700">
            <a:solidFill>
              <a:srgbClr val="E8F1EC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00800" y="1645920"/>
            <a:ext cx="21945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0B3D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482,7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6400800" y="269748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2B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Depozitlar, trln so‘m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0" y="320040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B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+33,9% yillik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9052560" y="1463040"/>
            <a:ext cx="2560320" cy="2377440"/>
          </a:xfrm>
          <a:prstGeom prst="roundRect">
            <a:avLst>
              <a:gd name="adj" fmla="val 4615"/>
            </a:avLst>
          </a:prstGeom>
          <a:solidFill>
            <a:srgbClr val="E8F1EC"/>
          </a:solidFill>
          <a:ln w="12700">
            <a:solidFill>
              <a:srgbClr val="E8F1EC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9235440" y="1645920"/>
            <a:ext cx="21945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0B3D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34</a:t>
            </a:r>
            <a:endParaRPr lang="en-US" sz="4000" dirty="0"/>
          </a:p>
        </p:txBody>
      </p:sp>
      <p:sp>
        <p:nvSpPr>
          <p:cNvPr id="17" name="Text 15"/>
          <p:cNvSpPr txBox="1"/>
          <p:nvPr/>
        </p:nvSpPr>
        <p:spPr>
          <a:xfrm>
            <a:off x="9235440" y="269748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2B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Tijorat banklari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9235440" y="320040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B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 yilda 36 tadan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548640" y="4114800"/>
            <a:ext cx="110642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E2B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Depozitlar kreditlarga qaraganda deyarli 3 barobar tez o‘smoqda – resurs bazasi ichki jamg‘armalar hisobiga mustahkamlanmoqda. Davlat ulushi bo‘lgan banklar aktivlarning 62%, kreditlarning 65,5% iga egalik qiladi.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548640" y="589788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5B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Manba: O‘zbekiston Respublikasi Markaziy banki ma’lumotlari asosida (UzDaily, 23.09.2026)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6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2004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3D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Bank sektorida konsentratsiya</a:t>
            </a:r>
            <a:endParaRPr lang="en-US" sz="30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548640" y="1371600"/>
          <a:ext cx="6766560" cy="44805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Shape 1"/>
          <p:cNvSpPr/>
          <p:nvPr/>
        </p:nvSpPr>
        <p:spPr>
          <a:xfrm>
            <a:off x="7680960" y="1371600"/>
            <a:ext cx="3931920" cy="4480560"/>
          </a:xfrm>
          <a:prstGeom prst="roundRect">
            <a:avLst>
              <a:gd name="adj" fmla="val 2791"/>
            </a:avLst>
          </a:prstGeom>
          <a:solidFill>
            <a:srgbClr val="E8F1EC"/>
          </a:solidFill>
          <a:ln w="12700">
            <a:solidFill>
              <a:srgbClr val="E8F1EC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7955280" y="1600200"/>
            <a:ext cx="338328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E2B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TOP-5 bank tizim aktivlarining 49,1% iga egalik qiladi.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1E2B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Uchta yirik davlat banki – O‘zmilliybank (14,3%), Agrobank (12,2%) va O‘zsanoatqurilishbank (10,3%) – birgalikda aktivlarning qariyb 37% ini nazorat qiladi.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1E2B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Xulosa: raqobat muhitini kuchaytirish va davlat banklarini xususiylashtirish dolzarb.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589788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5B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Manba: Markaziy bank ma’lumotlari asosida (UzDaily, 25.09.2026)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6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2004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3D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Bank sifati, pul-kredit siyosati va fond bozori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463040"/>
            <a:ext cx="2560320" cy="2377440"/>
          </a:xfrm>
          <a:prstGeom prst="roundRect">
            <a:avLst>
              <a:gd name="adj" fmla="val 4615"/>
            </a:avLst>
          </a:prstGeom>
          <a:solidFill>
            <a:srgbClr val="0B3D2E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1645920"/>
            <a:ext cx="21945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14%</a:t>
            </a:r>
            <a:endParaRPr lang="en-US" sz="4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269748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Asosiy stavka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320040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DCE8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16.09.2026 qarori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3383280" y="1463040"/>
            <a:ext cx="2560320" cy="2377440"/>
          </a:xfrm>
          <a:prstGeom prst="roundRect">
            <a:avLst>
              <a:gd name="adj" fmla="val 4615"/>
            </a:avLst>
          </a:prstGeom>
          <a:solidFill>
            <a:srgbClr val="E8F1EC"/>
          </a:solidFill>
          <a:ln w="12700">
            <a:solidFill>
              <a:srgbClr val="E8F1EC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3566160" y="1645920"/>
            <a:ext cx="21945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0B3D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6,2%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3566160" y="269748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2B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Yillik inflyatsiya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3566160" y="320040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B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2026-yil avgust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217920" y="1463040"/>
            <a:ext cx="2560320" cy="2377440"/>
          </a:xfrm>
          <a:prstGeom prst="roundRect">
            <a:avLst>
              <a:gd name="adj" fmla="val 4615"/>
            </a:avLst>
          </a:prstGeom>
          <a:solidFill>
            <a:srgbClr val="E8F1EC"/>
          </a:solidFill>
          <a:ln w="12700">
            <a:solidFill>
              <a:srgbClr val="E8F1EC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00800" y="1645920"/>
            <a:ext cx="21945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0B3D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3,7%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6400800" y="269748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2B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Muammoli kreditlar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0" y="320040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B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4,1% dan pasaygan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9052560" y="1463040"/>
            <a:ext cx="2560320" cy="2377440"/>
          </a:xfrm>
          <a:prstGeom prst="roundRect">
            <a:avLst>
              <a:gd name="adj" fmla="val 4615"/>
            </a:avLst>
          </a:prstGeom>
          <a:solidFill>
            <a:srgbClr val="E8F1EC"/>
          </a:solidFill>
          <a:ln w="12700">
            <a:solidFill>
              <a:srgbClr val="E8F1EC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9235440" y="1645920"/>
            <a:ext cx="21945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0B3D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14,5%</a:t>
            </a:r>
            <a:endParaRPr lang="en-US" sz="4000" dirty="0"/>
          </a:p>
        </p:txBody>
      </p:sp>
      <p:sp>
        <p:nvSpPr>
          <p:cNvPr id="17" name="Text 15"/>
          <p:cNvSpPr txBox="1"/>
          <p:nvPr/>
        </p:nvSpPr>
        <p:spPr>
          <a:xfrm>
            <a:off x="9235440" y="269748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2B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ROE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9235440" y="320040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B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2026-yil II chorak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548640" y="4114800"/>
            <a:ext cx="110642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E2B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Dollarlashuv pasaymoqda: kreditlarda 41% → 39%, depozitlarda 24% → 19%. «Toshkent» RFB: 2025-yilda obligatsiyalar savdosi 1,7 trln so‘m, bitimlar soni +347%; 01.01.2026 holatiga 95 emitentning 149 ta qimmatli qog‘ozi listingda.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548640" y="589788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5B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Manbalar: Markaziy bank (Norma.uz, 09.2026); CERR bank faoliyati indeksi (II chorak 2026); Kursiv.uz (05.03.2026)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6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2004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3D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Moliya bozorini rivojlantirish yo‘nalishlari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11064240" cy="822960"/>
          </a:xfrm>
          <a:prstGeom prst="roundRect">
            <a:avLst>
              <a:gd name="adj" fmla="val 13333"/>
            </a:avLst>
          </a:prstGeom>
          <a:solidFill>
            <a:srgbClr val="E8F1EC"/>
          </a:solidFill>
          <a:ln w="12700">
            <a:solidFill>
              <a:srgbClr val="E8F1E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31520" y="1554480"/>
            <a:ext cx="457200" cy="45720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31520" y="15544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3D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1417320" y="137160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E2B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Davlat banklarini transformatsiya qilish va xususiylashtirish orqali raqobatni kuchaytirish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48640" y="2331720"/>
            <a:ext cx="11064240" cy="822960"/>
          </a:xfrm>
          <a:prstGeom prst="roundRect">
            <a:avLst>
              <a:gd name="adj" fmla="val 13333"/>
            </a:avLst>
          </a:prstGeom>
          <a:solidFill>
            <a:srgbClr val="E8F1EC"/>
          </a:solidFill>
          <a:ln w="12700">
            <a:solidFill>
              <a:srgbClr val="E8F1EC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31520" y="2514600"/>
            <a:ext cx="457200" cy="45720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31520" y="2514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3D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1417320" y="233172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E2B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Kapital bozorini rivojlantirish: IPO/SPO, korporativ obligatsiyalar, institutsional investorlar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48640" y="3291840"/>
            <a:ext cx="11064240" cy="822960"/>
          </a:xfrm>
          <a:prstGeom prst="roundRect">
            <a:avLst>
              <a:gd name="adj" fmla="val 13333"/>
            </a:avLst>
          </a:prstGeom>
          <a:solidFill>
            <a:srgbClr val="E8F1EC"/>
          </a:solidFill>
          <a:ln w="12700">
            <a:solidFill>
              <a:srgbClr val="E8F1E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31520" y="3474720"/>
            <a:ext cx="457200" cy="45720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731520" y="34747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3D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1417320" y="329184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E2B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Dollarlashuvni pasaytirish va milliy valyutadagi uzoq muddatli resurslarni ko‘paytirish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548640" y="4251960"/>
            <a:ext cx="11064240" cy="822960"/>
          </a:xfrm>
          <a:prstGeom prst="roundRect">
            <a:avLst>
              <a:gd name="adj" fmla="val 13333"/>
            </a:avLst>
          </a:prstGeom>
          <a:solidFill>
            <a:srgbClr val="E8F1EC"/>
          </a:solidFill>
          <a:ln w="12700">
            <a:solidFill>
              <a:srgbClr val="E8F1EC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31520" y="4434840"/>
            <a:ext cx="457200" cy="45720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31520" y="44348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3D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1417320" y="425196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E2B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Raqamli bank xizmatlari va fintex, hududlarda (jumladan, Sirdaryo viloyatida) moliyaviy inklyuziya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548640" y="5212080"/>
            <a:ext cx="11064240" cy="822960"/>
          </a:xfrm>
          <a:prstGeom prst="roundRect">
            <a:avLst>
              <a:gd name="adj" fmla="val 13333"/>
            </a:avLst>
          </a:prstGeom>
          <a:solidFill>
            <a:srgbClr val="E8F1EC"/>
          </a:solidFill>
          <a:ln w="12700">
            <a:solidFill>
              <a:srgbClr val="E8F1EC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31520" y="5394960"/>
            <a:ext cx="457200" cy="45720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731520" y="53949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3D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1417320" y="521208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E2B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Bazel III asosida risklarga asoslangan nazorat va moliyaviy savodxonlikni oshirish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6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4572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Xulosa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731520" y="1554480"/>
            <a:ext cx="548640" cy="54864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15544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3D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1554480" y="1463040"/>
            <a:ext cx="9875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Moliya bozori jamg‘armalarni investitsiyalarga aylantiradi, resurslarni taqsimlaydi va xatarlarni boshqaradi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731520" y="2514600"/>
            <a:ext cx="548640" cy="54864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31520" y="25146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3D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1554480" y="2423160"/>
            <a:ext cx="9875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O‘zbekiston moliya tizimi bankka yo‘naltirilgan: tijorat banklari – moliya bozorining markaziy bo‘g‘ini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731520" y="3474720"/>
            <a:ext cx="548640" cy="54864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731520" y="34747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3D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554480" y="3383280"/>
            <a:ext cx="9875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Bank aktivlari 1 kvadrillion so‘mdan oshdi, muammoli kreditlar va dollarlashuv pasaymoqda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731520" y="4434840"/>
            <a:ext cx="548640" cy="54864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731520" y="44348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3D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1554480" y="4343400"/>
            <a:ext cx="9875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Asosiy vazifalar: davlat ulushini kamaytirish va kapital bozorini chuqurlashtirish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FD3C9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2004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3D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Nazorat uchun savollar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11064240" cy="822960"/>
          </a:xfrm>
          <a:prstGeom prst="roundRect">
            <a:avLst>
              <a:gd name="adj" fmla="val 13333"/>
            </a:avLst>
          </a:prstGeom>
          <a:solidFill>
            <a:srgbClr val="E8F1EC"/>
          </a:solidFill>
          <a:ln w="12700">
            <a:solidFill>
              <a:srgbClr val="E8F1E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31520" y="1554480"/>
            <a:ext cx="457200" cy="45720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31520" y="15544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3D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1417320" y="137160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E2B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Moliya bozorining mohiyati va asosiy funksiyalarini tushuntiring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48640" y="2331720"/>
            <a:ext cx="11064240" cy="822960"/>
          </a:xfrm>
          <a:prstGeom prst="roundRect">
            <a:avLst>
              <a:gd name="adj" fmla="val 13333"/>
            </a:avLst>
          </a:prstGeom>
          <a:solidFill>
            <a:srgbClr val="E8F1EC"/>
          </a:solidFill>
          <a:ln w="12700">
            <a:solidFill>
              <a:srgbClr val="E8F1EC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31520" y="2514600"/>
            <a:ext cx="457200" cy="45720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31520" y="2514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3D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1417320" y="233172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E2B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Pul bozori va kapital bozorining farqlari nimada?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548640" y="3291840"/>
            <a:ext cx="11064240" cy="822960"/>
          </a:xfrm>
          <a:prstGeom prst="roundRect">
            <a:avLst>
              <a:gd name="adj" fmla="val 13333"/>
            </a:avLst>
          </a:prstGeom>
          <a:solidFill>
            <a:srgbClr val="E8F1EC"/>
          </a:solidFill>
          <a:ln w="12700">
            <a:solidFill>
              <a:srgbClr val="E8F1E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31520" y="3474720"/>
            <a:ext cx="457200" cy="45720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731520" y="34747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3D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1417320" y="329184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E2B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Noqulay tanlov va ma’naviy xatar muammolarini banklar qanday yumshatadi?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548640" y="4251960"/>
            <a:ext cx="11064240" cy="822960"/>
          </a:xfrm>
          <a:prstGeom prst="roundRect">
            <a:avLst>
              <a:gd name="adj" fmla="val 13333"/>
            </a:avLst>
          </a:prstGeom>
          <a:solidFill>
            <a:srgbClr val="E8F1EC"/>
          </a:solidFill>
          <a:ln w="12700">
            <a:solidFill>
              <a:srgbClr val="E8F1EC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31520" y="4434840"/>
            <a:ext cx="457200" cy="45720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31520" y="44348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3D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1417320" y="425196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E2B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Bankka va bozorga yo‘naltirilgan moliya tizimlarini qiyoslang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548640" y="5212080"/>
            <a:ext cx="11064240" cy="822960"/>
          </a:xfrm>
          <a:prstGeom prst="roundRect">
            <a:avLst>
              <a:gd name="adj" fmla="val 13333"/>
            </a:avLst>
          </a:prstGeom>
          <a:solidFill>
            <a:srgbClr val="E8F1EC"/>
          </a:solidFill>
          <a:ln w="12700">
            <a:solidFill>
              <a:srgbClr val="E8F1EC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31520" y="5394960"/>
            <a:ext cx="457200" cy="45720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731520" y="53949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3D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1417320" y="521208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E2B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 foyda 420 mlrd, aktivlar 15 000 mlrd, kapital 2 100 mlrd so‘m: ROA, ROE va leverejni hisoblang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6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270248" y="914400"/>
            <a:ext cx="3657600" cy="3657600"/>
          </a:xfrm>
          <a:prstGeom prst="ellipse">
            <a:avLst/>
          </a:prstGeom>
          <a:solidFill>
            <a:srgbClr val="1F6B4F">
              <a:alpha val="60000"/>
            </a:srgbClr>
          </a:solidFill>
          <a:ln w="25400">
            <a:solidFill>
              <a:srgbClr val="C9A227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731520" y="2103120"/>
            <a:ext cx="10725912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E’tiboringiz uchun rahmat!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4937760"/>
            <a:ext cx="107259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DCE8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G‘.I. Berdiyev  •  Guliston davlat universiteti  •  2026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FD3C9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ulDU Finance">
  <a:themeElements>
    <a:clrScheme name="GulDU Finance">
      <a:dk1>
        <a:srgbClr val="1E2B25"/>
      </a:dk1>
      <a:lt1>
        <a:srgbClr val="FFFFFF"/>
      </a:lt1>
      <a:dk2>
        <a:srgbClr val="0B3D2E"/>
      </a:dk2>
      <a:lt2>
        <a:srgbClr val="E8F1EC"/>
      </a:lt2>
      <a:accent1>
        <a:srgbClr val="1F6B4F"/>
      </a:accent1>
      <a:accent2>
        <a:srgbClr val="C9A227"/>
      </a:accent2>
      <a:accent3>
        <a:srgbClr val="3E8E6E"/>
      </a:accent3>
      <a:accent4>
        <a:srgbClr val="8FB9A5"/>
      </a:accent4>
      <a:accent5>
        <a:srgbClr val="B5651D"/>
      </a:accent5>
      <a:accent6>
        <a:srgbClr val="6C7A89"/>
      </a:accent6>
      <a:hlink>
        <a:srgbClr val="1F6B4F"/>
      </a:hlink>
      <a:folHlink>
        <a:srgbClr val="5B6B63"/>
      </a:folHlink>
    </a:clrScheme>
    <a:fontScheme name="GulDU Finance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Moliya bozori: mohiyati, tuzilishi va banklarning undagi o‘rni</dc:title>
  <dc:subject>PptxGenJS Presentation</dc:subject>
  <dc:creator>G‘. Berdiyev</dc:creator>
  <cp:lastModifiedBy>G‘. Berdiyev</cp:lastModifiedBy>
  <cp:revision>1</cp:revision>
  <dcterms:created xsi:type="dcterms:W3CDTF">2026-10-29T07:17:33Z</dcterms:created>
  <dcterms:modified xsi:type="dcterms:W3CDTF">2026-10-29T07:17:33Z</dcterms:modified>
</cp:coreProperties>
</file>