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32" r:id="rId2"/>
  </p:sldMasterIdLst>
  <p:sldIdLst>
    <p:sldId id="257" r:id="rId3"/>
    <p:sldId id="283" r:id="rId4"/>
    <p:sldId id="297" r:id="rId5"/>
    <p:sldId id="279" r:id="rId6"/>
    <p:sldId id="261" r:id="rId7"/>
    <p:sldId id="290" r:id="rId8"/>
    <p:sldId id="289" r:id="rId9"/>
    <p:sldId id="288" r:id="rId10"/>
    <p:sldId id="280" r:id="rId11"/>
    <p:sldId id="281" r:id="rId12"/>
    <p:sldId id="282" r:id="rId13"/>
    <p:sldId id="268" r:id="rId14"/>
    <p:sldId id="269" r:id="rId15"/>
    <p:sldId id="270" r:id="rId16"/>
    <p:sldId id="291" r:id="rId17"/>
    <p:sldId id="292" r:id="rId18"/>
    <p:sldId id="293" r:id="rId19"/>
    <p:sldId id="294" r:id="rId20"/>
    <p:sldId id="295" r:id="rId21"/>
    <p:sldId id="271" r:id="rId22"/>
    <p:sldId id="296" r:id="rId23"/>
    <p:sldId id="272" r:id="rId24"/>
    <p:sldId id="273" r:id="rId25"/>
    <p:sldId id="284" r:id="rId26"/>
    <p:sldId id="27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807264-4242-4890-A96B-A7532A13963C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47DAFD5A-D5B0-4E9F-A779-6D10A42B7B8B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4800" b="1" cap="none" spc="0" dirty="0" err="1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</a:t>
          </a:r>
          <a:r>
            <a:rPr lang="ru-RU" sz="48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4800" b="1" cap="none" spc="0" dirty="0" err="1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ма</a:t>
          </a:r>
          <a:r>
            <a:rPr lang="uz-Cyrl-UZ" sz="48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қолалар:</a:t>
          </a:r>
          <a:endParaRPr lang="ru-RU" sz="4800" b="1" cap="none" spc="0" dirty="0">
            <a:ln w="1905"/>
            <a:solidFill>
              <a:srgbClr val="FF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B34E161-30BD-46E4-B74C-380D0DA02369}" type="parTrans" cxnId="{93B475CB-A7B9-4037-83D1-C3289B9B8FFB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48AA584A-C7CC-425D-B190-C30474AB5700}" type="sibTrans" cxnId="{93B475CB-A7B9-4037-83D1-C3289B9B8FFB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F8DDB0A4-19D6-4196-85C5-9BD05D931124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36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Илмий-назарий </a:t>
          </a:r>
          <a:r>
            <a:rPr lang="uz-Cyrl-UZ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мақола</a:t>
          </a:r>
          <a:endParaRPr lang="ru-RU" sz="3600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A4CD9B5-4281-436A-95D3-6DADAA4CDDA8}" type="parTrans" cxnId="{9E973E81-6326-4B12-9BD7-275984A4077C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28B463A2-BD76-4027-86A3-3C74F26780F5}" type="sibTrans" cxnId="{9E973E81-6326-4B12-9BD7-275984A4077C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1882AEED-9B48-4144-B35F-AC49A6D5617B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36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Илмий-амалий (эмпирик)</a:t>
          </a:r>
          <a:r>
            <a:rPr lang="uz-Cyrl-UZ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мақола</a:t>
          </a:r>
          <a:endParaRPr lang="ru-RU" sz="3600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5F94995-F8C8-4E16-9383-92CFF5F20BCA}" type="parTrans" cxnId="{D58F46E8-A15D-4001-BCB9-530BA7BA02B3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E4577108-CB5C-4CD3-B298-294D4CFDA744}" type="sibTrans" cxnId="{D58F46E8-A15D-4001-BCB9-530BA7BA02B3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3EC5A2A5-88BE-4E03-9D6B-904BC9E7F227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z-Cyrl-UZ" sz="3600" b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Шарҳловчи</a:t>
          </a:r>
          <a:r>
            <a:rPr lang="uz-Cyrl-UZ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мақола</a:t>
          </a:r>
          <a:endParaRPr lang="ru-RU" sz="3600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660BD37-E2D3-4393-9B56-44594A31AE2B}" type="parTrans" cxnId="{EE81C3AA-DF46-4470-98F2-CDED54FE3388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C101544C-E5A8-4D0B-8601-0D28AA34865C}" type="sibTrans" cxnId="{EE81C3AA-DF46-4470-98F2-CDED54FE3388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E4F695E9-D664-4A13-B387-732A16DA33E3}" type="pres">
      <dgm:prSet presAssocID="{E0807264-4242-4890-A96B-A7532A13963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6B47DF3-DBFD-4EEE-B4C7-6BCCD6EEF76E}" type="pres">
      <dgm:prSet presAssocID="{47DAFD5A-D5B0-4E9F-A779-6D10A42B7B8B}" presName="hierRoot1" presStyleCnt="0">
        <dgm:presLayoutVars>
          <dgm:hierBranch val="init"/>
        </dgm:presLayoutVars>
      </dgm:prSet>
      <dgm:spPr/>
    </dgm:pt>
    <dgm:pt modelId="{A622C5F6-4194-49D3-AEAA-38DA5400A410}" type="pres">
      <dgm:prSet presAssocID="{47DAFD5A-D5B0-4E9F-A779-6D10A42B7B8B}" presName="rootComposite1" presStyleCnt="0"/>
      <dgm:spPr/>
    </dgm:pt>
    <dgm:pt modelId="{070BD5F0-1056-4A06-A2D9-5AB4CD39CFEC}" type="pres">
      <dgm:prSet presAssocID="{47DAFD5A-D5B0-4E9F-A779-6D10A42B7B8B}" presName="rootText1" presStyleLbl="node0" presStyleIdx="0" presStyleCnt="1" custScaleX="306354" custScaleY="70617" custLinFactNeighborX="-1487" custLinFactNeighborY="47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A4037A-7C9E-49F2-8988-4CC77DB0CC3E}" type="pres">
      <dgm:prSet presAssocID="{47DAFD5A-D5B0-4E9F-A779-6D10A42B7B8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DC23050-EC56-4FCC-AB90-2F2C64DED0ED}" type="pres">
      <dgm:prSet presAssocID="{47DAFD5A-D5B0-4E9F-A779-6D10A42B7B8B}" presName="hierChild2" presStyleCnt="0"/>
      <dgm:spPr/>
    </dgm:pt>
    <dgm:pt modelId="{AC68E034-5D50-45C2-B5FE-4665BC477148}" type="pres">
      <dgm:prSet presAssocID="{7A4CD9B5-4281-436A-95D3-6DADAA4CDDA8}" presName="Name37" presStyleLbl="parChTrans1D2" presStyleIdx="0" presStyleCnt="3"/>
      <dgm:spPr/>
      <dgm:t>
        <a:bodyPr/>
        <a:lstStyle/>
        <a:p>
          <a:endParaRPr lang="ru-RU"/>
        </a:p>
      </dgm:t>
    </dgm:pt>
    <dgm:pt modelId="{57C2702C-B3F0-4026-8143-A9BE7B89B5F2}" type="pres">
      <dgm:prSet presAssocID="{F8DDB0A4-19D6-4196-85C5-9BD05D931124}" presName="hierRoot2" presStyleCnt="0">
        <dgm:presLayoutVars>
          <dgm:hierBranch val="init"/>
        </dgm:presLayoutVars>
      </dgm:prSet>
      <dgm:spPr/>
    </dgm:pt>
    <dgm:pt modelId="{CE717F1D-DD36-4EA7-AB90-366C89E74D99}" type="pres">
      <dgm:prSet presAssocID="{F8DDB0A4-19D6-4196-85C5-9BD05D931124}" presName="rootComposite" presStyleCnt="0"/>
      <dgm:spPr/>
    </dgm:pt>
    <dgm:pt modelId="{E247CAC5-73E4-4D86-B39C-477EA3228814}" type="pres">
      <dgm:prSet presAssocID="{F8DDB0A4-19D6-4196-85C5-9BD05D931124}" presName="rootText" presStyleLbl="node2" presStyleIdx="0" presStyleCnt="3" custScaleY="1615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D0A5A0-689E-49BB-9C53-69D418B8BA7C}" type="pres">
      <dgm:prSet presAssocID="{F8DDB0A4-19D6-4196-85C5-9BD05D931124}" presName="rootConnector" presStyleLbl="node2" presStyleIdx="0" presStyleCnt="3"/>
      <dgm:spPr/>
      <dgm:t>
        <a:bodyPr/>
        <a:lstStyle/>
        <a:p>
          <a:endParaRPr lang="ru-RU"/>
        </a:p>
      </dgm:t>
    </dgm:pt>
    <dgm:pt modelId="{8349B508-84E8-468E-99D0-70B721D2BA76}" type="pres">
      <dgm:prSet presAssocID="{F8DDB0A4-19D6-4196-85C5-9BD05D931124}" presName="hierChild4" presStyleCnt="0"/>
      <dgm:spPr/>
    </dgm:pt>
    <dgm:pt modelId="{41118687-5CF8-423E-BDA3-F8F012FFE650}" type="pres">
      <dgm:prSet presAssocID="{F8DDB0A4-19D6-4196-85C5-9BD05D931124}" presName="hierChild5" presStyleCnt="0"/>
      <dgm:spPr/>
    </dgm:pt>
    <dgm:pt modelId="{C77BE378-0F85-4C17-A26D-EF7A6D2B8C8E}" type="pres">
      <dgm:prSet presAssocID="{75F94995-F8C8-4E16-9383-92CFF5F20BCA}" presName="Name37" presStyleLbl="parChTrans1D2" presStyleIdx="1" presStyleCnt="3"/>
      <dgm:spPr/>
      <dgm:t>
        <a:bodyPr/>
        <a:lstStyle/>
        <a:p>
          <a:endParaRPr lang="ru-RU"/>
        </a:p>
      </dgm:t>
    </dgm:pt>
    <dgm:pt modelId="{F14E6FFD-7096-4BB5-BE15-7D61D86F6EE2}" type="pres">
      <dgm:prSet presAssocID="{1882AEED-9B48-4144-B35F-AC49A6D5617B}" presName="hierRoot2" presStyleCnt="0">
        <dgm:presLayoutVars>
          <dgm:hierBranch val="init"/>
        </dgm:presLayoutVars>
      </dgm:prSet>
      <dgm:spPr/>
    </dgm:pt>
    <dgm:pt modelId="{1B06875A-F874-4425-A239-86F4EDE95707}" type="pres">
      <dgm:prSet presAssocID="{1882AEED-9B48-4144-B35F-AC49A6D5617B}" presName="rootComposite" presStyleCnt="0"/>
      <dgm:spPr/>
    </dgm:pt>
    <dgm:pt modelId="{FF744242-6F0A-4AB4-A6CF-DCA44FD60D3B}" type="pres">
      <dgm:prSet presAssocID="{1882AEED-9B48-4144-B35F-AC49A6D5617B}" presName="rootText" presStyleLbl="node2" presStyleIdx="1" presStyleCnt="3" custScaleY="1615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E92EC1-8D05-49B2-B058-A983782A5B75}" type="pres">
      <dgm:prSet presAssocID="{1882AEED-9B48-4144-B35F-AC49A6D5617B}" presName="rootConnector" presStyleLbl="node2" presStyleIdx="1" presStyleCnt="3"/>
      <dgm:spPr/>
      <dgm:t>
        <a:bodyPr/>
        <a:lstStyle/>
        <a:p>
          <a:endParaRPr lang="ru-RU"/>
        </a:p>
      </dgm:t>
    </dgm:pt>
    <dgm:pt modelId="{2EED94E6-21EF-4469-B4CF-FD96F36F2C86}" type="pres">
      <dgm:prSet presAssocID="{1882AEED-9B48-4144-B35F-AC49A6D5617B}" presName="hierChild4" presStyleCnt="0"/>
      <dgm:spPr/>
    </dgm:pt>
    <dgm:pt modelId="{5534FB95-2304-4CD9-B59C-D84F63A73A83}" type="pres">
      <dgm:prSet presAssocID="{1882AEED-9B48-4144-B35F-AC49A6D5617B}" presName="hierChild5" presStyleCnt="0"/>
      <dgm:spPr/>
    </dgm:pt>
    <dgm:pt modelId="{89ADBC0C-BDEF-490E-9A4F-686DA7950444}" type="pres">
      <dgm:prSet presAssocID="{1660BD37-E2D3-4393-9B56-44594A31AE2B}" presName="Name37" presStyleLbl="parChTrans1D2" presStyleIdx="2" presStyleCnt="3"/>
      <dgm:spPr/>
      <dgm:t>
        <a:bodyPr/>
        <a:lstStyle/>
        <a:p>
          <a:endParaRPr lang="ru-RU"/>
        </a:p>
      </dgm:t>
    </dgm:pt>
    <dgm:pt modelId="{F99DED83-7E4E-429D-A468-74869EE8BA8A}" type="pres">
      <dgm:prSet presAssocID="{3EC5A2A5-88BE-4E03-9D6B-904BC9E7F227}" presName="hierRoot2" presStyleCnt="0">
        <dgm:presLayoutVars>
          <dgm:hierBranch val="init"/>
        </dgm:presLayoutVars>
      </dgm:prSet>
      <dgm:spPr/>
    </dgm:pt>
    <dgm:pt modelId="{CA57EC16-42D3-488D-AF6A-A4D3F9930669}" type="pres">
      <dgm:prSet presAssocID="{3EC5A2A5-88BE-4E03-9D6B-904BC9E7F227}" presName="rootComposite" presStyleCnt="0"/>
      <dgm:spPr/>
    </dgm:pt>
    <dgm:pt modelId="{33060C04-E569-4D86-8D08-CF0AB980D40B}" type="pres">
      <dgm:prSet presAssocID="{3EC5A2A5-88BE-4E03-9D6B-904BC9E7F227}" presName="rootText" presStyleLbl="node2" presStyleIdx="2" presStyleCnt="3" custScaleX="106078" custScaleY="1615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E67381-FCA1-4E05-B571-09DE5E42A11D}" type="pres">
      <dgm:prSet presAssocID="{3EC5A2A5-88BE-4E03-9D6B-904BC9E7F227}" presName="rootConnector" presStyleLbl="node2" presStyleIdx="2" presStyleCnt="3"/>
      <dgm:spPr/>
      <dgm:t>
        <a:bodyPr/>
        <a:lstStyle/>
        <a:p>
          <a:endParaRPr lang="ru-RU"/>
        </a:p>
      </dgm:t>
    </dgm:pt>
    <dgm:pt modelId="{2E5CFD03-CE70-42F9-AD2E-A1F7DCFB0F63}" type="pres">
      <dgm:prSet presAssocID="{3EC5A2A5-88BE-4E03-9D6B-904BC9E7F227}" presName="hierChild4" presStyleCnt="0"/>
      <dgm:spPr/>
    </dgm:pt>
    <dgm:pt modelId="{19BDCC69-3DDE-45BB-819F-00332CBFE888}" type="pres">
      <dgm:prSet presAssocID="{3EC5A2A5-88BE-4E03-9D6B-904BC9E7F227}" presName="hierChild5" presStyleCnt="0"/>
      <dgm:spPr/>
    </dgm:pt>
    <dgm:pt modelId="{6CCCAC07-31B5-47AF-B8F7-A2BC9265BFBA}" type="pres">
      <dgm:prSet presAssocID="{47DAFD5A-D5B0-4E9F-A779-6D10A42B7B8B}" presName="hierChild3" presStyleCnt="0"/>
      <dgm:spPr/>
    </dgm:pt>
  </dgm:ptLst>
  <dgm:cxnLst>
    <dgm:cxn modelId="{B29D73C2-A455-4B5F-A9FD-D291C5DFE2EF}" type="presOf" srcId="{F8DDB0A4-19D6-4196-85C5-9BD05D931124}" destId="{C9D0A5A0-689E-49BB-9C53-69D418B8BA7C}" srcOrd="1" destOrd="0" presId="urn:microsoft.com/office/officeart/2005/8/layout/orgChart1"/>
    <dgm:cxn modelId="{DE42534A-FA71-44CC-8312-D8018BD7A3A1}" type="presOf" srcId="{F8DDB0A4-19D6-4196-85C5-9BD05D931124}" destId="{E247CAC5-73E4-4D86-B39C-477EA3228814}" srcOrd="0" destOrd="0" presId="urn:microsoft.com/office/officeart/2005/8/layout/orgChart1"/>
    <dgm:cxn modelId="{B8F5873B-349B-4562-8F00-FC1CE95E0B4F}" type="presOf" srcId="{47DAFD5A-D5B0-4E9F-A779-6D10A42B7B8B}" destId="{070BD5F0-1056-4A06-A2D9-5AB4CD39CFEC}" srcOrd="0" destOrd="0" presId="urn:microsoft.com/office/officeart/2005/8/layout/orgChart1"/>
    <dgm:cxn modelId="{789064BC-3CE5-41CE-9DFC-959813CF1563}" type="presOf" srcId="{3EC5A2A5-88BE-4E03-9D6B-904BC9E7F227}" destId="{33060C04-E569-4D86-8D08-CF0AB980D40B}" srcOrd="0" destOrd="0" presId="urn:microsoft.com/office/officeart/2005/8/layout/orgChart1"/>
    <dgm:cxn modelId="{93B475CB-A7B9-4037-83D1-C3289B9B8FFB}" srcId="{E0807264-4242-4890-A96B-A7532A13963C}" destId="{47DAFD5A-D5B0-4E9F-A779-6D10A42B7B8B}" srcOrd="0" destOrd="0" parTransId="{1B34E161-30BD-46E4-B74C-380D0DA02369}" sibTransId="{48AA584A-C7CC-425D-B190-C30474AB5700}"/>
    <dgm:cxn modelId="{10639457-0A5B-4B33-B1D4-ACA48551202A}" type="presOf" srcId="{75F94995-F8C8-4E16-9383-92CFF5F20BCA}" destId="{C77BE378-0F85-4C17-A26D-EF7A6D2B8C8E}" srcOrd="0" destOrd="0" presId="urn:microsoft.com/office/officeart/2005/8/layout/orgChart1"/>
    <dgm:cxn modelId="{BA2457DF-2F45-4586-9662-95A3FE423B52}" type="presOf" srcId="{1882AEED-9B48-4144-B35F-AC49A6D5617B}" destId="{0FE92EC1-8D05-49B2-B058-A983782A5B75}" srcOrd="1" destOrd="0" presId="urn:microsoft.com/office/officeart/2005/8/layout/orgChart1"/>
    <dgm:cxn modelId="{EE81C3AA-DF46-4470-98F2-CDED54FE3388}" srcId="{47DAFD5A-D5B0-4E9F-A779-6D10A42B7B8B}" destId="{3EC5A2A5-88BE-4E03-9D6B-904BC9E7F227}" srcOrd="2" destOrd="0" parTransId="{1660BD37-E2D3-4393-9B56-44594A31AE2B}" sibTransId="{C101544C-E5A8-4D0B-8601-0D28AA34865C}"/>
    <dgm:cxn modelId="{86665441-A1A7-4247-893F-F5CEEF1ACC10}" type="presOf" srcId="{1660BD37-E2D3-4393-9B56-44594A31AE2B}" destId="{89ADBC0C-BDEF-490E-9A4F-686DA7950444}" srcOrd="0" destOrd="0" presId="urn:microsoft.com/office/officeart/2005/8/layout/orgChart1"/>
    <dgm:cxn modelId="{E4CE90DF-B6B2-4885-8A85-863B636BA875}" type="presOf" srcId="{7A4CD9B5-4281-436A-95D3-6DADAA4CDDA8}" destId="{AC68E034-5D50-45C2-B5FE-4665BC477148}" srcOrd="0" destOrd="0" presId="urn:microsoft.com/office/officeart/2005/8/layout/orgChart1"/>
    <dgm:cxn modelId="{0D40CA34-4EA6-4F9B-8CE2-D35DA28A5958}" type="presOf" srcId="{1882AEED-9B48-4144-B35F-AC49A6D5617B}" destId="{FF744242-6F0A-4AB4-A6CF-DCA44FD60D3B}" srcOrd="0" destOrd="0" presId="urn:microsoft.com/office/officeart/2005/8/layout/orgChart1"/>
    <dgm:cxn modelId="{42416CF6-C461-4419-8903-6BE1F9EFD5B4}" type="presOf" srcId="{E0807264-4242-4890-A96B-A7532A13963C}" destId="{E4F695E9-D664-4A13-B387-732A16DA33E3}" srcOrd="0" destOrd="0" presId="urn:microsoft.com/office/officeart/2005/8/layout/orgChart1"/>
    <dgm:cxn modelId="{D58F46E8-A15D-4001-BCB9-530BA7BA02B3}" srcId="{47DAFD5A-D5B0-4E9F-A779-6D10A42B7B8B}" destId="{1882AEED-9B48-4144-B35F-AC49A6D5617B}" srcOrd="1" destOrd="0" parTransId="{75F94995-F8C8-4E16-9383-92CFF5F20BCA}" sibTransId="{E4577108-CB5C-4CD3-B298-294D4CFDA744}"/>
    <dgm:cxn modelId="{9E973E81-6326-4B12-9BD7-275984A4077C}" srcId="{47DAFD5A-D5B0-4E9F-A779-6D10A42B7B8B}" destId="{F8DDB0A4-19D6-4196-85C5-9BD05D931124}" srcOrd="0" destOrd="0" parTransId="{7A4CD9B5-4281-436A-95D3-6DADAA4CDDA8}" sibTransId="{28B463A2-BD76-4027-86A3-3C74F26780F5}"/>
    <dgm:cxn modelId="{C188EA04-D1ED-46F3-93D6-527991146B87}" type="presOf" srcId="{47DAFD5A-D5B0-4E9F-A779-6D10A42B7B8B}" destId="{1BA4037A-7C9E-49F2-8988-4CC77DB0CC3E}" srcOrd="1" destOrd="0" presId="urn:microsoft.com/office/officeart/2005/8/layout/orgChart1"/>
    <dgm:cxn modelId="{3AFCB9B0-9525-4F49-9FAA-651B6BAC3062}" type="presOf" srcId="{3EC5A2A5-88BE-4E03-9D6B-904BC9E7F227}" destId="{A9E67381-FCA1-4E05-B571-09DE5E42A11D}" srcOrd="1" destOrd="0" presId="urn:microsoft.com/office/officeart/2005/8/layout/orgChart1"/>
    <dgm:cxn modelId="{F1E3F4B1-35AF-4ABC-8B3D-3C27F9BA9A9D}" type="presParOf" srcId="{E4F695E9-D664-4A13-B387-732A16DA33E3}" destId="{56B47DF3-DBFD-4EEE-B4C7-6BCCD6EEF76E}" srcOrd="0" destOrd="0" presId="urn:microsoft.com/office/officeart/2005/8/layout/orgChart1"/>
    <dgm:cxn modelId="{F17460A0-8F9A-44B9-BCAB-2B7E40D619CF}" type="presParOf" srcId="{56B47DF3-DBFD-4EEE-B4C7-6BCCD6EEF76E}" destId="{A622C5F6-4194-49D3-AEAA-38DA5400A410}" srcOrd="0" destOrd="0" presId="urn:microsoft.com/office/officeart/2005/8/layout/orgChart1"/>
    <dgm:cxn modelId="{7876FBBE-BD7F-4EA6-8DE2-B81973B79DF0}" type="presParOf" srcId="{A622C5F6-4194-49D3-AEAA-38DA5400A410}" destId="{070BD5F0-1056-4A06-A2D9-5AB4CD39CFEC}" srcOrd="0" destOrd="0" presId="urn:microsoft.com/office/officeart/2005/8/layout/orgChart1"/>
    <dgm:cxn modelId="{8885DF3F-17FD-4285-926D-41A48479291A}" type="presParOf" srcId="{A622C5F6-4194-49D3-AEAA-38DA5400A410}" destId="{1BA4037A-7C9E-49F2-8988-4CC77DB0CC3E}" srcOrd="1" destOrd="0" presId="urn:microsoft.com/office/officeart/2005/8/layout/orgChart1"/>
    <dgm:cxn modelId="{3DAE1C7A-93D8-49F7-ABBA-A1B739A0F830}" type="presParOf" srcId="{56B47DF3-DBFD-4EEE-B4C7-6BCCD6EEF76E}" destId="{4DC23050-EC56-4FCC-AB90-2F2C64DED0ED}" srcOrd="1" destOrd="0" presId="urn:microsoft.com/office/officeart/2005/8/layout/orgChart1"/>
    <dgm:cxn modelId="{DA0A74D3-1CC6-42AD-8967-808A20032A27}" type="presParOf" srcId="{4DC23050-EC56-4FCC-AB90-2F2C64DED0ED}" destId="{AC68E034-5D50-45C2-B5FE-4665BC477148}" srcOrd="0" destOrd="0" presId="urn:microsoft.com/office/officeart/2005/8/layout/orgChart1"/>
    <dgm:cxn modelId="{894E55A5-E767-4BC7-A165-F83CF8CA4E17}" type="presParOf" srcId="{4DC23050-EC56-4FCC-AB90-2F2C64DED0ED}" destId="{57C2702C-B3F0-4026-8143-A9BE7B89B5F2}" srcOrd="1" destOrd="0" presId="urn:microsoft.com/office/officeart/2005/8/layout/orgChart1"/>
    <dgm:cxn modelId="{15156623-8593-4DF0-B98C-B760B7CECE18}" type="presParOf" srcId="{57C2702C-B3F0-4026-8143-A9BE7B89B5F2}" destId="{CE717F1D-DD36-4EA7-AB90-366C89E74D99}" srcOrd="0" destOrd="0" presId="urn:microsoft.com/office/officeart/2005/8/layout/orgChart1"/>
    <dgm:cxn modelId="{F1151D87-3F43-49F2-8E1C-BDE73DB627A5}" type="presParOf" srcId="{CE717F1D-DD36-4EA7-AB90-366C89E74D99}" destId="{E247CAC5-73E4-4D86-B39C-477EA3228814}" srcOrd="0" destOrd="0" presId="urn:microsoft.com/office/officeart/2005/8/layout/orgChart1"/>
    <dgm:cxn modelId="{D0222177-87DF-4259-B42B-86C6F2F19463}" type="presParOf" srcId="{CE717F1D-DD36-4EA7-AB90-366C89E74D99}" destId="{C9D0A5A0-689E-49BB-9C53-69D418B8BA7C}" srcOrd="1" destOrd="0" presId="urn:microsoft.com/office/officeart/2005/8/layout/orgChart1"/>
    <dgm:cxn modelId="{0804D8D2-421B-4B83-A0C7-2B66DF405A98}" type="presParOf" srcId="{57C2702C-B3F0-4026-8143-A9BE7B89B5F2}" destId="{8349B508-84E8-468E-99D0-70B721D2BA76}" srcOrd="1" destOrd="0" presId="urn:microsoft.com/office/officeart/2005/8/layout/orgChart1"/>
    <dgm:cxn modelId="{76D607B2-EC52-4F10-A80B-C86C5A3C66D8}" type="presParOf" srcId="{57C2702C-B3F0-4026-8143-A9BE7B89B5F2}" destId="{41118687-5CF8-423E-BDA3-F8F012FFE650}" srcOrd="2" destOrd="0" presId="urn:microsoft.com/office/officeart/2005/8/layout/orgChart1"/>
    <dgm:cxn modelId="{F1758865-DD3F-44A6-B8C6-52DF62AAF8E4}" type="presParOf" srcId="{4DC23050-EC56-4FCC-AB90-2F2C64DED0ED}" destId="{C77BE378-0F85-4C17-A26D-EF7A6D2B8C8E}" srcOrd="2" destOrd="0" presId="urn:microsoft.com/office/officeart/2005/8/layout/orgChart1"/>
    <dgm:cxn modelId="{C5B07AFC-28B0-415A-950E-0478E4641782}" type="presParOf" srcId="{4DC23050-EC56-4FCC-AB90-2F2C64DED0ED}" destId="{F14E6FFD-7096-4BB5-BE15-7D61D86F6EE2}" srcOrd="3" destOrd="0" presId="urn:microsoft.com/office/officeart/2005/8/layout/orgChart1"/>
    <dgm:cxn modelId="{83421F6C-4CB5-491A-ADB7-13703D986DD8}" type="presParOf" srcId="{F14E6FFD-7096-4BB5-BE15-7D61D86F6EE2}" destId="{1B06875A-F874-4425-A239-86F4EDE95707}" srcOrd="0" destOrd="0" presId="urn:microsoft.com/office/officeart/2005/8/layout/orgChart1"/>
    <dgm:cxn modelId="{ABAD52CF-7E22-4A04-887A-8E1D7E350133}" type="presParOf" srcId="{1B06875A-F874-4425-A239-86F4EDE95707}" destId="{FF744242-6F0A-4AB4-A6CF-DCA44FD60D3B}" srcOrd="0" destOrd="0" presId="urn:microsoft.com/office/officeart/2005/8/layout/orgChart1"/>
    <dgm:cxn modelId="{E1537461-2BE3-4C84-9891-D63D8B3AE03D}" type="presParOf" srcId="{1B06875A-F874-4425-A239-86F4EDE95707}" destId="{0FE92EC1-8D05-49B2-B058-A983782A5B75}" srcOrd="1" destOrd="0" presId="urn:microsoft.com/office/officeart/2005/8/layout/orgChart1"/>
    <dgm:cxn modelId="{D888AC9E-DC8A-4FE0-8EA0-DC10D3B0A194}" type="presParOf" srcId="{F14E6FFD-7096-4BB5-BE15-7D61D86F6EE2}" destId="{2EED94E6-21EF-4469-B4CF-FD96F36F2C86}" srcOrd="1" destOrd="0" presId="urn:microsoft.com/office/officeart/2005/8/layout/orgChart1"/>
    <dgm:cxn modelId="{440B3DEF-1172-4B80-B21E-1B1C4CDA7E6D}" type="presParOf" srcId="{F14E6FFD-7096-4BB5-BE15-7D61D86F6EE2}" destId="{5534FB95-2304-4CD9-B59C-D84F63A73A83}" srcOrd="2" destOrd="0" presId="urn:microsoft.com/office/officeart/2005/8/layout/orgChart1"/>
    <dgm:cxn modelId="{F1EEBC66-1C8A-49B1-A021-C61F4256C9FB}" type="presParOf" srcId="{4DC23050-EC56-4FCC-AB90-2F2C64DED0ED}" destId="{89ADBC0C-BDEF-490E-9A4F-686DA7950444}" srcOrd="4" destOrd="0" presId="urn:microsoft.com/office/officeart/2005/8/layout/orgChart1"/>
    <dgm:cxn modelId="{AEC25556-8609-4D81-A721-98859B3128E1}" type="presParOf" srcId="{4DC23050-EC56-4FCC-AB90-2F2C64DED0ED}" destId="{F99DED83-7E4E-429D-A468-74869EE8BA8A}" srcOrd="5" destOrd="0" presId="urn:microsoft.com/office/officeart/2005/8/layout/orgChart1"/>
    <dgm:cxn modelId="{782D5A55-CF16-4E6D-832B-53B3504B9CEA}" type="presParOf" srcId="{F99DED83-7E4E-429D-A468-74869EE8BA8A}" destId="{CA57EC16-42D3-488D-AF6A-A4D3F9930669}" srcOrd="0" destOrd="0" presId="urn:microsoft.com/office/officeart/2005/8/layout/orgChart1"/>
    <dgm:cxn modelId="{F6DE2D0A-B302-4240-B8CF-1BFF25689657}" type="presParOf" srcId="{CA57EC16-42D3-488D-AF6A-A4D3F9930669}" destId="{33060C04-E569-4D86-8D08-CF0AB980D40B}" srcOrd="0" destOrd="0" presId="urn:microsoft.com/office/officeart/2005/8/layout/orgChart1"/>
    <dgm:cxn modelId="{6A41FA5E-4ED1-4CCA-B3DD-E88CDDBC7765}" type="presParOf" srcId="{CA57EC16-42D3-488D-AF6A-A4D3F9930669}" destId="{A9E67381-FCA1-4E05-B571-09DE5E42A11D}" srcOrd="1" destOrd="0" presId="urn:microsoft.com/office/officeart/2005/8/layout/orgChart1"/>
    <dgm:cxn modelId="{FC342730-DD4A-4673-9894-CAD570DA09A6}" type="presParOf" srcId="{F99DED83-7E4E-429D-A468-74869EE8BA8A}" destId="{2E5CFD03-CE70-42F9-AD2E-A1F7DCFB0F63}" srcOrd="1" destOrd="0" presId="urn:microsoft.com/office/officeart/2005/8/layout/orgChart1"/>
    <dgm:cxn modelId="{DA7EE518-DB2E-4D72-A3DC-E17396BEE8FA}" type="presParOf" srcId="{F99DED83-7E4E-429D-A468-74869EE8BA8A}" destId="{19BDCC69-3DDE-45BB-819F-00332CBFE888}" srcOrd="2" destOrd="0" presId="urn:microsoft.com/office/officeart/2005/8/layout/orgChart1"/>
    <dgm:cxn modelId="{A410F14F-D2C2-4C43-A6BB-7EFC24F4A483}" type="presParOf" srcId="{56B47DF3-DBFD-4EEE-B4C7-6BCCD6EEF76E}" destId="{6CCCAC07-31B5-47AF-B8F7-A2BC9265BFB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DBC0C-BDEF-490E-9A4F-686DA7950444}">
      <dsp:nvSpPr>
        <dsp:cNvPr id="0" name=""/>
        <dsp:cNvSpPr/>
      </dsp:nvSpPr>
      <dsp:spPr>
        <a:xfrm>
          <a:off x="4087250" y="1830254"/>
          <a:ext cx="2900119" cy="441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671"/>
              </a:lnTo>
              <a:lnTo>
                <a:pt x="2900119" y="192671"/>
              </a:lnTo>
              <a:lnTo>
                <a:pt x="2900119" y="441279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BE378-0F85-4C17-A26D-EF7A6D2B8C8E}">
      <dsp:nvSpPr>
        <dsp:cNvPr id="0" name=""/>
        <dsp:cNvSpPr/>
      </dsp:nvSpPr>
      <dsp:spPr>
        <a:xfrm>
          <a:off x="4004783" y="1830254"/>
          <a:ext cx="91440" cy="441279"/>
        </a:xfrm>
        <a:custGeom>
          <a:avLst/>
          <a:gdLst/>
          <a:ahLst/>
          <a:cxnLst/>
          <a:rect l="0" t="0" r="0" b="0"/>
          <a:pathLst>
            <a:path>
              <a:moveTo>
                <a:pt x="82466" y="0"/>
              </a:moveTo>
              <a:lnTo>
                <a:pt x="82466" y="192671"/>
              </a:lnTo>
              <a:lnTo>
                <a:pt x="45720" y="192671"/>
              </a:lnTo>
              <a:lnTo>
                <a:pt x="45720" y="441279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68E034-5D50-45C2-B5FE-4665BC477148}">
      <dsp:nvSpPr>
        <dsp:cNvPr id="0" name=""/>
        <dsp:cNvSpPr/>
      </dsp:nvSpPr>
      <dsp:spPr>
        <a:xfrm>
          <a:off x="1185591" y="1830254"/>
          <a:ext cx="2901658" cy="441279"/>
        </a:xfrm>
        <a:custGeom>
          <a:avLst/>
          <a:gdLst/>
          <a:ahLst/>
          <a:cxnLst/>
          <a:rect l="0" t="0" r="0" b="0"/>
          <a:pathLst>
            <a:path>
              <a:moveTo>
                <a:pt x="2901658" y="0"/>
              </a:moveTo>
              <a:lnTo>
                <a:pt x="2901658" y="192671"/>
              </a:lnTo>
              <a:lnTo>
                <a:pt x="0" y="192671"/>
              </a:lnTo>
              <a:lnTo>
                <a:pt x="0" y="441279"/>
              </a:lnTo>
            </a:path>
          </a:pathLst>
        </a:custGeom>
        <a:noFill/>
        <a:ln w="222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BD5F0-1056-4A06-A2D9-5AB4CD39CFEC}">
      <dsp:nvSpPr>
        <dsp:cNvPr id="0" name=""/>
        <dsp:cNvSpPr/>
      </dsp:nvSpPr>
      <dsp:spPr>
        <a:xfrm>
          <a:off x="460484" y="994256"/>
          <a:ext cx="7253531" cy="835997"/>
        </a:xfrm>
        <a:prstGeom prst="rect">
          <a:avLst/>
        </a:prstGeom>
        <a:solidFill>
          <a:schemeClr val="lt1"/>
        </a:solidFill>
        <a:ln w="222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1" kern="1200" cap="none" spc="0" dirty="0" err="1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</a:t>
          </a:r>
          <a:r>
            <a:rPr lang="ru-RU" sz="4800" b="1" kern="1200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</a:t>
          </a:r>
          <a:r>
            <a:rPr lang="ru-RU" sz="4800" b="1" kern="1200" cap="none" spc="0" dirty="0" err="1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ма</a:t>
          </a:r>
          <a:r>
            <a:rPr lang="uz-Cyrl-UZ" sz="4800" b="1" kern="1200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қолалар:</a:t>
          </a:r>
          <a:endParaRPr lang="ru-RU" sz="4800" b="1" kern="1200" cap="none" spc="0" dirty="0">
            <a:ln w="1905"/>
            <a:solidFill>
              <a:srgbClr val="FF000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60484" y="994256"/>
        <a:ext cx="7253531" cy="835997"/>
      </dsp:txXfrm>
    </dsp:sp>
    <dsp:sp modelId="{E247CAC5-73E4-4D86-B39C-477EA3228814}">
      <dsp:nvSpPr>
        <dsp:cNvPr id="0" name=""/>
        <dsp:cNvSpPr/>
      </dsp:nvSpPr>
      <dsp:spPr>
        <a:xfrm>
          <a:off x="1743" y="2271533"/>
          <a:ext cx="2367695" cy="1913050"/>
        </a:xfrm>
        <a:prstGeom prst="rect">
          <a:avLst/>
        </a:prstGeom>
        <a:solidFill>
          <a:schemeClr val="lt1"/>
        </a:solidFill>
        <a:ln w="222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600" b="1" kern="1200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Илмий-назарий </a:t>
          </a:r>
          <a:r>
            <a:rPr lang="uz-Cyrl-UZ" sz="3600" b="1" kern="12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мақола</a:t>
          </a:r>
          <a:endParaRPr lang="ru-RU" sz="3600" b="1" kern="1200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743" y="2271533"/>
        <a:ext cx="2367695" cy="1913050"/>
      </dsp:txXfrm>
    </dsp:sp>
    <dsp:sp modelId="{FF744242-6F0A-4AB4-A6CF-DCA44FD60D3B}">
      <dsp:nvSpPr>
        <dsp:cNvPr id="0" name=""/>
        <dsp:cNvSpPr/>
      </dsp:nvSpPr>
      <dsp:spPr>
        <a:xfrm>
          <a:off x="2866655" y="2271533"/>
          <a:ext cx="2367695" cy="1913050"/>
        </a:xfrm>
        <a:prstGeom prst="rect">
          <a:avLst/>
        </a:prstGeom>
        <a:solidFill>
          <a:schemeClr val="lt1"/>
        </a:solidFill>
        <a:ln w="222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600" b="1" kern="1200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Илмий-амалий (эмпирик)</a:t>
          </a:r>
          <a:r>
            <a:rPr lang="uz-Cyrl-UZ" sz="3600" b="1" kern="12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мақола</a:t>
          </a:r>
          <a:endParaRPr lang="ru-RU" sz="3600" b="1" kern="1200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866655" y="2271533"/>
        <a:ext cx="2367695" cy="1913050"/>
      </dsp:txXfrm>
    </dsp:sp>
    <dsp:sp modelId="{33060C04-E569-4D86-8D08-CF0AB980D40B}">
      <dsp:nvSpPr>
        <dsp:cNvPr id="0" name=""/>
        <dsp:cNvSpPr/>
      </dsp:nvSpPr>
      <dsp:spPr>
        <a:xfrm>
          <a:off x="5731567" y="2271533"/>
          <a:ext cx="2511604" cy="1913050"/>
        </a:xfrm>
        <a:prstGeom prst="rect">
          <a:avLst/>
        </a:prstGeom>
        <a:solidFill>
          <a:schemeClr val="lt1"/>
        </a:solidFill>
        <a:ln w="222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600" b="1" kern="1200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Шарҳловчи</a:t>
          </a:r>
          <a:r>
            <a:rPr lang="uz-Cyrl-UZ" sz="3600" b="1" kern="12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rPr>
            <a:t> мақола</a:t>
          </a:r>
          <a:endParaRPr lang="ru-RU" sz="3600" b="1" kern="1200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731567" y="2271533"/>
        <a:ext cx="2511604" cy="191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06  RASM\Шаблоны\15slid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 flipH="1" flipV="1">
            <a:off x="-1" y="2924944"/>
            <a:ext cx="9144000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06  RASM\Шаблоны\15slid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0" y="0"/>
            <a:ext cx="9144000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-1" y="2930910"/>
            <a:ext cx="9144002" cy="1569660"/>
          </a:xfrm>
          <a:prstGeom prst="rect">
            <a:avLst/>
          </a:prstGeom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7770" y="2924944"/>
            <a:ext cx="9076230" cy="172354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z-Cyrl-UZ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Илмий МАҚОЛАларни тайёрлаш  ва  ЭЪЛОН ҚИЛИШ</a:t>
            </a:r>
            <a:endParaRPr lang="ru-RU" sz="40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9166" y="4797152"/>
            <a:ext cx="8429684" cy="877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z-Cyrl-UZ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О.Садикова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ГулДУ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Иқтисодиёт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кафедраси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катта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ўқитувчи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PhD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15208" y="188640"/>
            <a:ext cx="6949280" cy="17281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Ҳақиқатни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қандай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бўлса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</a:t>
            </a: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шундайлигича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endParaRPr lang="uz-Cyrl-UZ" sz="2600" i="1" dirty="0">
              <a:solidFill>
                <a:srgbClr val="00B050"/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акс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эттириш</a:t>
            </a:r>
            <a:r>
              <a:rPr lang="en-US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</a:t>
            </a:r>
            <a:r>
              <a:rPr lang="uz-Cyrl-UZ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балки яхшидир, аммо </a:t>
            </a:r>
          </a:p>
          <a:p>
            <a:pPr algn="r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uz-Cyrl-UZ" sz="2600" i="1" u="sng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ҳақиқатни яратиш</a:t>
            </a:r>
            <a:r>
              <a:rPr lang="uz-Cyrl-UZ" sz="2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ундан яхшироқ.</a:t>
            </a:r>
            <a:endParaRPr lang="ru-RU" sz="2600" dirty="0">
              <a:solidFill>
                <a:srgbClr val="00B050"/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R="252095" algn="r">
              <a:lnSpc>
                <a:spcPct val="115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uz-Cyrl-UZ" b="1" i="1" dirty="0">
                <a:solidFill>
                  <a:srgbClr val="00B050"/>
                </a:solidFill>
                <a:effectLst/>
                <a:latin typeface="Segoe Script"/>
                <a:ea typeface="Calibri"/>
                <a:cs typeface="Times New Roman"/>
              </a:rPr>
              <a:t>Juzeppe Verdi.</a:t>
            </a:r>
            <a:endParaRPr lang="ru-RU" dirty="0">
              <a:solidFill>
                <a:srgbClr val="00B050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246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0891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725" algn="ctr">
              <a:lnSpc>
                <a:spcPct val="150000"/>
              </a:lnSpc>
            </a:pPr>
            <a:r>
              <a:rPr lang="uz-Cyrl-UZ" sz="2800" dirty="0">
                <a:latin typeface="Franklin Gothic Book" pitchFamily="34" charset="0"/>
                <a:cs typeface="Times New Roman" pitchFamily="18" charset="0"/>
              </a:rPr>
              <a:t>Р Е Ж А:</a:t>
            </a:r>
          </a:p>
          <a:p>
            <a:pPr marL="628650" indent="-628650" algn="just">
              <a:lnSpc>
                <a:spcPct val="150000"/>
              </a:lnSpc>
            </a:pPr>
            <a:r>
              <a:rPr lang="uz-Cyrl-UZ" sz="2800" dirty="0">
                <a:latin typeface="Franklin Gothic Book" pitchFamily="34" charset="0"/>
                <a:cs typeface="Times New Roman" pitchFamily="18" charset="0"/>
              </a:rPr>
              <a:t>1. </a:t>
            </a:r>
            <a:r>
              <a:rPr lang="uz-Cyrl-UZ" sz="2800" b="1" dirty="0">
                <a:latin typeface="Franklin Gothic Book" pitchFamily="34" charset="0"/>
                <a:cs typeface="Times New Roman" pitchFamily="18" charset="0"/>
              </a:rPr>
              <a:t>Илмий мақоланинг мазмуни, хусусиятлари турлари</a:t>
            </a:r>
            <a:endParaRPr lang="ru-RU" sz="2800" b="1" dirty="0">
              <a:latin typeface="Franklin Gothic Book" pitchFamily="34" charset="0"/>
              <a:cs typeface="Times New Roman" pitchFamily="18" charset="0"/>
            </a:endParaRPr>
          </a:p>
          <a:p>
            <a:pPr marL="628650" indent="-628650" algn="just">
              <a:lnSpc>
                <a:spcPct val="150000"/>
              </a:lnSpc>
            </a:pPr>
            <a:r>
              <a:rPr lang="uz-Cyrl-UZ" sz="2800" b="1" dirty="0">
                <a:latin typeface="Franklin Gothic Book" pitchFamily="34" charset="0"/>
                <a:cs typeface="Times New Roman" pitchFamily="18" charset="0"/>
              </a:rPr>
              <a:t>2. Илмий мақоланинг таркиби ва уни тайёрлаш тартиби</a:t>
            </a:r>
          </a:p>
          <a:p>
            <a:pPr marL="628650" indent="-628650" algn="just">
              <a:lnSpc>
                <a:spcPct val="150000"/>
              </a:lnSpc>
            </a:pPr>
            <a:r>
              <a:rPr lang="uz-Cyrl-UZ" sz="2800" b="1" dirty="0">
                <a:latin typeface="Franklin Gothic Book" pitchFamily="34" charset="0"/>
                <a:cs typeface="Times New Roman" pitchFamily="18" charset="0"/>
              </a:rPr>
              <a:t>3.Илмий мақоланинг таркибий қисмларини ва тўлиқ тайёрлаш ҳамда нашрга тақдим этиш</a:t>
            </a:r>
          </a:p>
          <a:p>
            <a:pPr marL="628650" indent="-628650" algn="just">
              <a:lnSpc>
                <a:spcPct val="150000"/>
              </a:lnSpc>
            </a:pPr>
            <a:r>
              <a:rPr lang="uz-Cyrl-UZ" sz="2800" b="1" dirty="0"/>
              <a:t>4. Scopus ва Web of Science базалари нима?</a:t>
            </a:r>
            <a:r>
              <a:rPr lang="uz-Cyrl-UZ" sz="28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indent="182563"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97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56D79E3-A5EA-CF4B-EF04-01C892CE8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145016" cy="5370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0710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:\06  RASM\Шаблоны\20slid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13"/>
          <a:stretch/>
        </p:blipFill>
        <p:spPr bwMode="auto">
          <a:xfrm>
            <a:off x="0" y="2322"/>
            <a:ext cx="9144000" cy="328266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199794822"/>
              </p:ext>
            </p:extLst>
          </p:nvPr>
        </p:nvGraphicFramePr>
        <p:xfrm>
          <a:off x="467544" y="764704"/>
          <a:ext cx="8244916" cy="5122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0371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агетная рамка 6"/>
          <p:cNvSpPr/>
          <p:nvPr/>
        </p:nvSpPr>
        <p:spPr>
          <a:xfrm>
            <a:off x="2123728" y="1124744"/>
            <a:ext cx="6912768" cy="3888432"/>
          </a:xfrm>
          <a:prstGeom prst="bevel">
            <a:avLst>
              <a:gd name="adj" fmla="val 574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z-Cyrl-UZ" sz="3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илмий мақола, аввало, илмий янгиликка эга бўлиши, унда баён қилинган натижалар олдин эълон қилинмаган ва маълумотлари сохталаштирилмаган бўлиши лозим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D:\06  RASM\Шаблоны\11print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69"/>
          <a:stretch/>
        </p:blipFill>
        <p:spPr bwMode="auto">
          <a:xfrm>
            <a:off x="-36512" y="0"/>
            <a:ext cx="28083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038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971645B-A4A0-14DB-B225-5883C11B693E}"/>
              </a:ext>
            </a:extLst>
          </p:cNvPr>
          <p:cNvSpPr txBox="1"/>
          <p:nvPr/>
        </p:nvSpPr>
        <p:spPr>
          <a:xfrm>
            <a:off x="179512" y="836712"/>
            <a:ext cx="8856984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z-Cyrl-UZ" sz="3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Америка стандартлар миллий институти (ANSI) </a:t>
            </a:r>
          </a:p>
          <a:p>
            <a:r>
              <a:rPr lang="uz-Cyrl-UZ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Z39.16-1972 (Preparation of Scientific Papers for Written or Oral Presentation) стандарти-</a:t>
            </a:r>
            <a:r>
              <a:rPr lang="uz-Cyrl-UZ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lang="uz-Cyrl-UZ" sz="36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z-Cyrl-UZ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қабул қилганидан сўнг,  мақолаларни расмийлаштириш бўйича IMRAD тузилмаси умумқабул қилинган стандартга айланган.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9979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0DD342F-4035-A9DF-661F-B79AE17239C7}"/>
              </a:ext>
            </a:extLst>
          </p:cNvPr>
          <p:cNvSpPr txBox="1"/>
          <p:nvPr/>
        </p:nvSpPr>
        <p:spPr>
          <a:xfrm>
            <a:off x="323528" y="549255"/>
            <a:ext cx="856895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z-Cyrl-UZ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M R A D </a:t>
            </a:r>
            <a:r>
              <a:rPr lang="uz-Cyrl-UZ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аббревиатураси  мақоланинг асосий </a:t>
            </a:r>
          </a:p>
          <a:p>
            <a:r>
              <a:rPr lang="uz-Cyrl-UZ" sz="3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z-Cyrl-UZ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бўлими биринчи ҳарфларидан иборат бўлиб, </a:t>
            </a:r>
          </a:p>
          <a:p>
            <a:r>
              <a:rPr lang="uz-Cyrl-UZ" sz="4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uz-Cyrl-UZ" sz="4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Кириш</a:t>
            </a:r>
            <a:r>
              <a:rPr lang="uz-Cyrl-UZ" sz="4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         </a:t>
            </a:r>
            <a:r>
              <a:rPr lang="uz-Cyrl-UZ" sz="4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uz-Cyrl-UZ" sz="4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–     Методлар, </a:t>
            </a:r>
          </a:p>
          <a:p>
            <a:r>
              <a:rPr lang="uz-Cyrl-UZ" sz="48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uz-Cyrl-UZ" sz="4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–     Натижалар;        </a:t>
            </a:r>
            <a:r>
              <a:rPr lang="uz-Cyrl-UZ" sz="4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r>
              <a:rPr lang="uz-Cyrl-UZ" sz="4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–   </a:t>
            </a:r>
            <a:r>
              <a:rPr lang="uz-Cyrl-UZ" sz="4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z-Cyrl-UZ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уҳокама</a:t>
            </a:r>
            <a:r>
              <a:rPr lang="uz-Cyrl-UZ" sz="4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246448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1FEF2D-A861-C726-8805-DFADD779D2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439323"/>
              </p:ext>
            </p:extLst>
          </p:nvPr>
        </p:nvGraphicFramePr>
        <p:xfrm>
          <a:off x="179512" y="620688"/>
          <a:ext cx="8784976" cy="6224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666">
                  <a:extLst>
                    <a:ext uri="{9D8B030D-6E8A-4147-A177-3AD203B41FA5}">
                      <a16:colId xmlns:a16="http://schemas.microsoft.com/office/drawing/2014/main" xmlns="" val="2653326062"/>
                    </a:ext>
                  </a:extLst>
                </a:gridCol>
                <a:gridCol w="1910532">
                  <a:extLst>
                    <a:ext uri="{9D8B030D-6E8A-4147-A177-3AD203B41FA5}">
                      <a16:colId xmlns:a16="http://schemas.microsoft.com/office/drawing/2014/main" xmlns="" val="3694530795"/>
                    </a:ext>
                  </a:extLst>
                </a:gridCol>
                <a:gridCol w="5197778">
                  <a:extLst>
                    <a:ext uri="{9D8B030D-6E8A-4147-A177-3AD203B41FA5}">
                      <a16:colId xmlns:a16="http://schemas.microsoft.com/office/drawing/2014/main" xmlns="" val="155999336"/>
                    </a:ext>
                  </a:extLst>
                </a:gridCol>
              </a:tblGrid>
              <a:tr h="7824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600">
                          <a:effectLst/>
                        </a:rPr>
                        <a:t>Элемент номи ўзбекча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600">
                          <a:effectLst/>
                        </a:rPr>
                        <a:t>Элемент номи инглизча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600" dirty="0">
                          <a:effectLst/>
                        </a:rPr>
                        <a:t>Қисқача баёни ва аҳамияти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2909000697"/>
                  </a:ext>
                </a:extLst>
              </a:tr>
              <a:tr h="2112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Н</a:t>
                      </a:r>
                      <a:r>
                        <a:rPr lang="uz-Cyrl-UZ" sz="1800">
                          <a:effectLst/>
                        </a:rPr>
                        <a:t>оми (мавзу)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Title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Иш мазмунининг қисқача  шакли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3901843169"/>
                  </a:ext>
                </a:extLst>
              </a:tr>
              <a:tr h="1962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Аннотация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Abstract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Нашрнинг кичрайтилган (мини) </a:t>
                      </a:r>
                      <a:r>
                        <a:rPr lang="ru-RU" sz="1800">
                          <a:effectLst/>
                        </a:rPr>
                        <a:t>версия</a:t>
                      </a:r>
                      <a:r>
                        <a:rPr lang="uz-Cyrl-UZ" sz="1800">
                          <a:effectLst/>
                        </a:rPr>
                        <a:t>си</a:t>
                      </a:r>
                      <a:r>
                        <a:rPr lang="ru-RU" sz="1800">
                          <a:effectLst/>
                        </a:rPr>
                        <a:t>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152049960"/>
                  </a:ext>
                </a:extLst>
              </a:tr>
              <a:tr h="4620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Кириш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 dirty="0">
                          <a:effectLst/>
                        </a:rPr>
                        <a:t>  </a:t>
                      </a:r>
                      <a:r>
                        <a:rPr lang="ru-RU" sz="1800" dirty="0" err="1">
                          <a:effectLst/>
                        </a:rPr>
                        <a:t>Introduction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Муаммонинг тавсифи ва миқёси, унинг ўрганилганлик даражаси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2211946521"/>
                  </a:ext>
                </a:extLst>
              </a:tr>
              <a:tr h="6199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Метод</a:t>
                      </a:r>
                      <a:r>
                        <a:rPr lang="uz-Cyrl-UZ" sz="1800">
                          <a:effectLst/>
                        </a:rPr>
                        <a:t>лар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Methods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 dirty="0">
                          <a:effectLst/>
                        </a:rPr>
                        <a:t>Тадқиқот жараёнининг баёни, уни ва унда қўлланилган методларни такрорлаш мумкин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3480450448"/>
                  </a:ext>
                </a:extLst>
              </a:tr>
              <a:tr h="3484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Натижалар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Results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Тадқиқотнинг асосий натижалари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3830618804"/>
                  </a:ext>
                </a:extLst>
              </a:tr>
              <a:tr h="5012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Муҳокама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Discussion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Олинган натижаларни мавжуд илмий адабиётлар контекстида таҳлил қилиш ва баҳолаш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890187069"/>
                  </a:ext>
                </a:extLst>
              </a:tr>
              <a:tr h="7824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Хулосалар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Conclusions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Тадқиқот натижаларининг таҳлили асосида илмий таклиф, амалий тавсиялар ва уларни ривожлантириш истиқболлари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846883620"/>
                  </a:ext>
                </a:extLst>
              </a:tr>
              <a:tr h="7824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Адабиётлар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>
                          <a:effectLst/>
                        </a:rPr>
                        <a:t>  </a:t>
                      </a:r>
                      <a:r>
                        <a:rPr lang="ru-RU" sz="1800">
                          <a:effectLst/>
                        </a:rPr>
                        <a:t>References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z-Cyrl-UZ" sz="1800" dirty="0">
                          <a:effectLst/>
                        </a:rPr>
                        <a:t>Адабиётлар рўйхати журнал талабларини ҳисобга олган ҳолда </a:t>
                      </a:r>
                      <a:r>
                        <a:rPr lang="ru-RU" sz="1800" dirty="0" err="1">
                          <a:effectLst/>
                        </a:rPr>
                        <a:t>библиографи</a:t>
                      </a:r>
                      <a:r>
                        <a:rPr lang="uz-Cyrl-UZ" sz="1800" dirty="0">
                          <a:effectLst/>
                        </a:rPr>
                        <a:t>к</a:t>
                      </a:r>
                      <a:r>
                        <a:rPr lang="ru-RU" sz="1800" dirty="0">
                          <a:effectLst/>
                        </a:rPr>
                        <a:t> стандарт</a:t>
                      </a:r>
                      <a:r>
                        <a:rPr lang="uz-Cyrl-UZ" sz="1800" dirty="0">
                          <a:effectLst/>
                        </a:rPr>
                        <a:t>ларга мувофиқ тузилади.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583" marR="97583" marT="44356" marB="44356"/>
                </a:tc>
                <a:extLst>
                  <a:ext uri="{0D108BD9-81ED-4DB2-BD59-A6C34878D82A}">
                    <a16:rowId xmlns:a16="http://schemas.microsoft.com/office/drawing/2014/main" xmlns="" val="33257159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1338D70-602A-56F6-DB98-9DABC2AC1819}"/>
              </a:ext>
            </a:extLst>
          </p:cNvPr>
          <p:cNvSpPr txBox="1"/>
          <p:nvPr/>
        </p:nvSpPr>
        <p:spPr>
          <a:xfrm>
            <a:off x="467544" y="44624"/>
            <a:ext cx="8208912" cy="558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uz-Cyrl-UZ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IMRAD тузилмаси, қисқача тавсифи ва аҳамияти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093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" name="Группа 2047"/>
          <p:cNvGrpSpPr/>
          <p:nvPr/>
        </p:nvGrpSpPr>
        <p:grpSpPr>
          <a:xfrm>
            <a:off x="610179" y="214433"/>
            <a:ext cx="7787754" cy="6166895"/>
            <a:chOff x="755576" y="407091"/>
            <a:chExt cx="7643536" cy="5959022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1223618" y="407091"/>
              <a:ext cx="6696744" cy="100669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1213324" y="3329484"/>
              <a:ext cx="6645718" cy="1043711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1196380" y="5295702"/>
              <a:ext cx="6696744" cy="1070411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755576" y="811585"/>
              <a:ext cx="0" cy="5264114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8328439" y="787561"/>
              <a:ext cx="36014" cy="5247176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H="1">
              <a:off x="755576" y="857142"/>
              <a:ext cx="468042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H="1" flipV="1">
              <a:off x="755576" y="6075699"/>
              <a:ext cx="468043" cy="2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7895056" y="2318338"/>
              <a:ext cx="504056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flipH="1">
              <a:off x="7929716" y="787561"/>
              <a:ext cx="468042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 flipH="1">
              <a:off x="783611" y="2387918"/>
              <a:ext cx="468042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H="1">
              <a:off x="7895056" y="6006118"/>
              <a:ext cx="475363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36" name="Прямоугольник 35"/>
          <p:cNvSpPr/>
          <p:nvPr/>
        </p:nvSpPr>
        <p:spPr>
          <a:xfrm>
            <a:off x="1115616" y="170056"/>
            <a:ext cx="66790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b="1" dirty="0"/>
              <a:t>МАҚОЛАНИНГ МАВЗУСИ  (</a:t>
            </a:r>
            <a:r>
              <a:rPr lang="en-US" b="1" dirty="0"/>
              <a:t>TITLE)</a:t>
            </a:r>
            <a:r>
              <a:rPr lang="uz-Cyrl-UZ" b="1" dirty="0"/>
              <a:t>:</a:t>
            </a:r>
            <a:endParaRPr lang="ru-RU" dirty="0"/>
          </a:p>
          <a:p>
            <a:pPr algn="ctr"/>
            <a:r>
              <a:rPr lang="uz-Cyrl-UZ" i="1" dirty="0"/>
              <a:t>(Асосий калит сўзларини ўз ичига олган, 10-12 сўздан ошмаган,</a:t>
            </a:r>
            <a:r>
              <a:rPr lang="uz-Cyrl-UZ" dirty="0"/>
              <a:t> </a:t>
            </a:r>
            <a:r>
              <a:rPr lang="uz-Cyrl-UZ" i="1" dirty="0"/>
              <a:t>қисқартмалар ва формулалар ишлатиш мумкин эмас)</a:t>
            </a:r>
            <a:r>
              <a:rPr lang="uz-Cyrl-UZ" dirty="0"/>
              <a:t> </a:t>
            </a:r>
            <a:endParaRPr lang="ru-RU" dirty="0"/>
          </a:p>
        </p:txBody>
      </p:sp>
      <p:sp>
        <p:nvSpPr>
          <p:cNvPr id="2051" name="Прямоугольник 2050"/>
          <p:cNvSpPr/>
          <p:nvPr/>
        </p:nvSpPr>
        <p:spPr>
          <a:xfrm>
            <a:off x="1331640" y="3225750"/>
            <a:ext cx="6336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b="1" dirty="0"/>
              <a:t>АННОТАЦИЯ </a:t>
            </a:r>
            <a:r>
              <a:rPr lang="uz-Cyrl-UZ" b="1" i="1" dirty="0"/>
              <a:t> </a:t>
            </a:r>
            <a:r>
              <a:rPr lang="uz-Cyrl-UZ" b="1" dirty="0"/>
              <a:t>(</a:t>
            </a:r>
            <a:r>
              <a:rPr lang="en-US" b="1" dirty="0"/>
              <a:t>ABSTRACT)</a:t>
            </a:r>
            <a:endParaRPr lang="ru-RU" dirty="0"/>
          </a:p>
          <a:p>
            <a:pPr algn="ctr"/>
            <a:r>
              <a:rPr lang="uz-Cyrl-UZ" i="1" dirty="0"/>
              <a:t>(200-250 белги), яъни 7-8 та гапдан ошмаган, содда ва тушунарли  ёзилади</a:t>
            </a:r>
            <a:endParaRPr lang="ru-RU" dirty="0"/>
          </a:p>
        </p:txBody>
      </p:sp>
      <p:sp>
        <p:nvSpPr>
          <p:cNvPr id="2054" name="Прямоугольник 2053"/>
          <p:cNvSpPr/>
          <p:nvPr/>
        </p:nvSpPr>
        <p:spPr>
          <a:xfrm>
            <a:off x="1187624" y="5301208"/>
            <a:ext cx="6336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b="1" dirty="0"/>
              <a:t>КАЛИТ СЎЗЛАР </a:t>
            </a:r>
            <a:r>
              <a:rPr lang="uz-Cyrl-UZ" b="1" i="1" dirty="0"/>
              <a:t> </a:t>
            </a:r>
            <a:r>
              <a:rPr lang="uz-Cyrl-UZ" b="1" dirty="0"/>
              <a:t>(</a:t>
            </a:r>
            <a:r>
              <a:rPr lang="en-US" b="1" dirty="0"/>
              <a:t>KEYWORDS)</a:t>
            </a:r>
            <a:endParaRPr lang="ru-RU" dirty="0"/>
          </a:p>
          <a:p>
            <a:pPr algn="ctr"/>
            <a:r>
              <a:rPr lang="uz-Cyrl-UZ" i="1" dirty="0"/>
              <a:t>8-10 та сўз ва сўз бирикмасидан ошмаган ҳажмда, мавзу хусусияти, тадқиқот объекти ва натижалари ёзилади</a:t>
            </a: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043608" y="1556792"/>
            <a:ext cx="6823098" cy="129614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638743" y="3717032"/>
            <a:ext cx="476873" cy="0"/>
          </a:xfrm>
          <a:prstGeom prst="lin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7812360" y="3645024"/>
            <a:ext cx="513567" cy="0"/>
          </a:xfrm>
          <a:prstGeom prst="lin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051739" y="1744360"/>
            <a:ext cx="676062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1600" b="1" dirty="0"/>
              <a:t>МУАЛЛИФ(ЛАР) ҲАҚИДА МАЪЛУМОТ (</a:t>
            </a:r>
            <a:r>
              <a:rPr lang="en-US" sz="1600" b="1" dirty="0"/>
              <a:t>INFORMATION ABOUT AUTHORS)</a:t>
            </a:r>
            <a:endParaRPr lang="ru-RU" sz="1600" dirty="0"/>
          </a:p>
          <a:p>
            <a:pPr algn="ctr"/>
            <a:r>
              <a:rPr lang="uz-Cyrl-UZ" i="1" dirty="0"/>
              <a:t>(Муаллиф(лар)нинг Ф.И-Ш, кетма-кетлиги уларнинг улушига қараб аниқланади; Ташкилот, шаҳар мамлакат номи)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123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" name="Группа 2047"/>
          <p:cNvGrpSpPr/>
          <p:nvPr/>
        </p:nvGrpSpPr>
        <p:grpSpPr>
          <a:xfrm>
            <a:off x="539552" y="124762"/>
            <a:ext cx="7812179" cy="6182334"/>
            <a:chOff x="720916" y="1303136"/>
            <a:chExt cx="7667508" cy="5243664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144963" y="1303136"/>
              <a:ext cx="6696744" cy="3413302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1144963" y="4912482"/>
              <a:ext cx="6696744" cy="72008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1196380" y="5754712"/>
              <a:ext cx="6696744" cy="792088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755576" y="2512755"/>
              <a:ext cx="0" cy="3796566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8378103" y="2512755"/>
              <a:ext cx="10321" cy="3796566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flipH="1">
              <a:off x="755576" y="6309320"/>
              <a:ext cx="468042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755576" y="5138583"/>
              <a:ext cx="362708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flipH="1">
              <a:off x="7859042" y="2571898"/>
              <a:ext cx="504056" cy="5439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H="1">
              <a:off x="720916" y="2516262"/>
              <a:ext cx="468042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H="1">
              <a:off x="7849707" y="5069002"/>
              <a:ext cx="504056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H="1">
              <a:off x="7884368" y="6296756"/>
              <a:ext cx="504056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</p:grpSp>
      <p:sp>
        <p:nvSpPr>
          <p:cNvPr id="36" name="Прямоугольник 35"/>
          <p:cNvSpPr/>
          <p:nvPr/>
        </p:nvSpPr>
        <p:spPr>
          <a:xfrm>
            <a:off x="7380312" y="44624"/>
            <a:ext cx="15291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1400" b="1" dirty="0">
                <a:solidFill>
                  <a:srgbClr val="FF0000"/>
                </a:solidFill>
              </a:rPr>
              <a:t>(Д А В О М И)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052" name="Прямоугольник 2051"/>
          <p:cNvSpPr/>
          <p:nvPr/>
        </p:nvSpPr>
        <p:spPr>
          <a:xfrm>
            <a:off x="1187624" y="44624"/>
            <a:ext cx="657853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1700" b="1" dirty="0"/>
              <a:t>АСОСИЙ ҚИСМ (</a:t>
            </a:r>
            <a:r>
              <a:rPr lang="en-US" sz="1700" b="1" dirty="0"/>
              <a:t>HIGHLIGHTS)</a:t>
            </a:r>
            <a:endParaRPr lang="ru-RU" sz="1700" dirty="0"/>
          </a:p>
          <a:p>
            <a:pPr algn="just"/>
            <a:r>
              <a:rPr lang="uz-Cyrl-UZ" sz="1700" i="1" dirty="0"/>
              <a:t>- </a:t>
            </a:r>
            <a:r>
              <a:rPr lang="uz-Cyrl-UZ" sz="1700" b="1" i="1" dirty="0">
                <a:solidFill>
                  <a:srgbClr val="00B050"/>
                </a:solidFill>
              </a:rPr>
              <a:t>Кириш</a:t>
            </a:r>
            <a:r>
              <a:rPr lang="en-US" sz="1700" b="1" i="1" dirty="0"/>
              <a:t> </a:t>
            </a:r>
            <a:r>
              <a:rPr lang="uz-Cyrl-UZ" sz="1700" b="1" i="1" dirty="0">
                <a:solidFill>
                  <a:srgbClr val="FF0000"/>
                </a:solidFill>
              </a:rPr>
              <a:t>(Introdu</a:t>
            </a:r>
            <a:r>
              <a:rPr lang="en-US" sz="1700" b="1" i="1" dirty="0">
                <a:solidFill>
                  <a:srgbClr val="FF0000"/>
                </a:solidFill>
              </a:rPr>
              <a:t>c</a:t>
            </a:r>
            <a:r>
              <a:rPr lang="uz-Cyrl-UZ" sz="1700" b="1" i="1" dirty="0">
                <a:solidFill>
                  <a:srgbClr val="FF0000"/>
                </a:solidFill>
              </a:rPr>
              <a:t>ion):</a:t>
            </a:r>
            <a:r>
              <a:rPr lang="uz-Cyrl-UZ" sz="1700" i="1" dirty="0"/>
              <a:t> мавзу долзарблиги, адабиётлар шарҳи, муаммонинг қўйилиши;</a:t>
            </a:r>
            <a:endParaRPr lang="ru-RU" sz="1700" dirty="0"/>
          </a:p>
          <a:p>
            <a:pPr algn="just"/>
            <a:r>
              <a:rPr lang="uz-Cyrl-UZ" sz="1700" i="1" dirty="0"/>
              <a:t>- </a:t>
            </a:r>
            <a:r>
              <a:rPr lang="uz-Cyrl-UZ" sz="1700" b="1" i="1" dirty="0">
                <a:solidFill>
                  <a:srgbClr val="00B050"/>
                </a:solidFill>
              </a:rPr>
              <a:t>Методлар</a:t>
            </a:r>
            <a:r>
              <a:rPr lang="en-US" sz="1700" b="1" i="1" dirty="0"/>
              <a:t> </a:t>
            </a:r>
            <a:r>
              <a:rPr lang="uz-Cyrl-UZ" sz="1700" b="1" i="1" dirty="0">
                <a:solidFill>
                  <a:srgbClr val="FF0000"/>
                </a:solidFill>
              </a:rPr>
              <a:t>(Materiyals and Methods):</a:t>
            </a:r>
            <a:r>
              <a:rPr lang="uz-Cyrl-UZ" sz="1700" i="1" dirty="0">
                <a:solidFill>
                  <a:srgbClr val="FF0000"/>
                </a:solidFill>
              </a:rPr>
              <a:t> </a:t>
            </a:r>
            <a:r>
              <a:rPr lang="uz-Cyrl-UZ" sz="1700" i="1" dirty="0"/>
              <a:t>мақола матнидан фойдаланган ҳолда тадқиқот натижаларини такрорлашга имкон берадиган метод ва экспериментлар батафсил баён қилинади</a:t>
            </a:r>
            <a:endParaRPr lang="ru-RU" sz="1700" dirty="0"/>
          </a:p>
          <a:p>
            <a:pPr algn="just"/>
            <a:r>
              <a:rPr lang="uz-Cyrl-UZ" sz="1700" i="1" dirty="0"/>
              <a:t>- </a:t>
            </a:r>
            <a:r>
              <a:rPr lang="uz-Cyrl-UZ" sz="1700" b="1" i="1" dirty="0">
                <a:solidFill>
                  <a:srgbClr val="00B050"/>
                </a:solidFill>
              </a:rPr>
              <a:t>Натижалар</a:t>
            </a:r>
            <a:r>
              <a:rPr lang="en-US" sz="1700" b="1" i="1" dirty="0"/>
              <a:t> </a:t>
            </a:r>
            <a:r>
              <a:rPr lang="uz-Cyrl-UZ" sz="1700" b="1" i="1" dirty="0">
                <a:solidFill>
                  <a:srgbClr val="FF0000"/>
                </a:solidFill>
              </a:rPr>
              <a:t>(Results):</a:t>
            </a:r>
            <a:r>
              <a:rPr lang="uz-Cyrl-UZ" sz="1700" b="1" i="1" dirty="0"/>
              <a:t> </a:t>
            </a:r>
            <a:r>
              <a:rPr lang="uz-Cyrl-UZ" sz="1700" i="1" dirty="0"/>
              <a:t>тадқиқотнинг ҳақиқий натижалари (матн, жадваллар, графиклар, диаграммалар, тенгламалар, расмлар);</a:t>
            </a:r>
            <a:endParaRPr lang="ru-RU" sz="1700" dirty="0"/>
          </a:p>
          <a:p>
            <a:pPr algn="just"/>
            <a:r>
              <a:rPr lang="uz-Cyrl-UZ" sz="1700" i="1" dirty="0"/>
              <a:t>- </a:t>
            </a:r>
            <a:r>
              <a:rPr lang="uz-Cyrl-UZ" sz="1700" b="1" i="1" dirty="0">
                <a:solidFill>
                  <a:srgbClr val="00B050"/>
                </a:solidFill>
              </a:rPr>
              <a:t>Муҳокама</a:t>
            </a:r>
            <a:r>
              <a:rPr lang="en-US" sz="1700" b="1" i="1" dirty="0"/>
              <a:t> </a:t>
            </a:r>
            <a:r>
              <a:rPr lang="uz-Cyrl-UZ" sz="1700" b="1" i="1" dirty="0">
                <a:solidFill>
                  <a:srgbClr val="FF0000"/>
                </a:solidFill>
              </a:rPr>
              <a:t>(Discussion):</a:t>
            </a:r>
            <a:r>
              <a:rPr lang="uz-Cyrl-UZ" sz="1700" i="1" dirty="0"/>
              <a:t> тадқиқот натижаларининг талқини, жумладан, гипотезасига мослиги; тадқиқот чекловлари ва натижаларни умумлаштириш; илмий таклиф ва амалий тавсиялар; келгуси тадқиқот йўналишлари бўйича тавсиялар.</a:t>
            </a:r>
            <a:endParaRPr lang="ru-RU" sz="1700" dirty="0"/>
          </a:p>
          <a:p>
            <a:pPr algn="just"/>
            <a:r>
              <a:rPr lang="uz-Cyrl-UZ" sz="1700" i="1" dirty="0"/>
              <a:t>- </a:t>
            </a:r>
            <a:r>
              <a:rPr lang="uz-Cyrl-UZ" sz="1700" b="1" i="1" dirty="0">
                <a:solidFill>
                  <a:srgbClr val="00B050"/>
                </a:solidFill>
              </a:rPr>
              <a:t>Хулоса</a:t>
            </a:r>
            <a:r>
              <a:rPr lang="uz-Cyrl-UZ" sz="1700" b="1" i="1" dirty="0"/>
              <a:t> </a:t>
            </a:r>
            <a:r>
              <a:rPr lang="uz-Cyrl-UZ" sz="1700" b="1" i="1" dirty="0">
                <a:solidFill>
                  <a:srgbClr val="FF0000"/>
                </a:solidFill>
              </a:rPr>
              <a:t>(Conclusion):</a:t>
            </a:r>
            <a:r>
              <a:rPr lang="uz-Cyrl-UZ" sz="1700" b="1" i="1" dirty="0"/>
              <a:t> </a:t>
            </a:r>
            <a:r>
              <a:rPr lang="uz-Cyrl-UZ" sz="1700" i="1" dirty="0"/>
              <a:t>мақола бўлимларининг қисқа якуни, ундаги жумлаларни такрорламасдан.</a:t>
            </a:r>
            <a:endParaRPr lang="ru-RU" sz="1700" dirty="0"/>
          </a:p>
          <a:p>
            <a:r>
              <a:rPr lang="uz-Cyrl-UZ" sz="17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3" name="Прямоугольник 2052"/>
          <p:cNvSpPr/>
          <p:nvPr/>
        </p:nvSpPr>
        <p:spPr>
          <a:xfrm>
            <a:off x="1187624" y="4398203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1600" b="1" dirty="0"/>
              <a:t>МИННАТДОРЛИК (</a:t>
            </a:r>
            <a:r>
              <a:rPr lang="en-US" sz="1600" b="1" dirty="0"/>
              <a:t>ACKNOWLDGMENTS)</a:t>
            </a:r>
            <a:endParaRPr lang="ru-RU" sz="1600" dirty="0"/>
          </a:p>
          <a:p>
            <a:pPr algn="ctr"/>
            <a:r>
              <a:rPr lang="uz-Cyrl-UZ" sz="1600" i="1" dirty="0"/>
              <a:t>(Муаллиф мақола тайёрлаш ва тадқиқотни молиялаштиришда берган ёрдамлари учун миннатдорлик билдириши мумкин)</a:t>
            </a:r>
            <a:endParaRPr lang="ru-RU" sz="1600" dirty="0"/>
          </a:p>
        </p:txBody>
      </p:sp>
      <p:sp>
        <p:nvSpPr>
          <p:cNvPr id="2054" name="Прямоугольник 2053"/>
          <p:cNvSpPr/>
          <p:nvPr/>
        </p:nvSpPr>
        <p:spPr>
          <a:xfrm>
            <a:off x="1187624" y="5445224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1600" b="1" dirty="0"/>
              <a:t>АДАБИЁТЛАР РЎЙХАТИ (</a:t>
            </a:r>
            <a:r>
              <a:rPr lang="en-US" sz="1600" b="1" dirty="0"/>
              <a:t>REFERENCES)</a:t>
            </a:r>
            <a:endParaRPr lang="ru-RU" sz="1600" dirty="0"/>
          </a:p>
          <a:p>
            <a:pPr algn="ctr"/>
            <a:r>
              <a:rPr lang="uz-Cyrl-UZ" sz="1600" i="1" dirty="0"/>
              <a:t>(ўрнатилган тартибда, фақат фойдаланилган манбалар киритилади)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02590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51520" y="620688"/>
            <a:ext cx="7488832" cy="4680520"/>
          </a:xfrm>
          <a:prstGeom prst="snip2DiagRect">
            <a:avLst>
              <a:gd name="adj1" fmla="val 0"/>
              <a:gd name="adj2" fmla="val 250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z-Cyrl-UZ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z-Cyrl-UZ" sz="2600" dirty="0"/>
              <a:t>«</a:t>
            </a:r>
            <a:r>
              <a:rPr lang="uz-Cyrl-UZ" sz="2600" b="1" dirty="0"/>
              <a:t>Мавзу</a:t>
            </a:r>
            <a:r>
              <a:rPr lang="uz-Cyrl-UZ" sz="2600" dirty="0"/>
              <a:t> [</a:t>
            </a:r>
            <a:r>
              <a:rPr lang="uz-Cyrl-UZ" sz="2600" i="1" dirty="0"/>
              <a:t>а</a:t>
            </a:r>
            <a:r>
              <a:rPr lang="uz-Cyrl-UZ" sz="2600" dirty="0"/>
              <a:t>. </a:t>
            </a:r>
            <a:r>
              <a:rPr lang="ar-SA" sz="2600" b="1" dirty="0">
                <a:solidFill>
                  <a:srgbClr val="00B050"/>
                </a:solidFill>
              </a:rPr>
              <a:t>موضوع</a:t>
            </a:r>
            <a:r>
              <a:rPr lang="ar-SA" sz="2600" dirty="0"/>
              <a:t> </a:t>
            </a:r>
            <a:r>
              <a:rPr lang="uz-Cyrl-UZ" sz="2600" dirty="0"/>
              <a:t>–жойлаштирилган; тўқиб чиқарилган; тема, сюжет] </a:t>
            </a:r>
            <a:r>
              <a:rPr lang="uz-Cyrl-UZ" sz="2600" u="sng" dirty="0"/>
              <a:t>Илмий тадқиқот</a:t>
            </a:r>
            <a:r>
              <a:rPr lang="uz-Cyrl-UZ" sz="2600" dirty="0"/>
              <a:t>, бадиий асар, фикр-мулоҳаза юритиш,  суҳбат, маъруза ва ш.к. </a:t>
            </a:r>
            <a:r>
              <a:rPr lang="uz-Cyrl-UZ" sz="2600" u="sng" dirty="0"/>
              <a:t>учун танлаб олинган объект</a:t>
            </a:r>
            <a:r>
              <a:rPr lang="uz-Cyrl-UZ" sz="2600" dirty="0"/>
              <a:t>»</a:t>
            </a:r>
            <a:r>
              <a:rPr lang="uz-Cyrl-UZ" sz="2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endParaRPr lang="uz-Cyrl-UZ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z-Cyrl-UZ" sz="2000" dirty="0">
              <a:latin typeface="Times New Roman" pitchFamily="18" charset="0"/>
              <a:cs typeface="Times New Roman" pitchFamily="18" charset="0"/>
            </a:endParaRPr>
          </a:p>
          <a:p>
            <a:pPr indent="354013" algn="just"/>
            <a:r>
              <a:rPr lang="uz-Cyrl-UZ" sz="2000" b="1" dirty="0"/>
              <a:t>Ўзбек тилининг изоҳли луғати.</a:t>
            </a:r>
            <a:r>
              <a:rPr lang="uz-Cyrl-UZ" sz="2000" dirty="0"/>
              <a:t> Ж. II, ЎзР ФА Тил ва адабиёт ин-ти.-Т.: «Ўзбекистон миллий энциклопедияси» Давлат илмий нашриёти, 2006. - Б. 516 </a:t>
            </a:r>
            <a:endParaRPr lang="ru-RU" dirty="0"/>
          </a:p>
        </p:txBody>
      </p:sp>
      <p:pic>
        <p:nvPicPr>
          <p:cNvPr id="8" name="Picture 3" descr="D:\06  RASM\Fan\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96136" y="4869160"/>
            <a:ext cx="2514946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92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:\06  RASM\Шаблоны\20slid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13"/>
          <a:stretch/>
        </p:blipFill>
        <p:spPr bwMode="auto">
          <a:xfrm>
            <a:off x="72008" y="17176"/>
            <a:ext cx="9036496" cy="269174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323528" y="764704"/>
            <a:ext cx="8496944" cy="4608512"/>
          </a:xfrm>
          <a:prstGeom prst="round2SameRect">
            <a:avLst>
              <a:gd name="adj1" fmla="val 26588"/>
              <a:gd name="adj2" fmla="val 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just"/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Мавзуни номлашда учрайдиган </a:t>
            </a:r>
            <a:r>
              <a:rPr lang="uz-Cyrl-UZ" sz="2800" b="1" dirty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камчиликлар</a:t>
            </a:r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- мавзу ҳаддан ташқари умумий, кенг ва мақолада кўрилган масалалардан ташқарига чиқиб кетиши;</a:t>
            </a:r>
            <a:endParaRPr lang="ru-RU" sz="2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- мавзу кўрилаётган масаланинг моҳиятини акс эттирмаслиги ва бу билан ўқувчини чалғитиши;</a:t>
            </a:r>
            <a:endParaRPr lang="ru-RU" sz="2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-  мавзу жуда </a:t>
            </a:r>
            <a:r>
              <a:rPr lang="ru-RU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оламшумул</a:t>
            </a:r>
            <a:r>
              <a:rPr lang="ru-RU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ва </a:t>
            </a:r>
            <a:r>
              <a:rPr lang="ru-RU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жарангдор</a:t>
            </a:r>
            <a:r>
              <a:rPr lang="ru-RU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z-Cyrl-UZ" sz="2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номланиши.</a:t>
            </a:r>
            <a:endParaRPr lang="ru-RU" sz="2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264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06  RASM\Fan\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830" y="-27384"/>
            <a:ext cx="2514946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06  RASM\Ramka VABEK\Ramka Oq\F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" y="2772"/>
            <a:ext cx="9139682" cy="674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рапеция 5"/>
          <p:cNvSpPr/>
          <p:nvPr/>
        </p:nvSpPr>
        <p:spPr>
          <a:xfrm>
            <a:off x="899592" y="1124744"/>
            <a:ext cx="7128792" cy="4536504"/>
          </a:xfrm>
          <a:prstGeom prst="trapezoid">
            <a:avLst>
              <a:gd name="adj" fmla="val 597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z-Cyrl-UZ" sz="3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Аннотация</a:t>
            </a:r>
            <a:r>
              <a:rPr lang="uz-Cyrl-UZ" sz="3200" b="1" dirty="0"/>
              <a:t>(</a:t>
            </a:r>
            <a:r>
              <a:rPr lang="en-US" sz="3200" b="1" dirty="0"/>
              <a:t>ABSTRACT)</a:t>
            </a:r>
            <a:r>
              <a:rPr lang="uz-Cyrl-UZ" sz="3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 мақолада кўрилган масаланинг мақсади ва аҳамияти қисқача ёритилади, муаллифнинг шахсий ёндашуви ва хулосалари қисқартирилган шаклда берилади. Шунингдек, илмий янгилиги ҳам кўрсатилади.</a:t>
            </a:r>
            <a:endParaRPr lang="ru-RU" sz="3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565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Блок-схема: ручной ввод 5"/>
          <p:cNvSpPr/>
          <p:nvPr/>
        </p:nvSpPr>
        <p:spPr>
          <a:xfrm>
            <a:off x="539552" y="836712"/>
            <a:ext cx="7992888" cy="5112568"/>
          </a:xfrm>
          <a:prstGeom prst="flowChartManualInp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z-Cyrl-UZ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Калит сўзлари </a:t>
            </a:r>
            <a:r>
              <a:rPr lang="uz-Cyrl-UZ" sz="2400" b="1" dirty="0"/>
              <a:t>(</a:t>
            </a:r>
            <a:r>
              <a:rPr lang="en-US" sz="2400" b="1" dirty="0"/>
              <a:t>KEYWORDS)</a:t>
            </a:r>
            <a:r>
              <a:rPr lang="ru-RU" sz="2400" dirty="0"/>
              <a:t> </a:t>
            </a:r>
            <a:r>
              <a:rPr lang="uz-Cyrl-UZ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нима ва қандай тузилади?</a:t>
            </a:r>
            <a:r>
              <a:rPr lang="uz-Cyrl-UZ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2400" dirty="0">
                <a:latin typeface="Times New Roman" pitchFamily="18" charset="0"/>
                <a:cs typeface="Times New Roman" pitchFamily="18" charset="0"/>
              </a:rPr>
              <a:t>Калит сўзлар – бу аввало мақолани автоматлаштирилган қидирув тизими орқали топадиган восита. </a:t>
            </a:r>
          </a:p>
          <a:p>
            <a:pPr algn="ctr"/>
            <a:endParaRPr lang="uz-Cyrl-UZ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z-Cyrl-UZ" sz="2600" b="1" dirty="0">
                <a:latin typeface="Times New Roman" pitchFamily="18" charset="0"/>
                <a:cs typeface="Times New Roman" pitchFamily="18" charset="0"/>
              </a:rPr>
              <a:t>Кредит қобилияти таҳлилининг </a:t>
            </a:r>
          </a:p>
          <a:p>
            <a:pPr algn="ctr"/>
            <a:r>
              <a:rPr lang="uz-Cyrl-UZ" sz="2600" b="1" dirty="0">
                <a:latin typeface="Times New Roman" pitchFamily="18" charset="0"/>
                <a:cs typeface="Times New Roman" pitchFamily="18" charset="0"/>
              </a:rPr>
              <a:t>замонавий концепциялари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sz="2400" b="1" i="1" dirty="0">
                <a:latin typeface="Times New Roman" pitchFamily="18" charset="0"/>
                <a:cs typeface="Times New Roman" pitchFamily="18" charset="0"/>
              </a:rPr>
              <a:t>   Калит сўзлар: </a:t>
            </a:r>
            <a:r>
              <a:rPr lang="uz-Cyrl-UZ" sz="2400" i="1" dirty="0">
                <a:latin typeface="Times New Roman" pitchFamily="18" charset="0"/>
                <a:cs typeface="Times New Roman" pitchFamily="18" charset="0"/>
              </a:rPr>
              <a:t>кредит, кредит қобилияти, концепция, таҳлил, баҳолаш моделлари, коэффициентлар, синфлар.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D:\06  RASM\Fan\dopolnitelnoe_obrazovanie_95849583948398439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7384"/>
            <a:ext cx="269979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422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1E9D90-D9A3-32DD-5F9F-878FD8893809}"/>
              </a:ext>
            </a:extLst>
          </p:cNvPr>
          <p:cNvSpPr txBox="1"/>
          <p:nvPr/>
        </p:nvSpPr>
        <p:spPr>
          <a:xfrm>
            <a:off x="251520" y="116632"/>
            <a:ext cx="8424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z-Cyrl-UZ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uz-Cyrl-UZ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ириш қисми</a:t>
            </a:r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 мавзунинг долзарблиги, тадқиқот объекти, предмети ва методлари баён қилинади. </a:t>
            </a:r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C9DAEFB-09E3-D2DA-ED6B-47B0592AC4BA}"/>
              </a:ext>
            </a:extLst>
          </p:cNvPr>
          <p:cNvSpPr txBox="1"/>
          <p:nvPr/>
        </p:nvSpPr>
        <p:spPr>
          <a:xfrm>
            <a:off x="179512" y="1052736"/>
            <a:ext cx="878497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/>
            <a:r>
              <a:rPr lang="uz-Cyrl-UZ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z-Cyrl-UZ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Кириш</a:t>
            </a:r>
            <a:r>
              <a:rPr lang="uz-Cyrl-UZ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»ингизни қуйидаги саволнома асосида текшириб кўринг: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/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Тадқиқот мавзусининг  долзарблиги ва зарурати?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49580" algn="just"/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</a:t>
            </a:r>
            <a:r>
              <a:rPr lang="uz-Cyrl-UZ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шингиз бошқа олимларникидан нимаси билан фарқ қилади?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49580" algn="just"/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 Мазкур масалага оид тадқиқотлар орасида Сизнинг ишингиз қандай ўрин эгаллайди?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/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4) «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Кириш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»да тадқиқот учун асос бўладиган </a:t>
            </a:r>
            <a:r>
              <a:rPr lang="uz-Cyrl-UZ" sz="2400" i="1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илмий гипотезалар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борми?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/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5) Мақолангизнинг илмий аппарати ўқувчилар учун етарли даражада тушунарлими?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187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79512" y="44624"/>
            <a:ext cx="8856984" cy="6647510"/>
          </a:xfrm>
          <a:prstGeom prst="round2DiagRect">
            <a:avLst>
              <a:gd name="adj1" fmla="val 32805"/>
              <a:gd name="adj2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D9B3BE9-ADF3-390B-7891-12D74C87395D}"/>
              </a:ext>
            </a:extLst>
          </p:cNvPr>
          <p:cNvSpPr txBox="1"/>
          <p:nvPr/>
        </p:nvSpPr>
        <p:spPr>
          <a:xfrm>
            <a:off x="251520" y="1844824"/>
            <a:ext cx="856895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/>
            <a:r>
              <a:rPr lang="uz-Cyrl-UZ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z-Cyrl-UZ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Кириш</a:t>
            </a:r>
            <a:r>
              <a:rPr lang="uz-Cyrl-UZ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»ингизни қуйидаги саволнома асосида  текшириб кўринг: 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buAutoNum type="arabicParenR"/>
            </a:pP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Тадқиқот мавзусининг  долзарблиги ва зарурати?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buAutoNum type="arabicParenR"/>
            </a:pP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z-Cyrl-UZ" sz="24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шингиз бошқа олимларникидан нимаси билан фарқ қилади?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buAutoNum type="arabicParenR"/>
            </a:pP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Мазкур масалага оид тадқиқотлар орасида Сизнинг ишингиз қандай ўрин эгаллайди?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buAutoNum type="arabicParenR"/>
            </a:pP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Кириш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»да тадқиқот учун асос бўладиган </a:t>
            </a:r>
            <a:r>
              <a:rPr lang="uz-Cyrl-UZ" sz="2400" i="1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илмий гипотезалар</a:t>
            </a: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борми?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buAutoNum type="arabicParenR"/>
            </a:pPr>
            <a:r>
              <a:rPr lang="uz-Cyrl-UZ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Мақолангизнинг илмий аппарати ўқувчилар учун етарли даражада тушунарлими?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BD68D6A-88FB-6542-964B-028BE3DC3ED5}"/>
              </a:ext>
            </a:extLst>
          </p:cNvPr>
          <p:cNvSpPr txBox="1"/>
          <p:nvPr/>
        </p:nvSpPr>
        <p:spPr>
          <a:xfrm>
            <a:off x="1259632" y="260648"/>
            <a:ext cx="74168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z-Cyrl-UZ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uz-Cyrl-UZ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ириш қисми</a:t>
            </a:r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 мавзунинг </a:t>
            </a:r>
            <a:r>
              <a:rPr lang="uz-Cyrl-UZ" sz="28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долзарблиги</a:t>
            </a:r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тадқиқот </a:t>
            </a:r>
            <a:r>
              <a:rPr lang="uz-Cyrl-UZ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объекти</a:t>
            </a:r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uz-Cyrl-UZ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предмети</a:t>
            </a:r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ва </a:t>
            </a:r>
            <a:r>
              <a:rPr lang="uz-Cyrl-UZ" sz="2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методлари</a:t>
            </a:r>
          </a:p>
          <a:p>
            <a:pPr algn="ctr"/>
            <a:r>
              <a:rPr lang="uz-Cyrl-U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баён қилинади.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2446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79512" y="404664"/>
            <a:ext cx="8784976" cy="5832648"/>
          </a:xfrm>
          <a:prstGeom prst="round2DiagRect">
            <a:avLst>
              <a:gd name="adj1" fmla="val 32805"/>
              <a:gd name="adj2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449580" algn="ctr">
              <a:lnSpc>
                <a:spcPct val="150000"/>
              </a:lnSpc>
            </a:pPr>
            <a:r>
              <a:rPr lang="uz-Cyrl-UZ" sz="2400" b="1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МЕТОДЛАР (METHODS).</a:t>
            </a:r>
            <a:endParaRPr lang="ru-RU" sz="2400" dirty="0">
              <a:solidFill>
                <a:srgbClr val="00B05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uz-Cyrl-UZ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Энг муҳими, тадқиқ қилинган маълумотлар ишончли ва методлар тўғри танланган бўлиши лозим. Бу </a:t>
            </a:r>
            <a:r>
              <a:rPr lang="uz-Cyrl-UZ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Сизнинг тадқиқотингизни аввало тақризчилар, қолаверса бошқа олимлар такрорлаб (қайтадан ўтказиб), ҳаққонийлигига ишонч ҳосил қилишлари учун зарур.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317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B91C1E8-68D0-80A3-49ED-37649E965FF7}"/>
              </a:ext>
            </a:extLst>
          </p:cNvPr>
          <p:cNvSpPr txBox="1"/>
          <p:nvPr/>
        </p:nvSpPr>
        <p:spPr>
          <a:xfrm>
            <a:off x="179512" y="116632"/>
            <a:ext cx="8784976" cy="5019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uz-Cyrl-UZ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Натижалар (</a:t>
            </a: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uz-Cyrl-UZ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илмий мақоланинг энг қисқа, шунга қарамасдан, энг муҳим қисми ҳисобланади.  </a:t>
            </a:r>
          </a:p>
          <a:p>
            <a:pPr indent="450215" algn="just">
              <a:lnSpc>
                <a:spcPct val="150000"/>
              </a:lnSpc>
            </a:pP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Натижалар масаланинг моҳиятидан келиб чиқиб, </a:t>
            </a:r>
            <a:r>
              <a:rPr lang="uz-Cyrl-UZ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график, схема, жадвал, диаграмма, модел, алгоритм, формула, расм </a:t>
            </a: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 бошқа шаклларда шаклида тақдим этилиши мақсадга мувофиқ. </a:t>
            </a:r>
          </a:p>
          <a:p>
            <a:pPr indent="450215" algn="just">
              <a:lnSpc>
                <a:spcPct val="150000"/>
              </a:lnSpc>
            </a:pP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Жадвал номи унинг </a:t>
            </a:r>
            <a:r>
              <a:rPr lang="uz-Cyrl-UZ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юқорисига</a:t>
            </a: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расмлар ва бошқа шунга ўхшаш материаллар номи эса </a:t>
            </a:r>
            <a:r>
              <a:rPr lang="uz-Cyrl-UZ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пастки қисмига </a:t>
            </a: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ёзилиши керак. </a:t>
            </a:r>
          </a:p>
          <a:p>
            <a:pPr indent="450215" algn="just">
              <a:lnSpc>
                <a:spcPct val="150000"/>
              </a:lnSpc>
            </a:pPr>
            <a:r>
              <a:rPr lang="uz-Cyrl-UZ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Ҳар бир кўргазмали материал мақола матни билан бевосита алоқадор бўлиб, матнда унга ҳавола қилиниши лозим.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960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07504" y="188640"/>
            <a:ext cx="8928992" cy="6480720"/>
          </a:xfrm>
          <a:prstGeom prst="round2DiagRect">
            <a:avLst>
              <a:gd name="adj1" fmla="val 32805"/>
              <a:gd name="adj2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450215" algn="just">
              <a:lnSpc>
                <a:spcPct val="150000"/>
              </a:lnSpc>
            </a:pPr>
            <a:r>
              <a:rPr lang="uz-Cyrl-UZ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Муҳокама</a:t>
            </a:r>
            <a:r>
              <a:rPr lang="uz-Cyrl-UZ" sz="1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uz-Cyrl-UZ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Discussion</a:t>
            </a:r>
            <a:r>
              <a:rPr lang="uz-Cyrl-UZ" sz="18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uz-Cyrl-UZ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z-Cyrl-U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қисмида муаллиф тадқиқотлар натижасида олинган ўз ёндашувлари(талқини)ни келтиради. Хусусан, унинг тузилмасини қуйидаги алгоритм бўйича текширинг.</a:t>
            </a:r>
          </a:p>
          <a:p>
            <a:pPr indent="450215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1.Илмий натижаларинингиз қанчалик тушунарли баён қилинган?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Сизнинг тадқиқотингиз натижалари ва бошқа олимлар ишлари   ўртасида </a:t>
            </a:r>
            <a:r>
              <a:rPr lang="uz-Cyrl-UZ" sz="18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боғлиқлик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мавжудми? </a:t>
            </a:r>
            <a:r>
              <a:rPr lang="uz-Cyrl-UZ" sz="18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Зиддият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-чи?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3.Тадқиқотингизнинг </a:t>
            </a:r>
            <a:r>
              <a:rPr lang="uz-Cyrl-UZ" sz="1800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зайф томонлари 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нималар деб ҳисоблайсиз?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4.Мақолани тайёрлашда қандайдир </a:t>
            </a:r>
            <a:r>
              <a:rPr lang="uz-Cyrl-UZ" sz="18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чегара (ёки чеклов)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лар бўлдими?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5.Ишингиз натижаларини </a:t>
            </a:r>
            <a:r>
              <a:rPr lang="uz-Cyrl-UZ" sz="1800" i="1" u="sng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кейинги тадқиқотлар</a:t>
            </a:r>
            <a:r>
              <a:rPr lang="uz-Cyrl-UZ" sz="18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учун қўллаш мумкинми?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6. </a:t>
            </a:r>
            <a:r>
              <a:rPr lang="uz-Cyrl-UZ" sz="1800" b="1" i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Гипотезалар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тадқиқот натижалари билан тасдиқландими?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7. Тадқиқотни қайси йўналишларда </a:t>
            </a:r>
            <a:r>
              <a:rPr lang="uz-Cyrl-UZ" sz="1800" b="1" i="1" u="sng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давом эттириш </a:t>
            </a:r>
            <a:r>
              <a:rPr lang="uz-Cyrl-UZ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мумкин?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081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79512" y="553274"/>
            <a:ext cx="8568952" cy="4891950"/>
          </a:xfrm>
          <a:prstGeom prst="snip2DiagRect">
            <a:avLst>
              <a:gd name="adj1" fmla="val 0"/>
              <a:gd name="adj2" fmla="val 250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z-Cyrl-UZ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z-Cyrl-UZ" sz="2800" b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Хулоса</a:t>
            </a:r>
            <a:r>
              <a:rPr lang="uz-Cyrl-UZ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2800" b="1" i="1" dirty="0">
                <a:solidFill>
                  <a:srgbClr val="FF0000"/>
                </a:solidFill>
              </a:rPr>
              <a:t>(Conclusion)</a:t>
            </a:r>
            <a:r>
              <a:rPr lang="uz-Cyrl-UZ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z-Cyrl-UZ" sz="2800" dirty="0">
                <a:latin typeface="Times New Roman" pitchFamily="18" charset="0"/>
                <a:cs typeface="Times New Roman" pitchFamily="18" charset="0"/>
              </a:rPr>
              <a:t>қисмида муаллифнинг эришган асосий ютуқлари </a:t>
            </a:r>
            <a:r>
              <a:rPr lang="uz-Cyrl-UZ" sz="2800" b="1" dirty="0">
                <a:latin typeface="Times New Roman" pitchFamily="18" charset="0"/>
                <a:cs typeface="Times New Roman" pitchFamily="18" charset="0"/>
              </a:rPr>
              <a:t>тезис </a:t>
            </a:r>
            <a:r>
              <a:rPr lang="uz-Cyrl-UZ" sz="2800" dirty="0">
                <a:latin typeface="Times New Roman" pitchFamily="18" charset="0"/>
                <a:cs typeface="Times New Roman" pitchFamily="18" charset="0"/>
              </a:rPr>
              <a:t>шаклида баён қилинади. Барча хулосалар мақоланинг асосий қисмидан келиб чиқадиган, объектив ва ортиқча изоҳларсиз ёзилиши лозим. </a:t>
            </a:r>
          </a:p>
          <a:p>
            <a:pPr algn="ctr"/>
            <a:endParaRPr lang="uz-Cyrl-UZ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z-Cyrl-UZ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z-Cyrl-UZ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z-Cyrl-UZ" sz="2400" b="1" u="sng" dirty="0">
                <a:latin typeface="Times New Roman" pitchFamily="18" charset="0"/>
                <a:cs typeface="Times New Roman" pitchFamily="18" charset="0"/>
              </a:rPr>
              <a:t>Адабиётлар рўйхати</a:t>
            </a:r>
            <a:r>
              <a:rPr lang="uz-Cyrl-UZ" sz="2400" dirty="0">
                <a:latin typeface="Times New Roman" pitchFamily="18" charset="0"/>
                <a:cs typeface="Times New Roman" pitchFamily="18" charset="0"/>
              </a:rPr>
              <a:t>да мақола матнидаги иқтибос қилинган манбалар (адабиётлар) келтирилади.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/>
          </a:p>
        </p:txBody>
      </p:sp>
      <p:pic>
        <p:nvPicPr>
          <p:cNvPr id="8" name="Picture 3" descr="D:\06  RASM\Fan\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96136" y="4941168"/>
            <a:ext cx="2514946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129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07504" y="188640"/>
            <a:ext cx="8928992" cy="6480720"/>
          </a:xfrm>
          <a:prstGeom prst="round2DiagRect">
            <a:avLst>
              <a:gd name="adj1" fmla="val 32805"/>
              <a:gd name="adj2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449580" algn="ctr"/>
            <a:r>
              <a:rPr lang="uz-Cyrl-UZ" sz="24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Хулосалар (</a:t>
            </a:r>
            <a:r>
              <a:rPr lang="uz-Cyrl-UZ" sz="24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Conclusions</a:t>
            </a:r>
            <a:r>
              <a:rPr lang="uz-Cyrl-UZ" sz="24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uz-Cyrl-UZ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қуйидаги саволларга аниқ жавоб бериши лозим:</a:t>
            </a:r>
            <a:endParaRPr lang="ru-RU" sz="2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1.Мақола ёзишдан қўйилган </a:t>
            </a:r>
            <a:r>
              <a:rPr lang="uz-Cyrl-UZ" sz="24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мақсад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га эриша олдингизми?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2.Қайси илмий </a:t>
            </a:r>
            <a:r>
              <a:rPr lang="uz-Cyrl-UZ" sz="2400" b="1" i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гипотезалар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исботланди? Қайсилари рад этилди? Нима учун?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Мақолангизнинг илм-фанни ривожлантириш-даги </a:t>
            </a:r>
            <a:r>
              <a:rPr lang="uz-Cyrl-UZ" sz="2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аҳамияти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ва унга  қўшган </a:t>
            </a:r>
            <a:r>
              <a:rPr lang="uz-Cyrl-UZ" sz="2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ҳиссаси н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ималардан иборат?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4.Таклифлар ва тавсияларингиздан </a:t>
            </a:r>
            <a:r>
              <a:rPr lang="uz-Cyrl-UZ" sz="2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амалиётда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ким ва қандай фойдалиниши мумкин?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5.Тадқиқотингизнинг қайси жиҳатларини </a:t>
            </a:r>
            <a:r>
              <a:rPr lang="uz-Cyrl-UZ" sz="24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кейинчалик</a:t>
            </a:r>
            <a:r>
              <a:rPr lang="uz-Cyrl-UZ" sz="2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қандай   йўналишларда давом эттириш зарур? </a:t>
            </a:r>
            <a:endParaRPr lang="ru-R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621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06  RASM\Fan\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494" y="23986"/>
            <a:ext cx="2448273" cy="153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67544" y="1124744"/>
            <a:ext cx="7704856" cy="4824536"/>
          </a:xfrm>
          <a:prstGeom prst="round2DiagRect">
            <a:avLst>
              <a:gd name="adj1" fmla="val 32805"/>
              <a:gd name="adj2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z-Cyrl-UZ" sz="2400" b="1" dirty="0">
                <a:latin typeface="Times New Roman" pitchFamily="18" charset="0"/>
                <a:cs typeface="Times New Roman" pitchFamily="18" charset="0"/>
              </a:rPr>
              <a:t>	Мақола матнини илмий-адабий услубда баён қилиш.</a:t>
            </a:r>
            <a:r>
              <a:rPr lang="uz-Cyrl-UZ" sz="2400" dirty="0">
                <a:latin typeface="Times New Roman" pitchFamily="18" charset="0"/>
                <a:cs typeface="Times New Roman" pitchFamily="18" charset="0"/>
              </a:rPr>
              <a:t> Бунинг учун матннинг яхлит, ундаги фикрлар мантиқий изчил боғланган ва якунланган бўлиши лозим. Бунинг учун фикрларни боғлайдиган қуйидаги сўзлардан фойдаланиш мумкин: </a:t>
            </a:r>
            <a:r>
              <a:rPr lang="uz-Cyrl-UZ" sz="2400" i="1" dirty="0">
                <a:latin typeface="Times New Roman" pitchFamily="18" charset="0"/>
                <a:cs typeface="Times New Roman" pitchFamily="18" charset="0"/>
              </a:rPr>
              <a:t>«Дарҳақиқат, ...», «Шу билан бирга, ... », «Албатта, ... », «Шунингдек, ... », «Шундай қилиб, ... », «Аслида эса, ... », «Таъкидлаш жоизки, ... », «Бундан ташқари, ... »</a:t>
            </a:r>
            <a:r>
              <a:rPr lang="uz-Cyrl-UZ" sz="2400" dirty="0">
                <a:latin typeface="Times New Roman" pitchFamily="18" charset="0"/>
                <a:cs typeface="Times New Roman" pitchFamily="18" charset="0"/>
              </a:rPr>
              <a:t> ва бошқалар. </a:t>
            </a:r>
          </a:p>
          <a:p>
            <a:pPr algn="just"/>
            <a:r>
              <a:rPr lang="uz-Cyrl-UZ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z-Cyrl-UZ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Бундай сўзларни матн мазмунига қараб ўрнида ишлатиш зарур!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344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78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одним вырезанным скругленным углом 4"/>
          <p:cNvSpPr/>
          <p:nvPr/>
        </p:nvSpPr>
        <p:spPr>
          <a:xfrm>
            <a:off x="179512" y="476672"/>
            <a:ext cx="7776864" cy="4608512"/>
          </a:xfrm>
          <a:prstGeom prst="snipRoundRect">
            <a:avLst>
              <a:gd name="adj1" fmla="val 24604"/>
              <a:gd name="adj2" fmla="val 2967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z-Cyrl-UZ" sz="3600" dirty="0">
                <a:latin typeface="Times New Roman" pitchFamily="18" charset="0"/>
                <a:cs typeface="Times New Roman" pitchFamily="18" charset="0"/>
              </a:rPr>
              <a:t>Агар мақолангиз таркибан </a:t>
            </a:r>
          </a:p>
          <a:p>
            <a:pPr algn="ctr"/>
            <a:r>
              <a:rPr lang="uz-Cyrl-UZ" sz="3600" dirty="0">
                <a:latin typeface="Times New Roman" pitchFamily="18" charset="0"/>
                <a:cs typeface="Times New Roman" pitchFamily="18" charset="0"/>
              </a:rPr>
              <a:t>1-расмдаги тузилма ва унинг </a:t>
            </a:r>
            <a:r>
              <a:rPr lang="uz-Cyrl-UZ" sz="3600" b="1" dirty="0">
                <a:latin typeface="Times New Roman" pitchFamily="18" charset="0"/>
                <a:cs typeface="Times New Roman" pitchFamily="18" charset="0"/>
              </a:rPr>
              <a:t>таркибий қисмлари</a:t>
            </a:r>
            <a:r>
              <a:rPr lang="uz-Cyrl-UZ" sz="3600" dirty="0">
                <a:latin typeface="Times New Roman" pitchFamily="18" charset="0"/>
                <a:cs typeface="Times New Roman" pitchFamily="18" charset="0"/>
              </a:rPr>
              <a:t> бўйича берилган тавсияларга жавоб берса, қўрқмасдан нашрга топширишингиз мумкин. </a:t>
            </a:r>
          </a:p>
          <a:p>
            <a:pPr algn="ctr"/>
            <a:r>
              <a:rPr lang="uz-Cyrl-UZ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Омад ёр бўлсин!</a:t>
            </a:r>
            <a:endParaRPr lang="ru-RU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95583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z-Cyrl-UZ" sz="2800" dirty="0"/>
              <a:t>	Scopus – бу дунёдаги энг йирик библиографик маълумотлар базаси бўлиб, илмий нашрларда чоп этилган мақолаларга келтирилган иқтибосларни назорат қилиб боради.</a:t>
            </a:r>
            <a:r>
              <a:rPr lang="ru-RU" sz="2800" dirty="0"/>
              <a:t> </a:t>
            </a:r>
            <a:r>
              <a:rPr lang="ru-RU" sz="2800" dirty="0" err="1"/>
              <a:t>Scopus</a:t>
            </a:r>
            <a:r>
              <a:rPr lang="uz-Cyrl-UZ" sz="2800" dirty="0"/>
              <a:t>нинг </a:t>
            </a:r>
            <a:r>
              <a:rPr lang="uz-Cyrl-UZ" sz="2800" b="1" u="sng" dirty="0"/>
              <a:t>эгаси</a:t>
            </a:r>
            <a:r>
              <a:rPr lang="uz-Cyrl-UZ" sz="2800" dirty="0"/>
              <a:t> </a:t>
            </a:r>
            <a:r>
              <a:rPr lang="ru-RU" sz="2800" dirty="0" err="1"/>
              <a:t>Elsevier</a:t>
            </a:r>
            <a:r>
              <a:rPr lang="uz-Cyrl-UZ" sz="2800" dirty="0"/>
              <a:t> корпорацияси ҳисобланади.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3199616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z-Cyrl-UZ" sz="2600" dirty="0"/>
              <a:t>	</a:t>
            </a:r>
            <a:r>
              <a:rPr lang="uz-Cyrl-UZ" sz="2800" dirty="0"/>
              <a:t>Web of Science (қисқартмаси WoS, олдин ISI Web of Knowledge деб номланган) – қидирув платформаси бўлиб, даврий илмий нашрларда чоп этилган мақолалар ва патентларнинг, нашрларга ўзаро иқтибос келтириш бўйича базани ҳам қўшган ҳолда, рефератив базасини жамлайди.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2940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06  RASM\Ramka VABEK\Ramka Oq\F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72" y="29411"/>
            <a:ext cx="9170571" cy="682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6880" y="714356"/>
            <a:ext cx="762067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Эътиборларингиз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учун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</a:rPr>
              <a:t>раҳмат!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30002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358</TotalTime>
  <Words>1129</Words>
  <Application>Microsoft Office PowerPoint</Application>
  <PresentationFormat>Экран (4:3)</PresentationFormat>
  <Paragraphs>132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Calibri</vt:lpstr>
      <vt:lpstr>Franklin Gothic Book</vt:lpstr>
      <vt:lpstr>Franklin Gothic Medium</vt:lpstr>
      <vt:lpstr>Impact</vt:lpstr>
      <vt:lpstr>Segoe Script</vt:lpstr>
      <vt:lpstr>Times New Roman</vt:lpstr>
      <vt:lpstr>Tunga</vt:lpstr>
      <vt:lpstr>Wingdings</vt:lpstr>
      <vt:lpstr>Углы</vt:lpstr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Rajapbay</dc:creator>
  <cp:lastModifiedBy>User Windows</cp:lastModifiedBy>
  <cp:revision>47</cp:revision>
  <dcterms:created xsi:type="dcterms:W3CDTF">2016-12-02T11:14:45Z</dcterms:created>
  <dcterms:modified xsi:type="dcterms:W3CDTF">2026-09-26T11:29:03Z</dcterms:modified>
</cp:coreProperties>
</file>