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1" r:id="rId9"/>
    <p:sldId id="263" r:id="rId10"/>
    <p:sldId id="264" r:id="rId11"/>
    <p:sldId id="265" r:id="rId12"/>
    <p:sldId id="267" r:id="rId13"/>
    <p:sldId id="266" r:id="rId14"/>
    <p:sldId id="269" r:id="rId15"/>
    <p:sldId id="270" r:id="rId16"/>
    <p:sldId id="268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F8B3BF-7037-48C9-B454-08A00A869BC4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C39A39-F564-4A09-B709-69FB1744D65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86582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39A39-F564-4A09-B709-69FB1744D65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39A39-F564-4A09-B709-69FB1744D65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C39A39-F564-4A09-B709-69FB1744D65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4DE08-F7AB-4DDE-B320-8C3A785B0BFF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BA35CD-89B6-4D08-AA5E-12821D9290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4DE08-F7AB-4DDE-B320-8C3A785B0BFF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BA35CD-89B6-4D08-AA5E-12821D9290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4DE08-F7AB-4DDE-B320-8C3A785B0BFF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BA35CD-89B6-4D08-AA5E-12821D9290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4DE08-F7AB-4DDE-B320-8C3A785B0BFF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BA35CD-89B6-4D08-AA5E-12821D9290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4DE08-F7AB-4DDE-B320-8C3A785B0BFF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BA35CD-89B6-4D08-AA5E-12821D9290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4DE08-F7AB-4DDE-B320-8C3A785B0BFF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BA35CD-89B6-4D08-AA5E-12821D9290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4DE08-F7AB-4DDE-B320-8C3A785B0BFF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BA35CD-89B6-4D08-AA5E-12821D9290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4DE08-F7AB-4DDE-B320-8C3A785B0BFF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BA35CD-89B6-4D08-AA5E-12821D9290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4DE08-F7AB-4DDE-B320-8C3A785B0BFF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BA35CD-89B6-4D08-AA5E-12821D9290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4DE08-F7AB-4DDE-B320-8C3A785B0BFF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BA35CD-89B6-4D08-AA5E-12821D9290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F44DE08-F7AB-4DDE-B320-8C3A785B0BFF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BA35CD-89B6-4D08-AA5E-12821D9290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44DE08-F7AB-4DDE-B320-8C3A785B0BFF}" type="datetimeFigureOut">
              <a:rPr lang="ru-RU" smtClean="0"/>
              <a:pPr/>
              <a:t>30.11.2020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90BA35CD-89B6-4D08-AA5E-12821D9290A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1993" TargetMode="External"/><Relationship Id="rId3" Type="http://schemas.openxmlformats.org/officeDocument/2006/relationships/hyperlink" Target="http://ru.wikipedia.org/wiki/%D0%90%D0%BD%D0%B3%D0%BB%D0%B8%D0%B9%D1%81%D0%BA%D0%B8%D0%B9_%D1%8F%D0%B7%D1%8B%D0%BA" TargetMode="External"/><Relationship Id="rId7" Type="http://schemas.openxmlformats.org/officeDocument/2006/relationships/hyperlink" Target="http://ru.wikipedia.org/wiki/%D0%9D%D0%BE%D0%B1%D0%B5%D0%BB%D0%B5%D0%B2%D1%81%D0%BA%D0%B0%D1%8F_%D0%BF%D1%80%D0%B5%D0%BC%D0%B8%D1%8F_%D0%BF%D0%BE_%D1%8D%D0%BA%D0%BE%D0%BD%D0%BE%D0%BC%D0%B8%D0%BA%D0%B5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C%D0%B0%D1%81%D1%81%D0%B0%D1%87%D1%83%D1%81%D0%B5%D1%82%D1%81" TargetMode="External"/><Relationship Id="rId5" Type="http://schemas.openxmlformats.org/officeDocument/2006/relationships/hyperlink" Target="http://ru.wikipedia.org/wiki/%D0%9A%D0%B5%D0%BC%D0%B1%D1%80%D0%B8%D0%B4%D0%B6_(%D0%9C%D0%B0%D1%81%D1%81%D0%B0%D1%87%D1%83%D1%81%D0%B5%D1%82%D1%81)" TargetMode="External"/><Relationship Id="rId4" Type="http://schemas.openxmlformats.org/officeDocument/2006/relationships/hyperlink" Target="http://ru.wikipedia.org/wiki/1920_%D0%B3%D0%BE%D0%B4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8%D0%BD%D1%81%D1%82%D0%B8%D1%82%D1%83%D1%82_%D0%A0%D0%BE%D0%BD%D0%B0%D0%BB%D1%8C%D0%B4%D0%B0_%D0%9A%D0%BE%D1%83%D0%B7%D0%B0" TargetMode="External"/><Relationship Id="rId3" Type="http://schemas.openxmlformats.org/officeDocument/2006/relationships/hyperlink" Target="http://ru.wikipedia.org/wiki/29_%D0%B4%D0%B5%D0%BA%D0%B0%D0%B1%D1%80%D1%8F" TargetMode="External"/><Relationship Id="rId7" Type="http://schemas.openxmlformats.org/officeDocument/2006/relationships/hyperlink" Target="http://ru.wikipedia.org/wiki/%D0%91%D1%80%D0%B8%D1%82%D0%B0%D0%BD%D1%81%D0%BA%D0%B0%D1%8F_%D0%B8%D0%BC%D0%BF%D0%B5%D1%80%D0%B8%D1%8F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0%D0%BD%D0%B3%D0%BB%D0%B8%D1%8F" TargetMode="External"/><Relationship Id="rId11" Type="http://schemas.openxmlformats.org/officeDocument/2006/relationships/hyperlink" Target="http://ru.wikipedia.org/wiki/%D0%9D%D0%BE%D0%B1%D0%B5%D0%BB%D0%B5%D0%B2%D1%81%D0%BA%D0%B0%D1%8F_%D0%BF%D1%80%D0%B5%D0%BC%D0%B8%D1%8F_%D0%BF%D0%BE_%D1%8D%D0%BA%D0%BE%D0%BD%D0%BE%D0%BC%D0%B8%D0%BA%D0%B5" TargetMode="External"/><Relationship Id="rId5" Type="http://schemas.openxmlformats.org/officeDocument/2006/relationships/hyperlink" Target="http://ru.wikipedia.org/wiki/%D0%9B%D0%BE%D0%BD%D0%B4%D0%BE%D0%BD" TargetMode="External"/><Relationship Id="rId10" Type="http://schemas.openxmlformats.org/officeDocument/2006/relationships/hyperlink" Target="http://ru.wikipedia.org/wiki/%D0%9B%D0%BE%D0%BD%D0%B4%D0%BE%D0%BD%D1%81%D0%BA%D0%B0%D1%8F_%D1%88%D0%BA%D0%BE%D0%BB%D0%B0_%D1%8D%D0%BA%D0%BE%D0%BD%D0%BE%D0%BC%D0%B8%D0%BA%D0%B8_%D0%B8_%D0%BF%D0%BE%D0%BB%D0%B8%D1%82%D0%B8%D1%87%D0%B5%D1%81%D0%BA%D0%B8%D1%85_%D0%BD%D0%B0%D1%83%D0%BA" TargetMode="External"/><Relationship Id="rId4" Type="http://schemas.openxmlformats.org/officeDocument/2006/relationships/hyperlink" Target="http://ru.wikipedia.org/wiki/1910_%D0%B3%D0%BE%D0%B4" TargetMode="External"/><Relationship Id="rId9" Type="http://schemas.openxmlformats.org/officeDocument/2006/relationships/hyperlink" Target="http://ru.wikipedia.org/wiki/%D0%A7%D0%B8%D0%BA%D0%B0%D0%B3%D1%81%D0%BA%D0%B8%D0%B9_%D1%83%D0%BD%D0%B8%D0%B2%D0%B5%D1%80%D1%81%D0%B8%D1%82%D0%B5%D1%82" TargetMode="Externa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28625" y="285750"/>
            <a:ext cx="8258175" cy="628652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400" b="1" dirty="0">
              <a:solidFill>
                <a:srgbClr val="FFAE37"/>
              </a:solidFill>
            </a:endParaRP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400" b="1" dirty="0">
              <a:solidFill>
                <a:srgbClr val="FFAE37"/>
              </a:solidFill>
            </a:endParaRP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400" b="1" dirty="0">
              <a:solidFill>
                <a:srgbClr val="FFAE37"/>
              </a:solidFill>
            </a:endParaRP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O`ZBEKISTON RESPUBLIKASI</a:t>
            </a: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OLIY VA O`RTA MAXSUS TA`LIM VAZIRLIGI</a:t>
            </a:r>
            <a:endParaRPr lang="ru-RU" sz="2400" b="1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400" b="1" dirty="0" smtClean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GULISTON DAVLAT UNIVERSITETI</a:t>
            </a:r>
            <a:endParaRPr lang="ru-RU" sz="2400" b="1" dirty="0" smtClean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400" b="1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ru-RU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А.</a:t>
            </a:r>
            <a:r>
              <a:rPr lang="en-US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X.BURXANOV</a:t>
            </a:r>
            <a:endParaRPr lang="ru-RU" sz="2400" b="1" dirty="0" smtClean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uz-Cyrl-UZ" sz="2400" b="1" dirty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ru-RU" sz="2400" b="1" dirty="0" smtClean="0"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800" dirty="0" smtClean="0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INSTITUTSIONAL IQTISODIYOT</a:t>
            </a:r>
            <a:r>
              <a:rPr lang="ru-RU" sz="2800" dirty="0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			</a:t>
            </a:r>
            <a:endParaRPr lang="ru-RU" sz="2800" dirty="0" smtClean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800" b="1" dirty="0" smtClean="0">
              <a:solidFill>
                <a:schemeClr val="tx1">
                  <a:tint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GULISTON </a:t>
            </a:r>
            <a:r>
              <a:rPr lang="ru-RU" sz="20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endParaRPr lang="ru-RU" sz="220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 rev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ая выноска 3"/>
          <p:cNvSpPr/>
          <p:nvPr/>
        </p:nvSpPr>
        <p:spPr>
          <a:xfrm>
            <a:off x="428625" y="500063"/>
            <a:ext cx="8215313" cy="928687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785813" y="357188"/>
            <a:ext cx="8001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uz-Cyrl-UZ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1-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uk-UA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nstitutsional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iqtisodiyot</a:t>
            </a:r>
            <a:r>
              <a:rPr lang="uz-Cyrl-UZ" sz="2800" b="1" dirty="0" smtClean="0">
                <a:latin typeface="Times New Roman" pitchFamily="18" charset="0"/>
                <a:cs typeface="Times New Roman" pitchFamily="18" charset="0"/>
              </a:rPr>
              <a:t>”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fanining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predmeti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mazmuni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tamoyillar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8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1714488"/>
            <a:ext cx="2571768" cy="50006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REJA</a:t>
            </a:r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2357430"/>
            <a:ext cx="8215370" cy="92869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marL="457200" indent="-457200">
              <a:buFontTx/>
              <a:buAutoNum type="arabicPeriod"/>
              <a:defRPr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nazariyalarning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tarixi</a:t>
            </a:r>
            <a:endParaRPr lang="ru-RU" dirty="0">
              <a:ln>
                <a:solidFill>
                  <a:schemeClr val="tx1"/>
                </a:solidFill>
                <a:prstDash val="lgDash"/>
              </a:ln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3500438"/>
            <a:ext cx="8215312" cy="9286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Institutsionalizmning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metodologik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asoslari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tahlilda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boshlang`ich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masalasi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625" y="4643438"/>
            <a:ext cx="8215313" cy="928687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defRPr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3.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Neoinstitutsional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nazariyaning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yo`nalishlari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8625" y="5786438"/>
            <a:ext cx="8215313" cy="8572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iqtisodiyotning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rivojlanish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xususiyatlari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214546" y="1357298"/>
            <a:ext cx="6429375" cy="10156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>
            <a:spAutoFit/>
          </a:bodyPr>
          <a:lstStyle/>
          <a:p>
            <a:pPr indent="266700" algn="just">
              <a:defRPr/>
            </a:pP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insonlar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barpo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etiladigan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o`zaro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hamkorlikni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tarkiblovchi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siyosiy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me`yorlar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qoidalar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357158" y="1357298"/>
            <a:ext cx="1785938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 smtClean="0"/>
              <a:t>Predmeti</a:t>
            </a:r>
            <a:endParaRPr lang="ru-RU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357158" y="2857496"/>
            <a:ext cx="1857376" cy="1000125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 smtClean="0"/>
              <a:t>Maqsadi</a:t>
            </a:r>
            <a:endParaRPr lang="ru-RU" dirty="0"/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214546" y="2786058"/>
            <a:ext cx="6429420" cy="1323439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anchor="ctr">
            <a:spAutoFit/>
          </a:bodyPr>
          <a:lstStyle/>
          <a:p>
            <a:pPr indent="266700" algn="just">
              <a:defRPr/>
            </a:pP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ko`rsatayotgan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iqtisodiyotning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qonuniyat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larini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bilish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modernizatsiya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yo`llarini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xavf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xatarning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olishning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vositalarini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2910" y="285728"/>
            <a:ext cx="8215370" cy="92869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marL="342900" indent="-342900" algn="ctr">
              <a:buAutoNum type="arabicPeriod"/>
              <a:defRPr/>
            </a:pP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nazariyalarning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 algn="ctr">
              <a:defRPr/>
            </a:pP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tarixi</a:t>
            </a:r>
            <a:endParaRPr lang="ru-RU" i="1" dirty="0">
              <a:ln>
                <a:solidFill>
                  <a:schemeClr val="tx1"/>
                </a:solidFill>
                <a:prstDash val="lgDash"/>
              </a:ln>
              <a:solidFill>
                <a:schemeClr val="tx1"/>
              </a:solidFill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2357422" y="4429132"/>
            <a:ext cx="6286544" cy="193899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indent="266700" algn="just">
              <a:defRPr/>
            </a:pP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–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iqtisodiyotining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rivojlanishi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talab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taklif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qonunlarining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ishlashi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xo`jalik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yurituvchi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sub`yektlarning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hulq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atvori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,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bozor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ma`muriy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mexanizmlarning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faoliyat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ko`rsatishi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iqtisodiy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o`sish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kabi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qator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hodisalarni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o`rganishdan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iborat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uz-Cyrl-UZ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uz-Cyrl-U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357158" y="4929198"/>
            <a:ext cx="2000250" cy="121443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 err="1" smtClean="0"/>
              <a:t>Vazifalari</a:t>
            </a:r>
            <a:endParaRPr lang="ru-RU" dirty="0"/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трелка вниз 5"/>
          <p:cNvSpPr/>
          <p:nvPr/>
        </p:nvSpPr>
        <p:spPr>
          <a:xfrm>
            <a:off x="1571604" y="0"/>
            <a:ext cx="557216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Eski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tamoyillar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Деление 7"/>
          <p:cNvSpPr/>
          <p:nvPr/>
        </p:nvSpPr>
        <p:spPr>
          <a:xfrm>
            <a:off x="1643042" y="428604"/>
            <a:ext cx="5572164" cy="2357454"/>
          </a:xfrm>
          <a:prstGeom prst="mathDivid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Bozorda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muvozanat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2571744"/>
            <a:ext cx="407196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Стрелка вниз 9"/>
          <p:cNvSpPr/>
          <p:nvPr/>
        </p:nvSpPr>
        <p:spPr>
          <a:xfrm>
            <a:off x="3714744" y="6500834"/>
            <a:ext cx="1071570" cy="3571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42918"/>
            <a:ext cx="2428860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5" y="857232"/>
            <a:ext cx="2571736" cy="2000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 с четырьмя стрелками 3"/>
          <p:cNvSpPr/>
          <p:nvPr/>
        </p:nvSpPr>
        <p:spPr>
          <a:xfrm>
            <a:off x="1928794" y="67424"/>
            <a:ext cx="5214974" cy="2857520"/>
          </a:xfrm>
          <a:prstGeom prst="quadArrowCallou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Bozorda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individlar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oqilona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tanlov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oshiriladi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2928934"/>
            <a:ext cx="3571900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928934"/>
            <a:ext cx="3786182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ыноска со стрелкой вниз 3"/>
          <p:cNvSpPr/>
          <p:nvPr/>
        </p:nvSpPr>
        <p:spPr>
          <a:xfrm>
            <a:off x="214282" y="214290"/>
            <a:ext cx="4214874" cy="1857364"/>
          </a:xfrm>
          <a:prstGeom prst="downArrowCallou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Individlarga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omillar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ko`rsatmaydi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biror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holatni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afzal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bilishi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barqaror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ekzogen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xususiyatga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285992"/>
            <a:ext cx="3857652" cy="428628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</p:pic>
      <p:sp>
        <p:nvSpPr>
          <p:cNvPr id="9" name="Выноска со стрелкой вниз 8"/>
          <p:cNvSpPr/>
          <p:nvPr/>
        </p:nvSpPr>
        <p:spPr>
          <a:xfrm>
            <a:off x="4714876" y="214290"/>
            <a:ext cx="4214874" cy="1928826"/>
          </a:xfrm>
          <a:prstGeom prst="downArrowCallou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Xarajatlarning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yagona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Ayni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chog`da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ayirboshlash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e`tiborga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olinmaydi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2285992"/>
            <a:ext cx="3643338" cy="428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низ 4"/>
          <p:cNvSpPr/>
          <p:nvPr/>
        </p:nvSpPr>
        <p:spPr>
          <a:xfrm>
            <a:off x="1500166" y="0"/>
            <a:ext cx="557216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angi</a:t>
            </a:r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tamoyillar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500034" y="571480"/>
            <a:ext cx="7929618" cy="1000132"/>
          </a:xfrm>
          <a:prstGeom prst="horizont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Bozorda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ayirboshlashni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rasurslarni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xususiy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mulkni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zamin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низ 6"/>
          <p:cNvSpPr/>
          <p:nvPr/>
        </p:nvSpPr>
        <p:spPr>
          <a:xfrm>
            <a:off x="3714744" y="1500174"/>
            <a:ext cx="1214446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500034" y="1785926"/>
            <a:ext cx="7929618" cy="928694"/>
          </a:xfrm>
          <a:prstGeom prst="horizontalScroll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Individlarda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bitim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to`g`risidagi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3714744" y="2643182"/>
            <a:ext cx="1214446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Горизонтальный свиток 9"/>
          <p:cNvSpPr/>
          <p:nvPr/>
        </p:nvSpPr>
        <p:spPr>
          <a:xfrm>
            <a:off x="500034" y="2928934"/>
            <a:ext cx="7929618" cy="1357322"/>
          </a:xfrm>
          <a:prstGeom prst="horizont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Ayirboshlash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chegaralari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kamayib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boruvchi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foydalilik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tamoyili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resurslarning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taqsimlanishidan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chiqib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belgilanadi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rot="10800000" flipV="1">
            <a:off x="2928926" y="4286256"/>
            <a:ext cx="1357322" cy="5715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4429124" y="4286256"/>
            <a:ext cx="1428760" cy="5000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Блок-схема: магнитный диск 19"/>
          <p:cNvSpPr/>
          <p:nvPr/>
        </p:nvSpPr>
        <p:spPr>
          <a:xfrm>
            <a:off x="857224" y="4786322"/>
            <a:ext cx="2071702" cy="1785950"/>
          </a:xfrm>
          <a:prstGeom prst="flowChartMagneticDisk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b="1" dirty="0" smtClean="0"/>
              <a:t>“Эски” институционал мактаб</a:t>
            </a:r>
            <a:endParaRPr lang="ru-RU" dirty="0"/>
          </a:p>
        </p:txBody>
      </p:sp>
      <p:sp>
        <p:nvSpPr>
          <p:cNvPr id="21" name="Блок-схема: магнитный диск 20"/>
          <p:cNvSpPr/>
          <p:nvPr/>
        </p:nvSpPr>
        <p:spPr>
          <a:xfrm>
            <a:off x="5929322" y="4714884"/>
            <a:ext cx="2071702" cy="1785950"/>
          </a:xfrm>
          <a:prstGeom prst="flowChartMagneticDisk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b="1" dirty="0" smtClean="0"/>
              <a:t>“Янги” институционал мактаб</a:t>
            </a:r>
            <a:endParaRPr lang="ru-RU" dirty="0"/>
          </a:p>
        </p:txBody>
      </p:sp>
      <p:sp>
        <p:nvSpPr>
          <p:cNvPr id="22" name="Блок-схема: магнитный диск 21"/>
          <p:cNvSpPr/>
          <p:nvPr/>
        </p:nvSpPr>
        <p:spPr>
          <a:xfrm>
            <a:off x="1000100" y="4786322"/>
            <a:ext cx="2071702" cy="1785950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/>
              <a:t>“</a:t>
            </a:r>
            <a:r>
              <a:rPr lang="en-US" b="1" dirty="0" err="1" smtClean="0"/>
              <a:t>Eski</a:t>
            </a:r>
            <a:r>
              <a:rPr lang="uz-Cyrl-UZ" b="1" dirty="0" smtClean="0"/>
              <a:t>”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maktab</a:t>
            </a:r>
            <a:endParaRPr lang="ru-RU" dirty="0"/>
          </a:p>
        </p:txBody>
      </p:sp>
      <p:sp>
        <p:nvSpPr>
          <p:cNvPr id="23" name="Блок-схема: магнитный диск 22"/>
          <p:cNvSpPr/>
          <p:nvPr/>
        </p:nvSpPr>
        <p:spPr>
          <a:xfrm>
            <a:off x="6072198" y="4714884"/>
            <a:ext cx="2071702" cy="1785950"/>
          </a:xfrm>
          <a:prstGeom prst="flowChartMagneticDis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b="1" dirty="0" smtClean="0"/>
              <a:t>“</a:t>
            </a:r>
            <a:r>
              <a:rPr lang="en-US" b="1" dirty="0" err="1" smtClean="0"/>
              <a:t>Yangi</a:t>
            </a:r>
            <a:r>
              <a:rPr lang="uz-Cyrl-UZ" b="1" dirty="0" smtClean="0"/>
              <a:t>”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maktab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магнитный диск 3"/>
          <p:cNvSpPr/>
          <p:nvPr/>
        </p:nvSpPr>
        <p:spPr>
          <a:xfrm>
            <a:off x="1142976" y="0"/>
            <a:ext cx="2286016" cy="2928934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/>
              <a:t>“</a:t>
            </a:r>
            <a:r>
              <a:rPr lang="en-US" b="1" dirty="0" err="1" smtClean="0"/>
              <a:t>Eski</a:t>
            </a:r>
            <a:r>
              <a:rPr lang="uz-Cyrl-UZ" b="1" dirty="0" smtClean="0"/>
              <a:t>”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maktab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3500430" y="214290"/>
            <a:ext cx="5357818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T.</a:t>
            </a:r>
            <a:r>
              <a:rPr kumimoji="0" lang="en-US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kumimoji="0" lang="en-US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eblen, </a:t>
            </a:r>
            <a:r>
              <a:rPr kumimoji="0" lang="en-US" sz="32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J.R.Kommons</a:t>
            </a:r>
            <a:r>
              <a:rPr kumimoji="0" lang="en-US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U. </a:t>
            </a:r>
            <a:r>
              <a:rPr kumimoji="0" lang="en-US" sz="32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Mitchellar</a:t>
            </a:r>
            <a:r>
              <a:rPr kumimoji="0" lang="en-US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en-US" sz="32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Y.Shumpeter,J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.K.Gelbreyt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F.Nayt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K.Polani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K.Ayres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G.Myurdal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kumimoji="0" lang="uz-Cyrl-U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магнитный диск 5"/>
          <p:cNvSpPr/>
          <p:nvPr/>
        </p:nvSpPr>
        <p:spPr>
          <a:xfrm>
            <a:off x="1142976" y="3643314"/>
            <a:ext cx="2286016" cy="2857520"/>
          </a:xfrm>
          <a:prstGeom prst="flowChartMagneticDisk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b="1" dirty="0" smtClean="0"/>
              <a:t>“</a:t>
            </a:r>
            <a:r>
              <a:rPr lang="en-US" b="1" dirty="0" err="1" smtClean="0"/>
              <a:t>Yangi</a:t>
            </a:r>
            <a:r>
              <a:rPr lang="uz-Cyrl-UZ" b="1" dirty="0" smtClean="0"/>
              <a:t>”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maktab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3714744" y="4286256"/>
            <a:ext cx="514353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R.Kouz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r>
              <a:rPr kumimoji="0" lang="en-US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D.Nort</a:t>
            </a:r>
            <a:r>
              <a:rPr lang="en-US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O.Uilyamson</a:t>
            </a:r>
            <a:r>
              <a:rPr lang="en-US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R.Pozner</a:t>
            </a:r>
            <a:r>
              <a:rPr lang="en-US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M.Olson</a:t>
            </a:r>
            <a:r>
              <a:rPr lang="en-US" sz="3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32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F.Xayyek</a:t>
            </a:r>
            <a:r>
              <a:rPr kumimoji="0" lang="uz-Cyrl-U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uz-Cyrl-U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142852"/>
            <a:ext cx="8215312" cy="92868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Institutsionalizmning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metodologik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asoslari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tahlilda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boshlang`ich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masalasi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Вертикальный свиток 2"/>
          <p:cNvSpPr/>
          <p:nvPr/>
        </p:nvSpPr>
        <p:spPr>
          <a:xfrm>
            <a:off x="1357290" y="1285860"/>
            <a:ext cx="6500858" cy="2214578"/>
          </a:xfrm>
          <a:prstGeom prst="verticalScroll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Индивидлар ва институтларнинг ўзаро боғлиқлигини таҳлил этишда бошланғич нуқтага нисбатан иккита тамойил мавжуд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Блок-схема: магнитный диск 4"/>
          <p:cNvSpPr/>
          <p:nvPr/>
        </p:nvSpPr>
        <p:spPr>
          <a:xfrm>
            <a:off x="571472" y="3857628"/>
            <a:ext cx="3071834" cy="2643206"/>
          </a:xfrm>
          <a:prstGeom prst="flowChartMagneticDisk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i="1" dirty="0" smtClean="0"/>
              <a:t>Методологик индивидуализм</a:t>
            </a:r>
            <a:endParaRPr lang="ru-RU" dirty="0"/>
          </a:p>
        </p:txBody>
      </p:sp>
      <p:sp>
        <p:nvSpPr>
          <p:cNvPr id="6" name="Блок-схема: магнитный диск 5"/>
          <p:cNvSpPr/>
          <p:nvPr/>
        </p:nvSpPr>
        <p:spPr>
          <a:xfrm>
            <a:off x="5357818" y="3857628"/>
            <a:ext cx="3071834" cy="2643206"/>
          </a:xfrm>
          <a:prstGeom prst="flowChartMagneticDisk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dirty="0" smtClean="0"/>
              <a:t>Методологи</a:t>
            </a:r>
            <a:r>
              <a:rPr lang="ru-RU" dirty="0" smtClean="0"/>
              <a:t>к</a:t>
            </a:r>
          </a:p>
          <a:p>
            <a:pPr algn="ctr"/>
            <a:r>
              <a:rPr lang="uz-Cyrl-UZ" i="1" dirty="0" smtClean="0"/>
              <a:t>холизм</a:t>
            </a:r>
            <a:r>
              <a:rPr lang="uz-Cyrl-UZ" dirty="0" smtClean="0"/>
              <a:t> </a:t>
            </a:r>
            <a:endParaRPr lang="ru-RU" dirty="0"/>
          </a:p>
        </p:txBody>
      </p:sp>
      <p:sp>
        <p:nvSpPr>
          <p:cNvPr id="7" name="Блок-схема: магнитный диск 6"/>
          <p:cNvSpPr/>
          <p:nvPr/>
        </p:nvSpPr>
        <p:spPr>
          <a:xfrm>
            <a:off x="928662" y="3857628"/>
            <a:ext cx="3071834" cy="2643206"/>
          </a:xfrm>
          <a:prstGeom prst="flowChartMagneticDisk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Metodologik</a:t>
            </a:r>
            <a:r>
              <a:rPr lang="en-US" dirty="0" smtClean="0"/>
              <a:t> </a:t>
            </a:r>
          </a:p>
          <a:p>
            <a:pPr algn="ctr"/>
            <a:r>
              <a:rPr lang="en-US" dirty="0" err="1" smtClean="0"/>
              <a:t>individualizm</a:t>
            </a:r>
            <a:endParaRPr lang="ru-RU" dirty="0"/>
          </a:p>
        </p:txBody>
      </p:sp>
      <p:sp>
        <p:nvSpPr>
          <p:cNvPr id="8" name="Блок-схема: магнитный диск 7"/>
          <p:cNvSpPr/>
          <p:nvPr/>
        </p:nvSpPr>
        <p:spPr>
          <a:xfrm>
            <a:off x="4929190" y="3857628"/>
            <a:ext cx="3071834" cy="2643206"/>
          </a:xfrm>
          <a:prstGeom prst="flowChartMagneticDisk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Metodologik</a:t>
            </a:r>
            <a:endParaRPr lang="en-US" dirty="0" smtClean="0"/>
          </a:p>
          <a:p>
            <a:pPr algn="ctr"/>
            <a:r>
              <a:rPr lang="en-US" dirty="0" err="1" smtClean="0"/>
              <a:t>xolizm</a:t>
            </a:r>
            <a:endParaRPr lang="ru-RU" dirty="0"/>
          </a:p>
        </p:txBody>
      </p:sp>
      <p:sp>
        <p:nvSpPr>
          <p:cNvPr id="11" name="Вертикальный свиток 10"/>
          <p:cNvSpPr/>
          <p:nvPr/>
        </p:nvSpPr>
        <p:spPr>
          <a:xfrm>
            <a:off x="1428728" y="1428736"/>
            <a:ext cx="6500858" cy="2214578"/>
          </a:xfrm>
          <a:prstGeom prst="verticalScroll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Individlar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nstitutlarning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o`zaro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bog`liqligini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etishda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boshlang`ich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nuqtaga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tamoyil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57686" y="214290"/>
            <a:ext cx="4572000" cy="120032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just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tamoyilda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institutlar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individlarning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manfaatlari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xatti-harakatlari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tushuntiriladi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metodologik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individualizm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nomlanadi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6248" y="2643182"/>
            <a:ext cx="4572032" cy="14773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Aksincha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boshlang`ich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nuqta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individlar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institutlar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belgilanishi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tamoyilga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tariqa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tamoyilda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xolizm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metodologiyasidan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foydalaniladi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0"/>
            <a:ext cx="3629025" cy="4429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2000232" y="4643446"/>
            <a:ext cx="4572000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Neoinstitutsionalizm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asosdan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chiqadi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5720" y="5857892"/>
            <a:ext cx="3929058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Birinchidan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institutlar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ahamiyatga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357686" y="5857892"/>
            <a:ext cx="4572000" cy="646331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Ikkinchidan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neoklassik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nazariya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tadqiq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etiladi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низ 11"/>
          <p:cNvSpPr/>
          <p:nvPr/>
        </p:nvSpPr>
        <p:spPr>
          <a:xfrm>
            <a:off x="5715008" y="1785926"/>
            <a:ext cx="1714512" cy="7858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3" name="Прямая со стрелкой 12"/>
          <p:cNvCxnSpPr>
            <a:stCxn id="9" idx="2"/>
          </p:cNvCxnSpPr>
          <p:nvPr/>
        </p:nvCxnSpPr>
        <p:spPr>
          <a:xfrm rot="5400000">
            <a:off x="3068547" y="4640207"/>
            <a:ext cx="506560" cy="192881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4286248" y="5357826"/>
            <a:ext cx="1857388" cy="5000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0034" y="214290"/>
            <a:ext cx="8215313" cy="107154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defRPr/>
            </a:pPr>
            <a:r>
              <a:rPr lang="uz-Cyrl-UZ" sz="24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Neoinstitutsional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nazariyaning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>
              <a:defRPr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yo`nalishlari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dirty="0"/>
          </a:p>
        </p:txBody>
      </p:sp>
      <p:sp>
        <p:nvSpPr>
          <p:cNvPr id="11" name="Рамка 10"/>
          <p:cNvSpPr/>
          <p:nvPr/>
        </p:nvSpPr>
        <p:spPr>
          <a:xfrm>
            <a:off x="571472" y="1643050"/>
            <a:ext cx="8001056" cy="1571636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85918" y="1857364"/>
            <a:ext cx="54292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Neoinstitutsionalizmning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tadqiqotlari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ctr"/>
            <a:endParaRPr lang="uz-Cyrl-UZ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Цилиндр 13"/>
          <p:cNvSpPr/>
          <p:nvPr/>
        </p:nvSpPr>
        <p:spPr>
          <a:xfrm>
            <a:off x="0" y="3571876"/>
            <a:ext cx="1857388" cy="2214578"/>
          </a:xfrm>
          <a:prstGeom prst="ca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Mulk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huquqi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nazariyasi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1928794" y="4357694"/>
            <a:ext cx="500066" cy="785818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Цилиндр 15"/>
          <p:cNvSpPr/>
          <p:nvPr/>
        </p:nvSpPr>
        <p:spPr>
          <a:xfrm>
            <a:off x="2428860" y="3571876"/>
            <a:ext cx="1857388" cy="2214578"/>
          </a:xfrm>
          <a:prstGeom prst="can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Transaksiya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nazariyasi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Стрелка вправо 16"/>
          <p:cNvSpPr/>
          <p:nvPr/>
        </p:nvSpPr>
        <p:spPr>
          <a:xfrm>
            <a:off x="4286248" y="4357694"/>
            <a:ext cx="500066" cy="785818"/>
          </a:xfrm>
          <a:prstGeom prst="right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Цилиндр 17"/>
          <p:cNvSpPr/>
          <p:nvPr/>
        </p:nvSpPr>
        <p:spPr>
          <a:xfrm>
            <a:off x="4786314" y="3571876"/>
            <a:ext cx="1857388" cy="2214578"/>
          </a:xfrm>
          <a:prstGeom prst="can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tanlov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nazariyasi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трелка вправо 18"/>
          <p:cNvSpPr/>
          <p:nvPr/>
        </p:nvSpPr>
        <p:spPr>
          <a:xfrm>
            <a:off x="6643702" y="4286256"/>
            <a:ext cx="500066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Цилиндр 19"/>
          <p:cNvSpPr/>
          <p:nvPr/>
        </p:nvSpPr>
        <p:spPr>
          <a:xfrm>
            <a:off x="7143768" y="3571876"/>
            <a:ext cx="2000232" cy="2214578"/>
          </a:xfrm>
          <a:prstGeom prst="ca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D.Nortning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evolyutsiyasi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Цилиндр 4"/>
          <p:cNvSpPr/>
          <p:nvPr/>
        </p:nvSpPr>
        <p:spPr>
          <a:xfrm>
            <a:off x="571472" y="500042"/>
            <a:ext cx="2000264" cy="2214578"/>
          </a:xfrm>
          <a:prstGeom prst="ca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Shartnomalar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nazariyasi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2786050" y="3929066"/>
            <a:ext cx="500066" cy="785818"/>
          </a:xfrm>
          <a:prstGeom prst="right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Цилиндр 6"/>
          <p:cNvSpPr/>
          <p:nvPr/>
        </p:nvSpPr>
        <p:spPr>
          <a:xfrm>
            <a:off x="3428992" y="571480"/>
            <a:ext cx="2000264" cy="2214578"/>
          </a:xfrm>
          <a:prstGeom prst="ca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nazariyasi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(firma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nazariyasi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Цилиндр 7"/>
          <p:cNvSpPr/>
          <p:nvPr/>
        </p:nvSpPr>
        <p:spPr>
          <a:xfrm>
            <a:off x="6357950" y="571480"/>
            <a:ext cx="2000264" cy="2214578"/>
          </a:xfrm>
          <a:prstGeom prst="can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Byurokratiya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nazariyasi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5643570" y="1214422"/>
            <a:ext cx="500066" cy="785818"/>
          </a:xfrm>
          <a:prstGeom prst="right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8429652" y="1285860"/>
            <a:ext cx="500066" cy="78581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Цилиндр 10"/>
          <p:cNvSpPr/>
          <p:nvPr/>
        </p:nvSpPr>
        <p:spPr>
          <a:xfrm>
            <a:off x="500034" y="3143248"/>
            <a:ext cx="2000264" cy="2214578"/>
          </a:xfrm>
          <a:prstGeom prst="can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Jinoyat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jazolar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nazariyasi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Цилиндр 11"/>
          <p:cNvSpPr/>
          <p:nvPr/>
        </p:nvSpPr>
        <p:spPr>
          <a:xfrm>
            <a:off x="3500430" y="3214686"/>
            <a:ext cx="2000264" cy="2214578"/>
          </a:xfrm>
          <a:prstGeom prst="ca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Korrupsiya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nazariyasi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Цилиндр 12"/>
          <p:cNvSpPr/>
          <p:nvPr/>
        </p:nvSpPr>
        <p:spPr>
          <a:xfrm>
            <a:off x="6286512" y="3214686"/>
            <a:ext cx="2000264" cy="2214578"/>
          </a:xfrm>
          <a:prstGeom prst="ca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Xufyona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norasmiy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iqtisodiyot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право 13"/>
          <p:cNvSpPr/>
          <p:nvPr/>
        </p:nvSpPr>
        <p:spPr>
          <a:xfrm>
            <a:off x="2857488" y="1285860"/>
            <a:ext cx="500066" cy="785818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5643570" y="3929066"/>
            <a:ext cx="500066" cy="785818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Выноска со стрелкой вниз 5"/>
          <p:cNvSpPr/>
          <p:nvPr/>
        </p:nvSpPr>
        <p:spPr>
          <a:xfrm>
            <a:off x="1142976" y="285728"/>
            <a:ext cx="6072230" cy="1214446"/>
          </a:xfrm>
          <a:prstGeom prst="downArrowCallout">
            <a:avLst>
              <a:gd name="adj1" fmla="val 50000"/>
              <a:gd name="adj2" fmla="val 25000"/>
              <a:gd name="adj3" fmla="val 25000"/>
              <a:gd name="adj4" fmla="val 649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Neoinstitutsionalizmning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nazariyalarning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asoschilari</a:t>
            </a:r>
            <a:endParaRPr lang="ru-RU" dirty="0"/>
          </a:p>
        </p:txBody>
      </p:sp>
      <p:sp>
        <p:nvSpPr>
          <p:cNvPr id="7" name="Счетверенная стрелка 6"/>
          <p:cNvSpPr/>
          <p:nvPr/>
        </p:nvSpPr>
        <p:spPr>
          <a:xfrm>
            <a:off x="2500298" y="1571612"/>
            <a:ext cx="3429024" cy="1285884"/>
          </a:xfrm>
          <a:prstGeom prst="quad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Вертикальный свиток 7"/>
          <p:cNvSpPr/>
          <p:nvPr/>
        </p:nvSpPr>
        <p:spPr>
          <a:xfrm>
            <a:off x="0" y="1428736"/>
            <a:ext cx="2643174" cy="3357586"/>
          </a:xfrm>
          <a:prstGeom prst="verticalScroll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R.Kouz</a:t>
            </a:r>
            <a:r>
              <a:rPr lang="en-US" dirty="0" smtClean="0"/>
              <a:t> , </a:t>
            </a:r>
            <a:r>
              <a:rPr lang="en-US" dirty="0" err="1" smtClean="0"/>
              <a:t>A.Alchiyan</a:t>
            </a:r>
            <a:r>
              <a:rPr lang="en-US" dirty="0" smtClean="0"/>
              <a:t>, </a:t>
            </a:r>
            <a:r>
              <a:rPr lang="en-US" dirty="0" err="1" smtClean="0"/>
              <a:t>G.Demset</a:t>
            </a:r>
            <a:r>
              <a:rPr lang="en-US" dirty="0" smtClean="0"/>
              <a:t>, </a:t>
            </a:r>
            <a:r>
              <a:rPr lang="en-US" dirty="0" err="1" smtClean="0"/>
              <a:t>R.Pozner</a:t>
            </a:r>
            <a:r>
              <a:rPr lang="en-US" dirty="0" smtClean="0"/>
              <a:t>, S. </a:t>
            </a:r>
            <a:r>
              <a:rPr lang="en-US" dirty="0" err="1" smtClean="0"/>
              <a:t>Peyovich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Y . </a:t>
            </a:r>
            <a:r>
              <a:rPr lang="en-US" dirty="0" err="1" smtClean="0"/>
              <a:t>Furubotn</a:t>
            </a:r>
            <a:endParaRPr lang="ru-RU" dirty="0"/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5929322" y="1357298"/>
            <a:ext cx="3214678" cy="3357586"/>
          </a:xfrm>
          <a:prstGeom prst="verticalScroll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R.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Kouz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,O.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Uilyamson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D.Nort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nazariyasi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(firma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nazriyasi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izmat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M.Aoki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A.Alchiyan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G.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Demset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, S. Chung,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M.Jensen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U.Mikling,O.Uilyamson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Y.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Fama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Выноска со стрелкой вниз 9"/>
          <p:cNvSpPr/>
          <p:nvPr/>
        </p:nvSpPr>
        <p:spPr>
          <a:xfrm>
            <a:off x="2643174" y="2928934"/>
            <a:ext cx="3214710" cy="2357454"/>
          </a:xfrm>
          <a:prstGeom prst="downArrowCallou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J.Byukenen</a:t>
            </a:r>
            <a:r>
              <a:rPr lang="en-US" dirty="0" smtClean="0"/>
              <a:t>, </a:t>
            </a:r>
            <a:r>
              <a:rPr lang="en-US" dirty="0" err="1" smtClean="0"/>
              <a:t>T.Tallok,M.Olson</a:t>
            </a:r>
            <a:r>
              <a:rPr lang="en-US" dirty="0" smtClean="0"/>
              <a:t> </a:t>
            </a:r>
            <a:r>
              <a:rPr lang="en-US" dirty="0" err="1" smtClean="0"/>
              <a:t>K.Errou</a:t>
            </a:r>
            <a:r>
              <a:rPr lang="en-US" dirty="0" smtClean="0"/>
              <a:t>, V. </a:t>
            </a:r>
            <a:r>
              <a:rPr lang="en-US" dirty="0" err="1" smtClean="0"/>
              <a:t>Niskanen</a:t>
            </a:r>
            <a:r>
              <a:rPr lang="en-US" dirty="0" smtClean="0"/>
              <a:t> ,C. </a:t>
            </a:r>
            <a:r>
              <a:rPr lang="en-US" dirty="0" err="1" smtClean="0"/>
              <a:t>P</a:t>
            </a:r>
            <a:r>
              <a:rPr lang="en-US" dirty="0" err="1" smtClean="0"/>
              <a:t>arkinson;G.Bekker</a:t>
            </a:r>
            <a:r>
              <a:rPr lang="en-US" dirty="0" smtClean="0"/>
              <a:t>, M. </a:t>
            </a:r>
            <a:r>
              <a:rPr lang="en-US" dirty="0" err="1" smtClean="0"/>
              <a:t>F</a:t>
            </a:r>
            <a:r>
              <a:rPr lang="en-US" dirty="0" err="1" smtClean="0"/>
              <a:t>ridmen</a:t>
            </a:r>
            <a:r>
              <a:rPr lang="en-US" dirty="0" smtClean="0"/>
              <a:t>, </a:t>
            </a:r>
            <a:r>
              <a:rPr lang="en-US" dirty="0" err="1" smtClean="0"/>
              <a:t>J.Stigler</a:t>
            </a:r>
            <a:r>
              <a:rPr lang="en-US" dirty="0" smtClean="0"/>
              <a:t>, </a:t>
            </a:r>
            <a:r>
              <a:rPr lang="en-US" dirty="0" err="1" smtClean="0"/>
              <a:t>M.Olson</a:t>
            </a:r>
            <a:r>
              <a:rPr lang="en-US" dirty="0" smtClean="0"/>
              <a:t>  </a:t>
            </a:r>
            <a:endParaRPr lang="ru-RU" dirty="0"/>
          </a:p>
        </p:txBody>
      </p:sp>
      <p:sp>
        <p:nvSpPr>
          <p:cNvPr id="11" name="Рамка 10"/>
          <p:cNvSpPr/>
          <p:nvPr/>
        </p:nvSpPr>
        <p:spPr>
          <a:xfrm>
            <a:off x="642910" y="5429264"/>
            <a:ext cx="7643866" cy="1000132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4282" y="5500702"/>
            <a:ext cx="80010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</a:rPr>
              <a:t>E. </a:t>
            </a:r>
            <a:r>
              <a:rPr lang="en-US" sz="2000" dirty="0" err="1" smtClean="0">
                <a:solidFill>
                  <a:prstClr val="black"/>
                </a:solidFill>
                <a:latin typeface="Arial" pitchFamily="34" charset="0"/>
              </a:rPr>
              <a:t>Kryuger</a:t>
            </a: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</a:rPr>
              <a:t>, J. </a:t>
            </a: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</a:rPr>
              <a:t>S</a:t>
            </a: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</a:rPr>
              <a:t>tigler, E.de Soto, </a:t>
            </a:r>
            <a:r>
              <a:rPr lang="en-US" sz="2000" dirty="0" err="1" smtClean="0">
                <a:solidFill>
                  <a:prstClr val="black"/>
                </a:solidFill>
                <a:latin typeface="Arial" pitchFamily="34" charset="0"/>
              </a:rPr>
              <a:t>E.Fayg</a:t>
            </a: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</a:rPr>
              <a:t>, </a:t>
            </a:r>
            <a:r>
              <a:rPr lang="en-US" sz="2000" dirty="0" err="1" smtClean="0">
                <a:solidFill>
                  <a:prstClr val="black"/>
                </a:solidFill>
                <a:latin typeface="Arial" pitchFamily="34" charset="0"/>
              </a:rPr>
              <a:t>K.Xart</a:t>
            </a: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</a:rPr>
              <a:t>, T. </a:t>
            </a:r>
            <a:r>
              <a:rPr lang="en-US" sz="2000" dirty="0" err="1" smtClean="0">
                <a:solidFill>
                  <a:prstClr val="black"/>
                </a:solidFill>
                <a:latin typeface="Arial" pitchFamily="34" charset="0"/>
              </a:rPr>
              <a:t>Shanin,F</a:t>
            </a: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</a:rPr>
              <a:t>. </a:t>
            </a:r>
            <a:r>
              <a:rPr lang="en-US" sz="2000" dirty="0" err="1" smtClean="0">
                <a:solidFill>
                  <a:prstClr val="black"/>
                </a:solidFill>
                <a:latin typeface="Arial" pitchFamily="34" charset="0"/>
              </a:rPr>
              <a:t>Shnayder</a:t>
            </a:r>
            <a:endParaRPr lang="uz-Cyrl-UZ" sz="2000" dirty="0" smtClean="0">
              <a:solidFill>
                <a:prstClr val="black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428604"/>
            <a:ext cx="4286280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643570" y="357166"/>
          <a:ext cx="3214710" cy="5786477"/>
        </p:xfrm>
        <a:graphic>
          <a:graphicData uri="http://schemas.openxmlformats.org/drawingml/2006/table">
            <a:tbl>
              <a:tblPr/>
              <a:tblGrid>
                <a:gridCol w="1102187"/>
                <a:gridCol w="2112523"/>
              </a:tblGrid>
              <a:tr h="47430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1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Dulas</a:t>
                      </a:r>
                      <a:r>
                        <a:rPr lang="en-US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Nort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74302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i="0" dirty="0" err="1" smtClean="0">
                          <a:latin typeface="Times New Roman" pitchFamily="18" charset="0"/>
                          <a:cs typeface="Times New Roman" pitchFamily="18" charset="0"/>
                          <a:hlinkClick r:id="rId3" tooltip="Английский язык"/>
                        </a:rPr>
                        <a:t>angl</a:t>
                      </a:r>
                      <a:r>
                        <a:rPr lang="en-US" sz="1400" i="0" baseline="0" dirty="0" smtClean="0">
                          <a:latin typeface="Times New Roman" pitchFamily="18" charset="0"/>
                          <a:cs typeface="Times New Roman" pitchFamily="18" charset="0"/>
                          <a:hlinkClick r:id="rId3" tooltip="Английский язык"/>
                        </a:rPr>
                        <a:t> </a:t>
                      </a:r>
                      <a:r>
                        <a:rPr lang="ru-RU" sz="1400" i="0" dirty="0" smtClean="0">
                          <a:latin typeface="Times New Roman" pitchFamily="18" charset="0"/>
                          <a:cs typeface="Times New Roman" pitchFamily="18" charset="0"/>
                          <a:hlinkClick r:id="rId3" tooltip="Английский язык"/>
                        </a:rPr>
                        <a:t>.</a:t>
                      </a:r>
                      <a:r>
                        <a:rPr lang="ru-RU" sz="1400" i="0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en-AU" sz="1400" i="1" dirty="0">
                          <a:latin typeface="Times New Roman" pitchFamily="18" charset="0"/>
                          <a:cs typeface="Times New Roman" pitchFamily="18" charset="0"/>
                        </a:rPr>
                        <a:t>Douglass Cecil North</a:t>
                      </a:r>
                      <a:endParaRPr lang="en-AU" sz="1400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06312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Tug`ilgan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yili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5 </a:t>
                      </a:r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noyabr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  <a:hlinkClick r:id="rId4" tooltip="1920 год"/>
                        </a:rPr>
                        <a:t>1920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(1920-11-05) (91 год)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06312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Tug`ilgan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joyi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  <a:hlinkClick r:id="rId5" tooltip="Кембридж (Массачусетс)"/>
                        </a:rPr>
                        <a:t>Кембридж</a:t>
                      </a: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>
                          <a:latin typeface="Times New Roman" pitchFamily="18" charset="0"/>
                          <a:cs typeface="Times New Roman" pitchFamily="18" charset="0"/>
                          <a:hlinkClick r:id="rId6" tooltip="Массачусетс"/>
                        </a:rPr>
                        <a:t>Массачусетс</a:t>
                      </a:r>
                      <a:endParaRPr lang="ru-RU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302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Vatani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AQSH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06312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Ilmiy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yo`nalishi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iqtisodchi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06312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Almater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Kaliforniyya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universiteti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en-US" sz="1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Berkli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38323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unvonlari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  <a:hlinkClick r:id="rId7" tooltip="Нобелевская премия по экономике"/>
                        </a:rPr>
                        <a:t>Nobel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  <a:hlinkClick r:id="rId7" tooltip="Нобелевская премия по экономике"/>
                        </a:rPr>
                        <a:t> </a:t>
                      </a:r>
                      <a:r>
                        <a:rPr lang="en-US" sz="1400" baseline="0" dirty="0" err="1" smtClean="0">
                          <a:latin typeface="Times New Roman" pitchFamily="18" charset="0"/>
                          <a:cs typeface="Times New Roman" pitchFamily="18" charset="0"/>
                          <a:hlinkClick r:id="rId7" tooltip="Нобелевская премия по экономике"/>
                        </a:rPr>
                        <a:t>mukofoti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  <a:hlinkClick r:id="rId7" tooltip="Нобелевская премия по экономике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  <a:hlinkClick r:id="rId7" tooltip="Нобелевская премия по экономике"/>
                        </a:rPr>
                        <a:t>«</a:t>
                      </a:r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  <a:hlinkClick r:id="rId7" tooltip="Нобелевская премия по экономике"/>
                        </a:rPr>
                        <a:t>iqtisodchi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  <a:hlinkClick r:id="rId7" tooltip="Нобелевская премия по экономике"/>
                        </a:rPr>
                        <a:t>»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  <a:hlinkClick r:id="rId8" tooltip="1993"/>
                        </a:rPr>
                        <a:t>1993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7" name="AutoShape 3" descr="Flag of the United States.svg"/>
          <p:cNvSpPr>
            <a:spLocks noChangeAspect="1" noChangeArrowheads="1"/>
          </p:cNvSpPr>
          <p:nvPr/>
        </p:nvSpPr>
        <p:spPr bwMode="auto">
          <a:xfrm>
            <a:off x="0" y="0"/>
            <a:ext cx="190500" cy="1047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Нобелевская премия — 1993"/>
          <p:cNvSpPr>
            <a:spLocks noChangeAspect="1" noChangeArrowheads="1"/>
          </p:cNvSpPr>
          <p:nvPr/>
        </p:nvSpPr>
        <p:spPr bwMode="auto">
          <a:xfrm>
            <a:off x="0" y="0"/>
            <a:ext cx="190500" cy="190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428604"/>
            <a:ext cx="4071966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500694" y="1071546"/>
          <a:ext cx="3357586" cy="5072097"/>
        </p:xfrm>
        <a:graphic>
          <a:graphicData uri="http://schemas.openxmlformats.org/drawingml/2006/table">
            <a:tbl>
              <a:tblPr/>
              <a:tblGrid>
                <a:gridCol w="1607355"/>
                <a:gridCol w="1750231"/>
              </a:tblGrid>
              <a:tr h="751817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Tug`uigan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en-US" sz="1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yili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  <a:hlinkClick r:id="rId3" tooltip="29 декабря"/>
                        </a:rPr>
                        <a:t>29 </a:t>
                      </a:r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dekabr</a:t>
                      </a:r>
                      <a:endParaRPr lang="en-US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  <a:hlinkClick r:id="rId4" tooltip="1910 год"/>
                        </a:rPr>
                        <a:t>1910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(1910-12-29) (101 год)</a:t>
                      </a: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77268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Tug`ilgan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joyi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err="1">
                          <a:latin typeface="Times New Roman" pitchFamily="18" charset="0"/>
                          <a:cs typeface="Times New Roman" pitchFamily="18" charset="0"/>
                        </a:rPr>
                        <a:t>Уиллесден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  <a:hlinkClick r:id="rId5" tooltip="Лондон"/>
                        </a:rPr>
                        <a:t>Лондон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  <a:hlinkClick r:id="rId6" tooltip="Англия"/>
                        </a:rPr>
                        <a:t>Англия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  <a:hlinkClick r:id="rId7" tooltip="Британская империя"/>
                        </a:rPr>
                        <a:t>Британская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  <a:hlinkClick r:id="rId7" tooltip="Британская империя"/>
                        </a:rPr>
                        <a:t>империя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5145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Vatani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AQSH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5145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Ilmiy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yo`nalishi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iqtisodchi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078186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Ish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joyi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  <a:hlinkClick r:id="rId8" tooltip="Институт Рональда Коуза"/>
                        </a:rPr>
                        <a:t>Институт Рональда </a:t>
                      </a:r>
                      <a:r>
                        <a:rPr lang="ru-RU" sz="1400" dirty="0" err="1">
                          <a:latin typeface="Times New Roman" pitchFamily="18" charset="0"/>
                          <a:cs typeface="Times New Roman" pitchFamily="18" charset="0"/>
                          <a:hlinkClick r:id="rId8" tooltip="Институт Рональда Коуза"/>
                        </a:rPr>
                        <a:t>Коуза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</a:rPr>
                        <a:t>; Школа права </a:t>
                      </a:r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  <a:hlinkClick r:id="rId9" tooltip="Чикагский университет"/>
                        </a:rPr>
                        <a:t>Чикагского университета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77268"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Alma-mater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: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itchFamily="18" charset="0"/>
                          <a:cs typeface="Times New Roman" pitchFamily="18" charset="0"/>
                          <a:hlinkClick r:id="rId10" tooltip="Лондонская школа экономики и политических наук"/>
                        </a:rPr>
                        <a:t>Лондонская школа экономики и политических наук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77268">
                <a:tc>
                  <a:txBody>
                    <a:bodyPr/>
                    <a:lstStyle/>
                    <a:p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Unvoni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va</a:t>
                      </a:r>
                      <a:r>
                        <a:rPr lang="en-US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mukofotlari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1" tooltip="Нобелевская премия по экономике"/>
                        </a:rPr>
                        <a:t>Nobel</a:t>
                      </a:r>
                      <a:r>
                        <a:rPr lang="en-US" sz="1400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1" tooltip="Нобелевская премия по экономике"/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1" tooltip="Нобелевская премия по экономике"/>
                        </a:rPr>
                        <a:t>mukofoti</a:t>
                      </a:r>
                      <a:r>
                        <a:rPr lang="en-US" sz="1400" baseline="0" dirty="0" smtClean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  <a:hlinkClick r:id="rId11" tooltip="Нобелевская премия по экономике"/>
                        </a:rPr>
                        <a:t>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  <a:hlinkClick r:id="rId11" tooltip="Нобелевская премия по экономике"/>
                        </a:rPr>
                        <a:t>1991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  <a:hlinkClick r:id="rId11" tooltip="Нобелевская премия по экономике"/>
                        </a:rPr>
                        <a:t>йил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  <a:hlinkClick r:id="rId11" tooltip="Нобелевская премия по экономике"/>
                        </a:rPr>
                        <a:t> 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  <a:hlinkClick r:id="rId11" tooltip="Нобелевская премия по экономике"/>
                        </a:rPr>
                        <a:t>«</a:t>
                      </a:r>
                      <a:r>
                        <a:rPr lang="en-US" sz="1400" dirty="0" err="1" smtClean="0">
                          <a:latin typeface="Times New Roman" pitchFamily="18" charset="0"/>
                          <a:cs typeface="Times New Roman" pitchFamily="18" charset="0"/>
                          <a:hlinkClick r:id="rId11" tooltip="Нобелевская премия по экономике"/>
                        </a:rPr>
                        <a:t>iqtisodchi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  <a:hlinkClick r:id="rId11" tooltip="Нобелевская премия по экономике"/>
                        </a:rPr>
                        <a:t>»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8154" marR="78154" marT="39077" marB="3907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1745" name="AutoShape 1" descr="Flag of the United States.svg"/>
          <p:cNvSpPr>
            <a:spLocks noChangeAspect="1" noChangeArrowheads="1"/>
          </p:cNvSpPr>
          <p:nvPr/>
        </p:nvSpPr>
        <p:spPr bwMode="auto">
          <a:xfrm>
            <a:off x="0" y="0"/>
            <a:ext cx="190500" cy="104775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1746" name="AutoShape 2" descr="Нобелевская премия"/>
          <p:cNvSpPr>
            <a:spLocks noChangeAspect="1" noChangeArrowheads="1"/>
          </p:cNvSpPr>
          <p:nvPr/>
        </p:nvSpPr>
        <p:spPr bwMode="auto">
          <a:xfrm>
            <a:off x="0" y="0"/>
            <a:ext cx="190500" cy="1905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5715008" y="214290"/>
          <a:ext cx="3214710" cy="731520"/>
        </p:xfrm>
        <a:graphic>
          <a:graphicData uri="http://schemas.openxmlformats.org/drawingml/2006/table">
            <a:tbl>
              <a:tblPr/>
              <a:tblGrid>
                <a:gridCol w="3214710"/>
              </a:tblGrid>
              <a:tr h="32147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Times New Roman" pitchFamily="18" charset="0"/>
                          <a:cs typeface="Times New Roman" pitchFamily="18" charset="0"/>
                        </a:rPr>
                        <a:t>Ronald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Garri</a:t>
                      </a:r>
                      <a:r>
                        <a:rPr lang="en-US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Kouz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471">
                <a:tc>
                  <a:txBody>
                    <a:bodyPr/>
                    <a:lstStyle/>
                    <a:p>
                      <a:pPr algn="ctr"/>
                      <a:r>
                        <a:rPr lang="en-AU" i="0" dirty="0">
                          <a:latin typeface="Times New Roman" pitchFamily="18" charset="0"/>
                          <a:cs typeface="Times New Roman" pitchFamily="18" charset="0"/>
                        </a:rPr>
                        <a:t>Ronald Harry </a:t>
                      </a:r>
                      <a:r>
                        <a:rPr lang="en-AU" i="0" dirty="0" err="1">
                          <a:latin typeface="Times New Roman" pitchFamily="18" charset="0"/>
                          <a:cs typeface="Times New Roman" pitchFamily="18" charset="0"/>
                        </a:rPr>
                        <a:t>Coase</a:t>
                      </a:r>
                      <a:endParaRPr lang="en-AU" i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472" y="214290"/>
            <a:ext cx="8215313" cy="8572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defRPr/>
            </a:pPr>
            <a:r>
              <a:rPr lang="uz-Cyrl-UZ" sz="24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iqtisodiyotning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xususiyatlari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5984" y="378619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z-Cyrl-UZ" dirty="0" smtClean="0"/>
              <a:t>. </a:t>
            </a:r>
            <a:endParaRPr lang="ru-RU" dirty="0"/>
          </a:p>
        </p:txBody>
      </p:sp>
      <p:sp>
        <p:nvSpPr>
          <p:cNvPr id="5" name="Выноска со стрелкой вниз 4"/>
          <p:cNvSpPr/>
          <p:nvPr/>
        </p:nvSpPr>
        <p:spPr>
          <a:xfrm>
            <a:off x="642910" y="1571612"/>
            <a:ext cx="8143932" cy="1428760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iqtisodiyotning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rivojlanishdagi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neoinstitutsional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bosqichlardan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642910" y="3071810"/>
            <a:ext cx="8143932" cy="1428760"/>
          </a:xfrm>
          <a:prstGeom prst="downArrowCallou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Bosqichlarning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nomlanishidagi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o`xshashlikka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qaramay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institutlar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tahlilida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prinsipial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jihatdan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turlicha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konsepsiyalar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ройная стрелка влево/вправо/вверх 7"/>
          <p:cNvSpPr/>
          <p:nvPr/>
        </p:nvSpPr>
        <p:spPr>
          <a:xfrm>
            <a:off x="3714744" y="4643446"/>
            <a:ext cx="2000264" cy="857256"/>
          </a:xfrm>
          <a:prstGeom prst="leftRigh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Вертикальный свиток 8"/>
          <p:cNvSpPr/>
          <p:nvPr/>
        </p:nvSpPr>
        <p:spPr>
          <a:xfrm>
            <a:off x="500034" y="4214818"/>
            <a:ext cx="3357586" cy="2428892"/>
          </a:xfrm>
          <a:prstGeom prst="verticalScroll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Birinchi</a:t>
            </a:r>
            <a:r>
              <a:rPr lang="en-US" dirty="0" smtClean="0"/>
              <a:t> </a:t>
            </a:r>
            <a:r>
              <a:rPr lang="en-US" dirty="0" err="1" smtClean="0"/>
              <a:t>nomlanish</a:t>
            </a:r>
            <a:r>
              <a:rPr lang="en-US" dirty="0" smtClean="0"/>
              <a:t> </a:t>
            </a:r>
            <a:r>
              <a:rPr lang="en-US" dirty="0" err="1" smtClean="0"/>
              <a:t>neoklassikaning</a:t>
            </a:r>
            <a:r>
              <a:rPr lang="en-US" dirty="0" smtClean="0"/>
              <a:t>  </a:t>
            </a:r>
            <a:r>
              <a:rPr lang="en-US" dirty="0" err="1" smtClean="0"/>
              <a:t>qatiy</a:t>
            </a:r>
            <a:r>
              <a:rPr lang="en-US" dirty="0" smtClean="0"/>
              <a:t> </a:t>
            </a:r>
            <a:r>
              <a:rPr lang="en-US" dirty="0" err="1" smtClean="0"/>
              <a:t>negizini</a:t>
            </a:r>
            <a:r>
              <a:rPr lang="en-US" dirty="0" smtClean="0"/>
              <a:t> </a:t>
            </a:r>
            <a:r>
              <a:rPr lang="en-US" dirty="0" err="1" smtClean="0"/>
              <a:t>o`zgarishsiz</a:t>
            </a:r>
            <a:r>
              <a:rPr lang="en-US" dirty="0" smtClean="0"/>
              <a:t>  </a:t>
            </a:r>
            <a:r>
              <a:rPr lang="en-US" dirty="0" err="1" smtClean="0"/>
              <a:t>qoldiradi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10" name="Вертикальный свиток 9"/>
          <p:cNvSpPr/>
          <p:nvPr/>
        </p:nvSpPr>
        <p:spPr>
          <a:xfrm>
            <a:off x="5572132" y="4286256"/>
            <a:ext cx="3357554" cy="2357454"/>
          </a:xfrm>
          <a:prstGeom prst="vertic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nomlanish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aksincha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institutlarning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neoklassikaning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ilgarigi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bog`liq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bo`lmagan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nazariyasini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yaratishga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urinishni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ettiradi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1142976" y="357166"/>
            <a:ext cx="7715304" cy="120032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49263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Ronald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Garri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Kouz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Firma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tabiati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(1937), 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Ijtimoiy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</a:t>
            </a:r>
            <a:r>
              <a:rPr kumimoji="0" lang="en-US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arajatlar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muammosi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(1960)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kabi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maqolalarida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birinchi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bor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neoi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nstitutsionalizmning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tadqiqot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dasturini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shakllantirgan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dasturda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neoklassik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nazariyaning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“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himoya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qobig`i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”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</a:t>
            </a:r>
            <a:r>
              <a:rPr kumimoji="0" lang="uz-Cyrl-U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quyidagi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o`zgarishlar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kiritilgan</a:t>
            </a:r>
            <a:r>
              <a:rPr kumimoji="0" lang="en-US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z-Cyrl-UZ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2357430"/>
            <a:ext cx="3357586" cy="20313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Birinchidan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xususiy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mulk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qatorda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mulkchilikning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jamoaviy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aksiadorlik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shakllari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bozorda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bitimlarni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taminlashda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nisbiy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samaradorligi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taqqoslanadi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143636" y="2357430"/>
            <a:ext cx="3000364" cy="175432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Ikkinchidan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neoklassik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modelga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ya`ni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bitim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to`g`risidagi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axborotni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qidirish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bog`liq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xarajatlar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tushunchasi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Выноска с четырьмя стрелками 8"/>
          <p:cNvSpPr/>
          <p:nvPr/>
        </p:nvSpPr>
        <p:spPr>
          <a:xfrm>
            <a:off x="3857620" y="2500306"/>
            <a:ext cx="2071702" cy="1857388"/>
          </a:xfrm>
          <a:prstGeom prst="quad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2500298" y="5072074"/>
            <a:ext cx="4929190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Uchinchidan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,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qatorda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transaksiya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neoinstitutsionalizmlar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takidlandi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Горизонтальный свиток 4"/>
          <p:cNvSpPr/>
          <p:nvPr/>
        </p:nvSpPr>
        <p:spPr>
          <a:xfrm>
            <a:off x="1214414" y="0"/>
            <a:ext cx="7286676" cy="157161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Institutsional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iqtisodiyot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rivojlanishidagi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o`yinlar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nazariyasi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(J.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fon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Neyman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O.Morgenshtern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J.Nesh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neoklassikadagi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muvozanat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modeliga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bildirgan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tanqidiy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xulosasi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boshlanadi</a:t>
            </a:r>
            <a:endParaRPr lang="ru-RU" dirty="0"/>
          </a:p>
        </p:txBody>
      </p:sp>
      <p:sp>
        <p:nvSpPr>
          <p:cNvPr id="6" name="Стрелка вниз 5"/>
          <p:cNvSpPr/>
          <p:nvPr/>
        </p:nvSpPr>
        <p:spPr>
          <a:xfrm>
            <a:off x="4143372" y="1428736"/>
            <a:ext cx="1071570" cy="428628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1285852" y="1785926"/>
            <a:ext cx="7143800" cy="1285884"/>
          </a:xfrm>
          <a:prstGeom prst="horizont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indent="449263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Aynan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o`yinlar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nazariyadagi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institutsional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iqtisodiyot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modellarining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tilini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shakllantirdi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.</a:t>
            </a:r>
          </a:p>
          <a:p>
            <a:pPr lvl="0" indent="449263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`yinlar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nazariyasi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quyidagi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taxminlarga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asoslanadi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lang="ru-RU" sz="160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" name="Счетверенная стрелка 7"/>
          <p:cNvSpPr/>
          <p:nvPr/>
        </p:nvSpPr>
        <p:spPr>
          <a:xfrm>
            <a:off x="3357554" y="3214686"/>
            <a:ext cx="2714644" cy="1143008"/>
          </a:xfrm>
          <a:prstGeom prst="quad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ятно 1 8"/>
          <p:cNvSpPr/>
          <p:nvPr/>
        </p:nvSpPr>
        <p:spPr>
          <a:xfrm>
            <a:off x="0" y="3143248"/>
            <a:ext cx="2928958" cy="2571768"/>
          </a:xfrm>
          <a:prstGeom prst="irregularSeal1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Bir</a:t>
            </a:r>
            <a:r>
              <a:rPr lang="en-US" sz="1400" dirty="0" smtClean="0"/>
              <a:t> </a:t>
            </a:r>
            <a:r>
              <a:rPr lang="en-US" sz="1400" dirty="0" err="1" smtClean="0"/>
              <a:t>necha</a:t>
            </a:r>
            <a:r>
              <a:rPr lang="en-US" sz="1400" dirty="0" smtClean="0"/>
              <a:t> </a:t>
            </a:r>
            <a:r>
              <a:rPr lang="en-US" sz="1400" dirty="0" err="1" smtClean="0"/>
              <a:t>muvozanat</a:t>
            </a:r>
            <a:r>
              <a:rPr lang="en-US" sz="1400" dirty="0" smtClean="0"/>
              <a:t> </a:t>
            </a:r>
            <a:r>
              <a:rPr lang="en-US" sz="1400" dirty="0" err="1" smtClean="0"/>
              <a:t>nuqtalari</a:t>
            </a:r>
            <a:r>
              <a:rPr lang="en-US" sz="1400" dirty="0" smtClean="0"/>
              <a:t> </a:t>
            </a:r>
            <a:r>
              <a:rPr lang="en-US" sz="1400" dirty="0" err="1" smtClean="0"/>
              <a:t>mavjud</a:t>
            </a:r>
            <a:r>
              <a:rPr lang="en-US" sz="1400" dirty="0" smtClean="0"/>
              <a:t> </a:t>
            </a:r>
            <a:r>
              <a:rPr lang="en-US" sz="1400" dirty="0" err="1" smtClean="0"/>
              <a:t>bo`lishi</a:t>
            </a:r>
            <a:r>
              <a:rPr lang="en-US" sz="1400" dirty="0" smtClean="0"/>
              <a:t> </a:t>
            </a:r>
            <a:r>
              <a:rPr lang="en-US" sz="1400" dirty="0" err="1" smtClean="0"/>
              <a:t>mumkin</a:t>
            </a:r>
            <a:endParaRPr lang="ru-RU" sz="1400" dirty="0"/>
          </a:p>
        </p:txBody>
      </p:sp>
      <p:sp>
        <p:nvSpPr>
          <p:cNvPr id="10" name="Пятно 1 9"/>
          <p:cNvSpPr/>
          <p:nvPr/>
        </p:nvSpPr>
        <p:spPr>
          <a:xfrm>
            <a:off x="6143636" y="3071810"/>
            <a:ext cx="3000364" cy="2643206"/>
          </a:xfrm>
          <a:prstGeom prst="irregularSeal1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Muvozanat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umuman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bo`lmasligi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но 1 10"/>
          <p:cNvSpPr/>
          <p:nvPr/>
        </p:nvSpPr>
        <p:spPr>
          <a:xfrm>
            <a:off x="3071802" y="4429132"/>
            <a:ext cx="3500462" cy="2428868"/>
          </a:xfrm>
          <a:prstGeom prst="irregularSeal1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Muvozanat</a:t>
            </a:r>
            <a:r>
              <a:rPr lang="en-US" sz="1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nuqtalari</a:t>
            </a:r>
            <a:r>
              <a:rPr lang="en-US" sz="1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Pareto </a:t>
            </a:r>
            <a:r>
              <a:rPr lang="en-US" sz="14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bo`yicha</a:t>
            </a:r>
            <a:r>
              <a:rPr lang="en-US" sz="1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optimum </a:t>
            </a:r>
            <a:r>
              <a:rPr lang="en-US" sz="14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nuqtalariga</a:t>
            </a:r>
            <a:r>
              <a:rPr lang="en-US" sz="1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mos</a:t>
            </a:r>
            <a:r>
              <a:rPr lang="en-US" sz="1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kelishi</a:t>
            </a:r>
            <a:r>
              <a:rPr lang="en-US" sz="1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</a:t>
            </a:r>
            <a:r>
              <a:rPr lang="en-US" sz="14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shart</a:t>
            </a:r>
            <a:r>
              <a:rPr lang="en-US" sz="1400" dirty="0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ems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639</TotalTime>
  <Words>852</Words>
  <Application>Microsoft Office PowerPoint</Application>
  <PresentationFormat>Экран (4:3)</PresentationFormat>
  <Paragraphs>139</Paragraphs>
  <Slides>18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Солнцестояние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Пользователь</cp:lastModifiedBy>
  <cp:revision>68</cp:revision>
  <dcterms:created xsi:type="dcterms:W3CDTF">2012-02-26T18:13:19Z</dcterms:created>
  <dcterms:modified xsi:type="dcterms:W3CDTF">2020-11-30T17:42:35Z</dcterms:modified>
</cp:coreProperties>
</file>