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85" r:id="rId2"/>
    <p:sldId id="386" r:id="rId3"/>
    <p:sldId id="387" r:id="rId4"/>
    <p:sldId id="413" r:id="rId5"/>
    <p:sldId id="412" r:id="rId6"/>
    <p:sldId id="395" r:id="rId7"/>
    <p:sldId id="406" r:id="rId8"/>
    <p:sldId id="414" r:id="rId9"/>
    <p:sldId id="415" r:id="rId10"/>
    <p:sldId id="416" r:id="rId11"/>
    <p:sldId id="399" r:id="rId12"/>
    <p:sldId id="418" r:id="rId13"/>
    <p:sldId id="403" r:id="rId14"/>
    <p:sldId id="419" r:id="rId15"/>
    <p:sldId id="420" r:id="rId16"/>
    <p:sldId id="407" r:id="rId17"/>
    <p:sldId id="408" r:id="rId18"/>
    <p:sldId id="409" r:id="rId19"/>
    <p:sldId id="410" r:id="rId20"/>
    <p:sldId id="411" r:id="rId21"/>
    <p:sldId id="390" r:id="rId2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00"/>
    <a:srgbClr val="FCE7DC"/>
    <a:srgbClr val="FFFFFF"/>
    <a:srgbClr val="F4FAFA"/>
    <a:srgbClr val="E7E7FF"/>
    <a:srgbClr val="FDDFE2"/>
    <a:srgbClr val="F3FFD1"/>
    <a:srgbClr val="FF9900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10" autoAdjust="0"/>
    <p:restoredTop sz="93007" autoAdjust="0"/>
  </p:normalViewPr>
  <p:slideViewPr>
    <p:cSldViewPr>
      <p:cViewPr>
        <p:scale>
          <a:sx n="75" d="100"/>
          <a:sy n="75" d="100"/>
        </p:scale>
        <p:origin x="-121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74C28A-6150-4FE8-B087-218369A59E1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74118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5B879C-3FF2-4662-B5A7-98C05F2A13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65058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D44F42-0A4E-4C43-8C68-A690FD5A55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39892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0788E1-3EE2-49D0-AB48-D7F271B483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67003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FCDD63-2DF5-4F96-9DD9-2978D21B01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41786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F01D99-FCC3-4EF4-B142-B1DFAC35E9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9307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DB6325-B442-40A8-AB17-9F26E9E4D7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39182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4A86F2-E12D-4E42-9BBE-5E62DBC670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20899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6A2B73-077A-4DEB-BB63-406E8C0974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62592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E38F53-F849-4F53-A4F4-6A413118FE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48295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C19727-EF81-4EE7-BE36-F1426AB548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13862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6DC68559-11A1-4D35-AB33-9DC4A5C02A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scepsis.ru/library/id_2293.html" TargetMode="External"/><Relationship Id="rId13" Type="http://schemas.openxmlformats.org/officeDocument/2006/relationships/hyperlink" Target="http://avtonom.org/node/6437" TargetMode="External"/><Relationship Id="rId3" Type="http://schemas.openxmlformats.org/officeDocument/2006/relationships/image" Target="../media/image5.jpeg"/><Relationship Id="rId7" Type="http://schemas.openxmlformats.org/officeDocument/2006/relationships/hyperlink" Target="http://www.prognosis.ru/prog/autumn_2005.pdf" TargetMode="External"/><Relationship Id="rId12" Type="http://schemas.openxmlformats.org/officeDocument/2006/relationships/hyperlink" Target="http://ru.wikipedia.org/wiki/%D0%92%D0%B0%D0%BB%D0%BB%D0%B5%D1%80%D1%81%D1%82%D0%B0%D0%B9%D0%BD,_%D0%98%D0%BC%D0%BC%D0%B0%D0%BD%D1%83%D0%B8%D0%BB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prognosis.ru/prog/summer_2005.pdf" TargetMode="External"/><Relationship Id="rId11" Type="http://schemas.openxmlformats.org/officeDocument/2006/relationships/hyperlink" Target="http://magazines.russ.ru/nz/2008/4/arr2.html" TargetMode="External"/><Relationship Id="rId5" Type="http://schemas.openxmlformats.org/officeDocument/2006/relationships/hyperlink" Target="http://www.prognosis.ru/lib/Arrighi.pdf" TargetMode="External"/><Relationship Id="rId10" Type="http://schemas.openxmlformats.org/officeDocument/2006/relationships/hyperlink" Target="http://www.prognosis.ru/prog/2008-3_Prognosis.pdf" TargetMode="External"/><Relationship Id="rId4" Type="http://schemas.openxmlformats.org/officeDocument/2006/relationships/image" Target="../media/image6.jpeg"/><Relationship Id="rId9" Type="http://schemas.openxmlformats.org/officeDocument/2006/relationships/hyperlink" Target="http://www.prognosis.ru/prog/2008-2_Prog.pdf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osmi.ru/authors/" TargetMode="External"/><Relationship Id="rId7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www.inosmi.ru/europe/20111201/178906769.html" TargetMode="External"/><Relationship Id="rId5" Type="http://schemas.openxmlformats.org/officeDocument/2006/relationships/hyperlink" Target="http://www.inosmi.ru/magazines/country_italy/" TargetMode="External"/><Relationship Id="rId4" Type="http://schemas.openxmlformats.org/officeDocument/2006/relationships/hyperlink" Target="http://www.inosmi.ru/loccidentale_it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inosmi.ru/europe/20111201/178906769.html" TargetMode="External"/><Relationship Id="rId3" Type="http://schemas.openxmlformats.org/officeDocument/2006/relationships/hyperlink" Target="http://www.prognosis.ru/" TargetMode="External"/><Relationship Id="rId7" Type="http://schemas.openxmlformats.org/officeDocument/2006/relationships/hyperlink" Target="http://www.inosmi.ru/magazines/country_italy/" TargetMode="External"/><Relationship Id="rId2" Type="http://schemas.openxmlformats.org/officeDocument/2006/relationships/hyperlink" Target="http://konservatizm.org/news/global/041209054249.xhtml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inosmi.ru/loccidentale_it/" TargetMode="External"/><Relationship Id="rId5" Type="http://schemas.openxmlformats.org/officeDocument/2006/relationships/hyperlink" Target="http://www.inosmi.ru/authors/" TargetMode="External"/><Relationship Id="rId10" Type="http://schemas.openxmlformats.org/officeDocument/2006/relationships/hyperlink" Target="http://www.prognosis.ru/lib/McNeill.pdf" TargetMode="External"/><Relationship Id="rId4" Type="http://schemas.openxmlformats.org/officeDocument/2006/relationships/hyperlink" Target="http://avtonom.org/news/izvilistye-puti-kapitala-beseda-dzhovanni-arrigi-i-devida-harvi" TargetMode="External"/><Relationship Id="rId9" Type="http://schemas.openxmlformats.org/officeDocument/2006/relationships/hyperlink" Target="http://expert.ru/2013/07/9/summa-tehnologii-rosta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DDEEFF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051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250825" y="2924175"/>
            <a:ext cx="8642350" cy="2354263"/>
          </a:xfrm>
        </p:spPr>
        <p:txBody>
          <a:bodyPr/>
          <a:lstStyle/>
          <a:p>
            <a:pPr eaLnBrk="1" hangingPunct="1"/>
            <a:r>
              <a:rPr lang="ru-RU" smtClean="0"/>
              <a:t>Тема 7. Глобальные проблемы и международные экономические отношения (мировое хозяйство)</a:t>
            </a:r>
          </a:p>
          <a:p>
            <a:pPr eaLnBrk="1" hangingPunct="1"/>
            <a:endParaRPr lang="ru-RU" smtClean="0"/>
          </a:p>
        </p:txBody>
      </p:sp>
      <p:sp>
        <p:nvSpPr>
          <p:cNvPr id="2052" name="Rectangle 7"/>
          <p:cNvSpPr>
            <a:spLocks noGrp="1" noChangeArrowheads="1"/>
          </p:cNvSpPr>
          <p:nvPr>
            <p:ph type="ctrTitle"/>
          </p:nvPr>
        </p:nvSpPr>
        <p:spPr>
          <a:xfrm>
            <a:off x="0" y="188913"/>
            <a:ext cx="9144000" cy="2160587"/>
          </a:xfrm>
          <a:noFill/>
        </p:spPr>
        <p:txBody>
          <a:bodyPr/>
          <a:lstStyle/>
          <a:p>
            <a:pPr algn="l" eaLnBrk="1" hangingPunct="1"/>
            <a:r>
              <a:rPr lang="ru-RU" sz="1600" smtClean="0"/>
              <a:t>Глобальные проблемы современности</a:t>
            </a:r>
            <a:br>
              <a:rPr lang="ru-RU" sz="1600" smtClean="0"/>
            </a:br>
            <a:r>
              <a:rPr lang="ru-RU" sz="1600" smtClean="0"/>
              <a:t>Для специальности: </a:t>
            </a:r>
            <a:r>
              <a:rPr lang="ru-RU" sz="1600" b="1" smtClean="0"/>
              <a:t>41.03.05 «МЕЖДУНАРОДНЫЕ ОТНОШЕНИЯ»</a:t>
            </a:r>
            <a:br>
              <a:rPr lang="ru-RU" sz="1600" b="1" smtClean="0"/>
            </a:br>
            <a:r>
              <a:rPr lang="ru-RU" sz="1600" smtClean="0"/>
              <a:t>Институт права</a:t>
            </a:r>
            <a:br>
              <a:rPr lang="ru-RU" sz="1600" smtClean="0"/>
            </a:br>
            <a:r>
              <a:rPr lang="ru-RU" sz="1600" smtClean="0"/>
              <a:t>Кафедра теории и истории российского и зарубежного права</a:t>
            </a:r>
            <a:br>
              <a:rPr lang="ru-RU" sz="1600" smtClean="0"/>
            </a:br>
            <a:r>
              <a:rPr lang="ru-RU" sz="1600" smtClean="0"/>
              <a:t/>
            </a:r>
            <a:br>
              <a:rPr lang="ru-RU" sz="1600" smtClean="0"/>
            </a:br>
            <a:endParaRPr lang="ru-RU" sz="160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7F4F5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075" name="Rectangle 6"/>
          <p:cNvSpPr>
            <a:spLocks noChangeArrowheads="1"/>
          </p:cNvSpPr>
          <p:nvPr/>
        </p:nvSpPr>
        <p:spPr bwMode="auto">
          <a:xfrm>
            <a:off x="0" y="0"/>
            <a:ext cx="9144000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ru-RU" sz="3200" b="1">
                <a:solidFill>
                  <a:srgbClr val="0000CC"/>
                </a:solidFill>
              </a:rPr>
              <a:t>СОДЕРЖАНИЕ </a:t>
            </a:r>
            <a:r>
              <a:rPr lang="ru-RU" sz="3200">
                <a:solidFill>
                  <a:schemeClr val="tx2"/>
                </a:solidFill>
              </a:rPr>
              <a:t>: </a:t>
            </a:r>
            <a:endParaRPr lang="ru-RU" sz="1800"/>
          </a:p>
        </p:txBody>
      </p:sp>
      <p:pic>
        <p:nvPicPr>
          <p:cNvPr id="3076" name="Picture 10" descr="73725773_glob_dol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765175"/>
            <a:ext cx="5083175" cy="433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250825" y="549275"/>
            <a:ext cx="3384550" cy="6308725"/>
          </a:xfrm>
          <a:noFill/>
        </p:spPr>
        <p:txBody>
          <a:bodyPr/>
          <a:lstStyle/>
          <a:p>
            <a:pPr marL="812800" indent="-812800" algn="l" eaLnBrk="1" hangingPunct="1"/>
            <a:r>
              <a:rPr lang="ru-RU" sz="1600" smtClean="0"/>
              <a:t>1. </a:t>
            </a:r>
            <a:r>
              <a:rPr lang="ru-RU" sz="1800" smtClean="0"/>
              <a:t>Ключевые понятия</a:t>
            </a:r>
          </a:p>
          <a:p>
            <a:pPr marL="812800" indent="-812800" algn="l" eaLnBrk="1" hangingPunct="1"/>
            <a:r>
              <a:rPr lang="ru-RU" sz="1800" smtClean="0"/>
              <a:t>2. Учебный материал:</a:t>
            </a:r>
          </a:p>
          <a:p>
            <a:pPr marL="812800" indent="-812800" algn="l" eaLnBrk="1" hangingPunct="1"/>
            <a:endParaRPr lang="ru-RU" sz="1800" smtClean="0"/>
          </a:p>
          <a:p>
            <a:pPr marL="812800" indent="-812800" algn="l" eaLnBrk="1" hangingPunct="1"/>
            <a:r>
              <a:rPr lang="ru-RU" sz="1800" smtClean="0"/>
              <a:t>Циклы накопления капитала</a:t>
            </a:r>
          </a:p>
          <a:p>
            <a:pPr marL="812800" indent="-812800" algn="l" eaLnBrk="1" hangingPunct="1"/>
            <a:r>
              <a:rPr lang="ru-RU" sz="1800" smtClean="0"/>
              <a:t>Глобальный кризис капитализма</a:t>
            </a:r>
          </a:p>
          <a:p>
            <a:pPr marL="812800" indent="-812800" algn="l" eaLnBrk="1" hangingPunct="1"/>
            <a:r>
              <a:rPr lang="ru-RU" sz="1800" smtClean="0"/>
              <a:t>Усиление государства: европейский опыт</a:t>
            </a:r>
          </a:p>
          <a:p>
            <a:pPr marL="812800" indent="-812800" algn="l" eaLnBrk="1" hangingPunct="1"/>
            <a:endParaRPr lang="ru-RU" sz="1800" smtClean="0"/>
          </a:p>
          <a:p>
            <a:pPr marL="812800" indent="-812800" algn="l" eaLnBrk="1" hangingPunct="1"/>
            <a:r>
              <a:rPr lang="en-US" sz="1800" smtClean="0"/>
              <a:t>3</a:t>
            </a:r>
            <a:r>
              <a:rPr lang="ru-RU" sz="1800" smtClean="0"/>
              <a:t>.       Рекомендуемая литература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274638"/>
            <a:ext cx="8291512" cy="4017962"/>
          </a:xfrm>
        </p:spPr>
        <p:txBody>
          <a:bodyPr/>
          <a:lstStyle/>
          <a:p>
            <a:pPr algn="l" eaLnBrk="1" hangingPunct="1"/>
            <a:r>
              <a:rPr lang="ru-RU" sz="1200" b="1" smtClean="0"/>
              <a:t>	Глобальные проблемы и международные экономические отношения (мировое хозяйство).</a:t>
            </a:r>
            <a:r>
              <a:rPr lang="ru-RU" sz="1200" smtClean="0"/>
              <a:t/>
            </a:r>
            <a:br>
              <a:rPr lang="ru-RU" sz="1200" smtClean="0"/>
            </a:br>
            <a:r>
              <a:rPr lang="ru-RU" sz="1200" smtClean="0"/>
              <a:t>	Структура глобального мира. Деление мирового социально-экономического пространства. («Север»-«Юг»). «Второе поколение» социально-экономической глобализации. Социально-экономические процессы в мировой экономике. Структура национального и мирового хозяйства. Международная финансовая революция. Глобальный кризис капитализма. Цикличность развития мировой экономики. </a:t>
            </a:r>
            <a:r>
              <a:rPr lang="ru-RU" altLang="ja-JP" sz="1200" smtClean="0"/>
              <a:t>Комплексность проблемы преодоления отсталости развивающихся стран. Истоки отсталости и особенности их современных интерпретаций. Проблема уменьшения разрыва в уровнях развития различных регионов мира в глобальных моделях.</a:t>
            </a:r>
            <a:br>
              <a:rPr lang="ru-RU" altLang="ja-JP" sz="1200" smtClean="0"/>
            </a:br>
            <a:r>
              <a:rPr lang="ru-RU" altLang="ja-JP" sz="1200" smtClean="0"/>
              <a:t/>
            </a:r>
            <a:br>
              <a:rPr lang="ru-RU" altLang="ja-JP" sz="1200" smtClean="0"/>
            </a:br>
            <a:r>
              <a:rPr lang="ru-RU" sz="1200" smtClean="0"/>
              <a:t>	</a:t>
            </a:r>
            <a:r>
              <a:rPr lang="ru-RU" sz="1200" b="1" smtClean="0"/>
              <a:t>Системный цикл накопления капитала</a:t>
            </a:r>
            <a:r>
              <a:rPr lang="ru-RU" sz="1200" smtClean="0"/>
              <a:t>: деньги-товар; деньги-деньги; деньги-товар (Дж.Арриги).</a:t>
            </a:r>
            <a:br>
              <a:rPr lang="ru-RU" sz="1200" smtClean="0"/>
            </a:br>
            <a:r>
              <a:rPr lang="ru-RU" sz="1200" smtClean="0"/>
              <a:t>	</a:t>
            </a:r>
            <a:r>
              <a:rPr lang="ru-RU" sz="1200" b="1" smtClean="0"/>
              <a:t>Кризис американского рынка</a:t>
            </a:r>
            <a:r>
              <a:rPr lang="ru-RU" sz="1200" smtClean="0"/>
              <a:t>. Капитал развивающихся стран. Причина движения капиталов в финансовые рынки развитых стран. </a:t>
            </a:r>
            <a:br>
              <a:rPr lang="ru-RU" sz="1200" smtClean="0"/>
            </a:br>
            <a:r>
              <a:rPr lang="ru-RU" sz="1200" smtClean="0"/>
              <a:t>	</a:t>
            </a:r>
            <a:r>
              <a:rPr lang="ru-RU" sz="1200" b="1" smtClean="0"/>
              <a:t>Глобальный рынок</a:t>
            </a:r>
            <a:r>
              <a:rPr lang="ru-RU" sz="1200" smtClean="0"/>
              <a:t> (национальный сегмент США в глобальном рынке + международный мобильный капитал + кредитный сегмент национального рынка США = кризис)</a:t>
            </a:r>
            <a:r>
              <a:rPr lang="ru-RU" smtClean="0"/>
              <a:t>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Зона евр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1125538"/>
            <a:ext cx="3751262" cy="508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323850" y="260350"/>
            <a:ext cx="84963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3200" b="1">
                <a:solidFill>
                  <a:srgbClr val="0000CC"/>
                </a:solidFill>
              </a:rPr>
              <a:t>КЛЮЧЕВЫЕ ПОНЯТИЯ</a:t>
            </a: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323850" y="6308725"/>
            <a:ext cx="127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639B9A6-22B9-48B8-941D-4230F1A5EFF9}" type="slidenum">
              <a:rPr lang="ru-RU" sz="1800">
                <a:solidFill>
                  <a:schemeClr val="bg1"/>
                </a:solidFill>
              </a:rPr>
              <a:pPr eaLnBrk="1" hangingPunct="1"/>
              <a:t>4</a:t>
            </a:fld>
            <a:endParaRPr lang="ru-RU" sz="1800">
              <a:solidFill>
                <a:schemeClr val="bg1"/>
              </a:solidFill>
            </a:endParaRP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755650" y="1125538"/>
            <a:ext cx="3887788" cy="5326062"/>
          </a:xfrm>
          <a:prstGeom prst="rect">
            <a:avLst/>
          </a:prstGeom>
          <a:noFill/>
          <a:ln w="3175">
            <a:solidFill>
              <a:schemeClr val="bg1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274638" indent="-274638"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1800"/>
              <a:t>Глобальный кризис транскапитализма</a:t>
            </a:r>
          </a:p>
          <a:p>
            <a:pPr eaLnBrk="1" hangingPunct="1"/>
            <a:r>
              <a:rPr lang="ru-RU" sz="1800"/>
              <a:t>Капитализм и его модели</a:t>
            </a:r>
          </a:p>
          <a:p>
            <a:pPr eaLnBrk="1" hangingPunct="1"/>
            <a:r>
              <a:rPr lang="ru-RU" sz="1800"/>
              <a:t>Циклы накопления капитала</a:t>
            </a:r>
          </a:p>
          <a:p>
            <a:pPr eaLnBrk="1" hangingPunct="1"/>
            <a:r>
              <a:rPr lang="ru-RU" sz="1800"/>
              <a:t>Мобильный капитал</a:t>
            </a:r>
          </a:p>
          <a:p>
            <a:pPr eaLnBrk="1" hangingPunct="1"/>
            <a:r>
              <a:rPr lang="ru-RU" sz="1800"/>
              <a:t>Капитал развитых и развивающих стран</a:t>
            </a:r>
          </a:p>
          <a:p>
            <a:pPr eaLnBrk="1" hangingPunct="1"/>
            <a:r>
              <a:rPr lang="ru-RU" sz="1800"/>
              <a:t>Роль национального сегмента в глобальном рынке</a:t>
            </a:r>
          </a:p>
          <a:p>
            <a:pPr eaLnBrk="1" hangingPunct="1"/>
            <a:r>
              <a:rPr lang="ru-RU" sz="1800">
                <a:solidFill>
                  <a:schemeClr val="tx2"/>
                </a:solidFill>
              </a:rPr>
              <a:t>Государство в контексте глобализации</a:t>
            </a:r>
          </a:p>
          <a:p>
            <a:pPr eaLnBrk="1" hangingPunct="1"/>
            <a:r>
              <a:rPr lang="ru-RU" sz="1800">
                <a:solidFill>
                  <a:schemeClr val="tx2"/>
                </a:solidFill>
              </a:rPr>
              <a:t>Усиление государства</a:t>
            </a:r>
          </a:p>
          <a:p>
            <a:pPr eaLnBrk="1" hangingPunct="1"/>
            <a:r>
              <a:rPr lang="ru-RU" sz="1800">
                <a:solidFill>
                  <a:schemeClr val="tx2"/>
                </a:solidFill>
              </a:rPr>
              <a:t>Международный аспект экономического кризиса</a:t>
            </a:r>
          </a:p>
          <a:p>
            <a:pPr eaLnBrk="1" hangingPunct="1"/>
            <a:endParaRPr lang="ru-RU" sz="1800"/>
          </a:p>
          <a:p>
            <a:pPr eaLnBrk="1" hangingPunct="1"/>
            <a:endParaRPr lang="ru-RU" sz="1800"/>
          </a:p>
          <a:p>
            <a:pPr eaLnBrk="1" hangingPunct="1"/>
            <a:endParaRPr lang="ru-RU" sz="1600"/>
          </a:p>
          <a:p>
            <a:pPr eaLnBrk="1" hangingPunct="1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2996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45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kondratjev1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2790825" cy="374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7" descr="1236002473_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2420938"/>
            <a:ext cx="1312862" cy="184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Rectangle 8"/>
          <p:cNvSpPr>
            <a:spLocks noChangeArrowheads="1"/>
          </p:cNvSpPr>
          <p:nvPr/>
        </p:nvSpPr>
        <p:spPr bwMode="auto">
          <a:xfrm>
            <a:off x="2916238" y="692150"/>
            <a:ext cx="3311525" cy="266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ru-RU" sz="1800">
                <a:solidFill>
                  <a:schemeClr val="tx2"/>
                </a:solidFill>
              </a:rPr>
              <a:t>итальянский экономист и социолог, один из крупных представителей мир-системного анализа.</a:t>
            </a:r>
            <a:br>
              <a:rPr lang="ru-RU" sz="1800">
                <a:solidFill>
                  <a:schemeClr val="tx2"/>
                </a:solidFill>
              </a:rPr>
            </a:br>
            <a:r>
              <a:rPr lang="ru-RU" sz="1800">
                <a:solidFill>
                  <a:schemeClr val="tx2"/>
                </a:solidFill>
              </a:rPr>
              <a:t>Профессор социологии</a:t>
            </a:r>
            <a:br>
              <a:rPr lang="ru-RU" sz="1800">
                <a:solidFill>
                  <a:schemeClr val="tx2"/>
                </a:solidFill>
              </a:rPr>
            </a:br>
            <a:r>
              <a:rPr lang="ru-RU" sz="1800">
                <a:solidFill>
                  <a:schemeClr val="tx2"/>
                </a:solidFill>
              </a:rPr>
              <a:t>в Университете</a:t>
            </a:r>
            <a:br>
              <a:rPr lang="ru-RU" sz="1800">
                <a:solidFill>
                  <a:schemeClr val="tx2"/>
                </a:solidFill>
              </a:rPr>
            </a:br>
            <a:r>
              <a:rPr lang="ru-RU" sz="1800">
                <a:solidFill>
                  <a:schemeClr val="tx2"/>
                </a:solidFill>
              </a:rPr>
              <a:t>Джонса </a:t>
            </a:r>
            <a:br>
              <a:rPr lang="ru-RU" sz="1800">
                <a:solidFill>
                  <a:schemeClr val="tx2"/>
                </a:solidFill>
              </a:rPr>
            </a:br>
            <a:r>
              <a:rPr lang="ru-RU" sz="1800">
                <a:solidFill>
                  <a:schemeClr val="tx2"/>
                </a:solidFill>
              </a:rPr>
              <a:t>Хопкинса </a:t>
            </a:r>
            <a:br>
              <a:rPr lang="ru-RU" sz="1800">
                <a:solidFill>
                  <a:schemeClr val="tx2"/>
                </a:solidFill>
              </a:rPr>
            </a:br>
            <a:r>
              <a:rPr lang="ru-RU" sz="1800">
                <a:solidFill>
                  <a:schemeClr val="tx2"/>
                </a:solidFill>
              </a:rPr>
              <a:t>1988</a:t>
            </a:r>
          </a:p>
        </p:txBody>
      </p:sp>
      <p:pic>
        <p:nvPicPr>
          <p:cNvPr id="7173" name="Picture 10" descr="2007 Giovanni Arrighi lecture in South Afric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0475" y="188913"/>
            <a:ext cx="2803525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4" name="Rectangle 11"/>
          <p:cNvSpPr>
            <a:spLocks noChangeArrowheads="1"/>
          </p:cNvSpPr>
          <p:nvPr/>
        </p:nvSpPr>
        <p:spPr bwMode="auto">
          <a:xfrm>
            <a:off x="0" y="4286250"/>
            <a:ext cx="9144000" cy="264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ru-RU" sz="1200"/>
          </a:p>
          <a:p>
            <a:r>
              <a:rPr lang="ru-RU" sz="1200">
                <a:hlinkClick r:id="rId5"/>
              </a:rPr>
              <a:t>Долгий двадцатый век. Деньги, власть и истоки нашего времени</a:t>
            </a:r>
            <a:r>
              <a:rPr lang="ru-RU" sz="1200"/>
              <a:t>, Территория будущего, 2007 г. </a:t>
            </a:r>
          </a:p>
          <a:p>
            <a:r>
              <a:rPr lang="ru-RU" sz="1200"/>
              <a:t>Адам Смит в Пекине. Что получил в наследство XXI век. Институт общественного проектирования, 2009 г. Динамика кризиса гегемонии // Свободная мысль — XXI. — 2005. — № 1. </a:t>
            </a:r>
          </a:p>
          <a:p>
            <a:r>
              <a:rPr lang="ru-RU" sz="1200"/>
              <a:t>Утрата гегемонии I // Прогнозис. — 2005. — </a:t>
            </a:r>
            <a:r>
              <a:rPr lang="ru-RU" sz="1200">
                <a:hlinkClick r:id="rId6"/>
              </a:rPr>
              <a:t>№ 2</a:t>
            </a:r>
            <a:r>
              <a:rPr lang="ru-RU" sz="1200"/>
              <a:t>. </a:t>
            </a:r>
          </a:p>
          <a:p>
            <a:r>
              <a:rPr lang="ru-RU" sz="1200"/>
              <a:t>Утрата гегемонии II // Прогнозис. — 2005. — </a:t>
            </a:r>
            <a:r>
              <a:rPr lang="ru-RU" sz="1200">
                <a:hlinkClick r:id="rId7"/>
              </a:rPr>
              <a:t>№ 3</a:t>
            </a:r>
            <a:r>
              <a:rPr lang="ru-RU" sz="1200"/>
              <a:t>. </a:t>
            </a:r>
          </a:p>
          <a:p>
            <a:r>
              <a:rPr lang="ru-RU" sz="1200">
                <a:hlinkClick r:id="rId8"/>
              </a:rPr>
              <a:t>Неравенство в доходах на мировом рынке и будущее социализма</a:t>
            </a:r>
            <a:r>
              <a:rPr lang="ru-RU" sz="1200"/>
              <a:t> // «Скепсис». — 2008. — № 5. </a:t>
            </a:r>
          </a:p>
          <a:p>
            <a:r>
              <a:rPr lang="ru-RU" sz="1200"/>
              <a:t>Глобализация и историческая макросоциология // Прогнозис. — 2008. — </a:t>
            </a:r>
            <a:r>
              <a:rPr lang="ru-RU" sz="1200">
                <a:hlinkClick r:id="rId9"/>
              </a:rPr>
              <a:t>№ 2</a:t>
            </a:r>
            <a:r>
              <a:rPr lang="ru-RU" sz="1200"/>
              <a:t>. </a:t>
            </a:r>
          </a:p>
          <a:p>
            <a:r>
              <a:rPr lang="ru-RU" sz="1200"/>
              <a:t>Глобальное правление и гегемония в современной миросистеме // Прогнозис. — 2008. — </a:t>
            </a:r>
            <a:r>
              <a:rPr lang="ru-RU" sz="1200">
                <a:hlinkClick r:id="rId10"/>
              </a:rPr>
              <a:t>№ 3</a:t>
            </a:r>
            <a:r>
              <a:rPr lang="ru-RU" sz="1200"/>
              <a:t>. </a:t>
            </a:r>
          </a:p>
          <a:p>
            <a:r>
              <a:rPr lang="ru-RU" sz="1200">
                <a:hlinkClick r:id="rId11"/>
              </a:rPr>
              <a:t>1989-й как продолжение 1968-го</a:t>
            </a:r>
            <a:r>
              <a:rPr lang="ru-RU" sz="1200"/>
              <a:t> (в соавторстве с </a:t>
            </a:r>
            <a:r>
              <a:rPr lang="ru-RU" sz="1200">
                <a:hlinkClick r:id="rId12" tooltip="Валлерстайн, Иммануил"/>
              </a:rPr>
              <a:t>И. Валлерстайном</a:t>
            </a:r>
            <a:r>
              <a:rPr lang="ru-RU" sz="1200"/>
              <a:t> и Т. Хопкинсом) // Неприкосновенный запас. — 2008. — № 4(60). </a:t>
            </a:r>
          </a:p>
          <a:p>
            <a:r>
              <a:rPr lang="ru-RU" sz="1200">
                <a:hlinkClick r:id="rId13"/>
              </a:rPr>
              <a:t>Извилистые пути капитала — беседа Джованни Арриги и Дэвида Харви</a:t>
            </a:r>
            <a:r>
              <a:rPr lang="ru-RU" sz="1200"/>
              <a:t> // Giovanni Arrighi and David Harvey. The Winding Paths of Capital. New Left Review. 56. March — April 2009. P. 61 — 94. </a:t>
            </a:r>
          </a:p>
          <a:p>
            <a:pPr eaLnBrk="0" hangingPunct="0"/>
            <a:endParaRPr lang="ru-RU" sz="1200"/>
          </a:p>
        </p:txBody>
      </p:sp>
      <p:sp>
        <p:nvSpPr>
          <p:cNvPr id="7175" name="Rectangle 12"/>
          <p:cNvSpPr>
            <a:spLocks noChangeArrowheads="1"/>
          </p:cNvSpPr>
          <p:nvPr/>
        </p:nvSpPr>
        <p:spPr bwMode="auto">
          <a:xfrm>
            <a:off x="0" y="0"/>
            <a:ext cx="9144000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ru-RU" sz="1800" b="1">
                <a:solidFill>
                  <a:schemeClr val="tx2"/>
                </a:solidFill>
              </a:rPr>
              <a:t>Джова́нни Арриги́</a:t>
            </a:r>
            <a:r>
              <a:rPr lang="ru-RU" sz="1800">
                <a:solidFill>
                  <a:schemeClr val="tx2"/>
                </a:solidFill>
              </a:rPr>
              <a:t> </a:t>
            </a:r>
            <a:r>
              <a:rPr lang="it-IT" sz="1800" i="1">
                <a:solidFill>
                  <a:schemeClr val="tx2"/>
                </a:solidFill>
              </a:rPr>
              <a:t>Giovanni Arrighi</a:t>
            </a:r>
            <a:r>
              <a:rPr lang="ru-RU" sz="1800">
                <a:solidFill>
                  <a:schemeClr val="tx2"/>
                </a:solidFill>
              </a:rPr>
              <a:t>, 7.07.1937-18.06.2009 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0"/>
          <p:cNvSpPr>
            <a:spLocks noChangeArrowheads="1"/>
          </p:cNvSpPr>
          <p:nvPr/>
        </p:nvSpPr>
        <p:spPr bwMode="auto">
          <a:xfrm>
            <a:off x="0" y="63500"/>
            <a:ext cx="9144000" cy="836613"/>
          </a:xfrm>
          <a:prstGeom prst="rect">
            <a:avLst/>
          </a:prstGeom>
          <a:solidFill>
            <a:srgbClr val="FDDFE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8195" name="Rectangle 9"/>
          <p:cNvSpPr>
            <a:spLocks noChangeArrowheads="1"/>
          </p:cNvSpPr>
          <p:nvPr/>
        </p:nvSpPr>
        <p:spPr bwMode="auto">
          <a:xfrm>
            <a:off x="250825" y="996950"/>
            <a:ext cx="3168650" cy="2376488"/>
          </a:xfrm>
          <a:prstGeom prst="rect">
            <a:avLst/>
          </a:prstGeom>
          <a:solidFill>
            <a:srgbClr val="FDDFE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81075"/>
          </a:xfrm>
        </p:spPr>
        <p:txBody>
          <a:bodyPr/>
          <a:lstStyle/>
          <a:p>
            <a:pPr eaLnBrk="1" hangingPunct="1"/>
            <a:r>
              <a:rPr lang="ru-RU" sz="2400" smtClean="0"/>
              <a:t>Дж. Арриги: с 1980 американский системный цикл накопления капитала находится в фазе финансовой экспансии</a:t>
            </a:r>
          </a:p>
        </p:txBody>
      </p:sp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250825" y="908050"/>
            <a:ext cx="3241675" cy="2376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>
              <a:buFontTx/>
              <a:buChar char="-"/>
            </a:pPr>
            <a:r>
              <a:rPr lang="ru-RU" sz="1600" i="1">
                <a:solidFill>
                  <a:schemeClr val="tx2"/>
                </a:solidFill>
              </a:rPr>
              <a:t>Признаки</a:t>
            </a:r>
            <a:r>
              <a:rPr lang="ru-RU" sz="1600">
                <a:solidFill>
                  <a:schemeClr val="tx2"/>
                </a:solidFill>
              </a:rPr>
              <a:t>:</a:t>
            </a:r>
            <a:br>
              <a:rPr lang="ru-RU" sz="1600">
                <a:solidFill>
                  <a:schemeClr val="tx2"/>
                </a:solidFill>
              </a:rPr>
            </a:br>
            <a:r>
              <a:rPr lang="ru-RU" sz="1600">
                <a:solidFill>
                  <a:schemeClr val="tx2"/>
                </a:solidFill>
              </a:rPr>
              <a:t>- Гипертрофированный масштаб финансовой сферы относительно ВВП США других стран</a:t>
            </a:r>
            <a:br>
              <a:rPr lang="ru-RU" sz="1600">
                <a:solidFill>
                  <a:schemeClr val="tx2"/>
                </a:solidFill>
              </a:rPr>
            </a:br>
            <a:r>
              <a:rPr lang="ru-RU" sz="1600">
                <a:solidFill>
                  <a:schemeClr val="tx2"/>
                </a:solidFill>
              </a:rPr>
              <a:t> Разрыв между торгово-промышленной и финансовой сферами</a:t>
            </a: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3708400" y="1125538"/>
            <a:ext cx="4427538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838200" indent="-838200"/>
            <a:r>
              <a:rPr lang="ru-RU" sz="1600">
                <a:solidFill>
                  <a:schemeClr val="tx2"/>
                </a:solidFill>
              </a:rPr>
              <a:t>Полный системный цикл накопления капитала составляют 2 фазы:</a:t>
            </a:r>
            <a:br>
              <a:rPr lang="ru-RU" sz="1600">
                <a:solidFill>
                  <a:schemeClr val="tx2"/>
                </a:solidFill>
              </a:rPr>
            </a:br>
            <a:r>
              <a:rPr lang="ru-RU" sz="1600">
                <a:solidFill>
                  <a:schemeClr val="tx2"/>
                </a:solidFill>
              </a:rPr>
              <a:t>1) Материальная экспансия</a:t>
            </a:r>
            <a:br>
              <a:rPr lang="ru-RU" sz="1600">
                <a:solidFill>
                  <a:schemeClr val="tx2"/>
                </a:solidFill>
              </a:rPr>
            </a:br>
            <a:r>
              <a:rPr lang="ru-RU" sz="1600">
                <a:solidFill>
                  <a:schemeClr val="tx2"/>
                </a:solidFill>
              </a:rPr>
              <a:t>2) Финансовая экспансия</a:t>
            </a:r>
          </a:p>
        </p:txBody>
      </p:sp>
      <p:sp>
        <p:nvSpPr>
          <p:cNvPr id="8199" name="Rectangle 7"/>
          <p:cNvSpPr>
            <a:spLocks noChangeArrowheads="1"/>
          </p:cNvSpPr>
          <p:nvPr/>
        </p:nvSpPr>
        <p:spPr bwMode="auto">
          <a:xfrm>
            <a:off x="0" y="6597650"/>
            <a:ext cx="9144000" cy="26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ru-RU" sz="1000"/>
              <a:t>Зуйков Р. Истоки глобального кризиса: к разработке концепции движения международного мобильного капитала // МЭМО. – 2012. - №4. С. 16-24</a:t>
            </a: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395288" y="3573463"/>
            <a:ext cx="1728787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ru-RU" sz="1200">
                <a:solidFill>
                  <a:schemeClr val="tx2"/>
                </a:solidFill>
              </a:rPr>
              <a:t>1. Технологическая инновация</a:t>
            </a:r>
          </a:p>
        </p:txBody>
      </p:sp>
      <p:sp>
        <p:nvSpPr>
          <p:cNvPr id="8201" name="Rectangle 11"/>
          <p:cNvSpPr>
            <a:spLocks noChangeArrowheads="1"/>
          </p:cNvSpPr>
          <p:nvPr/>
        </p:nvSpPr>
        <p:spPr bwMode="auto">
          <a:xfrm>
            <a:off x="323850" y="4365625"/>
            <a:ext cx="2016125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ru-RU" sz="1200">
                <a:solidFill>
                  <a:schemeClr val="tx2"/>
                </a:solidFill>
              </a:rPr>
              <a:t>2. Монопольный контроль над мировым рынком</a:t>
            </a:r>
          </a:p>
        </p:txBody>
      </p:sp>
      <p:sp>
        <p:nvSpPr>
          <p:cNvPr id="8202" name="Rectangle 12"/>
          <p:cNvSpPr>
            <a:spLocks noChangeArrowheads="1"/>
          </p:cNvSpPr>
          <p:nvPr/>
        </p:nvSpPr>
        <p:spPr bwMode="auto">
          <a:xfrm>
            <a:off x="323850" y="4941888"/>
            <a:ext cx="1800225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ru-RU" sz="1200">
                <a:solidFill>
                  <a:schemeClr val="tx2"/>
                </a:solidFill>
              </a:rPr>
              <a:t>3. Сверхприбыль</a:t>
            </a:r>
          </a:p>
        </p:txBody>
      </p:sp>
      <p:sp>
        <p:nvSpPr>
          <p:cNvPr id="8203" name="Rectangle 13"/>
          <p:cNvSpPr>
            <a:spLocks noChangeArrowheads="1"/>
          </p:cNvSpPr>
          <p:nvPr/>
        </p:nvSpPr>
        <p:spPr bwMode="auto">
          <a:xfrm>
            <a:off x="323850" y="5589588"/>
            <a:ext cx="2160588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ru-RU" sz="1200">
                <a:solidFill>
                  <a:schemeClr val="tx2"/>
                </a:solidFill>
              </a:rPr>
              <a:t>4. Рост конкуренции, выход новых производителей этой же продукции</a:t>
            </a:r>
          </a:p>
        </p:txBody>
      </p:sp>
      <p:sp>
        <p:nvSpPr>
          <p:cNvPr id="8204" name="Rectangle 14"/>
          <p:cNvSpPr>
            <a:spLocks noChangeArrowheads="1"/>
          </p:cNvSpPr>
          <p:nvPr/>
        </p:nvSpPr>
        <p:spPr bwMode="auto">
          <a:xfrm>
            <a:off x="2771775" y="3644900"/>
            <a:ext cx="2087563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ru-RU" sz="1200">
                <a:solidFill>
                  <a:schemeClr val="tx2"/>
                </a:solidFill>
              </a:rPr>
              <a:t>5. Расширять производство становится нерентабельным</a:t>
            </a:r>
          </a:p>
        </p:txBody>
      </p:sp>
      <p:sp>
        <p:nvSpPr>
          <p:cNvPr id="8205" name="Rectangle 15"/>
          <p:cNvSpPr>
            <a:spLocks noChangeArrowheads="1"/>
          </p:cNvSpPr>
          <p:nvPr/>
        </p:nvSpPr>
        <p:spPr bwMode="auto">
          <a:xfrm>
            <a:off x="2771775" y="4437063"/>
            <a:ext cx="2305050" cy="93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ru-RU" sz="1200">
                <a:solidFill>
                  <a:schemeClr val="tx2"/>
                </a:solidFill>
              </a:rPr>
              <a:t>6. Капитал ищет новые сверхприбыльные отрасли и через фондовый рынок перетекает в них</a:t>
            </a:r>
          </a:p>
        </p:txBody>
      </p:sp>
      <p:sp>
        <p:nvSpPr>
          <p:cNvPr id="8206" name="Rectangle 16"/>
          <p:cNvSpPr>
            <a:spLocks noChangeArrowheads="1"/>
          </p:cNvSpPr>
          <p:nvPr/>
        </p:nvSpPr>
        <p:spPr bwMode="auto">
          <a:xfrm>
            <a:off x="2771775" y="5589588"/>
            <a:ext cx="2376488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ru-RU" sz="1200">
                <a:solidFill>
                  <a:schemeClr val="tx2"/>
                </a:solidFill>
              </a:rPr>
              <a:t>7. И сбрасывает активы теряющих доходность старых отраслей</a:t>
            </a:r>
          </a:p>
        </p:txBody>
      </p:sp>
      <p:sp>
        <p:nvSpPr>
          <p:cNvPr id="8207" name="Oval 17"/>
          <p:cNvSpPr>
            <a:spLocks noChangeArrowheads="1"/>
          </p:cNvSpPr>
          <p:nvPr/>
        </p:nvSpPr>
        <p:spPr bwMode="auto">
          <a:xfrm>
            <a:off x="5435600" y="3141663"/>
            <a:ext cx="2736850" cy="2592387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8208" name="Oval 18"/>
          <p:cNvSpPr>
            <a:spLocks noChangeArrowheads="1"/>
          </p:cNvSpPr>
          <p:nvPr/>
        </p:nvSpPr>
        <p:spPr bwMode="auto">
          <a:xfrm>
            <a:off x="4932363" y="3068638"/>
            <a:ext cx="1225550" cy="10795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8209" name="Oval 19"/>
          <p:cNvSpPr>
            <a:spLocks noChangeArrowheads="1"/>
          </p:cNvSpPr>
          <p:nvPr/>
        </p:nvSpPr>
        <p:spPr bwMode="auto">
          <a:xfrm>
            <a:off x="7164388" y="4508500"/>
            <a:ext cx="1296987" cy="10795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8210" name="Line 20"/>
          <p:cNvSpPr>
            <a:spLocks noChangeShapeType="1"/>
          </p:cNvSpPr>
          <p:nvPr/>
        </p:nvSpPr>
        <p:spPr bwMode="auto">
          <a:xfrm flipV="1">
            <a:off x="6372225" y="3141663"/>
            <a:ext cx="360363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11" name="Line 21"/>
          <p:cNvSpPr>
            <a:spLocks noChangeShapeType="1"/>
          </p:cNvSpPr>
          <p:nvPr/>
        </p:nvSpPr>
        <p:spPr bwMode="auto">
          <a:xfrm>
            <a:off x="7380288" y="3251200"/>
            <a:ext cx="215900" cy="1444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12" name="Line 22"/>
          <p:cNvSpPr>
            <a:spLocks noChangeShapeType="1"/>
          </p:cNvSpPr>
          <p:nvPr/>
        </p:nvSpPr>
        <p:spPr bwMode="auto">
          <a:xfrm>
            <a:off x="8101013" y="4005263"/>
            <a:ext cx="71437" cy="287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13" name="Line 23"/>
          <p:cNvSpPr>
            <a:spLocks noChangeShapeType="1"/>
          </p:cNvSpPr>
          <p:nvPr/>
        </p:nvSpPr>
        <p:spPr bwMode="auto">
          <a:xfrm flipH="1">
            <a:off x="6877050" y="5661025"/>
            <a:ext cx="431800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14" name="Line 24"/>
          <p:cNvSpPr>
            <a:spLocks noChangeShapeType="1"/>
          </p:cNvSpPr>
          <p:nvPr/>
        </p:nvSpPr>
        <p:spPr bwMode="auto">
          <a:xfrm flipH="1" flipV="1">
            <a:off x="5867400" y="5373688"/>
            <a:ext cx="288925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15" name="Line 25"/>
          <p:cNvSpPr>
            <a:spLocks noChangeShapeType="1"/>
          </p:cNvSpPr>
          <p:nvPr/>
        </p:nvSpPr>
        <p:spPr bwMode="auto">
          <a:xfrm flipH="1" flipV="1">
            <a:off x="5435600" y="4437063"/>
            <a:ext cx="73025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16" name="Rectangle 26"/>
          <p:cNvSpPr>
            <a:spLocks noChangeArrowheads="1"/>
          </p:cNvSpPr>
          <p:nvPr/>
        </p:nvSpPr>
        <p:spPr bwMode="auto">
          <a:xfrm>
            <a:off x="5003800" y="3284538"/>
            <a:ext cx="1873250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ru-RU" sz="1400" b="1">
                <a:solidFill>
                  <a:schemeClr val="tx2"/>
                </a:solidFill>
              </a:rPr>
              <a:t>ДЕНЬГИ</a:t>
            </a:r>
          </a:p>
        </p:txBody>
      </p:sp>
      <p:sp>
        <p:nvSpPr>
          <p:cNvPr id="8217" name="Rectangle 27"/>
          <p:cNvSpPr>
            <a:spLocks noChangeArrowheads="1"/>
          </p:cNvSpPr>
          <p:nvPr/>
        </p:nvSpPr>
        <p:spPr bwMode="auto">
          <a:xfrm>
            <a:off x="7451725" y="4797425"/>
            <a:ext cx="1403350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ru-RU" sz="1400" b="1">
                <a:solidFill>
                  <a:schemeClr val="tx2"/>
                </a:solidFill>
              </a:rPr>
              <a:t>ТОВАР</a:t>
            </a:r>
          </a:p>
        </p:txBody>
      </p:sp>
      <p:sp>
        <p:nvSpPr>
          <p:cNvPr id="8218" name="Rectangle 28"/>
          <p:cNvSpPr>
            <a:spLocks noChangeArrowheads="1"/>
          </p:cNvSpPr>
          <p:nvPr/>
        </p:nvSpPr>
        <p:spPr bwMode="auto">
          <a:xfrm>
            <a:off x="3814763" y="2205038"/>
            <a:ext cx="5329237" cy="50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ru-RU" sz="1400" b="1">
                <a:solidFill>
                  <a:schemeClr val="tx2"/>
                </a:solidFill>
              </a:rPr>
              <a:t>Переход ко второй фазе обусловлен цикличностью технологических укладов в экономике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2771775" y="2276475"/>
            <a:ext cx="2016125" cy="2447925"/>
          </a:xfrm>
          <a:prstGeom prst="rect">
            <a:avLst/>
          </a:prstGeom>
          <a:solidFill>
            <a:srgbClr val="FCE7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179388" y="1196975"/>
            <a:ext cx="1800225" cy="5327650"/>
          </a:xfrm>
          <a:prstGeom prst="rect">
            <a:avLst/>
          </a:prstGeom>
          <a:solidFill>
            <a:srgbClr val="FCE7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7265988" y="1196975"/>
            <a:ext cx="1800225" cy="5327650"/>
          </a:xfrm>
          <a:prstGeom prst="rect">
            <a:avLst/>
          </a:prstGeom>
          <a:solidFill>
            <a:srgbClr val="F4FAFA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pPr eaLnBrk="1" hangingPunct="1"/>
            <a:r>
              <a:rPr lang="ru-RU" sz="2400" smtClean="0"/>
              <a:t>Мнение:  предпосылка глобального финансово-экономического кризиса – дисбаланс, который возник в 2000 г. между развитыми и интенсивно развивающимися странами</a:t>
            </a:r>
          </a:p>
        </p:txBody>
      </p:sp>
      <p:sp>
        <p:nvSpPr>
          <p:cNvPr id="9222" name="Oval 6"/>
          <p:cNvSpPr>
            <a:spLocks noChangeArrowheads="1"/>
          </p:cNvSpPr>
          <p:nvPr/>
        </p:nvSpPr>
        <p:spPr bwMode="auto">
          <a:xfrm>
            <a:off x="2124075" y="1557338"/>
            <a:ext cx="4679950" cy="4364037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9223" name="Rectangle 7"/>
          <p:cNvSpPr>
            <a:spLocks noChangeArrowheads="1"/>
          </p:cNvSpPr>
          <p:nvPr/>
        </p:nvSpPr>
        <p:spPr bwMode="auto">
          <a:xfrm>
            <a:off x="2771775" y="2349500"/>
            <a:ext cx="2016125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ru-RU" sz="1400">
                <a:solidFill>
                  <a:schemeClr val="tx2"/>
                </a:solidFill>
              </a:rPr>
              <a:t>Высокоразвитые страны аккумулирующий </a:t>
            </a:r>
            <a:r>
              <a:rPr lang="ru-RU" sz="1400" b="1">
                <a:solidFill>
                  <a:schemeClr val="tx2"/>
                </a:solidFill>
              </a:rPr>
              <a:t>мобильный</a:t>
            </a:r>
            <a:r>
              <a:rPr lang="ru-RU" sz="1400">
                <a:solidFill>
                  <a:schemeClr val="tx2"/>
                </a:solidFill>
              </a:rPr>
              <a:t> капитал</a:t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>ЯДРО иерархически-сетевой системы мирохзяйственных связей</a:t>
            </a:r>
          </a:p>
        </p:txBody>
      </p:sp>
      <p:sp>
        <p:nvSpPr>
          <p:cNvPr id="9224" name="Rectangle 8"/>
          <p:cNvSpPr>
            <a:spLocks noChangeArrowheads="1"/>
          </p:cNvSpPr>
          <p:nvPr/>
        </p:nvSpPr>
        <p:spPr bwMode="auto">
          <a:xfrm>
            <a:off x="4932363" y="1916113"/>
            <a:ext cx="2232025" cy="2665412"/>
          </a:xfrm>
          <a:prstGeom prst="rect">
            <a:avLst/>
          </a:prstGeom>
          <a:solidFill>
            <a:srgbClr val="F3FFD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9225" name="Rectangle 9"/>
          <p:cNvSpPr>
            <a:spLocks noChangeArrowheads="1"/>
          </p:cNvSpPr>
          <p:nvPr/>
        </p:nvSpPr>
        <p:spPr bwMode="auto">
          <a:xfrm>
            <a:off x="5148263" y="2492375"/>
            <a:ext cx="2303462" cy="1655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ru-RU" sz="1400">
                <a:solidFill>
                  <a:schemeClr val="tx2"/>
                </a:solidFill>
              </a:rPr>
              <a:t>Хозяйствующие субъекты развивающихся стран вступили в фазу </a:t>
            </a:r>
            <a:r>
              <a:rPr lang="ru-RU" sz="1400" b="1">
                <a:solidFill>
                  <a:schemeClr val="tx2"/>
                </a:solidFill>
              </a:rPr>
              <a:t>торгово-промышленной</a:t>
            </a:r>
            <a:r>
              <a:rPr lang="ru-RU" sz="1400">
                <a:solidFill>
                  <a:schemeClr val="tx2"/>
                </a:solidFill>
              </a:rPr>
              <a:t> экспансии</a:t>
            </a:r>
          </a:p>
        </p:txBody>
      </p:sp>
      <p:sp>
        <p:nvSpPr>
          <p:cNvPr id="9226" name="Rectangle 10"/>
          <p:cNvSpPr>
            <a:spLocks noChangeArrowheads="1"/>
          </p:cNvSpPr>
          <p:nvPr/>
        </p:nvSpPr>
        <p:spPr bwMode="auto">
          <a:xfrm>
            <a:off x="2268538" y="4508500"/>
            <a:ext cx="4032250" cy="1370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ru-RU" sz="1400">
                <a:solidFill>
                  <a:schemeClr val="tx2"/>
                </a:solidFill>
              </a:rPr>
              <a:t>Капитал из </a:t>
            </a:r>
            <a:r>
              <a:rPr lang="ru-RU" sz="1400" b="1">
                <a:solidFill>
                  <a:schemeClr val="tx2"/>
                </a:solidFill>
              </a:rPr>
              <a:t>торгово-промышленной</a:t>
            </a:r>
            <a:r>
              <a:rPr lang="ru-RU" sz="1400">
                <a:solidFill>
                  <a:schemeClr val="tx2"/>
                </a:solidFill>
              </a:rPr>
              <a:t> сферы «перетек» в </a:t>
            </a:r>
            <a:r>
              <a:rPr lang="ru-RU" sz="1400" b="1">
                <a:solidFill>
                  <a:schemeClr val="tx2"/>
                </a:solidFill>
              </a:rPr>
              <a:t>финансовую</a:t>
            </a:r>
          </a:p>
        </p:txBody>
      </p:sp>
      <p:sp>
        <p:nvSpPr>
          <p:cNvPr id="9227" name="Oval 11"/>
          <p:cNvSpPr>
            <a:spLocks noChangeArrowheads="1"/>
          </p:cNvSpPr>
          <p:nvPr/>
        </p:nvSpPr>
        <p:spPr bwMode="auto">
          <a:xfrm>
            <a:off x="4716463" y="1412875"/>
            <a:ext cx="503237" cy="431800"/>
          </a:xfrm>
          <a:prstGeom prst="ellipse">
            <a:avLst/>
          </a:prstGeom>
          <a:solidFill>
            <a:srgbClr val="F3FFD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9228" name="Oval 12"/>
          <p:cNvSpPr>
            <a:spLocks noChangeArrowheads="1"/>
          </p:cNvSpPr>
          <p:nvPr/>
        </p:nvSpPr>
        <p:spPr bwMode="auto">
          <a:xfrm>
            <a:off x="4140200" y="1341438"/>
            <a:ext cx="503238" cy="431800"/>
          </a:xfrm>
          <a:prstGeom prst="ellipse">
            <a:avLst/>
          </a:prstGeom>
          <a:solidFill>
            <a:srgbClr val="F3FFD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9229" name="Oval 13"/>
          <p:cNvSpPr>
            <a:spLocks noChangeArrowheads="1"/>
          </p:cNvSpPr>
          <p:nvPr/>
        </p:nvSpPr>
        <p:spPr bwMode="auto">
          <a:xfrm>
            <a:off x="6227763" y="4652963"/>
            <a:ext cx="503237" cy="431800"/>
          </a:xfrm>
          <a:prstGeom prst="ellipse">
            <a:avLst/>
          </a:prstGeom>
          <a:solidFill>
            <a:srgbClr val="F3FFD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9230" name="Oval 14"/>
          <p:cNvSpPr>
            <a:spLocks noChangeArrowheads="1"/>
          </p:cNvSpPr>
          <p:nvPr/>
        </p:nvSpPr>
        <p:spPr bwMode="auto">
          <a:xfrm>
            <a:off x="3492500" y="1484313"/>
            <a:ext cx="503238" cy="431800"/>
          </a:xfrm>
          <a:prstGeom prst="ellipse">
            <a:avLst/>
          </a:prstGeom>
          <a:solidFill>
            <a:srgbClr val="F3FFD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9231" name="Oval 15"/>
          <p:cNvSpPr>
            <a:spLocks noChangeArrowheads="1"/>
          </p:cNvSpPr>
          <p:nvPr/>
        </p:nvSpPr>
        <p:spPr bwMode="auto">
          <a:xfrm>
            <a:off x="4716463" y="5661025"/>
            <a:ext cx="503237" cy="431800"/>
          </a:xfrm>
          <a:prstGeom prst="ellipse">
            <a:avLst/>
          </a:prstGeom>
          <a:solidFill>
            <a:srgbClr val="F3FFD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9232" name="Oval 16"/>
          <p:cNvSpPr>
            <a:spLocks noChangeArrowheads="1"/>
          </p:cNvSpPr>
          <p:nvPr/>
        </p:nvSpPr>
        <p:spPr bwMode="auto">
          <a:xfrm>
            <a:off x="5292725" y="5445125"/>
            <a:ext cx="503238" cy="431800"/>
          </a:xfrm>
          <a:prstGeom prst="ellipse">
            <a:avLst/>
          </a:prstGeom>
          <a:solidFill>
            <a:srgbClr val="F3FFD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9233" name="Rectangle 17"/>
          <p:cNvSpPr>
            <a:spLocks noChangeArrowheads="1"/>
          </p:cNvSpPr>
          <p:nvPr/>
        </p:nvSpPr>
        <p:spPr bwMode="auto">
          <a:xfrm>
            <a:off x="7308850" y="1268413"/>
            <a:ext cx="1835150" cy="4897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>
              <a:buFontTx/>
              <a:buChar char="-"/>
            </a:pPr>
            <a:r>
              <a:rPr lang="ru-RU" sz="1400">
                <a:solidFill>
                  <a:schemeClr val="tx2"/>
                </a:solidFill>
              </a:rPr>
              <a:t>Полупериферия: ИЗБЫТОЧНЫЙ КПИТАЛ </a:t>
            </a:r>
            <a:r>
              <a:rPr lang="ru-RU" sz="1400" b="1">
                <a:solidFill>
                  <a:srgbClr val="00CC00"/>
                </a:solidFill>
              </a:rPr>
              <a:t>Развивающихся стран</a:t>
            </a:r>
            <a:r>
              <a:rPr lang="ru-RU" sz="1400">
                <a:solidFill>
                  <a:schemeClr val="tx2"/>
                </a:solidFill>
              </a:rPr>
              <a:t>:</a:t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/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>Избыток сбережений</a:t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/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>Которые не вложены в национальную экономику</a:t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/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>Основаны на заимствованных, а не на прорывных технологиях</a:t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/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>Особая роль нефтеэкспортеров</a:t>
            </a:r>
            <a:br>
              <a:rPr lang="ru-RU" sz="1400">
                <a:solidFill>
                  <a:schemeClr val="tx2"/>
                </a:solidFill>
              </a:rPr>
            </a:br>
            <a:endParaRPr lang="ru-RU" sz="1400">
              <a:solidFill>
                <a:schemeClr val="tx2"/>
              </a:solidFill>
            </a:endParaRPr>
          </a:p>
        </p:txBody>
      </p:sp>
      <p:sp>
        <p:nvSpPr>
          <p:cNvPr id="9234" name="Rectangle 18"/>
          <p:cNvSpPr>
            <a:spLocks noChangeArrowheads="1"/>
          </p:cNvSpPr>
          <p:nvPr/>
        </p:nvSpPr>
        <p:spPr bwMode="auto">
          <a:xfrm>
            <a:off x="179388" y="1268413"/>
            <a:ext cx="1800225" cy="3529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>
              <a:buFontTx/>
              <a:buChar char="-"/>
            </a:pPr>
            <a:r>
              <a:rPr lang="ru-RU" sz="1400" b="1">
                <a:solidFill>
                  <a:srgbClr val="FF9900"/>
                </a:solidFill>
              </a:rPr>
              <a:t>Развитые страны</a:t>
            </a:r>
            <a:r>
              <a:rPr lang="ru-RU" sz="1400">
                <a:solidFill>
                  <a:schemeClr val="tx2"/>
                </a:solidFill>
              </a:rPr>
              <a:t>:</a:t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/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> Повышение потребление над производством</a:t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/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> Импорта над экспортом</a:t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/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>Потребительских расходов над сбережениями </a:t>
            </a:r>
          </a:p>
        </p:txBody>
      </p:sp>
      <p:sp>
        <p:nvSpPr>
          <p:cNvPr id="9235" name="Rectangle 19"/>
          <p:cNvSpPr>
            <a:spLocks noChangeArrowheads="1"/>
          </p:cNvSpPr>
          <p:nvPr/>
        </p:nvSpPr>
        <p:spPr bwMode="auto">
          <a:xfrm>
            <a:off x="0" y="6597650"/>
            <a:ext cx="9144000" cy="26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ru-RU" sz="1000"/>
              <a:t>Зуйков Р. Истоки глобального кризиса: к разработке концепции движения международного мобильного капитала // МЭМО. – 2012. - №4. С. 16-24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2"/>
          <p:cNvSpPr>
            <a:spLocks noChangeArrowheads="1"/>
          </p:cNvSpPr>
          <p:nvPr/>
        </p:nvSpPr>
        <p:spPr bwMode="auto">
          <a:xfrm>
            <a:off x="5508625" y="1557338"/>
            <a:ext cx="3384550" cy="2592387"/>
          </a:xfrm>
          <a:prstGeom prst="rect">
            <a:avLst/>
          </a:prstGeom>
          <a:solidFill>
            <a:srgbClr val="F4FAFA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9144000" cy="1341438"/>
          </a:xfrm>
        </p:spPr>
        <p:txBody>
          <a:bodyPr/>
          <a:lstStyle/>
          <a:p>
            <a:pPr algn="l" eaLnBrk="1" hangingPunct="1"/>
            <a:r>
              <a:rPr lang="ru-RU" sz="1800" smtClean="0"/>
              <a:t>Глобальный финансово-экономический кризис, начавшийся в 2007 г. в США - основном центре капиталистического накопления второй половины XX - начала XXI в., очередной раз (!) подтвердил актуальность исследования цикличности/кризисности развития теперь уже глобализированного капитализма</a:t>
            </a:r>
            <a:endParaRPr lang="ru-RU" sz="4000" smtClean="0"/>
          </a:p>
        </p:txBody>
      </p:sp>
      <p:sp>
        <p:nvSpPr>
          <p:cNvPr id="1024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6597650"/>
            <a:ext cx="9144000" cy="260350"/>
          </a:xfrm>
        </p:spPr>
        <p:txBody>
          <a:bodyPr/>
          <a:lstStyle/>
          <a:p>
            <a:pPr algn="l" eaLnBrk="1" hangingPunct="1">
              <a:lnSpc>
                <a:spcPct val="90000"/>
              </a:lnSpc>
            </a:pPr>
            <a:r>
              <a:rPr lang="ru-RU" sz="1000" smtClean="0"/>
              <a:t>Зуйков Р. Истоки глобального кризиса: к разработке концепции движения международного мобильного капитала // МЭМО. – 2012. - №4. С. 16-24</a:t>
            </a:r>
          </a:p>
        </p:txBody>
      </p:sp>
      <p:pic>
        <p:nvPicPr>
          <p:cNvPr id="10245" name="Picture 5" descr="Untitled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700213"/>
            <a:ext cx="4608512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AutoShape 7"/>
          <p:cNvSpPr>
            <a:spLocks noChangeArrowheads="1"/>
          </p:cNvSpPr>
          <p:nvPr/>
        </p:nvSpPr>
        <p:spPr bwMode="auto">
          <a:xfrm>
            <a:off x="179388" y="2133600"/>
            <a:ext cx="2232025" cy="2232025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0247" name="Rectangle 8"/>
          <p:cNvSpPr>
            <a:spLocks noChangeArrowheads="1"/>
          </p:cNvSpPr>
          <p:nvPr/>
        </p:nvSpPr>
        <p:spPr bwMode="auto">
          <a:xfrm>
            <a:off x="323850" y="2565400"/>
            <a:ext cx="1871663" cy="136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ru-RU" sz="1400" b="1">
                <a:solidFill>
                  <a:schemeClr val="tx2"/>
                </a:solidFill>
              </a:rPr>
              <a:t>Кредитный сегмент национального рынка</a:t>
            </a:r>
            <a:endParaRPr lang="ru-RU" sz="1400">
              <a:solidFill>
                <a:schemeClr val="tx2"/>
              </a:solidFill>
            </a:endParaRPr>
          </a:p>
        </p:txBody>
      </p:sp>
      <p:pic>
        <p:nvPicPr>
          <p:cNvPr id="10248" name="Picture 10" descr="1360942928_47463619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4292600"/>
            <a:ext cx="2763838" cy="207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9" name="Rectangle 11"/>
          <p:cNvSpPr>
            <a:spLocks noChangeArrowheads="1"/>
          </p:cNvSpPr>
          <p:nvPr/>
        </p:nvSpPr>
        <p:spPr bwMode="auto">
          <a:xfrm>
            <a:off x="5580063" y="1484313"/>
            <a:ext cx="3240087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>
              <a:buFontTx/>
              <a:buChar char="•"/>
            </a:pPr>
            <a:r>
              <a:rPr lang="ru-RU" sz="1400" b="1">
                <a:solidFill>
                  <a:schemeClr val="tx2"/>
                </a:solidFill>
              </a:rPr>
              <a:t>Способствовало:</a:t>
            </a:r>
            <a:br>
              <a:rPr lang="ru-RU" sz="1400" b="1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>Рост цен</a:t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>Капитализация энергетического сектора</a:t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>Приток на американский финансовый рынок МО-мобильного капитала</a:t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>Скорость обращения активов увеличила ажиотажный спрос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1307355625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6" descr="istock_000000530697xsmal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3797300"/>
            <a:ext cx="4081462" cy="306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AutoShape 14"/>
          <p:cNvSpPr>
            <a:spLocks noChangeArrowheads="1"/>
          </p:cNvSpPr>
          <p:nvPr/>
        </p:nvSpPr>
        <p:spPr bwMode="auto">
          <a:xfrm>
            <a:off x="3059113" y="549275"/>
            <a:ext cx="5834062" cy="3455988"/>
          </a:xfrm>
          <a:prstGeom prst="roundRect">
            <a:avLst>
              <a:gd name="adj" fmla="val 16667"/>
            </a:avLst>
          </a:prstGeom>
          <a:solidFill>
            <a:srgbClr val="ECFEE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9144000" cy="549275"/>
          </a:xfrm>
        </p:spPr>
        <p:txBody>
          <a:bodyPr/>
          <a:lstStyle/>
          <a:p>
            <a:pPr eaLnBrk="1" hangingPunct="1"/>
            <a:r>
              <a:rPr lang="ru-RU" sz="2400" smtClean="0"/>
              <a:t>Государство в контексте глобализации. Усиление государства</a:t>
            </a:r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0" y="6381750"/>
            <a:ext cx="9144000" cy="476250"/>
          </a:xfrm>
        </p:spPr>
        <p:txBody>
          <a:bodyPr/>
          <a:lstStyle/>
          <a:p>
            <a:pPr algn="l" eaLnBrk="1" hangingPunct="1">
              <a:spcBef>
                <a:spcPct val="0"/>
              </a:spcBef>
            </a:pPr>
            <a:r>
              <a:rPr lang="ru-RU" sz="1200" smtClean="0"/>
              <a:t>Клинова М.В. «Возвращение» государства: «скорая помощь» в кризис или устойчивая тенденция?</a:t>
            </a:r>
            <a:br>
              <a:rPr lang="ru-RU" sz="1200" smtClean="0"/>
            </a:br>
            <a:r>
              <a:rPr lang="ru-RU" sz="1200" smtClean="0"/>
              <a:t>// Мировая экономика и международные отношения. 2010. № 5. С. 18-31</a:t>
            </a:r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250825" y="620713"/>
            <a:ext cx="2663825" cy="143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ru-RU" sz="1600">
                <a:solidFill>
                  <a:schemeClr val="tx2"/>
                </a:solidFill>
              </a:rPr>
              <a:t>Воздействие на финансовый сектор – до национализации проблемных банков - </a:t>
            </a:r>
            <a:r>
              <a:rPr lang="ru-RU" sz="1600" b="1">
                <a:solidFill>
                  <a:schemeClr val="tx2"/>
                </a:solidFill>
              </a:rPr>
              <a:t>Великобритания</a:t>
            </a: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250825" y="2133600"/>
            <a:ext cx="2592388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ru-RU" sz="1600">
                <a:solidFill>
                  <a:schemeClr val="tx2"/>
                </a:solidFill>
              </a:rPr>
              <a:t>Вмешательство в промышленность  - </a:t>
            </a:r>
            <a:r>
              <a:rPr lang="ru-RU" sz="1600" b="1">
                <a:solidFill>
                  <a:schemeClr val="tx2"/>
                </a:solidFill>
              </a:rPr>
              <a:t>Франция</a:t>
            </a:r>
          </a:p>
        </p:txBody>
      </p:sp>
      <p:sp>
        <p:nvSpPr>
          <p:cNvPr id="12296" name="Rectangle 8"/>
          <p:cNvSpPr>
            <a:spLocks noChangeArrowheads="1"/>
          </p:cNvSpPr>
          <p:nvPr/>
        </p:nvSpPr>
        <p:spPr bwMode="auto">
          <a:xfrm>
            <a:off x="250825" y="3429000"/>
            <a:ext cx="2520950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ru-RU" sz="1600">
                <a:solidFill>
                  <a:schemeClr val="tx2"/>
                </a:solidFill>
              </a:rPr>
              <a:t>Поддержка малого и среднего предпринимательства  - </a:t>
            </a:r>
            <a:r>
              <a:rPr lang="ru-RU" sz="1600" b="1">
                <a:solidFill>
                  <a:schemeClr val="tx2"/>
                </a:solidFill>
              </a:rPr>
              <a:t>Германия</a:t>
            </a:r>
          </a:p>
        </p:txBody>
      </p:sp>
      <p:sp>
        <p:nvSpPr>
          <p:cNvPr id="12297" name="Rectangle 9"/>
          <p:cNvSpPr>
            <a:spLocks noChangeArrowheads="1"/>
          </p:cNvSpPr>
          <p:nvPr/>
        </p:nvSpPr>
        <p:spPr bwMode="auto">
          <a:xfrm>
            <a:off x="179388" y="4868863"/>
            <a:ext cx="3600450" cy="1081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ru-RU" sz="1400">
                <a:solidFill>
                  <a:schemeClr val="tx2"/>
                </a:solidFill>
              </a:rPr>
              <a:t>«</a:t>
            </a:r>
            <a:r>
              <a:rPr lang="ru-RU" sz="1400" i="1">
                <a:solidFill>
                  <a:schemeClr val="tx2"/>
                </a:solidFill>
              </a:rPr>
              <a:t>Кризис – пожар. Когда тушишь – не думаешь о счетах за воду»</a:t>
            </a:r>
            <a:br>
              <a:rPr lang="ru-RU" sz="1400" i="1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>Министр экономики, промышленности и занятости Франции К.Лагард</a:t>
            </a:r>
          </a:p>
        </p:txBody>
      </p:sp>
      <p:sp>
        <p:nvSpPr>
          <p:cNvPr id="12298" name="Rectangle 10"/>
          <p:cNvSpPr>
            <a:spLocks noChangeArrowheads="1"/>
          </p:cNvSpPr>
          <p:nvPr/>
        </p:nvSpPr>
        <p:spPr bwMode="auto">
          <a:xfrm>
            <a:off x="3348038" y="549275"/>
            <a:ext cx="5545137" cy="338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>
              <a:buFontTx/>
              <a:buChar char="-"/>
            </a:pPr>
            <a:r>
              <a:rPr lang="ru-RU" sz="1600">
                <a:solidFill>
                  <a:schemeClr val="tx2"/>
                </a:solidFill>
              </a:rPr>
              <a:t>Усиление государственного участия в экономике </a:t>
            </a:r>
            <a:r>
              <a:rPr lang="ru-RU" sz="1600" b="1">
                <a:solidFill>
                  <a:schemeClr val="tx2"/>
                </a:solidFill>
              </a:rPr>
              <a:t>Евросоюз:</a:t>
            </a:r>
            <a:br>
              <a:rPr lang="ru-RU" sz="1600" b="1">
                <a:solidFill>
                  <a:schemeClr val="tx2"/>
                </a:solidFill>
              </a:rPr>
            </a:br>
            <a:r>
              <a:rPr lang="ru-RU" sz="1600" b="1">
                <a:solidFill>
                  <a:schemeClr val="tx2"/>
                </a:solidFill>
              </a:rPr>
              <a:t/>
            </a:r>
            <a:br>
              <a:rPr lang="ru-RU" sz="1600" b="1">
                <a:solidFill>
                  <a:schemeClr val="tx2"/>
                </a:solidFill>
              </a:rPr>
            </a:br>
            <a:r>
              <a:rPr lang="ru-RU" sz="1600">
                <a:solidFill>
                  <a:schemeClr val="tx2"/>
                </a:solidFill>
              </a:rPr>
              <a:t>принятие национальных программ по выходу из кризиса</a:t>
            </a:r>
            <a:br>
              <a:rPr lang="ru-RU" sz="1600">
                <a:solidFill>
                  <a:schemeClr val="tx2"/>
                </a:solidFill>
              </a:rPr>
            </a:br>
            <a:r>
              <a:rPr lang="ru-RU" sz="1600">
                <a:solidFill>
                  <a:schemeClr val="tx2"/>
                </a:solidFill>
              </a:rPr>
              <a:t> повышение доверия к финансовой система</a:t>
            </a:r>
            <a:br>
              <a:rPr lang="ru-RU" sz="1600">
                <a:solidFill>
                  <a:schemeClr val="tx2"/>
                </a:solidFill>
              </a:rPr>
            </a:br>
            <a:r>
              <a:rPr lang="ru-RU" sz="1600">
                <a:solidFill>
                  <a:schemeClr val="tx2"/>
                </a:solidFill>
              </a:rPr>
              <a:t> стабилизация положения на рынке труда</a:t>
            </a:r>
            <a:br>
              <a:rPr lang="ru-RU" sz="1600">
                <a:solidFill>
                  <a:schemeClr val="tx2"/>
                </a:solidFill>
              </a:rPr>
            </a:br>
            <a:r>
              <a:rPr lang="ru-RU" sz="1600">
                <a:solidFill>
                  <a:schemeClr val="tx2"/>
                </a:solidFill>
              </a:rPr>
              <a:t> организация общественных работ</a:t>
            </a:r>
            <a:br>
              <a:rPr lang="ru-RU" sz="1600">
                <a:solidFill>
                  <a:schemeClr val="tx2"/>
                </a:solidFill>
              </a:rPr>
            </a:br>
            <a:r>
              <a:rPr lang="ru-RU" sz="1600">
                <a:solidFill>
                  <a:schemeClr val="tx2"/>
                </a:solidFill>
              </a:rPr>
              <a:t> реализация инвестиционных программ</a:t>
            </a:r>
            <a:br>
              <a:rPr lang="ru-RU" sz="1600">
                <a:solidFill>
                  <a:schemeClr val="tx2"/>
                </a:solidFill>
              </a:rPr>
            </a:br>
            <a:r>
              <a:rPr lang="ru-RU" sz="1600">
                <a:solidFill>
                  <a:schemeClr val="tx2"/>
                </a:solidFill>
              </a:rPr>
              <a:t> корректировка налогов</a:t>
            </a:r>
            <a:br>
              <a:rPr lang="ru-RU" sz="1600">
                <a:solidFill>
                  <a:schemeClr val="tx2"/>
                </a:solidFill>
              </a:rPr>
            </a:br>
            <a:r>
              <a:rPr lang="ru-RU" sz="1600">
                <a:solidFill>
                  <a:schemeClr val="tx2"/>
                </a:solidFill>
              </a:rPr>
              <a:t> отказ от увеличения ассигнований на здравоохранение и пенсионное обеспечение (старение населения Европы)</a:t>
            </a:r>
          </a:p>
        </p:txBody>
      </p:sp>
      <p:sp>
        <p:nvSpPr>
          <p:cNvPr id="12299" name="Rectangle 11"/>
          <p:cNvSpPr>
            <a:spLocks noChangeArrowheads="1"/>
          </p:cNvSpPr>
          <p:nvPr/>
        </p:nvSpPr>
        <p:spPr bwMode="auto">
          <a:xfrm>
            <a:off x="250825" y="620713"/>
            <a:ext cx="2592388" cy="15128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2300" name="Rectangle 12"/>
          <p:cNvSpPr>
            <a:spLocks noChangeArrowheads="1"/>
          </p:cNvSpPr>
          <p:nvPr/>
        </p:nvSpPr>
        <p:spPr bwMode="auto">
          <a:xfrm>
            <a:off x="250825" y="2205038"/>
            <a:ext cx="2665413" cy="10795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2301" name="Rectangle 13"/>
          <p:cNvSpPr>
            <a:spLocks noChangeArrowheads="1"/>
          </p:cNvSpPr>
          <p:nvPr/>
        </p:nvSpPr>
        <p:spPr bwMode="auto">
          <a:xfrm>
            <a:off x="250825" y="3429000"/>
            <a:ext cx="2665413" cy="10795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6372225" y="2492375"/>
            <a:ext cx="2232025" cy="1944688"/>
          </a:xfrm>
          <a:prstGeom prst="rect">
            <a:avLst/>
          </a:prstGeom>
          <a:solidFill>
            <a:srgbClr val="F3FFD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3315" name="Oval 3"/>
          <p:cNvSpPr>
            <a:spLocks noChangeArrowheads="1"/>
          </p:cNvSpPr>
          <p:nvPr/>
        </p:nvSpPr>
        <p:spPr bwMode="auto">
          <a:xfrm>
            <a:off x="3416300" y="2070100"/>
            <a:ext cx="2663825" cy="2879725"/>
          </a:xfrm>
          <a:prstGeom prst="ellipse">
            <a:avLst/>
          </a:prstGeom>
          <a:solidFill>
            <a:srgbClr val="F3FFD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title"/>
          </p:nvPr>
        </p:nvSpPr>
        <p:spPr>
          <a:xfrm>
            <a:off x="323850" y="333375"/>
            <a:ext cx="5184775" cy="863600"/>
          </a:xfrm>
        </p:spPr>
        <p:txBody>
          <a:bodyPr/>
          <a:lstStyle/>
          <a:p>
            <a:pPr algn="l" eaLnBrk="1" hangingPunct="1"/>
            <a:r>
              <a:rPr lang="ru-RU" sz="2400" i="1" smtClean="0"/>
              <a:t>Дж. Коэн: «сейчас не кризис ХХ… </a:t>
            </a:r>
            <a:br>
              <a:rPr lang="ru-RU" sz="2400" i="1" smtClean="0"/>
            </a:br>
            <a:r>
              <a:rPr lang="ru-RU" sz="2400" i="1" smtClean="0"/>
              <a:t>а первый кризис глобализации»</a:t>
            </a:r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1187450" y="1557338"/>
            <a:ext cx="2305050" cy="136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ru-RU" sz="1400">
                <a:solidFill>
                  <a:schemeClr val="tx2"/>
                </a:solidFill>
              </a:rPr>
              <a:t>Повсеместное увеличение государственного вмешательства в экономику</a:t>
            </a:r>
          </a:p>
        </p:txBody>
      </p:sp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1116013" y="2997200"/>
            <a:ext cx="1728787" cy="12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ru-RU" sz="1400">
                <a:solidFill>
                  <a:schemeClr val="tx2"/>
                </a:solidFill>
              </a:rPr>
              <a:t>Увеличение расходов на инфраструктуру</a:t>
            </a:r>
          </a:p>
        </p:txBody>
      </p:sp>
      <p:sp>
        <p:nvSpPr>
          <p:cNvPr id="13319" name="Rectangle 7"/>
          <p:cNvSpPr>
            <a:spLocks noChangeArrowheads="1"/>
          </p:cNvSpPr>
          <p:nvPr/>
        </p:nvSpPr>
        <p:spPr bwMode="auto">
          <a:xfrm>
            <a:off x="1116013" y="4365625"/>
            <a:ext cx="2305050" cy="136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ru-RU" sz="1400">
                <a:solidFill>
                  <a:schemeClr val="tx2"/>
                </a:solidFill>
              </a:rPr>
              <a:t>Дефицит государственных финансов (кризис начался в финансовой сфере)</a:t>
            </a:r>
          </a:p>
        </p:txBody>
      </p:sp>
      <p:sp>
        <p:nvSpPr>
          <p:cNvPr id="13320" name="Rectangle 8"/>
          <p:cNvSpPr>
            <a:spLocks noChangeArrowheads="1"/>
          </p:cNvSpPr>
          <p:nvPr/>
        </p:nvSpPr>
        <p:spPr bwMode="auto">
          <a:xfrm>
            <a:off x="101600" y="2997200"/>
            <a:ext cx="1511300" cy="72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ru-RU" sz="1400" b="1">
                <a:solidFill>
                  <a:schemeClr val="tx2"/>
                </a:solidFill>
              </a:rPr>
              <a:t>Кризис</a:t>
            </a:r>
          </a:p>
        </p:txBody>
      </p:sp>
      <p:sp>
        <p:nvSpPr>
          <p:cNvPr id="13321" name="Rectangle 9"/>
          <p:cNvSpPr>
            <a:spLocks noChangeArrowheads="1"/>
          </p:cNvSpPr>
          <p:nvPr/>
        </p:nvSpPr>
        <p:spPr bwMode="auto">
          <a:xfrm>
            <a:off x="5580063" y="0"/>
            <a:ext cx="3313112" cy="1125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ru-RU" sz="1400">
                <a:solidFill>
                  <a:schemeClr val="tx2"/>
                </a:solidFill>
              </a:rPr>
              <a:t>2008 год: суммарный долг государств превысил 35 трл.</a:t>
            </a:r>
            <a:r>
              <a:rPr lang="en-US" sz="1400">
                <a:solidFill>
                  <a:schemeClr val="tx2"/>
                </a:solidFill>
              </a:rPr>
              <a:t>$</a:t>
            </a:r>
            <a:r>
              <a:rPr lang="ru-RU" sz="1400">
                <a:solidFill>
                  <a:schemeClr val="tx2"/>
                </a:solidFill>
              </a:rPr>
              <a:t>, что превосходит национальный продукт, созданных 7 наиболее богатыми странами мира</a:t>
            </a:r>
          </a:p>
        </p:txBody>
      </p:sp>
      <p:sp>
        <p:nvSpPr>
          <p:cNvPr id="13322" name="Rectangle 10"/>
          <p:cNvSpPr>
            <a:spLocks noChangeArrowheads="1"/>
          </p:cNvSpPr>
          <p:nvPr/>
        </p:nvSpPr>
        <p:spPr bwMode="auto">
          <a:xfrm>
            <a:off x="6300788" y="5229225"/>
            <a:ext cx="2592387" cy="136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ru-RU" sz="1400">
                <a:solidFill>
                  <a:schemeClr val="tx2"/>
                </a:solidFill>
              </a:rPr>
              <a:t>Предпосылки кризиса:</a:t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>1980-е годы:</a:t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>Финансовая революция поставила над предприятиями Биржу и сиюминутную выгоду</a:t>
            </a:r>
          </a:p>
        </p:txBody>
      </p:sp>
      <p:sp>
        <p:nvSpPr>
          <p:cNvPr id="13323" name="Rectangle 11"/>
          <p:cNvSpPr>
            <a:spLocks noChangeArrowheads="1"/>
          </p:cNvSpPr>
          <p:nvPr/>
        </p:nvSpPr>
        <p:spPr bwMode="auto">
          <a:xfrm>
            <a:off x="3708400" y="2420938"/>
            <a:ext cx="2305050" cy="136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ru-RU" sz="1400">
                <a:solidFill>
                  <a:schemeClr val="tx2"/>
                </a:solidFill>
              </a:rPr>
              <a:t>Страны с дефицитом платежных средств (сократились возможности)</a:t>
            </a:r>
          </a:p>
        </p:txBody>
      </p:sp>
      <p:sp>
        <p:nvSpPr>
          <p:cNvPr id="13324" name="Rectangle 12"/>
          <p:cNvSpPr>
            <a:spLocks noChangeArrowheads="1"/>
          </p:cNvSpPr>
          <p:nvPr/>
        </p:nvSpPr>
        <p:spPr bwMode="auto">
          <a:xfrm>
            <a:off x="3708400" y="3429000"/>
            <a:ext cx="2305050" cy="136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ru-RU" sz="1400">
                <a:solidFill>
                  <a:schemeClr val="tx2"/>
                </a:solidFill>
              </a:rPr>
              <a:t>Страны с профицитом (сократился экспорт)</a:t>
            </a:r>
          </a:p>
        </p:txBody>
      </p:sp>
      <p:sp>
        <p:nvSpPr>
          <p:cNvPr id="13325" name="Rectangle 13"/>
          <p:cNvSpPr>
            <a:spLocks noChangeArrowheads="1"/>
          </p:cNvSpPr>
          <p:nvPr/>
        </p:nvSpPr>
        <p:spPr bwMode="auto">
          <a:xfrm>
            <a:off x="6372225" y="2852738"/>
            <a:ext cx="2305050" cy="136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ru-RU" sz="1400">
                <a:solidFill>
                  <a:schemeClr val="tx2"/>
                </a:solidFill>
              </a:rPr>
              <a:t>Необходимо восстановить привязку финансовой сферы к реальному сектору экономики)</a:t>
            </a:r>
          </a:p>
        </p:txBody>
      </p:sp>
      <p:sp>
        <p:nvSpPr>
          <p:cNvPr id="13326" name="Rectangle 14"/>
          <p:cNvSpPr>
            <a:spLocks noChangeArrowheads="1"/>
          </p:cNvSpPr>
          <p:nvPr/>
        </p:nvSpPr>
        <p:spPr bwMode="auto">
          <a:xfrm>
            <a:off x="1116013" y="1628775"/>
            <a:ext cx="2016125" cy="1223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3327" name="Rectangle 15"/>
          <p:cNvSpPr>
            <a:spLocks noChangeArrowheads="1"/>
          </p:cNvSpPr>
          <p:nvPr/>
        </p:nvSpPr>
        <p:spPr bwMode="auto">
          <a:xfrm>
            <a:off x="76200" y="2997200"/>
            <a:ext cx="895350" cy="7191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3328" name="Rectangle 16"/>
          <p:cNvSpPr>
            <a:spLocks noChangeArrowheads="1"/>
          </p:cNvSpPr>
          <p:nvPr/>
        </p:nvSpPr>
        <p:spPr bwMode="auto">
          <a:xfrm>
            <a:off x="1116013" y="4365625"/>
            <a:ext cx="2160587" cy="12969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3329" name="Rectangle 17"/>
          <p:cNvSpPr>
            <a:spLocks noChangeArrowheads="1"/>
          </p:cNvSpPr>
          <p:nvPr/>
        </p:nvSpPr>
        <p:spPr bwMode="auto">
          <a:xfrm>
            <a:off x="1116013" y="2997200"/>
            <a:ext cx="2016125" cy="11525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3330" name="Line 18"/>
          <p:cNvSpPr>
            <a:spLocks noChangeShapeType="1"/>
          </p:cNvSpPr>
          <p:nvPr/>
        </p:nvSpPr>
        <p:spPr bwMode="auto">
          <a:xfrm>
            <a:off x="3419475" y="3644900"/>
            <a:ext cx="266541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3331" name="Line 19"/>
          <p:cNvSpPr>
            <a:spLocks noChangeShapeType="1"/>
          </p:cNvSpPr>
          <p:nvPr/>
        </p:nvSpPr>
        <p:spPr bwMode="auto">
          <a:xfrm>
            <a:off x="6084888" y="3357563"/>
            <a:ext cx="2873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3332" name="Rectangle 20"/>
          <p:cNvSpPr>
            <a:spLocks noChangeArrowheads="1"/>
          </p:cNvSpPr>
          <p:nvPr/>
        </p:nvSpPr>
        <p:spPr bwMode="auto">
          <a:xfrm>
            <a:off x="0" y="6381750"/>
            <a:ext cx="91440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ru-RU" sz="1000"/>
              <a:t>Клинова М.В. «Возвращение» государства: «скорая помощь» в кризис или устойчивая тенденция?</a:t>
            </a:r>
            <a:br>
              <a:rPr lang="ru-RU" sz="1000"/>
            </a:br>
            <a:r>
              <a:rPr lang="ru-RU" sz="1000"/>
              <a:t>// Мировая экономика и международные отношения. 2010. № 5. С. 18-31</a:t>
            </a:r>
          </a:p>
        </p:txBody>
      </p:sp>
      <p:sp>
        <p:nvSpPr>
          <p:cNvPr id="13333" name="Rectangle 21"/>
          <p:cNvSpPr>
            <a:spLocks noChangeArrowheads="1"/>
          </p:cNvSpPr>
          <p:nvPr/>
        </p:nvSpPr>
        <p:spPr bwMode="auto">
          <a:xfrm>
            <a:off x="5651500" y="1125538"/>
            <a:ext cx="3276600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ru-RU" sz="1400">
                <a:solidFill>
                  <a:schemeClr val="tx2"/>
                </a:solidFill>
              </a:rPr>
              <a:t>разница спроса и реальных доходов населения – 3 трл.</a:t>
            </a:r>
            <a:r>
              <a:rPr lang="en-US" sz="1400">
                <a:solidFill>
                  <a:schemeClr val="tx2"/>
                </a:solidFill>
              </a:rPr>
              <a:t>$</a:t>
            </a:r>
            <a:endParaRPr lang="ru-RU" sz="140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22338"/>
          </a:xfrm>
        </p:spPr>
        <p:txBody>
          <a:bodyPr/>
          <a:lstStyle/>
          <a:p>
            <a:pPr algn="l" eaLnBrk="1" hangingPunct="1"/>
            <a:r>
              <a:rPr lang="ru-RU" sz="2400" smtClean="0"/>
              <a:t>Глобальный кризис транскапитализма в начале ХХ</a:t>
            </a:r>
            <a:r>
              <a:rPr lang="en-US" sz="2400" smtClean="0"/>
              <a:t>I </a:t>
            </a:r>
            <a:r>
              <a:rPr lang="ru-RU" sz="2400" smtClean="0"/>
              <a:t>века сформировался в 3 измерениях: экономика, энергия, климат</a:t>
            </a: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179388" y="1268413"/>
            <a:ext cx="3384550" cy="417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ru-RU" sz="1400">
                <a:solidFill>
                  <a:schemeClr val="tx2"/>
                </a:solidFill>
              </a:rPr>
              <a:t>Рост издержек на производство</a:t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/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>Обычный кризис – цикл 30 лет</a:t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/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>ХХ</a:t>
            </a:r>
            <a:r>
              <a:rPr lang="en-US" sz="1400">
                <a:solidFill>
                  <a:schemeClr val="tx2"/>
                </a:solidFill>
              </a:rPr>
              <a:t>I</a:t>
            </a:r>
            <a:r>
              <a:rPr lang="ru-RU" sz="1400">
                <a:solidFill>
                  <a:schemeClr val="tx2"/>
                </a:solidFill>
              </a:rPr>
              <a:t> век – внешнее давление на систему азиатских экономик</a:t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/>
            </a:r>
            <a:br>
              <a:rPr lang="ru-RU" sz="1400">
                <a:solidFill>
                  <a:schemeClr val="tx2"/>
                </a:solidFill>
              </a:rPr>
            </a:br>
            <a:r>
              <a:rPr lang="en-US" sz="1400">
                <a:solidFill>
                  <a:schemeClr val="tx2"/>
                </a:solidFill>
              </a:rPr>
              <a:t>$ </a:t>
            </a:r>
            <a:r>
              <a:rPr lang="ru-RU" sz="1400">
                <a:solidFill>
                  <a:schemeClr val="tx2"/>
                </a:solidFill>
              </a:rPr>
              <a:t>утратил статус мировой резервной валюты</a:t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/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>процесс самоликвидации монополий</a:t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/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>централизация системы под экономического монополиста</a:t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/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>«накачиваемые» деньги нужно куда то девать; реальное потребление ниже спроса</a:t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/>
            </a:r>
            <a:br>
              <a:rPr lang="ru-RU" sz="1400">
                <a:solidFill>
                  <a:schemeClr val="tx2"/>
                </a:solidFill>
              </a:rPr>
            </a:br>
            <a:endParaRPr lang="ru-RU" sz="1400">
              <a:solidFill>
                <a:schemeClr val="tx2"/>
              </a:solidFill>
            </a:endParaRP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3924300" y="1341438"/>
            <a:ext cx="5076825" cy="446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ru-RU" sz="1400" b="1">
                <a:solidFill>
                  <a:schemeClr val="tx2"/>
                </a:solidFill>
              </a:rPr>
              <a:t>Увеличение числа государств</a:t>
            </a:r>
            <a:r>
              <a:rPr lang="ru-RU" sz="1400">
                <a:solidFill>
                  <a:schemeClr val="tx2"/>
                </a:solidFill>
              </a:rPr>
              <a:t>: </a:t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>начало ХХ века – 50</a:t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>конец ХХ века – 210</a:t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/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 b="1">
                <a:solidFill>
                  <a:schemeClr val="tx2"/>
                </a:solidFill>
              </a:rPr>
              <a:t>Демографический подъем в развивающихся и спад  развитых странах</a:t>
            </a:r>
            <a:br>
              <a:rPr lang="ru-RU" sz="1400" b="1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>2025:</a:t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>Китай – 1,5 млрд.</a:t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>Индия – 2 млрд.</a:t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>Пакистан – 267 млн</a:t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>Бразилия – 245 млн</a:t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>Мексика - 150 млн</a:t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>Иран – 125 млн.</a:t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/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 b="1">
                <a:solidFill>
                  <a:schemeClr val="tx2"/>
                </a:solidFill>
              </a:rPr>
              <a:t>Де-суверенизация</a:t>
            </a:r>
            <a:r>
              <a:rPr lang="ru-RU" sz="1400">
                <a:solidFill>
                  <a:schemeClr val="tx2"/>
                </a:solidFill>
              </a:rPr>
              <a:t> (Косово)</a:t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/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 b="1">
                <a:solidFill>
                  <a:schemeClr val="tx2"/>
                </a:solidFill>
              </a:rPr>
              <a:t>Революции</a:t>
            </a:r>
            <a:r>
              <a:rPr lang="ru-RU" sz="1400">
                <a:solidFill>
                  <a:schemeClr val="tx2"/>
                </a:solidFill>
              </a:rPr>
              <a:t> в мире были неудачными и к 1970-м стихли</a:t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/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 b="1">
                <a:solidFill>
                  <a:schemeClr val="tx2"/>
                </a:solidFill>
              </a:rPr>
              <a:t>Политические возможности</a:t>
            </a:r>
            <a:r>
              <a:rPr lang="ru-RU" sz="1400">
                <a:solidFill>
                  <a:schemeClr val="tx2"/>
                </a:solidFill>
              </a:rPr>
              <a:t> не равны экономическим, не означают действия либеральной экономики</a:t>
            </a:r>
            <a:br>
              <a:rPr lang="ru-RU" sz="1400">
                <a:solidFill>
                  <a:schemeClr val="tx2"/>
                </a:solidFill>
              </a:rPr>
            </a:br>
            <a:r>
              <a:rPr lang="ru-RU" sz="1400">
                <a:solidFill>
                  <a:schemeClr val="tx2"/>
                </a:solidFill>
              </a:rPr>
              <a:t/>
            </a:r>
            <a:br>
              <a:rPr lang="ru-RU" sz="1400">
                <a:solidFill>
                  <a:schemeClr val="tx2"/>
                </a:solidFill>
              </a:rPr>
            </a:br>
            <a:endParaRPr lang="ru-RU" sz="1400">
              <a:solidFill>
                <a:schemeClr val="tx2"/>
              </a:solidFill>
            </a:endParaRPr>
          </a:p>
        </p:txBody>
      </p:sp>
      <p:sp>
        <p:nvSpPr>
          <p:cNvPr id="14341" name="Line 5"/>
          <p:cNvSpPr>
            <a:spLocks noChangeShapeType="1"/>
          </p:cNvSpPr>
          <p:nvPr/>
        </p:nvSpPr>
        <p:spPr bwMode="auto">
          <a:xfrm>
            <a:off x="3678238" y="981075"/>
            <a:ext cx="0" cy="52562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0" y="6308725"/>
            <a:ext cx="384651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 sz="1000"/>
              <a:t>Мяникова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Grp="1" noChangeArrowheads="1"/>
          </p:cNvSpPr>
          <p:nvPr>
            <p:ph type="title"/>
          </p:nvPr>
        </p:nvSpPr>
        <p:spPr>
          <a:xfrm>
            <a:off x="179388" y="0"/>
            <a:ext cx="4392612" cy="6597650"/>
          </a:xfrm>
        </p:spPr>
        <p:txBody>
          <a:bodyPr/>
          <a:lstStyle/>
          <a:p>
            <a:pPr algn="l" eaLnBrk="1" hangingPunct="1"/>
            <a:r>
              <a:rPr lang="ru-RU" sz="1200" smtClean="0"/>
              <a:t>Провал, неожиданный для многих, </a:t>
            </a:r>
            <a:r>
              <a:rPr lang="ru-RU" sz="1200" b="1" smtClean="0"/>
              <a:t>прежней европейской интеграционной модели</a:t>
            </a:r>
            <a:r>
              <a:rPr lang="ru-RU" sz="1200" smtClean="0"/>
              <a:t> - важнейшее событие прошедшего года. </a:t>
            </a:r>
            <a:br>
              <a:rPr lang="ru-RU" sz="1200" smtClean="0"/>
            </a:br>
            <a:r>
              <a:rPr lang="ru-RU" sz="1200" smtClean="0"/>
              <a:t/>
            </a:r>
            <a:br>
              <a:rPr lang="ru-RU" sz="1200" smtClean="0"/>
            </a:br>
            <a:r>
              <a:rPr lang="ru-RU" sz="1200" smtClean="0"/>
              <a:t>Через 10 лет после "грандиозного успеха"своих предшественников - Гельмута Коля и Франсуа Миттерана, ратовавших за </a:t>
            </a:r>
            <a:br>
              <a:rPr lang="ru-RU" sz="1200" smtClean="0"/>
            </a:br>
            <a:r>
              <a:rPr lang="ru-RU" sz="1200" smtClean="0"/>
              <a:t>	</a:t>
            </a:r>
            <a:r>
              <a:rPr lang="ru-RU" sz="1200" b="1" smtClean="0"/>
              <a:t>создание внутреннего интеграционного рынка ЕС </a:t>
            </a:r>
            <a:r>
              <a:rPr lang="ru-RU" sz="1200" smtClean="0"/>
              <a:t/>
            </a:r>
            <a:br>
              <a:rPr lang="ru-RU" sz="1200" smtClean="0"/>
            </a:br>
            <a:r>
              <a:rPr lang="ru-RU" sz="1200" smtClean="0"/>
              <a:t>	и </a:t>
            </a:r>
            <a:r>
              <a:rPr lang="ru-RU" sz="1200" b="1" smtClean="0"/>
              <a:t>единой европейской валюты</a:t>
            </a:r>
            <a:r>
              <a:rPr lang="ru-RU" sz="1200" smtClean="0"/>
              <a:t>, </a:t>
            </a:r>
            <a:br>
              <a:rPr lang="ru-RU" sz="1200" smtClean="0"/>
            </a:br>
            <a:r>
              <a:rPr lang="ru-RU" sz="1200" smtClean="0"/>
              <a:t/>
            </a:r>
            <a:br>
              <a:rPr lang="ru-RU" sz="1200" smtClean="0"/>
            </a:br>
            <a:r>
              <a:rPr lang="ru-RU" sz="1200" smtClean="0"/>
              <a:t>их наследники - Ангела Меркель и Николя Саркози фактически похоронили эти благие начинания. Они убеждали руководителей стран-членов в необходимости </a:t>
            </a:r>
            <a:br>
              <a:rPr lang="ru-RU" sz="1200" smtClean="0"/>
            </a:br>
            <a:r>
              <a:rPr lang="ru-RU" sz="1200" smtClean="0"/>
              <a:t/>
            </a:r>
            <a:br>
              <a:rPr lang="ru-RU" sz="1200" smtClean="0"/>
            </a:br>
            <a:r>
              <a:rPr lang="ru-RU" sz="1200" smtClean="0"/>
              <a:t>пересмотра Конституции ЕС в сторону </a:t>
            </a:r>
            <a:r>
              <a:rPr lang="ru-RU" sz="1200" b="1" smtClean="0"/>
              <a:t>централизации</a:t>
            </a:r>
            <a:r>
              <a:rPr lang="ru-RU" sz="1200" smtClean="0"/>
              <a:t>, </a:t>
            </a:r>
            <a:br>
              <a:rPr lang="ru-RU" sz="1200" smtClean="0"/>
            </a:br>
            <a:r>
              <a:rPr lang="ru-RU" sz="1200" b="1" smtClean="0"/>
              <a:t>усиления сверхсуверенных полномочий Германии и Франции</a:t>
            </a:r>
            <a:r>
              <a:rPr lang="ru-RU" sz="1200" smtClean="0"/>
              <a:t>. </a:t>
            </a:r>
            <a:br>
              <a:rPr lang="ru-RU" sz="1200" smtClean="0"/>
            </a:br>
            <a:r>
              <a:rPr lang="ru-RU" sz="1200" smtClean="0"/>
              <a:t/>
            </a:r>
            <a:br>
              <a:rPr lang="ru-RU" sz="1200" smtClean="0"/>
            </a:br>
            <a:r>
              <a:rPr lang="ru-RU" sz="1200" smtClean="0"/>
              <a:t>А это неминуемо ведет к пропорциональному снижению прерогатив других, особенно малых государств, повышает вероятность их выхода из ЕС. </a:t>
            </a:r>
            <a:br>
              <a:rPr lang="ru-RU" sz="1200" smtClean="0"/>
            </a:br>
            <a:r>
              <a:rPr lang="ru-RU" sz="1200" smtClean="0"/>
              <a:t/>
            </a:r>
            <a:br>
              <a:rPr lang="ru-RU" sz="1200" smtClean="0"/>
            </a:br>
            <a:r>
              <a:rPr lang="ru-RU" altLang="ja-JP" sz="1200" smtClean="0"/>
              <a:t>В планы "Меркози"входило создание еще одного </a:t>
            </a:r>
            <a:r>
              <a:rPr lang="ru-RU" altLang="ja-JP" sz="1200" b="1" smtClean="0"/>
              <a:t>надъевропейского механизма</a:t>
            </a:r>
            <a:r>
              <a:rPr lang="ru-RU" altLang="ja-JP" sz="1200" smtClean="0"/>
              <a:t>, который позволил бы руководству Евросоюза вмешиваться в национальный бюджетный процесс стран-членов.</a:t>
            </a:r>
            <a:endParaRPr lang="ru-RU" sz="4000" smtClean="0"/>
          </a:p>
        </p:txBody>
      </p:sp>
      <p:pic>
        <p:nvPicPr>
          <p:cNvPr id="15363" name="Picture 5" descr="115_es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1225" y="836613"/>
            <a:ext cx="4422775" cy="551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Rectangle 6"/>
          <p:cNvSpPr>
            <a:spLocks noChangeArrowheads="1"/>
          </p:cNvSpPr>
          <p:nvPr/>
        </p:nvSpPr>
        <p:spPr bwMode="auto">
          <a:xfrm>
            <a:off x="0" y="6461125"/>
            <a:ext cx="91440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 altLang="ja-JP" sz="1000"/>
              <a:t>Воронов К. ГЛОБАЛЬНЫЙ КРИЗИС: ПОДРЫВ СИСТЕМЫ МЕЖДУНАРОДНОЙ БЕЗОПАСНОСТИ // МЭМО. 2012 №8 август. С. 89-97 </a:t>
            </a:r>
            <a:endParaRPr lang="ru-RU" sz="1000"/>
          </a:p>
        </p:txBody>
      </p:sp>
      <p:sp>
        <p:nvSpPr>
          <p:cNvPr id="15365" name="Rectangle 7"/>
          <p:cNvSpPr>
            <a:spLocks noChangeArrowheads="1"/>
          </p:cNvSpPr>
          <p:nvPr/>
        </p:nvSpPr>
        <p:spPr bwMode="auto">
          <a:xfrm>
            <a:off x="0" y="188913"/>
            <a:ext cx="91440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ru-RU">
                <a:solidFill>
                  <a:schemeClr val="tx2"/>
                </a:solidFill>
              </a:rPr>
              <a:t>Европейская интеграционная модель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981075"/>
            <a:ext cx="4859338" cy="5543550"/>
          </a:xfrm>
        </p:spPr>
        <p:txBody>
          <a:bodyPr/>
          <a:lstStyle/>
          <a:p>
            <a:pPr algn="l" eaLnBrk="1" hangingPunct="1"/>
            <a:r>
              <a:rPr lang="ru-RU" sz="1400" smtClean="0"/>
              <a:t>В ЕЭС/ЕС интеграция всегда развивалась через кризисы.</a:t>
            </a:r>
            <a:br>
              <a:rPr lang="ru-RU" sz="1400" smtClean="0"/>
            </a:br>
            <a:r>
              <a:rPr lang="ru-RU" sz="1400" smtClean="0"/>
              <a:t>И в этот раз, похоже, что, кроме Великобритании и Чехии, все согласны с объективным запросом: нужен жесткий финансовый аудит-полицейский, который будет проводить мониторинг национальных бюджетов и при их нарушении наказывать страны-члены соответствующим образом.</a:t>
            </a:r>
            <a:br>
              <a:rPr lang="ru-RU" sz="1400" smtClean="0"/>
            </a:br>
            <a:r>
              <a:rPr lang="ru-RU" sz="1400" smtClean="0"/>
              <a:t/>
            </a:r>
            <a:br>
              <a:rPr lang="ru-RU" sz="1400" smtClean="0"/>
            </a:br>
            <a:r>
              <a:rPr lang="ru-RU" sz="1400" smtClean="0"/>
              <a:t>В то же время трудно представить, что "старая"Европа за свой счет сможет и будет спасать младоевропейцев из ЦВЕ в ситуации, когда каждый сам за себя. </a:t>
            </a:r>
            <a:br>
              <a:rPr lang="ru-RU" sz="1400" smtClean="0"/>
            </a:br>
            <a:r>
              <a:rPr lang="ru-RU" sz="1400" smtClean="0"/>
              <a:t>	ЕС </a:t>
            </a:r>
            <a:r>
              <a:rPr lang="ru-RU" sz="1400" b="1" smtClean="0"/>
              <a:t>не обладает некоей общей экономической политикой</a:t>
            </a:r>
            <a:r>
              <a:rPr lang="ru-RU" sz="1400" smtClean="0"/>
              <a:t> </a:t>
            </a:r>
            <a:br>
              <a:rPr lang="ru-RU" sz="1400" smtClean="0"/>
            </a:br>
            <a:r>
              <a:rPr lang="ru-RU" sz="1400" smtClean="0"/>
              <a:t>	ЕС – не больше, чем общий </a:t>
            </a:r>
            <a:r>
              <a:rPr lang="ru-RU" sz="1400" b="1" smtClean="0"/>
              <a:t>свободный рынок</a:t>
            </a:r>
            <a:r>
              <a:rPr lang="ru-RU" sz="1400" smtClean="0"/>
              <a:t>. </a:t>
            </a:r>
            <a:br>
              <a:rPr lang="ru-RU" sz="1400" smtClean="0"/>
            </a:br>
            <a:r>
              <a:rPr lang="ru-RU" sz="1400" smtClean="0"/>
              <a:t>	Евро как валюта может быть уничтожена, потерять смысл не только из-за одномоментного краха (например, дефолта Греции), но также, если ряд стран-членов пустят проблему конкурентоспособности своих экономик на самотек, ослабят внимание к вопросам активизации внутреннего рынка труда и производства. </a:t>
            </a:r>
            <a:br>
              <a:rPr lang="ru-RU" sz="1400" smtClean="0"/>
            </a:br>
            <a:r>
              <a:rPr lang="ru-RU" sz="1400" smtClean="0"/>
              <a:t>	Дело может дойти в будущем, возможно, даже до критической дестабилизации (если не анархии) в ряде этих государств.</a:t>
            </a:r>
          </a:p>
        </p:txBody>
      </p:sp>
      <p:pic>
        <p:nvPicPr>
          <p:cNvPr id="1638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1844675"/>
            <a:ext cx="3754438" cy="375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Rectangle 6"/>
          <p:cNvSpPr>
            <a:spLocks noChangeArrowheads="1"/>
          </p:cNvSpPr>
          <p:nvPr/>
        </p:nvSpPr>
        <p:spPr bwMode="auto">
          <a:xfrm>
            <a:off x="0" y="6461125"/>
            <a:ext cx="914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 sz="1000"/>
              <a:t>Роберто Санторо (Roberto Santoro)</a:t>
            </a:r>
            <a:r>
              <a:rPr lang="ru-RU" sz="1000">
                <a:hlinkClick r:id="rId3"/>
              </a:rPr>
              <a:t> </a:t>
            </a:r>
            <a:r>
              <a:rPr lang="ru-RU" sz="1000"/>
              <a:t> Размышления о Средиземноморье. Истинный дефицит Южной Европы заключается в недостаточной инфраструктуре // "</a:t>
            </a:r>
            <a:r>
              <a:rPr lang="ru-RU" sz="1000">
                <a:hlinkClick r:id="rId4"/>
              </a:rPr>
              <a:t>L'Occidentale</a:t>
            </a:r>
            <a:r>
              <a:rPr lang="ru-RU" sz="1000"/>
              <a:t>", </a:t>
            </a:r>
            <a:r>
              <a:rPr lang="ru-RU" sz="1000">
                <a:hlinkClick r:id="rId5"/>
              </a:rPr>
              <a:t>Италия</a:t>
            </a:r>
            <a:r>
              <a:rPr lang="ru-RU" sz="1000"/>
              <a:t>. 2011, 1 декабря. Режим доступа: </a:t>
            </a:r>
            <a:r>
              <a:rPr lang="ru-RU" sz="1000">
                <a:hlinkClick r:id="rId6"/>
              </a:rPr>
              <a:t>http://www.inosmi.ru/europe/20111201/178906769.html</a:t>
            </a:r>
            <a:endParaRPr lang="ru-RU" sz="1000"/>
          </a:p>
        </p:txBody>
      </p:sp>
      <p:pic>
        <p:nvPicPr>
          <p:cNvPr id="16389" name="Picture 7" descr="ANd9GcRz68LFLWc-fFkKwXPd24cwf4q1V-ec05wEnFNQW1lG_AjfvyNnAhk7uA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188913"/>
            <a:ext cx="1692275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0" name="Rectangle 8"/>
          <p:cNvSpPr>
            <a:spLocks noChangeArrowheads="1"/>
          </p:cNvSpPr>
          <p:nvPr/>
        </p:nvSpPr>
        <p:spPr bwMode="auto">
          <a:xfrm>
            <a:off x="0" y="333375"/>
            <a:ext cx="752475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ru-RU">
                <a:solidFill>
                  <a:schemeClr val="tx2"/>
                </a:solidFill>
              </a:rPr>
              <a:t>Координация действий Европы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 rot="5400000">
            <a:off x="7698581" y="5414169"/>
            <a:ext cx="24939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sz="1000"/>
              <a:t>http://crisis-blog.ru/world/evolyuciya-kapitalizma-chast-1.html</a:t>
            </a:r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827088" y="765175"/>
            <a:ext cx="2268537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b="1"/>
              <a:t>Докапита-листическое произ-водство</a:t>
            </a:r>
          </a:p>
        </p:txBody>
      </p:sp>
      <p:pic>
        <p:nvPicPr>
          <p:cNvPr id="17412" name="Picture 4" descr="http://crisis-blog.ru/wp-content/uploads/2010/05/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88913"/>
            <a:ext cx="5148262" cy="323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5867400" y="3789363"/>
            <a:ext cx="2916238" cy="2282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b="1"/>
              <a:t>первая фаза капитализма – расширенное производство, </a:t>
            </a:r>
          </a:p>
          <a:p>
            <a:r>
              <a:rPr lang="ru-RU" b="1"/>
              <a:t>национальный капитализм</a:t>
            </a:r>
          </a:p>
        </p:txBody>
      </p:sp>
      <p:pic>
        <p:nvPicPr>
          <p:cNvPr id="17414" name="Picture 6" descr="http://crisis-blog.ru/wp-content/uploads/2010/05/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57563"/>
            <a:ext cx="5148263" cy="308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5" name="AutoShape 7"/>
          <p:cNvSpPr>
            <a:spLocks/>
          </p:cNvSpPr>
          <p:nvPr/>
        </p:nvSpPr>
        <p:spPr bwMode="auto">
          <a:xfrm>
            <a:off x="2987675" y="260350"/>
            <a:ext cx="431800" cy="2520950"/>
          </a:xfrm>
          <a:prstGeom prst="rightBrace">
            <a:avLst>
              <a:gd name="adj1" fmla="val 48652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7416" name="AutoShape 8"/>
          <p:cNvSpPr>
            <a:spLocks/>
          </p:cNvSpPr>
          <p:nvPr/>
        </p:nvSpPr>
        <p:spPr bwMode="auto">
          <a:xfrm rot="10800000">
            <a:off x="5435600" y="3789363"/>
            <a:ext cx="431800" cy="2520950"/>
          </a:xfrm>
          <a:prstGeom prst="rightBrace">
            <a:avLst>
              <a:gd name="adj1" fmla="val 48652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 rot="5400000">
            <a:off x="6339682" y="4053681"/>
            <a:ext cx="5364162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sz="1000"/>
              <a:t>http://crisis-blog.ru/world/evolyuciya-kapitalizma-chast-1.html</a:t>
            </a:r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107950" y="260350"/>
            <a:ext cx="5897563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/>
              <a:t>Вторая фаза капитализма:</a:t>
            </a:r>
          </a:p>
          <a:p>
            <a:r>
              <a:rPr lang="ru-RU" sz="1000"/>
              <a:t> </a:t>
            </a:r>
            <a:r>
              <a:rPr lang="ru-RU" b="1"/>
              <a:t>расширение за счет внешних рынков</a:t>
            </a:r>
          </a:p>
        </p:txBody>
      </p:sp>
      <p:pic>
        <p:nvPicPr>
          <p:cNvPr id="18436" name="Picture 4" descr="http://crisis-blog.ru/wp-content/uploads/2010/05/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268413"/>
            <a:ext cx="8640763" cy="536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 rot="5400000">
            <a:off x="6339682" y="4053681"/>
            <a:ext cx="5364162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sz="1000"/>
              <a:t>http://crisis-blog.ru/world/evolyuciya-kapitalizma-chast-1.html</a:t>
            </a:r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611188" y="692150"/>
            <a:ext cx="223202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b="1"/>
              <a:t>Капитализм. метрополия </a:t>
            </a:r>
          </a:p>
        </p:txBody>
      </p:sp>
      <p:pic>
        <p:nvPicPr>
          <p:cNvPr id="19460" name="Picture 4" descr="http://crisis-blog.ru/wp-content/uploads/2010/05/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0"/>
            <a:ext cx="5364162" cy="333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6443663" y="4292600"/>
            <a:ext cx="223202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b="1"/>
              <a:t>Капитализм. колония </a:t>
            </a:r>
          </a:p>
        </p:txBody>
      </p:sp>
      <p:pic>
        <p:nvPicPr>
          <p:cNvPr id="19462" name="Picture 6" descr="http://crisis-blog.ru/wp-content/uploads/2010/05/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133725"/>
            <a:ext cx="5040312" cy="351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3" name="AutoShape 7"/>
          <p:cNvSpPr>
            <a:spLocks/>
          </p:cNvSpPr>
          <p:nvPr/>
        </p:nvSpPr>
        <p:spPr bwMode="auto">
          <a:xfrm>
            <a:off x="2700338" y="260350"/>
            <a:ext cx="431800" cy="2520950"/>
          </a:xfrm>
          <a:prstGeom prst="rightBrace">
            <a:avLst>
              <a:gd name="adj1" fmla="val 48652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9464" name="AutoShape 8"/>
          <p:cNvSpPr>
            <a:spLocks/>
          </p:cNvSpPr>
          <p:nvPr/>
        </p:nvSpPr>
        <p:spPr bwMode="auto">
          <a:xfrm rot="10800000">
            <a:off x="6084888" y="3860800"/>
            <a:ext cx="431800" cy="2520950"/>
          </a:xfrm>
          <a:prstGeom prst="rightBrace">
            <a:avLst>
              <a:gd name="adj1" fmla="val 48652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crisis-blog.ru/wp-content/uploads/2010/05/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22313"/>
            <a:ext cx="8675688" cy="513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Rectangle 3"/>
          <p:cNvSpPr>
            <a:spLocks noChangeArrowheads="1"/>
          </p:cNvSpPr>
          <p:nvPr/>
        </p:nvSpPr>
        <p:spPr bwMode="auto">
          <a:xfrm rot="5400000">
            <a:off x="6339682" y="4053681"/>
            <a:ext cx="5364162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sz="1000"/>
              <a:t>http://crisis-blog.ru/world/evolyuciya-kapitalizma-chast-1.html</a:t>
            </a:r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611188" y="0"/>
            <a:ext cx="63722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/>
              <a:t>Четвертая стадия капитализма:</a:t>
            </a:r>
            <a:r>
              <a:rPr lang="ru-RU" sz="1000"/>
              <a:t> </a:t>
            </a:r>
            <a:r>
              <a:rPr lang="ru-RU" b="1"/>
              <a:t>глобализм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49275"/>
            <a:ext cx="8316913" cy="604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Rectangle 3"/>
          <p:cNvSpPr>
            <a:spLocks noChangeArrowheads="1"/>
          </p:cNvSpPr>
          <p:nvPr/>
        </p:nvSpPr>
        <p:spPr bwMode="auto">
          <a:xfrm rot="5400000">
            <a:off x="6339682" y="4053681"/>
            <a:ext cx="5364162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sz="1000"/>
              <a:t>http://crisis-blog.ru/world/evolyuciya-kapitalizma-chast-1.html</a:t>
            </a:r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611188" y="0"/>
            <a:ext cx="80406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/>
              <a:t>Пятая стадия капитализма:</a:t>
            </a:r>
            <a:r>
              <a:rPr lang="ru-RU" sz="1000"/>
              <a:t> </a:t>
            </a:r>
            <a:r>
              <a:rPr lang="ru-RU" b="1"/>
              <a:t>финансовый капитализм 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79388" y="333375"/>
            <a:ext cx="8820150" cy="6308725"/>
          </a:xfrm>
        </p:spPr>
        <p:txBody>
          <a:bodyPr/>
          <a:lstStyle/>
          <a:p>
            <a:pPr marL="609600" indent="-609600" algn="l" eaLnBrk="1" hangingPunct="1">
              <a:lnSpc>
                <a:spcPct val="80000"/>
              </a:lnSpc>
            </a:pPr>
            <a:r>
              <a:rPr lang="ru-RU" sz="1200" smtClean="0"/>
              <a:t>Барановский Б. Г., Богатуров А. Д. Современные глобальные проблемы: Учебное пособие. М.: Аспект Пресс, 2010. – 350 с.</a:t>
            </a:r>
          </a:p>
          <a:p>
            <a:pPr marL="609600" indent="-609600" algn="l" eaLnBrk="1" hangingPunct="1">
              <a:spcBef>
                <a:spcPct val="0"/>
              </a:spcBef>
            </a:pPr>
            <a:r>
              <a:rPr lang="ru-RU" sz="1200" smtClean="0"/>
              <a:t>Бек У. Космополитическое мировоззрение. М.: Центр исследований постиндустриального общества, 2008. 336 с.</a:t>
            </a:r>
          </a:p>
          <a:p>
            <a:pPr marL="609600" indent="-609600" algn="l" eaLnBrk="1" hangingPunct="1">
              <a:lnSpc>
                <a:spcPct val="80000"/>
              </a:lnSpc>
            </a:pPr>
            <a:r>
              <a:rPr lang="ru-RU" sz="1200" smtClean="0"/>
              <a:t>Бенуа А. де </a:t>
            </a:r>
            <a:r>
              <a:rPr lang="ru-RU" sz="1200" smtClean="0">
                <a:hlinkClick r:id="rId2"/>
              </a:rPr>
              <a:t>Против либерализма: к четвертой политической теории</a:t>
            </a:r>
            <a:r>
              <a:rPr lang="ru-RU" sz="1200" smtClean="0"/>
              <a:t>. — М.: Амфора, 2009. — 480 с.</a:t>
            </a:r>
            <a:endParaRPr lang="en-US" sz="1200" smtClean="0"/>
          </a:p>
          <a:p>
            <a:pPr marL="609600" indent="-609600" algn="l" eaLnBrk="1" hangingPunct="1">
              <a:lnSpc>
                <a:spcPct val="80000"/>
              </a:lnSpc>
            </a:pPr>
            <a:r>
              <a:rPr lang="ru-RU" sz="1200" smtClean="0"/>
              <a:t>http://konservatizm.org/konservatizm/theory/240710043357.xhtml Валлерстайн И. Феномены глобального развития. Геополитические миросистемные изменения: 1945-2025 годы // Вопросы экономики. - 2006. - №4. С. 67–83.</a:t>
            </a:r>
            <a:endParaRPr lang="en-US" sz="1200" smtClean="0"/>
          </a:p>
          <a:p>
            <a:pPr marL="609600" indent="-609600" algn="l" eaLnBrk="1" hangingPunct="1">
              <a:lnSpc>
                <a:spcPct val="80000"/>
              </a:lnSpc>
            </a:pPr>
            <a:r>
              <a:rPr lang="ru-RU" sz="1200" smtClean="0"/>
              <a:t>Валлерстайн И. Анализ мировых систем и ситуация в современном мире. М.: Университетская книга, 2001.</a:t>
            </a:r>
          </a:p>
          <a:p>
            <a:pPr marL="609600" indent="-609600" algn="l" eaLnBrk="1" hangingPunct="1">
              <a:lnSpc>
                <a:spcPct val="80000"/>
              </a:lnSpc>
            </a:pPr>
            <a:r>
              <a:rPr lang="ru-RU" sz="1200" smtClean="0"/>
              <a:t>Валлерстайн И. Миросистемный анализ: введение. М.: Территория будущего, 2006.</a:t>
            </a:r>
          </a:p>
          <a:p>
            <a:pPr marL="609600" indent="-609600" algn="l" eaLnBrk="1" hangingPunct="1">
              <a:lnSpc>
                <a:spcPct val="80000"/>
              </a:lnSpc>
            </a:pPr>
            <a:r>
              <a:rPr lang="ru-RU" sz="1200" smtClean="0"/>
              <a:t>Воронов К. Глобальный кризис: подрыв системы международной безопасности // МЭМО. 2012 №8 август. С. 89-97</a:t>
            </a:r>
          </a:p>
          <a:p>
            <a:pPr marL="609600" indent="-609600" algn="l" eaLnBrk="1" hangingPunct="1">
              <a:lnSpc>
                <a:spcPct val="80000"/>
              </a:lnSpc>
            </a:pPr>
            <a:r>
              <a:rPr lang="ru-RU" sz="1200" smtClean="0"/>
              <a:t>Джованни Арриги. Адам Смит в Пекине: Что получил в наследство XXI век. М.: Институт общественного проектирования, 2009.</a:t>
            </a:r>
          </a:p>
          <a:p>
            <a:pPr marL="609600" indent="-609600" algn="l" eaLnBrk="1" hangingPunct="1">
              <a:lnSpc>
                <a:spcPct val="80000"/>
              </a:lnSpc>
            </a:pPr>
            <a:r>
              <a:rPr lang="ru-RU" sz="1200" smtClean="0"/>
              <a:t>Джованни Арриги. Долгий двадцатый век: Деньги, власть и истоки нашего времени. М.: Территория будущего, 2006. </a:t>
            </a:r>
            <a:r>
              <a:rPr lang="ru-RU" sz="1200" smtClean="0">
                <a:hlinkClick r:id="rId3" tooltip="http://www.prognosis.ru"/>
              </a:rPr>
              <a:t>http://www.prognosis.ru</a:t>
            </a:r>
            <a:r>
              <a:rPr lang="ru-RU" sz="1200" smtClean="0"/>
              <a:t> / lib / Arrighi. Pdf</a:t>
            </a:r>
          </a:p>
          <a:p>
            <a:pPr marL="609600" indent="-609600" algn="l" eaLnBrk="1" hangingPunct="1">
              <a:lnSpc>
                <a:spcPct val="80000"/>
              </a:lnSpc>
            </a:pPr>
            <a:r>
              <a:rPr lang="ru-RU" sz="1200" smtClean="0"/>
              <a:t>Дробот Г.А. Мировая политика как феномен глобального мира : учеб. пособие / Г.А. Дробот ; МГУ им. М.В. Ломоносова, фак. глобальных процессов. – М. : МАКС Пресс, 2010. – 487 с. – (Библиотека факультета глобальных процессов МГУ).</a:t>
            </a:r>
          </a:p>
          <a:p>
            <a:pPr marL="609600" indent="-609600" algn="l" eaLnBrk="1" hangingPunct="1">
              <a:lnSpc>
                <a:spcPct val="80000"/>
              </a:lnSpc>
            </a:pPr>
            <a:r>
              <a:rPr lang="ru-RU" sz="1200" smtClean="0"/>
              <a:t>Зеленов Л.А. Современная глобализация. Состояние и перспективы: [монография] / Л. А. Зеленов, А. А. Владимиров, Е. И. Степанов ; Междунар. ассоц. конфиликтологов, Общерос. акад. человековедения, Волжская гос. акад. вод. транспорта. - М. : ЛЕНАНД, 2010. - 304 с.</a:t>
            </a:r>
          </a:p>
          <a:p>
            <a:pPr marL="609600" indent="-609600" algn="l" eaLnBrk="1" hangingPunct="1">
              <a:lnSpc>
                <a:spcPct val="80000"/>
              </a:lnSpc>
            </a:pPr>
            <a:r>
              <a:rPr lang="ru-RU" sz="1200" smtClean="0"/>
              <a:t>Извилистые пути капитала. Беседа Дж. Арриги и Дэвида Харви // Автономное действие. Режим доступа: </a:t>
            </a:r>
            <a:r>
              <a:rPr lang="ru-RU" sz="1200" smtClean="0">
                <a:hlinkClick r:id="rId4"/>
              </a:rPr>
              <a:t>http://avtonom.org/news/izvilistye-puti-kapitala-beseda-dzhovanni-arrigi-i-devida-harvi</a:t>
            </a:r>
            <a:r>
              <a:rPr lang="ru-RU" sz="1200" smtClean="0"/>
              <a:t> Источник: Giovanni Arrighi and David Harvey. The Winding Paths of Capital. New Left Review. 56. March – April 2009. P. 61 – 94. </a:t>
            </a:r>
          </a:p>
          <a:p>
            <a:pPr marL="609600" indent="-609600" algn="l" eaLnBrk="1" hangingPunct="1">
              <a:spcBef>
                <a:spcPct val="0"/>
              </a:spcBef>
            </a:pPr>
            <a:r>
              <a:rPr lang="ru-RU" sz="1200" smtClean="0"/>
              <a:t>Клинова М.В. «Возвращение» государства: «скорая помощь» в кризис или устойчивая тенденция?</a:t>
            </a:r>
            <a:br>
              <a:rPr lang="ru-RU" sz="1200" smtClean="0"/>
            </a:br>
            <a:r>
              <a:rPr lang="ru-RU" sz="1200" smtClean="0"/>
              <a:t>// Мировая экономика и международные отношения. 2010. № 5 . С. 18-31</a:t>
            </a:r>
          </a:p>
          <a:p>
            <a:pPr marL="609600" indent="-609600" algn="l" eaLnBrk="1" hangingPunct="1">
              <a:lnSpc>
                <a:spcPct val="80000"/>
              </a:lnSpc>
            </a:pPr>
            <a:r>
              <a:rPr lang="ru-RU" sz="1200" smtClean="0"/>
              <a:t>Роберто Санторо (Roberto Santoro)</a:t>
            </a:r>
            <a:r>
              <a:rPr lang="ru-RU" sz="1200" smtClean="0">
                <a:hlinkClick r:id="rId5"/>
              </a:rPr>
              <a:t> </a:t>
            </a:r>
            <a:r>
              <a:rPr lang="ru-RU" sz="1200" smtClean="0"/>
              <a:t> Размышления о Средиземноморье. Истинный дефицит Южной Европы заключается в недостаточной инфраструктуре // "</a:t>
            </a:r>
            <a:r>
              <a:rPr lang="ru-RU" sz="1200" smtClean="0">
                <a:hlinkClick r:id="rId6"/>
              </a:rPr>
              <a:t>L'Occidentale</a:t>
            </a:r>
            <a:r>
              <a:rPr lang="ru-RU" sz="1200" smtClean="0"/>
              <a:t>", </a:t>
            </a:r>
            <a:r>
              <a:rPr lang="ru-RU" sz="1200" smtClean="0">
                <a:hlinkClick r:id="rId7"/>
              </a:rPr>
              <a:t>Италия</a:t>
            </a:r>
            <a:r>
              <a:rPr lang="ru-RU" sz="1200" smtClean="0"/>
              <a:t>. 2011, 1 декабря. Режим доступа: </a:t>
            </a:r>
            <a:r>
              <a:rPr lang="ru-RU" sz="1200" smtClean="0">
                <a:hlinkClick r:id="rId8"/>
              </a:rPr>
              <a:t>http://www.inosmi.ru/europe/20111201/178906769.html</a:t>
            </a:r>
            <a:endParaRPr lang="ru-RU" sz="1200" smtClean="0"/>
          </a:p>
          <a:p>
            <a:pPr marL="609600" indent="-609600" algn="l" eaLnBrk="1" hangingPunct="1">
              <a:lnSpc>
                <a:spcPct val="80000"/>
              </a:lnSpc>
            </a:pPr>
            <a:r>
              <a:rPr lang="ru-RU" sz="1200" smtClean="0"/>
              <a:t>Протасов А. Ю. Системные циклы накопления Дж. Арриги и длинные волны инфляции // Вестник Санкт-Петербургского государственного университета. Экономика. – 2013. Сер.5. Вып. 3. сентябрь. С. 3-24</a:t>
            </a:r>
          </a:p>
          <a:p>
            <a:pPr marL="609600" indent="-609600" algn="l" eaLnBrk="1" hangingPunct="1">
              <a:lnSpc>
                <a:spcPct val="80000"/>
              </a:lnSpc>
            </a:pPr>
            <a:r>
              <a:rPr lang="ru-RU" sz="1200" smtClean="0"/>
              <a:t>Супян В. Б. США: уроки кризиса // США-Канада: экономика, политика, культура. 2010. № 8. С. 3-18. Чернышов С. В мире сформировалась новая волна инвестиционных технологий, способная обеспечить экономический рост. Но без участия России // «Expert Online» . 2013. 9 июля. Режим доступа: </a:t>
            </a:r>
            <a:r>
              <a:rPr lang="ru-RU" sz="1200" smtClean="0">
                <a:hlinkClick r:id="rId9"/>
              </a:rPr>
              <a:t>http://expert.ru/2013/07/9/summa-tehnologii-rosta/</a:t>
            </a:r>
            <a:endParaRPr lang="ru-RU" sz="1200" smtClean="0"/>
          </a:p>
          <a:p>
            <a:pPr marL="609600" indent="-609600" algn="l" eaLnBrk="1" hangingPunct="1">
              <a:lnSpc>
                <a:spcPct val="80000"/>
              </a:lnSpc>
            </a:pPr>
            <a:r>
              <a:rPr lang="ru-RU" sz="1200" smtClean="0"/>
              <a:t>Уильям МакНил. В погоне за мощью. Технология, вооруженная сила и общество в XI – XX веках. М.: Территория будущего, 2008 </a:t>
            </a:r>
            <a:r>
              <a:rPr lang="ru-RU" sz="1200" smtClean="0">
                <a:hlinkClick r:id="rId10" tooltip="http://www.prognosis.ru/lib/McNeill.pdf"/>
              </a:rPr>
              <a:t>http://www.prognosis.ru/lib/McNeill.pdf</a:t>
            </a:r>
            <a:endParaRPr lang="ru-RU" sz="1200" smtClean="0"/>
          </a:p>
          <a:p>
            <a:pPr marL="609600" indent="-609600" algn="l" eaLnBrk="1" hangingPunct="1">
              <a:spcBef>
                <a:spcPct val="0"/>
              </a:spcBef>
            </a:pPr>
            <a:r>
              <a:rPr lang="ru-RU" altLang="ja-JP" sz="1200" smtClean="0"/>
              <a:t>Фаминский И.П. Глобализация - новое качество мировой экономики: учебное пособие [для студентов вузов] / И. П. Фаминский. - М. : Магистр : ИНФРА-М, 2010. - 397 с.</a:t>
            </a:r>
          </a:p>
          <a:p>
            <a:pPr marL="609600" indent="-609600" algn="l" eaLnBrk="1" hangingPunct="1">
              <a:lnSpc>
                <a:spcPct val="80000"/>
              </a:lnSpc>
            </a:pPr>
            <a:r>
              <a:rPr lang="ru-RU" sz="1200" smtClean="0"/>
              <a:t>Фернан Бродель. Материальная цивилизация, экономика и капитализм, XV – XVI I I вв. Т. 1 – 3. М.: Весь мир, 2007.</a:t>
            </a:r>
          </a:p>
          <a:p>
            <a:pPr marL="609600" indent="-609600" algn="l" eaLnBrk="1" hangingPunct="1">
              <a:lnSpc>
                <a:spcPct val="80000"/>
              </a:lnSpc>
            </a:pPr>
            <a:endParaRPr lang="ru-RU" sz="800" smtClean="0"/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0" y="0"/>
            <a:ext cx="9144000" cy="40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ru-RU" sz="1800" b="1">
                <a:solidFill>
                  <a:srgbClr val="0000CC"/>
                </a:solidFill>
              </a:rPr>
              <a:t>РЕКОМЕНДУЕМАЯ ЛИТЕРАТУРА</a:t>
            </a:r>
            <a:r>
              <a:rPr lang="ru-RU" sz="1800">
                <a:solidFill>
                  <a:schemeClr val="tx2"/>
                </a:solidFill>
              </a:rPr>
              <a:t>: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3092</TotalTime>
  <Words>791</Words>
  <Application>Microsoft Office PowerPoint</Application>
  <PresentationFormat>Экран (4:3)</PresentationFormat>
  <Paragraphs>125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4" baseType="lpstr">
      <vt:lpstr>Arial</vt:lpstr>
      <vt:lpstr>Calibri</vt:lpstr>
      <vt:lpstr>Оформление по умолчанию</vt:lpstr>
      <vt:lpstr>Глобальные проблемы современности Для специальности: 41.03.05 «МЕЖДУНАРОДНЫЕ ОТНОШЕНИЯ» Институт права Кафедра теории и истории российского и зарубежного права  </vt:lpstr>
      <vt:lpstr>Презентация PowerPoint</vt:lpstr>
      <vt:lpstr> Глобальные проблемы и международные экономические отношения (мировое хозяйство).  Структура глобального мира. Деление мирового социально-экономического пространства. («Север»-«Юг»). «Второе поколение» социально-экономической глобализации. Социально-экономические процессы в мировой экономике. Структура национального и мирового хозяйства. Международная финансовая революция. Глобальный кризис капитализма. Цикличность развития мировой экономики. Комплексность проблемы преодоления отсталости развивающихся стран. Истоки отсталости и особенности их современных интерпретаций. Проблема уменьшения разрыва в уровнях развития различных регионов мира в глобальных моделях.   Системный цикл накопления капитала: деньги-товар; деньги-деньги; деньги-товар (Дж.Арриги).  Кризис американского рынка. Капитал развивающихся стран. Причина движения капиталов в финансовые рынки развитых стран.   Глобальный рынок (национальный сегмент США в глобальном рынке + международный мобильный капитал + кредитный сегмент национального рынка США = кризис) </vt:lpstr>
      <vt:lpstr>Презентация PowerPoint</vt:lpstr>
      <vt:lpstr>Презентация PowerPoint</vt:lpstr>
      <vt:lpstr>Презентация PowerPoint</vt:lpstr>
      <vt:lpstr>Дж. Арриги: с 1980 американский системный цикл накопления капитала находится в фазе финансовой экспансии</vt:lpstr>
      <vt:lpstr>Мнение:  предпосылка глобального финансово-экономического кризиса – дисбаланс, который возник в 2000 г. между развитыми и интенсивно развивающимися странами</vt:lpstr>
      <vt:lpstr>Глобальный финансово-экономический кризис, начавшийся в 2007 г. в США - основном центре капиталистического накопления второй половины XX - начала XXI в., очередной раз (!) подтвердил актуальность исследования цикличности/кризисности развития теперь уже глобализированного капитализма</vt:lpstr>
      <vt:lpstr>Презентация PowerPoint</vt:lpstr>
      <vt:lpstr>Государство в контексте глобализации. Усиление государства</vt:lpstr>
      <vt:lpstr>Дж. Коэн: «сейчас не кризис ХХ…  а первый кризис глобализации»</vt:lpstr>
      <vt:lpstr>Глобальный кризис транскапитализма в начале ХХI века сформировался в 3 измерениях: экономика, энергия, климат</vt:lpstr>
      <vt:lpstr>Провал, неожиданный для многих, прежней европейской интеграционной модели - важнейшее событие прошедшего года.   Через 10 лет после "грандиозного успеха"своих предшественников - Гельмута Коля и Франсуа Миттерана, ратовавших за   создание внутреннего интеграционного рынка ЕС   и единой европейской валюты,   их наследники - Ангела Меркель и Николя Саркози фактически похоронили эти благие начинания. Они убеждали руководителей стран-членов в необходимости   пересмотра Конституции ЕС в сторону централизации,  усиления сверхсуверенных полномочий Германии и Франции.   А это неминуемо ведет к пропорциональному снижению прерогатив других, особенно малых государств, повышает вероятность их выхода из ЕС.   В планы "Меркози"входило создание еще одного надъевропейского механизма, который позволил бы руководству Евросоюза вмешиваться в национальный бюджетный процесс стран-членов.</vt:lpstr>
      <vt:lpstr>В ЕЭС/ЕС интеграция всегда развивалась через кризисы. И в этот раз, похоже, что, кроме Великобритании и Чехии, все согласны с объективным запросом: нужен жесткий финансовый аудит-полицейский, который будет проводить мониторинг национальных бюджетов и при их нарушении наказывать страны-члены соответствующим образом.  В то же время трудно представить, что "старая"Европа за свой счет сможет и будет спасать младоевропейцев из ЦВЕ в ситуации, когда каждый сам за себя.   ЕС не обладает некоей общей экономической политикой   ЕС – не больше, чем общий свободный рынок.   Евро как валюта может быть уничтожена, потерять смысл не только из-за одномоментного краха (например, дефолта Греции), но также, если ряд стран-членов пустят проблему конкурентоспособности своих экономик на самотек, ослабят внимание к вопросам активизации внутреннего рынка труда и производства.   Дело может дойти в будущем, возможно, даже до критической дестабилизации (если не анархии) в ряде этих государств.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fbi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alex</dc:creator>
  <cp:lastModifiedBy>Валерия</cp:lastModifiedBy>
  <cp:revision>659</cp:revision>
  <dcterms:created xsi:type="dcterms:W3CDTF">2009-02-27T00:27:52Z</dcterms:created>
  <dcterms:modified xsi:type="dcterms:W3CDTF">2017-02-27T19:08:10Z</dcterms:modified>
</cp:coreProperties>
</file>