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798B2-72A1-4F16-92B9-BCB3C09AA16E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3F7D9-5E08-4F0B-845C-8497E01B515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57158" y="1000108"/>
            <a:ext cx="8286808" cy="457203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3200" b="1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lang="uz-Cyrl-UZ" sz="3200" b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мавзу: Агрегатларни фойдаланиш харажатлари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соат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Режа: 1. Ишларни бажаришда меҳнат ва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энергия сарфлари;    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2. </a:t>
            </a: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Ёқилғи ва сурков мойлари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сарфи;</a:t>
            </a:r>
            <a:endParaRPr lang="uz-Cyrl-UZ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3.  Пул маблағларининг фойдаланиш  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сарфлари. </a:t>
            </a:r>
            <a:endParaRPr lang="uz-Cyrl-UZ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2158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1). Меҳнат сарфи 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деганда нимани тушинасиз? </a:t>
            </a:r>
          </a:p>
          <a:p>
            <a:pPr lvl="0" algn="just"/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Агрегат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ишлаётганда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ёқилғини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ортиқча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сарфлани-шига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таъсир этувчи қайси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омилларни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биласиз?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Бевосита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 умумий меҳнат сарфи,  фойдали ва  тўлиқ энергетик сарфлар,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ёқилғи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 сурков мойлари сарфи,  пул маблағларининг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фойдаланиш сарф-лари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57224" y="428604"/>
            <a:ext cx="7286676" cy="500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1. Меҳнат сарфлари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85786" y="1071546"/>
            <a:ext cx="3143272" cy="78581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Бевосита меҳнат сарфи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14942" y="1071546"/>
            <a:ext cx="3214710" cy="7858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Умумий меҳнат сарфи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6" idx="2"/>
            <a:endCxn id="8" idx="6"/>
          </p:cNvCxnSpPr>
          <p:nvPr/>
        </p:nvCxnSpPr>
        <p:spPr>
          <a:xfrm rot="5400000">
            <a:off x="3946918" y="910810"/>
            <a:ext cx="535785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9" idx="2"/>
          </p:cNvCxnSpPr>
          <p:nvPr/>
        </p:nvCxnSpPr>
        <p:spPr>
          <a:xfrm rot="16200000" flipH="1">
            <a:off x="4589860" y="839372"/>
            <a:ext cx="535785" cy="7143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14282" y="1928802"/>
            <a:ext cx="4572000" cy="4643470"/>
          </a:xfrm>
          <a:prstGeom prst="roundRect">
            <a:avLst>
              <a:gd name="adj" fmla="val 16306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86314" y="1928802"/>
            <a:ext cx="4071966" cy="464347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931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7774745"/>
              </p:ext>
            </p:extLst>
          </p:nvPr>
        </p:nvGraphicFramePr>
        <p:xfrm>
          <a:off x="1175295" y="4797152"/>
          <a:ext cx="2775872" cy="1224000"/>
        </p:xfrm>
        <a:graphic>
          <a:graphicData uri="http://schemas.openxmlformats.org/presentationml/2006/ole">
            <p:oleObj spid="_x0000_s1026" name="Формула" r:id="rId3" imgW="723586" imgH="431613" progId="Equation.3">
              <p:embed/>
            </p:oleObj>
          </a:graphicData>
        </a:graphic>
      </p:graphicFrame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4857736" y="2184906"/>
            <a:ext cx="407198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Агрегатга бевосита хизмат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кўрсатувчи тракторчилар сони 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uz-Cyrl-UZ" sz="24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ва ёрдамчи ишчилар  сони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uz-Cyrl-UZ" sz="24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ёрд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деб белгиласак, у ҳолда 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умумий меҳнат сарфи</a:t>
            </a:r>
            <a:r>
              <a:rPr lang="uz-Cyrl-U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indent="342900" algn="just" fontAlgn="base">
              <a:spcBef>
                <a:spcPct val="0"/>
              </a:spcBef>
              <a:spcAft>
                <a:spcPct val="0"/>
              </a:spcAft>
            </a:pPr>
            <a:endParaRPr lang="uz-Cyrl-UZ" sz="1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5214942" y="5755677"/>
            <a:ext cx="35004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ерда W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агрегатнинг соатлик иш унуми, га/соат.</a:t>
            </a:r>
            <a:endParaRPr kumimoji="0" lang="uz-Cyrl-UZ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09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98709276"/>
              </p:ext>
            </p:extLst>
          </p:nvPr>
        </p:nvGraphicFramePr>
        <p:xfrm>
          <a:off x="5647539" y="4603152"/>
          <a:ext cx="2492375" cy="1152525"/>
        </p:xfrm>
        <a:graphic>
          <a:graphicData uri="http://schemas.openxmlformats.org/presentationml/2006/ole">
            <p:oleObj spid="_x0000_s1027" name="Формула" r:id="rId4" imgW="1002865" imgH="457002" progId="Equation.3">
              <p:embed/>
            </p:oleObj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357158" y="2000240"/>
            <a:ext cx="4286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Агрегатга бевосита хизмат кўрсатувчиларнинг меҳнат сарфи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(З</a:t>
            </a:r>
            <a:r>
              <a:rPr lang="uz-Cyrl-UZ" sz="2400" b="1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м.б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- бевосита меҳнат сарфи деб аталади.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Агрегатга бевосита хизмат тракторчи-лар  сонини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lang="uz-Cyrl-UZ" sz="2400" b="1" baseline="-300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деб белгиласак, у ҳолда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бевосита меҳнат сарфи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5752" y="595064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ерда </a:t>
            </a:r>
            <a:r>
              <a:rPr lang="uz-Cyrl-UZ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</a:t>
            </a:r>
            <a:r>
              <a:rPr lang="uz-Cyrl-UZ" sz="2000" b="1" baseline="-300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</a:t>
            </a:r>
            <a:r>
              <a:rPr lang="uz-Cyrl-UZ" sz="2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агрегатнинг соатлик иш унуми,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га/соат.</a:t>
            </a:r>
            <a:endParaRPr lang="uz-Cyrl-UZ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903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71538" y="142852"/>
            <a:ext cx="7286676" cy="6429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Энергетик     сарфлар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285852" y="1071546"/>
            <a:ext cx="3143272" cy="107157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Фойдали энергетик сарфлар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29190" y="1071546"/>
            <a:ext cx="3214710" cy="10001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Умумий энергетик  сарфлар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6" idx="2"/>
            <a:endCxn id="8" idx="6"/>
          </p:cNvCxnSpPr>
          <p:nvPr/>
        </p:nvCxnSpPr>
        <p:spPr>
          <a:xfrm rot="5400000">
            <a:off x="4161232" y="1053686"/>
            <a:ext cx="821537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9" idx="2"/>
          </p:cNvCxnSpPr>
          <p:nvPr/>
        </p:nvCxnSpPr>
        <p:spPr>
          <a:xfrm rot="16200000" flipH="1">
            <a:off x="4429124" y="1071546"/>
            <a:ext cx="785818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14282" y="2428868"/>
            <a:ext cx="4286280" cy="292895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72000" y="2428868"/>
            <a:ext cx="4429156" cy="29289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85720" y="2028759"/>
            <a:ext cx="414340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kumimoji="0" lang="uz-Cyrl-UZ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Агрегат далада ишлаганда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</a:t>
            </a:r>
            <a:r>
              <a:rPr kumimoji="0" lang="uz-Cyrl-UZ" sz="24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и.й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ишчи йўлни босади, ишчи машина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қаршилик кўрсатади. Ф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ойдали энергетик сарф 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</a:t>
            </a:r>
            <a:r>
              <a:rPr kumimoji="0" lang="uz-Cyrl-UZ" sz="24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қуйидагича топилади: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kumimoji="0" lang="uz-Cyrl-UZ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А</a:t>
            </a:r>
            <a:r>
              <a:rPr kumimoji="0" lang="uz-Cyrl-UZ" sz="40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ф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= R 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S</a:t>
            </a:r>
            <a:r>
              <a:rPr kumimoji="0" lang="uz-Cyrl-UZ" sz="40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Symbol" pitchFamily="18" charset="2"/>
              </a:rPr>
              <a:t>и.й</a:t>
            </a:r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  <a:sym typeface="Symbol" pitchFamily="18" charset="2"/>
              </a:rPr>
              <a:t> 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4714876" y="2428868"/>
            <a:ext cx="421484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Тўлиқ энергетик  сарфлар ҳар гектарга сарфланадиган ёнилғи миқдори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q,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ёнилғининг ккал/кг ўлчанган иссиқлик яратувчан-лиги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(Н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(иссиқликнинг 427 кг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м/ккал механикавий эквива-лентини) ҳисобга олади: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graphicFrame>
        <p:nvGraphicFramePr>
          <p:cNvPr id="94213" name="Object 5"/>
          <p:cNvGraphicFramePr>
            <a:graphicFrameLocks noChangeAspect="1"/>
          </p:cNvGraphicFramePr>
          <p:nvPr/>
        </p:nvGraphicFramePr>
        <p:xfrm>
          <a:off x="5357818" y="4572008"/>
          <a:ext cx="3272380" cy="785826"/>
        </p:xfrm>
        <a:graphic>
          <a:graphicData uri="http://schemas.openxmlformats.org/presentationml/2006/ole">
            <p:oleObj spid="_x0000_s2050" name="Формула" r:id="rId3" imgW="1016000" imgH="228600" progId="Equation.3">
              <p:embed/>
            </p:oleObj>
          </a:graphicData>
        </a:graphic>
      </p:graphicFrame>
      <p:sp>
        <p:nvSpPr>
          <p:cNvPr id="27" name="Скругленный прямоугольник 26"/>
          <p:cNvSpPr/>
          <p:nvPr/>
        </p:nvSpPr>
        <p:spPr>
          <a:xfrm>
            <a:off x="285720" y="5786454"/>
            <a:ext cx="8572560" cy="92869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217" name="Rectangle 9"/>
          <p:cNvSpPr>
            <a:spLocks noChangeArrowheads="1"/>
          </p:cNvSpPr>
          <p:nvPr/>
        </p:nvSpPr>
        <p:spPr bwMode="auto">
          <a:xfrm>
            <a:off x="357158" y="5786454"/>
            <a:ext cx="587102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49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Агрегатнинг энергетик фойдали иш коэффициенти қуйидагича топилади:</a:t>
            </a:r>
          </a:p>
          <a:p>
            <a:pPr marL="0" marR="0" lvl="0" indent="334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</a:t>
            </a:r>
            <a:endParaRPr kumimoji="0" lang="uz-Cyrl-U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42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0553258"/>
              </p:ext>
            </p:extLst>
          </p:nvPr>
        </p:nvGraphicFramePr>
        <p:xfrm>
          <a:off x="6467475" y="5808663"/>
          <a:ext cx="2095500" cy="908050"/>
        </p:xfrm>
        <a:graphic>
          <a:graphicData uri="http://schemas.openxmlformats.org/presentationml/2006/ole">
            <p:oleObj spid="_x0000_s2051" name="Формула" r:id="rId4" imgW="558720" imgH="457200" progId="Equation.3">
              <p:embed/>
            </p:oleObj>
          </a:graphicData>
        </a:graphic>
      </p:graphicFrame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		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" name="Прямая со стрелкой 31"/>
          <p:cNvCxnSpPr>
            <a:stCxn id="8" idx="4"/>
            <a:endCxn id="94212" idx="0"/>
          </p:cNvCxnSpPr>
          <p:nvPr/>
        </p:nvCxnSpPr>
        <p:spPr>
          <a:xfrm flipH="1" flipV="1">
            <a:off x="2357422" y="2028759"/>
            <a:ext cx="500066" cy="11435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9" idx="4"/>
            <a:endCxn id="94214" idx="0"/>
          </p:cNvCxnSpPr>
          <p:nvPr/>
        </p:nvCxnSpPr>
        <p:spPr>
          <a:xfrm rot="16200000" flipH="1">
            <a:off x="6500826" y="2107397"/>
            <a:ext cx="357190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4" idx="2"/>
            <a:endCxn id="94217" idx="0"/>
          </p:cNvCxnSpPr>
          <p:nvPr/>
        </p:nvCxnSpPr>
        <p:spPr>
          <a:xfrm>
            <a:off x="2357422" y="5357826"/>
            <a:ext cx="935249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5" idx="2"/>
            <a:endCxn id="94217" idx="0"/>
          </p:cNvCxnSpPr>
          <p:nvPr/>
        </p:nvCxnSpPr>
        <p:spPr>
          <a:xfrm flipH="1">
            <a:off x="3292671" y="5357826"/>
            <a:ext cx="3493907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1747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285728"/>
            <a:ext cx="7286676" cy="5715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. Ёқилғи  ва мой  сарфлари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357290" y="928670"/>
            <a:ext cx="3143272" cy="85725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Ёқилғи сарфлари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29190" y="928670"/>
            <a:ext cx="3214710" cy="78581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Мой    сарфлари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6" idx="2"/>
            <a:endCxn id="8" idx="6"/>
          </p:cNvCxnSpPr>
          <p:nvPr/>
        </p:nvCxnSpPr>
        <p:spPr>
          <a:xfrm rot="5400000">
            <a:off x="4321967" y="1035827"/>
            <a:ext cx="500066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9" idx="2"/>
          </p:cNvCxnSpPr>
          <p:nvPr/>
        </p:nvCxnSpPr>
        <p:spPr>
          <a:xfrm rot="16200000" flipH="1">
            <a:off x="4554141" y="946529"/>
            <a:ext cx="464347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285720" y="1928802"/>
            <a:ext cx="4214842" cy="478634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43438" y="1857364"/>
            <a:ext cx="4214842" cy="47863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" name="Прямая со стрелкой 31"/>
          <p:cNvCxnSpPr>
            <a:stCxn id="8" idx="4"/>
          </p:cNvCxnSpPr>
          <p:nvPr/>
        </p:nvCxnSpPr>
        <p:spPr>
          <a:xfrm rot="5400000">
            <a:off x="2786050" y="1857364"/>
            <a:ext cx="214314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6429388" y="1785926"/>
            <a:ext cx="142876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428596" y="1907906"/>
            <a:ext cx="392909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Бир гектарга ёқилғи сарфи тажриба йўли билан аниқланади. Бунда технологик жараённи бажарганда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 салт ҳаракатланганда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с.й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трактор тўхтаб, двигатели ишлаб тургандаги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ёнилғи сарфлари махсус ўлчов асбоби ёрдамида ўлчанади ва мос ҳолда смена давомида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иш вақти,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с.й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салт йўллар вақти ва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тўхташлар вақти ҳамда агрегатнинг иш унуми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W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</a:t>
            </a:r>
            <a:r>
              <a:rPr kumimoji="0" lang="uz-Cyrl-UZ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топилади</a:t>
            </a:r>
            <a:r>
              <a:rPr kumimoji="0" lang="uz-Cyrl-UZ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 ёқилғи сарфи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аниқланади</a:t>
            </a:r>
            <a:r>
              <a:rPr kumimoji="0" lang="uz-Cyrl-UZ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кг/га: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5237" name="Object 5"/>
          <p:cNvGraphicFramePr>
            <a:graphicFrameLocks noChangeAspect="1"/>
          </p:cNvGraphicFramePr>
          <p:nvPr/>
        </p:nvGraphicFramePr>
        <p:xfrm>
          <a:off x="571472" y="5786454"/>
          <a:ext cx="3714776" cy="1500198"/>
        </p:xfrm>
        <a:graphic>
          <a:graphicData uri="http://schemas.openxmlformats.org/presentationml/2006/ole">
            <p:oleObj spid="_x0000_s3074" name="Формула" r:id="rId3" imgW="1562100" imgH="673100" progId="Equation.3">
              <p:embed/>
            </p:oleObj>
          </a:graphicData>
        </a:graphic>
      </p:graphicFrame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4857752" y="1466008"/>
            <a:ext cx="385765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z-Cyrl-UZ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Мойларнинг сарфи ёқилғи сарфининг асосий турига нисбатан фоизларда ҳисобланади:   мотор мойи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3...4%,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консистент мойлар (солидол, циатим, литол 24, фиол 1) ва трансмиссия мойлари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1...2%  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олинади, ўртача умумий мой сарфи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5%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ташкил этади.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9246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000100" y="285728"/>
            <a:ext cx="7286676" cy="5715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3. Пул маблағлари сарфлари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285852" y="1071546"/>
            <a:ext cx="3143272" cy="107157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Бевосита пул харажатлари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29190" y="1071546"/>
            <a:ext cx="3214710" cy="100013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Келтирилган пул харажатлари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stCxn id="6" idx="2"/>
            <a:endCxn id="8" idx="6"/>
          </p:cNvCxnSpPr>
          <p:nvPr/>
        </p:nvCxnSpPr>
        <p:spPr>
          <a:xfrm rot="5400000">
            <a:off x="4161232" y="1125124"/>
            <a:ext cx="750099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2"/>
            <a:endCxn id="9" idx="2"/>
          </p:cNvCxnSpPr>
          <p:nvPr/>
        </p:nvCxnSpPr>
        <p:spPr>
          <a:xfrm rot="16200000" flipH="1">
            <a:off x="4429124" y="1071546"/>
            <a:ext cx="714380" cy="2857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142844" y="2285992"/>
            <a:ext cx="4357718" cy="44291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4876" y="2357430"/>
            <a:ext cx="4143404" cy="42148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0" y="1476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2" name="Прямая со стрелкой 31"/>
          <p:cNvCxnSpPr>
            <a:stCxn id="8" idx="4"/>
          </p:cNvCxnSpPr>
          <p:nvPr/>
        </p:nvCxnSpPr>
        <p:spPr>
          <a:xfrm rot="5400000">
            <a:off x="2713818" y="2285992"/>
            <a:ext cx="286546" cy="7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9" idx="4"/>
          </p:cNvCxnSpPr>
          <p:nvPr/>
        </p:nvCxnSpPr>
        <p:spPr>
          <a:xfrm rot="16200000" flipH="1">
            <a:off x="6375809" y="2232414"/>
            <a:ext cx="357190" cy="3571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214282" y="2143116"/>
            <a:ext cx="421484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Тўғридан-тўғри харажатларга:                    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амортизация ажратмалари,          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таъмир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таъмирлаш, 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т.с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техник сервис</a:t>
            </a:r>
            <a:r>
              <a:rPr kumimoji="0" lang="uz-Cyrl-UZ" sz="20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ишлатишдаги материаллар  нархи;         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маош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механизаторлар маоши;                     С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ёр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ёрдамчи ишлар нархи киради.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Бевосита сарфлар миқдори аниқланади: 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т.с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э.м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маош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+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ёр</a:t>
            </a:r>
            <a:endParaRPr kumimoji="0" lang="uz-Cyrl-UZ" sz="4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4786314" y="2500306"/>
            <a:ext cx="392909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Келтирилган фойдаланиш сарфларини ҳисоблашда К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капитал маблағлардан олинадиган Е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меъёрий  фойда ҳам ҳисобга олинади. Е</a:t>
            </a:r>
            <a:r>
              <a:rPr kumimoji="0" lang="uz-Cyrl-UZ" sz="20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нинг норматив қиймати 0,15 олинади.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ҳолда келтирилган сарфлар, сўм/га:  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1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С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+ Е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</a:t>
            </a:r>
            <a:r>
              <a:rPr kumimoji="0" lang="uz-Cyrl-UZ" sz="3200" b="1" i="0" u="none" strike="noStrike" cap="none" normalizeH="0" baseline="-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к.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013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500042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596" y="2143116"/>
            <a:ext cx="8429684" cy="457203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</a:p>
          <a:p>
            <a:pPr algn="ctr"/>
            <a:r>
              <a:rPr lang="uz-Cyrl-UZ" dirty="0"/>
              <a:t> </a:t>
            </a:r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97281" name="Rectangle 1"/>
          <p:cNvSpPr>
            <a:spLocks noChangeArrowheads="1"/>
          </p:cNvSpPr>
          <p:nvPr/>
        </p:nvSpPr>
        <p:spPr bwMode="auto">
          <a:xfrm>
            <a:off x="428596" y="1936428"/>
            <a:ext cx="84296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z-Cyrl-UZ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Агрегатнинг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иш унумини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ошириш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ва унинг солиштирма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қаршилишини         камайтириш </a:t>
            </a: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тадбирларига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тўлиқ риоя қилиш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фойдаланиш      сарфларини   </a:t>
            </a:r>
          </a:p>
          <a:p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камайишига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олиб келади.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754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</Words>
  <Application>Microsoft Office PowerPoint</Application>
  <PresentationFormat>Экран (4:3)</PresentationFormat>
  <Paragraphs>70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2016-06-01T13:06:50Z</dcterms:created>
  <dcterms:modified xsi:type="dcterms:W3CDTF">2016-06-01T13:07:21Z</dcterms:modified>
</cp:coreProperties>
</file>