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AED7E7-3105-42EB-A9C2-7513C1E4DBC4}" type="datetimeFigureOut">
              <a:rPr lang="ru-RU" smtClean="0"/>
              <a:t>01.06.2016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7F07B7-D3B0-4448-8D1A-7075F64EC437}"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7</a:t>
            </a:fld>
            <a:endParaRPr lang="ru-RU"/>
          </a:p>
        </p:txBody>
      </p:sp>
    </p:spTree>
    <p:extLst>
      <p:ext uri="{BB962C8B-B14F-4D97-AF65-F5344CB8AC3E}">
        <p14:creationId xmlns:p14="http://schemas.microsoft.com/office/powerpoint/2010/main" xmlns="" val="814628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8</a:t>
            </a:fld>
            <a:endParaRPr lang="ru-RU"/>
          </a:p>
        </p:txBody>
      </p:sp>
    </p:spTree>
    <p:extLst>
      <p:ext uri="{BB962C8B-B14F-4D97-AF65-F5344CB8AC3E}">
        <p14:creationId xmlns:p14="http://schemas.microsoft.com/office/powerpoint/2010/main" xmlns="" val="814628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DFDF4C6-BE13-41C1-9A35-FED04FC7700E}"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DFDF4C6-BE13-41C1-9A35-FED04FC7700E}" type="datetimeFigureOut">
              <a:rPr lang="ru-RU" smtClean="0"/>
              <a:t>01.06.2016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DFDF4C6-BE13-41C1-9A35-FED04FC7700E}" type="datetimeFigureOut">
              <a:rPr lang="ru-RU" smtClean="0"/>
              <a:t>01.06.2016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DFDF4C6-BE13-41C1-9A35-FED04FC7700E}" type="datetimeFigureOut">
              <a:rPr lang="ru-RU" smtClean="0"/>
              <a:t>01.06.2016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DFDF4C6-BE13-41C1-9A35-FED04FC7700E}"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DFDF4C6-BE13-41C1-9A35-FED04FC7700E}"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03DBFF6-C43F-4524-8F76-AA8DF605CE68}"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FDF4C6-BE13-41C1-9A35-FED04FC7700E}" type="datetimeFigureOut">
              <a:rPr lang="ru-RU" smtClean="0"/>
              <a:t>01.06.2016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3DBFF6-C43F-4524-8F76-AA8DF605CE68}"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44.wdp"/></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microsoft.com/office/2007/relationships/hdphoto" Target="../media/hdphoto46.wdp"/><Relationship Id="rId5" Type="http://schemas.openxmlformats.org/officeDocument/2006/relationships/image" Target="../media/image6.jpeg"/><Relationship Id="rId4" Type="http://schemas.microsoft.com/office/2007/relationships/hdphoto" Target="../media/hdphoto45.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hdphoto" Target="../media/hdphoto48.wdp"/><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microsoft.com/office/2007/relationships/hdphoto" Target="../media/hdphoto47.wdp"/><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microsoft.com/office/2007/relationships/hdphoto" Target="../media/hdphoto51.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50.wdp"/><Relationship Id="rId5" Type="http://schemas.openxmlformats.org/officeDocument/2006/relationships/image" Target="../media/image13.png"/><Relationship Id="rId10" Type="http://schemas.microsoft.com/office/2007/relationships/hdphoto" Target="../media/hdphoto52.wdp"/><Relationship Id="rId4" Type="http://schemas.microsoft.com/office/2007/relationships/hdphoto" Target="../media/hdphoto49.wdp"/><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microsoft.com/office/2007/relationships/hdphoto" Target="../media/hdphoto55.wdp"/><Relationship Id="rId3" Type="http://schemas.microsoft.com/office/2007/relationships/hdphoto" Target="../media/hdphoto53.wdp"/><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2.xml"/><Relationship Id="rId6" Type="http://schemas.microsoft.com/office/2007/relationships/hdphoto" Target="../media/hdphoto54.wdp"/><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714348" y="642918"/>
            <a:ext cx="7858180" cy="5072098"/>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Rectangle 1"/>
          <p:cNvSpPr>
            <a:spLocks noChangeArrowheads="1"/>
          </p:cNvSpPr>
          <p:nvPr/>
        </p:nvSpPr>
        <p:spPr bwMode="auto">
          <a:xfrm>
            <a:off x="714348" y="929799"/>
            <a:ext cx="7786742" cy="41857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3200" b="1" dirty="0">
                <a:latin typeface="Times New Roman" pitchFamily="18" charset="0"/>
                <a:cs typeface="Times New Roman" pitchFamily="18" charset="0"/>
              </a:rPr>
              <a:t>1</a:t>
            </a:r>
            <a:r>
              <a:rPr lang="uz-Cyrl-UZ" sz="3200" b="1" dirty="0" smtClean="0">
                <a:latin typeface="Times New Roman" pitchFamily="18" charset="0"/>
                <a:cs typeface="Times New Roman" pitchFamily="18" charset="0"/>
              </a:rPr>
              <a:t>8- </a:t>
            </a:r>
            <a:r>
              <a:rPr lang="uz-Cyrl-UZ" sz="3200" b="1" dirty="0" smtClean="0">
                <a:latin typeface="Times New Roman" pitchFamily="18" charset="0"/>
                <a:cs typeface="Times New Roman" pitchFamily="18" charset="0"/>
              </a:rPr>
              <a:t>мавзу: Пахтани машинада  териш </a:t>
            </a:r>
          </a:p>
          <a:p>
            <a:pPr algn="ctr"/>
            <a:r>
              <a:rPr lang="uz-Cyrl-UZ" sz="3200" b="1" dirty="0" smtClean="0">
                <a:latin typeface="Times New Roman" pitchFamily="18" charset="0"/>
                <a:cs typeface="Times New Roman" pitchFamily="18" charset="0"/>
              </a:rPr>
              <a:t>(2 соат)</a:t>
            </a:r>
            <a:endParaRPr lang="ru-RU" sz="3200" dirty="0" smtClean="0">
              <a:latin typeface="Times New Roman" pitchFamily="18" charset="0"/>
              <a:cs typeface="Times New Roman" pitchFamily="18" charset="0"/>
            </a:endParaRPr>
          </a:p>
          <a:p>
            <a:r>
              <a:rPr lang="uz-Cyrl-UZ" b="1" dirty="0" smtClean="0">
                <a:latin typeface="Times New Roman" pitchFamily="18" charset="0"/>
                <a:cs typeface="Times New Roman" pitchFamily="18" charset="0"/>
              </a:rPr>
              <a:t>       </a:t>
            </a:r>
          </a:p>
          <a:p>
            <a:endParaRPr lang="uz-Cyrl-UZ" sz="1600" b="1" dirty="0" smtClean="0">
              <a:latin typeface="Times New Roman" pitchFamily="18" charset="0"/>
              <a:cs typeface="Times New Roman" pitchFamily="18" charset="0"/>
            </a:endParaRPr>
          </a:p>
          <a:p>
            <a:r>
              <a:rPr lang="uz-Cyrl-UZ" sz="2800" b="1" dirty="0" smtClean="0">
                <a:latin typeface="Times New Roman" pitchFamily="18" charset="0"/>
                <a:cs typeface="Times New Roman" pitchFamily="18" charset="0"/>
              </a:rPr>
              <a:t>Режа: 1.  Пахтани машинада теришнинг ўзига  </a:t>
            </a:r>
          </a:p>
          <a:p>
            <a:r>
              <a:rPr lang="uz-Cyrl-UZ" sz="2800" b="1" dirty="0" smtClean="0">
                <a:latin typeface="Times New Roman" pitchFamily="18" charset="0"/>
                <a:cs typeface="Times New Roman" pitchFamily="18" charset="0"/>
              </a:rPr>
              <a:t>                 хос хусусиятлари ва усуллари;</a:t>
            </a:r>
            <a:endParaRPr lang="ru-RU" sz="2800" dirty="0" smtClean="0">
              <a:latin typeface="Times New Roman" pitchFamily="18" charset="0"/>
              <a:cs typeface="Times New Roman" pitchFamily="18" charset="0"/>
            </a:endParaRPr>
          </a:p>
          <a:p>
            <a:r>
              <a:rPr lang="uz-Cyrl-UZ" sz="2800" b="1" dirty="0" smtClean="0">
                <a:latin typeface="Times New Roman" pitchFamily="18" charset="0"/>
                <a:cs typeface="Times New Roman" pitchFamily="18" charset="0"/>
              </a:rPr>
              <a:t>           2.  Пахта териш машиналарини  </a:t>
            </a:r>
          </a:p>
          <a:p>
            <a:r>
              <a:rPr lang="uz-Cyrl-UZ" sz="2800" b="1" dirty="0" smtClean="0">
                <a:latin typeface="Times New Roman" pitchFamily="18" charset="0"/>
                <a:cs typeface="Times New Roman" pitchFamily="18" charset="0"/>
              </a:rPr>
              <a:t>                тузилиши  ва ишлаш жараёнлари;</a:t>
            </a:r>
            <a:endParaRPr lang="ru-RU" sz="2800" dirty="0" smtClean="0">
              <a:latin typeface="Times New Roman" pitchFamily="18" charset="0"/>
              <a:cs typeface="Times New Roman" pitchFamily="18" charset="0"/>
            </a:endParaRPr>
          </a:p>
          <a:p>
            <a:r>
              <a:rPr lang="uz-Cyrl-UZ" sz="2800" b="1" dirty="0" smtClean="0">
                <a:latin typeface="Times New Roman" pitchFamily="18" charset="0"/>
                <a:cs typeface="Times New Roman" pitchFamily="18" charset="0"/>
              </a:rPr>
              <a:t>           3.  Пахта теримини  тўхтовсиз оқим  </a:t>
            </a:r>
          </a:p>
          <a:p>
            <a:r>
              <a:rPr lang="uz-Cyrl-UZ" sz="2800" b="1" dirty="0" smtClean="0">
                <a:latin typeface="Times New Roman" pitchFamily="18" charset="0"/>
                <a:cs typeface="Times New Roman" pitchFamily="18" charset="0"/>
              </a:rPr>
              <a:t>                усулида  ташкил этиш.</a:t>
            </a:r>
            <a:endParaRPr lang="ru-RU" sz="28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lum contrast="40000"/>
          </a:blip>
          <a:srcRect/>
          <a:stretch>
            <a:fillRect/>
          </a:stretch>
        </p:blipFill>
        <p:spPr bwMode="auto">
          <a:xfrm>
            <a:off x="428596" y="1285860"/>
            <a:ext cx="3714776" cy="2869068"/>
          </a:xfrm>
          <a:prstGeom prst="rect">
            <a:avLst/>
          </a:prstGeom>
          <a:noFill/>
          <a:ln w="9525">
            <a:noFill/>
            <a:miter lim="800000"/>
            <a:headEnd/>
            <a:tailEnd/>
          </a:ln>
          <a:effectLst/>
        </p:spPr>
      </p:pic>
      <p:pic>
        <p:nvPicPr>
          <p:cNvPr id="6" name="Picture 4"/>
          <p:cNvPicPr>
            <a:picLocks noChangeAspect="1" noChangeArrowheads="1"/>
          </p:cNvPicPr>
          <p:nvPr/>
        </p:nvPicPr>
        <p:blipFill>
          <a:blip r:embed="rId3">
            <a:duotone>
              <a:prstClr val="black"/>
              <a:schemeClr val="accent6">
                <a:tint val="45000"/>
                <a:satMod val="400000"/>
              </a:schemeClr>
            </a:duotone>
          </a:blip>
          <a:srcRect/>
          <a:stretch>
            <a:fillRect/>
          </a:stretch>
        </p:blipFill>
        <p:spPr bwMode="auto">
          <a:xfrm>
            <a:off x="4500562" y="3571876"/>
            <a:ext cx="4357718" cy="2876111"/>
          </a:xfrm>
          <a:prstGeom prst="rect">
            <a:avLst/>
          </a:prstGeom>
          <a:noFill/>
          <a:ln w="28575">
            <a:solidFill>
              <a:schemeClr val="tx1"/>
            </a:solidFill>
            <a:miter lim="800000"/>
            <a:headEnd/>
            <a:tailEnd/>
          </a:ln>
          <a:effectLst/>
        </p:spPr>
      </p:pic>
      <p:sp>
        <p:nvSpPr>
          <p:cNvPr id="8" name="Прямоугольник 7"/>
          <p:cNvSpPr/>
          <p:nvPr/>
        </p:nvSpPr>
        <p:spPr>
          <a:xfrm>
            <a:off x="214282" y="4214818"/>
            <a:ext cx="4071966" cy="1938992"/>
          </a:xfrm>
          <a:prstGeom prst="rect">
            <a:avLst/>
          </a:prstGeom>
        </p:spPr>
        <p:txBody>
          <a:bodyPr wrap="square">
            <a:spAutoFit/>
          </a:bodyPr>
          <a:lstStyle/>
          <a:p>
            <a:pPr lvl="0" indent="450850" algn="ctr" fontAlgn="base">
              <a:spcBef>
                <a:spcPct val="0"/>
              </a:spcBef>
              <a:spcAft>
                <a:spcPct val="0"/>
              </a:spcAft>
            </a:pPr>
            <a:r>
              <a:rPr lang="uz-Cyrl-UZ" sz="2000" b="1" dirty="0" smtClean="0">
                <a:latin typeface="Times New Roman" pitchFamily="18" charset="0"/>
                <a:cs typeface="Times New Roman" pitchFamily="18" charset="0"/>
              </a:rPr>
              <a:t>Машинанинг иш жараёни:  </a:t>
            </a:r>
            <a:r>
              <a:rPr lang="uz-Cyrl-UZ" sz="2000" dirty="0" smtClean="0">
                <a:latin typeface="Times New Roman" pitchFamily="18" charset="0"/>
                <a:cs typeface="Times New Roman" pitchFamily="18" charset="0"/>
              </a:rPr>
              <a:t>1- трактор; 2- сўрувчи канал;          3- вентилятор; 4- ҳайдовчи канал;            5- ғўзапоя кўтаргич;  6- териш аппарати; 7- шпинделли барабанлар;    8-бункер.</a:t>
            </a:r>
            <a:endParaRPr lang="uz-Cyrl-UZ" sz="2800" dirty="0" smtClean="0">
              <a:latin typeface="Arial" pitchFamily="34" charset="0"/>
              <a:cs typeface="Arial" pitchFamily="34" charset="0"/>
            </a:endParaRPr>
          </a:p>
        </p:txBody>
      </p:sp>
      <p:sp>
        <p:nvSpPr>
          <p:cNvPr id="9" name="TextBox 8"/>
          <p:cNvSpPr txBox="1"/>
          <p:nvPr/>
        </p:nvSpPr>
        <p:spPr>
          <a:xfrm>
            <a:off x="4780584" y="1285860"/>
            <a:ext cx="3571900" cy="1754326"/>
          </a:xfrm>
          <a:prstGeom prst="rect">
            <a:avLst/>
          </a:prstGeom>
          <a:noFill/>
        </p:spPr>
        <p:txBody>
          <a:bodyPr wrap="square" rtlCol="0">
            <a:spAutoFit/>
          </a:bodyPr>
          <a:lstStyle/>
          <a:p>
            <a:pPr algn="ctr"/>
            <a:r>
              <a:rPr lang="uz-Cyrl-UZ" sz="2400" b="1" dirty="0" smtClean="0">
                <a:latin typeface="Times New Roman" pitchFamily="18" charset="0"/>
                <a:cs typeface="Times New Roman" pitchFamily="18" charset="0"/>
              </a:rPr>
              <a:t>Машинанинг умумий тузилиши: </a:t>
            </a:r>
            <a:r>
              <a:rPr lang="uz-Cyrl-UZ" sz="2000" dirty="0" smtClean="0">
                <a:latin typeface="Times New Roman" pitchFamily="18" charset="0"/>
                <a:cs typeface="Times New Roman" pitchFamily="18" charset="0"/>
              </a:rPr>
              <a:t>1- трактор; 2-рама; 3-териш аппарати; 4-бункер;      5-вентилятор; 6-ҳаво қувури.</a:t>
            </a:r>
            <a:endParaRPr lang="ru-RU" sz="2000" dirty="0">
              <a:latin typeface="Times New Roman" pitchFamily="18" charset="0"/>
              <a:cs typeface="Times New Roman" pitchFamily="18" charset="0"/>
            </a:endParaRPr>
          </a:p>
        </p:txBody>
      </p:sp>
      <p:sp>
        <p:nvSpPr>
          <p:cNvPr id="10" name="Скругленный прямоугольник 9"/>
          <p:cNvSpPr/>
          <p:nvPr/>
        </p:nvSpPr>
        <p:spPr>
          <a:xfrm>
            <a:off x="500034" y="285728"/>
            <a:ext cx="7786742" cy="857256"/>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МХ-1,8 пахта териш машинасининг умумий  тузилиши </a:t>
            </a:r>
            <a:endParaRPr lang="ru-RU" sz="3200" b="1" dirty="0">
              <a:latin typeface="Times New Roman" pitchFamily="18" charset="0"/>
              <a:cs typeface="Times New Roman" pitchFamily="18" charset="0"/>
            </a:endParaRPr>
          </a:p>
        </p:txBody>
      </p:sp>
      <p:sp>
        <p:nvSpPr>
          <p:cNvPr id="2" name="Стрелка влево 1"/>
          <p:cNvSpPr/>
          <p:nvPr/>
        </p:nvSpPr>
        <p:spPr>
          <a:xfrm>
            <a:off x="4233475" y="2440022"/>
            <a:ext cx="789808"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трелка вправо 2"/>
          <p:cNvSpPr/>
          <p:nvPr/>
        </p:nvSpPr>
        <p:spPr>
          <a:xfrm>
            <a:off x="3665030" y="5426630"/>
            <a:ext cx="728375"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p:cNvSpPr/>
          <p:nvPr/>
        </p:nvSpPr>
        <p:spPr>
          <a:xfrm>
            <a:off x="1000100" y="214290"/>
            <a:ext cx="7500990" cy="857256"/>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Вертикал шпинделли териш аппаратларини тузилиши  ва иш жараёни </a:t>
            </a:r>
            <a:endParaRPr lang="ru-RU" sz="2800" b="1" dirty="0">
              <a:latin typeface="Times New Roman" pitchFamily="18" charset="0"/>
              <a:cs typeface="Times New Roman" pitchFamily="18" charset="0"/>
            </a:endParaRPr>
          </a:p>
        </p:txBody>
      </p:sp>
      <p:sp>
        <p:nvSpPr>
          <p:cNvPr id="2" name="Скругленный прямоугольник 1"/>
          <p:cNvSpPr/>
          <p:nvPr/>
        </p:nvSpPr>
        <p:spPr>
          <a:xfrm>
            <a:off x="1026815" y="1538696"/>
            <a:ext cx="7500990" cy="513066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uz-Cyrl-UZ" b="1" dirty="0" smtClean="0"/>
          </a:p>
          <a:p>
            <a:endParaRPr lang="uz-Cyrl-UZ" b="1" dirty="0"/>
          </a:p>
          <a:p>
            <a:endParaRPr lang="uz-Cyrl-UZ" b="1" dirty="0" smtClean="0"/>
          </a:p>
          <a:p>
            <a:endParaRPr lang="uz-Cyrl-UZ" b="1" dirty="0"/>
          </a:p>
          <a:p>
            <a:endParaRPr lang="uz-Cyrl-UZ" b="1" dirty="0" smtClean="0"/>
          </a:p>
          <a:p>
            <a:endParaRPr lang="uz-Cyrl-UZ" b="1" dirty="0"/>
          </a:p>
          <a:p>
            <a:endParaRPr lang="uz-Cyrl-UZ" b="1" dirty="0" smtClean="0"/>
          </a:p>
          <a:p>
            <a:endParaRPr lang="uz-Cyrl-UZ" b="1" dirty="0"/>
          </a:p>
          <a:p>
            <a:endParaRPr lang="uz-Cyrl-UZ" b="1" dirty="0" smtClean="0"/>
          </a:p>
          <a:p>
            <a:endParaRPr lang="uz-Cyrl-UZ" b="1" dirty="0"/>
          </a:p>
          <a:p>
            <a:endParaRPr lang="uz-Cyrl-UZ" b="1" dirty="0" smtClean="0"/>
          </a:p>
          <a:p>
            <a:endParaRPr lang="uz-Cyrl-UZ" b="1" dirty="0"/>
          </a:p>
          <a:p>
            <a:pPr algn="just"/>
            <a:r>
              <a:rPr lang="uz-Cyrl-UZ" b="1" dirty="0" smtClean="0">
                <a:latin typeface="Times New Roman" pitchFamily="18" charset="0"/>
                <a:cs typeface="Times New Roman" pitchFamily="18" charset="0"/>
              </a:rPr>
              <a:t>а- аппаратнинг  устидан </a:t>
            </a:r>
            <a:r>
              <a:rPr lang="uz-Cyrl-UZ" b="1" dirty="0">
                <a:latin typeface="Times New Roman" pitchFamily="18" charset="0"/>
                <a:cs typeface="Times New Roman" pitchFamily="18" charset="0"/>
              </a:rPr>
              <a:t>кўриниши; б- шпинделни пахтани ўраб олиши; </a:t>
            </a:r>
            <a:r>
              <a:rPr lang="uz-Cyrl-UZ" b="1" dirty="0" smtClean="0">
                <a:latin typeface="Times New Roman" pitchFamily="18" charset="0"/>
                <a:cs typeface="Times New Roman" pitchFamily="18" charset="0"/>
              </a:rPr>
              <a:t>в </a:t>
            </a:r>
            <a:r>
              <a:rPr lang="uz-Cyrl-UZ" b="1" dirty="0">
                <a:latin typeface="Times New Roman" pitchFamily="18" charset="0"/>
                <a:cs typeface="Times New Roman" pitchFamily="18" charset="0"/>
              </a:rPr>
              <a:t>– пахтани </a:t>
            </a:r>
            <a:r>
              <a:rPr lang="uz-Cyrl-UZ" b="1" dirty="0" smtClean="0">
                <a:latin typeface="Times New Roman" pitchFamily="18" charset="0"/>
                <a:cs typeface="Times New Roman" pitchFamily="18" charset="0"/>
              </a:rPr>
              <a:t>шпинделдан </a:t>
            </a:r>
            <a:r>
              <a:rPr lang="uz-Cyrl-UZ" b="1" dirty="0">
                <a:latin typeface="Times New Roman" pitchFamily="18" charset="0"/>
                <a:cs typeface="Times New Roman" pitchFamily="18" charset="0"/>
              </a:rPr>
              <a:t>ажратиб олиниши; 1-ғўзапоя </a:t>
            </a:r>
            <a:r>
              <a:rPr lang="uz-Cyrl-UZ" b="1" dirty="0" smtClean="0">
                <a:latin typeface="Times New Roman" pitchFamily="18" charset="0"/>
                <a:cs typeface="Times New Roman" pitchFamily="18" charset="0"/>
              </a:rPr>
              <a:t>кўтаргич</a:t>
            </a:r>
            <a:r>
              <a:rPr lang="uz-Cyrl-UZ" b="1" dirty="0">
                <a:latin typeface="Times New Roman" pitchFamily="18" charset="0"/>
                <a:cs typeface="Times New Roman" pitchFamily="18" charset="0"/>
              </a:rPr>
              <a:t>; 2-қабул камераси; 3-ажратгичлар; 4-ҳаво қувури</a:t>
            </a:r>
            <a:r>
              <a:rPr lang="uz-Cyrl-UZ" b="1" dirty="0" smtClean="0">
                <a:latin typeface="Times New Roman" pitchFamily="18" charset="0"/>
                <a:cs typeface="Times New Roman" pitchFamily="18" charset="0"/>
              </a:rPr>
              <a:t>;         5-олдинги   жуфт    барабанлар</a:t>
            </a:r>
            <a:r>
              <a:rPr lang="uz-Cyrl-UZ" b="1" dirty="0">
                <a:latin typeface="Times New Roman" pitchFamily="18" charset="0"/>
                <a:cs typeface="Times New Roman" pitchFamily="18" charset="0"/>
              </a:rPr>
              <a:t>; </a:t>
            </a:r>
            <a:r>
              <a:rPr lang="uz-Cyrl-UZ" b="1" dirty="0" smtClean="0">
                <a:latin typeface="Times New Roman" pitchFamily="18" charset="0"/>
                <a:cs typeface="Times New Roman" pitchFamily="18" charset="0"/>
              </a:rPr>
              <a:t>  6-ишчи </a:t>
            </a:r>
            <a:r>
              <a:rPr lang="uz-Cyrl-UZ" b="1" dirty="0">
                <a:latin typeface="Times New Roman" pitchFamily="18" charset="0"/>
                <a:cs typeface="Times New Roman" pitchFamily="18" charset="0"/>
              </a:rPr>
              <a:t>тирқиш </a:t>
            </a:r>
            <a:r>
              <a:rPr lang="uz-Cyrl-UZ" b="1" dirty="0" smtClean="0">
                <a:latin typeface="Times New Roman" pitchFamily="18" charset="0"/>
                <a:cs typeface="Times New Roman" pitchFamily="18" charset="0"/>
              </a:rPr>
              <a:t>   7- </a:t>
            </a:r>
            <a:r>
              <a:rPr lang="uz-Cyrl-UZ" b="1" dirty="0">
                <a:latin typeface="Times New Roman" pitchFamily="18" charset="0"/>
                <a:cs typeface="Times New Roman" pitchFamily="18" charset="0"/>
              </a:rPr>
              <a:t>орқа </a:t>
            </a:r>
            <a:r>
              <a:rPr lang="uz-Cyrl-UZ" b="1" dirty="0" smtClean="0">
                <a:latin typeface="Times New Roman" pitchFamily="18" charset="0"/>
                <a:cs typeface="Times New Roman" pitchFamily="18" charset="0"/>
              </a:rPr>
              <a:t>  жуфт  </a:t>
            </a:r>
          </a:p>
          <a:p>
            <a:pPr algn="just"/>
            <a:r>
              <a:rPr lang="uz-Cyrl-UZ" b="1" dirty="0">
                <a:latin typeface="Times New Roman" pitchFamily="18" charset="0"/>
                <a:cs typeface="Times New Roman" pitchFamily="18" charset="0"/>
              </a:rPr>
              <a:t> </a:t>
            </a:r>
            <a:r>
              <a:rPr lang="uz-Cyrl-UZ" b="1" dirty="0" smtClean="0">
                <a:latin typeface="Times New Roman" pitchFamily="18" charset="0"/>
                <a:cs typeface="Times New Roman" pitchFamily="18" charset="0"/>
              </a:rPr>
              <a:t>                                 барабанлар</a:t>
            </a:r>
            <a:r>
              <a:rPr lang="uz-Cyrl-UZ" b="1" dirty="0">
                <a:latin typeface="Times New Roman" pitchFamily="18" charset="0"/>
                <a:cs typeface="Times New Roman" pitchFamily="18" charset="0"/>
              </a:rPr>
              <a:t>; 8-шпиндел</a:t>
            </a:r>
            <a:endParaRPr lang="ru-RU" b="1" dirty="0">
              <a:latin typeface="Times New Roman" pitchFamily="18" charset="0"/>
              <a:cs typeface="Times New Roman" pitchFamily="18" charset="0"/>
            </a:endParaRPr>
          </a:p>
        </p:txBody>
      </p:sp>
      <p:pic>
        <p:nvPicPr>
          <p:cNvPr id="9" name="Рисунок 8"/>
          <p:cNvPicPr/>
          <p:nvPr/>
        </p:nvPicPr>
        <p:blipFill>
          <a:blip r:embed="rId2">
            <a:extLst>
              <a:ext uri="{28A0092B-C50C-407E-A947-70E740481C1C}">
                <a14:useLocalDpi xmlns:a14="http://schemas.microsoft.com/office/drawing/2010/main" xmlns="" val="0"/>
              </a:ext>
            </a:extLst>
          </a:blip>
          <a:srcRect/>
          <a:stretch>
            <a:fillRect/>
          </a:stretch>
        </p:blipFill>
        <p:spPr bwMode="auto">
          <a:xfrm>
            <a:off x="1356930" y="1196752"/>
            <a:ext cx="6840760" cy="381642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Скругленный прямоугольник 14"/>
          <p:cNvSpPr/>
          <p:nvPr/>
        </p:nvSpPr>
        <p:spPr>
          <a:xfrm>
            <a:off x="1000100" y="214290"/>
            <a:ext cx="7500990" cy="857256"/>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Горизонтал шпинделли териш аппаратларини тузилиши ва иш жараёни </a:t>
            </a:r>
            <a:endParaRPr lang="ru-RU" sz="2800" b="1" dirty="0">
              <a:latin typeface="Times New Roman" pitchFamily="18" charset="0"/>
              <a:cs typeface="Times New Roman" pitchFamily="18" charset="0"/>
            </a:endParaRPr>
          </a:p>
        </p:txBody>
      </p:sp>
      <p:sp>
        <p:nvSpPr>
          <p:cNvPr id="2" name="Скругленный прямоугольник 1"/>
          <p:cNvSpPr/>
          <p:nvPr/>
        </p:nvSpPr>
        <p:spPr>
          <a:xfrm>
            <a:off x="840582" y="1340769"/>
            <a:ext cx="7673506" cy="504056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endParaRPr lang="ru-RU" dirty="0"/>
          </a:p>
        </p:txBody>
      </p:sp>
      <p:pic>
        <p:nvPicPr>
          <p:cNvPr id="6" name="Рисунок 5" descr="C:\Documents and Settings\SD\Рабочий стол\Дус Г.ПР8 - 9 002.jpg"/>
          <p:cNvPicPr/>
          <p:nvPr/>
        </p:nvPicPr>
        <p:blipFill>
          <a:blip r:embed="rId2" cstate="print">
            <a:duotone>
              <a:schemeClr val="accent2">
                <a:shade val="45000"/>
                <a:satMod val="135000"/>
              </a:schemeClr>
              <a:prstClr val="white"/>
            </a:duotone>
          </a:blip>
          <a:srcRect l="18511" t="5238" r="60191" b="67500"/>
          <a:stretch>
            <a:fillRect/>
          </a:stretch>
        </p:blipFill>
        <p:spPr bwMode="auto">
          <a:xfrm rot="16200000">
            <a:off x="2735797" y="-63390"/>
            <a:ext cx="3816423" cy="7056786"/>
          </a:xfrm>
          <a:prstGeom prst="rect">
            <a:avLst/>
          </a:prstGeom>
          <a:noFill/>
          <a:ln w="28575">
            <a:noFill/>
            <a:miter lim="800000"/>
            <a:headEnd/>
            <a:tailEnd/>
          </a:ln>
        </p:spPr>
      </p:pic>
      <p:sp>
        <p:nvSpPr>
          <p:cNvPr id="3" name="Прямоугольник 2"/>
          <p:cNvSpPr/>
          <p:nvPr/>
        </p:nvSpPr>
        <p:spPr>
          <a:xfrm>
            <a:off x="1115616" y="4725144"/>
            <a:ext cx="7056784" cy="1477328"/>
          </a:xfrm>
          <a:prstGeom prst="rect">
            <a:avLst/>
          </a:prstGeom>
        </p:spPr>
        <p:txBody>
          <a:bodyPr wrap="square">
            <a:spAutoFit/>
          </a:bodyPr>
          <a:lstStyle/>
          <a:p>
            <a:pPr algn="ctr"/>
            <a:endParaRPr lang="uz-Cyrl-UZ" b="1" dirty="0" smtClean="0">
              <a:latin typeface="Times New Roman" pitchFamily="18" charset="0"/>
              <a:cs typeface="Times New Roman" pitchFamily="18" charset="0"/>
            </a:endParaRPr>
          </a:p>
          <a:p>
            <a:pPr algn="ctr"/>
            <a:endParaRPr lang="uz-Cyrl-UZ" b="1" dirty="0">
              <a:latin typeface="Times New Roman" pitchFamily="18" charset="0"/>
              <a:cs typeface="Times New Roman" pitchFamily="18" charset="0"/>
            </a:endParaRPr>
          </a:p>
          <a:p>
            <a:pPr algn="ctr"/>
            <a:r>
              <a:rPr lang="uz-Cyrl-UZ" b="1" dirty="0" smtClean="0">
                <a:latin typeface="Times New Roman" pitchFamily="18" charset="0"/>
                <a:cs typeface="Times New Roman" pitchFamily="18" charset="0"/>
              </a:rPr>
              <a:t>1-ғўзапоя </a:t>
            </a:r>
            <a:r>
              <a:rPr lang="uz-Cyrl-UZ" b="1" dirty="0">
                <a:latin typeface="Times New Roman" pitchFamily="18" charset="0"/>
                <a:cs typeface="Times New Roman" pitchFamily="18" charset="0"/>
              </a:rPr>
              <a:t>кўтаргич; 2-иш тирқиши; 3-тўсиқ; 4-ўнг барабан; </a:t>
            </a:r>
            <a:r>
              <a:rPr lang="uz-Cyrl-UZ" b="1" dirty="0" smtClean="0">
                <a:latin typeface="Times New Roman" pitchFamily="18" charset="0"/>
                <a:cs typeface="Times New Roman" pitchFamily="18" charset="0"/>
              </a:rPr>
              <a:t>          5-намлагич;    </a:t>
            </a:r>
            <a:r>
              <a:rPr lang="uz-Cyrl-UZ" b="1" dirty="0">
                <a:latin typeface="Times New Roman" pitchFamily="18" charset="0"/>
                <a:cs typeface="Times New Roman" pitchFamily="18" charset="0"/>
              </a:rPr>
              <a:t>6-шпиндел; 7-чап барабан: 8-вертикал ўқ;      </a:t>
            </a:r>
            <a:r>
              <a:rPr lang="uz-Cyrl-UZ" b="1" dirty="0" smtClean="0">
                <a:latin typeface="Times New Roman" pitchFamily="18" charset="0"/>
                <a:cs typeface="Times New Roman" pitchFamily="18" charset="0"/>
              </a:rPr>
              <a:t>         9-пахта </a:t>
            </a:r>
            <a:r>
              <a:rPr lang="uz-Cyrl-UZ" b="1" dirty="0">
                <a:latin typeface="Times New Roman" pitchFamily="18" charset="0"/>
                <a:cs typeface="Times New Roman" pitchFamily="18" charset="0"/>
              </a:rPr>
              <a:t>сидиргич; 10-ҳаво қувури.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236584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214282" y="1205948"/>
            <a:ext cx="5000660" cy="550920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30755" name="Rectangle 3"/>
          <p:cNvSpPr>
            <a:spLocks noChangeArrowheads="1"/>
          </p:cNvSpPr>
          <p:nvPr/>
        </p:nvSpPr>
        <p:spPr bwMode="auto">
          <a:xfrm>
            <a:off x="142844" y="1205948"/>
            <a:ext cx="5072098"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50850" algn="just" eaLnBrk="0" fontAlgn="base" hangingPunct="0">
              <a:spcBef>
                <a:spcPct val="0"/>
              </a:spcBef>
              <a:spcAft>
                <a:spcPct val="0"/>
              </a:spcAft>
            </a:pPr>
            <a:r>
              <a:rPr kumimoji="0" lang="uz-Cyrl-UZ" sz="1600" b="1" i="0" u="none" strike="noStrike" cap="none" normalizeH="0" baseline="0" dirty="0" smtClean="0">
                <a:ln>
                  <a:noFill/>
                </a:ln>
                <a:effectLst/>
                <a:latin typeface="Times New Roman" pitchFamily="18" charset="0"/>
                <a:ea typeface="Times New Roman" pitchFamily="18" charset="0"/>
                <a:cs typeface="Times New Roman" pitchFamily="18" charset="0"/>
              </a:rPr>
              <a:t>Трактор олдинга қараб харакатланганда ғўзапоя кўтаргичлар </a:t>
            </a:r>
            <a:r>
              <a:rPr lang="uz-Cyrl-UZ" sz="1600" b="1" dirty="0" smtClean="0">
                <a:latin typeface="Times New Roman" pitchFamily="18" charset="0"/>
                <a:ea typeface="Times New Roman" pitchFamily="18" charset="0"/>
                <a:cs typeface="Times New Roman" pitchFamily="18" charset="0"/>
              </a:rPr>
              <a:t>5 нинг </a:t>
            </a:r>
            <a:r>
              <a:rPr kumimoji="0" lang="uz-Cyrl-UZ" sz="1600" b="1" i="0" u="none" strike="noStrike" cap="none" normalizeH="0" baseline="0" dirty="0" smtClean="0">
                <a:ln>
                  <a:noFill/>
                </a:ln>
                <a:effectLst/>
                <a:latin typeface="Times New Roman" pitchFamily="18" charset="0"/>
                <a:ea typeface="Times New Roman" pitchFamily="18" charset="0"/>
                <a:cs typeface="Times New Roman" pitchFamily="18" charset="0"/>
              </a:rPr>
              <a:t>ётиб қолган ғўзани кўтариб териш аппарати 6 шпинделли барабанлари 7 орасига йўналтиради. Бунда шпинделлар ўрнатилган барабанлар 7 трактор харакатига қарши томонга, ундаги шпинделлар эса трактор харакати бўйлаб айланади. Айланаётган шпинделлар пахтани ўзига ўраб олади, сўнгра барабан уларни пахтани шпинделдан ажратиб олиш камерасига йўналтиради. Бу ерда шпинделлар тескари томонга айлантиради ва махсус ажратгичлар  ёрдамида шпинделдан пахта ажратиб олинади ва уни сўриш каналига 2 йўналтиради. Сўриш каналига тушган пахта вентилятор 3 ҳосил қилган ҳаво ёрдамида пахтани сўрувчи 2 ва ҳайдовчи 4 каналлар орқали бункерга  8 йўналтиради. </a:t>
            </a:r>
            <a:r>
              <a:rPr kumimoji="0" lang="uz-Cyrl-UZ" sz="1600" b="1" i="0" u="none" strike="noStrike" cap="none" normalizeH="0" baseline="0" dirty="0" smtClean="0">
                <a:ln>
                  <a:noFill/>
                </a:ln>
                <a:effectLst/>
                <a:latin typeface="Times New Roman" pitchFamily="18" charset="0"/>
                <a:cs typeface="Times New Roman" pitchFamily="18" charset="0"/>
              </a:rPr>
              <a:t>Пахта терими кўсаклар очилиши 85% ва ундан ортиқроқ бўлганда вертикал шпинделли машина билан унинг вақт оралиғисиз кетма-кет </a:t>
            </a: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икки марта ўтишида 85-93%</a:t>
            </a:r>
            <a:r>
              <a:rPr kumimoji="0" lang="uz-Cyrl-UZ" sz="1600" b="1" i="0" u="none" strike="noStrike" cap="none" normalizeH="0" dirty="0" smtClean="0">
                <a:ln>
                  <a:noFill/>
                </a:ln>
                <a:solidFill>
                  <a:srgbClr val="FF0000"/>
                </a:solidFill>
                <a:effectLst/>
                <a:latin typeface="Times New Roman" pitchFamily="18" charset="0"/>
                <a:cs typeface="Times New Roman" pitchFamily="18" charset="0"/>
              </a:rPr>
              <a:t> </a:t>
            </a:r>
            <a:r>
              <a:rPr kumimoji="0" lang="uz-Cyrl-UZ" sz="1600" b="1" i="0" u="none" strike="noStrike" cap="none" normalizeH="0" baseline="0" dirty="0" smtClean="0">
                <a:ln>
                  <a:noFill/>
                </a:ln>
                <a:effectLst/>
                <a:latin typeface="Times New Roman" pitchFamily="18" charset="0"/>
                <a:cs typeface="Times New Roman" pitchFamily="18" charset="0"/>
              </a:rPr>
              <a:t>териб олинади, бунда иккинчи ўтиш биринчи ўтишга нисбатан қарама-қарши йўналишда амалга оширилади. </a:t>
            </a:r>
            <a:endParaRPr kumimoji="0" lang="uz-Cyrl-UZ" sz="1600" b="1" i="0" u="none" strike="noStrike" cap="none" normalizeH="0" baseline="0" dirty="0" smtClean="0">
              <a:ln>
                <a:noFill/>
              </a:ln>
              <a:solidFill>
                <a:schemeClr val="tx1"/>
              </a:solidFill>
              <a:effectLst/>
              <a:latin typeface="Arial" pitchFamily="34" charset="0"/>
              <a:cs typeface="Arial" pitchFamily="34" charset="0"/>
            </a:endParaRPr>
          </a:p>
        </p:txBody>
      </p:sp>
      <p:sp>
        <p:nvSpPr>
          <p:cNvPr id="9" name="Скругленный прямоугольник 8"/>
          <p:cNvSpPr/>
          <p:nvPr/>
        </p:nvSpPr>
        <p:spPr>
          <a:xfrm>
            <a:off x="928662" y="142852"/>
            <a:ext cx="7143800" cy="981892"/>
          </a:xfrm>
          <a:prstGeom prst="roundRect">
            <a:avLst/>
          </a:prstGeom>
          <a:solidFill>
            <a:schemeClr val="accent3">
              <a:lumMod val="20000"/>
              <a:lumOff val="80000"/>
            </a:schemeClr>
          </a:solid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МХ-1,8 пахта териш машинасини технологик иш жараёни  </a:t>
            </a:r>
            <a:endParaRPr lang="ru-RU" sz="3200" b="1" dirty="0">
              <a:latin typeface="Times New Roman" pitchFamily="18" charset="0"/>
              <a:cs typeface="Times New Roman" pitchFamily="18" charset="0"/>
            </a:endParaRPr>
          </a:p>
        </p:txBody>
      </p:sp>
      <p:sp>
        <p:nvSpPr>
          <p:cNvPr id="330757" name="Rectangle 5"/>
          <p:cNvSpPr>
            <a:spLocks noChangeArrowheads="1"/>
          </p:cNvSpPr>
          <p:nvPr/>
        </p:nvSpPr>
        <p:spPr bwMode="auto">
          <a:xfrm>
            <a:off x="5357818" y="3643314"/>
            <a:ext cx="3643338" cy="258532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ctr" defTabSz="914400" rtl="0" eaLnBrk="1" fontAlgn="base" latinLnBrk="0" hangingPunct="1">
              <a:lnSpc>
                <a:spcPct val="100000"/>
              </a:lnSpc>
              <a:spcBef>
                <a:spcPct val="0"/>
              </a:spcBef>
              <a:spcAft>
                <a:spcPct val="0"/>
              </a:spcAft>
              <a:buClrTx/>
              <a:buSzTx/>
              <a:buFontTx/>
              <a:buNone/>
              <a:tabLst/>
            </a:pPr>
            <a:r>
              <a:rPr kumimoji="0" lang="uz-Cyrl-UZ" b="1" i="0" u="none" strike="noStrike" cap="none" normalizeH="0" baseline="0" dirty="0" smtClean="0">
                <a:ln>
                  <a:noFill/>
                </a:ln>
                <a:effectLst/>
                <a:latin typeface="Times New Roman" pitchFamily="18" charset="0"/>
                <a:cs typeface="Times New Roman" pitchFamily="18" charset="0"/>
              </a:rPr>
              <a:t>МХ-1,8 русумли пахта териш машинасининг технологик схемаси:                      1- трактор; 2- сўрувчи канал;                       3- вентилятор; 4- ҳайдовчи канал;             5- ғўзапоя кўтаргич;        6- териш аппарати;  7-  шпинделли барабанлар;      8-бункер.</a:t>
            </a:r>
            <a:endParaRPr kumimoji="0" lang="uz-Cyrl-UZ" sz="2400" b="1" i="0" u="none" strike="noStrike" cap="none" normalizeH="0" baseline="0" dirty="0" smtClean="0">
              <a:ln>
                <a:noFill/>
              </a:ln>
              <a:effectLst/>
              <a:latin typeface="Arial" pitchFamily="34" charset="0"/>
              <a:cs typeface="Arial" pitchFamily="34" charset="0"/>
            </a:endParaRPr>
          </a:p>
        </p:txBody>
      </p:sp>
      <p:pic>
        <p:nvPicPr>
          <p:cNvPr id="521218" name="Picture 2"/>
          <p:cNvPicPr>
            <a:picLocks noChangeAspect="1" noChangeArrowheads="1"/>
          </p:cNvPicPr>
          <p:nvPr/>
        </p:nvPicPr>
        <p:blipFill>
          <a:blip r:embed="rId2">
            <a:lum bright="-20000" contrast="40000"/>
          </a:blip>
          <a:srcRect/>
          <a:stretch>
            <a:fillRect/>
          </a:stretch>
        </p:blipFill>
        <p:spPr bwMode="auto">
          <a:xfrm>
            <a:off x="5286381" y="1285860"/>
            <a:ext cx="3534092" cy="2181225"/>
          </a:xfrm>
          <a:prstGeom prst="rect">
            <a:avLst/>
          </a:prstGeom>
          <a:noFill/>
          <a:ln w="9525">
            <a:solidFill>
              <a:schemeClr val="accent1"/>
            </a:solid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214282" y="142852"/>
            <a:ext cx="8643998" cy="857256"/>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3. Машина теримини узлуксиз оқим усулида ташкил этиш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14282" y="1071546"/>
            <a:ext cx="8715436" cy="550072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31777" name="Rectangle 1"/>
          <p:cNvSpPr>
            <a:spLocks noChangeArrowheads="1"/>
          </p:cNvSpPr>
          <p:nvPr/>
        </p:nvSpPr>
        <p:spPr bwMode="auto">
          <a:xfrm>
            <a:off x="285720" y="928670"/>
            <a:ext cx="8501122"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lang="uz-Cyrl-UZ" sz="1400"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Пахта териш машинаси бункердаги терилган пахтани  трактор тиркамасига бўшатилиши ҳамда тўғридан - тўғри қуритиш-тозалаш пунктига келтирилиши – пахта теримини узлуксиз оқим усулида ташкил этишни билдиради. </a:t>
            </a: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Пахтани ушбу усулда териб олишни яхшилаш учун пахта териш машиналаридан гуруҳлаб фойдаланиш, яъни бир ёки ёнма-ён жойлашган икки далада бир неча (4-5 та икки қаторли ёки 3-4 та тўрт қаторли) машина ишлатиш лозим. Аммо ишлар бундай ташкил этилганда  машиналарни  алоҳида пайкалларга қўйиш керак. </a:t>
            </a:r>
            <a:endParaRPr kumimoji="0" lang="ru-RU"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Машиналардан гуруҳлаб фойдаланилганда ҳар қайси агрегатнинг иш сифатини ҳисобга олиш ва назорат қилиш осонлашади, ишларнинг бажарилиш муддати қисқаради, машиналарга ташкилий техника хизмати кўрсатиш ҳамда транспорт воситаларидан фойдаланиш яхшиланади.</a:t>
            </a:r>
            <a:endParaRPr kumimoji="0" lang="ru-RU"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Т</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ерилган пахтани тайёрлов пунктига ўз вақтида етказиб бериш учун машиналарнинг ҳар бир гуруҳига трактор тиркамалари ҳамда  шпинделларни ювиш сифатини яхшилаш мақсадида юқори босим билан ишлайдиган махсус сув пуркагич бнлан жиҳозланган  ОВХ-600 русумли пуркагич биркитиб қўйилади.</a:t>
            </a:r>
          </a:p>
          <a:p>
            <a:pPr marL="0" marR="0" lvl="0" indent="0"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Терим гуруҳига техник хизмат кўрсатувчи авто-кўчма устахонаси ёки агрегати бўлган ихтисослаштирилган ёрдамчи гуруҳ бириктирилиб, эҳтиёт қисмлар билан таъминланади. </a:t>
            </a:r>
            <a:endParaRPr kumimoji="0" lang="ru-RU" b="1"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46" y="214290"/>
            <a:ext cx="5000660" cy="1500198"/>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solidFill>
                  <a:srgbClr val="FF0000"/>
                </a:solidFill>
              </a:rPr>
              <a:t>Диққат!  </a:t>
            </a:r>
          </a:p>
          <a:p>
            <a:pPr algn="ctr"/>
            <a:r>
              <a:rPr lang="uz-Cyrl-UZ" sz="2800" b="1" dirty="0" smtClean="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357158" y="1714488"/>
            <a:ext cx="8572560" cy="4786346"/>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32801" name="Rectangle 1"/>
          <p:cNvSpPr>
            <a:spLocks noChangeArrowheads="1"/>
          </p:cNvSpPr>
          <p:nvPr/>
        </p:nvSpPr>
        <p:spPr bwMode="auto">
          <a:xfrm>
            <a:off x="285720" y="942398"/>
            <a:ext cx="8643966"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fontAlgn="base">
              <a:spcBef>
                <a:spcPct val="0"/>
              </a:spcBef>
              <a:spcAft>
                <a:spcPct val="0"/>
              </a:spcAft>
            </a:pPr>
            <a:r>
              <a:rPr lang="uz-Cyrl-UZ" sz="2400" b="1" dirty="0" smtClean="0">
                <a:solidFill>
                  <a:srgbClr val="FF0000"/>
                </a:solidFill>
                <a:latin typeface="Times New Roman" pitchFamily="18" charset="0"/>
                <a:cs typeface="Times New Roman" pitchFamily="18" charset="0"/>
              </a:rPr>
              <a:t>                </a:t>
            </a:r>
          </a:p>
          <a:p>
            <a:pPr lvl="0" indent="449263" fontAlgn="base">
              <a:spcBef>
                <a:spcPct val="0"/>
              </a:spcBef>
              <a:spcAft>
                <a:spcPct val="0"/>
              </a:spcAft>
            </a:pPr>
            <a:endParaRPr lang="uz-Cyrl-UZ" sz="2400" b="1" dirty="0">
              <a:solidFill>
                <a:srgbClr val="FF0000"/>
              </a:solidFill>
              <a:latin typeface="Times New Roman" pitchFamily="18" charset="0"/>
              <a:cs typeface="Times New Roman" pitchFamily="18" charset="0"/>
            </a:endParaRPr>
          </a:p>
          <a:p>
            <a:pPr lvl="0" indent="449263" fontAlgn="base">
              <a:spcBef>
                <a:spcPct val="0"/>
              </a:spcBef>
              <a:spcAft>
                <a:spcPct val="0"/>
              </a:spcAft>
            </a:pPr>
            <a:r>
              <a:rPr lang="uz-Cyrl-UZ" sz="2400" b="1" dirty="0" smtClean="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Пахта                                                       </a:t>
            </a:r>
          </a:p>
          <a:p>
            <a:pPr lvl="0" indent="449263" fontAlgn="base">
              <a:spcBef>
                <a:spcPct val="0"/>
              </a:spcBef>
              <a:spcAft>
                <a:spcPct val="0"/>
              </a:spcAft>
            </a:pPr>
            <a:r>
              <a:rPr lang="uz-Cyrl-UZ" sz="2800" b="1" dirty="0">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         машиналар   билан     терилганда </a:t>
            </a:r>
          </a:p>
          <a:p>
            <a:pPr lvl="0" indent="449263" fontAlgn="base">
              <a:spcBef>
                <a:spcPct val="0"/>
              </a:spcBef>
              <a:spcAft>
                <a:spcPct val="0"/>
              </a:spcAft>
            </a:pPr>
            <a:r>
              <a:rPr lang="uz-Cyrl-UZ" sz="2800" b="1" dirty="0" smtClean="0">
                <a:latin typeface="Times New Roman" pitchFamily="18" charset="0"/>
                <a:cs typeface="Times New Roman" pitchFamily="18" charset="0"/>
              </a:rPr>
              <a:t>        меҳнат унумдорлиги  </a:t>
            </a:r>
            <a:r>
              <a:rPr lang="uz-Cyrl-UZ" sz="2800" b="1" dirty="0" smtClean="0">
                <a:solidFill>
                  <a:srgbClr val="FF0000"/>
                </a:solidFill>
                <a:latin typeface="Times New Roman" pitchFamily="18" charset="0"/>
                <a:cs typeface="Times New Roman" pitchFamily="18" charset="0"/>
              </a:rPr>
              <a:t>2-3 марта </a:t>
            </a:r>
            <a:r>
              <a:rPr lang="uz-Cyrl-UZ" sz="2800" b="1" dirty="0" smtClean="0">
                <a:latin typeface="Times New Roman" pitchFamily="18" charset="0"/>
                <a:cs typeface="Times New Roman" pitchFamily="18" charset="0"/>
              </a:rPr>
              <a:t>ошади,   </a:t>
            </a:r>
          </a:p>
          <a:p>
            <a:pPr lvl="0" indent="449263" fontAlgn="base">
              <a:spcBef>
                <a:spcPct val="0"/>
              </a:spcBef>
              <a:spcAft>
                <a:spcPct val="0"/>
              </a:spcAft>
            </a:pPr>
            <a:r>
              <a:rPr lang="uz-Cyrl-UZ" sz="2800" b="1" dirty="0" smtClean="0">
                <a:solidFill>
                  <a:srgbClr val="FF0000"/>
                </a:solidFill>
                <a:latin typeface="Times New Roman" pitchFamily="18" charset="0"/>
                <a:cs typeface="Times New Roman" pitchFamily="18" charset="0"/>
              </a:rPr>
              <a:t>   </a:t>
            </a:r>
            <a:r>
              <a:rPr lang="uz-Cyrl-UZ" sz="2800" b="1" dirty="0" smtClean="0">
                <a:latin typeface="Times New Roman" pitchFamily="18" charset="0"/>
                <a:cs typeface="Times New Roman" pitchFamily="18" charset="0"/>
              </a:rPr>
              <a:t>териш  ишларини  </a:t>
            </a:r>
            <a:r>
              <a:rPr lang="uz-Cyrl-UZ" sz="2800" b="1" dirty="0" smtClean="0">
                <a:solidFill>
                  <a:srgbClr val="FF0000"/>
                </a:solidFill>
                <a:latin typeface="Times New Roman" pitchFamily="18" charset="0"/>
                <a:cs typeface="Times New Roman" pitchFamily="18" charset="0"/>
              </a:rPr>
              <a:t>таннархи 20%  га  </a:t>
            </a:r>
            <a:r>
              <a:rPr lang="uz-Cyrl-UZ" sz="2800" b="1" dirty="0" smtClean="0">
                <a:latin typeface="Times New Roman" pitchFamily="18" charset="0"/>
                <a:cs typeface="Times New Roman" pitchFamily="18" charset="0"/>
              </a:rPr>
              <a:t>камаяди.</a:t>
            </a:r>
            <a:r>
              <a:rPr lang="uz-Cyrl-UZ" sz="2800" b="1" dirty="0" smtClean="0">
                <a:solidFill>
                  <a:srgbClr val="FF0000"/>
                </a:solidFill>
                <a:latin typeface="Times New Roman" pitchFamily="18" charset="0"/>
                <a:cs typeface="Times New Roman" pitchFamily="18" charset="0"/>
              </a:rPr>
              <a:t>   </a:t>
            </a:r>
            <a:r>
              <a:rPr kumimoji="0" lang="uz-Cyrl-UZ" sz="28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p>
          <a:p>
            <a:pPr lvl="0" indent="449263" fontAlgn="base">
              <a:spcBef>
                <a:spcPct val="0"/>
              </a:spcBef>
              <a:spcAft>
                <a:spcPct val="0"/>
              </a:spcAft>
            </a:pP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Пахтани    машинада  териб    олиш    ишларини    </a:t>
            </a:r>
          </a:p>
          <a:p>
            <a:pPr lvl="0" indent="449263" fontAlgn="base">
              <a:spcBef>
                <a:spcPct val="0"/>
              </a:spcBef>
              <a:spcAft>
                <a:spcPct val="0"/>
              </a:spcAft>
            </a:pP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сифатли   ва     белгиланган  </a:t>
            </a:r>
            <a:r>
              <a:rPr lang="uz-Cyrl-UZ" sz="2800" b="1" dirty="0" smtClean="0">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муддатларда  териб    </a:t>
            </a:r>
          </a:p>
          <a:p>
            <a:pPr lvl="0" indent="449263" fontAlgn="base">
              <a:spcBef>
                <a:spcPct val="0"/>
              </a:spcBef>
              <a:spcAft>
                <a:spcPct val="0"/>
              </a:spcAft>
            </a:pPr>
            <a:r>
              <a:rPr lang="uz-Cyrl-UZ" sz="2800" b="1" dirty="0">
                <a:latin typeface="Times New Roman" pitchFamily="18" charset="0"/>
                <a:ea typeface="Calibri" pitchFamily="34" charset="0"/>
                <a:cs typeface="Times New Roman" pitchFamily="18" charset="0"/>
              </a:rPr>
              <a:t> </a:t>
            </a:r>
            <a:r>
              <a:rPr lang="uz-Cyrl-UZ" sz="2800" b="1" dirty="0" smtClean="0">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олинишини  ташкил этиш  </a:t>
            </a:r>
            <a:r>
              <a:rPr lang="uz-Cyrl-UZ" sz="2800" b="1" dirty="0" smtClean="0">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орқали   терим     </a:t>
            </a:r>
          </a:p>
          <a:p>
            <a:pPr lvl="0" indent="449263" fontAlgn="base">
              <a:spcBef>
                <a:spcPct val="0"/>
              </a:spcBef>
              <a:spcAft>
                <a:spcPct val="0"/>
              </a:spcAft>
            </a:pPr>
            <a:r>
              <a:rPr lang="uz-Cyrl-UZ" sz="2800" b="1" dirty="0">
                <a:latin typeface="Times New Roman" pitchFamily="18" charset="0"/>
                <a:ea typeface="Calibri" pitchFamily="34" charset="0"/>
                <a:cs typeface="Times New Roman" pitchFamily="18" charset="0"/>
              </a:rPr>
              <a:t> </a:t>
            </a:r>
            <a:r>
              <a:rPr lang="uz-Cyrl-UZ" sz="2800" b="1" dirty="0" smtClean="0">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муддатини   </a:t>
            </a:r>
            <a:r>
              <a:rPr kumimoji="0" lang="uz-Cyrl-UZ" sz="28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8-10     кунга  </a:t>
            </a:r>
            <a:r>
              <a:rPr lang="uz-Cyrl-UZ" sz="2800" b="1" dirty="0" smtClean="0">
                <a:solidFill>
                  <a:srgbClr val="FF0000"/>
                </a:solidFill>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қисқартириш  </a:t>
            </a:r>
          </a:p>
          <a:p>
            <a:pPr lvl="0" indent="449263" fontAlgn="base">
              <a:spcBef>
                <a:spcPct val="0"/>
              </a:spcBef>
              <a:spcAft>
                <a:spcPct val="0"/>
              </a:spcAft>
            </a:pPr>
            <a:r>
              <a:rPr lang="uz-Cyrl-UZ" sz="2800" b="1" dirty="0">
                <a:solidFill>
                  <a:srgbClr val="FF0000"/>
                </a:solidFill>
                <a:latin typeface="Times New Roman" pitchFamily="18" charset="0"/>
                <a:ea typeface="Calibri" pitchFamily="34" charset="0"/>
                <a:cs typeface="Times New Roman" pitchFamily="18" charset="0"/>
              </a:rPr>
              <a:t> </a:t>
            </a:r>
            <a:r>
              <a:rPr lang="uz-Cyrl-UZ" sz="2800" b="1" dirty="0" smtClean="0">
                <a:solidFill>
                  <a:srgbClr val="FF0000"/>
                </a:solidFill>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натижасида майдонларни </a:t>
            </a:r>
            <a:r>
              <a:rPr lang="uz-Cyrl-UZ" sz="2800" b="1" dirty="0" smtClean="0">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ҳосилдан  </a:t>
            </a:r>
            <a:r>
              <a:rPr lang="uz-Cyrl-UZ" sz="2800" b="1" dirty="0" smtClean="0">
                <a:latin typeface="Times New Roman" pitchFamily="18" charset="0"/>
                <a:ea typeface="Calibri" pitchFamily="34" charset="0"/>
                <a:cs typeface="Times New Roman" pitchFamily="18" charset="0"/>
              </a:rPr>
              <a:t>       </a:t>
            </a:r>
          </a:p>
          <a:p>
            <a:pPr lvl="0" indent="449263" fontAlgn="base">
              <a:spcBef>
                <a:spcPct val="0"/>
              </a:spcBef>
              <a:spcAft>
                <a:spcPct val="0"/>
              </a:spcAft>
            </a:pPr>
            <a:r>
              <a:rPr kumimoji="0" lang="uz-Cyrl-UZ" sz="2800" b="1" i="0" u="none" strike="noStrike" cap="none" normalizeH="0" baseline="0" dirty="0">
                <a:ln>
                  <a:noFill/>
                </a:ln>
                <a:effectLst/>
                <a:latin typeface="Times New Roman" pitchFamily="18" charset="0"/>
                <a:ea typeface="Calibri" pitchFamily="34" charset="0"/>
                <a:cs typeface="Times New Roman" pitchFamily="18" charset="0"/>
              </a:rPr>
              <a:t> </a:t>
            </a:r>
            <a:r>
              <a:rPr kumimoji="0" lang="uz-Cyrl-UZ" sz="2800" b="1" i="0" u="none" strike="noStrike" cap="none" normalizeH="0" baseline="0" dirty="0" smtClean="0">
                <a:ln>
                  <a:noFill/>
                </a:ln>
                <a:effectLst/>
                <a:latin typeface="Times New Roman" pitchFamily="18" charset="0"/>
                <a:ea typeface="Calibri" pitchFamily="34" charset="0"/>
                <a:cs typeface="Times New Roman" pitchFamily="18" charset="0"/>
              </a:rPr>
              <a:t>                тез бўшатилиши  таъминланади.   </a:t>
            </a:r>
            <a:endParaRPr kumimoji="0" lang="ru-RU" sz="2000" b="0"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51312" y="1772816"/>
            <a:ext cx="5184575" cy="324036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400" b="1" dirty="0" smtClean="0">
                <a:solidFill>
                  <a:srgbClr val="FF0000"/>
                </a:solidFill>
                <a:latin typeface="Times New Roman" pitchFamily="18" charset="0"/>
                <a:cs typeface="Times New Roman" pitchFamily="18" charset="0"/>
              </a:rPr>
              <a:t>     </a:t>
            </a:r>
            <a:r>
              <a:rPr lang="uz-Cyrl-UZ" sz="2800" b="1" dirty="0" smtClean="0">
                <a:solidFill>
                  <a:srgbClr val="FF0000"/>
                </a:solidFill>
                <a:latin typeface="Times New Roman" pitchFamily="18" charset="0"/>
                <a:cs typeface="Times New Roman" pitchFamily="18" charset="0"/>
              </a:rPr>
              <a:t>1). </a:t>
            </a:r>
            <a:r>
              <a:rPr lang="uz-Cyrl-UZ" sz="2800" b="1" dirty="0" smtClean="0">
                <a:solidFill>
                  <a:schemeClr val="tx1"/>
                </a:solidFill>
                <a:latin typeface="Times New Roman" pitchFamily="18" charset="0"/>
                <a:cs typeface="Times New Roman" pitchFamily="18" charset="0"/>
              </a:rPr>
              <a:t>Пахтани машинада теришда унинг </a:t>
            </a:r>
            <a:r>
              <a:rPr lang="uz-Cyrl-UZ" sz="2800" b="1" dirty="0" smtClean="0">
                <a:solidFill>
                  <a:srgbClr val="FF0000"/>
                </a:solidFill>
                <a:latin typeface="Times New Roman" pitchFamily="18" charset="0"/>
                <a:cs typeface="Times New Roman" pitchFamily="18" charset="0"/>
              </a:rPr>
              <a:t>қайси хоссасидан  </a:t>
            </a:r>
            <a:r>
              <a:rPr lang="uz-Cyrl-UZ" sz="2800" b="1" dirty="0" smtClean="0">
                <a:solidFill>
                  <a:schemeClr val="tx1"/>
                </a:solidFill>
                <a:latin typeface="Times New Roman" pitchFamily="18" charset="0"/>
                <a:cs typeface="Times New Roman" pitchFamily="18" charset="0"/>
              </a:rPr>
              <a:t>фойдаланилади? </a:t>
            </a:r>
          </a:p>
          <a:p>
            <a:pPr algn="just"/>
            <a:r>
              <a:rPr lang="uz-Cyrl-UZ" sz="2400" b="1" dirty="0" smtClean="0">
                <a:solidFill>
                  <a:schemeClr val="tx1"/>
                </a:solidFill>
                <a:latin typeface="Times New Roman" pitchFamily="18" charset="0"/>
                <a:cs typeface="Times New Roman" pitchFamily="18" charset="0"/>
              </a:rPr>
              <a:t>     </a:t>
            </a:r>
            <a:r>
              <a:rPr lang="uz-Cyrl-UZ" sz="2400" b="1" dirty="0" smtClean="0">
                <a:solidFill>
                  <a:srgbClr val="FF0000"/>
                </a:solidFill>
                <a:latin typeface="Times New Roman" pitchFamily="18" charset="0"/>
                <a:cs typeface="Times New Roman" pitchFamily="18" charset="0"/>
              </a:rPr>
              <a:t>2).</a:t>
            </a:r>
            <a:r>
              <a:rPr lang="uz-Cyrl-UZ" sz="2400" b="1" dirty="0" smtClean="0">
                <a:solidFill>
                  <a:schemeClr val="tx1"/>
                </a:solidFill>
                <a:latin typeface="Times New Roman" pitchFamily="18" charset="0"/>
                <a:cs typeface="Times New Roman" pitchFamily="18" charset="0"/>
              </a:rPr>
              <a:t> </a:t>
            </a:r>
            <a:r>
              <a:rPr lang="uz-Cyrl-UZ" sz="2800" b="1" dirty="0">
                <a:latin typeface="Times New Roman" pitchFamily="18" charset="0"/>
                <a:cs typeface="Times New Roman" pitchFamily="18" charset="0"/>
              </a:rPr>
              <a:t>Пахта теримини </a:t>
            </a:r>
            <a:r>
              <a:rPr lang="uz-Cyrl-UZ" sz="2800" b="1" dirty="0">
                <a:solidFill>
                  <a:srgbClr val="FF0000"/>
                </a:solidFill>
                <a:latin typeface="Times New Roman" pitchFamily="18" charset="0"/>
                <a:cs typeface="Times New Roman" pitchFamily="18" charset="0"/>
              </a:rPr>
              <a:t>узликсиз оқим усулида</a:t>
            </a:r>
            <a:r>
              <a:rPr lang="uz-Cyrl-UZ" sz="2800" b="1" dirty="0">
                <a:latin typeface="Times New Roman" pitchFamily="18" charset="0"/>
                <a:cs typeface="Times New Roman" pitchFamily="18" charset="0"/>
              </a:rPr>
              <a:t> ташкил этиш </a:t>
            </a:r>
            <a:r>
              <a:rPr lang="uz-Cyrl-UZ" sz="2800" b="1" dirty="0" smtClean="0">
                <a:latin typeface="Times New Roman" pitchFamily="18" charset="0"/>
                <a:cs typeface="Times New Roman" pitchFamily="18" charset="0"/>
              </a:rPr>
              <a:t>усулини биласизми? </a:t>
            </a:r>
            <a:endParaRPr lang="ru-RU" sz="24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3568" y="476672"/>
            <a:ext cx="7920880" cy="57606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512" y="1772817"/>
            <a:ext cx="3312368" cy="3240359"/>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400" b="1" i="1" dirty="0" smtClean="0">
                <a:latin typeface="Times New Roman" pitchFamily="18" charset="0"/>
                <a:cs typeface="Times New Roman" pitchFamily="18" charset="0"/>
              </a:rPr>
              <a:t>Пахтани </a:t>
            </a:r>
            <a:r>
              <a:rPr lang="uz-Cyrl-UZ" sz="2400" b="1" i="1" dirty="0">
                <a:latin typeface="Times New Roman" pitchFamily="18" charset="0"/>
                <a:cs typeface="Times New Roman" pitchFamily="18" charset="0"/>
              </a:rPr>
              <a:t>машинада териш усуллари, агротехник </a:t>
            </a:r>
            <a:r>
              <a:rPr lang="uz-Cyrl-UZ" sz="2400" b="1" i="1" dirty="0" smtClean="0">
                <a:latin typeface="Times New Roman" pitchFamily="18" charset="0"/>
                <a:cs typeface="Times New Roman" pitchFamily="18" charset="0"/>
              </a:rPr>
              <a:t>талаб-лар</a:t>
            </a:r>
            <a:r>
              <a:rPr lang="uz-Cyrl-UZ" sz="2400" b="1" i="1" dirty="0">
                <a:latin typeface="Times New Roman" pitchFamily="18" charset="0"/>
                <a:cs typeface="Times New Roman" pitchFamily="18" charset="0"/>
              </a:rPr>
              <a:t>,  технологик жараёнлар ва машиналар тури, машинанинг ишчи қисмлари, илғор технологиялар. </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7544" y="1166359"/>
            <a:ext cx="2808312" cy="457201"/>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3969" y="1173770"/>
            <a:ext cx="3816423" cy="44979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extLst>
              <p:ext uri="{D42A27DB-BD31-4B8C-83A1-F6EECF244321}">
                <p14:modId xmlns:p14="http://schemas.microsoft.com/office/powerpoint/2010/main" xmlns="" val="1969473965"/>
              </p:ext>
            </p:extLst>
          </p:nvPr>
        </p:nvGraphicFramePr>
        <p:xfrm>
          <a:off x="359531" y="5157192"/>
          <a:ext cx="8388933" cy="1443261"/>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xmlns="" val="4209792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Скругленный прямоугольник 16"/>
          <p:cNvSpPr/>
          <p:nvPr/>
        </p:nvSpPr>
        <p:spPr>
          <a:xfrm>
            <a:off x="428596" y="428604"/>
            <a:ext cx="8072494" cy="78581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1252" name="Rectangle 4"/>
          <p:cNvSpPr>
            <a:spLocks noChangeArrowheads="1"/>
          </p:cNvSpPr>
          <p:nvPr/>
        </p:nvSpPr>
        <p:spPr bwMode="auto">
          <a:xfrm>
            <a:off x="278906" y="428604"/>
            <a:ext cx="821533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0850" algn="ctr" fontAlgn="base">
              <a:spcBef>
                <a:spcPct val="0"/>
              </a:spcBef>
              <a:spcAft>
                <a:spcPct val="0"/>
              </a:spcAft>
            </a:pPr>
            <a:r>
              <a:rPr lang="ru-RU" sz="3200" b="1" dirty="0" smtClean="0">
                <a:latin typeface="Times New Roman" pitchFamily="18" charset="0"/>
                <a:cs typeface="Times New Roman" pitchFamily="18" charset="0"/>
              </a:rPr>
              <a:t>1. </a:t>
            </a:r>
            <a:r>
              <a:rPr lang="ru-RU" sz="3200" b="1" dirty="0" err="1" smtClean="0">
                <a:latin typeface="Times New Roman" pitchFamily="18" charset="0"/>
                <a:cs typeface="Times New Roman" pitchFamily="18" charset="0"/>
              </a:rPr>
              <a:t>Пахтанинг</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ўзига</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хос</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хусусиятлари</a:t>
            </a:r>
            <a:endParaRPr kumimoji="0" lang="uz-Cyrl-UZ"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89826" name="Picture 2"/>
          <p:cNvPicPr>
            <a:picLocks noChangeAspect="1" noChangeArrowheads="1"/>
          </p:cNvPicPr>
          <p:nvPr/>
        </p:nvPicPr>
        <p:blipFill>
          <a:blip r:embed="rId2">
            <a:lum bright="-10000" contrast="30000"/>
          </a:blip>
          <a:srcRect/>
          <a:stretch>
            <a:fillRect/>
          </a:stretch>
        </p:blipFill>
        <p:spPr bwMode="auto">
          <a:xfrm>
            <a:off x="142844" y="1428736"/>
            <a:ext cx="3850900" cy="3524261"/>
          </a:xfrm>
          <a:prstGeom prst="rect">
            <a:avLst/>
          </a:prstGeom>
          <a:noFill/>
          <a:ln w="19050">
            <a:solidFill>
              <a:schemeClr val="tx1"/>
            </a:solidFill>
            <a:miter lim="800000"/>
            <a:headEnd/>
            <a:tailEnd/>
          </a:ln>
          <a:effectLst/>
        </p:spPr>
      </p:pic>
      <p:sp>
        <p:nvSpPr>
          <p:cNvPr id="9" name="Прямоугольник 8"/>
          <p:cNvSpPr/>
          <p:nvPr/>
        </p:nvSpPr>
        <p:spPr>
          <a:xfrm>
            <a:off x="142844" y="5000636"/>
            <a:ext cx="3786214" cy="1723549"/>
          </a:xfrm>
          <a:prstGeom prst="rect">
            <a:avLst/>
          </a:prstGeom>
        </p:spPr>
        <p:txBody>
          <a:bodyPr wrap="square">
            <a:spAutoFit/>
          </a:bodyPr>
          <a:lstStyle/>
          <a:p>
            <a:pPr algn="ctr">
              <a:spcBef>
                <a:spcPct val="50000"/>
              </a:spcBef>
              <a:defRPr/>
            </a:pPr>
            <a:r>
              <a:rPr lang="ru-RU" sz="2000" b="1" dirty="0" err="1" smtClean="0">
                <a:latin typeface="Times New Roman" pitchFamily="18" charset="0"/>
                <a:cs typeface="Times New Roman" pitchFamily="18" charset="0"/>
              </a:rPr>
              <a:t>Очилган</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кўсак</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ва</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унинг</a:t>
            </a:r>
            <a:r>
              <a:rPr lang="ru-RU" sz="2000" b="1" dirty="0" smtClean="0">
                <a:latin typeface="Times New Roman" pitchFamily="18" charset="0"/>
                <a:cs typeface="Times New Roman" pitchFamily="18" charset="0"/>
              </a:rPr>
              <a:t> </a:t>
            </a:r>
            <a:r>
              <a:rPr lang="ru-RU" sz="2000" b="1" dirty="0" err="1" smtClean="0">
                <a:latin typeface="Times New Roman" pitchFamily="18" charset="0"/>
                <a:cs typeface="Times New Roman" pitchFamily="18" charset="0"/>
              </a:rPr>
              <a:t>элементлари</a:t>
            </a:r>
            <a:r>
              <a:rPr lang="ru-RU" sz="2000" dirty="0" smtClean="0">
                <a:latin typeface="Times New Roman" pitchFamily="18" charset="0"/>
                <a:cs typeface="Times New Roman" pitchFamily="18" charset="0"/>
              </a:rPr>
              <a:t>:</a:t>
            </a:r>
          </a:p>
          <a:p>
            <a:pPr algn="ctr">
              <a:spcBef>
                <a:spcPct val="50000"/>
              </a:spcBef>
              <a:defRPr/>
            </a:pPr>
            <a:r>
              <a:rPr lang="ru-RU" sz="2000" b="1" dirty="0" smtClean="0">
                <a:latin typeface="Times New Roman" pitchFamily="18" charset="0"/>
                <a:cs typeface="Times New Roman" pitchFamily="18" charset="0"/>
              </a:rPr>
              <a:t>1-очилган </a:t>
            </a:r>
            <a:r>
              <a:rPr lang="ru-RU" sz="2000" b="1" dirty="0" err="1" smtClean="0">
                <a:latin typeface="Times New Roman" pitchFamily="18" charset="0"/>
                <a:cs typeface="Times New Roman" pitchFamily="18" charset="0"/>
              </a:rPr>
              <a:t>кўсак</a:t>
            </a:r>
            <a:r>
              <a:rPr lang="ru-RU" sz="2000" b="1" dirty="0" smtClean="0">
                <a:latin typeface="Times New Roman" pitchFamily="18" charset="0"/>
                <a:cs typeface="Times New Roman" pitchFamily="18" charset="0"/>
              </a:rPr>
              <a:t>;  2-пахта </a:t>
            </a:r>
            <a:r>
              <a:rPr lang="ru-RU" b="1" dirty="0" err="1" smtClean="0">
                <a:latin typeface="Times New Roman" pitchFamily="18" charset="0"/>
                <a:cs typeface="Times New Roman" pitchFamily="18" charset="0"/>
              </a:rPr>
              <a:t>чигитлари</a:t>
            </a:r>
            <a:r>
              <a:rPr lang="ru-RU" b="1" dirty="0" smtClean="0">
                <a:latin typeface="Times New Roman" pitchFamily="18" charset="0"/>
                <a:cs typeface="Times New Roman" pitchFamily="18" charset="0"/>
              </a:rPr>
              <a:t>; 3-пахта </a:t>
            </a:r>
            <a:r>
              <a:rPr lang="ru-RU" b="1" dirty="0" err="1" smtClean="0">
                <a:latin typeface="Times New Roman" pitchFamily="18" charset="0"/>
                <a:cs typeface="Times New Roman" pitchFamily="18" charset="0"/>
              </a:rPr>
              <a:t>чаноғи</a:t>
            </a:r>
            <a:r>
              <a:rPr lang="ru-RU" b="1" dirty="0" smtClean="0">
                <a:latin typeface="Times New Roman" pitchFamily="18" charset="0"/>
                <a:cs typeface="Times New Roman" pitchFamily="18" charset="0"/>
              </a:rPr>
              <a:t>;          4-пахтанинг </a:t>
            </a:r>
            <a:r>
              <a:rPr lang="ru-RU" b="1" dirty="0" err="1" smtClean="0">
                <a:latin typeface="Times New Roman" pitchFamily="18" charset="0"/>
                <a:cs typeface="Times New Roman" pitchFamily="18" charset="0"/>
              </a:rPr>
              <a:t>якка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чигити</a:t>
            </a:r>
            <a:endParaRPr lang="ru-RU" b="1" dirty="0"/>
          </a:p>
        </p:txBody>
      </p:sp>
      <p:sp>
        <p:nvSpPr>
          <p:cNvPr id="10" name="Прямоугольник 9"/>
          <p:cNvSpPr/>
          <p:nvPr/>
        </p:nvSpPr>
        <p:spPr>
          <a:xfrm>
            <a:off x="4214810" y="1785926"/>
            <a:ext cx="4572000" cy="1200329"/>
          </a:xfrm>
          <a:prstGeom prst="rect">
            <a:avLst/>
          </a:prstGeom>
        </p:spPr>
        <p:txBody>
          <a:bodyPr wrap="square">
            <a:spAutoFit/>
          </a:bodyPr>
          <a:lstStyle/>
          <a:p>
            <a:pPr algn="ctr"/>
            <a:r>
              <a:rPr lang="ru-RU" sz="2400" b="1" dirty="0" smtClean="0">
                <a:latin typeface="Times New Roman" pitchFamily="18" charset="0"/>
                <a:cs typeface="Times New Roman" pitchFamily="18" charset="0"/>
              </a:rPr>
              <a:t>Дефолиация </a:t>
            </a:r>
            <a:r>
              <a:rPr lang="ru-RU" sz="2400" b="1" dirty="0" err="1" smtClean="0">
                <a:latin typeface="Times New Roman" pitchFamily="18" charset="0"/>
                <a:cs typeface="Times New Roman" pitchFamily="18" charset="0"/>
              </a:rPr>
              <a:t>қилиниб </a:t>
            </a:r>
            <a:r>
              <a:rPr lang="ru-RU" sz="2400" b="1" dirty="0" smtClean="0">
                <a:latin typeface="Times New Roman" pitchFamily="18" charset="0"/>
                <a:cs typeface="Times New Roman" pitchFamily="18" charset="0"/>
              </a:rPr>
              <a:t>машина </a:t>
            </a:r>
            <a:r>
              <a:rPr lang="ru-RU" sz="2400" b="1" dirty="0" err="1" smtClean="0">
                <a:latin typeface="Times New Roman" pitchFamily="18" charset="0"/>
                <a:cs typeface="Times New Roman" pitchFamily="18" charset="0"/>
              </a:rPr>
              <a:t>теримига</a:t>
            </a:r>
            <a:r>
              <a:rPr lang="ru-RU" sz="2400" b="1" dirty="0" smtClean="0">
                <a:latin typeface="Times New Roman" pitchFamily="18" charset="0"/>
                <a:cs typeface="Times New Roman" pitchFamily="18" charset="0"/>
              </a:rPr>
              <a:t> </a:t>
            </a:r>
            <a:r>
              <a:rPr lang="ru-RU" sz="2400" b="1" dirty="0" err="1" smtClean="0">
                <a:latin typeface="Times New Roman" pitchFamily="18" charset="0"/>
                <a:cs typeface="Times New Roman" pitchFamily="18" charset="0"/>
              </a:rPr>
              <a:t>тайёрланган</a:t>
            </a:r>
            <a:r>
              <a:rPr lang="ru-RU" sz="2400" b="1" dirty="0" smtClean="0">
                <a:latin typeface="Times New Roman" pitchFamily="18" charset="0"/>
                <a:cs typeface="Times New Roman" pitchFamily="18" charset="0"/>
              </a:rPr>
              <a:t> пахта </a:t>
            </a:r>
            <a:r>
              <a:rPr lang="ru-RU" sz="2400" b="1" dirty="0" err="1" smtClean="0">
                <a:latin typeface="Times New Roman" pitchFamily="18" charset="0"/>
                <a:cs typeface="Times New Roman" pitchFamily="18" charset="0"/>
              </a:rPr>
              <a:t>пайкали</a:t>
            </a:r>
            <a:endParaRPr lang="ru-RU" sz="2400" dirty="0"/>
          </a:p>
        </p:txBody>
      </p:sp>
      <p:pic>
        <p:nvPicPr>
          <p:cNvPr id="8" name="Picture 6" descr="cotton-field"/>
          <p:cNvPicPr>
            <a:picLocks noChangeAspect="1" noChangeArrowheads="1"/>
          </p:cNvPicPr>
          <p:nvPr/>
        </p:nvPicPr>
        <p:blipFill>
          <a:blip r:embed="rId3">
            <a:extLst>
              <a:ext uri="{BEBA8EAE-BF5A-486C-A8C5-ECC9F3942E4B}">
                <a14:imgProps xmlns:a14="http://schemas.microsoft.com/office/drawing/2010/main" xmlns="">
                  <a14:imgLayer r:embed="rId4">
                    <a14:imgEffect>
                      <a14:sharpenSoften amount="25000"/>
                    </a14:imgEffect>
                    <a14:imgEffect>
                      <a14:brightnessContrast contrast="20000"/>
                    </a14:imgEffect>
                  </a14:imgLayer>
                </a14:imgProps>
              </a:ext>
            </a:extLst>
          </a:blip>
          <a:srcRect/>
          <a:stretch>
            <a:fillRect/>
          </a:stretch>
        </p:blipFill>
        <p:spPr bwMode="auto">
          <a:xfrm>
            <a:off x="4143372" y="3000372"/>
            <a:ext cx="4461076" cy="3643338"/>
          </a:xfrm>
          <a:prstGeom prst="rect">
            <a:avLst/>
          </a:prstGeom>
          <a:noFill/>
          <a:ln w="12700">
            <a:solidFill>
              <a:srgbClr val="0000FF"/>
            </a:solid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Скругленный прямоугольник 9"/>
          <p:cNvSpPr/>
          <p:nvPr/>
        </p:nvSpPr>
        <p:spPr>
          <a:xfrm>
            <a:off x="323528" y="357166"/>
            <a:ext cx="8424936" cy="428628"/>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Машина теримига тайёргарлик тадбирлари</a:t>
            </a:r>
            <a:endParaRPr lang="ru-RU" sz="3200" b="1" dirty="0">
              <a:latin typeface="Times New Roman" pitchFamily="18" charset="0"/>
              <a:cs typeface="Times New Roman" pitchFamily="18" charset="0"/>
            </a:endParaRPr>
          </a:p>
        </p:txBody>
      </p:sp>
      <p:sp>
        <p:nvSpPr>
          <p:cNvPr id="11" name="Скругленный прямоугольник 10"/>
          <p:cNvSpPr/>
          <p:nvPr/>
        </p:nvSpPr>
        <p:spPr>
          <a:xfrm>
            <a:off x="571472" y="1000108"/>
            <a:ext cx="2286016" cy="1143008"/>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Пахта даласини танлаш</a:t>
            </a:r>
            <a:endParaRPr lang="ru-RU" sz="2400" b="1" dirty="0">
              <a:latin typeface="Times New Roman" pitchFamily="18" charset="0"/>
              <a:cs typeface="Times New Roman" pitchFamily="18" charset="0"/>
            </a:endParaRPr>
          </a:p>
        </p:txBody>
      </p:sp>
      <p:sp>
        <p:nvSpPr>
          <p:cNvPr id="12" name="Скругленный прямоугольник 11"/>
          <p:cNvSpPr/>
          <p:nvPr/>
        </p:nvSpPr>
        <p:spPr>
          <a:xfrm>
            <a:off x="3357554" y="1000108"/>
            <a:ext cx="2357454" cy="1143008"/>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Далани теримга тайёрлаш</a:t>
            </a:r>
            <a:endParaRPr lang="ru-RU" sz="2400" b="1" dirty="0">
              <a:latin typeface="Times New Roman" pitchFamily="18" charset="0"/>
              <a:cs typeface="Times New Roman" pitchFamily="18" charset="0"/>
            </a:endParaRPr>
          </a:p>
        </p:txBody>
      </p:sp>
      <p:sp>
        <p:nvSpPr>
          <p:cNvPr id="13" name="Скругленный прямоугольник 12"/>
          <p:cNvSpPr/>
          <p:nvPr/>
        </p:nvSpPr>
        <p:spPr>
          <a:xfrm>
            <a:off x="6143636" y="1000108"/>
            <a:ext cx="2428892" cy="1143008"/>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Машиналарни тайёрлаш ва созлаш</a:t>
            </a:r>
            <a:endParaRPr lang="ru-RU" sz="2400" b="1" dirty="0">
              <a:latin typeface="Times New Roman" pitchFamily="18" charset="0"/>
              <a:cs typeface="Times New Roman" pitchFamily="18" charset="0"/>
            </a:endParaRPr>
          </a:p>
        </p:txBody>
      </p:sp>
      <p:sp>
        <p:nvSpPr>
          <p:cNvPr id="14" name="Скругленный прямоугольник 13"/>
          <p:cNvSpPr/>
          <p:nvPr/>
        </p:nvSpPr>
        <p:spPr>
          <a:xfrm>
            <a:off x="214282" y="2285992"/>
            <a:ext cx="3000396" cy="4429156"/>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Скругленный прямоугольник 14"/>
          <p:cNvSpPr/>
          <p:nvPr/>
        </p:nvSpPr>
        <p:spPr>
          <a:xfrm>
            <a:off x="3357554" y="2285992"/>
            <a:ext cx="2500330" cy="4429156"/>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6" name="Скругленный прямоугольник 15"/>
          <p:cNvSpPr/>
          <p:nvPr/>
        </p:nvSpPr>
        <p:spPr>
          <a:xfrm>
            <a:off x="5929322" y="2285992"/>
            <a:ext cx="2819142" cy="4429156"/>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20" name="Стрелка вниз 19"/>
          <p:cNvSpPr/>
          <p:nvPr/>
        </p:nvSpPr>
        <p:spPr>
          <a:xfrm>
            <a:off x="1571604" y="785794"/>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a:off x="4500562" y="785794"/>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трелка вниз 21"/>
          <p:cNvSpPr/>
          <p:nvPr/>
        </p:nvSpPr>
        <p:spPr>
          <a:xfrm>
            <a:off x="7286644" y="785794"/>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трелка вниз 22"/>
          <p:cNvSpPr/>
          <p:nvPr/>
        </p:nvSpPr>
        <p:spPr>
          <a:xfrm>
            <a:off x="1500166" y="2143116"/>
            <a:ext cx="214314"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низ 23"/>
          <p:cNvSpPr/>
          <p:nvPr/>
        </p:nvSpPr>
        <p:spPr>
          <a:xfrm>
            <a:off x="4429124" y="2143116"/>
            <a:ext cx="285752"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Стрелка вниз 24"/>
          <p:cNvSpPr/>
          <p:nvPr/>
        </p:nvSpPr>
        <p:spPr>
          <a:xfrm>
            <a:off x="7286644" y="2143116"/>
            <a:ext cx="214314"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0275" name="Rectangle 3"/>
          <p:cNvSpPr>
            <a:spLocks noChangeArrowheads="1"/>
          </p:cNvSpPr>
          <p:nvPr/>
        </p:nvSpPr>
        <p:spPr bwMode="auto">
          <a:xfrm>
            <a:off x="214282" y="2194789"/>
            <a:ext cx="300036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Tx/>
              <a:buAutoNum type="arabicParenR"/>
              <a:tabLst/>
            </a:pP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Пахта далаларининг ўртача ҳосилдорлиги             25-30 ц/га дан кам бўлмаслиги, тупроқ унум-дорлиги юқори ва текисланган бўлиши;    </a:t>
            </a:r>
          </a:p>
          <a:p>
            <a:pPr marL="342900" marR="0" lvl="0" indent="-342900" algn="just" defTabSz="914400" rtl="0" eaLnBrk="1" fontAlgn="base" latinLnBrk="0" hangingPunct="1">
              <a:lnSpc>
                <a:spcPct val="100000"/>
              </a:lnSpc>
              <a:spcBef>
                <a:spcPct val="0"/>
              </a:spcBef>
              <a:spcAft>
                <a:spcPct val="0"/>
              </a:spcAft>
              <a:buClrTx/>
              <a:buSzTx/>
              <a:buFontTx/>
              <a:buAutoNum type="arabicParenR"/>
              <a:tabLst/>
            </a:pP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Бегона ўтлар, айниқса, ўралиб ўсувчи ўсимлик-лардан тоза бўлиши, шакли тўғри тўртбурчак кўринишида бўлиши;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3)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майдони камида</a:t>
            </a:r>
            <a:r>
              <a:rPr kumimoji="0" lang="uz-Cyrl-UZ" sz="16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машина-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нинг бир кунлик иш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унумига (4-6 га) тенг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бўлиши, узунлиги 500  м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дан кам бўлмаслиги   </a:t>
            </a:r>
          </a:p>
          <a:p>
            <a:pPr marL="0" marR="0" lvl="0" indent="0" algn="just" defTabSz="914400" rtl="0" eaLnBrk="1" fontAlgn="base" latinLnBrk="0" hangingPunct="1">
              <a:lnSpc>
                <a:spcPct val="100000"/>
              </a:lnSpc>
              <a:spcBef>
                <a:spcPct val="0"/>
              </a:spcBef>
              <a:spcAft>
                <a:spcPct val="0"/>
              </a:spcAft>
              <a:buClrTx/>
              <a:buSzTx/>
              <a:buFontTx/>
              <a:buNone/>
              <a:tabLst/>
            </a:pPr>
            <a:r>
              <a:rPr lang="uz-Cyrl-UZ" sz="1600" b="1" dirty="0" smtClean="0">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лозим.</a:t>
            </a:r>
            <a:endParaRPr kumimoji="0" lang="uz-Cyrl-UZ" sz="2000" b="1" i="0" u="none" strike="noStrike" cap="none" normalizeH="0" baseline="0" dirty="0" smtClean="0">
              <a:ln>
                <a:noFill/>
              </a:ln>
              <a:solidFill>
                <a:schemeClr val="tx1"/>
              </a:solidFill>
              <a:effectLst/>
              <a:latin typeface="Arial" pitchFamily="34" charset="0"/>
              <a:cs typeface="Arial" pitchFamily="34" charset="0"/>
            </a:endParaRPr>
          </a:p>
        </p:txBody>
      </p:sp>
      <p:sp>
        <p:nvSpPr>
          <p:cNvPr id="310277" name="Rectangle 5"/>
          <p:cNvSpPr>
            <a:spLocks noChangeArrowheads="1"/>
          </p:cNvSpPr>
          <p:nvPr/>
        </p:nvSpPr>
        <p:spPr bwMode="auto">
          <a:xfrm>
            <a:off x="3286116" y="2071678"/>
            <a:ext cx="2571736" cy="50475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kumimoji="0" lang="uz-Cyrl-U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Ғўза тупларининг қалинлиги бир гектарда 90-100 минг дона,  ҳар бир тупда 14-16 та ҳосил шоҳи ва 2-3 та бўлиқ кўраклар пайдо бўл-ганда чилпиш ўтказиш;   </a:t>
            </a:r>
          </a:p>
          <a:p>
            <a:pPr algn="just" fontAlgn="base">
              <a:spcBef>
                <a:spcPct val="0"/>
              </a:spcBef>
              <a:spcAft>
                <a:spcPct val="0"/>
              </a:spcAft>
            </a:pPr>
            <a:r>
              <a:rPr lang="uz-Cyrl-UZ" sz="1600"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дефолиация иш-ларини кўсакларнинг очилиш даражасига қараб ҳаво ҳарорати     14-15</a:t>
            </a:r>
            <a:r>
              <a:rPr kumimoji="0" lang="uz-Cyrl-UZ" sz="1600" b="1" i="0" u="none" strike="noStrike" cap="none" normalizeH="0" dirty="0" smtClean="0">
                <a:ln>
                  <a:noFill/>
                </a:ln>
                <a:solidFill>
                  <a:schemeClr val="tx1"/>
                </a:solidFill>
                <a:effectLst/>
                <a:latin typeface="Times New Roman" pitchFamily="18" charset="0"/>
                <a:ea typeface="Calibri" pitchFamily="34" charset="0"/>
                <a:cs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дан юқори </a:t>
            </a:r>
            <a:r>
              <a:rPr lang="uz-Cyrl-UZ" b="1" dirty="0" smtClean="0">
                <a:latin typeface="Calibri" pitchFamily="34" charset="0"/>
                <a:ea typeface="Times New Roman" pitchFamily="18" charset="0"/>
                <a:cs typeface="Times New Roman" pitchFamily="18" charset="0"/>
              </a:rPr>
              <a:t>бўлганда </a:t>
            </a:r>
            <a:r>
              <a:rPr lang="uz-Cyrl-UZ" b="1" dirty="0" smtClean="0">
                <a:latin typeface="Times New Roman" pitchFamily="18" charset="0"/>
                <a:ea typeface="Calibri" pitchFamily="34" charset="0"/>
                <a:cs typeface="Times New Roman" pitchFamily="18" charset="0"/>
              </a:rPr>
              <a:t>табақалаш-ган ҳолда ўтказиш;</a:t>
            </a:r>
          </a:p>
          <a:p>
            <a:pPr algn="just" fontAlgn="base">
              <a:spcBef>
                <a:spcPct val="0"/>
              </a:spcBef>
              <a:spcAft>
                <a:spcPct val="0"/>
              </a:spcAft>
            </a:pPr>
            <a:r>
              <a:rPr lang="uz-Cyrl-UZ" b="1" dirty="0" smtClean="0">
                <a:latin typeface="Times New Roman" pitchFamily="18" charset="0"/>
                <a:ea typeface="Calibri" pitchFamily="34" charset="0"/>
                <a:cs typeface="Times New Roman" pitchFamily="18" charset="0"/>
              </a:rPr>
              <a:t>     3)даланинг боши ва охирида 10-12м кенг-ликда қайрилиш йўлагини тайёрлаш.</a:t>
            </a:r>
            <a:endParaRPr lang="uz-Cyrl-UZ" b="1" dirty="0" smtClean="0">
              <a:latin typeface="Arial"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z-Cyrl-UZ" sz="1800" b="1" i="0" u="none" strike="noStrike" cap="none" normalizeH="0" baseline="0" dirty="0" smtClean="0">
              <a:ln>
                <a:noFill/>
              </a:ln>
              <a:solidFill>
                <a:schemeClr val="tx1"/>
              </a:solidFill>
              <a:effectLst/>
              <a:latin typeface="Arial" pitchFamily="34" charset="0"/>
              <a:cs typeface="Arial" pitchFamily="34" charset="0"/>
            </a:endParaRPr>
          </a:p>
        </p:txBody>
      </p:sp>
      <p:pic>
        <p:nvPicPr>
          <p:cNvPr id="310276"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929058" y="4857760"/>
            <a:ext cx="268216" cy="280988"/>
          </a:xfrm>
          <a:prstGeom prst="rect">
            <a:avLst/>
          </a:prstGeom>
          <a:noFill/>
        </p:spPr>
      </p:pic>
      <p:sp>
        <p:nvSpPr>
          <p:cNvPr id="30" name="Прямоугольник 29"/>
          <p:cNvSpPr/>
          <p:nvPr/>
        </p:nvSpPr>
        <p:spPr>
          <a:xfrm>
            <a:off x="6000744" y="2214554"/>
            <a:ext cx="2747720" cy="4524315"/>
          </a:xfrm>
          <a:prstGeom prst="rect">
            <a:avLst/>
          </a:prstGeom>
        </p:spPr>
        <p:txBody>
          <a:bodyPr wrap="square">
            <a:spAutoFit/>
          </a:bodyPr>
          <a:lstStyle/>
          <a:p>
            <a:pPr algn="just"/>
            <a:endParaRPr lang="uz-Cyrl-UZ" sz="1600" b="1" dirty="0" smtClean="0">
              <a:latin typeface="Times New Roman" pitchFamily="18" charset="0"/>
              <a:cs typeface="Times New Roman" pitchFamily="18" charset="0"/>
            </a:endParaRPr>
          </a:p>
          <a:p>
            <a:pPr algn="just"/>
            <a:r>
              <a:rPr lang="uz-Cyrl-UZ" sz="1600" b="1" dirty="0" smtClean="0">
                <a:latin typeface="Times New Roman" pitchFamily="18" charset="0"/>
                <a:cs typeface="Times New Roman" pitchFamily="18" charset="0"/>
              </a:rPr>
              <a:t>   1)ВШМда шпинделларни шахматсимон ўрнатилиши, ажратгичлар, технологик қайтаргичлар ва аппарат эшикчаларини тўғри рост-лаш,  терим аппаратлари-нинг иш тирқишларини тўғри танлаш ва ўрнатиш</a:t>
            </a:r>
            <a:endParaRPr lang="ru-RU" sz="1600" b="1" dirty="0" smtClean="0">
              <a:latin typeface="Times New Roman" pitchFamily="18" charset="0"/>
              <a:cs typeface="Times New Roman" pitchFamily="18" charset="0"/>
            </a:endParaRPr>
          </a:p>
          <a:p>
            <a:pPr algn="just"/>
            <a:r>
              <a:rPr lang="uz-Cyrl-UZ" sz="1600" b="1" dirty="0" smtClean="0">
                <a:latin typeface="Times New Roman" pitchFamily="18" charset="0"/>
                <a:cs typeface="Times New Roman" pitchFamily="18" charset="0"/>
              </a:rPr>
              <a:t>  2)ГШМнинг туп  кўтар-гични  баландлиги, териш аппаратларининг иш тирқиши,  шпиндел ва барабанларни енгил айла-ниши, юритиш тасмалари-ни таранглиги, аппарат-нинг вазияти, ажратгичлар ва намлагичларни созлаш. </a:t>
            </a:r>
            <a:endParaRPr lang="ru-RU" sz="16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482450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14348" y="142852"/>
            <a:ext cx="7929618" cy="785818"/>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Пахтани машинада териш усуллари </a:t>
            </a:r>
            <a:endParaRPr lang="ru-RU" sz="3200" b="1" dirty="0">
              <a:latin typeface="Times New Roman" pitchFamily="18" charset="0"/>
              <a:cs typeface="Times New Roman" pitchFamily="18" charset="0"/>
            </a:endParaRPr>
          </a:p>
        </p:txBody>
      </p:sp>
      <p:sp>
        <p:nvSpPr>
          <p:cNvPr id="6" name="Скругленный прямоугольник 5"/>
          <p:cNvSpPr/>
          <p:nvPr/>
        </p:nvSpPr>
        <p:spPr>
          <a:xfrm>
            <a:off x="214282" y="1071546"/>
            <a:ext cx="8715436" cy="564360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sp>
        <p:nvSpPr>
          <p:cNvPr id="329729" name="Rectangle 1"/>
          <p:cNvSpPr>
            <a:spLocks noChangeArrowheads="1"/>
          </p:cNvSpPr>
          <p:nvPr/>
        </p:nvSpPr>
        <p:spPr bwMode="auto">
          <a:xfrm>
            <a:off x="357158" y="928669"/>
            <a:ext cx="392909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1" fontAlgn="base" latinLnBrk="0" hangingPunct="1">
              <a:lnSpc>
                <a:spcPct val="100000"/>
              </a:lnSpc>
              <a:spcBef>
                <a:spcPct val="0"/>
              </a:spcBef>
              <a:spcAft>
                <a:spcPct val="0"/>
              </a:spcAft>
              <a:buClrTx/>
              <a:buSzTx/>
              <a:buFontTx/>
              <a:buNone/>
              <a:tabLst/>
            </a:pP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Пахта ҳосилини териб олишда вертикал  ва   горизонтал шпин-делли пахта териш машиналаридан фойдаланилади. Ушбу машиналар ишчи қисмларини асослашда пахта толасини механик ишчи қисмга (шпинделга) ўраб олиш мумкин-лиги ҳисобланади. Бунда териш ап</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ратининг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ишчи қисми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ҳисобланган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вертикал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шпинделлар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ғўза поясига параллел ҳолда харакатланиб        (а-расм) пахтани ўзига ўраб терадиган  бўлса, горизонтал шпинделлар (в-расм) эса ғўза поясига перпендикуляр ҳолда харакатланиб, пахтани териб  </a:t>
            </a:r>
          </a:p>
          <a:p>
            <a:pPr marL="0" marR="0" lvl="0" indent="449263" algn="just" defTabSz="914400" rtl="0" eaLnBrk="0" fontAlgn="base" latinLnBrk="0" hangingPunct="0">
              <a:lnSpc>
                <a:spcPct val="100000"/>
              </a:lnSpc>
              <a:spcBef>
                <a:spcPct val="0"/>
              </a:spcBef>
              <a:spcAft>
                <a:spcPct val="0"/>
              </a:spcAft>
              <a:buClrTx/>
              <a:buSzTx/>
              <a:buFontTx/>
              <a:buNone/>
              <a:tabLst/>
            </a:pPr>
            <a:r>
              <a:rPr lang="uz-Cyrl-UZ" b="1" dirty="0">
                <a:latin typeface="Times New Roman" pitchFamily="18" charset="0"/>
                <a:ea typeface="Calibri" pitchFamily="34" charset="0"/>
                <a:cs typeface="Times New Roman" pitchFamily="18" charset="0"/>
              </a:rPr>
              <a:t> </a:t>
            </a:r>
            <a:r>
              <a:rPr lang="uz-Cyrl-UZ" b="1" dirty="0" smtClean="0">
                <a:latin typeface="Times New Roman" pitchFamily="18" charset="0"/>
                <a:ea typeface="Calibri" pitchFamily="34" charset="0"/>
                <a:cs typeface="Times New Roman" pitchFamily="18" charset="0"/>
              </a:rPr>
              <a:t>                  </a:t>
            </a:r>
            <a:r>
              <a:rPr kumimoji="0" lang="uz-Cyrl-UZ" b="1" i="0" u="none" strike="noStrike" cap="none" normalizeH="0" baseline="0" dirty="0" smtClean="0">
                <a:ln>
                  <a:noFill/>
                </a:ln>
                <a:effectLst/>
                <a:latin typeface="Times New Roman" pitchFamily="18" charset="0"/>
                <a:ea typeface="Calibri" pitchFamily="34" charset="0"/>
                <a:cs typeface="Times New Roman" pitchFamily="18" charset="0"/>
              </a:rPr>
              <a:t>олади. </a:t>
            </a:r>
            <a:endParaRPr kumimoji="0" lang="uz-Cyrl-UZ" b="1" i="0" u="none" strike="noStrike" cap="none" normalizeH="0" baseline="0" dirty="0" smtClean="0">
              <a:ln>
                <a:noFill/>
              </a:ln>
              <a:effectLst/>
              <a:latin typeface="Times New Roman" pitchFamily="18" charset="0"/>
              <a:cs typeface="Times New Roman" pitchFamily="18" charset="0"/>
            </a:endParaRPr>
          </a:p>
        </p:txBody>
      </p:sp>
      <p:pic>
        <p:nvPicPr>
          <p:cNvPr id="5" name="Рисунок 4"/>
          <p:cNvPicPr/>
          <p:nvPr/>
        </p:nvPicPr>
        <p:blipFill>
          <a:blip r:embed="rId2">
            <a:extLst>
              <a:ext uri="{28A0092B-C50C-407E-A947-70E740481C1C}">
                <a14:useLocalDpi xmlns:a14="http://schemas.microsoft.com/office/drawing/2010/main" xmlns="" val="0"/>
              </a:ext>
            </a:extLst>
          </a:blip>
          <a:srcRect/>
          <a:stretch>
            <a:fillRect/>
          </a:stretch>
        </p:blipFill>
        <p:spPr bwMode="auto">
          <a:xfrm>
            <a:off x="4286248" y="2786058"/>
            <a:ext cx="4572032" cy="2643206"/>
          </a:xfrm>
          <a:prstGeom prst="rect">
            <a:avLst/>
          </a:prstGeom>
          <a:noFill/>
          <a:ln w="12700">
            <a:solidFill>
              <a:schemeClr val="tx1"/>
            </a:solidFill>
          </a:ln>
        </p:spPr>
      </p:pic>
      <p:sp>
        <p:nvSpPr>
          <p:cNvPr id="7" name="Прямоугольник 6"/>
          <p:cNvSpPr/>
          <p:nvPr/>
        </p:nvSpPr>
        <p:spPr>
          <a:xfrm>
            <a:off x="4214810" y="5429264"/>
            <a:ext cx="4572000" cy="1323439"/>
          </a:xfrm>
          <a:prstGeom prst="rect">
            <a:avLst/>
          </a:prstGeom>
        </p:spPr>
        <p:txBody>
          <a:bodyPr wrap="square">
            <a:spAutoFit/>
          </a:bodyPr>
          <a:lstStyle/>
          <a:p>
            <a:pPr lvl="0" indent="449263" algn="ctr" fontAlgn="base">
              <a:spcBef>
                <a:spcPct val="0"/>
              </a:spcBef>
              <a:spcAft>
                <a:spcPct val="0"/>
              </a:spcAft>
            </a:pPr>
            <a:r>
              <a:rPr lang="uz-Cyrl-UZ" sz="1600" b="1" dirty="0" smtClean="0">
                <a:latin typeface="Times New Roman" pitchFamily="18" charset="0"/>
                <a:ea typeface="Calibri" pitchFamily="34" charset="0"/>
                <a:cs typeface="Times New Roman" pitchFamily="18" charset="0"/>
              </a:rPr>
              <a:t>Пахтани вертикал (а) ва горизонтал (в) шпинделли териш аппарати билан териб олиш жараёнлари: 1-  вертикал шпинделлар;            2-горизонтал шпинделлар; 3-қисувчи тўсқич; 4-вертикал ўқ; 5-шестерняли узатма</a:t>
            </a:r>
            <a:endParaRPr lang="uz-Cyrl-UZ" sz="1600" b="1" dirty="0" smtClean="0">
              <a:latin typeface="Times New Roman" pitchFamily="18" charset="0"/>
              <a:cs typeface="Times New Roman" pitchFamily="18" charset="0"/>
            </a:endParaRPr>
          </a:p>
        </p:txBody>
      </p:sp>
      <p:pic>
        <p:nvPicPr>
          <p:cNvPr id="520194" name="Picture 2"/>
          <p:cNvPicPr>
            <a:picLocks noChangeAspect="1" noChangeArrowheads="1"/>
          </p:cNvPicPr>
          <p:nvPr/>
        </p:nvPicPr>
        <p:blipFill>
          <a:blip r:embed="rId3">
            <a:duotone>
              <a:schemeClr val="accent2">
                <a:shade val="45000"/>
                <a:satMod val="135000"/>
              </a:schemeClr>
              <a:prstClr val="white"/>
            </a:duotone>
            <a:extLst>
              <a:ext uri="{BEBA8EAE-BF5A-486C-A8C5-ECC9F3942E4B}">
                <a14:imgProps xmlns:a14="http://schemas.microsoft.com/office/drawing/2010/main" xmlns="">
                  <a14:imgLayer r:embed="rId4">
                    <a14:imgEffect>
                      <a14:sharpenSoften amount="50000"/>
                    </a14:imgEffect>
                    <a14:imgEffect>
                      <a14:saturation sat="400000"/>
                    </a14:imgEffect>
                    <a14:imgEffect>
                      <a14:brightnessContrast bright="-40000" contrast="40000"/>
                    </a14:imgEffect>
                  </a14:imgLayer>
                </a14:imgProps>
              </a:ext>
            </a:extLst>
          </a:blip>
          <a:srcRect/>
          <a:stretch>
            <a:fillRect/>
          </a:stretch>
        </p:blipFill>
        <p:spPr bwMode="auto">
          <a:xfrm>
            <a:off x="6572264" y="1428736"/>
            <a:ext cx="2078281" cy="1214446"/>
          </a:xfrm>
          <a:prstGeom prst="rect">
            <a:avLst/>
          </a:prstGeom>
          <a:noFill/>
          <a:ln w="12700">
            <a:solidFill>
              <a:schemeClr val="tx1"/>
            </a:solidFill>
            <a:miter lim="800000"/>
            <a:headEnd/>
            <a:tailEnd/>
          </a:ln>
          <a:effectLst/>
        </p:spPr>
      </p:pic>
      <p:pic>
        <p:nvPicPr>
          <p:cNvPr id="8" name="Рисунок 7" descr="H:\paxta 001.jpg"/>
          <p:cNvPicPr/>
          <p:nvPr/>
        </p:nvPicPr>
        <p:blipFill>
          <a:blip r:embed="rId5">
            <a:duotone>
              <a:prstClr val="black"/>
              <a:schemeClr val="accent1">
                <a:tint val="45000"/>
                <a:satMod val="400000"/>
              </a:schemeClr>
            </a:duotone>
            <a:extLst>
              <a:ext uri="{BEBA8EAE-BF5A-486C-A8C5-ECC9F3942E4B}">
                <a14:imgProps xmlns:a14="http://schemas.microsoft.com/office/drawing/2010/main" xmlns="">
                  <a14:imgLayer r:embed="rId6">
                    <a14:imgEffect>
                      <a14:sharpenSoften amount="50000"/>
                    </a14:imgEffect>
                    <a14:imgEffect>
                      <a14:colorTemperature colorTemp="11200"/>
                    </a14:imgEffect>
                    <a14:imgEffect>
                      <a14:saturation sat="66000"/>
                    </a14:imgEffect>
                  </a14:imgLayer>
                </a14:imgProps>
              </a:ext>
            </a:extLst>
          </a:blip>
          <a:srcRect/>
          <a:stretch>
            <a:fillRect/>
          </a:stretch>
        </p:blipFill>
        <p:spPr bwMode="auto">
          <a:xfrm>
            <a:off x="4572000" y="1428736"/>
            <a:ext cx="1285884" cy="1214446"/>
          </a:xfrm>
          <a:prstGeom prst="rect">
            <a:avLst/>
          </a:prstGeom>
          <a:noFill/>
          <a:ln w="12700">
            <a:solidFill>
              <a:schemeClr val="tx1"/>
            </a:solidFill>
            <a:miter lim="800000"/>
            <a:headEnd/>
            <a:tailEnd/>
          </a:ln>
        </p:spPr>
      </p:pic>
      <p:sp>
        <p:nvSpPr>
          <p:cNvPr id="10" name="TextBox 9"/>
          <p:cNvSpPr txBox="1"/>
          <p:nvPr/>
        </p:nvSpPr>
        <p:spPr>
          <a:xfrm>
            <a:off x="5072066" y="1071546"/>
            <a:ext cx="377026"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а)</a:t>
            </a:r>
            <a:endParaRPr lang="ru-RU" b="1" dirty="0">
              <a:latin typeface="Times New Roman" pitchFamily="18" charset="0"/>
              <a:cs typeface="Times New Roman" pitchFamily="18" charset="0"/>
            </a:endParaRPr>
          </a:p>
        </p:txBody>
      </p:sp>
      <p:sp>
        <p:nvSpPr>
          <p:cNvPr id="11" name="Прямоугольник 10"/>
          <p:cNvSpPr/>
          <p:nvPr/>
        </p:nvSpPr>
        <p:spPr>
          <a:xfrm>
            <a:off x="7429520" y="1071546"/>
            <a:ext cx="386644" cy="369332"/>
          </a:xfrm>
          <a:prstGeom prst="rect">
            <a:avLst/>
          </a:prstGeom>
        </p:spPr>
        <p:txBody>
          <a:bodyPr wrap="none">
            <a:spAutoFit/>
          </a:bodyPr>
          <a:lstStyle/>
          <a:p>
            <a:r>
              <a:rPr lang="uz-Cyrl-UZ" b="1" dirty="0" smtClean="0">
                <a:latin typeface="Times New Roman" pitchFamily="18" charset="0"/>
                <a:cs typeface="Times New Roman" pitchFamily="18" charset="0"/>
              </a:rPr>
              <a:t>в)</a:t>
            </a:r>
            <a:endParaRPr lang="ru-RU" b="1" dirty="0">
              <a:latin typeface="Times New Roman" pitchFamily="18" charset="0"/>
              <a:cs typeface="Times New Roman" pitchFamily="18" charset="0"/>
            </a:endParaRPr>
          </a:p>
        </p:txBody>
      </p:sp>
      <p:pic>
        <p:nvPicPr>
          <p:cNvPr id="520195" name="Picture 3"/>
          <p:cNvPicPr>
            <a:picLocks noChangeAspect="1" noChangeArrowheads="1"/>
          </p:cNvPicPr>
          <p:nvPr/>
        </p:nvPicPr>
        <p:blipFill>
          <a:blip r:embed="rId7"/>
          <a:srcRect/>
          <a:stretch>
            <a:fillRect/>
          </a:stretch>
        </p:blipFill>
        <p:spPr bwMode="auto">
          <a:xfrm>
            <a:off x="714348" y="3140968"/>
            <a:ext cx="1746432" cy="1746432"/>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500034" y="285728"/>
            <a:ext cx="8143932" cy="107157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Пахтани машинада теришга қўйиладиган агротехник талаблар</a:t>
            </a:r>
            <a:endParaRPr lang="ru-RU" sz="3200" b="1" dirty="0">
              <a:latin typeface="Times New Roman" pitchFamily="18" charset="0"/>
              <a:cs typeface="Times New Roman" pitchFamily="18" charset="0"/>
            </a:endParaRPr>
          </a:p>
        </p:txBody>
      </p:sp>
      <p:sp>
        <p:nvSpPr>
          <p:cNvPr id="8" name="Скругленный прямоугольник 7"/>
          <p:cNvSpPr/>
          <p:nvPr/>
        </p:nvSpPr>
        <p:spPr>
          <a:xfrm>
            <a:off x="285720" y="1643050"/>
            <a:ext cx="8643998" cy="450059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328706" name="Rectangle 2"/>
          <p:cNvSpPr>
            <a:spLocks noChangeArrowheads="1"/>
          </p:cNvSpPr>
          <p:nvPr/>
        </p:nvSpPr>
        <p:spPr bwMode="auto">
          <a:xfrm>
            <a:off x="285720" y="1873882"/>
            <a:ext cx="863645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tabLst/>
            </a:pP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   - машинанинг терим тўлиқлиги, камида 90%;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ерга тўкилган пахта, кўпи билан 4%;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- 10 м юрганда ерга тўкилган кўсаклар сони,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кўпи билан 3 дона;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бункердаги пахта ифлослиги, кўпи билан 8%; </a:t>
            </a:r>
            <a:r>
              <a:rPr kumimoji="0" lang="uz-Cyrl-UZ" sz="3000" b="1" i="0" u="none" strike="noStrike" cap="none" normalizeH="0" dirty="0" smtClean="0">
                <a:ln>
                  <a:noFill/>
                </a:ln>
                <a:effectLst/>
                <a:latin typeface="Times New Roman" pitchFamily="18" charset="0"/>
                <a:ea typeface="Calibri" pitchFamily="34" charset="0"/>
                <a:cs typeface="Times New Roman" pitchFamily="18" charset="0"/>
              </a:rPr>
              <a:t>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чигитнинг жароҳатланиши, кўпи билан 1%; </a:t>
            </a:r>
            <a:r>
              <a:rPr kumimoji="0" lang="uz-Cyrl-UZ" sz="3000" b="1" i="0" u="none" strike="noStrike" cap="none" normalizeH="0" dirty="0" smtClean="0">
                <a:ln>
                  <a:noFill/>
                </a:ln>
                <a:effectLst/>
                <a:latin typeface="Times New Roman" pitchFamily="18" charset="0"/>
                <a:ea typeface="Calibri" pitchFamily="34" charset="0"/>
                <a:cs typeface="Times New Roman" pitchFamily="18" charset="0"/>
              </a:rPr>
              <a:t>   </a:t>
            </a:r>
          </a:p>
          <a:p>
            <a:pPr marR="0" lvl="0" algn="just" defTabSz="914400" rtl="0" eaLnBrk="1" fontAlgn="base" latinLnBrk="0" hangingPunct="1">
              <a:lnSpc>
                <a:spcPct val="100000"/>
              </a:lnSpc>
              <a:spcBef>
                <a:spcPct val="0"/>
              </a:spcBef>
              <a:spcAft>
                <a:spcPct val="0"/>
              </a:spcAft>
              <a:buClrTx/>
              <a:buSzTx/>
              <a:tabLst/>
            </a:pPr>
            <a:r>
              <a:rPr lang="uz-Cyrl-UZ" sz="3000" b="1" dirty="0">
                <a:latin typeface="Times New Roman" pitchFamily="18" charset="0"/>
                <a:ea typeface="Calibri" pitchFamily="34" charset="0"/>
                <a:cs typeface="Times New Roman" pitchFamily="18" charset="0"/>
              </a:rPr>
              <a:t> </a:t>
            </a:r>
            <a:r>
              <a:rPr lang="uz-Cyrl-UZ" sz="3000" b="1" dirty="0" smtClean="0">
                <a:latin typeface="Times New Roman" pitchFamily="18" charset="0"/>
                <a:ea typeface="Calibri" pitchFamily="34" charset="0"/>
                <a:cs typeface="Times New Roman" pitchFamily="18" charset="0"/>
              </a:rPr>
              <a:t>  -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терим пайтида чигитдан толани ажралиши, </a:t>
            </a:r>
            <a:r>
              <a:rPr lang="uz-Cyrl-UZ" sz="3000" b="1" dirty="0" smtClean="0">
                <a:latin typeface="Times New Roman" pitchFamily="18" charset="0"/>
                <a:ea typeface="Calibri" pitchFamily="34" charset="0"/>
                <a:cs typeface="Times New Roman" pitchFamily="18" charset="0"/>
              </a:rPr>
              <a:t> </a:t>
            </a:r>
          </a:p>
          <a:p>
            <a:pPr marR="0" lvl="0" algn="just" defTabSz="914400" rtl="0" eaLnBrk="1" fontAlgn="base" latinLnBrk="0" hangingPunct="1">
              <a:lnSpc>
                <a:spcPct val="100000"/>
              </a:lnSpc>
              <a:spcBef>
                <a:spcPct val="0"/>
              </a:spcBef>
              <a:spcAft>
                <a:spcPct val="0"/>
              </a:spcAft>
              <a:buClrTx/>
              <a:buSzTx/>
              <a:tabLst/>
            </a:pPr>
            <a:r>
              <a:rPr kumimoji="0" lang="uz-Cyrl-UZ" sz="3000" b="1" i="0" u="none" strike="noStrike" cap="none" normalizeH="0" baseline="0" dirty="0">
                <a:ln>
                  <a:noFill/>
                </a:ln>
                <a:effectLst/>
                <a:latin typeface="Times New Roman" pitchFamily="18" charset="0"/>
                <a:ea typeface="Calibri" pitchFamily="34" charset="0"/>
                <a:cs typeface="Times New Roman" pitchFamily="18" charset="0"/>
              </a:rPr>
              <a:t>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     кўпи </a:t>
            </a:r>
            <a:r>
              <a:rPr lang="uz-Cyrl-UZ" sz="3000" b="1" dirty="0" smtClean="0">
                <a:latin typeface="Times New Roman" pitchFamily="18" charset="0"/>
                <a:ea typeface="Calibri" pitchFamily="34" charset="0"/>
                <a:cs typeface="Times New Roman" pitchFamily="18" charset="0"/>
              </a:rPr>
              <a:t> </a:t>
            </a:r>
            <a:r>
              <a:rPr kumimoji="0" lang="uz-Cyrl-UZ" sz="3000" b="1" i="0" u="none" strike="noStrike" cap="none" normalizeH="0" baseline="0" dirty="0" smtClean="0">
                <a:ln>
                  <a:noFill/>
                </a:ln>
                <a:effectLst/>
                <a:latin typeface="Times New Roman" pitchFamily="18" charset="0"/>
                <a:ea typeface="Calibri" pitchFamily="34" charset="0"/>
                <a:cs typeface="Times New Roman" pitchFamily="18" charset="0"/>
              </a:rPr>
              <a:t>билан 0,3%  ташкил этиши керак.</a:t>
            </a:r>
            <a:endParaRPr kumimoji="0" lang="uz-Cyrl-UZ" sz="3000" b="1"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4499992" y="214290"/>
            <a:ext cx="4072536" cy="278266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indent="450850" algn="ctr" fontAlgn="base">
              <a:spcBef>
                <a:spcPct val="0"/>
              </a:spcBef>
              <a:spcAft>
                <a:spcPct val="0"/>
              </a:spcAft>
              <a:tabLst>
                <a:tab pos="431800" algn="l"/>
                <a:tab pos="615950" algn="l"/>
                <a:tab pos="647700" algn="l"/>
              </a:tabLst>
            </a:pPr>
            <a:r>
              <a:rPr lang="uz-Cyrl-UZ" sz="3200" b="1" dirty="0" smtClean="0">
                <a:solidFill>
                  <a:schemeClr val="tx1"/>
                </a:solidFill>
                <a:latin typeface="Times New Roman" pitchFamily="18" charset="0"/>
                <a:cs typeface="Times New Roman" pitchFamily="18" charset="0"/>
              </a:rPr>
              <a:t>Горизонтал шпинделли пахта териш машиналарини яратиш тарихи</a:t>
            </a:r>
            <a:endParaRPr lang="ru-RU" sz="3200" dirty="0" smtClean="0">
              <a:solidFill>
                <a:schemeClr val="tx1"/>
              </a:solidFill>
              <a:latin typeface="Arial" pitchFamily="34" charset="0"/>
              <a:cs typeface="Arial" pitchFamily="34" charset="0"/>
            </a:endParaRPr>
          </a:p>
        </p:txBody>
      </p:sp>
      <p:sp>
        <p:nvSpPr>
          <p:cNvPr id="555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55011" name="Rectangle 3"/>
          <p:cNvSpPr>
            <a:spLocks noChangeArrowheads="1"/>
          </p:cNvSpPr>
          <p:nvPr/>
        </p:nvSpPr>
        <p:spPr bwMode="auto">
          <a:xfrm>
            <a:off x="214282" y="6362065"/>
            <a:ext cx="277354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uz-Cyrl-UZ" b="1" dirty="0" smtClean="0">
                <a:latin typeface="Times New Roman" pitchFamily="18" charset="0"/>
                <a:ea typeface="Times New Roman" pitchFamily="18" charset="0"/>
                <a:cs typeface="Times New Roman" pitchFamily="18" charset="0"/>
              </a:rPr>
              <a:t>2. АҚШ  К</a:t>
            </a:r>
            <a:r>
              <a:rPr kumimoji="0" lang="uz-Cyrl-UZ" b="1"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ейс фирмаси</a:t>
            </a:r>
            <a:endParaRPr kumimoji="0" lang="ru-RU" sz="1000" b="1"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5550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 name="Прямоугольник 12"/>
          <p:cNvSpPr/>
          <p:nvPr/>
        </p:nvSpPr>
        <p:spPr>
          <a:xfrm>
            <a:off x="3325132" y="6362065"/>
            <a:ext cx="2509661" cy="369332"/>
          </a:xfrm>
          <a:prstGeom prst="rect">
            <a:avLst/>
          </a:prstGeom>
        </p:spPr>
        <p:txBody>
          <a:bodyPr wrap="none">
            <a:spAutoFit/>
          </a:bodyPr>
          <a:lstStyle/>
          <a:p>
            <a:r>
              <a:rPr lang="uz-Cyrl-UZ" b="1" dirty="0">
                <a:latin typeface="Times New Roman" pitchFamily="18" charset="0"/>
                <a:cs typeface="Times New Roman" pitchFamily="18" charset="0"/>
              </a:rPr>
              <a:t> </a:t>
            </a:r>
            <a:r>
              <a:rPr lang="uz-Cyrl-UZ" b="1" dirty="0" smtClean="0">
                <a:latin typeface="Times New Roman" pitchFamily="18" charset="0"/>
                <a:cs typeface="Times New Roman" pitchFamily="18" charset="0"/>
              </a:rPr>
              <a:t>      3. АҚШ Джон Дир</a:t>
            </a:r>
            <a:endParaRPr lang="ru-RU" b="1" dirty="0">
              <a:latin typeface="Times New Roman" pitchFamily="18" charset="0"/>
              <a:cs typeface="Times New Roman" pitchFamily="18" charset="0"/>
            </a:endParaRPr>
          </a:p>
        </p:txBody>
      </p:sp>
      <p:pic>
        <p:nvPicPr>
          <p:cNvPr id="562179" name="Picture 3"/>
          <p:cNvPicPr>
            <a:picLocks noChangeAspect="1" noChangeArrowheads="1"/>
          </p:cNvPicPr>
          <p:nvPr/>
        </p:nvPicPr>
        <p:blipFill>
          <a:blip r:embed="rId3">
            <a:lum bright="-20000" contrast="40000"/>
          </a:blip>
          <a:srcRect/>
          <a:stretch>
            <a:fillRect/>
          </a:stretch>
        </p:blipFill>
        <p:spPr bwMode="auto">
          <a:xfrm>
            <a:off x="395536" y="3608686"/>
            <a:ext cx="2592288" cy="2749272"/>
          </a:xfrm>
          <a:prstGeom prst="rect">
            <a:avLst/>
          </a:prstGeom>
          <a:noFill/>
          <a:ln w="19050">
            <a:solidFill>
              <a:schemeClr val="tx1"/>
            </a:solidFill>
            <a:miter lim="800000"/>
            <a:headEnd/>
            <a:tailEnd/>
          </a:ln>
          <a:effectLst/>
        </p:spPr>
      </p:pic>
      <p:pic>
        <p:nvPicPr>
          <p:cNvPr id="562180" name="Picture 4"/>
          <p:cNvPicPr>
            <a:picLocks noChangeAspect="1" noChangeArrowheads="1"/>
          </p:cNvPicPr>
          <p:nvPr/>
        </p:nvPicPr>
        <p:blipFill>
          <a:blip r:embed="rId4">
            <a:lum bright="-20000" contrast="40000"/>
          </a:blip>
          <a:srcRect/>
          <a:stretch>
            <a:fillRect/>
          </a:stretch>
        </p:blipFill>
        <p:spPr bwMode="auto">
          <a:xfrm>
            <a:off x="6048165" y="3596702"/>
            <a:ext cx="2664296" cy="2723145"/>
          </a:xfrm>
          <a:prstGeom prst="rect">
            <a:avLst/>
          </a:prstGeom>
          <a:noFill/>
          <a:ln w="19050">
            <a:solidFill>
              <a:schemeClr val="tx1"/>
            </a:solidFill>
            <a:miter lim="800000"/>
            <a:headEnd/>
            <a:tailEnd/>
          </a:ln>
          <a:effectLst/>
        </p:spPr>
      </p:pic>
      <p:pic>
        <p:nvPicPr>
          <p:cNvPr id="987138" name="Picture 2"/>
          <p:cNvPicPr>
            <a:picLocks noChangeAspect="1" noChangeArrowheads="1"/>
          </p:cNvPicPr>
          <p:nvPr/>
        </p:nvPicPr>
        <p:blipFill>
          <a:blip r:embed="rId5">
            <a:extLst>
              <a:ext uri="{BEBA8EAE-BF5A-486C-A8C5-ECC9F3942E4B}">
                <a14:imgProps xmlns:a14="http://schemas.microsoft.com/office/drawing/2010/main" xmlns="">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3347864" y="3608686"/>
            <a:ext cx="2448272" cy="2749272"/>
          </a:xfrm>
          <a:prstGeom prst="rect">
            <a:avLst/>
          </a:prstGeom>
          <a:noFill/>
          <a:ln w="19050">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 name="Рисунок 13"/>
          <p:cNvPicPr/>
          <p:nvPr/>
        </p:nvPicPr>
        <p:blipFill>
          <a:blip r:embed="rId7">
            <a:duotone>
              <a:prstClr val="black"/>
              <a:srgbClr val="D9C3A5">
                <a:tint val="50000"/>
                <a:satMod val="180000"/>
              </a:srgbClr>
            </a:duotone>
            <a:extLst>
              <a:ext uri="{BEBA8EAE-BF5A-486C-A8C5-ECC9F3942E4B}">
                <a14:imgProps xmlns:a14="http://schemas.microsoft.com/office/drawing/2010/main" xmlns="">
                  <a14:imgLayer r:embed="rId8">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395535" y="214290"/>
            <a:ext cx="3678675" cy="2724725"/>
          </a:xfrm>
          <a:prstGeom prst="rect">
            <a:avLst/>
          </a:prstGeom>
          <a:noFill/>
          <a:ln w="19050">
            <a:solidFill>
              <a:schemeClr val="tx1"/>
            </a:solidFill>
          </a:ln>
        </p:spPr>
      </p:pic>
      <p:sp>
        <p:nvSpPr>
          <p:cNvPr id="2" name="TextBox 1"/>
          <p:cNvSpPr txBox="1"/>
          <p:nvPr/>
        </p:nvSpPr>
        <p:spPr>
          <a:xfrm>
            <a:off x="418932" y="2996952"/>
            <a:ext cx="3380413"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1.СХС-1,2   Ў</a:t>
            </a:r>
            <a:r>
              <a:rPr lang="uz-Cyrl-UZ" b="1" dirty="0" smtClean="0"/>
              <a:t>збекистон  1931 й.</a:t>
            </a:r>
            <a:endParaRPr lang="ru-RU" b="1" dirty="0"/>
          </a:p>
        </p:txBody>
      </p:sp>
      <p:sp>
        <p:nvSpPr>
          <p:cNvPr id="3" name="TextBox 2"/>
          <p:cNvSpPr txBox="1"/>
          <p:nvPr/>
        </p:nvSpPr>
        <p:spPr>
          <a:xfrm>
            <a:off x="3701077" y="279657"/>
            <a:ext cx="301686" cy="369332"/>
          </a:xfrm>
          <a:prstGeom prst="rect">
            <a:avLst/>
          </a:prstGeom>
          <a:solidFill>
            <a:srgbClr val="FFFF00"/>
          </a:solidFill>
          <a:ln w="28575">
            <a:solidFill>
              <a:schemeClr val="tx1"/>
            </a:solidFill>
          </a:ln>
        </p:spPr>
        <p:txBody>
          <a:bodyPr wrap="none" rtlCol="0">
            <a:spAutoFit/>
          </a:bodyPr>
          <a:lstStyle/>
          <a:p>
            <a:r>
              <a:rPr lang="uz-Cyrl-UZ" dirty="0" smtClean="0"/>
              <a:t>1</a:t>
            </a:r>
            <a:endParaRPr lang="ru-RU" dirty="0"/>
          </a:p>
        </p:txBody>
      </p:sp>
      <p:sp>
        <p:nvSpPr>
          <p:cNvPr id="4" name="TextBox 3"/>
          <p:cNvSpPr txBox="1"/>
          <p:nvPr/>
        </p:nvSpPr>
        <p:spPr>
          <a:xfrm>
            <a:off x="626976" y="3887529"/>
            <a:ext cx="301686" cy="369332"/>
          </a:xfrm>
          <a:prstGeom prst="rect">
            <a:avLst/>
          </a:prstGeom>
          <a:solidFill>
            <a:srgbClr val="FFFF00"/>
          </a:solidFill>
          <a:ln>
            <a:solidFill>
              <a:schemeClr val="tx1"/>
            </a:solidFill>
          </a:ln>
        </p:spPr>
        <p:txBody>
          <a:bodyPr wrap="none" rtlCol="0">
            <a:spAutoFit/>
          </a:bodyPr>
          <a:lstStyle/>
          <a:p>
            <a:r>
              <a:rPr lang="uz-Cyrl-UZ" dirty="0" smtClean="0"/>
              <a:t>2</a:t>
            </a:r>
            <a:endParaRPr lang="ru-RU" dirty="0"/>
          </a:p>
        </p:txBody>
      </p:sp>
      <p:sp>
        <p:nvSpPr>
          <p:cNvPr id="5" name="TextBox 4"/>
          <p:cNvSpPr txBox="1"/>
          <p:nvPr/>
        </p:nvSpPr>
        <p:spPr>
          <a:xfrm>
            <a:off x="3701077" y="3823659"/>
            <a:ext cx="301686" cy="369332"/>
          </a:xfrm>
          <a:prstGeom prst="rect">
            <a:avLst/>
          </a:prstGeom>
          <a:solidFill>
            <a:srgbClr val="FFFF00"/>
          </a:solidFill>
          <a:ln>
            <a:solidFill>
              <a:schemeClr val="tx1"/>
            </a:solidFill>
          </a:ln>
        </p:spPr>
        <p:txBody>
          <a:bodyPr wrap="none" rtlCol="0">
            <a:spAutoFit/>
          </a:bodyPr>
          <a:lstStyle/>
          <a:p>
            <a:r>
              <a:rPr lang="uz-Cyrl-UZ" dirty="0" smtClean="0"/>
              <a:t>3</a:t>
            </a:r>
            <a:endParaRPr lang="ru-RU" dirty="0"/>
          </a:p>
        </p:txBody>
      </p:sp>
      <p:sp>
        <p:nvSpPr>
          <p:cNvPr id="6" name="TextBox 5"/>
          <p:cNvSpPr txBox="1"/>
          <p:nvPr/>
        </p:nvSpPr>
        <p:spPr>
          <a:xfrm>
            <a:off x="6090995" y="6319847"/>
            <a:ext cx="2596160" cy="369332"/>
          </a:xfrm>
          <a:prstGeom prst="rect">
            <a:avLst/>
          </a:prstGeom>
          <a:noFill/>
        </p:spPr>
        <p:txBody>
          <a:bodyPr wrap="none" rtlCol="0">
            <a:spAutoFit/>
          </a:bodyPr>
          <a:lstStyle/>
          <a:p>
            <a:pPr lvl="0" algn="ctr" fontAlgn="base">
              <a:spcBef>
                <a:spcPct val="0"/>
              </a:spcBef>
              <a:spcAft>
                <a:spcPct val="0"/>
              </a:spcAft>
            </a:pPr>
            <a:r>
              <a:rPr lang="uz-Cyrl-UZ" b="1" dirty="0" smtClean="0">
                <a:latin typeface="Times New Roman" pitchFamily="18" charset="0"/>
                <a:ea typeface="Times New Roman" pitchFamily="18" charset="0"/>
                <a:cs typeface="Times New Roman" pitchFamily="18" charset="0"/>
              </a:rPr>
              <a:t>4. </a:t>
            </a:r>
            <a:r>
              <a:rPr lang="uz-Cyrl-UZ" b="1" dirty="0">
                <a:latin typeface="Times New Roman" pitchFamily="18" charset="0"/>
                <a:ea typeface="Times New Roman" pitchFamily="18" charset="0"/>
                <a:cs typeface="Times New Roman" pitchFamily="18" charset="0"/>
              </a:rPr>
              <a:t>АҚШ  Кейс фирмаси</a:t>
            </a:r>
            <a:endParaRPr lang="ru-RU" sz="1000" b="1" dirty="0">
              <a:latin typeface="Arial" pitchFamily="34" charset="0"/>
            </a:endParaRPr>
          </a:p>
        </p:txBody>
      </p:sp>
      <p:sp>
        <p:nvSpPr>
          <p:cNvPr id="7" name="TextBox 6"/>
          <p:cNvSpPr txBox="1"/>
          <p:nvPr/>
        </p:nvSpPr>
        <p:spPr>
          <a:xfrm>
            <a:off x="8172400" y="3823659"/>
            <a:ext cx="301686" cy="369332"/>
          </a:xfrm>
          <a:prstGeom prst="rect">
            <a:avLst/>
          </a:prstGeom>
          <a:solidFill>
            <a:srgbClr val="FFFF00"/>
          </a:solidFill>
          <a:ln>
            <a:solidFill>
              <a:schemeClr val="tx1"/>
            </a:solidFill>
          </a:ln>
        </p:spPr>
        <p:txBody>
          <a:bodyPr wrap="none" rtlCol="0">
            <a:spAutoFit/>
          </a:bodyPr>
          <a:lstStyle/>
          <a:p>
            <a:r>
              <a:rPr lang="uz-Cyrl-UZ" dirty="0" smtClean="0"/>
              <a:t>4</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4355977" y="214290"/>
            <a:ext cx="4464496" cy="2782662"/>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indent="450850" algn="ctr" fontAlgn="base">
              <a:spcBef>
                <a:spcPct val="0"/>
              </a:spcBef>
              <a:spcAft>
                <a:spcPct val="0"/>
              </a:spcAft>
              <a:tabLst>
                <a:tab pos="431800" algn="l"/>
                <a:tab pos="615950" algn="l"/>
                <a:tab pos="647700" algn="l"/>
              </a:tabLst>
            </a:pPr>
            <a:r>
              <a:rPr lang="uz-Cyrl-UZ" sz="3200" b="1" dirty="0" smtClean="0">
                <a:solidFill>
                  <a:schemeClr val="tx1"/>
                </a:solidFill>
                <a:latin typeface="Times New Roman" pitchFamily="18" charset="0"/>
                <a:cs typeface="Times New Roman" pitchFamily="18" charset="0"/>
              </a:rPr>
              <a:t>Ўзбекистонда вертикал шпинделли пахта териш машиналарини яратиш тарихи</a:t>
            </a:r>
            <a:endParaRPr lang="ru-RU" sz="3200" dirty="0" smtClean="0">
              <a:solidFill>
                <a:schemeClr val="tx1"/>
              </a:solidFill>
              <a:latin typeface="Arial" pitchFamily="34" charset="0"/>
              <a:cs typeface="Arial" pitchFamily="34" charset="0"/>
            </a:endParaRPr>
          </a:p>
        </p:txBody>
      </p:sp>
      <p:sp>
        <p:nvSpPr>
          <p:cNvPr id="555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55011" name="Rectangle 3"/>
          <p:cNvSpPr>
            <a:spLocks noChangeArrowheads="1"/>
          </p:cNvSpPr>
          <p:nvPr/>
        </p:nvSpPr>
        <p:spPr bwMode="auto">
          <a:xfrm>
            <a:off x="214282" y="6362065"/>
            <a:ext cx="277354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uz-Cyrl-UZ" b="1" dirty="0" smtClean="0">
                <a:latin typeface="Times New Roman" pitchFamily="18" charset="0"/>
                <a:ea typeface="Times New Roman" pitchFamily="18" charset="0"/>
                <a:cs typeface="Times New Roman" pitchFamily="18" charset="0"/>
              </a:rPr>
              <a:t>2. ХТ-1,2 . 1965 й. </a:t>
            </a:r>
            <a:endParaRPr kumimoji="0" lang="ru-RU" sz="1000" b="1"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5550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 name="Прямоугольник 12"/>
          <p:cNvSpPr/>
          <p:nvPr/>
        </p:nvSpPr>
        <p:spPr>
          <a:xfrm>
            <a:off x="3325132" y="6362065"/>
            <a:ext cx="2504212" cy="369332"/>
          </a:xfrm>
          <a:prstGeom prst="rect">
            <a:avLst/>
          </a:prstGeom>
        </p:spPr>
        <p:txBody>
          <a:bodyPr wrap="none">
            <a:spAutoFit/>
          </a:bodyPr>
          <a:lstStyle/>
          <a:p>
            <a:r>
              <a:rPr lang="uz-Cyrl-UZ" b="1" dirty="0">
                <a:latin typeface="Times New Roman" pitchFamily="18" charset="0"/>
                <a:cs typeface="Times New Roman" pitchFamily="18" charset="0"/>
              </a:rPr>
              <a:t> </a:t>
            </a:r>
            <a:r>
              <a:rPr lang="uz-Cyrl-UZ" b="1" dirty="0" smtClean="0">
                <a:latin typeface="Times New Roman" pitchFamily="18" charset="0"/>
                <a:cs typeface="Times New Roman" pitchFamily="18" charset="0"/>
              </a:rPr>
              <a:t>      3. 14ХВ-2,4. 1970 й</a:t>
            </a:r>
            <a:endParaRPr lang="ru-RU" b="1" dirty="0">
              <a:latin typeface="Times New Roman" pitchFamily="18" charset="0"/>
              <a:cs typeface="Times New Roman" pitchFamily="18" charset="0"/>
            </a:endParaRPr>
          </a:p>
        </p:txBody>
      </p:sp>
      <p:sp>
        <p:nvSpPr>
          <p:cNvPr id="2" name="TextBox 1"/>
          <p:cNvSpPr txBox="1"/>
          <p:nvPr/>
        </p:nvSpPr>
        <p:spPr>
          <a:xfrm>
            <a:off x="928662" y="2996952"/>
            <a:ext cx="2151999"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1. СХМ-48 . </a:t>
            </a:r>
            <a:r>
              <a:rPr lang="uz-Cyrl-UZ" b="1" dirty="0" smtClean="0"/>
              <a:t>1948 й.</a:t>
            </a:r>
            <a:endParaRPr lang="ru-RU" b="1" dirty="0"/>
          </a:p>
        </p:txBody>
      </p:sp>
      <p:sp>
        <p:nvSpPr>
          <p:cNvPr id="6" name="TextBox 5"/>
          <p:cNvSpPr txBox="1"/>
          <p:nvPr/>
        </p:nvSpPr>
        <p:spPr>
          <a:xfrm>
            <a:off x="6383830" y="6319847"/>
            <a:ext cx="2010487" cy="369332"/>
          </a:xfrm>
          <a:prstGeom prst="rect">
            <a:avLst/>
          </a:prstGeom>
          <a:noFill/>
        </p:spPr>
        <p:txBody>
          <a:bodyPr wrap="none" rtlCol="0">
            <a:spAutoFit/>
          </a:bodyPr>
          <a:lstStyle/>
          <a:p>
            <a:pPr lvl="0" algn="ctr" fontAlgn="base">
              <a:spcBef>
                <a:spcPct val="0"/>
              </a:spcBef>
              <a:spcAft>
                <a:spcPct val="0"/>
              </a:spcAft>
            </a:pPr>
            <a:r>
              <a:rPr lang="uz-Cyrl-UZ" b="1" dirty="0" smtClean="0">
                <a:latin typeface="Times New Roman" pitchFamily="18" charset="0"/>
                <a:ea typeface="Times New Roman" pitchFamily="18" charset="0"/>
                <a:cs typeface="Times New Roman" pitchFamily="18" charset="0"/>
              </a:rPr>
              <a:t>4. ХН-3,6.  1970 й.</a:t>
            </a:r>
            <a:endParaRPr lang="ru-RU" sz="1000" b="1" dirty="0">
              <a:latin typeface="Arial" pitchFamily="34" charset="0"/>
            </a:endParaRPr>
          </a:p>
        </p:txBody>
      </p:sp>
      <p:pic>
        <p:nvPicPr>
          <p:cNvPr id="988162" name="Picture 2"/>
          <p:cNvPicPr>
            <a:picLocks noChangeAspect="1" noChangeArrowheads="1"/>
          </p:cNvPicPr>
          <p:nvPr/>
        </p:nvPicPr>
        <p:blipFill>
          <a:blip r:embed="rId3">
            <a:extLst>
              <a:ext uri="{BEBA8EAE-BF5A-486C-A8C5-ECC9F3942E4B}">
                <a14:imgProps xmlns:a14="http://schemas.microsoft.com/office/drawing/2010/main" xmlns="">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380293" y="142282"/>
            <a:ext cx="3903675" cy="285467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3859426" y="188813"/>
            <a:ext cx="301686" cy="369332"/>
          </a:xfrm>
          <a:prstGeom prst="rect">
            <a:avLst/>
          </a:prstGeom>
          <a:solidFill>
            <a:srgbClr val="FFFF00"/>
          </a:solidFill>
          <a:ln>
            <a:solidFill>
              <a:schemeClr val="tx1"/>
            </a:solidFill>
          </a:ln>
        </p:spPr>
        <p:txBody>
          <a:bodyPr wrap="none" rtlCol="0">
            <a:spAutoFit/>
          </a:bodyPr>
          <a:lstStyle/>
          <a:p>
            <a:r>
              <a:rPr lang="uz-Cyrl-UZ" dirty="0" smtClean="0"/>
              <a:t>1</a:t>
            </a:r>
            <a:endParaRPr lang="ru-RU" dirty="0"/>
          </a:p>
        </p:txBody>
      </p:sp>
      <p:pic>
        <p:nvPicPr>
          <p:cNvPr id="19" name="Рисунок 18"/>
          <p:cNvPicPr/>
          <p:nvPr/>
        </p:nvPicPr>
        <p:blipFill>
          <a:blip r:embed="rId5">
            <a:extLst>
              <a:ext uri="{BEBA8EAE-BF5A-486C-A8C5-ECC9F3942E4B}">
                <a14:imgProps xmlns:a14="http://schemas.microsoft.com/office/drawing/2010/main" xmlns="">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337196" y="3593991"/>
            <a:ext cx="2743465" cy="2571313"/>
          </a:xfrm>
          <a:prstGeom prst="rect">
            <a:avLst/>
          </a:prstGeom>
          <a:noFill/>
          <a:ln w="19050">
            <a:solidFill>
              <a:schemeClr val="tx1"/>
            </a:solidFill>
          </a:ln>
        </p:spPr>
      </p:pic>
      <p:sp>
        <p:nvSpPr>
          <p:cNvPr id="10" name="TextBox 9"/>
          <p:cNvSpPr txBox="1"/>
          <p:nvPr/>
        </p:nvSpPr>
        <p:spPr>
          <a:xfrm>
            <a:off x="2686138" y="3593992"/>
            <a:ext cx="301686" cy="369332"/>
          </a:xfrm>
          <a:prstGeom prst="rect">
            <a:avLst/>
          </a:prstGeom>
          <a:solidFill>
            <a:srgbClr val="FFFF00"/>
          </a:solidFill>
          <a:ln>
            <a:solidFill>
              <a:schemeClr val="tx1"/>
            </a:solidFill>
          </a:ln>
        </p:spPr>
        <p:txBody>
          <a:bodyPr wrap="none" rtlCol="0">
            <a:spAutoFit/>
          </a:bodyPr>
          <a:lstStyle/>
          <a:p>
            <a:r>
              <a:rPr lang="uz-Cyrl-UZ" dirty="0" smtClean="0"/>
              <a:t>2</a:t>
            </a:r>
            <a:endParaRPr lang="ru-RU" dirty="0"/>
          </a:p>
        </p:txBody>
      </p:sp>
      <p:pic>
        <p:nvPicPr>
          <p:cNvPr id="21" name="Рисунок 20"/>
          <p:cNvPicPr/>
          <p:nvPr/>
        </p:nvPicPr>
        <p:blipFill>
          <a:blip r:embed="rId7" cstate="print">
            <a:extLst>
              <a:ext uri="{BEBA8EAE-BF5A-486C-A8C5-ECC9F3942E4B}">
                <a14:imgProps xmlns:a14="http://schemas.microsoft.com/office/drawing/2010/main" xmlns="">
                  <a14:imgLayer r:embed="rId8">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3157151" y="3564254"/>
            <a:ext cx="2783001" cy="2601050"/>
          </a:xfrm>
          <a:prstGeom prst="rect">
            <a:avLst/>
          </a:prstGeom>
          <a:noFill/>
          <a:ln w="19050">
            <a:solidFill>
              <a:schemeClr val="tx1"/>
            </a:solidFill>
          </a:ln>
        </p:spPr>
      </p:pic>
      <p:sp>
        <p:nvSpPr>
          <p:cNvPr id="11" name="TextBox 10"/>
          <p:cNvSpPr txBox="1"/>
          <p:nvPr/>
        </p:nvSpPr>
        <p:spPr>
          <a:xfrm>
            <a:off x="5527658" y="3596702"/>
            <a:ext cx="301686" cy="369332"/>
          </a:xfrm>
          <a:prstGeom prst="rect">
            <a:avLst/>
          </a:prstGeom>
          <a:solidFill>
            <a:srgbClr val="FFFF00"/>
          </a:solidFill>
          <a:ln>
            <a:solidFill>
              <a:schemeClr val="tx1"/>
            </a:solidFill>
          </a:ln>
        </p:spPr>
        <p:txBody>
          <a:bodyPr wrap="none" rtlCol="0">
            <a:spAutoFit/>
          </a:bodyPr>
          <a:lstStyle/>
          <a:p>
            <a:r>
              <a:rPr lang="uz-Cyrl-UZ" dirty="0" smtClean="0"/>
              <a:t>3</a:t>
            </a:r>
            <a:endParaRPr lang="ru-RU" dirty="0"/>
          </a:p>
        </p:txBody>
      </p:sp>
      <p:pic>
        <p:nvPicPr>
          <p:cNvPr id="23" name="Рисунок 22"/>
          <p:cNvPicPr/>
          <p:nvPr/>
        </p:nvPicPr>
        <p:blipFill>
          <a:blip r:embed="rId9">
            <a:extLst>
              <a:ext uri="{BEBA8EAE-BF5A-486C-A8C5-ECC9F3942E4B}">
                <a14:imgProps xmlns:a14="http://schemas.microsoft.com/office/drawing/2010/main" xmlns="">
                  <a14:imgLayer r:embed="rId10">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6042078" y="3556079"/>
            <a:ext cx="2705100" cy="2609225"/>
          </a:xfrm>
          <a:prstGeom prst="rect">
            <a:avLst/>
          </a:prstGeom>
          <a:noFill/>
          <a:ln w="19050">
            <a:solidFill>
              <a:schemeClr val="tx1"/>
            </a:solidFill>
          </a:ln>
        </p:spPr>
      </p:pic>
      <p:sp>
        <p:nvSpPr>
          <p:cNvPr id="12" name="TextBox 11"/>
          <p:cNvSpPr txBox="1"/>
          <p:nvPr/>
        </p:nvSpPr>
        <p:spPr>
          <a:xfrm>
            <a:off x="8385469" y="3593991"/>
            <a:ext cx="301686" cy="369332"/>
          </a:xfrm>
          <a:prstGeom prst="rect">
            <a:avLst/>
          </a:prstGeom>
          <a:solidFill>
            <a:srgbClr val="FFFF00"/>
          </a:solidFill>
          <a:ln w="19050">
            <a:solidFill>
              <a:schemeClr val="tx1"/>
            </a:solidFill>
          </a:ln>
        </p:spPr>
        <p:txBody>
          <a:bodyPr wrap="none" rtlCol="0">
            <a:spAutoFit/>
          </a:bodyPr>
          <a:lstStyle/>
          <a:p>
            <a:r>
              <a:rPr lang="uz-Cyrl-UZ" dirty="0" smtClean="0"/>
              <a:t>4</a:t>
            </a:r>
            <a:endParaRPr lang="ru-RU" dirty="0"/>
          </a:p>
        </p:txBody>
      </p:sp>
    </p:spTree>
    <p:extLst>
      <p:ext uri="{BB962C8B-B14F-4D97-AF65-F5344CB8AC3E}">
        <p14:creationId xmlns:p14="http://schemas.microsoft.com/office/powerpoint/2010/main" xmlns="" val="23970996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Скругленный прямоугольник 8"/>
          <p:cNvSpPr/>
          <p:nvPr/>
        </p:nvSpPr>
        <p:spPr>
          <a:xfrm>
            <a:off x="928662" y="214290"/>
            <a:ext cx="7643866" cy="500066"/>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indent="450850" algn="ctr" fontAlgn="base">
              <a:spcBef>
                <a:spcPct val="0"/>
              </a:spcBef>
              <a:spcAft>
                <a:spcPct val="0"/>
              </a:spcAft>
              <a:tabLst>
                <a:tab pos="431800" algn="l"/>
                <a:tab pos="615950" algn="l"/>
                <a:tab pos="647700" algn="l"/>
              </a:tabLst>
            </a:pPr>
            <a:r>
              <a:rPr lang="uz-Cyrl-UZ" sz="3200" b="1" dirty="0" smtClean="0">
                <a:solidFill>
                  <a:schemeClr val="tx1"/>
                </a:solidFill>
                <a:latin typeface="Times New Roman" pitchFamily="18" charset="0"/>
                <a:cs typeface="Times New Roman" pitchFamily="18" charset="0"/>
              </a:rPr>
              <a:t>Замонавий пахта териш машиналари</a:t>
            </a:r>
            <a:endParaRPr lang="ru-RU" sz="3200" dirty="0" smtClean="0">
              <a:solidFill>
                <a:schemeClr val="tx1"/>
              </a:solidFill>
              <a:latin typeface="Arial" pitchFamily="34" charset="0"/>
              <a:cs typeface="Arial" pitchFamily="34" charset="0"/>
            </a:endParaRPr>
          </a:p>
        </p:txBody>
      </p:sp>
      <p:sp>
        <p:nvSpPr>
          <p:cNvPr id="55501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55011" name="Rectangle 3"/>
          <p:cNvSpPr>
            <a:spLocks noChangeArrowheads="1"/>
          </p:cNvSpPr>
          <p:nvPr/>
        </p:nvSpPr>
        <p:spPr bwMode="auto">
          <a:xfrm>
            <a:off x="214282" y="6404124"/>
            <a:ext cx="4071966"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z-Cyrl-UZ" b="1"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“Кейс-2022” . АҚШ </a:t>
            </a:r>
            <a:endParaRPr kumimoji="0" lang="ru-RU" sz="1000" b="1"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555013"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3" name="Прямоугольник 12"/>
          <p:cNvSpPr/>
          <p:nvPr/>
        </p:nvSpPr>
        <p:spPr>
          <a:xfrm>
            <a:off x="4857752" y="6357958"/>
            <a:ext cx="3144451" cy="369332"/>
          </a:xfrm>
          <a:prstGeom prst="rect">
            <a:avLst/>
          </a:prstGeom>
        </p:spPr>
        <p:txBody>
          <a:bodyPr wrap="none">
            <a:spAutoFit/>
          </a:bodyPr>
          <a:lstStyle/>
          <a:p>
            <a:r>
              <a:rPr lang="uz-Cyrl-UZ" b="1" dirty="0" smtClean="0">
                <a:latin typeface="Times New Roman" pitchFamily="18" charset="0"/>
                <a:cs typeface="Times New Roman" pitchFamily="18" charset="0"/>
              </a:rPr>
              <a:t>           Джон Дир 9970.  АҚШ</a:t>
            </a:r>
            <a:endParaRPr lang="ru-RU" b="1" dirty="0">
              <a:latin typeface="Times New Roman" pitchFamily="18" charset="0"/>
              <a:cs typeface="Times New Roman" pitchFamily="18" charset="0"/>
            </a:endParaRPr>
          </a:p>
        </p:txBody>
      </p:sp>
      <p:pic>
        <p:nvPicPr>
          <p:cNvPr id="18" name="Picture 13"/>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sharpenSoften amount="50000"/>
                    </a14:imgEffect>
                    <a14:imgEffect>
                      <a14:brightnessContrast contrast="40000"/>
                    </a14:imgEffect>
                  </a14:imgLayer>
                </a14:imgProps>
              </a:ext>
            </a:extLst>
          </a:blip>
          <a:srcRect/>
          <a:stretch>
            <a:fillRect/>
          </a:stretch>
        </p:blipFill>
        <p:spPr bwMode="auto">
          <a:xfrm>
            <a:off x="513237" y="908720"/>
            <a:ext cx="4071966" cy="2667128"/>
          </a:xfrm>
          <a:prstGeom prst="rect">
            <a:avLst/>
          </a:prstGeom>
          <a:ln w="19050" cap="sq" cmpd="thickThin">
            <a:solidFill>
              <a:schemeClr val="tx1"/>
            </a:solidFill>
            <a:prstDash val="solid"/>
            <a:miter lim="800000"/>
          </a:ln>
          <a:effectLst>
            <a:innerShdw blurRad="76200">
              <a:srgbClr val="000000"/>
            </a:innerShdw>
          </a:effectLst>
        </p:spPr>
      </p:pic>
      <p:sp>
        <p:nvSpPr>
          <p:cNvPr id="2" name="TextBox 1"/>
          <p:cNvSpPr txBox="1"/>
          <p:nvPr/>
        </p:nvSpPr>
        <p:spPr>
          <a:xfrm>
            <a:off x="1491956" y="3575848"/>
            <a:ext cx="2313839"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МХ-1,8. Ўзбекистон </a:t>
            </a:r>
            <a:endParaRPr lang="ru-RU" b="1" dirty="0">
              <a:latin typeface="Times New Roman" pitchFamily="18" charset="0"/>
              <a:cs typeface="Times New Roman" pitchFamily="18" charset="0"/>
            </a:endParaRPr>
          </a:p>
        </p:txBody>
      </p:sp>
      <p:pic>
        <p:nvPicPr>
          <p:cNvPr id="14" name="Picture 1" descr="6D155409"/>
          <p:cNvPicPr>
            <a:picLocks noChangeAspect="1" noChangeArrowheads="1"/>
          </p:cNvPicPr>
          <p:nvPr/>
        </p:nvPicPr>
        <p:blipFill>
          <a:blip r:embed="rId4">
            <a:duotone>
              <a:prstClr val="black"/>
              <a:schemeClr val="accent6">
                <a:tint val="45000"/>
                <a:satMod val="400000"/>
              </a:schemeClr>
            </a:duotone>
            <a:lum bright="-10000" contrast="40000"/>
          </a:blip>
          <a:srcRect l="5566" t="4968" r="3609" b="5289"/>
          <a:stretch>
            <a:fillRect/>
          </a:stretch>
        </p:blipFill>
        <p:spPr bwMode="auto">
          <a:xfrm>
            <a:off x="467544" y="3937883"/>
            <a:ext cx="4117659" cy="2412778"/>
          </a:xfrm>
          <a:prstGeom prst="rect">
            <a:avLst/>
          </a:prstGeom>
          <a:solidFill>
            <a:srgbClr val="FFFFFF">
              <a:shade val="85000"/>
            </a:srgbClr>
          </a:solidFill>
          <a:ln w="19050"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89187" name="Picture 3"/>
          <p:cNvPicPr>
            <a:picLocks noChangeAspect="1" noChangeArrowheads="1"/>
          </p:cNvPicPr>
          <p:nvPr/>
        </p:nvPicPr>
        <p:blipFill>
          <a:blip r:embed="rId5">
            <a:extLst>
              <a:ext uri="{BEBA8EAE-BF5A-486C-A8C5-ECC9F3942E4B}">
                <a14:imgProps xmlns:a14="http://schemas.microsoft.com/office/drawing/2010/main" xmlns="">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5076056" y="908720"/>
            <a:ext cx="3672408" cy="2666443"/>
          </a:xfrm>
          <a:prstGeom prst="rect">
            <a:avLst/>
          </a:prstGeom>
          <a:noFill/>
          <a:ln w="2857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5436096" y="3550782"/>
            <a:ext cx="2664296" cy="369332"/>
          </a:xfrm>
          <a:prstGeom prst="rect">
            <a:avLst/>
          </a:prstGeom>
          <a:noFill/>
        </p:spPr>
        <p:txBody>
          <a:bodyPr wrap="square" rtlCol="0">
            <a:spAutoFit/>
          </a:bodyPr>
          <a:lstStyle/>
          <a:p>
            <a:r>
              <a:rPr lang="uz-Cyrl-UZ" b="1" dirty="0" smtClean="0">
                <a:latin typeface="Times New Roman" pitchFamily="18" charset="0"/>
                <a:cs typeface="Times New Roman" pitchFamily="18" charset="0"/>
              </a:rPr>
              <a:t>Джон Дир 990. АҚШ</a:t>
            </a:r>
            <a:endParaRPr lang="ru-RU" b="1" dirty="0">
              <a:latin typeface="Times New Roman" pitchFamily="18" charset="0"/>
              <a:cs typeface="Times New Roman" pitchFamily="18" charset="0"/>
            </a:endParaRPr>
          </a:p>
        </p:txBody>
      </p:sp>
      <p:pic>
        <p:nvPicPr>
          <p:cNvPr id="989188" name="Picture 4"/>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sharpenSoften amount="5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5076056" y="3937883"/>
            <a:ext cx="3763080" cy="24127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2974689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1153</Words>
  <Application>Microsoft Office PowerPoint</Application>
  <PresentationFormat>Экран (4:3)</PresentationFormat>
  <Paragraphs>133</Paragraphs>
  <Slides>15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Гость</cp:lastModifiedBy>
  <cp:revision>1</cp:revision>
  <dcterms:created xsi:type="dcterms:W3CDTF">2016-06-01T12:49:10Z</dcterms:created>
  <dcterms:modified xsi:type="dcterms:W3CDTF">2016-06-01T12:49:55Z</dcterms:modified>
</cp:coreProperties>
</file>