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dirty="0"/>
          </a:p>
        </p:txBody>
      </p:sp>
      <p:sp>
        <p:nvSpPr>
          <p:cNvPr id="4" name="Дата 3"/>
          <p:cNvSpPr>
            <a:spLocks noGrp="1"/>
          </p:cNvSpPr>
          <p:nvPr>
            <p:ph type="dt" sz="half" idx="10"/>
          </p:nvPr>
        </p:nvSpPr>
        <p:spPr/>
        <p:txBody>
          <a:bodyPr/>
          <a:lstStyle>
            <a:lvl1pPr>
              <a:defRPr/>
            </a:lvl1pPr>
          </a:lstStyle>
          <a:p>
            <a:pPr>
              <a:defRPr/>
            </a:pPr>
            <a:fld id="{C1E86AA0-30E4-4715-80D4-877644FD7165}" type="datetimeFigureOut">
              <a:rPr lang="ru-RU"/>
              <a:pPr>
                <a:defRPr/>
              </a:pPr>
              <a:t>01.06.2016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16A1F6-EF38-4190-A422-9A783577A9F4}"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CD5444A-C32C-4591-B935-F3CA57BBE797}"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CD5444A-C32C-4591-B935-F3CA57BBE797}" type="datetimeFigureOut">
              <a:rPr lang="ru-RU" smtClean="0"/>
              <a:t>01.06.2016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CD5444A-C32C-4591-B935-F3CA57BBE797}" type="datetimeFigureOut">
              <a:rPr lang="ru-RU" smtClean="0"/>
              <a:t>01.06.2016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CD5444A-C32C-4591-B935-F3CA57BBE797}" type="datetimeFigureOut">
              <a:rPr lang="ru-RU" smtClean="0"/>
              <a:t>01.06.2016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D5444A-C32C-4591-B935-F3CA57BBE797}"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CD5444A-C32C-4591-B935-F3CA57BBE797}" type="datetimeFigureOut">
              <a:rPr lang="ru-RU" smtClean="0"/>
              <a:t>01.06.2016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415DA9E-1815-44CC-A7B2-39B7E7BBCB3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D5444A-C32C-4591-B935-F3CA57BBE797}" type="datetimeFigureOut">
              <a:rPr lang="ru-RU" smtClean="0"/>
              <a:t>01.06.2016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15DA9E-1815-44CC-A7B2-39B7E7BBCB3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microsoft.com/office/2007/relationships/hdphoto" Target="../media/hdphoto28.wdp"/></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2.xml"/><Relationship Id="rId4" Type="http://schemas.microsoft.com/office/2007/relationships/hdphoto" Target="../media/hdphoto29.wdp"/></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microsoft.com/office/2007/relationships/hdphoto" Target="../media/hdphoto30.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Скругленный прямоугольник 7"/>
          <p:cNvSpPr/>
          <p:nvPr/>
        </p:nvSpPr>
        <p:spPr>
          <a:xfrm>
            <a:off x="500034" y="857232"/>
            <a:ext cx="8072494" cy="4857784"/>
          </a:xfrm>
          <a:prstGeom prst="roundRect">
            <a:avLst/>
          </a:prstGeom>
          <a:solidFill>
            <a:schemeClr val="accent2">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Rectangle 1"/>
          <p:cNvSpPr>
            <a:spLocks noChangeArrowheads="1"/>
          </p:cNvSpPr>
          <p:nvPr/>
        </p:nvSpPr>
        <p:spPr bwMode="auto">
          <a:xfrm>
            <a:off x="500034" y="1482670"/>
            <a:ext cx="824843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en-US" sz="3200" b="1" dirty="0">
                <a:latin typeface="Times New Roman" pitchFamily="18" charset="0"/>
                <a:cs typeface="Times New Roman" pitchFamily="18" charset="0"/>
              </a:rPr>
              <a:t>1</a:t>
            </a:r>
            <a:r>
              <a:rPr lang="uz-Cyrl-UZ" sz="3200" b="1" dirty="0" smtClean="0">
                <a:latin typeface="Times New Roman" pitchFamily="18" charset="0"/>
                <a:cs typeface="Times New Roman" pitchFamily="18" charset="0"/>
              </a:rPr>
              <a:t>5- </a:t>
            </a:r>
            <a:r>
              <a:rPr lang="uz-Cyrl-UZ" sz="3200" b="1" dirty="0">
                <a:latin typeface="Times New Roman" pitchFamily="18" charset="0"/>
                <a:cs typeface="Times New Roman" pitchFamily="18" charset="0"/>
              </a:rPr>
              <a:t>мавзу: Ўсимликлар қатор орасига ишлов бериш </a:t>
            </a:r>
            <a:r>
              <a:rPr lang="uz-Cyrl-UZ" sz="3200" b="1" dirty="0" smtClean="0">
                <a:latin typeface="Times New Roman" pitchFamily="18" charset="0"/>
                <a:cs typeface="Times New Roman" pitchFamily="18" charset="0"/>
              </a:rPr>
              <a:t>(</a:t>
            </a:r>
            <a:r>
              <a:rPr lang="uz-Cyrl-UZ" sz="3200" b="1" dirty="0">
                <a:latin typeface="Times New Roman" pitchFamily="18" charset="0"/>
                <a:cs typeface="Times New Roman" pitchFamily="18" charset="0"/>
              </a:rPr>
              <a:t>2 соат)</a:t>
            </a:r>
            <a:endParaRPr lang="ru-RU" sz="3200" dirty="0">
              <a:latin typeface="Times New Roman" pitchFamily="18" charset="0"/>
              <a:cs typeface="Times New Roman" pitchFamily="18" charset="0"/>
            </a:endParaRPr>
          </a:p>
          <a:p>
            <a:pPr algn="ctr"/>
            <a:r>
              <a:rPr lang="uz-Cyrl-UZ" sz="3200" dirty="0">
                <a:latin typeface="Times New Roman" pitchFamily="18" charset="0"/>
                <a:cs typeface="Times New Roman" pitchFamily="18" charset="0"/>
              </a:rPr>
              <a:t> </a:t>
            </a:r>
            <a:endParaRPr lang="ru-RU" sz="3200" dirty="0">
              <a:latin typeface="Times New Roman" pitchFamily="18" charset="0"/>
              <a:cs typeface="Times New Roman" pitchFamily="18" charset="0"/>
            </a:endParaRPr>
          </a:p>
          <a:p>
            <a:r>
              <a:rPr lang="uz-Cyrl-UZ" sz="2400" b="1" dirty="0" smtClean="0">
                <a:latin typeface="Times New Roman" pitchFamily="18" charset="0"/>
                <a:cs typeface="Times New Roman" pitchFamily="18" charset="0"/>
              </a:rPr>
              <a:t> Режа</a:t>
            </a:r>
            <a:r>
              <a:rPr lang="uz-Cyrl-UZ" sz="2400" b="1" dirty="0">
                <a:latin typeface="Times New Roman" pitchFamily="18" charset="0"/>
                <a:cs typeface="Times New Roman" pitchFamily="18" charset="0"/>
              </a:rPr>
              <a:t>: 1. Ўсимликлар қатор орасига ишлов </a:t>
            </a:r>
            <a:r>
              <a:rPr lang="uz-Cyrl-UZ" sz="2400" b="1" dirty="0" smtClean="0">
                <a:latin typeface="Times New Roman" pitchFamily="18" charset="0"/>
                <a:cs typeface="Times New Roman" pitchFamily="18" charset="0"/>
              </a:rPr>
              <a:t>беришнинг  </a:t>
            </a:r>
          </a:p>
          <a:p>
            <a:r>
              <a:rPr lang="uz-Cyrl-UZ" sz="2400" b="1" dirty="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                ўзига хос  </a:t>
            </a:r>
            <a:r>
              <a:rPr lang="uz-Cyrl-UZ" sz="2400" b="1" dirty="0">
                <a:latin typeface="Times New Roman" pitchFamily="18" charset="0"/>
                <a:cs typeface="Times New Roman" pitchFamily="18" charset="0"/>
              </a:rPr>
              <a:t>хусусиятлари ва </a:t>
            </a:r>
            <a:r>
              <a:rPr lang="uz-Cyrl-UZ" sz="2400" b="1" dirty="0" smtClean="0">
                <a:latin typeface="Times New Roman" pitchFamily="18" charset="0"/>
                <a:cs typeface="Times New Roman" pitchFamily="18" charset="0"/>
              </a:rPr>
              <a:t>агротехник талаблар</a:t>
            </a:r>
            <a:r>
              <a:rPr lang="uz-Cyrl-UZ" sz="2400" b="1"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a:p>
            <a:r>
              <a:rPr lang="uz-Cyrl-UZ" sz="2400" b="1" dirty="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  </a:t>
            </a:r>
            <a:r>
              <a:rPr lang="uz-Cyrl-UZ" sz="2400" b="1" dirty="0">
                <a:latin typeface="Times New Roman" pitchFamily="18" charset="0"/>
                <a:cs typeface="Times New Roman" pitchFamily="18" charset="0"/>
              </a:rPr>
              <a:t>2. Култиваторнинг  тузилиши ва иш </a:t>
            </a:r>
            <a:r>
              <a:rPr lang="uz-Cyrl-UZ" sz="2400" b="1" dirty="0" smtClean="0">
                <a:latin typeface="Times New Roman" pitchFamily="18" charset="0"/>
                <a:cs typeface="Times New Roman" pitchFamily="18" charset="0"/>
              </a:rPr>
              <a:t>жараёни</a:t>
            </a:r>
            <a:r>
              <a:rPr lang="uz-Cyrl-UZ" sz="2400" b="1"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a:p>
            <a:r>
              <a:rPr lang="uz-Cyrl-UZ" sz="2400" b="1" dirty="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3</a:t>
            </a:r>
            <a:r>
              <a:rPr lang="uz-Cyrl-UZ" sz="2400" b="1" dirty="0">
                <a:latin typeface="Times New Roman" pitchFamily="18" charset="0"/>
                <a:cs typeface="Times New Roman" pitchFamily="18" charset="0"/>
              </a:rPr>
              <a:t>.  Ишлов бериш ишларининг </a:t>
            </a:r>
            <a:r>
              <a:rPr lang="uz-Cyrl-UZ" sz="2400" b="1" dirty="0" smtClean="0">
                <a:latin typeface="Times New Roman" pitchFamily="18" charset="0"/>
                <a:cs typeface="Times New Roman" pitchFamily="18" charset="0"/>
              </a:rPr>
              <a:t> самарадорлигини   </a:t>
            </a:r>
          </a:p>
          <a:p>
            <a:r>
              <a:rPr lang="uz-Cyrl-UZ" sz="2400" b="1" dirty="0">
                <a:latin typeface="Times New Roman" pitchFamily="18" charset="0"/>
                <a:cs typeface="Times New Roman" pitchFamily="18" charset="0"/>
              </a:rPr>
              <a:t> </a:t>
            </a:r>
            <a:r>
              <a:rPr lang="uz-Cyrl-UZ" sz="2400" b="1" dirty="0" smtClean="0">
                <a:latin typeface="Times New Roman" pitchFamily="18" charset="0"/>
                <a:cs typeface="Times New Roman" pitchFamily="18" charset="0"/>
              </a:rPr>
              <a:t>                ошириш </a:t>
            </a:r>
            <a:r>
              <a:rPr lang="uz-Cyrl-UZ" sz="2400" b="1" dirty="0">
                <a:latin typeface="Times New Roman" pitchFamily="18" charset="0"/>
                <a:cs typeface="Times New Roman" pitchFamily="18" charset="0"/>
              </a:rPr>
              <a:t>тадбирлари.                        </a:t>
            </a:r>
            <a:endParaRPr lang="ru-RU" sz="2400"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p:cNvSpPr>
          <p:nvPr>
            <p:ph type="title"/>
          </p:nvPr>
        </p:nvSpPr>
        <p:spPr>
          <a:xfrm>
            <a:off x="252413" y="274638"/>
            <a:ext cx="8642350" cy="1143000"/>
          </a:xfrm>
          <a:solidFill>
            <a:schemeClr val="accent6">
              <a:lumMod val="20000"/>
              <a:lumOff val="80000"/>
            </a:schemeClr>
          </a:solidFill>
          <a:ln w="19050">
            <a:solidFill>
              <a:schemeClr val="tx1"/>
            </a:solidFill>
          </a:ln>
        </p:spPr>
        <p:txBody>
          <a:bodyPr/>
          <a:lstStyle/>
          <a:p>
            <a:r>
              <a:rPr lang="uz-Cyrl-UZ" sz="2800" b="1" dirty="0" smtClean="0">
                <a:latin typeface="Times New Roman" pitchFamily="18" charset="0"/>
              </a:rPr>
              <a:t>Ғў</a:t>
            </a:r>
            <a:r>
              <a:rPr lang="ru-RU" sz="2800" b="1" dirty="0" smtClean="0">
                <a:latin typeface="Times New Roman" pitchFamily="18" charset="0"/>
              </a:rPr>
              <a:t>за </a:t>
            </a:r>
            <a:r>
              <a:rPr lang="uz-Cyrl-UZ" sz="2800" b="1" dirty="0" smtClean="0">
                <a:latin typeface="Times New Roman" pitchFamily="18" charset="0"/>
              </a:rPr>
              <a:t>қатор ораларига ишлов бериш чуқурлигини ва чуқур юмшатишни пахта ҳосилига таъсири</a:t>
            </a:r>
            <a:endParaRPr lang="ru-RU" sz="2800" b="1" dirty="0" smtClean="0">
              <a:latin typeface="Times New Roman" pitchFamily="18" charset="0"/>
            </a:endParaRPr>
          </a:p>
        </p:txBody>
      </p:sp>
      <p:graphicFrame>
        <p:nvGraphicFramePr>
          <p:cNvPr id="9291" name="Group 75"/>
          <p:cNvGraphicFramePr>
            <a:graphicFrameLocks noGrp="1"/>
          </p:cNvGraphicFramePr>
          <p:nvPr/>
        </p:nvGraphicFramePr>
        <p:xfrm>
          <a:off x="179388" y="1916113"/>
          <a:ext cx="8856662" cy="4681538"/>
        </p:xfrm>
        <a:graphic>
          <a:graphicData uri="http://schemas.openxmlformats.org/drawingml/2006/table">
            <a:tbl>
              <a:tblPr/>
              <a:tblGrid>
                <a:gridCol w="2051050"/>
                <a:gridCol w="2268537"/>
                <a:gridCol w="2089150"/>
                <a:gridCol w="1223963"/>
                <a:gridCol w="1223962"/>
              </a:tblGrid>
              <a:tr h="388938">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Вариант тартиби</a:t>
                      </a:r>
                      <a:endParaRPr kumimoji="0" lang="uz-Cyrl-UZ" sz="1600" b="1" i="0" u="none" strike="noStrike" cap="none" normalizeH="0" baseline="0" dirty="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Қатор ораси</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60 см</a:t>
                      </a:r>
                      <a:endParaRPr kumimoji="0" lang="uz-Cyrl-UZ" sz="16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rowSpan="2">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Қатор ораси</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90 см</a:t>
                      </a:r>
                      <a:endParaRPr kumimoji="0" lang="uz-Cyrl-UZ" sz="16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Пахта ҳосили, ц/га</a:t>
                      </a:r>
                      <a:endParaRPr kumimoji="0" lang="uz-Cyrl-UZ" sz="16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hMerge="1">
                  <a:txBody>
                    <a:bodyPr/>
                    <a:lstStyle/>
                    <a:p>
                      <a:endParaRPr lang="ru-RU"/>
                    </a:p>
                  </a:txBody>
                  <a:tcPr/>
                </a:tc>
              </a:tr>
              <a:tr h="63500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қатор ораси</a:t>
                      </a:r>
                      <a:endParaRPr kumimoji="0" lang="ru-RU" sz="15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 60см</a:t>
                      </a:r>
                      <a:endParaRPr kumimoji="0" lang="uz-Cyrl-UZ" sz="15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қатор ораси </a:t>
                      </a: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90см</a:t>
                      </a:r>
                      <a:endParaRPr kumimoji="0" lang="uz-Cyrl-UZ" sz="1500" b="1" i="0" u="none" strike="noStrike" cap="none" normalizeH="0" baseline="0" smtClean="0">
                        <a:ln>
                          <a:noFill/>
                        </a:ln>
                        <a:solidFill>
                          <a:schemeClr val="tx1"/>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66"/>
                    </a:solidFill>
                  </a:tcPr>
                </a:tc>
              </a:tr>
              <a:tr h="673100">
                <a:tc>
                  <a:txBody>
                    <a:bodyPr/>
                    <a:lstStyle/>
                    <a:p>
                      <a:pPr marL="177800" marR="0" lvl="0" indent="-177800" algn="l" defTabSz="914400" rtl="0" eaLnBrk="0" fontAlgn="base" latinLnBrk="0" hangingPunct="0">
                        <a:lnSpc>
                          <a:spcPct val="100000"/>
                        </a:lnSpc>
                        <a:spcBef>
                          <a:spcPct val="0"/>
                        </a:spcBef>
                        <a:spcAft>
                          <a:spcPct val="0"/>
                        </a:spcAft>
                        <a:buClrTx/>
                        <a:buSzTx/>
                        <a:buFontTx/>
                        <a:buAutoNum type="arabicPeriod"/>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Культивация       чуқурлиги</a:t>
                      </a:r>
                      <a:endParaRPr kumimoji="0" lang="uz-Cyrl-UZ" sz="16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12-14 см</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14-16 см</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30,2</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30,8</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771525">
                <a:tc>
                  <a:txBody>
                    <a:bodyPr/>
                    <a:lstStyle/>
                    <a:p>
                      <a:pPr marL="177800" marR="0" lvl="0" indent="-177800" algn="l"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2. Культивация чуқурлиги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биринчиси 12-14, </a:t>
                      </a: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кейингилари 14-16 </a:t>
                      </a:r>
                      <a:r>
                        <a:rPr kumimoji="0" lang="uz-Cyrl-UZ" sz="1500" b="1" i="0" u="none" strike="noStrike" cap="none" normalizeH="0" baseline="0" dirty="0" smtClean="0">
                          <a:ln>
                            <a:noFill/>
                          </a:ln>
                          <a:solidFill>
                            <a:schemeClr val="tx1"/>
                          </a:solidFill>
                          <a:effectLst/>
                          <a:latin typeface="Times New Roman" pitchFamily="18" charset="0"/>
                          <a:cs typeface="Times New Roman" pitchFamily="18" charset="0"/>
                        </a:rPr>
                        <a:t>см</a:t>
                      </a:r>
                      <a:endParaRPr kumimoji="0" lang="uz-Cyrl-UZ" sz="1500" b="1" i="0" u="none" strike="noStrike" cap="none" normalizeH="0" baseline="0" dirty="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биринчиси 14-16, </a:t>
                      </a: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кейингилари</a:t>
                      </a: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 </a:t>
                      </a: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16-18см</a:t>
                      </a:r>
                      <a:endParaRPr kumimoji="0" lang="uz-Cyrl-UZ" sz="15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30,8</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31,5</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1165225">
                <a:tc>
                  <a:txBody>
                    <a:bodyPr/>
                    <a:lstStyle/>
                    <a:p>
                      <a:pPr marL="177800" marR="0" lvl="0" indent="-177800" algn="l"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3. Культивация </a:t>
                      </a:r>
                      <a:r>
                        <a:rPr kumimoji="0" lang="uz-Cyrl-UZ" sz="1600" b="1" i="0" u="none" strike="noStrike" cap="none" normalizeH="0" baseline="0" dirty="0" smtClean="0">
                          <a:ln>
                            <a:noFill/>
                          </a:ln>
                          <a:solidFill>
                            <a:schemeClr val="tx1"/>
                          </a:solidFill>
                          <a:effectLst/>
                          <a:latin typeface="Times New Roman" pitchFamily="18" charset="0"/>
                        </a:rPr>
                        <a:t>ва чуқур юмшатиш</a:t>
                      </a:r>
                      <a:r>
                        <a:rPr kumimoji="0" lang="uz-Cyrl-UZ" sz="1800" b="1" i="0" u="none" strike="noStrike" cap="none" normalizeH="0" baseline="0" dirty="0" smtClean="0">
                          <a:ln>
                            <a:noFill/>
                          </a:ln>
                          <a:solidFill>
                            <a:schemeClr val="tx1"/>
                          </a:solidFill>
                          <a:effectLst/>
                          <a:latin typeface="Times New Roman" pitchFamily="18" charset="0"/>
                        </a:rPr>
                        <a:t> </a:t>
                      </a:r>
                      <a:r>
                        <a:rPr kumimoji="0" lang="uz-Cyrl-UZ" sz="1600" b="1" i="0" u="none" strike="noStrike" cap="none" normalizeH="0" baseline="0" dirty="0" smtClean="0">
                          <a:ln>
                            <a:noFill/>
                          </a:ln>
                          <a:solidFill>
                            <a:schemeClr val="tx1"/>
                          </a:solidFill>
                          <a:effectLst/>
                          <a:latin typeface="Times New Roman" pitchFamily="18" charset="0"/>
                          <a:cs typeface="Times New Roman" pitchFamily="18" charset="0"/>
                        </a:rPr>
                        <a:t>чуқурлиги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биринчиси 12-14,</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иккинчиси 16-18, кейингилари 12-14 </a:t>
                      </a:r>
                      <a:r>
                        <a:rPr kumimoji="0" lang="uz-Cyrl-UZ" sz="1400" b="1" i="0" u="none" strike="noStrike" cap="none" normalizeH="0" baseline="0" smtClean="0">
                          <a:ln>
                            <a:noFill/>
                          </a:ln>
                          <a:solidFill>
                            <a:schemeClr val="tx1"/>
                          </a:solidFill>
                          <a:effectLst/>
                          <a:latin typeface="Times New Roman" pitchFamily="18" charset="0"/>
                          <a:cs typeface="Times New Roman" pitchFamily="18" charset="0"/>
                        </a:rPr>
                        <a:t>см</a:t>
                      </a:r>
                      <a:endParaRPr kumimoji="0" lang="uz-Cyrl-UZ" sz="14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биринчиси 14-16,</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иккинчиси 18-20, </a:t>
                      </a:r>
                      <a:r>
                        <a:rPr kumimoji="0" lang="uz-Cyrl-UZ" sz="1500" b="1" i="0" u="none" strike="noStrike" cap="none" normalizeH="0" baseline="0" smtClean="0">
                          <a:ln>
                            <a:noFill/>
                          </a:ln>
                          <a:solidFill>
                            <a:schemeClr val="tx1"/>
                          </a:solidFill>
                          <a:effectLst/>
                          <a:latin typeface="Times New Roman" pitchFamily="18" charset="0"/>
                          <a:cs typeface="Times New Roman" pitchFamily="18" charset="0"/>
                        </a:rPr>
                        <a:t>кейингилари 14-16см</a:t>
                      </a:r>
                      <a:endParaRPr kumimoji="0" lang="uz-Cyrl-UZ" sz="15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32,4</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smtClean="0">
                          <a:ln>
                            <a:noFill/>
                          </a:ln>
                          <a:solidFill>
                            <a:schemeClr val="tx1"/>
                          </a:solidFill>
                          <a:effectLst/>
                          <a:latin typeface="Times New Roman" pitchFamily="18" charset="0"/>
                          <a:cs typeface="Times New Roman" pitchFamily="18" charset="0"/>
                        </a:rPr>
                        <a:t>32,9</a:t>
                      </a:r>
                      <a:endParaRPr kumimoji="0" lang="uz-Cyrl-UZ" sz="1600" b="1" i="0" u="none" strike="noStrike" cap="none" normalizeH="0" baseline="0" smtClean="0">
                        <a:ln>
                          <a:noFill/>
                        </a:ln>
                        <a:solidFill>
                          <a:schemeClr val="tx1"/>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1047750">
                <a:tc>
                  <a:txBody>
                    <a:bodyPr/>
                    <a:lstStyle/>
                    <a:p>
                      <a:pPr marL="177800" marR="0" lvl="0" indent="-177800" algn="l"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4. Культивация </a:t>
                      </a:r>
                      <a:r>
                        <a:rPr kumimoji="0" lang="uz-Cyrl-UZ" sz="1600" b="1" i="0" u="none" strike="noStrike" cap="none" normalizeH="0" baseline="0" dirty="0" smtClean="0">
                          <a:ln>
                            <a:noFill/>
                          </a:ln>
                          <a:solidFill>
                            <a:srgbClr val="FF0000"/>
                          </a:solidFill>
                          <a:effectLst/>
                          <a:latin typeface="Times New Roman" pitchFamily="18" charset="0"/>
                        </a:rPr>
                        <a:t>ва чуқур юмшатиш</a:t>
                      </a:r>
                      <a:r>
                        <a:rPr kumimoji="0" lang="uz-Cyrl-UZ" sz="1800" b="1" i="0" u="none" strike="noStrike" cap="none" normalizeH="0" baseline="0" dirty="0" smtClean="0">
                          <a:ln>
                            <a:noFill/>
                          </a:ln>
                          <a:solidFill>
                            <a:srgbClr val="FF0000"/>
                          </a:solidFill>
                          <a:effectLst/>
                          <a:latin typeface="Times New Roman" pitchFamily="18" charset="0"/>
                        </a:rPr>
                        <a:t> </a:t>
                      </a: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чуқурлиги</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биринчиси 12-14,</a:t>
                      </a:r>
                      <a:endParaRPr kumimoji="0" lang="ru-RU" sz="1600" b="1"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иккинчиси 18-20, кейингилари 12-14 </a:t>
                      </a:r>
                      <a:r>
                        <a:rPr kumimoji="0" lang="uz-Cyrl-UZ" sz="1400" b="1" i="0" u="none" strike="noStrike" cap="none" normalizeH="0" baseline="0" dirty="0" smtClean="0">
                          <a:ln>
                            <a:noFill/>
                          </a:ln>
                          <a:solidFill>
                            <a:srgbClr val="FF0000"/>
                          </a:solidFill>
                          <a:effectLst/>
                          <a:latin typeface="Times New Roman" pitchFamily="18" charset="0"/>
                          <a:cs typeface="Times New Roman" pitchFamily="18" charset="0"/>
                        </a:rPr>
                        <a:t>см</a:t>
                      </a:r>
                      <a:endParaRPr kumimoji="0" lang="uz-Cyrl-UZ" sz="1400" b="1" i="0" u="none" strike="noStrike" cap="none" normalizeH="0" baseline="0" dirty="0" smtClean="0">
                        <a:ln>
                          <a:noFill/>
                        </a:ln>
                        <a:solidFill>
                          <a:srgbClr val="FF0000"/>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биринчиси 14-16,</a:t>
                      </a:r>
                      <a:endParaRPr kumimoji="0" lang="ru-RU" sz="1600" b="1"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иккинчиси 22-25, </a:t>
                      </a:r>
                      <a:r>
                        <a:rPr kumimoji="0" lang="uz-Cyrl-UZ" sz="1500" b="1" i="0" u="none" strike="noStrike" cap="none" normalizeH="0" baseline="0" dirty="0" smtClean="0">
                          <a:ln>
                            <a:noFill/>
                          </a:ln>
                          <a:solidFill>
                            <a:srgbClr val="FF0000"/>
                          </a:solidFill>
                          <a:effectLst/>
                          <a:latin typeface="Times New Roman" pitchFamily="18" charset="0"/>
                          <a:cs typeface="Times New Roman" pitchFamily="18" charset="0"/>
                        </a:rPr>
                        <a:t>кейингилари 14-16см</a:t>
                      </a:r>
                      <a:endParaRPr kumimoji="0" lang="uz-Cyrl-UZ" sz="1500" b="1" i="0" u="none" strike="noStrike" cap="none" normalizeH="0" baseline="0" dirty="0" smtClean="0">
                        <a:ln>
                          <a:noFill/>
                        </a:ln>
                        <a:solidFill>
                          <a:srgbClr val="FF0000"/>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32,6</a:t>
                      </a:r>
                      <a:endParaRPr kumimoji="0" lang="uz-Cyrl-UZ" sz="1600" b="1" i="0" u="none" strike="noStrike" cap="none" normalizeH="0" baseline="0" dirty="0" smtClean="0">
                        <a:ln>
                          <a:noFill/>
                        </a:ln>
                        <a:solidFill>
                          <a:srgbClr val="FF0000"/>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533775" algn="l"/>
                        </a:tabLst>
                      </a:pPr>
                      <a:r>
                        <a:rPr kumimoji="0" lang="uz-Cyrl-UZ" sz="1600" b="1" i="0" u="none" strike="noStrike" cap="none" normalizeH="0" baseline="0" dirty="0" smtClean="0">
                          <a:ln>
                            <a:noFill/>
                          </a:ln>
                          <a:solidFill>
                            <a:srgbClr val="FF0000"/>
                          </a:solidFill>
                          <a:effectLst/>
                          <a:latin typeface="Times New Roman" pitchFamily="18" charset="0"/>
                          <a:cs typeface="Times New Roman" pitchFamily="18" charset="0"/>
                        </a:rPr>
                        <a:t>33,3</a:t>
                      </a:r>
                      <a:endParaRPr kumimoji="0" lang="uz-Cyrl-UZ" sz="1600" b="1" i="0" u="none" strike="noStrike" cap="none" normalizeH="0" baseline="0" dirty="0" smtClean="0">
                        <a:ln>
                          <a:noFill/>
                        </a:ln>
                        <a:solidFill>
                          <a:srgbClr val="FF0000"/>
                        </a:solidFill>
                        <a:effectLst/>
                        <a:latin typeface="Arial"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ransition advTm="111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1187450" y="404813"/>
            <a:ext cx="6553200" cy="954107"/>
          </a:xfrm>
          <a:prstGeom prst="rect">
            <a:avLst/>
          </a:prstGeom>
          <a:solidFill>
            <a:schemeClr val="accent6">
              <a:lumMod val="20000"/>
              <a:lumOff val="80000"/>
            </a:schemeClr>
          </a:solidFill>
          <a:ln/>
        </p:spPr>
        <p:style>
          <a:lnRef idx="2">
            <a:schemeClr val="accent2"/>
          </a:lnRef>
          <a:fillRef idx="1">
            <a:schemeClr val="lt1"/>
          </a:fillRef>
          <a:effectRef idx="0">
            <a:schemeClr val="accent2"/>
          </a:effectRef>
          <a:fontRef idx="minor">
            <a:schemeClr val="dk1"/>
          </a:fontRef>
        </p:style>
        <p:txBody>
          <a:bodyPr>
            <a:spAutoFit/>
          </a:bodyPr>
          <a:lstStyle/>
          <a:p>
            <a:pPr algn="ctr">
              <a:defRPr/>
            </a:pPr>
            <a:r>
              <a:rPr lang="uz-Cyrl-UZ" sz="2800" b="1" dirty="0">
                <a:solidFill>
                  <a:schemeClr val="tx2"/>
                </a:solidFill>
                <a:latin typeface="Times New Roman" pitchFamily="18" charset="0"/>
                <a:cs typeface="Arial" charset="0"/>
              </a:rPr>
              <a:t>Мақбул муддатда культивация ўтказишни пахта ҳосилига таъсири</a:t>
            </a:r>
            <a:endParaRPr lang="ru-RU" sz="2800" b="1" dirty="0">
              <a:solidFill>
                <a:schemeClr val="tx2"/>
              </a:solidFill>
              <a:latin typeface="Times New Roman" pitchFamily="18" charset="0"/>
              <a:cs typeface="Arial" charset="0"/>
            </a:endParaRPr>
          </a:p>
        </p:txBody>
      </p:sp>
      <p:graphicFrame>
        <p:nvGraphicFramePr>
          <p:cNvPr id="5" name="Group 106"/>
          <p:cNvGraphicFramePr>
            <a:graphicFrameLocks noGrp="1"/>
          </p:cNvGraphicFramePr>
          <p:nvPr>
            <p:ph/>
          </p:nvPr>
        </p:nvGraphicFramePr>
        <p:xfrm>
          <a:off x="457200" y="1628775"/>
          <a:ext cx="8229600" cy="4952862"/>
        </p:xfrm>
        <a:graphic>
          <a:graphicData uri="http://schemas.openxmlformats.org/drawingml/2006/table">
            <a:tbl>
              <a:tblPr/>
              <a:tblGrid>
                <a:gridCol w="2057400"/>
                <a:gridCol w="2343152"/>
                <a:gridCol w="2000264"/>
                <a:gridCol w="1828784"/>
              </a:tblGrid>
              <a:tr h="1427362">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chemeClr val="tx1"/>
                          </a:solidFill>
                          <a:effectLst/>
                          <a:latin typeface="Times New Roman" pitchFamily="18" charset="0"/>
                        </a:rPr>
                        <a:t>Пахта ҳосили, ц/га</a:t>
                      </a:r>
                      <a:endParaRPr kumimoji="0" lang="ru-RU" sz="2400" b="1" i="0" u="none" strike="noStrike" cap="none" normalizeH="0" baseline="0" dirty="0" smtClean="0">
                        <a:ln>
                          <a:noFill/>
                        </a:ln>
                        <a:solidFill>
                          <a:schemeClr val="tx1"/>
                        </a:solidFill>
                        <a:effectLst/>
                        <a:latin typeface="Times New Roman" pitchFamily="18" charset="0"/>
                      </a:endParaRPr>
                    </a:p>
                  </a:txBody>
                  <a:tcPr marT="45726" marB="4572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chemeClr val="tx1"/>
                          </a:solidFill>
                          <a:effectLst/>
                          <a:latin typeface="Times New Roman" pitchFamily="18" charset="0"/>
                        </a:rPr>
                        <a:t>Култивация кечиктириб ўтказиш натижасида ҳосилдорликни пасайиши, ц/га </a:t>
                      </a:r>
                      <a:endParaRPr kumimoji="0" lang="ru-RU" sz="2400" b="1" i="0" u="none" strike="noStrike" cap="none" normalizeH="0" baseline="0" dirty="0" smtClean="0">
                        <a:ln>
                          <a:noFill/>
                        </a:ln>
                        <a:solidFill>
                          <a:schemeClr val="tx1"/>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r>
              <a:tr h="16941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009900"/>
                          </a:solidFill>
                          <a:effectLst/>
                          <a:latin typeface="Times New Roman" pitchFamily="18" charset="0"/>
                        </a:rPr>
                        <a:t>Мақбул муддатда, яъни ер етилганда ўтказилганда</a:t>
                      </a:r>
                      <a:endParaRPr kumimoji="0" lang="ru-RU" sz="2400" b="1" i="0" u="none" strike="noStrike" cap="none" normalizeH="0" baseline="0" dirty="0" smtClean="0">
                        <a:ln>
                          <a:noFill/>
                        </a:ln>
                        <a:solidFill>
                          <a:srgbClr val="009900"/>
                        </a:solidFill>
                        <a:effectLst/>
                        <a:latin typeface="Times New Roman" pitchFamily="18" charset="0"/>
                      </a:endParaRPr>
                    </a:p>
                  </a:txBody>
                  <a:tcPr marT="45726" marB="4572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4-6 кунга кечиктириб ўтказилганда</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ц/га</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85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009900"/>
                          </a:solidFill>
                          <a:effectLst/>
                          <a:latin typeface="Times New Roman" pitchFamily="18" charset="0"/>
                        </a:rPr>
                        <a:t>20.5</a:t>
                      </a:r>
                      <a:endParaRPr kumimoji="0" lang="ru-RU" sz="2400" b="1" i="0" u="none" strike="noStrike" cap="none" normalizeH="0" baseline="0" dirty="0" smtClean="0">
                        <a:ln>
                          <a:noFill/>
                        </a:ln>
                        <a:solidFill>
                          <a:srgbClr val="009900"/>
                        </a:solidFill>
                        <a:effectLst/>
                        <a:latin typeface="Times New Roman" pitchFamily="18" charset="0"/>
                      </a:endParaRPr>
                    </a:p>
                  </a:txBody>
                  <a:tcPr marT="45726" marB="4572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15.1</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5.4</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26.4</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20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009900"/>
                          </a:solidFill>
                          <a:effectLst/>
                          <a:latin typeface="Times New Roman" pitchFamily="18" charset="0"/>
                        </a:rPr>
                        <a:t>29.5</a:t>
                      </a:r>
                      <a:endParaRPr kumimoji="0" lang="ru-RU" sz="2400" b="1" i="0" u="none" strike="noStrike" cap="none" normalizeH="0" baseline="0" dirty="0" smtClean="0">
                        <a:ln>
                          <a:noFill/>
                        </a:ln>
                        <a:solidFill>
                          <a:srgbClr val="009900"/>
                        </a:solidFill>
                        <a:effectLst/>
                        <a:latin typeface="Times New Roman" pitchFamily="18" charset="0"/>
                      </a:endParaRPr>
                    </a:p>
                  </a:txBody>
                  <a:tcPr marT="45726" marB="4572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22.3</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7.2</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25.2</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29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009900"/>
                          </a:solidFill>
                          <a:effectLst/>
                          <a:latin typeface="Times New Roman" pitchFamily="18" charset="0"/>
                        </a:rPr>
                        <a:t>34.1</a:t>
                      </a:r>
                      <a:endParaRPr kumimoji="0" lang="ru-RU" sz="2400" b="1" i="0" u="none" strike="noStrike" cap="none" normalizeH="0" baseline="0" dirty="0" smtClean="0">
                        <a:ln>
                          <a:noFill/>
                        </a:ln>
                        <a:solidFill>
                          <a:srgbClr val="009900"/>
                        </a:solidFill>
                        <a:effectLst/>
                        <a:latin typeface="Times New Roman" pitchFamily="18" charset="0"/>
                      </a:endParaRPr>
                    </a:p>
                  </a:txBody>
                  <a:tcPr marT="45726" marB="45726"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27.6</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6.5</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uz-Cyrl-UZ" sz="2400" b="1" i="0" u="none" strike="noStrike" cap="none" normalizeH="0" baseline="0" dirty="0" smtClean="0">
                          <a:ln>
                            <a:noFill/>
                          </a:ln>
                          <a:solidFill>
                            <a:srgbClr val="FF0000"/>
                          </a:solidFill>
                          <a:effectLst/>
                          <a:latin typeface="Times New Roman" pitchFamily="18" charset="0"/>
                        </a:rPr>
                        <a:t>19.1</a:t>
                      </a:r>
                      <a:endParaRPr kumimoji="0" lang="ru-RU" sz="2400" b="1" i="0" u="none" strike="noStrike" cap="none" normalizeH="0" baseline="0" dirty="0" smtClean="0">
                        <a:ln>
                          <a:noFill/>
                        </a:ln>
                        <a:solidFill>
                          <a:srgbClr val="FF0000"/>
                        </a:solidFill>
                        <a:effectLst/>
                        <a:latin typeface="Times New Roman" pitchFamily="18" charset="0"/>
                      </a:endParaRPr>
                    </a:p>
                  </a:txBody>
                  <a:tcPr marT="45726" marB="45726"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00034" y="285728"/>
            <a:ext cx="8215370" cy="85725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Ўсимликлар қатор орасига ишлов бериш самарадорлигини ошириш</a:t>
            </a:r>
            <a:endParaRPr lang="ru-RU" sz="2800" b="1" dirty="0">
              <a:latin typeface="Times New Roman" pitchFamily="18" charset="0"/>
              <a:cs typeface="Times New Roman" pitchFamily="18" charset="0"/>
            </a:endParaRPr>
          </a:p>
        </p:txBody>
      </p:sp>
      <p:sp>
        <p:nvSpPr>
          <p:cNvPr id="5" name="Скругленный прямоугольник 4"/>
          <p:cNvSpPr/>
          <p:nvPr/>
        </p:nvSpPr>
        <p:spPr>
          <a:xfrm>
            <a:off x="285720" y="1285860"/>
            <a:ext cx="8572560" cy="5286412"/>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1249" name="Rectangle 1"/>
          <p:cNvSpPr>
            <a:spLocks noChangeArrowheads="1"/>
          </p:cNvSpPr>
          <p:nvPr/>
        </p:nvSpPr>
        <p:spPr bwMode="auto">
          <a:xfrm>
            <a:off x="500034" y="1142984"/>
            <a:ext cx="8358246" cy="53245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449263" algn="just" eaLnBrk="0" fontAlgn="base" hangingPunct="0">
              <a:spcBef>
                <a:spcPct val="0"/>
              </a:spcBef>
              <a:spcAft>
                <a:spcPct val="0"/>
              </a:spcAft>
              <a:tabLst>
                <a:tab pos="-1592263" algn="l"/>
                <a:tab pos="-1555750" algn="l"/>
                <a:tab pos="-1484313" algn="l"/>
                <a:tab pos="-1374775" algn="l"/>
              </a:tabLst>
            </a:pPr>
            <a:r>
              <a:rPr lang="uz-Cyrl-UZ" sz="2000" b="1" dirty="0" smtClean="0">
                <a:solidFill>
                  <a:srgbClr val="FF0000"/>
                </a:solidFill>
                <a:latin typeface="Times New Roman" pitchFamily="18" charset="0"/>
                <a:ea typeface="Calibri" pitchFamily="34" charset="0"/>
                <a:cs typeface="Times New Roman" pitchFamily="18" charset="0"/>
              </a:rPr>
              <a:t>1) </a:t>
            </a:r>
            <a:r>
              <a:rPr lang="uz-Cyrl-UZ" sz="2000" b="1" dirty="0" smtClean="0">
                <a:latin typeface="Times New Roman" pitchFamily="18" charset="0"/>
                <a:ea typeface="Calibri" pitchFamily="34" charset="0"/>
                <a:cs typeface="Times New Roman" pitchFamily="18" charset="0"/>
              </a:rPr>
              <a:t>Қаторлар оралиғига ишлов бериш ҳар бир экин илдизининг ривожланиш хусусиятларини эътиборга олган ҳолда агротехник талабларга мос равишда бажарилиши керак. Экинлар илдизларига зарар келтирмаслик учун, қаторлар орасидаги тупроқ ҳар хил чуқурликда юмшатиш керак, яъни </a:t>
            </a:r>
            <a:r>
              <a:rPr lang="uz-Cyrl-UZ" sz="2000" b="1" dirty="0" smtClean="0">
                <a:solidFill>
                  <a:srgbClr val="FF0000"/>
                </a:solidFill>
                <a:latin typeface="Times New Roman" pitchFamily="18" charset="0"/>
                <a:ea typeface="Calibri" pitchFamily="34" charset="0"/>
                <a:cs typeface="Times New Roman" pitchFamily="18" charset="0"/>
              </a:rPr>
              <a:t>ғўза туплари атрофида саёзроқ, қатор ўртасини эса чуқурроқ ишлов бериш фойдали </a:t>
            </a:r>
            <a:r>
              <a:rPr lang="uz-Cyrl-UZ" sz="2000" b="1" dirty="0" smtClean="0">
                <a:latin typeface="Times New Roman" pitchFamily="18" charset="0"/>
                <a:ea typeface="Calibri" pitchFamily="34" charset="0"/>
                <a:cs typeface="Times New Roman" pitchFamily="18" charset="0"/>
              </a:rPr>
              <a:t>бўлади. </a:t>
            </a:r>
            <a:endParaRPr lang="ru-RU" sz="1050" b="1" dirty="0" smtClean="0">
              <a:latin typeface="Times New Roman" pitchFamily="18" charset="0"/>
              <a:cs typeface="Times New Roman" pitchFamily="18" charset="0"/>
            </a:endParaRPr>
          </a:p>
          <a:p>
            <a:pPr lvl="0" indent="449263" algn="just" eaLnBrk="0" fontAlgn="base" hangingPunct="0">
              <a:spcBef>
                <a:spcPct val="0"/>
              </a:spcBef>
              <a:spcAft>
                <a:spcPct val="0"/>
              </a:spcAft>
              <a:tabLst>
                <a:tab pos="-1592263" algn="l"/>
                <a:tab pos="-1555750" algn="l"/>
                <a:tab pos="-1484313" algn="l"/>
                <a:tab pos="-1374775" algn="l"/>
              </a:tabLst>
            </a:pPr>
            <a:r>
              <a:rPr lang="uz-Cyrl-UZ" sz="2000" b="1" dirty="0" smtClean="0">
                <a:solidFill>
                  <a:srgbClr val="FF0000"/>
                </a:solidFill>
                <a:latin typeface="Times New Roman" pitchFamily="18" charset="0"/>
                <a:ea typeface="Calibri" pitchFamily="34" charset="0"/>
                <a:cs typeface="Times New Roman" pitchFamily="18" charset="0"/>
              </a:rPr>
              <a:t>2) </a:t>
            </a:r>
            <a:r>
              <a:rPr lang="uz-Cyrl-UZ" sz="2000" b="1" dirty="0" smtClean="0">
                <a:latin typeface="Times New Roman" pitchFamily="18" charset="0"/>
                <a:ea typeface="Calibri" pitchFamily="34" charset="0"/>
                <a:cs typeface="Times New Roman" pitchFamily="18" charset="0"/>
              </a:rPr>
              <a:t>Култиватор ишчи қисмларини агротехник талабларга мос ўрнатиш керак. Масалан, экин ниҳолига яқин ишлов бериш  чуқурлиги талабга кўра 5-6  см ўрнига 15-18 см чуқурликда ишлов берилса,  бегона ўтлар икки баровар камаяди, аммо </a:t>
            </a:r>
            <a:r>
              <a:rPr lang="uz-Cyrl-UZ" sz="2000" b="1" dirty="0" smtClean="0">
                <a:solidFill>
                  <a:srgbClr val="FF0000"/>
                </a:solidFill>
                <a:latin typeface="Times New Roman" pitchFamily="18" charset="0"/>
                <a:ea typeface="Calibri" pitchFamily="34" charset="0"/>
                <a:cs typeface="Times New Roman" pitchFamily="18" charset="0"/>
              </a:rPr>
              <a:t>ғўзанинг ён илдизларининг 30-35% шикастланишига </a:t>
            </a:r>
            <a:r>
              <a:rPr lang="uz-Cyrl-UZ" sz="2000" b="1" dirty="0" smtClean="0">
                <a:latin typeface="Times New Roman" pitchFamily="18" charset="0"/>
                <a:ea typeface="Calibri" pitchFamily="34" charset="0"/>
                <a:cs typeface="Times New Roman" pitchFamily="18" charset="0"/>
              </a:rPr>
              <a:t>олиб келади.</a:t>
            </a:r>
            <a:endParaRPr lang="ru-RU" sz="1050" b="1" dirty="0" smtClean="0">
              <a:latin typeface="Times New Roman" pitchFamily="18" charset="0"/>
              <a:cs typeface="Times New Roman" pitchFamily="18" charset="0"/>
            </a:endParaRPr>
          </a:p>
          <a:p>
            <a:pPr lvl="0" indent="449263" algn="just" eaLnBrk="0" fontAlgn="base" hangingPunct="0">
              <a:spcBef>
                <a:spcPct val="0"/>
              </a:spcBef>
              <a:spcAft>
                <a:spcPct val="0"/>
              </a:spcAft>
              <a:tabLst>
                <a:tab pos="-1592263" algn="l"/>
                <a:tab pos="-1555750" algn="l"/>
                <a:tab pos="-1484313" algn="l"/>
                <a:tab pos="-1374775" algn="l"/>
              </a:tabLst>
            </a:pPr>
            <a:r>
              <a:rPr lang="uz-Cyrl-UZ" sz="2000" b="1" dirty="0" smtClean="0">
                <a:solidFill>
                  <a:srgbClr val="FF0000"/>
                </a:solidFill>
                <a:latin typeface="Times New Roman" pitchFamily="18" charset="0"/>
                <a:ea typeface="Calibri" pitchFamily="34" charset="0"/>
                <a:cs typeface="Times New Roman" pitchFamily="18" charset="0"/>
              </a:rPr>
              <a:t>3) </a:t>
            </a:r>
            <a:r>
              <a:rPr lang="uz-Cyrl-UZ" sz="2000" b="1" dirty="0" smtClean="0">
                <a:latin typeface="Times New Roman" pitchFamily="18" charset="0"/>
                <a:ea typeface="Calibri" pitchFamily="34" charset="0"/>
                <a:cs typeface="Times New Roman" pitchFamily="18" charset="0"/>
              </a:rPr>
              <a:t>Суғорилган майдонларни оби тобида ишлов берилиб, унинг юзасини майин тупроққа айлантириш керак.  Маълумки, иссиқ иқлим таъсирида суғорилган ердаги тупроқ усти намлигини тез йўқотиб, зич қатлам (қатқалоқ) ҳосил бўлиши ҳисобига кенглиги 1-3 см, чуқурлиги 6-10 см бўлган ёриқлар пайдо бўлиб, </a:t>
            </a:r>
            <a:r>
              <a:rPr lang="uz-Cyrl-UZ" sz="2000" b="1" dirty="0" smtClean="0">
                <a:solidFill>
                  <a:srgbClr val="FF0000"/>
                </a:solidFill>
                <a:latin typeface="Times New Roman" pitchFamily="18" charset="0"/>
                <a:ea typeface="Calibri" pitchFamily="34" charset="0"/>
                <a:cs typeface="Times New Roman" pitchFamily="18" charset="0"/>
              </a:rPr>
              <a:t>ўсимликларнинг ён илдизларини узилиши</a:t>
            </a:r>
            <a:r>
              <a:rPr lang="uz-Cyrl-UZ" sz="2000" b="1" dirty="0" smtClean="0">
                <a:latin typeface="Times New Roman" pitchFamily="18" charset="0"/>
                <a:ea typeface="Calibri" pitchFamily="34" charset="0"/>
                <a:cs typeface="Times New Roman" pitchFamily="18" charset="0"/>
              </a:rPr>
              <a:t> рўй беради. </a:t>
            </a:r>
            <a:endParaRPr lang="ru-RU" sz="1050" b="1" dirty="0" smtClean="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500034" y="285728"/>
            <a:ext cx="8215370" cy="928694"/>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Ўсимликлар қатор орасига ишлов бериш </a:t>
            </a:r>
            <a:r>
              <a:rPr lang="uz-Cyrl-UZ" sz="2800" b="1" smtClean="0">
                <a:latin typeface="Times New Roman" pitchFamily="18" charset="0"/>
                <a:cs typeface="Times New Roman" pitchFamily="18" charset="0"/>
              </a:rPr>
              <a:t>самарадорлигини ошириш (давоми)</a:t>
            </a:r>
            <a:endParaRPr lang="ru-RU" sz="2800" b="1" dirty="0">
              <a:latin typeface="Times New Roman" pitchFamily="18" charset="0"/>
              <a:cs typeface="Times New Roman" pitchFamily="18" charset="0"/>
            </a:endParaRPr>
          </a:p>
        </p:txBody>
      </p:sp>
      <p:sp>
        <p:nvSpPr>
          <p:cNvPr id="5" name="Скругленный прямоугольник 4"/>
          <p:cNvSpPr/>
          <p:nvPr/>
        </p:nvSpPr>
        <p:spPr>
          <a:xfrm>
            <a:off x="285720" y="1428736"/>
            <a:ext cx="8572560" cy="5143536"/>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81249" name="Rectangle 1"/>
          <p:cNvSpPr>
            <a:spLocks noChangeArrowheads="1"/>
          </p:cNvSpPr>
          <p:nvPr/>
        </p:nvSpPr>
        <p:spPr bwMode="auto">
          <a:xfrm>
            <a:off x="500034" y="1428736"/>
            <a:ext cx="835824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4)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Ҳар сафар экинлар қатор ораларига ишлов беришда культиватор албатда  экиш агрегати юрган издан юриши ва унинг харакат схемасини такрорлаши керак. Чунки ҳамма вақт ҳам четки қаторларнинг орасидаги масофа бир хил бўлмаслиги (ўзгариши) натижасида култиватор ишчи қисмлари томонидан </a:t>
            </a: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экинлар ниҳолларини  нобуд қилинишининг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олди олинади. </a:t>
            </a:r>
            <a:endParaRPr kumimoji="0" lang="ru-RU" sz="1050" b="1" i="0" u="none" strike="noStrike" cap="none" normalizeH="0" baseline="0" dirty="0" smtClean="0">
              <a:ln>
                <a:noFill/>
              </a:ln>
              <a:effectLst/>
              <a:latin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5)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Суғориш эгатлари қатор оралиғининг қоқ ўртасидан ва барча қаторларда бир хил чуқурликда олиниши керак. Акс ҳолда кейинги культивация вақтида </a:t>
            </a: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агрегатни тўғри бошқариш қийин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бўлади ва култиваторни тўғри юрмаслиги натижасида </a:t>
            </a: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кўчатлар кўплаб шикастланиши</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 мумкин.</a:t>
            </a:r>
            <a:endParaRPr kumimoji="0" lang="ru-RU" sz="1050" b="1" i="0" u="none" strike="noStrike" cap="none" normalizeH="0" baseline="0" dirty="0" smtClean="0">
              <a:ln>
                <a:noFill/>
              </a:ln>
              <a:effectLst/>
              <a:latin typeface="Times New Roman" pitchFamily="18"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6)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Қатор орасига биринчи марта ишлов беришда иложи борича ниҳолларга яқинроқ масофада ишлов бериш, кейинги ишлашларни ўсимлик илдизларининг ривожланиш хусусиятларини ҳисобга олган ҳолда уларнинг </a:t>
            </a:r>
            <a:r>
              <a:rPr kumimoji="0" lang="uz-Cyrl-UZ"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ишлаш кенглиги ва чуқурлигини қисқартириб бориш </a:t>
            </a:r>
            <a:r>
              <a:rPr kumimoji="0" lang="uz-Cyrl-UZ" sz="2000" b="1" i="0" u="none" strike="noStrike" cap="none" normalizeH="0" baseline="0" dirty="0" smtClean="0">
                <a:ln>
                  <a:noFill/>
                </a:ln>
                <a:effectLst/>
                <a:latin typeface="Times New Roman" pitchFamily="18" charset="0"/>
                <a:ea typeface="Times New Roman" pitchFamily="18" charset="0"/>
                <a:cs typeface="Times New Roman" pitchFamily="18" charset="0"/>
              </a:rPr>
              <a:t>талаб этилади.</a:t>
            </a:r>
            <a:endParaRPr kumimoji="0" lang="uz-Cyrl-UZ" sz="2800" b="1"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3"/>
          <p:cNvSpPr/>
          <p:nvPr/>
        </p:nvSpPr>
        <p:spPr>
          <a:xfrm>
            <a:off x="2214546" y="357166"/>
            <a:ext cx="5000660" cy="1500198"/>
          </a:xfrm>
          <a:prstGeom prst="ellipse">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solidFill>
                  <a:srgbClr val="FF0000"/>
                </a:solidFill>
              </a:rPr>
              <a:t>Диққат!  </a:t>
            </a:r>
          </a:p>
          <a:p>
            <a:pPr algn="ctr"/>
            <a:r>
              <a:rPr lang="uz-Cyrl-UZ" sz="2800" b="1" dirty="0" smtClean="0">
                <a:solidFill>
                  <a:srgbClr val="FF0000"/>
                </a:solidFill>
              </a:rPr>
              <a:t>Ёзиб олинг ва эслаб қолинг!</a:t>
            </a:r>
            <a:endParaRPr lang="ru-RU" sz="2800" b="1" dirty="0">
              <a:solidFill>
                <a:srgbClr val="FF0000"/>
              </a:solidFill>
            </a:endParaRPr>
          </a:p>
        </p:txBody>
      </p:sp>
      <p:sp>
        <p:nvSpPr>
          <p:cNvPr id="5" name="Овал 4"/>
          <p:cNvSpPr/>
          <p:nvPr/>
        </p:nvSpPr>
        <p:spPr>
          <a:xfrm>
            <a:off x="285720" y="2000240"/>
            <a:ext cx="8572560" cy="4714908"/>
          </a:xfrm>
          <a:prstGeom prst="ellipse">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6" name="Прямоугольник 5"/>
          <p:cNvSpPr/>
          <p:nvPr/>
        </p:nvSpPr>
        <p:spPr>
          <a:xfrm>
            <a:off x="357158" y="2000240"/>
            <a:ext cx="8429684" cy="4431983"/>
          </a:xfrm>
          <a:prstGeom prst="rect">
            <a:avLst/>
          </a:prstGeom>
        </p:spPr>
        <p:txBody>
          <a:bodyPr wrap="square">
            <a:spAutoFit/>
          </a:bodyPr>
          <a:lstStyle/>
          <a:p>
            <a:r>
              <a:rPr lang="uz-Cyrl-UZ" sz="2600" b="1" dirty="0" smtClean="0">
                <a:solidFill>
                  <a:srgbClr val="FF0000"/>
                </a:solidFill>
                <a:latin typeface="Times New Roman" pitchFamily="18" charset="0"/>
                <a:cs typeface="Times New Roman" pitchFamily="18" charset="0"/>
              </a:rPr>
              <a:t>                                </a:t>
            </a:r>
          </a:p>
          <a:p>
            <a:r>
              <a:rPr lang="uz-Cyrl-UZ" sz="2600" b="1" dirty="0">
                <a:latin typeface="Times New Roman" pitchFamily="18" charset="0"/>
                <a:cs typeface="Times New Roman" pitchFamily="18" charset="0"/>
              </a:rPr>
              <a:t> </a:t>
            </a:r>
            <a:r>
              <a:rPr lang="uz-Cyrl-UZ" sz="2600" b="1" dirty="0" smtClean="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Культивация- </a:t>
            </a:r>
          </a:p>
          <a:p>
            <a:r>
              <a:rPr lang="uz-Cyrl-UZ" sz="3200" b="1" dirty="0" smtClean="0">
                <a:latin typeface="Times New Roman" pitchFamily="18" charset="0"/>
                <a:cs typeface="Times New Roman" pitchFamily="18" charset="0"/>
              </a:rPr>
              <a:t>              тупроқнинг юза қатламларини </a:t>
            </a:r>
          </a:p>
          <a:p>
            <a:r>
              <a:rPr lang="uz-Cyrl-UZ" sz="3200" b="1" dirty="0" smtClean="0">
                <a:latin typeface="Times New Roman" pitchFamily="18" charset="0"/>
                <a:cs typeface="Times New Roman" pitchFamily="18" charset="0"/>
              </a:rPr>
              <a:t>     ғовак,  майда -  донадор    қилиб ишлов бериш   ҳисобига    </a:t>
            </a:r>
            <a:r>
              <a:rPr lang="uz-Cyrl-UZ" sz="3200" b="1" dirty="0" smtClean="0">
                <a:solidFill>
                  <a:srgbClr val="FF0000"/>
                </a:solidFill>
                <a:latin typeface="Times New Roman" pitchFamily="18" charset="0"/>
                <a:cs typeface="Times New Roman" pitchFamily="18" charset="0"/>
              </a:rPr>
              <a:t>намликни    узоқ      вақт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сақлаш,   </a:t>
            </a:r>
            <a:r>
              <a:rPr lang="uz-Cyrl-UZ" sz="3200" b="1" dirty="0" smtClean="0">
                <a:latin typeface="Times New Roman" pitchFamily="18" charset="0"/>
                <a:cs typeface="Times New Roman" pitchFamily="18" charset="0"/>
              </a:rPr>
              <a:t>шўрланган     ерларда    куйи   </a:t>
            </a:r>
          </a:p>
          <a:p>
            <a:r>
              <a:rPr lang="uz-Cyrl-UZ" sz="3200" b="1" dirty="0">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      қатламдаги    </a:t>
            </a:r>
            <a:r>
              <a:rPr lang="uz-Cyrl-UZ" sz="3200" b="1" dirty="0" smtClean="0">
                <a:solidFill>
                  <a:srgbClr val="FF0000"/>
                </a:solidFill>
                <a:latin typeface="Times New Roman" pitchFamily="18" charset="0"/>
                <a:cs typeface="Times New Roman" pitchFamily="18" charset="0"/>
              </a:rPr>
              <a:t>тузларнинг      юқорига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кўтарилишини  камайтириш </a:t>
            </a:r>
          </a:p>
          <a:p>
            <a:r>
              <a:rPr lang="uz-Cyrl-UZ" sz="3200" b="1" dirty="0">
                <a:solidFill>
                  <a:srgbClr val="FF0000"/>
                </a:solidFill>
                <a:latin typeface="Times New Roman" pitchFamily="18" charset="0"/>
                <a:cs typeface="Times New Roman" pitchFamily="18" charset="0"/>
              </a:rPr>
              <a:t> </a:t>
            </a:r>
            <a:r>
              <a:rPr lang="uz-Cyrl-UZ" sz="3200" b="1" dirty="0" smtClean="0">
                <a:solidFill>
                  <a:srgbClr val="FF0000"/>
                </a:solidFill>
                <a:latin typeface="Times New Roman" pitchFamily="18" charset="0"/>
                <a:cs typeface="Times New Roman" pitchFamily="18" charset="0"/>
              </a:rPr>
              <a:t>                      </a:t>
            </a:r>
            <a:r>
              <a:rPr lang="uz-Cyrl-UZ" sz="3200" b="1" dirty="0" smtClean="0">
                <a:latin typeface="Times New Roman" pitchFamily="18" charset="0"/>
                <a:cs typeface="Times New Roman" pitchFamily="18" charset="0"/>
              </a:rPr>
              <a:t>имконини беради. </a:t>
            </a:r>
            <a:r>
              <a:rPr lang="uz-Cyrl-UZ" sz="3200" b="1" dirty="0" smtClean="0">
                <a:latin typeface="Times New Roman" pitchFamily="18" charset="0"/>
                <a:ea typeface="Calibri" pitchFamily="34" charset="0"/>
                <a:cs typeface="Times New Roman" pitchFamily="18" charset="0"/>
              </a:rPr>
              <a:t> </a:t>
            </a:r>
            <a:endParaRPr lang="ru-RU" sz="3200" b="1"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635896" y="1772816"/>
            <a:ext cx="5184575" cy="324036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r>
              <a:rPr lang="uz-Cyrl-UZ" sz="2200" b="1" dirty="0" smtClean="0">
                <a:solidFill>
                  <a:srgbClr val="FF0000"/>
                </a:solidFill>
                <a:latin typeface="Times New Roman" pitchFamily="18" charset="0"/>
                <a:cs typeface="Times New Roman" pitchFamily="18" charset="0"/>
              </a:rPr>
              <a:t>     1). </a:t>
            </a:r>
            <a:r>
              <a:rPr lang="uz-Cyrl-UZ" sz="2200" b="1" dirty="0" smtClean="0">
                <a:solidFill>
                  <a:schemeClr val="tx1"/>
                </a:solidFill>
                <a:latin typeface="Times New Roman" pitchFamily="18" charset="0"/>
                <a:cs typeface="Times New Roman" pitchFamily="18" charset="0"/>
              </a:rPr>
              <a:t>Ўсимликлар қ</a:t>
            </a:r>
            <a:r>
              <a:rPr lang="uz-Cyrl-UZ" sz="2400" b="1" dirty="0" smtClean="0">
                <a:latin typeface="Times New Roman" pitchFamily="18" charset="0"/>
                <a:cs typeface="Times New Roman" pitchFamily="18" charset="0"/>
              </a:rPr>
              <a:t>атор </a:t>
            </a:r>
            <a:r>
              <a:rPr lang="uz-Cyrl-UZ" sz="2400" b="1" dirty="0">
                <a:latin typeface="Times New Roman" pitchFamily="18" charset="0"/>
                <a:cs typeface="Times New Roman" pitchFamily="18" charset="0"/>
              </a:rPr>
              <a:t>орасига </a:t>
            </a:r>
            <a:r>
              <a:rPr lang="uz-Cyrl-UZ" sz="2400" b="1" dirty="0" smtClean="0">
                <a:solidFill>
                  <a:srgbClr val="FF0000"/>
                </a:solidFill>
                <a:latin typeface="Times New Roman" pitchFamily="18" charset="0"/>
                <a:cs typeface="Times New Roman" pitchFamily="18" charset="0"/>
              </a:rPr>
              <a:t>нима учун ва қандай ишловлар </a:t>
            </a:r>
            <a:r>
              <a:rPr lang="uz-Cyrl-UZ" sz="2400" b="1" dirty="0" smtClean="0">
                <a:latin typeface="Times New Roman" pitchFamily="18" charset="0"/>
                <a:cs typeface="Times New Roman" pitchFamily="18" charset="0"/>
              </a:rPr>
              <a:t>берилади? </a:t>
            </a:r>
            <a:endParaRPr lang="ru-RU" sz="2400" b="1" dirty="0">
              <a:latin typeface="Times New Roman" pitchFamily="18" charset="0"/>
              <a:cs typeface="Times New Roman" pitchFamily="18" charset="0"/>
            </a:endParaRPr>
          </a:p>
          <a:p>
            <a:pPr algn="just"/>
            <a:r>
              <a:rPr lang="uz-Cyrl-UZ" sz="2200" b="1" dirty="0" smtClean="0">
                <a:solidFill>
                  <a:schemeClr val="tx1"/>
                </a:solidFill>
                <a:latin typeface="Times New Roman" pitchFamily="18" charset="0"/>
                <a:cs typeface="Times New Roman" pitchFamily="18" charset="0"/>
              </a:rPr>
              <a:t>     </a:t>
            </a:r>
            <a:r>
              <a:rPr lang="uz-Cyrl-UZ" sz="2200" b="1" dirty="0" smtClean="0">
                <a:solidFill>
                  <a:srgbClr val="FF0000"/>
                </a:solidFill>
                <a:latin typeface="Times New Roman" pitchFamily="18" charset="0"/>
                <a:cs typeface="Times New Roman" pitchFamily="18" charset="0"/>
              </a:rPr>
              <a:t>2).</a:t>
            </a:r>
            <a:r>
              <a:rPr lang="uz-Cyrl-UZ" sz="2200" b="1" dirty="0" smtClean="0">
                <a:solidFill>
                  <a:schemeClr val="tx1"/>
                </a:solidFill>
                <a:latin typeface="Times New Roman" pitchFamily="18" charset="0"/>
                <a:cs typeface="Times New Roman" pitchFamily="18" charset="0"/>
              </a:rPr>
              <a:t> Нега 1-култивация </a:t>
            </a:r>
            <a:r>
              <a:rPr lang="uz-Cyrl-UZ" sz="2200" b="1" dirty="0" smtClean="0">
                <a:solidFill>
                  <a:srgbClr val="FF0000"/>
                </a:solidFill>
                <a:latin typeface="Times New Roman" pitchFamily="18" charset="0"/>
                <a:cs typeface="Times New Roman" pitchFamily="18" charset="0"/>
              </a:rPr>
              <a:t>секин, </a:t>
            </a:r>
            <a:r>
              <a:rPr lang="uz-Cyrl-UZ" sz="2200" b="1" dirty="0" smtClean="0">
                <a:solidFill>
                  <a:schemeClr val="tx1"/>
                </a:solidFill>
                <a:latin typeface="Times New Roman" pitchFamily="18" charset="0"/>
                <a:cs typeface="Times New Roman" pitchFamily="18" charset="0"/>
              </a:rPr>
              <a:t>кейингилари </a:t>
            </a:r>
            <a:r>
              <a:rPr lang="uz-Cyrl-UZ" sz="2200" b="1" dirty="0" smtClean="0">
                <a:solidFill>
                  <a:srgbClr val="FF0000"/>
                </a:solidFill>
                <a:latin typeface="Times New Roman" pitchFamily="18" charset="0"/>
                <a:cs typeface="Times New Roman" pitchFamily="18" charset="0"/>
              </a:rPr>
              <a:t>тезроқ</a:t>
            </a:r>
            <a:r>
              <a:rPr lang="uz-Cyrl-UZ" sz="2200" b="1" dirty="0" smtClean="0">
                <a:solidFill>
                  <a:schemeClr val="tx1"/>
                </a:solidFill>
                <a:latin typeface="Times New Roman" pitchFamily="18" charset="0"/>
                <a:cs typeface="Times New Roman" pitchFamily="18" charset="0"/>
              </a:rPr>
              <a:t> ва охиргилари </a:t>
            </a:r>
            <a:r>
              <a:rPr lang="uz-Cyrl-UZ" sz="2200" b="1" dirty="0" smtClean="0">
                <a:solidFill>
                  <a:srgbClr val="FF0000"/>
                </a:solidFill>
                <a:latin typeface="Times New Roman" pitchFamily="18" charset="0"/>
                <a:cs typeface="Times New Roman" pitchFamily="18" charset="0"/>
              </a:rPr>
              <a:t>яна секинроқ  </a:t>
            </a:r>
            <a:r>
              <a:rPr lang="uz-Cyrl-UZ" sz="2200" b="1" dirty="0" smtClean="0">
                <a:solidFill>
                  <a:schemeClr val="tx1"/>
                </a:solidFill>
                <a:latin typeface="Times New Roman" pitchFamily="18" charset="0"/>
                <a:cs typeface="Times New Roman" pitchFamily="18" charset="0"/>
              </a:rPr>
              <a:t>бажарилиши керак? </a:t>
            </a:r>
            <a:endParaRPr lang="ru-RU" sz="2200" b="1" dirty="0">
              <a:solidFill>
                <a:schemeClr val="tx1"/>
              </a:solidFill>
              <a:latin typeface="Times New Roman" pitchFamily="18" charset="0"/>
              <a:cs typeface="Times New Roman" pitchFamily="18" charset="0"/>
            </a:endParaRPr>
          </a:p>
        </p:txBody>
      </p:sp>
      <p:sp>
        <p:nvSpPr>
          <p:cNvPr id="5" name="Скругленный прямоугольник 4"/>
          <p:cNvSpPr/>
          <p:nvPr/>
        </p:nvSpPr>
        <p:spPr>
          <a:xfrm>
            <a:off x="683568" y="476672"/>
            <a:ext cx="7920880" cy="576064"/>
          </a:xfrm>
          <a:prstGeom prst="round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Мавзу бўйича билим савиясини баҳолаш </a:t>
            </a:r>
            <a:endParaRPr lang="uz-Cyrl-UZ" sz="3200" b="1" dirty="0">
              <a:latin typeface="Times New Roman" pitchFamily="18" charset="0"/>
              <a:cs typeface="Times New Roman" pitchFamily="18" charset="0"/>
            </a:endParaRPr>
          </a:p>
        </p:txBody>
      </p:sp>
      <p:sp>
        <p:nvSpPr>
          <p:cNvPr id="3" name="Скругленный прямоугольник 2"/>
          <p:cNvSpPr/>
          <p:nvPr/>
        </p:nvSpPr>
        <p:spPr>
          <a:xfrm>
            <a:off x="179512" y="1772817"/>
            <a:ext cx="3312368" cy="3240359"/>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just"/>
            <a:r>
              <a:rPr lang="uz-Cyrl-UZ" sz="2400" b="1" i="1" dirty="0" smtClean="0">
                <a:latin typeface="Times New Roman" pitchFamily="18" charset="0"/>
                <a:cs typeface="Times New Roman" pitchFamily="18" charset="0"/>
              </a:rPr>
              <a:t>Қатор </a:t>
            </a:r>
            <a:r>
              <a:rPr lang="uz-Cyrl-UZ" sz="2400" b="1" i="1" dirty="0">
                <a:latin typeface="Times New Roman" pitchFamily="18" charset="0"/>
                <a:cs typeface="Times New Roman" pitchFamily="18" charset="0"/>
              </a:rPr>
              <a:t>орасига ишлов бериш </a:t>
            </a:r>
            <a:r>
              <a:rPr lang="uz-Cyrl-UZ" sz="2400" b="1" i="1" dirty="0" smtClean="0">
                <a:latin typeface="Times New Roman" pitchFamily="18" charset="0"/>
                <a:cs typeface="Times New Roman" pitchFamily="18" charset="0"/>
              </a:rPr>
              <a:t>усуллари, агротех-ник </a:t>
            </a:r>
            <a:r>
              <a:rPr lang="uz-Cyrl-UZ" sz="2400" b="1" i="1" dirty="0">
                <a:latin typeface="Times New Roman" pitchFamily="18" charset="0"/>
                <a:cs typeface="Times New Roman" pitchFamily="18" charset="0"/>
              </a:rPr>
              <a:t>талаблар,  технологик </a:t>
            </a:r>
            <a:r>
              <a:rPr lang="uz-Cyrl-UZ" sz="2400" b="1" i="1" dirty="0" smtClean="0">
                <a:latin typeface="Times New Roman" pitchFamily="18" charset="0"/>
                <a:cs typeface="Times New Roman" pitchFamily="18" charset="0"/>
              </a:rPr>
              <a:t>жараён-лар, машиналар тури ва ишчи </a:t>
            </a:r>
            <a:r>
              <a:rPr lang="uz-Cyrl-UZ" sz="2400" b="1" i="1" dirty="0">
                <a:latin typeface="Times New Roman" pitchFamily="18" charset="0"/>
                <a:cs typeface="Times New Roman" pitchFamily="18" charset="0"/>
              </a:rPr>
              <a:t>қисмлари, илғор технологиялар. </a:t>
            </a:r>
            <a:endParaRPr lang="ru-RU" sz="2400" b="1" dirty="0">
              <a:latin typeface="Times New Roman" pitchFamily="18" charset="0"/>
              <a:cs typeface="Times New Roman" pitchFamily="18" charset="0"/>
            </a:endParaRPr>
          </a:p>
        </p:txBody>
      </p:sp>
      <p:sp>
        <p:nvSpPr>
          <p:cNvPr id="4" name="Скругленный прямоугольник 3"/>
          <p:cNvSpPr/>
          <p:nvPr/>
        </p:nvSpPr>
        <p:spPr>
          <a:xfrm>
            <a:off x="467544" y="1166359"/>
            <a:ext cx="2808312" cy="457201"/>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solidFill>
                  <a:srgbClr val="C00000"/>
                </a:solidFill>
                <a:latin typeface="Times New Roman" pitchFamily="18" charset="0"/>
                <a:cs typeface="Times New Roman" pitchFamily="18" charset="0"/>
              </a:rPr>
              <a:t>Тушунчалар </a:t>
            </a:r>
            <a:endParaRPr lang="ru-RU" sz="3200" b="1" dirty="0">
              <a:solidFill>
                <a:srgbClr val="C00000"/>
              </a:solidFill>
              <a:latin typeface="Times New Roman" pitchFamily="18" charset="0"/>
              <a:cs typeface="Times New Roman" pitchFamily="18" charset="0"/>
            </a:endParaRPr>
          </a:p>
        </p:txBody>
      </p:sp>
      <p:sp>
        <p:nvSpPr>
          <p:cNvPr id="6" name="Скругленный прямоугольник 5"/>
          <p:cNvSpPr/>
          <p:nvPr/>
        </p:nvSpPr>
        <p:spPr>
          <a:xfrm>
            <a:off x="4283969" y="1173770"/>
            <a:ext cx="3816423" cy="44979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a:solidFill>
                  <a:srgbClr val="C00000"/>
                </a:solidFill>
                <a:latin typeface="Times New Roman" pitchFamily="18" charset="0"/>
                <a:cs typeface="Times New Roman" pitchFamily="18" charset="0"/>
              </a:rPr>
              <a:t>Назорат саволлари</a:t>
            </a:r>
          </a:p>
        </p:txBody>
      </p:sp>
      <p:graphicFrame>
        <p:nvGraphicFramePr>
          <p:cNvPr id="8" name="Таблица 7"/>
          <p:cNvGraphicFramePr>
            <a:graphicFrameLocks noGrp="1"/>
          </p:cNvGraphicFramePr>
          <p:nvPr>
            <p:extLst>
              <p:ext uri="{D42A27DB-BD31-4B8C-83A1-F6EECF244321}">
                <p14:modId xmlns:p14="http://schemas.microsoft.com/office/powerpoint/2010/main" xmlns="" val="3142790287"/>
              </p:ext>
            </p:extLst>
          </p:nvPr>
        </p:nvGraphicFramePr>
        <p:xfrm>
          <a:off x="359531" y="5157192"/>
          <a:ext cx="8388933" cy="1443261"/>
        </p:xfrm>
        <a:graphic>
          <a:graphicData uri="http://schemas.openxmlformats.org/drawingml/2006/table">
            <a:tbl>
              <a:tblPr firstRow="1" firstCol="1" lastRow="1" lastCol="1" bandRow="1" bandCol="1">
                <a:tableStyleId>{5C22544A-7EE6-4342-B048-85BDC9FD1C3A}</a:tableStyleId>
              </a:tblPr>
              <a:tblGrid>
                <a:gridCol w="2645159"/>
                <a:gridCol w="3249766"/>
                <a:gridCol w="2494008"/>
              </a:tblGrid>
              <a:tr h="792088">
                <a:tc>
                  <a:txBody>
                    <a:bodyPr/>
                    <a:lstStyle/>
                    <a:p>
                      <a:pPr algn="ctr">
                        <a:lnSpc>
                          <a:spcPct val="115000"/>
                        </a:lnSpc>
                        <a:spcAft>
                          <a:spcPts val="0"/>
                        </a:spcAft>
                      </a:pPr>
                      <a:r>
                        <a:rPr lang="ru-RU" sz="2400" dirty="0" err="1" smtClean="0">
                          <a:solidFill>
                            <a:schemeClr val="tx1"/>
                          </a:solidFill>
                          <a:effectLst/>
                          <a:latin typeface="Times New Roman" pitchFamily="18" charset="0"/>
                          <a:cs typeface="Times New Roman" pitchFamily="18" charset="0"/>
                        </a:rPr>
                        <a:t>Биламан</a:t>
                      </a:r>
                      <a:r>
                        <a:rPr lang="ru-RU" sz="2400" dirty="0" smtClean="0">
                          <a:solidFill>
                            <a:schemeClr val="tx1"/>
                          </a:solidFill>
                          <a:effectLst/>
                          <a:latin typeface="Times New Roman" pitchFamily="18" charset="0"/>
                          <a:cs typeface="Times New Roman" pitchFamily="18" charset="0"/>
                        </a:rPr>
                        <a:t> </a:t>
                      </a:r>
                    </a:p>
                    <a:p>
                      <a:pPr algn="ctr">
                        <a:lnSpc>
                          <a:spcPct val="115000"/>
                        </a:lnSpc>
                        <a:spcAft>
                          <a:spcPts val="0"/>
                        </a:spcAft>
                      </a:pP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r>
                        <a:rPr lang="ru-RU" sz="2400" dirty="0" smtClean="0">
                          <a:solidFill>
                            <a:srgbClr val="FF0000"/>
                          </a:solidFill>
                          <a:effectLst/>
                          <a:latin typeface="Times New Roman" pitchFamily="18" charset="0"/>
                          <a:cs typeface="Times New Roman" pitchFamily="18" charset="0"/>
                        </a:rPr>
                        <a:t> </a:t>
                      </a: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2794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Билишни</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хоҳлайман</a:t>
                      </a:r>
                      <a:r>
                        <a:rPr lang="ru-RU" sz="2400" dirty="0" smtClean="0">
                          <a:solidFill>
                            <a:schemeClr val="tx1"/>
                          </a:solidFill>
                          <a:effectLst/>
                          <a:latin typeface="Times New Roman" pitchFamily="18" charset="0"/>
                          <a:cs typeface="Times New Roman" pitchFamily="18" charset="0"/>
                        </a:rPr>
                        <a:t> </a:t>
                      </a:r>
                      <a:r>
                        <a:rPr lang="ru-RU" sz="1800" dirty="0" smtClean="0">
                          <a:solidFill>
                            <a:srgbClr val="FF0000"/>
                          </a:solidFill>
                          <a:effectLst/>
                          <a:latin typeface="Times New Roman" pitchFamily="18" charset="0"/>
                          <a:cs typeface="Times New Roman" pitchFamily="18" charset="0"/>
                        </a:rPr>
                        <a:t>(</a:t>
                      </a:r>
                      <a:r>
                        <a:rPr lang="ru-RU" sz="1800" dirty="0" err="1" smtClean="0">
                          <a:solidFill>
                            <a:srgbClr val="FF0000"/>
                          </a:solidFill>
                          <a:effectLst/>
                          <a:latin typeface="Times New Roman" pitchFamily="18" charset="0"/>
                          <a:cs typeface="Times New Roman" pitchFamily="18" charset="0"/>
                        </a:rPr>
                        <a:t>дарс</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бошида</a:t>
                      </a:r>
                      <a:r>
                        <a:rPr lang="ru-RU" sz="1800" dirty="0" smtClean="0">
                          <a:solidFill>
                            <a:srgbClr val="FF0000"/>
                          </a:solidFill>
                          <a:effectLst/>
                          <a:latin typeface="Times New Roman" pitchFamily="18" charset="0"/>
                          <a:cs typeface="Times New Roman" pitchFamily="18" charset="0"/>
                        </a:rPr>
                        <a:t> </a:t>
                      </a:r>
                      <a:r>
                        <a:rPr lang="ru-RU" sz="1800" dirty="0" err="1" smtClean="0">
                          <a:solidFill>
                            <a:srgbClr val="FF0000"/>
                          </a:solidFill>
                          <a:effectLst/>
                          <a:latin typeface="Times New Roman" pitchFamily="18" charset="0"/>
                          <a:cs typeface="Times New Roman" pitchFamily="18" charset="0"/>
                        </a:rPr>
                        <a:t>ёзилади</a:t>
                      </a:r>
                      <a:r>
                        <a:rPr lang="ru-RU" sz="1800" dirty="0" smtClean="0">
                          <a:solidFill>
                            <a:srgbClr val="FF0000"/>
                          </a:solidFill>
                          <a:effectLst/>
                          <a:latin typeface="Times New Roman" pitchFamily="18" charset="0"/>
                          <a:cs typeface="Times New Roman" pitchFamily="18"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2400" dirty="0" err="1">
                          <a:solidFill>
                            <a:schemeClr val="tx1"/>
                          </a:solidFill>
                          <a:effectLst/>
                          <a:latin typeface="Times New Roman" pitchFamily="18" charset="0"/>
                          <a:cs typeface="Times New Roman" pitchFamily="18" charset="0"/>
                        </a:rPr>
                        <a:t>Билиб</a:t>
                      </a:r>
                      <a:r>
                        <a:rPr lang="ru-RU" sz="2400" dirty="0">
                          <a:solidFill>
                            <a:schemeClr val="tx1"/>
                          </a:solidFill>
                          <a:effectLst/>
                          <a:latin typeface="Times New Roman" pitchFamily="18" charset="0"/>
                          <a:cs typeface="Times New Roman" pitchFamily="18" charset="0"/>
                        </a:rPr>
                        <a:t> </a:t>
                      </a:r>
                      <a:r>
                        <a:rPr lang="ru-RU" sz="2400" dirty="0" err="1" smtClean="0">
                          <a:solidFill>
                            <a:schemeClr val="tx1"/>
                          </a:solidFill>
                          <a:effectLst/>
                          <a:latin typeface="Times New Roman" pitchFamily="18" charset="0"/>
                          <a:cs typeface="Times New Roman" pitchFamily="18" charset="0"/>
                        </a:rPr>
                        <a:t>олдим</a:t>
                      </a:r>
                      <a:r>
                        <a:rPr lang="ru-RU" sz="2400" dirty="0" smtClean="0">
                          <a:solidFill>
                            <a:schemeClr val="tx1"/>
                          </a:solidFill>
                          <a:effectLst/>
                          <a:latin typeface="Times New Roman" pitchFamily="18" charset="0"/>
                          <a:cs typeface="Times New Roman" pitchFamily="18" charset="0"/>
                        </a:rPr>
                        <a:t>    </a:t>
                      </a:r>
                      <a:r>
                        <a:rPr lang="ru-RU" sz="1600" dirty="0" smtClean="0">
                          <a:solidFill>
                            <a:srgbClr val="FF0000"/>
                          </a:solidFill>
                          <a:effectLst/>
                          <a:latin typeface="Times New Roman" pitchFamily="18" charset="0"/>
                          <a:cs typeface="Times New Roman" pitchFamily="18" charset="0"/>
                        </a:rPr>
                        <a:t>(</a:t>
                      </a:r>
                      <a:r>
                        <a:rPr lang="ru-RU" sz="1600" dirty="0" err="1" smtClean="0">
                          <a:solidFill>
                            <a:srgbClr val="FF0000"/>
                          </a:solidFill>
                          <a:effectLst/>
                          <a:latin typeface="Times New Roman" pitchFamily="18" charset="0"/>
                          <a:cs typeface="Times New Roman" pitchFamily="18" charset="0"/>
                        </a:rPr>
                        <a:t>дарс</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охирида</a:t>
                      </a:r>
                      <a:r>
                        <a:rPr lang="ru-RU" sz="1600" dirty="0" smtClean="0">
                          <a:solidFill>
                            <a:srgbClr val="FF0000"/>
                          </a:solidFill>
                          <a:effectLst/>
                          <a:latin typeface="Times New Roman" pitchFamily="18" charset="0"/>
                          <a:cs typeface="Times New Roman" pitchFamily="18" charset="0"/>
                        </a:rPr>
                        <a:t> </a:t>
                      </a:r>
                      <a:r>
                        <a:rPr lang="ru-RU" sz="1600" dirty="0" err="1" smtClean="0">
                          <a:solidFill>
                            <a:srgbClr val="FF0000"/>
                          </a:solidFill>
                          <a:effectLst/>
                          <a:latin typeface="Times New Roman" pitchFamily="18" charset="0"/>
                          <a:cs typeface="Times New Roman" pitchFamily="18" charset="0"/>
                        </a:rPr>
                        <a:t>ёзилади</a:t>
                      </a:r>
                      <a:r>
                        <a:rPr lang="ru-RU" sz="1600" dirty="0" smtClean="0">
                          <a:solidFill>
                            <a:srgbClr val="FF0000"/>
                          </a:solidFill>
                          <a:effectLst/>
                          <a:latin typeface="Times New Roman" pitchFamily="18" charset="0"/>
                          <a:cs typeface="Times New Roman" pitchFamily="18" charset="0"/>
                        </a:rPr>
                        <a:t>)</a:t>
                      </a:r>
                    </a:p>
                    <a:p>
                      <a:pPr algn="ctr">
                        <a:lnSpc>
                          <a:spcPct val="115000"/>
                        </a:lnSpc>
                        <a:spcAft>
                          <a:spcPts val="0"/>
                        </a:spcAft>
                      </a:pPr>
                      <a:endParaRPr lang="ru-RU" sz="1600" dirty="0">
                        <a:solidFill>
                          <a:srgbClr val="FF0000"/>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461805">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indent="342900" algn="ctr">
                        <a:lnSpc>
                          <a:spcPct val="115000"/>
                        </a:lnSpc>
                        <a:spcAft>
                          <a:spcPts val="0"/>
                        </a:spcAft>
                      </a:pPr>
                      <a:endParaRPr lang="ru-RU" sz="1600" dirty="0">
                        <a:solidFill>
                          <a:schemeClr val="tx1"/>
                        </a:solidFill>
                        <a:effectLst/>
                        <a:latin typeface="Times New Roman" pitchFamily="18" charset="0"/>
                        <a:ea typeface="Times New Roman"/>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xmlns="" val="69690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кругленный прямоугольник 5"/>
          <p:cNvSpPr/>
          <p:nvPr/>
        </p:nvSpPr>
        <p:spPr>
          <a:xfrm>
            <a:off x="285720" y="214290"/>
            <a:ext cx="8501122" cy="78581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solidFill>
                  <a:schemeClr val="tx1"/>
                </a:solidFill>
                <a:latin typeface="Times New Roman" pitchFamily="18" charset="0"/>
                <a:ea typeface="Calibri" pitchFamily="34" charset="0"/>
                <a:cs typeface="Times New Roman" pitchFamily="18" charset="0"/>
              </a:rPr>
              <a:t>1. Қишлоқ хўжалиги экинларини парваришлаш ишларининг </a:t>
            </a:r>
            <a:r>
              <a:rPr lang="uz-Cyrl-UZ" sz="2800" b="1" dirty="0" smtClean="0">
                <a:latin typeface="Times New Roman" pitchFamily="18" charset="0"/>
                <a:cs typeface="Times New Roman" pitchFamily="18" charset="0"/>
              </a:rPr>
              <a:t>мақсади ва вазифала</a:t>
            </a:r>
            <a:r>
              <a:rPr lang="uz-Cyrl-UZ" sz="2400" b="1" dirty="0" smtClean="0">
                <a:latin typeface="Times New Roman" pitchFamily="18" charset="0"/>
                <a:cs typeface="Times New Roman" pitchFamily="18" charset="0"/>
              </a:rPr>
              <a:t>ри</a:t>
            </a:r>
            <a:endParaRPr lang="ru-RU" sz="2400" b="1" dirty="0">
              <a:latin typeface="Times New Roman" pitchFamily="18" charset="0"/>
              <a:cs typeface="Times New Roman" pitchFamily="18" charset="0"/>
            </a:endParaRPr>
          </a:p>
        </p:txBody>
      </p:sp>
      <p:sp>
        <p:nvSpPr>
          <p:cNvPr id="8" name="Скругленный прямоугольник 7"/>
          <p:cNvSpPr/>
          <p:nvPr/>
        </p:nvSpPr>
        <p:spPr>
          <a:xfrm>
            <a:off x="285720" y="1142984"/>
            <a:ext cx="8715436" cy="5500726"/>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78179" name="Rectangle 3"/>
          <p:cNvSpPr>
            <a:spLocks noChangeArrowheads="1"/>
          </p:cNvSpPr>
          <p:nvPr/>
        </p:nvSpPr>
        <p:spPr bwMode="auto">
          <a:xfrm>
            <a:off x="467544" y="1000108"/>
            <a:ext cx="831929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tabLst>
                <a:tab pos="-1592263" algn="l"/>
                <a:tab pos="-1555750" algn="l"/>
                <a:tab pos="-1484313" algn="l"/>
                <a:tab pos="-1374775" algn="l"/>
              </a:tabLst>
            </a:pPr>
            <a:r>
              <a:rPr lang="uz-Cyrl-UZ" sz="2400" b="1" dirty="0" smtClean="0">
                <a:solidFill>
                  <a:srgbClr val="FF0000"/>
                </a:solidFill>
                <a:latin typeface="Times New Roman" pitchFamily="18" charset="0"/>
                <a:ea typeface="Calibri" pitchFamily="34" charset="0"/>
                <a:cs typeface="Times New Roman" pitchFamily="18" charset="0"/>
              </a:rPr>
              <a:t>       Қишлоқ хўжалиги экинларини парваришлаш ишларининг асосий мақсади - </a:t>
            </a:r>
            <a:r>
              <a:rPr lang="uz-Cyrl-UZ" sz="2400" b="1" dirty="0" smtClean="0">
                <a:latin typeface="Times New Roman" pitchFamily="18" charset="0"/>
                <a:ea typeface="Calibri" pitchFamily="34" charset="0"/>
                <a:cs typeface="Times New Roman" pitchFamily="18" charset="0"/>
              </a:rPr>
              <a:t>ўсимликларни экиш ёки ўтқазишдан бошлаб,  то уларни йиғиб-териб олишгача бўлган муддатда  ўсиши ва ривожланиши учун қулай шарт-шароитлар яратишдан иборат. </a:t>
            </a:r>
          </a:p>
          <a:p>
            <a:pPr lvl="0" algn="just" eaLnBrk="0" fontAlgn="base" hangingPunct="0">
              <a:spcBef>
                <a:spcPct val="0"/>
              </a:spcBef>
              <a:spcAft>
                <a:spcPct val="0"/>
              </a:spcAft>
              <a:tabLst>
                <a:tab pos="-1592263" algn="l"/>
                <a:tab pos="-1555750" algn="l"/>
                <a:tab pos="-1484313" algn="l"/>
                <a:tab pos="-1374775" algn="l"/>
              </a:tabLst>
            </a:pPr>
            <a:r>
              <a:rPr lang="uz-Cyrl-UZ" sz="2400" b="1" dirty="0" smtClean="0">
                <a:latin typeface="Times New Roman" pitchFamily="18" charset="0"/>
                <a:ea typeface="Calibri" pitchFamily="34" charset="0"/>
                <a:cs typeface="Times New Roman" pitchFamily="18" charset="0"/>
              </a:rPr>
              <a:t>       Бундай тадбирларни бажарилиши натижасида экинлар серҳосил бўлиб ўсиши учун қулай шароитлар туғдирилади, тупроқдаги </a:t>
            </a:r>
            <a:r>
              <a:rPr lang="uz-Cyrl-UZ" sz="2400" b="1" dirty="0" smtClean="0">
                <a:solidFill>
                  <a:srgbClr val="FF0000"/>
                </a:solidFill>
                <a:latin typeface="Times New Roman" pitchFamily="18" charset="0"/>
                <a:ea typeface="Calibri" pitchFamily="34" charset="0"/>
                <a:cs typeface="Times New Roman" pitchFamily="18" charset="0"/>
              </a:rPr>
              <a:t>намлик узоқ сақланади, ҳаво миқдори ортади,  касалликларнинг олди олинади</a:t>
            </a:r>
            <a:r>
              <a:rPr lang="uz-Cyrl-UZ" sz="2400" b="1" dirty="0" smtClean="0">
                <a:latin typeface="Times New Roman" pitchFamily="18" charset="0"/>
                <a:ea typeface="Calibri" pitchFamily="34" charset="0"/>
                <a:cs typeface="Times New Roman" pitchFamily="18" charset="0"/>
              </a:rPr>
              <a:t>. </a:t>
            </a:r>
            <a:endParaRPr lang="uz-Cyrl-UZ" sz="2400" b="1" dirty="0" smtClean="0">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tab pos="-1592263" algn="l"/>
                <a:tab pos="-1555750" algn="l"/>
                <a:tab pos="-1484313" algn="l"/>
                <a:tab pos="-1374775" algn="l"/>
              </a:tabLst>
            </a:pPr>
            <a:r>
              <a:rPr kumimoji="0" lang="uz-Cyrl-UZ" sz="2400" b="1" i="0" u="none" strike="noStrike" cap="none" normalizeH="0" baseline="0" dirty="0" smtClean="0">
                <a:ln>
                  <a:noFill/>
                </a:ln>
                <a:effectLst/>
                <a:latin typeface="Times New Roman" pitchFamily="18" charset="0"/>
                <a:ea typeface="Calibri" pitchFamily="34" charset="0"/>
                <a:cs typeface="Times New Roman" pitchFamily="18" charset="0"/>
              </a:rPr>
              <a:t>      </a:t>
            </a:r>
            <a:r>
              <a:rPr kumimoji="0" lang="uz-Cyrl-UZ" sz="24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Вазифалари</a:t>
            </a:r>
            <a:r>
              <a:rPr kumimoji="0" lang="uz-Cyrl-UZ" sz="2400" b="1" i="0" u="none" strike="noStrike" cap="none" normalizeH="0" baseline="0" dirty="0" smtClean="0">
                <a:ln>
                  <a:noFill/>
                </a:ln>
                <a:effectLst/>
                <a:latin typeface="Times New Roman" pitchFamily="18" charset="0"/>
                <a:ea typeface="Calibri" pitchFamily="34" charset="0"/>
                <a:cs typeface="Times New Roman" pitchFamily="18" charset="0"/>
              </a:rPr>
              <a:t> -</a:t>
            </a:r>
            <a:r>
              <a:rPr kumimoji="0" lang="uz-Cyrl-UZ" sz="2400" b="1" i="0" u="none" strike="noStrike" cap="none" normalizeH="0" dirty="0" smtClean="0">
                <a:ln>
                  <a:noFill/>
                </a:ln>
                <a:effectLst/>
                <a:latin typeface="Times New Roman" pitchFamily="18" charset="0"/>
                <a:ea typeface="Calibri" pitchFamily="34" charset="0"/>
                <a:cs typeface="Times New Roman" pitchFamily="18" charset="0"/>
              </a:rPr>
              <a:t> ўсимликлар</a:t>
            </a:r>
            <a:r>
              <a:rPr kumimoji="0" lang="uz-Cyrl-UZ" sz="2400" b="1" i="0" u="none" strike="noStrike" cap="none" normalizeH="0" baseline="0" dirty="0" smtClean="0">
                <a:ln>
                  <a:noFill/>
                </a:ln>
                <a:effectLst/>
                <a:latin typeface="Times New Roman" pitchFamily="18" charset="0"/>
                <a:ea typeface="Calibri" pitchFamily="34" charset="0"/>
                <a:cs typeface="Times New Roman" pitchFamily="18" charset="0"/>
              </a:rPr>
              <a:t>   қаторлари ҳимоя йўлагидаги қатқалоқни юмшатиш; қаторлар орасидаги тупроқни юмшатиш; бегона ўт илдизларини кесиб, йўқотиш; суғорилгандан кейин қаторлар орасини юмшатиш; қаторлар орасидаги тупроққа минерал ўғит солиш; суғориш учун эгатлар очиш киради.       </a:t>
            </a:r>
            <a:endParaRPr kumimoji="0" lang="uz-Cyrl-UZ" sz="2400" b="1" i="0" u="none" strike="noStrike" cap="none" normalizeH="0" baseline="0" dirty="0" smtClean="0">
              <a:ln>
                <a:noFill/>
              </a:ln>
              <a:effectLst/>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928662" y="285728"/>
            <a:ext cx="7358114" cy="64294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Агротехник талаблар  </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85720" y="1285860"/>
            <a:ext cx="8572560" cy="557214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180226"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286644" y="1714488"/>
            <a:ext cx="133350" cy="209550"/>
          </a:xfrm>
          <a:prstGeom prst="rect">
            <a:avLst/>
          </a:prstGeom>
          <a:noFill/>
        </p:spPr>
      </p:pic>
      <p:sp>
        <p:nvSpPr>
          <p:cNvPr id="180227" name="Rectangle 3"/>
          <p:cNvSpPr>
            <a:spLocks noChangeArrowheads="1"/>
          </p:cNvSpPr>
          <p:nvPr/>
        </p:nvSpPr>
        <p:spPr bwMode="auto">
          <a:xfrm>
            <a:off x="428596" y="1071546"/>
            <a:ext cx="835824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Calibri" pitchFamily="34" charset="0"/>
                <a:cs typeface="Times New Roman" pitchFamily="18" charset="0"/>
              </a:rPr>
              <a:t>     </a:t>
            </a:r>
          </a:p>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Calibri" pitchFamily="34" charset="0"/>
                <a:cs typeface="Times New Roman" pitchFamily="18" charset="0"/>
              </a:rPr>
              <a:t>       - </a:t>
            </a:r>
            <a:r>
              <a:rPr kumimoji="0" lang="uz-Cyrl-UZ" sz="2400" b="1" i="0" u="none" strike="noStrike" cap="none" normalizeH="0" baseline="0" dirty="0" smtClean="0">
                <a:ln>
                  <a:noFill/>
                </a:ln>
                <a:effectLst/>
                <a:latin typeface="Times New Roman" pitchFamily="18" charset="0"/>
                <a:ea typeface="Calibri" pitchFamily="34" charset="0"/>
                <a:cs typeface="Times New Roman" pitchFamily="18" charset="0"/>
              </a:rPr>
              <a:t>ишчи қисмларини  ишлов бериш чуқурлиги бўйича юриш нотекислиги кўпи билан  ± 1 см; ҳимоя йўлагининг кенглиги  бўйича  нотекислиги  кўпи  билан   ± 2 см;  </a:t>
            </a:r>
          </a:p>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Calibri" pitchFamily="34" charset="0"/>
                <a:cs typeface="Times New Roman" pitchFamily="18" charset="0"/>
              </a:rPr>
              <a:t>       - </a:t>
            </a:r>
            <a:r>
              <a:rPr kumimoji="0" lang="uz-Cyrl-UZ" sz="2400" b="1" i="0" u="none" strike="noStrike" cap="none" normalizeH="0" baseline="0" dirty="0" smtClean="0">
                <a:ln>
                  <a:noFill/>
                </a:ln>
                <a:effectLst/>
                <a:latin typeface="Times New Roman" pitchFamily="18" charset="0"/>
                <a:ea typeface="Calibri" pitchFamily="34" charset="0"/>
                <a:cs typeface="Times New Roman" pitchFamily="18" charset="0"/>
              </a:rPr>
              <a:t>ғўза кўчатининг шикастланиши </a:t>
            </a:r>
            <a:r>
              <a:rPr lang="uz-Cyrl-UZ" sz="2400" b="1" dirty="0" smtClean="0">
                <a:latin typeface="Times New Roman" pitchFamily="18" charset="0"/>
                <a:ea typeface="Times New Roman" pitchFamily="18" charset="0"/>
                <a:cs typeface="Times New Roman" pitchFamily="18" charset="0"/>
              </a:rPr>
              <a:t>кўпи билан: бир ўтишда 1%;    бутун мавсум давомида 5%; </a:t>
            </a:r>
          </a:p>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Times New Roman" pitchFamily="18" charset="0"/>
                <a:cs typeface="Times New Roman" pitchFamily="18" charset="0"/>
              </a:rPr>
              <a:t>       - бегона ўтларни йўқотиш даражаси, камида 98%; </a:t>
            </a:r>
          </a:p>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Times New Roman" pitchFamily="18" charset="0"/>
                <a:cs typeface="Times New Roman" pitchFamily="18" charset="0"/>
              </a:rPr>
              <a:t>       - қатор орасига ишлов беришда тупроқни уваланиш сифати: ўлчами 25 мм дан кичик фракциялар миқдори, камида 55%;  ўлчами   50 мм дан катта фракциялар миқдори, кўпи билан  20%; </a:t>
            </a:r>
          </a:p>
          <a:p>
            <a:pPr marL="0" marR="0" lvl="0" indent="0" algn="just" defTabSz="914400" rtl="0" eaLnBrk="1" fontAlgn="base" latinLnBrk="0" hangingPunct="1">
              <a:lnSpc>
                <a:spcPct val="100000"/>
              </a:lnSpc>
              <a:spcBef>
                <a:spcPct val="0"/>
              </a:spcBef>
              <a:spcAft>
                <a:spcPct val="0"/>
              </a:spcAft>
              <a:buClrTx/>
              <a:buSzTx/>
              <a:tabLst/>
            </a:pPr>
            <a:r>
              <a:rPr lang="uz-Cyrl-UZ" sz="2400" b="1" dirty="0" smtClean="0">
                <a:latin typeface="Times New Roman" pitchFamily="18" charset="0"/>
                <a:ea typeface="Times New Roman" pitchFamily="18" charset="0"/>
                <a:cs typeface="Times New Roman" pitchFamily="18" charset="0"/>
              </a:rPr>
              <a:t>       -ўғит солгичлари ўғитларни ғўзанинг ривожланишига қараб 23-24 см дан 14-16 см гача чуқурликда ва ғўза қаторидан 15-18 см дан 28-30 см гача узоқликда тупроққа кўмиб кетиши лозим.</a:t>
            </a:r>
            <a:endParaRPr kumimoji="0" lang="uz-Cyrl-UZ" sz="2400" b="1" i="0" u="none" strike="noStrike" cap="none" normalizeH="0" baseline="0" dirty="0" smtClean="0">
              <a:ln>
                <a:noFill/>
              </a:ln>
              <a:effectLst/>
              <a:latin typeface="Times New Roman" pitchFamily="18" charset="0"/>
              <a:cs typeface="Times New Roman" pitchFamily="18" charset="0"/>
            </a:endParaRPr>
          </a:p>
        </p:txBody>
      </p:sp>
      <p:sp>
        <p:nvSpPr>
          <p:cNvPr id="180229" name="Rectangle 5"/>
          <p:cNvSpPr>
            <a:spLocks noChangeArrowheads="1"/>
          </p:cNvSpPr>
          <p:nvPr/>
        </p:nvSpPr>
        <p:spPr bwMode="auto">
          <a:xfrm>
            <a:off x="428596" y="3286124"/>
            <a:ext cx="835824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uz-Cyrl-UZ" sz="3200" b="1" i="0" u="none" strike="noStrike" cap="none" normalizeH="0" baseline="0" dirty="0" smtClean="0">
              <a:ln>
                <a:noFill/>
              </a:ln>
              <a:solidFill>
                <a:srgbClr val="FF0000"/>
              </a:solidFill>
              <a:effectLst/>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Скругленный прямоугольник 13"/>
          <p:cNvSpPr/>
          <p:nvPr/>
        </p:nvSpPr>
        <p:spPr>
          <a:xfrm>
            <a:off x="500034" y="260648"/>
            <a:ext cx="8215370" cy="839016"/>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uz-Cyrl-UZ" sz="3200" b="1" dirty="0" smtClean="0">
              <a:latin typeface="Times New Roman" pitchFamily="18" charset="0"/>
              <a:cs typeface="Times New Roman" pitchFamily="18" charset="0"/>
            </a:endParaRPr>
          </a:p>
          <a:p>
            <a:pPr algn="ctr"/>
            <a:r>
              <a:rPr lang="uz-Cyrl-UZ" sz="3200" b="1" dirty="0" smtClean="0">
                <a:latin typeface="Times New Roman" pitchFamily="18" charset="0"/>
                <a:cs typeface="Times New Roman" pitchFamily="18" charset="0"/>
              </a:rPr>
              <a:t>2. Култиваторнинг умумий тузилиши </a:t>
            </a:r>
          </a:p>
          <a:p>
            <a:pPr algn="ctr"/>
            <a:endParaRPr lang="ru-RU" sz="3200" b="1" dirty="0">
              <a:latin typeface="Times New Roman" pitchFamily="18" charset="0"/>
              <a:cs typeface="Times New Roman" pitchFamily="18" charset="0"/>
            </a:endParaRPr>
          </a:p>
        </p:txBody>
      </p:sp>
      <p:sp>
        <p:nvSpPr>
          <p:cNvPr id="180230" name="Rectangle 6"/>
          <p:cNvSpPr>
            <a:spLocks noChangeArrowheads="1"/>
          </p:cNvSpPr>
          <p:nvPr/>
        </p:nvSpPr>
        <p:spPr bwMode="auto">
          <a:xfrm>
            <a:off x="5796136" y="4098343"/>
            <a:ext cx="3205020" cy="2246769"/>
          </a:xfrm>
          <a:prstGeom prst="rect">
            <a:avLst/>
          </a:prstGeom>
          <a:noFill/>
          <a:ln w="12700">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uz-Cyrl-UZ" sz="2000" b="1" dirty="0">
                <a:latin typeface="Times New Roman" pitchFamily="18" charset="0"/>
                <a:cs typeface="Times New Roman" pitchFamily="18" charset="0"/>
              </a:rPr>
              <a:t>Култиваторнинг тузилиши:                                                                 1-олдинги рама; 2-кейинги рама; 3-тортқич; 4-ишчи қисм;</a:t>
            </a:r>
            <a:endParaRPr lang="ru-RU" sz="2000" b="1" dirty="0">
              <a:latin typeface="Times New Roman" pitchFamily="18" charset="0"/>
              <a:cs typeface="Times New Roman" pitchFamily="18" charset="0"/>
            </a:endParaRPr>
          </a:p>
          <a:p>
            <a:pPr algn="ctr"/>
            <a:r>
              <a:rPr lang="uz-Cyrl-UZ" sz="2000" b="1" dirty="0">
                <a:latin typeface="Times New Roman" pitchFamily="18" charset="0"/>
                <a:cs typeface="Times New Roman" pitchFamily="18" charset="0"/>
              </a:rPr>
              <a:t>5-гидроцилиндр; 6-ўғит яшиги; 7- ўғит ўтказгич</a:t>
            </a:r>
            <a:endParaRPr lang="ru-RU" sz="2000" b="1" dirty="0">
              <a:effectLst/>
              <a:latin typeface="Times New Roman" pitchFamily="18" charset="0"/>
              <a:cs typeface="Times New Roman" pitchFamily="18" charset="0"/>
            </a:endParaRPr>
          </a:p>
        </p:txBody>
      </p:sp>
      <p:sp>
        <p:nvSpPr>
          <p:cNvPr id="7" name="TextBox 6"/>
          <p:cNvSpPr txBox="1"/>
          <p:nvPr/>
        </p:nvSpPr>
        <p:spPr>
          <a:xfrm>
            <a:off x="5643571" y="1571612"/>
            <a:ext cx="3286148" cy="2092881"/>
          </a:xfrm>
          <a:prstGeom prst="rect">
            <a:avLst/>
          </a:prstGeom>
          <a:noFill/>
          <a:ln w="19050">
            <a:solidFill>
              <a:schemeClr val="tx1"/>
            </a:solidFill>
          </a:ln>
        </p:spPr>
        <p:txBody>
          <a:bodyPr wrap="square" rtlCol="0">
            <a:spAutoFit/>
          </a:bodyPr>
          <a:lstStyle/>
          <a:p>
            <a:pPr algn="ctr"/>
            <a:r>
              <a:rPr lang="uz-Cyrl-UZ" sz="2000" b="1" dirty="0" smtClean="0">
                <a:latin typeface="Times New Roman" pitchFamily="18" charset="0"/>
                <a:cs typeface="Times New Roman" pitchFamily="18" charset="0"/>
              </a:rPr>
              <a:t>КРХ-4 култиваторини умумий кўриниши:</a:t>
            </a:r>
          </a:p>
          <a:p>
            <a:pPr algn="ctr"/>
            <a:r>
              <a:rPr lang="uz-Cyrl-UZ" b="1" dirty="0" smtClean="0">
                <a:latin typeface="Times New Roman" pitchFamily="18" charset="0"/>
                <a:cs typeface="Times New Roman" pitchFamily="18" charset="0"/>
              </a:rPr>
              <a:t>1-култиваторни олдинги қисми; 2-култиваторни орқа қисми;   3-ўғит солиш қурилмаси; 4-ишчи қисмлари</a:t>
            </a:r>
            <a:endParaRPr lang="ru-RU" b="1" dirty="0">
              <a:latin typeface="Times New Roman" pitchFamily="18" charset="0"/>
              <a:cs typeface="Times New Roman" pitchFamily="18" charset="0"/>
            </a:endParaRPr>
          </a:p>
        </p:txBody>
      </p:sp>
      <p:pic>
        <p:nvPicPr>
          <p:cNvPr id="9" name="Picture 1"/>
          <p:cNvPicPr>
            <a:picLocks noChangeAspect="1" noChangeArrowheads="1"/>
          </p:cNvPicPr>
          <p:nvPr/>
        </p:nvPicPr>
        <p:blipFill>
          <a:blip r:embed="rId2">
            <a:lum bright="-20000" contrast="40000"/>
          </a:blip>
          <a:srcRect/>
          <a:stretch>
            <a:fillRect/>
          </a:stretch>
        </p:blipFill>
        <p:spPr bwMode="auto">
          <a:xfrm>
            <a:off x="785786" y="1214423"/>
            <a:ext cx="4714908" cy="2574618"/>
          </a:xfrm>
          <a:prstGeom prst="rect">
            <a:avLst/>
          </a:prstGeom>
          <a:noFill/>
          <a:ln w="19050">
            <a:solidFill>
              <a:schemeClr val="tx1"/>
            </a:solidFill>
            <a:miter lim="800000"/>
            <a:headEnd/>
            <a:tailEnd/>
          </a:ln>
          <a:effectLst/>
        </p:spPr>
      </p:pic>
      <p:pic>
        <p:nvPicPr>
          <p:cNvPr id="8" name="Рисунок 7"/>
          <p:cNvPicPr/>
          <p:nvPr/>
        </p:nvPicPr>
        <p:blipFill>
          <a:blip r:embed="rId3" cstate="print">
            <a:biLevel thresh="75000"/>
            <a:extLst>
              <a:ext uri="{BEBA8EAE-BF5A-486C-A8C5-ECC9F3942E4B}">
                <a14:imgProps xmlns:a14="http://schemas.microsoft.com/office/drawing/2010/main" xmlns="">
                  <a14:imgLayer r:embed="rId4">
                    <a14:imgEffect>
                      <a14:sharpenSoften amount="50000"/>
                    </a14:imgEffect>
                    <a14:imgEffect>
                      <a14:brightnessContrast bright="-20000"/>
                    </a14:imgEffect>
                  </a14:imgLayer>
                </a14:imgProps>
              </a:ext>
            </a:extLst>
          </a:blip>
          <a:srcRect/>
          <a:stretch>
            <a:fillRect/>
          </a:stretch>
        </p:blipFill>
        <p:spPr bwMode="auto">
          <a:xfrm>
            <a:off x="785786" y="3933056"/>
            <a:ext cx="4714908" cy="2592288"/>
          </a:xfrm>
          <a:prstGeom prst="rect">
            <a:avLst/>
          </a:prstGeom>
          <a:noFill/>
          <a:ln w="19050">
            <a:solidFill>
              <a:schemeClr val="tx1"/>
            </a:solid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928662" y="285728"/>
            <a:ext cx="7358114" cy="64294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Култиваторнинг ишчи қисмлари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85720" y="1355601"/>
            <a:ext cx="8572560" cy="557214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pic>
        <p:nvPicPr>
          <p:cNvPr id="180226"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286644" y="1714488"/>
            <a:ext cx="133350" cy="209550"/>
          </a:xfrm>
          <a:prstGeom prst="rect">
            <a:avLst/>
          </a:prstGeom>
          <a:noFill/>
        </p:spPr>
      </p:pic>
      <p:sp>
        <p:nvSpPr>
          <p:cNvPr id="180229" name="Rectangle 5"/>
          <p:cNvSpPr>
            <a:spLocks noChangeArrowheads="1"/>
          </p:cNvSpPr>
          <p:nvPr/>
        </p:nvSpPr>
        <p:spPr bwMode="auto">
          <a:xfrm>
            <a:off x="428596" y="3286124"/>
            <a:ext cx="835824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uz-Cyrl-UZ" sz="3200" b="1" i="0" u="none" strike="noStrike" cap="none" normalizeH="0" baseline="0" dirty="0" smtClean="0">
              <a:ln>
                <a:noFill/>
              </a:ln>
              <a:solidFill>
                <a:srgbClr val="FF0000"/>
              </a:solidFill>
              <a:effectLst/>
              <a:latin typeface="Times New Roman" pitchFamily="18" charset="0"/>
              <a:cs typeface="Times New Roman" pitchFamily="18" charset="0"/>
            </a:endParaRPr>
          </a:p>
        </p:txBody>
      </p:sp>
      <p:pic>
        <p:nvPicPr>
          <p:cNvPr id="7" name="Рисунок 6"/>
          <p:cNvPicPr/>
          <p:nvPr/>
        </p:nvPicPr>
        <p:blipFill>
          <a:blip r:embed="rId3">
            <a:biLevel thresh="50000"/>
            <a:extLst>
              <a:ext uri="{BEBA8EAE-BF5A-486C-A8C5-ECC9F3942E4B}">
                <a14:imgProps xmlns:a14="http://schemas.microsoft.com/office/drawing/2010/main" xmlns="">
                  <a14:imgLayer r:embed="rId4">
                    <a14:imgEffect>
                      <a14:sharpenSoften amount="50000"/>
                    </a14:imgEffect>
                    <a14:imgEffect>
                      <a14:colorTemperature colorTemp="11200"/>
                    </a14:imgEffect>
                    <a14:imgEffect>
                      <a14:saturation sat="400000"/>
                    </a14:imgEffect>
                    <a14:imgEffect>
                      <a14:brightnessContrast bright="-20000" contrast="40000"/>
                    </a14:imgEffect>
                  </a14:imgLayer>
                </a14:imgProps>
              </a:ext>
              <a:ext uri="{28A0092B-C50C-407E-A947-70E740481C1C}">
                <a14:useLocalDpi xmlns:a14="http://schemas.microsoft.com/office/drawing/2010/main" xmlns="" val="0"/>
              </a:ext>
            </a:extLst>
          </a:blip>
          <a:srcRect/>
          <a:stretch>
            <a:fillRect/>
          </a:stretch>
        </p:blipFill>
        <p:spPr bwMode="auto">
          <a:xfrm>
            <a:off x="428881" y="1789944"/>
            <a:ext cx="8358246" cy="3528392"/>
          </a:xfrm>
          <a:prstGeom prst="rect">
            <a:avLst/>
          </a:prstGeom>
          <a:noFill/>
          <a:ln w="19050">
            <a:solidFill>
              <a:schemeClr val="accent1"/>
            </a:solidFill>
          </a:ln>
        </p:spPr>
      </p:pic>
      <p:sp>
        <p:nvSpPr>
          <p:cNvPr id="2" name="Прямоугольник 1"/>
          <p:cNvSpPr/>
          <p:nvPr/>
        </p:nvSpPr>
        <p:spPr>
          <a:xfrm>
            <a:off x="539552" y="5589240"/>
            <a:ext cx="8136904" cy="1323439"/>
          </a:xfrm>
          <a:prstGeom prst="rect">
            <a:avLst/>
          </a:prstGeom>
        </p:spPr>
        <p:txBody>
          <a:bodyPr wrap="square">
            <a:spAutoFit/>
          </a:bodyPr>
          <a:lstStyle/>
          <a:p>
            <a:pPr algn="ctr"/>
            <a:r>
              <a:rPr lang="ru-RU" sz="2000" b="1" dirty="0">
                <a:latin typeface="Times New Roman" pitchFamily="18" charset="0"/>
                <a:cs typeface="Times New Roman" pitchFamily="18" charset="0"/>
              </a:rPr>
              <a:t>а- </a:t>
            </a:r>
            <a:r>
              <a:rPr lang="uz-Cyrl-UZ" sz="2000" b="1" dirty="0">
                <a:latin typeface="Times New Roman" pitchFamily="18" charset="0"/>
                <a:cs typeface="Times New Roman" pitchFamily="18" charset="0"/>
              </a:rPr>
              <a:t>ўғ</a:t>
            </a:r>
            <a:r>
              <a:rPr lang="ru-RU" sz="2000" b="1" dirty="0" err="1">
                <a:latin typeface="Times New Roman" pitchFamily="18" charset="0"/>
                <a:cs typeface="Times New Roman" pitchFamily="18" charset="0"/>
              </a:rPr>
              <a:t>итлаш</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сошниги</a:t>
            </a: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б-</a:t>
            </a:r>
            <a:r>
              <a:rPr lang="ru-RU" sz="2000" b="1" dirty="0" err="1">
                <a:latin typeface="Times New Roman" pitchFamily="18" charset="0"/>
                <a:cs typeface="Times New Roman" pitchFamily="18" charset="0"/>
              </a:rPr>
              <a:t>юлд</a:t>
            </a:r>
            <a:r>
              <a:rPr lang="uz-Cyrl-UZ" sz="2000" b="1" dirty="0">
                <a:latin typeface="Times New Roman" pitchFamily="18" charset="0"/>
                <a:cs typeface="Times New Roman" pitchFamily="18" charset="0"/>
              </a:rPr>
              <a:t>у</a:t>
            </a:r>
            <a:r>
              <a:rPr lang="ru-RU" sz="2000" b="1" dirty="0" err="1">
                <a:latin typeface="Times New Roman" pitchFamily="18" charset="0"/>
                <a:cs typeface="Times New Roman" pitchFamily="18" charset="0"/>
              </a:rPr>
              <a:t>зча</a:t>
            </a:r>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a:t>
            </a:r>
            <a:r>
              <a:rPr lang="ru-RU" sz="2000" b="1" dirty="0">
                <a:latin typeface="Times New Roman" pitchFamily="18" charset="0"/>
                <a:cs typeface="Times New Roman" pitchFamily="18" charset="0"/>
              </a:rPr>
              <a:t>в- </a:t>
            </a:r>
            <a:r>
              <a:rPr lang="ru-RU" sz="2000" b="1" dirty="0" err="1">
                <a:latin typeface="Times New Roman" pitchFamily="18" charset="0"/>
                <a:cs typeface="Times New Roman" pitchFamily="18" charset="0"/>
              </a:rPr>
              <a:t>бир</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томонлама</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кесувчи</a:t>
            </a:r>
            <a:r>
              <a:rPr lang="ru-RU" sz="2000" b="1" dirty="0">
                <a:latin typeface="Times New Roman" pitchFamily="18" charset="0"/>
                <a:cs typeface="Times New Roman" pitchFamily="18" charset="0"/>
              </a:rPr>
              <a:t>  </a:t>
            </a:r>
          </a:p>
          <a:p>
            <a:pPr algn="ctr"/>
            <a:r>
              <a:rPr lang="uz-Cyrl-UZ" sz="2000" b="1" dirty="0">
                <a:latin typeface="Times New Roman" pitchFamily="18" charset="0"/>
                <a:cs typeface="Times New Roman" pitchFamily="18" charset="0"/>
              </a:rPr>
              <a:t>пичок; </a:t>
            </a:r>
            <a:r>
              <a:rPr lang="uz-Cyrl-UZ" sz="2000" b="1" dirty="0" smtClean="0">
                <a:latin typeface="Times New Roman" pitchFamily="18" charset="0"/>
                <a:cs typeface="Times New Roman" pitchFamily="18" charset="0"/>
              </a:rPr>
              <a:t>   г- </a:t>
            </a:r>
            <a:r>
              <a:rPr lang="uz-Cyrl-UZ" sz="2000" b="1" dirty="0">
                <a:latin typeface="Times New Roman" pitchFamily="18" charset="0"/>
                <a:cs typeface="Times New Roman" pitchFamily="18" charset="0"/>
              </a:rPr>
              <a:t>ўқёйпанжа; </a:t>
            </a:r>
            <a:r>
              <a:rPr lang="uz-Cyrl-UZ" sz="2000" b="1" dirty="0" smtClean="0">
                <a:latin typeface="Times New Roman" pitchFamily="18" charset="0"/>
                <a:cs typeface="Times New Roman" pitchFamily="18" charset="0"/>
              </a:rPr>
              <a:t> д-дискли  </a:t>
            </a:r>
            <a:r>
              <a:rPr lang="uz-Cyrl-UZ" sz="2000" b="1" dirty="0">
                <a:latin typeface="Times New Roman" pitchFamily="18" charset="0"/>
                <a:cs typeface="Times New Roman" pitchFamily="18" charset="0"/>
              </a:rPr>
              <a:t>пичок</a:t>
            </a:r>
            <a:r>
              <a:rPr lang="uz-Cyrl-UZ" sz="2000" b="1" dirty="0" smtClean="0">
                <a:latin typeface="Times New Roman" pitchFamily="18" charset="0"/>
                <a:cs typeface="Times New Roman" pitchFamily="18" charset="0"/>
              </a:rPr>
              <a:t>;  </a:t>
            </a:r>
            <a:r>
              <a:rPr lang="uz-Cyrl-UZ" sz="2000" b="1" dirty="0">
                <a:latin typeface="Times New Roman" pitchFamily="18" charset="0"/>
                <a:cs typeface="Times New Roman" pitchFamily="18" charset="0"/>
              </a:rPr>
              <a:t>е-юмшаткич  панжа;  комбинациялаштирилган  ўғит солгич; </a:t>
            </a:r>
            <a:r>
              <a:rPr lang="uz-Cyrl-UZ" sz="2000" b="1" dirty="0" smtClean="0">
                <a:latin typeface="Times New Roman" pitchFamily="18" charset="0"/>
                <a:cs typeface="Times New Roman" pitchFamily="18" charset="0"/>
              </a:rPr>
              <a:t> з-  юмшатгичлар</a:t>
            </a:r>
            <a:endParaRPr lang="ru-RU" sz="2000" b="1" dirty="0">
              <a:latin typeface="Times New Roman" pitchFamily="18" charset="0"/>
              <a:cs typeface="Times New Roman" pitchFamily="18" charset="0"/>
            </a:endParaRPr>
          </a:p>
          <a:p>
            <a:pPr algn="ctr"/>
            <a:r>
              <a:rPr lang="uz-Cyrl-UZ" sz="2000" b="1" dirty="0">
                <a:latin typeface="Times New Roman" pitchFamily="18" charset="0"/>
                <a:cs typeface="Times New Roman" pitchFamily="18" charset="0"/>
              </a:rPr>
              <a:t> </a:t>
            </a:r>
            <a:endParaRPr lang="ru-RU" sz="2000" b="1" dirty="0">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8185960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928662" y="285728"/>
            <a:ext cx="7358114" cy="1000132"/>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smtClean="0">
                <a:latin typeface="Times New Roman" pitchFamily="18" charset="0"/>
                <a:cs typeface="Times New Roman" pitchFamily="18" charset="0"/>
              </a:rPr>
              <a:t>Култиватор  </a:t>
            </a:r>
            <a:r>
              <a:rPr lang="uz-Cyrl-UZ" sz="3200" b="1" dirty="0">
                <a:latin typeface="Times New Roman" pitchFamily="18" charset="0"/>
                <a:cs typeface="Times New Roman" pitchFamily="18" charset="0"/>
              </a:rPr>
              <a:t>ишчи қисмларининг ўрнатиш ўлчамлари</a:t>
            </a:r>
            <a:endParaRPr lang="ru-RU" sz="3200" b="1" dirty="0">
              <a:latin typeface="Times New Roman" pitchFamily="18" charset="0"/>
              <a:cs typeface="Times New Roman" pitchFamily="18" charset="0"/>
            </a:endParaRPr>
          </a:p>
        </p:txBody>
      </p:sp>
      <p:sp>
        <p:nvSpPr>
          <p:cNvPr id="5" name="Скругленный прямоугольник 4"/>
          <p:cNvSpPr/>
          <p:nvPr/>
        </p:nvSpPr>
        <p:spPr>
          <a:xfrm>
            <a:off x="285720" y="1285860"/>
            <a:ext cx="8572560" cy="5572140"/>
          </a:xfrm>
          <a:prstGeom prst="roundRect">
            <a:avLst/>
          </a:prstGeom>
          <a:solidFill>
            <a:schemeClr val="accent3">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lvl="0" algn="ctr" fontAlgn="base">
              <a:spcBef>
                <a:spcPct val="0"/>
              </a:spcBef>
              <a:spcAft>
                <a:spcPct val="0"/>
              </a:spcAft>
            </a:pPr>
            <a:r>
              <a:rPr lang="uz-Cyrl-UZ" b="1" dirty="0">
                <a:solidFill>
                  <a:srgbClr val="FF0000"/>
                </a:solidFill>
                <a:latin typeface="Times New Roman" pitchFamily="18" charset="0"/>
                <a:ea typeface="Times New Roman" pitchFamily="18" charset="0"/>
                <a:cs typeface="Times New Roman" pitchFamily="18" charset="0"/>
              </a:rPr>
              <a:t>Култиватор ишчи қисмларини ўрнатиш ўлчамлари: </a:t>
            </a:r>
          </a:p>
          <a:p>
            <a:pPr lvl="0" algn="ctr" fontAlgn="base">
              <a:spcBef>
                <a:spcPct val="0"/>
              </a:spcBef>
              <a:spcAft>
                <a:spcPct val="0"/>
              </a:spcAft>
            </a:pPr>
            <a:r>
              <a:rPr lang="uz-Cyrl-UZ" b="1" dirty="0">
                <a:solidFill>
                  <a:srgbClr val="FF0000"/>
                </a:solidFill>
                <a:latin typeface="Times New Roman" pitchFamily="18" charset="0"/>
                <a:ea typeface="Times New Roman" pitchFamily="18" charset="0"/>
                <a:cs typeface="Times New Roman" pitchFamily="18" charset="0"/>
              </a:rPr>
              <a:t>1-лаппак (диск);         2-юлдузча; </a:t>
            </a:r>
            <a:endParaRPr lang="ru-RU" b="1" dirty="0">
              <a:solidFill>
                <a:srgbClr val="FF0000"/>
              </a:solidFill>
              <a:latin typeface="Times New Roman" pitchFamily="18" charset="0"/>
              <a:cs typeface="Times New Roman" pitchFamily="18" charset="0"/>
            </a:endParaRPr>
          </a:p>
          <a:p>
            <a:pPr lvl="0" algn="ctr" eaLnBrk="0" fontAlgn="base" hangingPunct="0">
              <a:spcBef>
                <a:spcPct val="0"/>
              </a:spcBef>
              <a:spcAft>
                <a:spcPct val="0"/>
              </a:spcAft>
            </a:pPr>
            <a:r>
              <a:rPr lang="uz-Cyrl-UZ" b="1" dirty="0">
                <a:solidFill>
                  <a:srgbClr val="FF0000"/>
                </a:solidFill>
                <a:latin typeface="Times New Roman" pitchFamily="18" charset="0"/>
                <a:ea typeface="Times New Roman" pitchFamily="18" charset="0"/>
                <a:cs typeface="Times New Roman" pitchFamily="18" charset="0"/>
              </a:rPr>
              <a:t>3-пичоқ; 4-чуқур юмшатгич; 5-панжа; 6-ўғит солгич; 7-эгат олгич</a:t>
            </a:r>
            <a:endParaRPr lang="ru-RU" dirty="0"/>
          </a:p>
        </p:txBody>
      </p:sp>
      <p:pic>
        <p:nvPicPr>
          <p:cNvPr id="180226"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286644" y="1714488"/>
            <a:ext cx="133350" cy="209550"/>
          </a:xfrm>
          <a:prstGeom prst="rect">
            <a:avLst/>
          </a:prstGeom>
          <a:noFill/>
        </p:spPr>
      </p:pic>
      <p:sp>
        <p:nvSpPr>
          <p:cNvPr id="180229" name="Rectangle 5"/>
          <p:cNvSpPr>
            <a:spLocks noChangeArrowheads="1"/>
          </p:cNvSpPr>
          <p:nvPr/>
        </p:nvSpPr>
        <p:spPr bwMode="auto">
          <a:xfrm>
            <a:off x="428596" y="3286124"/>
            <a:ext cx="835824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592263" algn="l"/>
                <a:tab pos="-1555750" algn="l"/>
                <a:tab pos="-1484313" algn="l"/>
                <a:tab pos="-1374775" algn="l"/>
              </a:tabLst>
            </a:pPr>
            <a:r>
              <a:rPr kumimoji="0" lang="uz-Cyrl-U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uz-Cyrl-UZ" sz="3200" b="1" i="0" u="none" strike="noStrike" cap="none" normalizeH="0" baseline="0" dirty="0" smtClean="0">
              <a:ln>
                <a:noFill/>
              </a:ln>
              <a:solidFill>
                <a:srgbClr val="FF0000"/>
              </a:solidFill>
              <a:effectLst/>
              <a:latin typeface="Times New Roman" pitchFamily="18" charset="0"/>
              <a:cs typeface="Times New Roman" pitchFamily="18" charset="0"/>
            </a:endParaRPr>
          </a:p>
        </p:txBody>
      </p:sp>
      <p:pic>
        <p:nvPicPr>
          <p:cNvPr id="7" name="Рисунок 6"/>
          <p:cNvPicPr/>
          <p:nvPr/>
        </p:nvPicPr>
        <p:blipFill>
          <a:blip r:embed="rId3">
            <a:extLst>
              <a:ext uri="{28A0092B-C50C-407E-A947-70E740481C1C}">
                <a14:useLocalDpi xmlns:a14="http://schemas.microsoft.com/office/drawing/2010/main" xmlns="" val="0"/>
              </a:ext>
            </a:extLst>
          </a:blip>
          <a:srcRect/>
          <a:stretch>
            <a:fillRect/>
          </a:stretch>
        </p:blipFill>
        <p:spPr bwMode="auto">
          <a:xfrm>
            <a:off x="698388" y="1484784"/>
            <a:ext cx="7747224" cy="3802744"/>
          </a:xfrm>
          <a:prstGeom prst="rect">
            <a:avLst/>
          </a:prstGeom>
          <a:noFill/>
          <a:ln w="28575">
            <a:solidFill>
              <a:schemeClr val="tx1"/>
            </a:solidFill>
          </a:ln>
        </p:spPr>
      </p:pic>
      <p:sp>
        <p:nvSpPr>
          <p:cNvPr id="2" name="Прямоугольник 1"/>
          <p:cNvSpPr/>
          <p:nvPr/>
        </p:nvSpPr>
        <p:spPr>
          <a:xfrm>
            <a:off x="928662" y="5517232"/>
            <a:ext cx="7358114" cy="954107"/>
          </a:xfrm>
          <a:prstGeom prst="rect">
            <a:avLst/>
          </a:prstGeom>
        </p:spPr>
        <p:txBody>
          <a:bodyPr wrap="square">
            <a:spAutoFit/>
          </a:bodyPr>
          <a:lstStyle/>
          <a:p>
            <a:pPr lvl="0" algn="ctr" fontAlgn="base">
              <a:spcBef>
                <a:spcPct val="0"/>
              </a:spcBef>
              <a:spcAft>
                <a:spcPct val="0"/>
              </a:spcAft>
            </a:pPr>
            <a:r>
              <a:rPr lang="uz-Cyrl-UZ" sz="2000" b="1" dirty="0">
                <a:latin typeface="Times New Roman" pitchFamily="18" charset="0"/>
                <a:ea typeface="Times New Roman" pitchFamily="18" charset="0"/>
                <a:cs typeface="Times New Roman" pitchFamily="18" charset="0"/>
              </a:rPr>
              <a:t>Култиватор ишчи қисмларини ўрнатиш ўлчамлари: </a:t>
            </a:r>
          </a:p>
          <a:p>
            <a:pPr lvl="0" algn="ctr" fontAlgn="base">
              <a:spcBef>
                <a:spcPct val="0"/>
              </a:spcBef>
              <a:spcAft>
                <a:spcPct val="0"/>
              </a:spcAft>
            </a:pPr>
            <a:r>
              <a:rPr lang="uz-Cyrl-UZ" b="1" dirty="0">
                <a:latin typeface="Times New Roman" pitchFamily="18" charset="0"/>
                <a:ea typeface="Times New Roman" pitchFamily="18" charset="0"/>
                <a:cs typeface="Times New Roman" pitchFamily="18" charset="0"/>
              </a:rPr>
              <a:t>1-лаппак (диск); </a:t>
            </a:r>
            <a:r>
              <a:rPr lang="uz-Cyrl-UZ" b="1" dirty="0" smtClean="0">
                <a:latin typeface="Times New Roman" pitchFamily="18" charset="0"/>
                <a:ea typeface="Times New Roman" pitchFamily="18" charset="0"/>
                <a:cs typeface="Times New Roman" pitchFamily="18" charset="0"/>
              </a:rPr>
              <a:t> </a:t>
            </a:r>
            <a:r>
              <a:rPr lang="uz-Cyrl-UZ" b="1" dirty="0">
                <a:latin typeface="Times New Roman" pitchFamily="18" charset="0"/>
                <a:ea typeface="Times New Roman" pitchFamily="18" charset="0"/>
                <a:cs typeface="Times New Roman" pitchFamily="18" charset="0"/>
              </a:rPr>
              <a:t>2-юлдузча; </a:t>
            </a:r>
            <a:r>
              <a:rPr lang="uz-Cyrl-UZ" b="1" dirty="0" smtClean="0">
                <a:latin typeface="Times New Roman" pitchFamily="18" charset="0"/>
                <a:ea typeface="Times New Roman" pitchFamily="18" charset="0"/>
                <a:cs typeface="Times New Roman" pitchFamily="18" charset="0"/>
              </a:rPr>
              <a:t>3-пичоқ</a:t>
            </a:r>
            <a:r>
              <a:rPr lang="uz-Cyrl-UZ" b="1" dirty="0">
                <a:latin typeface="Times New Roman" pitchFamily="18" charset="0"/>
                <a:ea typeface="Times New Roman" pitchFamily="18" charset="0"/>
                <a:cs typeface="Times New Roman" pitchFamily="18" charset="0"/>
              </a:rPr>
              <a:t>; 4-чуқур юмшатгич; </a:t>
            </a:r>
            <a:r>
              <a:rPr lang="uz-Cyrl-UZ" b="1" dirty="0" smtClean="0">
                <a:latin typeface="Times New Roman" pitchFamily="18" charset="0"/>
                <a:ea typeface="Times New Roman" pitchFamily="18" charset="0"/>
                <a:cs typeface="Times New Roman" pitchFamily="18" charset="0"/>
              </a:rPr>
              <a:t>                 5-панжа</a:t>
            </a:r>
            <a:r>
              <a:rPr lang="uz-Cyrl-UZ" b="1" dirty="0">
                <a:latin typeface="Times New Roman" pitchFamily="18" charset="0"/>
                <a:ea typeface="Times New Roman" pitchFamily="18" charset="0"/>
                <a:cs typeface="Times New Roman" pitchFamily="18" charset="0"/>
              </a:rPr>
              <a:t>; 6-ўғит солгич; 7-эгат олгич</a:t>
            </a:r>
            <a:endParaRPr lang="ru-RU" dirty="0"/>
          </a:p>
        </p:txBody>
      </p:sp>
    </p:spTree>
    <p:extLst>
      <p:ext uri="{BB962C8B-B14F-4D97-AF65-F5344CB8AC3E}">
        <p14:creationId xmlns:p14="http://schemas.microsoft.com/office/powerpoint/2010/main" xmlns="" val="4121454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
          <p:cNvPicPr>
            <a:picLocks noChangeAspect="1" noChangeArrowheads="1"/>
          </p:cNvPicPr>
          <p:nvPr/>
        </p:nvPicPr>
        <p:blipFill>
          <a:blip r:embed="rId2"/>
          <a:srcRect/>
          <a:stretch>
            <a:fillRect/>
          </a:stretch>
        </p:blipFill>
        <p:spPr bwMode="auto">
          <a:xfrm>
            <a:off x="4643438" y="2428868"/>
            <a:ext cx="4214842" cy="3286148"/>
          </a:xfrm>
          <a:prstGeom prst="rect">
            <a:avLst/>
          </a:prstGeom>
          <a:noFill/>
          <a:ln w="19050">
            <a:solidFill>
              <a:schemeClr val="tx1"/>
            </a:solidFill>
            <a:miter lim="800000"/>
            <a:headEnd/>
            <a:tailEnd/>
          </a:ln>
          <a:effectLst/>
        </p:spPr>
      </p:pic>
      <p:pic>
        <p:nvPicPr>
          <p:cNvPr id="183299" name="Picture 3"/>
          <p:cNvPicPr>
            <a:picLocks noChangeAspect="1" noChangeArrowheads="1"/>
          </p:cNvPicPr>
          <p:nvPr/>
        </p:nvPicPr>
        <p:blipFill>
          <a:blip r:embed="rId3">
            <a:duotone>
              <a:prstClr val="black"/>
              <a:schemeClr val="accent3">
                <a:tint val="45000"/>
                <a:satMod val="400000"/>
              </a:schemeClr>
            </a:duotone>
          </a:blip>
          <a:srcRect/>
          <a:stretch>
            <a:fillRect/>
          </a:stretch>
        </p:blipFill>
        <p:spPr bwMode="auto">
          <a:xfrm>
            <a:off x="357158" y="2428868"/>
            <a:ext cx="4014787" cy="2786082"/>
          </a:xfrm>
          <a:prstGeom prst="rect">
            <a:avLst/>
          </a:prstGeom>
          <a:noFill/>
          <a:ln w="28575">
            <a:solidFill>
              <a:schemeClr val="tx1"/>
            </a:solidFill>
            <a:miter lim="800000"/>
            <a:headEnd/>
            <a:tailEnd/>
          </a:ln>
          <a:effectLst/>
        </p:spPr>
      </p:pic>
      <p:sp>
        <p:nvSpPr>
          <p:cNvPr id="8" name="Скругленный прямоугольник 7"/>
          <p:cNvSpPr/>
          <p:nvPr/>
        </p:nvSpPr>
        <p:spPr>
          <a:xfrm>
            <a:off x="285720" y="214290"/>
            <a:ext cx="8429684" cy="785818"/>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800" b="1" dirty="0" smtClean="0">
                <a:latin typeface="Times New Roman" pitchFamily="18" charset="0"/>
                <a:cs typeface="Times New Roman" pitchFamily="18" charset="0"/>
              </a:rPr>
              <a:t>Ғўза қатор орасига ишлов беришда култиватор ишчи қисмларини ўрнатиш схемалари  </a:t>
            </a:r>
            <a:endParaRPr lang="ru-RU" sz="2800" b="1" dirty="0">
              <a:latin typeface="Times New Roman" pitchFamily="18" charset="0"/>
              <a:cs typeface="Times New Roman" pitchFamily="18" charset="0"/>
            </a:endParaRPr>
          </a:p>
        </p:txBody>
      </p:sp>
      <p:sp>
        <p:nvSpPr>
          <p:cNvPr id="10" name="Скругленный прямоугольник 9"/>
          <p:cNvSpPr/>
          <p:nvPr/>
        </p:nvSpPr>
        <p:spPr>
          <a:xfrm>
            <a:off x="4857752" y="1428736"/>
            <a:ext cx="3714776" cy="500066"/>
          </a:xfrm>
          <a:prstGeom prst="roundRect">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dirty="0" smtClean="0">
                <a:latin typeface="Times New Roman" pitchFamily="18" charset="0"/>
                <a:cs typeface="Times New Roman" pitchFamily="18" charset="0"/>
              </a:rPr>
              <a:t>Ғўза қатор ораси 90 см </a:t>
            </a:r>
            <a:endParaRPr lang="ru-RU" sz="2400" dirty="0">
              <a:latin typeface="Times New Roman" pitchFamily="18" charset="0"/>
              <a:cs typeface="Times New Roman" pitchFamily="18" charset="0"/>
            </a:endParaRPr>
          </a:p>
        </p:txBody>
      </p:sp>
      <p:sp>
        <p:nvSpPr>
          <p:cNvPr id="11" name="Скругленный прямоугольник 10"/>
          <p:cNvSpPr/>
          <p:nvPr/>
        </p:nvSpPr>
        <p:spPr>
          <a:xfrm>
            <a:off x="785786" y="1428736"/>
            <a:ext cx="3357586" cy="500066"/>
          </a:xfrm>
          <a:prstGeom prst="roundRect">
            <a:avLst/>
          </a:prstGeom>
          <a:solidFill>
            <a:schemeClr val="accent3">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2400" dirty="0" smtClean="0">
                <a:latin typeface="Times New Roman" pitchFamily="18" charset="0"/>
                <a:cs typeface="Times New Roman" pitchFamily="18" charset="0"/>
              </a:rPr>
              <a:t>Ғўза қатор ораси 60 см </a:t>
            </a:r>
            <a:endParaRPr lang="ru-RU" sz="2400" dirty="0">
              <a:latin typeface="Times New Roman" pitchFamily="18" charset="0"/>
              <a:cs typeface="Times New Roman" pitchFamily="18" charset="0"/>
            </a:endParaRPr>
          </a:p>
        </p:txBody>
      </p:sp>
      <p:sp>
        <p:nvSpPr>
          <p:cNvPr id="12" name="TextBox 11"/>
          <p:cNvSpPr txBox="1"/>
          <p:nvPr/>
        </p:nvSpPr>
        <p:spPr>
          <a:xfrm>
            <a:off x="1357290" y="5643578"/>
            <a:ext cx="317716" cy="369332"/>
          </a:xfrm>
          <a:prstGeom prst="rect">
            <a:avLst/>
          </a:prstGeom>
          <a:noFill/>
        </p:spPr>
        <p:txBody>
          <a:bodyPr wrap="none" rtlCol="0">
            <a:spAutoFit/>
          </a:bodyPr>
          <a:lstStyle/>
          <a:p>
            <a:r>
              <a:rPr lang="uz-Cyrl-UZ" dirty="0" smtClean="0"/>
              <a:t>А</a:t>
            </a:r>
            <a:endParaRPr lang="ru-RU" dirty="0"/>
          </a:p>
        </p:txBody>
      </p:sp>
      <p:sp>
        <p:nvSpPr>
          <p:cNvPr id="13" name="TextBox 12"/>
          <p:cNvSpPr txBox="1"/>
          <p:nvPr/>
        </p:nvSpPr>
        <p:spPr>
          <a:xfrm>
            <a:off x="3500430" y="5643578"/>
            <a:ext cx="308098" cy="369332"/>
          </a:xfrm>
          <a:prstGeom prst="rect">
            <a:avLst/>
          </a:prstGeom>
          <a:noFill/>
        </p:spPr>
        <p:txBody>
          <a:bodyPr wrap="none" rtlCol="0">
            <a:spAutoFit/>
          </a:bodyPr>
          <a:lstStyle/>
          <a:p>
            <a:r>
              <a:rPr lang="uz-Cyrl-UZ" dirty="0" smtClean="0"/>
              <a:t>Б</a:t>
            </a:r>
            <a:endParaRPr lang="ru-RU" dirty="0"/>
          </a:p>
        </p:txBody>
      </p:sp>
      <p:sp>
        <p:nvSpPr>
          <p:cNvPr id="14" name="TextBox 13"/>
          <p:cNvSpPr txBox="1"/>
          <p:nvPr/>
        </p:nvSpPr>
        <p:spPr>
          <a:xfrm>
            <a:off x="5786446" y="5643578"/>
            <a:ext cx="317716" cy="369332"/>
          </a:xfrm>
          <a:prstGeom prst="rect">
            <a:avLst/>
          </a:prstGeom>
          <a:noFill/>
        </p:spPr>
        <p:txBody>
          <a:bodyPr wrap="none" rtlCol="0">
            <a:spAutoFit/>
          </a:bodyPr>
          <a:lstStyle/>
          <a:p>
            <a:r>
              <a:rPr lang="uz-Cyrl-UZ" dirty="0" smtClean="0"/>
              <a:t>А</a:t>
            </a:r>
            <a:endParaRPr lang="ru-RU" dirty="0"/>
          </a:p>
        </p:txBody>
      </p:sp>
      <p:sp>
        <p:nvSpPr>
          <p:cNvPr id="15" name="TextBox 14"/>
          <p:cNvSpPr txBox="1"/>
          <p:nvPr/>
        </p:nvSpPr>
        <p:spPr>
          <a:xfrm>
            <a:off x="8072462" y="5643578"/>
            <a:ext cx="308098" cy="369332"/>
          </a:xfrm>
          <a:prstGeom prst="rect">
            <a:avLst/>
          </a:prstGeom>
          <a:noFill/>
        </p:spPr>
        <p:txBody>
          <a:bodyPr wrap="none" rtlCol="0">
            <a:spAutoFit/>
          </a:bodyPr>
          <a:lstStyle/>
          <a:p>
            <a:r>
              <a:rPr lang="uz-Cyrl-UZ" dirty="0" smtClean="0"/>
              <a:t>Б</a:t>
            </a:r>
            <a:endParaRPr lang="ru-RU" dirty="0"/>
          </a:p>
        </p:txBody>
      </p:sp>
      <p:sp>
        <p:nvSpPr>
          <p:cNvPr id="17" name="TextBox 16"/>
          <p:cNvSpPr txBox="1"/>
          <p:nvPr/>
        </p:nvSpPr>
        <p:spPr>
          <a:xfrm>
            <a:off x="1714480" y="6000768"/>
            <a:ext cx="3429208"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А – юмшатувчи ишчи қисмлар</a:t>
            </a:r>
            <a:endParaRPr lang="ru-RU" b="1" dirty="0">
              <a:latin typeface="Times New Roman" pitchFamily="18" charset="0"/>
              <a:cs typeface="Times New Roman" pitchFamily="18" charset="0"/>
            </a:endParaRPr>
          </a:p>
        </p:txBody>
      </p:sp>
      <p:sp>
        <p:nvSpPr>
          <p:cNvPr id="18" name="TextBox 17"/>
          <p:cNvSpPr txBox="1"/>
          <p:nvPr/>
        </p:nvSpPr>
        <p:spPr>
          <a:xfrm>
            <a:off x="5357818" y="6000768"/>
            <a:ext cx="3020058" cy="369332"/>
          </a:xfrm>
          <a:prstGeom prst="rect">
            <a:avLst/>
          </a:prstGeom>
          <a:noFill/>
        </p:spPr>
        <p:txBody>
          <a:bodyPr wrap="none" rtlCol="0">
            <a:spAutoFit/>
          </a:bodyPr>
          <a:lstStyle/>
          <a:p>
            <a:r>
              <a:rPr lang="uz-Cyrl-UZ" b="1" dirty="0" smtClean="0">
                <a:latin typeface="Times New Roman" pitchFamily="18" charset="0"/>
                <a:cs typeface="Times New Roman" pitchFamily="18" charset="0"/>
              </a:rPr>
              <a:t>Б -  кесувчи ишчи қисмлар</a:t>
            </a:r>
            <a:endParaRPr lang="ru-RU" b="1" dirty="0">
              <a:latin typeface="Times New Roman" pitchFamily="18" charset="0"/>
              <a:cs typeface="Times New Roman" pitchFamily="18" charset="0"/>
            </a:endParaRPr>
          </a:p>
        </p:txBody>
      </p:sp>
      <p:sp>
        <p:nvSpPr>
          <p:cNvPr id="19" name="Стрелка вниз 18"/>
          <p:cNvSpPr/>
          <p:nvPr/>
        </p:nvSpPr>
        <p:spPr>
          <a:xfrm>
            <a:off x="2214546" y="1000108"/>
            <a:ext cx="484632"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трелка вниз 19"/>
          <p:cNvSpPr/>
          <p:nvPr/>
        </p:nvSpPr>
        <p:spPr>
          <a:xfrm>
            <a:off x="6500826" y="1000108"/>
            <a:ext cx="484632" cy="4286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a:off x="2214546" y="1928802"/>
            <a:ext cx="48463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 name="Стрелка вниз 21"/>
          <p:cNvSpPr/>
          <p:nvPr/>
        </p:nvSpPr>
        <p:spPr>
          <a:xfrm>
            <a:off x="6500826" y="1928802"/>
            <a:ext cx="484632"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63169" name="Picture 1"/>
          <p:cNvPicPr>
            <a:picLocks noChangeAspect="1" noChangeArrowheads="1"/>
          </p:cNvPicPr>
          <p:nvPr/>
        </p:nvPicPr>
        <p:blipFill>
          <a:blip r:embed="rId4">
            <a:lum bright="-10000" contrast="40000"/>
          </a:blip>
          <a:srcRect/>
          <a:stretch>
            <a:fillRect/>
          </a:stretch>
        </p:blipFill>
        <p:spPr bwMode="auto">
          <a:xfrm>
            <a:off x="285720" y="2428868"/>
            <a:ext cx="4214842" cy="3286148"/>
          </a:xfrm>
          <a:prstGeom prst="rect">
            <a:avLst/>
          </a:prstGeom>
          <a:solidFill>
            <a:schemeClr val="accent3">
              <a:lumMod val="20000"/>
              <a:lumOff val="80000"/>
            </a:schemeClr>
          </a:solidFill>
          <a:ln w="19050">
            <a:solidFill>
              <a:schemeClr val="tx1"/>
            </a:solid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755576" y="332656"/>
            <a:ext cx="7920880" cy="115212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uz-Cyrl-UZ" sz="3200" b="1" dirty="0">
                <a:latin typeface="Times New Roman" pitchFamily="18" charset="0"/>
                <a:cs typeface="Times New Roman" pitchFamily="18" charset="0"/>
              </a:rPr>
              <a:t>Мевазор боғлардаги дарахтлар қатор  орасига ишлов бериш </a:t>
            </a:r>
            <a:r>
              <a:rPr lang="uz-Cyrl-UZ" sz="3200" b="1" dirty="0" smtClean="0">
                <a:latin typeface="Times New Roman" pitchFamily="18" charset="0"/>
                <a:cs typeface="Times New Roman" pitchFamily="18" charset="0"/>
              </a:rPr>
              <a:t> машинаси</a:t>
            </a:r>
            <a:endParaRPr lang="ru-RU" sz="3200" b="1" dirty="0"/>
          </a:p>
        </p:txBody>
      </p:sp>
      <p:sp>
        <p:nvSpPr>
          <p:cNvPr id="5" name="Скругленный прямоугольник 4"/>
          <p:cNvSpPr/>
          <p:nvPr/>
        </p:nvSpPr>
        <p:spPr>
          <a:xfrm>
            <a:off x="863588" y="1844824"/>
            <a:ext cx="7848872" cy="46805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ru-RU" dirty="0"/>
          </a:p>
        </p:txBody>
      </p:sp>
      <p:pic>
        <p:nvPicPr>
          <p:cNvPr id="6" name="Рисунок 5"/>
          <p:cNvPicPr/>
          <p:nvPr/>
        </p:nvPicPr>
        <p:blipFill>
          <a:blip r:embed="rId2">
            <a:duotone>
              <a:prstClr val="black"/>
              <a:schemeClr val="accent6">
                <a:tint val="45000"/>
                <a:satMod val="400000"/>
              </a:schemeClr>
            </a:duotone>
            <a:extLst>
              <a:ext uri="{BEBA8EAE-BF5A-486C-A8C5-ECC9F3942E4B}">
                <a14:imgProps xmlns:a14="http://schemas.microsoft.com/office/drawing/2010/main" xmlns="">
                  <a14:imgLayer r:embed="rId3">
                    <a14:imgEffect>
                      <a14:sharpenSoften amount="50000"/>
                    </a14:imgEffect>
                    <a14:imgEffect>
                      <a14:brightnessContrast contrast="-20000"/>
                    </a14:imgEffect>
                  </a14:imgLayer>
                </a14:imgProps>
              </a:ext>
            </a:extLst>
          </a:blip>
          <a:srcRect/>
          <a:stretch>
            <a:fillRect/>
          </a:stretch>
        </p:blipFill>
        <p:spPr bwMode="auto">
          <a:xfrm>
            <a:off x="827584" y="3501008"/>
            <a:ext cx="4176464" cy="2952328"/>
          </a:xfrm>
          <a:prstGeom prst="rect">
            <a:avLst/>
          </a:prstGeom>
          <a:noFill/>
          <a:ln w="9525">
            <a:solidFill>
              <a:schemeClr val="accent1"/>
            </a:solidFill>
            <a:miter lim="800000"/>
            <a:headEnd/>
            <a:tailEnd/>
          </a:ln>
        </p:spPr>
      </p:pic>
      <p:sp>
        <p:nvSpPr>
          <p:cNvPr id="7" name="Прямоугольник 6"/>
          <p:cNvSpPr/>
          <p:nvPr/>
        </p:nvSpPr>
        <p:spPr>
          <a:xfrm>
            <a:off x="4932040" y="3429000"/>
            <a:ext cx="3492388" cy="2862322"/>
          </a:xfrm>
          <a:prstGeom prst="rect">
            <a:avLst/>
          </a:prstGeom>
        </p:spPr>
        <p:txBody>
          <a:bodyPr wrap="square">
            <a:spAutoFit/>
          </a:bodyPr>
          <a:lstStyle/>
          <a:p>
            <a:pPr algn="ctr"/>
            <a:r>
              <a:rPr lang="uz-Cyrl-UZ" b="1" dirty="0" smtClean="0">
                <a:latin typeface="Times New Roman" pitchFamily="18" charset="0"/>
                <a:cs typeface="Times New Roman" pitchFamily="18" charset="0"/>
              </a:rPr>
              <a:t>Боғ </a:t>
            </a:r>
            <a:r>
              <a:rPr lang="uz-Cyrl-UZ" b="1" dirty="0">
                <a:latin typeface="Times New Roman" pitchFamily="18" charset="0"/>
                <a:cs typeface="Times New Roman" pitchFamily="18" charset="0"/>
              </a:rPr>
              <a:t>култиваторининг тузилиши ва иш жараёни:</a:t>
            </a:r>
            <a:endParaRPr lang="ru-RU" dirty="0">
              <a:latin typeface="Times New Roman" pitchFamily="18" charset="0"/>
              <a:cs typeface="Times New Roman" pitchFamily="18" charset="0"/>
            </a:endParaRPr>
          </a:p>
          <a:p>
            <a:pPr algn="ctr"/>
            <a:r>
              <a:rPr lang="uz-Cyrl-UZ" dirty="0">
                <a:latin typeface="Times New Roman" pitchFamily="18" charset="0"/>
                <a:cs typeface="Times New Roman" pitchFamily="18" charset="0"/>
              </a:rPr>
              <a:t>1-рама, 2-ишлов бериш чуқурлигини созловчи механизм</a:t>
            </a:r>
            <a:r>
              <a:rPr lang="uz-Cyrl-UZ" dirty="0" smtClean="0">
                <a:latin typeface="Times New Roman" pitchFamily="18" charset="0"/>
                <a:cs typeface="Times New Roman" pitchFamily="18" charset="0"/>
              </a:rPr>
              <a:t>,    </a:t>
            </a:r>
            <a:r>
              <a:rPr lang="uz-Cyrl-UZ" dirty="0">
                <a:latin typeface="Times New Roman" pitchFamily="18" charset="0"/>
                <a:cs typeface="Times New Roman" pitchFamily="18" charset="0"/>
              </a:rPr>
              <a:t>3-автоосгич, 4-пружинасимон  тирма учун рама, 5-ўтоқловчи ён тишни созловчи механизм, 6-чап тиш, 7-ўқ-ёйсимон тиш, 8-таянч ғилдираги, 9-ўтоқловчи ўнг тиш;      10-ўғитлаш аппарати.</a:t>
            </a:r>
            <a:endParaRPr lang="ru-RU" dirty="0">
              <a:latin typeface="Times New Roman" pitchFamily="18" charset="0"/>
              <a:cs typeface="Times New Roman" pitchFamily="18" charset="0"/>
            </a:endParaRPr>
          </a:p>
        </p:txBody>
      </p:sp>
      <p:sp>
        <p:nvSpPr>
          <p:cNvPr id="8" name="Прямоугольник 7"/>
          <p:cNvSpPr/>
          <p:nvPr/>
        </p:nvSpPr>
        <p:spPr>
          <a:xfrm>
            <a:off x="1043608" y="2023680"/>
            <a:ext cx="7272808" cy="1569660"/>
          </a:xfrm>
          <a:prstGeom prst="rect">
            <a:avLst/>
          </a:prstGeom>
        </p:spPr>
        <p:txBody>
          <a:bodyPr wrap="square">
            <a:spAutoFit/>
          </a:bodyPr>
          <a:lstStyle/>
          <a:p>
            <a:pPr algn="just"/>
            <a:r>
              <a:rPr lang="uz-Cyrl-UZ" sz="2400" b="1" dirty="0" smtClean="0">
                <a:latin typeface="Times New Roman" pitchFamily="18" charset="0"/>
                <a:cs typeface="Times New Roman" pitchFamily="18" charset="0"/>
              </a:rPr>
              <a:t>         Мевазор </a:t>
            </a:r>
            <a:r>
              <a:rPr lang="uz-Cyrl-UZ" sz="2400" b="1" dirty="0">
                <a:latin typeface="Times New Roman" pitchFamily="18" charset="0"/>
                <a:cs typeface="Times New Roman" pitchFamily="18" charset="0"/>
              </a:rPr>
              <a:t>боғлардаги дарахтлар қатор  орасига ишлов бериш</a:t>
            </a:r>
            <a:r>
              <a:rPr lang="uz-Cyrl-UZ" sz="2400" dirty="0">
                <a:latin typeface="Times New Roman" pitchFamily="18" charset="0"/>
                <a:cs typeface="Times New Roman" pitchFamily="18" charset="0"/>
              </a:rPr>
              <a:t> ҳамда  бир вақтда ўғитлаш ва бегона ўтларни йўқотишда махсус боғ култиваторларидан фойдаланилади.  </a:t>
            </a:r>
            <a:endParaRPr lang="ru-RU" sz="2400" dirty="0">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281683821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1053</Words>
  <Application>Microsoft Office PowerPoint</Application>
  <PresentationFormat>Экран (4:3)</PresentationFormat>
  <Paragraphs>133</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Ғўза қатор ораларига ишлов бериш чуқурлигини ва чуқур юмшатишни пахта ҳосилига таъсири</vt:lpstr>
      <vt:lpstr>Слайд 11</vt:lpstr>
      <vt:lpstr>Слайд 12</vt:lpstr>
      <vt:lpstr>Слайд 13</vt:lpstr>
      <vt:lpstr>Слайд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Гость</dc:creator>
  <cp:lastModifiedBy>Гость</cp:lastModifiedBy>
  <cp:revision>2</cp:revision>
  <dcterms:created xsi:type="dcterms:W3CDTF">2016-06-01T12:44:03Z</dcterms:created>
  <dcterms:modified xsi:type="dcterms:W3CDTF">2016-06-01T12:45:30Z</dcterms:modified>
</cp:coreProperties>
</file>