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Lst>
  <p:sldSz cx="9144000" cy="6858000" type="screen4x3"/>
  <p:notesSz cx="6815138" cy="9942513"/>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5" d="100"/>
          <a:sy n="85" d="100"/>
        </p:scale>
        <p:origin x="-390" y="-7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B4D00BBD-4DFE-428E-AEAE-ACB538481E40}" type="datetimeFigureOut">
              <a:rPr lang="ru-RU"/>
              <a:pPr>
                <a:defRPr/>
              </a:pPr>
              <a:t>06.11.2018</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8A9C221C-2926-4020-A283-A39171CC7F4D}"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7E21498F-906D-4285-8D1E-98417EED5FC3}" type="datetimeFigureOut">
              <a:rPr lang="ru-RU"/>
              <a:pPr>
                <a:defRPr/>
              </a:pPr>
              <a:t>06.11.2018</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56BE8D97-C0FA-4414-A940-0FE369AA90C5}"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F37E8F0D-AC24-40C8-8B77-8F5B07AC31DD}" type="datetimeFigureOut">
              <a:rPr lang="ru-RU"/>
              <a:pPr>
                <a:defRPr/>
              </a:pPr>
              <a:t>06.11.2018</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B008F16D-3707-4558-8A8E-D72C97856599}"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B97B66E5-EB50-4B44-B3C0-FFEA9C9F44F5}" type="datetimeFigureOut">
              <a:rPr lang="ru-RU"/>
              <a:pPr>
                <a:defRPr/>
              </a:pPr>
              <a:t>06.11.2018</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041B3421-57B4-44BE-916B-73A9E9452182}"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E5AC4A20-0BFE-4E0E-AAE3-E243726B7A09}" type="datetimeFigureOut">
              <a:rPr lang="ru-RU"/>
              <a:pPr>
                <a:defRPr/>
              </a:pPr>
              <a:t>06.11.2018</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4EF90D74-A3E7-448A-A7CA-C50EB9265E8C}"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D8DAA7E7-28F2-4697-8D24-AAA3DAB0904F}" type="datetimeFigureOut">
              <a:rPr lang="ru-RU"/>
              <a:pPr>
                <a:defRPr/>
              </a:pPr>
              <a:t>06.11.2018</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531A742E-B912-4576-99C2-352FC7615594}"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4E77F060-DD77-48A2-AEAA-A4AA571E07E9}" type="datetimeFigureOut">
              <a:rPr lang="ru-RU"/>
              <a:pPr>
                <a:defRPr/>
              </a:pPr>
              <a:t>06.11.2018</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4D0D83E4-8381-42B3-BDCA-34F148B8CDF1}"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7009BA9C-E1D0-4C08-A509-F6AB923E6A9F}" type="datetimeFigureOut">
              <a:rPr lang="ru-RU"/>
              <a:pPr>
                <a:defRPr/>
              </a:pPr>
              <a:t>06.11.2018</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9CE09AE1-C518-49E3-B45A-BD9887643783}"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B4142896-0EF9-4B0F-8E8C-0508C11AFEBB}" type="datetimeFigureOut">
              <a:rPr lang="ru-RU"/>
              <a:pPr>
                <a:defRPr/>
              </a:pPr>
              <a:t>06.11.2018</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E8A7B626-78A2-4CA7-B8A7-F61A23A24005}"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08B88182-3FF8-4D3E-BD0E-E7A7083D50B8}" type="datetimeFigureOut">
              <a:rPr lang="ru-RU"/>
              <a:pPr>
                <a:defRPr/>
              </a:pPr>
              <a:t>06.11.2018</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C268B76D-E7DB-4D03-BC90-8102A8283232}"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533852C4-32FD-4907-86EE-586B35353585}" type="datetimeFigureOut">
              <a:rPr lang="ru-RU"/>
              <a:pPr>
                <a:defRPr/>
              </a:pPr>
              <a:t>06.11.2018</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18B8E0BB-946F-4931-AAA6-A291CDCB4D67}"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1A63C236-E622-4A79-820B-2BE39AC50EA3}" type="datetimeFigureOut">
              <a:rPr lang="ru-RU"/>
              <a:pPr>
                <a:defRPr/>
              </a:pPr>
              <a:t>06.11.2018</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127B7CF7-E40C-481D-8B76-BE14E4BC1F86}"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Скругленный прямоугольник 7"/>
          <p:cNvSpPr/>
          <p:nvPr/>
        </p:nvSpPr>
        <p:spPr>
          <a:xfrm>
            <a:off x="285750" y="1000125"/>
            <a:ext cx="8643938" cy="4143375"/>
          </a:xfrm>
          <a:prstGeom prst="roundRect">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ru-RU"/>
          </a:p>
        </p:txBody>
      </p:sp>
      <p:sp>
        <p:nvSpPr>
          <p:cNvPr id="13314" name="Rectangle 1"/>
          <p:cNvSpPr>
            <a:spLocks noChangeArrowheads="1"/>
          </p:cNvSpPr>
          <p:nvPr/>
        </p:nvSpPr>
        <p:spPr bwMode="auto">
          <a:xfrm>
            <a:off x="500063" y="928688"/>
            <a:ext cx="8286750" cy="3786187"/>
          </a:xfrm>
          <a:prstGeom prst="rect">
            <a:avLst/>
          </a:prstGeom>
          <a:noFill/>
          <a:ln w="9525">
            <a:noFill/>
            <a:miter lim="800000"/>
            <a:headEnd/>
            <a:tailEnd/>
          </a:ln>
        </p:spPr>
        <p:txBody>
          <a:bodyPr anchor="ctr">
            <a:spAutoFit/>
          </a:bodyPr>
          <a:lstStyle/>
          <a:p>
            <a:pPr algn="ctr"/>
            <a:endParaRPr lang="uz-Cyrl-UZ" sz="3200" b="1">
              <a:latin typeface="Times New Roman" pitchFamily="18" charset="0"/>
              <a:cs typeface="Times New Roman" pitchFamily="18" charset="0"/>
            </a:endParaRPr>
          </a:p>
          <a:p>
            <a:pPr algn="ctr"/>
            <a:r>
              <a:rPr lang="uz-Cyrl-UZ" sz="3200" b="1">
                <a:latin typeface="Times New Roman" pitchFamily="18" charset="0"/>
                <a:cs typeface="Times New Roman" pitchFamily="18" charset="0"/>
              </a:rPr>
              <a:t>21-мавзу. Картошка йиғиштириш (2 соат)</a:t>
            </a:r>
            <a:endParaRPr lang="ru-RU" sz="3200">
              <a:latin typeface="Times New Roman" pitchFamily="18" charset="0"/>
              <a:cs typeface="Times New Roman" pitchFamily="18" charset="0"/>
            </a:endParaRPr>
          </a:p>
          <a:p>
            <a:pPr algn="ctr"/>
            <a:r>
              <a:rPr lang="uz-Cyrl-UZ" sz="3200" b="1">
                <a:latin typeface="Times New Roman" pitchFamily="18" charset="0"/>
                <a:cs typeface="Times New Roman" pitchFamily="18" charset="0"/>
              </a:rPr>
              <a:t> </a:t>
            </a:r>
            <a:endParaRPr lang="ru-RU" sz="3200">
              <a:latin typeface="Times New Roman" pitchFamily="18" charset="0"/>
              <a:cs typeface="Times New Roman" pitchFamily="18" charset="0"/>
            </a:endParaRPr>
          </a:p>
          <a:p>
            <a:pPr algn="just"/>
            <a:r>
              <a:rPr lang="uz-Cyrl-UZ" sz="3200" b="1">
                <a:latin typeface="Times New Roman" pitchFamily="18" charset="0"/>
                <a:cs typeface="Times New Roman" pitchFamily="18" charset="0"/>
              </a:rPr>
              <a:t> </a:t>
            </a:r>
            <a:r>
              <a:rPr lang="uz-Cyrl-UZ" sz="2800" b="1">
                <a:latin typeface="Times New Roman" pitchFamily="18" charset="0"/>
                <a:cs typeface="Times New Roman" pitchFamily="18" charset="0"/>
              </a:rPr>
              <a:t>Режа: 1. Картошка йиғишнинг   ўзига хос        </a:t>
            </a:r>
          </a:p>
          <a:p>
            <a:pPr algn="just"/>
            <a:r>
              <a:rPr lang="uz-Cyrl-UZ" sz="2800" b="1">
                <a:latin typeface="Times New Roman" pitchFamily="18" charset="0"/>
                <a:cs typeface="Times New Roman" pitchFamily="18" charset="0"/>
              </a:rPr>
              <a:t>                 хусусиятлари ва  усуллари;</a:t>
            </a:r>
            <a:endParaRPr lang="ru-RU" sz="2800">
              <a:latin typeface="Times New Roman" pitchFamily="18" charset="0"/>
              <a:cs typeface="Times New Roman" pitchFamily="18" charset="0"/>
            </a:endParaRPr>
          </a:p>
          <a:p>
            <a:pPr algn="just"/>
            <a:r>
              <a:rPr lang="uz-Cyrl-UZ" sz="2800" b="1">
                <a:latin typeface="Times New Roman" pitchFamily="18" charset="0"/>
                <a:cs typeface="Times New Roman" pitchFamily="18" charset="0"/>
              </a:rPr>
              <a:t>            2. Картошка йиғиш машиналарининг   </a:t>
            </a:r>
          </a:p>
          <a:p>
            <a:pPr algn="just"/>
            <a:r>
              <a:rPr lang="uz-Cyrl-UZ" sz="2800" b="1">
                <a:latin typeface="Times New Roman" pitchFamily="18" charset="0"/>
                <a:cs typeface="Times New Roman" pitchFamily="18" charset="0"/>
              </a:rPr>
              <a:t>                турлари, тузилиши ва иш жараёнлари. </a:t>
            </a:r>
            <a:endParaRPr lang="ru-RU" sz="2800">
              <a:latin typeface="Times New Roman" pitchFamily="18" charset="0"/>
              <a:cs typeface="Times New Roman" pitchFamily="18" charset="0"/>
            </a:endParaRPr>
          </a:p>
          <a:p>
            <a:pPr algn="just"/>
            <a:r>
              <a:rPr lang="uz-Cyrl-UZ" sz="2800" b="1">
                <a:latin typeface="Times New Roman" pitchFamily="18" charset="0"/>
                <a:cs typeface="Times New Roman" pitchFamily="18" charset="0"/>
              </a:rPr>
              <a:t>        </a:t>
            </a:r>
            <a:endParaRPr lang="ru-RU" sz="2800">
              <a:latin typeface="Times New Roman" pitchFamily="18" charset="0"/>
              <a:cs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вал 3"/>
          <p:cNvSpPr/>
          <p:nvPr/>
        </p:nvSpPr>
        <p:spPr>
          <a:xfrm>
            <a:off x="2214563" y="214313"/>
            <a:ext cx="5000625" cy="1500187"/>
          </a:xfrm>
          <a:prstGeom prst="ellipse">
            <a:avLst/>
          </a:prstGeom>
          <a:solidFill>
            <a:srgbClr val="FFC000"/>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uz-Cyrl-UZ" sz="2800" b="1" dirty="0">
                <a:solidFill>
                  <a:srgbClr val="FF0000"/>
                </a:solidFill>
              </a:rPr>
              <a:t>Диққат!  </a:t>
            </a:r>
          </a:p>
          <a:p>
            <a:pPr algn="ctr" fontAlgn="auto">
              <a:spcBef>
                <a:spcPts val="0"/>
              </a:spcBef>
              <a:spcAft>
                <a:spcPts val="0"/>
              </a:spcAft>
              <a:defRPr/>
            </a:pPr>
            <a:r>
              <a:rPr lang="uz-Cyrl-UZ" sz="2800" b="1" dirty="0">
                <a:solidFill>
                  <a:srgbClr val="FF0000"/>
                </a:solidFill>
              </a:rPr>
              <a:t>Ёзиб олинг ва эслаб қолинг!</a:t>
            </a:r>
            <a:endParaRPr lang="ru-RU" sz="2800" b="1" dirty="0">
              <a:solidFill>
                <a:srgbClr val="FF0000"/>
              </a:solidFill>
            </a:endParaRPr>
          </a:p>
        </p:txBody>
      </p:sp>
      <p:sp>
        <p:nvSpPr>
          <p:cNvPr id="5" name="Овал 4"/>
          <p:cNvSpPr/>
          <p:nvPr/>
        </p:nvSpPr>
        <p:spPr>
          <a:xfrm>
            <a:off x="357188" y="1714500"/>
            <a:ext cx="8572500" cy="4786313"/>
          </a:xfrm>
          <a:prstGeom prst="ellipse">
            <a:avLst/>
          </a:prstGeom>
          <a:solidFill>
            <a:srgbClr val="FFFF00"/>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ru-RU"/>
          </a:p>
        </p:txBody>
      </p:sp>
      <p:sp>
        <p:nvSpPr>
          <p:cNvPr id="22531" name="Rectangle 1"/>
          <p:cNvSpPr>
            <a:spLocks noChangeArrowheads="1"/>
          </p:cNvSpPr>
          <p:nvPr/>
        </p:nvSpPr>
        <p:spPr bwMode="auto">
          <a:xfrm>
            <a:off x="301625" y="2246313"/>
            <a:ext cx="8643938" cy="3540125"/>
          </a:xfrm>
          <a:prstGeom prst="rect">
            <a:avLst/>
          </a:prstGeom>
          <a:noFill/>
          <a:ln w="9525">
            <a:noFill/>
            <a:miter lim="800000"/>
            <a:headEnd/>
            <a:tailEnd/>
          </a:ln>
        </p:spPr>
        <p:txBody>
          <a:bodyPr anchor="ctr">
            <a:spAutoFit/>
          </a:bodyPr>
          <a:lstStyle/>
          <a:p>
            <a:r>
              <a:rPr lang="uz-Cyrl-UZ" sz="2800" b="1">
                <a:solidFill>
                  <a:srgbClr val="FF0000"/>
                </a:solidFill>
                <a:latin typeface="Times New Roman" pitchFamily="18" charset="0"/>
                <a:cs typeface="Times New Roman" pitchFamily="18" charset="0"/>
              </a:rPr>
              <a:t>              </a:t>
            </a:r>
            <a:r>
              <a:rPr lang="uz-Cyrl-UZ" sz="3200" b="1">
                <a:latin typeface="Times New Roman" pitchFamily="18" charset="0"/>
                <a:cs typeface="Times New Roman" pitchFamily="18" charset="0"/>
              </a:rPr>
              <a:t>Картошка ҳосилини йиғиштириш               </a:t>
            </a:r>
          </a:p>
          <a:p>
            <a:r>
              <a:rPr lang="uz-Cyrl-UZ" sz="3200" b="1">
                <a:latin typeface="Times New Roman" pitchFamily="18" charset="0"/>
                <a:cs typeface="Times New Roman" pitchFamily="18" charset="0"/>
              </a:rPr>
              <a:t>       усули ва ташкил этиш тадбирларини  </a:t>
            </a:r>
          </a:p>
          <a:p>
            <a:r>
              <a:rPr lang="uz-Cyrl-UZ" sz="3200" b="1">
                <a:latin typeface="Times New Roman" pitchFamily="18" charset="0"/>
                <a:cs typeface="Times New Roman" pitchFamily="18" charset="0"/>
              </a:rPr>
              <a:t>    амалда қўллашда  фермер хўжалигининг    </a:t>
            </a:r>
          </a:p>
          <a:p>
            <a:r>
              <a:rPr lang="uz-Cyrl-UZ" sz="3200" b="1">
                <a:solidFill>
                  <a:srgbClr val="FF0000"/>
                </a:solidFill>
                <a:latin typeface="Times New Roman" pitchFamily="18" charset="0"/>
                <a:cs typeface="Times New Roman" pitchFamily="18" charset="0"/>
              </a:rPr>
              <a:t>   тупроқ-иқлим шароити,  ишлаб  чиқариш </a:t>
            </a:r>
          </a:p>
          <a:p>
            <a:r>
              <a:rPr lang="uz-Cyrl-UZ" sz="3200" b="1">
                <a:solidFill>
                  <a:srgbClr val="FF0000"/>
                </a:solidFill>
                <a:latin typeface="Times New Roman" pitchFamily="18" charset="0"/>
                <a:cs typeface="Times New Roman" pitchFamily="18" charset="0"/>
              </a:rPr>
              <a:t>      ҳажми, ўзига хос хусусиятларини ҳамда </a:t>
            </a:r>
          </a:p>
          <a:p>
            <a:r>
              <a:rPr lang="uz-Cyrl-UZ" sz="3200" b="1">
                <a:solidFill>
                  <a:srgbClr val="FF0000"/>
                </a:solidFill>
                <a:latin typeface="Times New Roman" pitchFamily="18" charset="0"/>
                <a:cs typeface="Times New Roman" pitchFamily="18" charset="0"/>
              </a:rPr>
              <a:t>         маҳсулотнинг хоссаларини </a:t>
            </a:r>
            <a:r>
              <a:rPr lang="uz-Cyrl-UZ" sz="3200" b="1">
                <a:latin typeface="Times New Roman" pitchFamily="18" charset="0"/>
                <a:cs typeface="Times New Roman" pitchFamily="18" charset="0"/>
              </a:rPr>
              <a:t>ҳисобга   </a:t>
            </a:r>
          </a:p>
          <a:p>
            <a:r>
              <a:rPr lang="uz-Cyrl-UZ" sz="3200" b="1">
                <a:latin typeface="Times New Roman" pitchFamily="18" charset="0"/>
                <a:cs typeface="Times New Roman" pitchFamily="18" charset="0"/>
              </a:rPr>
              <a:t>                   олиш керак бўлади. </a:t>
            </a:r>
            <a:endParaRPr lang="ru-RU" sz="3200" b="1">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3635375" y="1773238"/>
            <a:ext cx="5184775" cy="3240087"/>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just" fontAlgn="auto">
              <a:spcBef>
                <a:spcPts val="0"/>
              </a:spcBef>
              <a:spcAft>
                <a:spcPts val="0"/>
              </a:spcAft>
              <a:defRPr/>
            </a:pPr>
            <a:r>
              <a:rPr lang="uz-Cyrl-UZ" sz="2400" b="1" dirty="0">
                <a:solidFill>
                  <a:srgbClr val="FF0000"/>
                </a:solidFill>
                <a:latin typeface="Times New Roman" pitchFamily="18" charset="0"/>
                <a:cs typeface="Times New Roman" pitchFamily="18" charset="0"/>
              </a:rPr>
              <a:t>     1). </a:t>
            </a:r>
            <a:r>
              <a:rPr lang="uz-Cyrl-UZ" sz="2800" b="1" dirty="0">
                <a:latin typeface="Times New Roman" pitchFamily="18" charset="0"/>
                <a:cs typeface="Times New Roman" pitchFamily="18" charset="0"/>
              </a:rPr>
              <a:t>Картошка етиштириш-нинг  </a:t>
            </a:r>
            <a:r>
              <a:rPr lang="uz-Cyrl-UZ" sz="2800" b="1" dirty="0">
                <a:solidFill>
                  <a:srgbClr val="FF0000"/>
                </a:solidFill>
                <a:latin typeface="Times New Roman" pitchFamily="18" charset="0"/>
                <a:cs typeface="Times New Roman" pitchFamily="18" charset="0"/>
              </a:rPr>
              <a:t>ўзига хос </a:t>
            </a:r>
            <a:r>
              <a:rPr lang="uz-Cyrl-UZ" sz="2800" b="1" dirty="0">
                <a:solidFill>
                  <a:srgbClr val="FF0000"/>
                </a:solidFill>
                <a:latin typeface="Times New Roman" pitchFamily="18" charset="0"/>
                <a:cs typeface="Times New Roman" pitchFamily="18" charset="0"/>
              </a:rPr>
              <a:t>хусусият-ларига</a:t>
            </a:r>
            <a:r>
              <a:rPr lang="uz-Cyrl-UZ" sz="2800" b="1" dirty="0">
                <a:latin typeface="Times New Roman" pitchFamily="18" charset="0"/>
                <a:cs typeface="Times New Roman" pitchFamily="18" charset="0"/>
              </a:rPr>
              <a:t> </a:t>
            </a:r>
            <a:r>
              <a:rPr lang="uz-Cyrl-UZ" sz="2800" b="1" dirty="0">
                <a:latin typeface="Times New Roman" pitchFamily="18" charset="0"/>
                <a:cs typeface="Times New Roman" pitchFamily="18" charset="0"/>
              </a:rPr>
              <a:t>нималар </a:t>
            </a:r>
            <a:r>
              <a:rPr lang="uz-Cyrl-UZ" sz="2800" b="1" dirty="0">
                <a:latin typeface="Times New Roman" pitchFamily="18" charset="0"/>
                <a:cs typeface="Times New Roman" pitchFamily="18" charset="0"/>
              </a:rPr>
              <a:t>киради? </a:t>
            </a:r>
          </a:p>
          <a:p>
            <a:pPr algn="just" fontAlgn="auto">
              <a:spcBef>
                <a:spcPts val="0"/>
              </a:spcBef>
              <a:spcAft>
                <a:spcPts val="0"/>
              </a:spcAft>
              <a:defRPr/>
            </a:pPr>
            <a:r>
              <a:rPr lang="uz-Cyrl-UZ" sz="2400" b="1" dirty="0">
                <a:solidFill>
                  <a:schemeClr val="tx1"/>
                </a:solidFill>
                <a:latin typeface="Times New Roman" pitchFamily="18" charset="0"/>
                <a:cs typeface="Times New Roman" pitchFamily="18" charset="0"/>
              </a:rPr>
              <a:t>     </a:t>
            </a:r>
            <a:r>
              <a:rPr lang="uz-Cyrl-UZ" sz="2800" b="1" dirty="0">
                <a:solidFill>
                  <a:srgbClr val="FF0000"/>
                </a:solidFill>
                <a:latin typeface="Times New Roman" pitchFamily="18" charset="0"/>
                <a:cs typeface="Times New Roman" pitchFamily="18" charset="0"/>
              </a:rPr>
              <a:t>2).</a:t>
            </a:r>
            <a:r>
              <a:rPr lang="uz-Cyrl-UZ" sz="2800" b="1" dirty="0">
                <a:solidFill>
                  <a:schemeClr val="tx1"/>
                </a:solidFill>
                <a:latin typeface="Times New Roman" pitchFamily="18" charset="0"/>
                <a:cs typeface="Times New Roman" pitchFamily="18" charset="0"/>
              </a:rPr>
              <a:t> Картошка йиғишти-ришнинг </a:t>
            </a:r>
            <a:r>
              <a:rPr lang="uz-Cyrl-UZ" sz="2800" b="1" dirty="0">
                <a:solidFill>
                  <a:srgbClr val="FF0000"/>
                </a:solidFill>
                <a:latin typeface="Times New Roman" pitchFamily="18" charset="0"/>
                <a:cs typeface="Times New Roman" pitchFamily="18" charset="0"/>
              </a:rPr>
              <a:t>қандай усул-ларини</a:t>
            </a:r>
            <a:r>
              <a:rPr lang="uz-Cyrl-UZ" sz="2800" b="1" dirty="0">
                <a:solidFill>
                  <a:schemeClr val="tx1"/>
                </a:solidFill>
                <a:latin typeface="Times New Roman" pitchFamily="18" charset="0"/>
                <a:cs typeface="Times New Roman" pitchFamily="18" charset="0"/>
              </a:rPr>
              <a:t> биласиз? </a:t>
            </a:r>
            <a:endParaRPr lang="ru-RU" sz="2800" b="1" dirty="0">
              <a:solidFill>
                <a:schemeClr val="tx1"/>
              </a:solidFill>
              <a:latin typeface="Times New Roman" pitchFamily="18" charset="0"/>
              <a:cs typeface="Times New Roman" pitchFamily="18" charset="0"/>
            </a:endParaRPr>
          </a:p>
        </p:txBody>
      </p:sp>
      <p:sp>
        <p:nvSpPr>
          <p:cNvPr id="5" name="Скругленный прямоугольник 4"/>
          <p:cNvSpPr/>
          <p:nvPr/>
        </p:nvSpPr>
        <p:spPr>
          <a:xfrm>
            <a:off x="684213" y="476250"/>
            <a:ext cx="7920037" cy="576263"/>
          </a:xfrm>
          <a:prstGeom prst="roundRect">
            <a:avLst/>
          </a:prstGeom>
          <a:solidFill>
            <a:srgbClr val="FFFF00"/>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uz-Cyrl-UZ" sz="3200" b="1" dirty="0">
                <a:latin typeface="Times New Roman" pitchFamily="18" charset="0"/>
                <a:cs typeface="Times New Roman" pitchFamily="18" charset="0"/>
              </a:rPr>
              <a:t>Мавзу бўйича билим савиясини баҳолаш </a:t>
            </a:r>
            <a:endParaRPr lang="uz-Cyrl-UZ" sz="3200" b="1" dirty="0">
              <a:latin typeface="Times New Roman" pitchFamily="18" charset="0"/>
              <a:cs typeface="Times New Roman" pitchFamily="18" charset="0"/>
            </a:endParaRPr>
          </a:p>
        </p:txBody>
      </p:sp>
      <p:sp>
        <p:nvSpPr>
          <p:cNvPr id="3" name="Скругленный прямоугольник 2"/>
          <p:cNvSpPr/>
          <p:nvPr/>
        </p:nvSpPr>
        <p:spPr>
          <a:xfrm>
            <a:off x="179388" y="1773238"/>
            <a:ext cx="3313112" cy="3240087"/>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just" fontAlgn="auto">
              <a:spcBef>
                <a:spcPts val="0"/>
              </a:spcBef>
              <a:spcAft>
                <a:spcPts val="0"/>
              </a:spcAft>
              <a:defRPr/>
            </a:pPr>
            <a:r>
              <a:rPr lang="uz-Cyrl-UZ" sz="2400" b="1" i="1" dirty="0">
                <a:latin typeface="Times New Roman" pitchFamily="18" charset="0"/>
                <a:cs typeface="Times New Roman" pitchFamily="18" charset="0"/>
              </a:rPr>
              <a:t>Картошкани йиғиш тириш </a:t>
            </a:r>
            <a:r>
              <a:rPr lang="uz-Cyrl-UZ" sz="2400" b="1" i="1" dirty="0">
                <a:latin typeface="Times New Roman" pitchFamily="18" charset="0"/>
                <a:cs typeface="Times New Roman" pitchFamily="18" charset="0"/>
              </a:rPr>
              <a:t>усуллари, агротехник талаб-лар,  технологик жараёнлар ва машиналар тури, машинанинг ишчи қисмлари, илғор технологиялар. </a:t>
            </a:r>
            <a:endParaRPr lang="ru-RU" sz="2400" b="1" dirty="0">
              <a:latin typeface="Times New Roman" pitchFamily="18" charset="0"/>
              <a:cs typeface="Times New Roman" pitchFamily="18" charset="0"/>
            </a:endParaRPr>
          </a:p>
        </p:txBody>
      </p:sp>
      <p:sp>
        <p:nvSpPr>
          <p:cNvPr id="4" name="Скругленный прямоугольник 3"/>
          <p:cNvSpPr/>
          <p:nvPr/>
        </p:nvSpPr>
        <p:spPr>
          <a:xfrm>
            <a:off x="468313" y="1166813"/>
            <a:ext cx="2808287" cy="457200"/>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uz-Cyrl-UZ" sz="3200" b="1" dirty="0">
                <a:solidFill>
                  <a:srgbClr val="C00000"/>
                </a:solidFill>
                <a:latin typeface="Times New Roman" pitchFamily="18" charset="0"/>
                <a:cs typeface="Times New Roman" pitchFamily="18" charset="0"/>
              </a:rPr>
              <a:t>Тушунчалар </a:t>
            </a:r>
            <a:endParaRPr lang="ru-RU" sz="3200" b="1" dirty="0">
              <a:solidFill>
                <a:srgbClr val="C00000"/>
              </a:solidFill>
              <a:latin typeface="Times New Roman" pitchFamily="18" charset="0"/>
              <a:cs typeface="Times New Roman" pitchFamily="18" charset="0"/>
            </a:endParaRPr>
          </a:p>
        </p:txBody>
      </p:sp>
      <p:sp>
        <p:nvSpPr>
          <p:cNvPr id="6" name="Скругленный прямоугольник 5"/>
          <p:cNvSpPr/>
          <p:nvPr/>
        </p:nvSpPr>
        <p:spPr>
          <a:xfrm>
            <a:off x="4284663" y="1173163"/>
            <a:ext cx="3816350" cy="450850"/>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uz-Cyrl-UZ" sz="3200" b="1" dirty="0">
                <a:solidFill>
                  <a:srgbClr val="C00000"/>
                </a:solidFill>
                <a:latin typeface="Times New Roman" pitchFamily="18" charset="0"/>
                <a:cs typeface="Times New Roman" pitchFamily="18" charset="0"/>
              </a:rPr>
              <a:t>Назорат саволлари</a:t>
            </a:r>
          </a:p>
        </p:txBody>
      </p:sp>
      <p:graphicFrame>
        <p:nvGraphicFramePr>
          <p:cNvPr id="8" name="Таблица 7"/>
          <p:cNvGraphicFramePr>
            <a:graphicFrameLocks noGrp="1"/>
          </p:cNvGraphicFramePr>
          <p:nvPr/>
        </p:nvGraphicFramePr>
        <p:xfrm>
          <a:off x="358775" y="5157788"/>
          <a:ext cx="8389938" cy="1443037"/>
        </p:xfrm>
        <a:graphic>
          <a:graphicData uri="http://schemas.openxmlformats.org/drawingml/2006/table">
            <a:tbl>
              <a:tblPr firstRow="1" firstCol="1" lastRow="1" lastCol="1" bandRow="1" bandCol="1">
                <a:tableStyleId>{5C22544A-7EE6-4342-B048-85BDC9FD1C3A}</a:tableStyleId>
              </a:tblPr>
              <a:tblGrid>
                <a:gridCol w="2645159"/>
                <a:gridCol w="3249766"/>
                <a:gridCol w="2494008"/>
              </a:tblGrid>
              <a:tr h="792088">
                <a:tc>
                  <a:txBody>
                    <a:bodyPr/>
                    <a:lstStyle/>
                    <a:p>
                      <a:pPr algn="ctr">
                        <a:lnSpc>
                          <a:spcPct val="115000"/>
                        </a:lnSpc>
                        <a:spcAft>
                          <a:spcPts val="0"/>
                        </a:spcAft>
                      </a:pPr>
                      <a:r>
                        <a:rPr lang="ru-RU" sz="2400" dirty="0" err="1" smtClean="0">
                          <a:solidFill>
                            <a:schemeClr val="tx1"/>
                          </a:solidFill>
                          <a:effectLst/>
                          <a:latin typeface="Times New Roman" pitchFamily="18" charset="0"/>
                          <a:cs typeface="Times New Roman" pitchFamily="18" charset="0"/>
                        </a:rPr>
                        <a:t>Биламан</a:t>
                      </a:r>
                      <a:r>
                        <a:rPr lang="ru-RU" sz="2400" dirty="0" smtClean="0">
                          <a:solidFill>
                            <a:schemeClr val="tx1"/>
                          </a:solidFill>
                          <a:effectLst/>
                          <a:latin typeface="Times New Roman" pitchFamily="18" charset="0"/>
                          <a:cs typeface="Times New Roman" pitchFamily="18" charset="0"/>
                        </a:rPr>
                        <a:t> </a:t>
                      </a:r>
                    </a:p>
                    <a:p>
                      <a:pPr algn="ctr">
                        <a:lnSpc>
                          <a:spcPct val="115000"/>
                        </a:lnSpc>
                        <a:spcAft>
                          <a:spcPts val="0"/>
                        </a:spcAft>
                      </a:pPr>
                      <a:r>
                        <a:rPr lang="ru-RU" sz="1800" dirty="0" smtClean="0">
                          <a:solidFill>
                            <a:srgbClr val="FF0000"/>
                          </a:solidFill>
                          <a:effectLst/>
                          <a:latin typeface="Times New Roman" pitchFamily="18" charset="0"/>
                          <a:cs typeface="Times New Roman" pitchFamily="18" charset="0"/>
                        </a:rPr>
                        <a:t>(</a:t>
                      </a:r>
                      <a:r>
                        <a:rPr lang="ru-RU" sz="1800" dirty="0" err="1" smtClean="0">
                          <a:solidFill>
                            <a:srgbClr val="FF0000"/>
                          </a:solidFill>
                          <a:effectLst/>
                          <a:latin typeface="Times New Roman" pitchFamily="18" charset="0"/>
                          <a:cs typeface="Times New Roman" pitchFamily="18" charset="0"/>
                        </a:rPr>
                        <a:t>дарс</a:t>
                      </a:r>
                      <a:r>
                        <a:rPr lang="ru-RU" sz="1800" dirty="0" smtClean="0">
                          <a:solidFill>
                            <a:srgbClr val="FF0000"/>
                          </a:solidFill>
                          <a:effectLst/>
                          <a:latin typeface="Times New Roman" pitchFamily="18" charset="0"/>
                          <a:cs typeface="Times New Roman" pitchFamily="18" charset="0"/>
                        </a:rPr>
                        <a:t> </a:t>
                      </a:r>
                      <a:r>
                        <a:rPr lang="ru-RU" sz="1800" dirty="0" err="1" smtClean="0">
                          <a:solidFill>
                            <a:srgbClr val="FF0000"/>
                          </a:solidFill>
                          <a:effectLst/>
                          <a:latin typeface="Times New Roman" pitchFamily="18" charset="0"/>
                          <a:cs typeface="Times New Roman" pitchFamily="18" charset="0"/>
                        </a:rPr>
                        <a:t>бошида</a:t>
                      </a:r>
                      <a:r>
                        <a:rPr lang="ru-RU" sz="1800" dirty="0" smtClean="0">
                          <a:solidFill>
                            <a:srgbClr val="FF0000"/>
                          </a:solidFill>
                          <a:effectLst/>
                          <a:latin typeface="Times New Roman" pitchFamily="18" charset="0"/>
                          <a:cs typeface="Times New Roman" pitchFamily="18" charset="0"/>
                        </a:rPr>
                        <a:t> </a:t>
                      </a:r>
                      <a:r>
                        <a:rPr lang="ru-RU" sz="1800" dirty="0" err="1" smtClean="0">
                          <a:solidFill>
                            <a:srgbClr val="FF0000"/>
                          </a:solidFill>
                          <a:effectLst/>
                          <a:latin typeface="Times New Roman" pitchFamily="18" charset="0"/>
                          <a:cs typeface="Times New Roman" pitchFamily="18" charset="0"/>
                        </a:rPr>
                        <a:t>ёзилади</a:t>
                      </a:r>
                      <a:r>
                        <a:rPr lang="ru-RU" sz="1800" dirty="0" smtClean="0">
                          <a:solidFill>
                            <a:srgbClr val="FF0000"/>
                          </a:solidFill>
                          <a:effectLst/>
                          <a:latin typeface="Times New Roman" pitchFamily="18" charset="0"/>
                          <a:cs typeface="Times New Roman" pitchFamily="18" charset="0"/>
                        </a:rPr>
                        <a:t>)</a:t>
                      </a:r>
                      <a:r>
                        <a:rPr lang="ru-RU" sz="2400" dirty="0" smtClean="0">
                          <a:solidFill>
                            <a:srgbClr val="FF0000"/>
                          </a:solidFill>
                          <a:effectLst/>
                          <a:latin typeface="Times New Roman" pitchFamily="18" charset="0"/>
                          <a:cs typeface="Times New Roman" pitchFamily="18" charset="0"/>
                        </a:rPr>
                        <a:t> </a:t>
                      </a:r>
                      <a:endParaRPr lang="ru-RU" sz="1600" dirty="0">
                        <a:solidFill>
                          <a:srgbClr val="FF0000"/>
                        </a:solidFill>
                        <a:effectLst/>
                        <a:latin typeface="Times New Roman" pitchFamily="18" charset="0"/>
                        <a:ea typeface="Times New Roman"/>
                        <a:cs typeface="Times New Roman"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indent="27940" algn="ctr" defTabSz="914400" rtl="0" eaLnBrk="1" fontAlgn="auto" latinLnBrk="0" hangingPunct="1">
                        <a:lnSpc>
                          <a:spcPct val="115000"/>
                        </a:lnSpc>
                        <a:spcBef>
                          <a:spcPts val="0"/>
                        </a:spcBef>
                        <a:spcAft>
                          <a:spcPts val="0"/>
                        </a:spcAft>
                        <a:buClrTx/>
                        <a:buSzTx/>
                        <a:buFontTx/>
                        <a:buNone/>
                        <a:tabLst/>
                        <a:defRPr/>
                      </a:pPr>
                      <a:r>
                        <a:rPr lang="ru-RU" sz="2400" dirty="0" err="1">
                          <a:solidFill>
                            <a:schemeClr val="tx1"/>
                          </a:solidFill>
                          <a:effectLst/>
                          <a:latin typeface="Times New Roman" pitchFamily="18" charset="0"/>
                          <a:cs typeface="Times New Roman" pitchFamily="18" charset="0"/>
                        </a:rPr>
                        <a:t>Билишни</a:t>
                      </a:r>
                      <a:r>
                        <a:rPr lang="ru-RU" sz="2400" dirty="0">
                          <a:solidFill>
                            <a:schemeClr val="tx1"/>
                          </a:solidFill>
                          <a:effectLst/>
                          <a:latin typeface="Times New Roman" pitchFamily="18" charset="0"/>
                          <a:cs typeface="Times New Roman" pitchFamily="18" charset="0"/>
                        </a:rPr>
                        <a:t> </a:t>
                      </a:r>
                      <a:r>
                        <a:rPr lang="ru-RU" sz="2400" dirty="0" err="1" smtClean="0">
                          <a:solidFill>
                            <a:schemeClr val="tx1"/>
                          </a:solidFill>
                          <a:effectLst/>
                          <a:latin typeface="Times New Roman" pitchFamily="18" charset="0"/>
                          <a:cs typeface="Times New Roman" pitchFamily="18" charset="0"/>
                        </a:rPr>
                        <a:t>хоҳлайман</a:t>
                      </a:r>
                      <a:r>
                        <a:rPr lang="ru-RU" sz="2400" dirty="0" smtClean="0">
                          <a:solidFill>
                            <a:schemeClr val="tx1"/>
                          </a:solidFill>
                          <a:effectLst/>
                          <a:latin typeface="Times New Roman" pitchFamily="18" charset="0"/>
                          <a:cs typeface="Times New Roman" pitchFamily="18" charset="0"/>
                        </a:rPr>
                        <a:t> </a:t>
                      </a:r>
                      <a:r>
                        <a:rPr lang="ru-RU" sz="1800" dirty="0" smtClean="0">
                          <a:solidFill>
                            <a:srgbClr val="FF0000"/>
                          </a:solidFill>
                          <a:effectLst/>
                          <a:latin typeface="Times New Roman" pitchFamily="18" charset="0"/>
                          <a:cs typeface="Times New Roman" pitchFamily="18" charset="0"/>
                        </a:rPr>
                        <a:t>(</a:t>
                      </a:r>
                      <a:r>
                        <a:rPr lang="ru-RU" sz="1800" dirty="0" err="1" smtClean="0">
                          <a:solidFill>
                            <a:srgbClr val="FF0000"/>
                          </a:solidFill>
                          <a:effectLst/>
                          <a:latin typeface="Times New Roman" pitchFamily="18" charset="0"/>
                          <a:cs typeface="Times New Roman" pitchFamily="18" charset="0"/>
                        </a:rPr>
                        <a:t>дарс</a:t>
                      </a:r>
                      <a:r>
                        <a:rPr lang="ru-RU" sz="1800" dirty="0" smtClean="0">
                          <a:solidFill>
                            <a:srgbClr val="FF0000"/>
                          </a:solidFill>
                          <a:effectLst/>
                          <a:latin typeface="Times New Roman" pitchFamily="18" charset="0"/>
                          <a:cs typeface="Times New Roman" pitchFamily="18" charset="0"/>
                        </a:rPr>
                        <a:t> </a:t>
                      </a:r>
                      <a:r>
                        <a:rPr lang="ru-RU" sz="1800" dirty="0" err="1" smtClean="0">
                          <a:solidFill>
                            <a:srgbClr val="FF0000"/>
                          </a:solidFill>
                          <a:effectLst/>
                          <a:latin typeface="Times New Roman" pitchFamily="18" charset="0"/>
                          <a:cs typeface="Times New Roman" pitchFamily="18" charset="0"/>
                        </a:rPr>
                        <a:t>бошида</a:t>
                      </a:r>
                      <a:r>
                        <a:rPr lang="ru-RU" sz="1800" dirty="0" smtClean="0">
                          <a:solidFill>
                            <a:srgbClr val="FF0000"/>
                          </a:solidFill>
                          <a:effectLst/>
                          <a:latin typeface="Times New Roman" pitchFamily="18" charset="0"/>
                          <a:cs typeface="Times New Roman" pitchFamily="18" charset="0"/>
                        </a:rPr>
                        <a:t> </a:t>
                      </a:r>
                      <a:r>
                        <a:rPr lang="ru-RU" sz="1800" dirty="0" err="1" smtClean="0">
                          <a:solidFill>
                            <a:srgbClr val="FF0000"/>
                          </a:solidFill>
                          <a:effectLst/>
                          <a:latin typeface="Times New Roman" pitchFamily="18" charset="0"/>
                          <a:cs typeface="Times New Roman" pitchFamily="18" charset="0"/>
                        </a:rPr>
                        <a:t>ёзилади</a:t>
                      </a:r>
                      <a:r>
                        <a:rPr lang="ru-RU" sz="1800" dirty="0" smtClean="0">
                          <a:solidFill>
                            <a:srgbClr val="FF0000"/>
                          </a:solidFill>
                          <a:effectLst/>
                          <a:latin typeface="Times New Roman" pitchFamily="18" charset="0"/>
                          <a:cs typeface="Times New Roman" pitchFamily="18" charset="0"/>
                        </a:rPr>
                        <a:t>)</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2400" dirty="0" err="1">
                          <a:solidFill>
                            <a:schemeClr val="tx1"/>
                          </a:solidFill>
                          <a:effectLst/>
                          <a:latin typeface="Times New Roman" pitchFamily="18" charset="0"/>
                          <a:cs typeface="Times New Roman" pitchFamily="18" charset="0"/>
                        </a:rPr>
                        <a:t>Билиб</a:t>
                      </a:r>
                      <a:r>
                        <a:rPr lang="ru-RU" sz="2400" dirty="0">
                          <a:solidFill>
                            <a:schemeClr val="tx1"/>
                          </a:solidFill>
                          <a:effectLst/>
                          <a:latin typeface="Times New Roman" pitchFamily="18" charset="0"/>
                          <a:cs typeface="Times New Roman" pitchFamily="18" charset="0"/>
                        </a:rPr>
                        <a:t> </a:t>
                      </a:r>
                      <a:r>
                        <a:rPr lang="ru-RU" sz="2400" dirty="0" err="1" smtClean="0">
                          <a:solidFill>
                            <a:schemeClr val="tx1"/>
                          </a:solidFill>
                          <a:effectLst/>
                          <a:latin typeface="Times New Roman" pitchFamily="18" charset="0"/>
                          <a:cs typeface="Times New Roman" pitchFamily="18" charset="0"/>
                        </a:rPr>
                        <a:t>олдим</a:t>
                      </a:r>
                      <a:r>
                        <a:rPr lang="ru-RU" sz="2400" dirty="0" smtClean="0">
                          <a:solidFill>
                            <a:schemeClr val="tx1"/>
                          </a:solidFill>
                          <a:effectLst/>
                          <a:latin typeface="Times New Roman" pitchFamily="18" charset="0"/>
                          <a:cs typeface="Times New Roman" pitchFamily="18" charset="0"/>
                        </a:rPr>
                        <a:t>    </a:t>
                      </a:r>
                      <a:r>
                        <a:rPr lang="ru-RU" sz="1600" dirty="0" smtClean="0">
                          <a:solidFill>
                            <a:srgbClr val="FF0000"/>
                          </a:solidFill>
                          <a:effectLst/>
                          <a:latin typeface="Times New Roman" pitchFamily="18" charset="0"/>
                          <a:cs typeface="Times New Roman" pitchFamily="18" charset="0"/>
                        </a:rPr>
                        <a:t>(</a:t>
                      </a:r>
                      <a:r>
                        <a:rPr lang="ru-RU" sz="1600" dirty="0" err="1" smtClean="0">
                          <a:solidFill>
                            <a:srgbClr val="FF0000"/>
                          </a:solidFill>
                          <a:effectLst/>
                          <a:latin typeface="Times New Roman" pitchFamily="18" charset="0"/>
                          <a:cs typeface="Times New Roman" pitchFamily="18" charset="0"/>
                        </a:rPr>
                        <a:t>дарс</a:t>
                      </a:r>
                      <a:r>
                        <a:rPr lang="ru-RU" sz="1600" dirty="0" smtClean="0">
                          <a:solidFill>
                            <a:srgbClr val="FF0000"/>
                          </a:solidFill>
                          <a:effectLst/>
                          <a:latin typeface="Times New Roman" pitchFamily="18" charset="0"/>
                          <a:cs typeface="Times New Roman" pitchFamily="18" charset="0"/>
                        </a:rPr>
                        <a:t> </a:t>
                      </a:r>
                      <a:r>
                        <a:rPr lang="ru-RU" sz="1600" dirty="0" err="1" smtClean="0">
                          <a:solidFill>
                            <a:srgbClr val="FF0000"/>
                          </a:solidFill>
                          <a:effectLst/>
                          <a:latin typeface="Times New Roman" pitchFamily="18" charset="0"/>
                          <a:cs typeface="Times New Roman" pitchFamily="18" charset="0"/>
                        </a:rPr>
                        <a:t>охирида</a:t>
                      </a:r>
                      <a:r>
                        <a:rPr lang="ru-RU" sz="1600" dirty="0" smtClean="0">
                          <a:solidFill>
                            <a:srgbClr val="FF0000"/>
                          </a:solidFill>
                          <a:effectLst/>
                          <a:latin typeface="Times New Roman" pitchFamily="18" charset="0"/>
                          <a:cs typeface="Times New Roman" pitchFamily="18" charset="0"/>
                        </a:rPr>
                        <a:t> </a:t>
                      </a:r>
                      <a:r>
                        <a:rPr lang="ru-RU" sz="1600" dirty="0" err="1" smtClean="0">
                          <a:solidFill>
                            <a:srgbClr val="FF0000"/>
                          </a:solidFill>
                          <a:effectLst/>
                          <a:latin typeface="Times New Roman" pitchFamily="18" charset="0"/>
                          <a:cs typeface="Times New Roman" pitchFamily="18" charset="0"/>
                        </a:rPr>
                        <a:t>ёзилади</a:t>
                      </a:r>
                      <a:r>
                        <a:rPr lang="ru-RU" sz="1600" dirty="0" smtClean="0">
                          <a:solidFill>
                            <a:srgbClr val="FF0000"/>
                          </a:solidFill>
                          <a:effectLst/>
                          <a:latin typeface="Times New Roman" pitchFamily="18" charset="0"/>
                          <a:cs typeface="Times New Roman" pitchFamily="18" charset="0"/>
                        </a:rPr>
                        <a:t>)</a:t>
                      </a:r>
                    </a:p>
                    <a:p>
                      <a:pPr algn="ctr">
                        <a:lnSpc>
                          <a:spcPct val="115000"/>
                        </a:lnSpc>
                        <a:spcAft>
                          <a:spcPts val="0"/>
                        </a:spcAft>
                      </a:pPr>
                      <a:endParaRPr lang="ru-RU" sz="1600" dirty="0">
                        <a:solidFill>
                          <a:srgbClr val="FF0000"/>
                        </a:solidFill>
                        <a:effectLst/>
                        <a:latin typeface="Times New Roman" pitchFamily="18" charset="0"/>
                        <a:ea typeface="Times New Roman"/>
                        <a:cs typeface="Times New Roman"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r>
              <a:tr h="461805">
                <a:tc>
                  <a:txBody>
                    <a:bodyPr/>
                    <a:lstStyle/>
                    <a:p>
                      <a:pPr indent="342900" algn="ctr">
                        <a:lnSpc>
                          <a:spcPct val="115000"/>
                        </a:lnSpc>
                        <a:spcAft>
                          <a:spcPts val="0"/>
                        </a:spcAft>
                      </a:pPr>
                      <a:endParaRPr lang="ru-RU" sz="1600" dirty="0">
                        <a:solidFill>
                          <a:schemeClr val="tx1"/>
                        </a:solidFill>
                        <a:effectLst/>
                        <a:latin typeface="Times New Roman" pitchFamily="18" charset="0"/>
                        <a:ea typeface="Times New Roman"/>
                        <a:cs typeface="Times New Roman"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indent="342900" algn="ctr">
                        <a:lnSpc>
                          <a:spcPct val="115000"/>
                        </a:lnSpc>
                        <a:spcAft>
                          <a:spcPts val="0"/>
                        </a:spcAft>
                      </a:pPr>
                      <a:endParaRPr lang="ru-RU" sz="1600" dirty="0">
                        <a:solidFill>
                          <a:schemeClr val="tx1"/>
                        </a:solidFill>
                        <a:effectLst/>
                        <a:latin typeface="Times New Roman" pitchFamily="18" charset="0"/>
                        <a:ea typeface="Times New Roman"/>
                        <a:cs typeface="Times New Roman"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indent="342900" algn="ctr">
                        <a:lnSpc>
                          <a:spcPct val="115000"/>
                        </a:lnSpc>
                        <a:spcAft>
                          <a:spcPts val="0"/>
                        </a:spcAft>
                      </a:pPr>
                      <a:endParaRPr lang="ru-RU" sz="1600" dirty="0">
                        <a:solidFill>
                          <a:schemeClr val="tx1"/>
                        </a:solidFill>
                        <a:effectLst/>
                        <a:latin typeface="Times New Roman" pitchFamily="18" charset="0"/>
                        <a:ea typeface="Times New Roman"/>
                        <a:cs typeface="Times New Roman"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214313" y="142875"/>
            <a:ext cx="8643937" cy="857250"/>
          </a:xfrm>
          <a:prstGeom prst="roundRect">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uz-Cyrl-UZ" sz="3200" b="1" dirty="0">
                <a:latin typeface="Times New Roman" pitchFamily="18" charset="0"/>
                <a:cs typeface="Times New Roman" pitchFamily="18" charset="0"/>
              </a:rPr>
              <a:t>1. Картошка </a:t>
            </a:r>
            <a:r>
              <a:rPr lang="uz-Cyrl-UZ" sz="3200" b="1" dirty="0">
                <a:latin typeface="Times New Roman" pitchFamily="18" charset="0"/>
                <a:cs typeface="Times New Roman" pitchFamily="18" charset="0"/>
              </a:rPr>
              <a:t>йиғишнинг   ўзига хос        </a:t>
            </a:r>
          </a:p>
          <a:p>
            <a:pPr algn="ctr" fontAlgn="auto">
              <a:spcBef>
                <a:spcPts val="0"/>
              </a:spcBef>
              <a:spcAft>
                <a:spcPts val="0"/>
              </a:spcAft>
              <a:defRPr/>
            </a:pPr>
            <a:r>
              <a:rPr lang="uz-Cyrl-UZ" sz="3200" b="1" dirty="0">
                <a:latin typeface="Times New Roman" pitchFamily="18" charset="0"/>
                <a:cs typeface="Times New Roman" pitchFamily="18" charset="0"/>
              </a:rPr>
              <a:t>   </a:t>
            </a:r>
            <a:r>
              <a:rPr lang="uz-Cyrl-UZ" sz="3200" b="1" dirty="0">
                <a:latin typeface="Times New Roman" pitchFamily="18" charset="0"/>
                <a:cs typeface="Times New Roman" pitchFamily="18" charset="0"/>
              </a:rPr>
              <a:t> хусусиятлари ва  </a:t>
            </a:r>
            <a:r>
              <a:rPr lang="uz-Cyrl-UZ" sz="3200" b="1" dirty="0">
                <a:latin typeface="Times New Roman" pitchFamily="18" charset="0"/>
                <a:cs typeface="Times New Roman" pitchFamily="18" charset="0"/>
              </a:rPr>
              <a:t>усуллари</a:t>
            </a:r>
            <a:endParaRPr lang="ru-RU" sz="3200" b="1" dirty="0">
              <a:latin typeface="Times New Roman" pitchFamily="18" charset="0"/>
              <a:cs typeface="Times New Roman" pitchFamily="18" charset="0"/>
            </a:endParaRPr>
          </a:p>
        </p:txBody>
      </p:sp>
      <p:sp>
        <p:nvSpPr>
          <p:cNvPr id="5" name="Скругленный прямоугольник 4"/>
          <p:cNvSpPr/>
          <p:nvPr/>
        </p:nvSpPr>
        <p:spPr>
          <a:xfrm>
            <a:off x="393700" y="1344613"/>
            <a:ext cx="8496300" cy="5513387"/>
          </a:xfrm>
          <a:prstGeom prst="roundRect">
            <a:avLst/>
          </a:prstGeom>
          <a:solidFill>
            <a:schemeClr val="accent3">
              <a:lumMod val="40000"/>
              <a:lumOff val="60000"/>
            </a:schemeClr>
          </a:solidFill>
        </p:spPr>
        <p:style>
          <a:lnRef idx="2">
            <a:schemeClr val="accent6"/>
          </a:lnRef>
          <a:fillRef idx="1">
            <a:schemeClr val="lt1"/>
          </a:fillRef>
          <a:effectRef idx="0">
            <a:schemeClr val="accent6"/>
          </a:effectRef>
          <a:fontRef idx="minor">
            <a:schemeClr val="dk1"/>
          </a:fontRef>
        </p:style>
        <p:txBody>
          <a:bodyPr anchor="ctr"/>
          <a:lstStyle/>
          <a:p>
            <a:pPr fontAlgn="auto">
              <a:spcBef>
                <a:spcPts val="0"/>
              </a:spcBef>
              <a:spcAft>
                <a:spcPts val="0"/>
              </a:spcAft>
              <a:defRPr/>
            </a:pPr>
            <a:endParaRPr lang="uz-Cyrl-UZ" b="1" dirty="0"/>
          </a:p>
          <a:p>
            <a:pPr fontAlgn="auto">
              <a:spcBef>
                <a:spcPts val="0"/>
              </a:spcBef>
              <a:spcAft>
                <a:spcPts val="0"/>
              </a:spcAft>
              <a:defRPr/>
            </a:pPr>
            <a:endParaRPr lang="uz-Cyrl-UZ" b="1" dirty="0"/>
          </a:p>
          <a:p>
            <a:pPr fontAlgn="auto">
              <a:spcBef>
                <a:spcPts val="0"/>
              </a:spcBef>
              <a:spcAft>
                <a:spcPts val="0"/>
              </a:spcAft>
              <a:defRPr/>
            </a:pPr>
            <a:endParaRPr lang="uz-Cyrl-UZ" b="1" dirty="0"/>
          </a:p>
          <a:p>
            <a:pPr fontAlgn="auto">
              <a:spcBef>
                <a:spcPts val="0"/>
              </a:spcBef>
              <a:spcAft>
                <a:spcPts val="0"/>
              </a:spcAft>
              <a:defRPr/>
            </a:pPr>
            <a:endParaRPr lang="uz-Cyrl-UZ" b="1" dirty="0"/>
          </a:p>
          <a:p>
            <a:pPr fontAlgn="auto">
              <a:spcBef>
                <a:spcPts val="0"/>
              </a:spcBef>
              <a:spcAft>
                <a:spcPts val="0"/>
              </a:spcAft>
              <a:defRPr/>
            </a:pPr>
            <a:endParaRPr lang="uz-Cyrl-UZ" b="1" dirty="0"/>
          </a:p>
          <a:p>
            <a:pPr fontAlgn="auto">
              <a:spcBef>
                <a:spcPts val="0"/>
              </a:spcBef>
              <a:spcAft>
                <a:spcPts val="0"/>
              </a:spcAft>
              <a:defRPr/>
            </a:pPr>
            <a:endParaRPr lang="uz-Cyrl-UZ" b="1" dirty="0"/>
          </a:p>
          <a:p>
            <a:pPr fontAlgn="auto">
              <a:spcBef>
                <a:spcPts val="0"/>
              </a:spcBef>
              <a:spcAft>
                <a:spcPts val="0"/>
              </a:spcAft>
              <a:defRPr/>
            </a:pPr>
            <a:endParaRPr lang="uz-Cyrl-UZ" b="1" dirty="0"/>
          </a:p>
          <a:p>
            <a:pPr fontAlgn="auto">
              <a:spcBef>
                <a:spcPts val="0"/>
              </a:spcBef>
              <a:spcAft>
                <a:spcPts val="0"/>
              </a:spcAft>
              <a:defRPr/>
            </a:pPr>
            <a:endParaRPr lang="uz-Cyrl-UZ" b="1" dirty="0"/>
          </a:p>
          <a:p>
            <a:pPr fontAlgn="auto">
              <a:spcBef>
                <a:spcPts val="0"/>
              </a:spcBef>
              <a:spcAft>
                <a:spcPts val="0"/>
              </a:spcAft>
              <a:defRPr/>
            </a:pPr>
            <a:r>
              <a:rPr lang="uz-Cyrl-UZ" b="1" dirty="0">
                <a:latin typeface="Times New Roman" pitchFamily="18" charset="0"/>
                <a:cs typeface="Times New Roman" pitchFamily="18" charset="0"/>
              </a:rPr>
              <a:t>                                                                    </a:t>
            </a:r>
          </a:p>
          <a:p>
            <a:pPr fontAlgn="auto">
              <a:spcBef>
                <a:spcPts val="0"/>
              </a:spcBef>
              <a:spcAft>
                <a:spcPts val="0"/>
              </a:spcAft>
              <a:defRPr/>
            </a:pPr>
            <a:r>
              <a:rPr lang="uz-Cyrl-UZ" b="1" dirty="0">
                <a:latin typeface="Times New Roman" pitchFamily="18" charset="0"/>
                <a:cs typeface="Times New Roman" pitchFamily="18" charset="0"/>
              </a:rPr>
              <a:t> </a:t>
            </a:r>
            <a:r>
              <a:rPr lang="uz-Cyrl-UZ" b="1" dirty="0">
                <a:latin typeface="Times New Roman" pitchFamily="18" charset="0"/>
                <a:cs typeface="Times New Roman" pitchFamily="18" charset="0"/>
              </a:rPr>
              <a:t>                                                                    </a:t>
            </a:r>
          </a:p>
          <a:p>
            <a:pPr fontAlgn="auto">
              <a:spcBef>
                <a:spcPts val="0"/>
              </a:spcBef>
              <a:spcAft>
                <a:spcPts val="0"/>
              </a:spcAft>
              <a:defRPr/>
            </a:pPr>
            <a:r>
              <a:rPr lang="uz-Cyrl-UZ" b="1" dirty="0">
                <a:latin typeface="Times New Roman" pitchFamily="18" charset="0"/>
                <a:cs typeface="Times New Roman" pitchFamily="18" charset="0"/>
              </a:rPr>
              <a:t> </a:t>
            </a:r>
            <a:r>
              <a:rPr lang="uz-Cyrl-UZ" b="1" dirty="0">
                <a:latin typeface="Times New Roman" pitchFamily="18" charset="0"/>
                <a:cs typeface="Times New Roman" pitchFamily="18" charset="0"/>
              </a:rPr>
              <a:t>                                                                    </a:t>
            </a:r>
            <a:endParaRPr lang="uz-Cyrl-UZ" b="1" dirty="0"/>
          </a:p>
          <a:p>
            <a:pPr fontAlgn="auto">
              <a:spcBef>
                <a:spcPts val="0"/>
              </a:spcBef>
              <a:spcAft>
                <a:spcPts val="0"/>
              </a:spcAft>
              <a:defRPr/>
            </a:pPr>
            <a:endParaRPr lang="uz-Cyrl-UZ" b="1" dirty="0"/>
          </a:p>
          <a:p>
            <a:pPr fontAlgn="auto">
              <a:spcBef>
                <a:spcPts val="0"/>
              </a:spcBef>
              <a:spcAft>
                <a:spcPts val="0"/>
              </a:spcAft>
              <a:defRPr/>
            </a:pPr>
            <a:endParaRPr lang="uz-Cyrl-UZ" b="1" dirty="0"/>
          </a:p>
          <a:p>
            <a:pPr fontAlgn="auto">
              <a:spcBef>
                <a:spcPts val="0"/>
              </a:spcBef>
              <a:spcAft>
                <a:spcPts val="0"/>
              </a:spcAft>
              <a:defRPr/>
            </a:pPr>
            <a:endParaRPr lang="uz-Cyrl-UZ" b="1" dirty="0"/>
          </a:p>
          <a:p>
            <a:pPr fontAlgn="auto">
              <a:spcBef>
                <a:spcPts val="0"/>
              </a:spcBef>
              <a:spcAft>
                <a:spcPts val="0"/>
              </a:spcAft>
              <a:defRPr/>
            </a:pPr>
            <a:endParaRPr lang="uz-Cyrl-UZ" b="1" dirty="0"/>
          </a:p>
          <a:p>
            <a:pPr fontAlgn="auto">
              <a:spcBef>
                <a:spcPts val="0"/>
              </a:spcBef>
              <a:spcAft>
                <a:spcPts val="0"/>
              </a:spcAft>
              <a:defRPr/>
            </a:pPr>
            <a:endParaRPr lang="uz-Cyrl-UZ" b="1" dirty="0"/>
          </a:p>
          <a:p>
            <a:pPr fontAlgn="auto">
              <a:spcBef>
                <a:spcPts val="0"/>
              </a:spcBef>
              <a:spcAft>
                <a:spcPts val="0"/>
              </a:spcAft>
              <a:defRPr/>
            </a:pPr>
            <a:endParaRPr lang="uz-Cyrl-UZ" b="1" dirty="0"/>
          </a:p>
          <a:p>
            <a:pPr fontAlgn="auto">
              <a:spcBef>
                <a:spcPts val="0"/>
              </a:spcBef>
              <a:spcAft>
                <a:spcPts val="0"/>
              </a:spcAft>
              <a:defRPr/>
            </a:pPr>
            <a:endParaRPr lang="uz-Cyrl-UZ" b="1" dirty="0"/>
          </a:p>
        </p:txBody>
      </p:sp>
      <p:sp>
        <p:nvSpPr>
          <p:cNvPr id="15363" name="Прямоугольник 8"/>
          <p:cNvSpPr>
            <a:spLocks noChangeArrowheads="1"/>
          </p:cNvSpPr>
          <p:nvPr/>
        </p:nvSpPr>
        <p:spPr bwMode="auto">
          <a:xfrm>
            <a:off x="514350" y="1412875"/>
            <a:ext cx="5137150" cy="5294313"/>
          </a:xfrm>
          <a:prstGeom prst="rect">
            <a:avLst/>
          </a:prstGeom>
          <a:noFill/>
          <a:ln w="9525">
            <a:noFill/>
            <a:miter lim="800000"/>
            <a:headEnd/>
            <a:tailEnd/>
          </a:ln>
        </p:spPr>
        <p:txBody>
          <a:bodyPr>
            <a:spAutoFit/>
          </a:bodyPr>
          <a:lstStyle/>
          <a:p>
            <a:pPr algn="just"/>
            <a:r>
              <a:rPr lang="uz-Cyrl-UZ" sz="2600" b="1">
                <a:solidFill>
                  <a:srgbClr val="FF0000"/>
                </a:solidFill>
                <a:latin typeface="Times New Roman" pitchFamily="18" charset="0"/>
                <a:cs typeface="Times New Roman" pitchFamily="18" charset="0"/>
              </a:rPr>
              <a:t>         Картошка туганаклари-нинг ўзига хос хусусиятларидан асосийси </a:t>
            </a:r>
            <a:r>
              <a:rPr lang="uz-Cyrl-UZ" sz="2600" b="1">
                <a:latin typeface="Times New Roman" pitchFamily="18" charset="0"/>
                <a:cs typeface="Times New Roman" pitchFamily="18" charset="0"/>
              </a:rPr>
              <a:t>бир тупдаги туганак-лар тупроқда бир жойга тўланган бўлади. </a:t>
            </a:r>
          </a:p>
          <a:p>
            <a:pPr algn="just"/>
            <a:r>
              <a:rPr lang="uz-Cyrl-UZ" sz="2600" b="1">
                <a:latin typeface="Times New Roman" pitchFamily="18" charset="0"/>
                <a:cs typeface="Times New Roman" pitchFamily="18" charset="0"/>
              </a:rPr>
              <a:t>          Картошкани йиғиб олиш технологияси қуйидагича амалга оширилади. Картошка туганаклари тупроқ билан биргаликда ковлаб олинади, сўнгра тупроқ майдаланиб, махсус саралагичлар ёрдамида туганаклар ажратиб олинади. </a:t>
            </a:r>
            <a:endParaRPr lang="ru-RU" sz="2600" b="1">
              <a:latin typeface="Times New Roman" pitchFamily="18" charset="0"/>
              <a:cs typeface="Times New Roman" pitchFamily="18" charset="0"/>
            </a:endParaRPr>
          </a:p>
        </p:txBody>
      </p:sp>
      <p:sp>
        <p:nvSpPr>
          <p:cNvPr id="15364" name="Прямоугольник 11"/>
          <p:cNvSpPr>
            <a:spLocks noChangeArrowheads="1"/>
          </p:cNvSpPr>
          <p:nvPr/>
        </p:nvSpPr>
        <p:spPr bwMode="auto">
          <a:xfrm>
            <a:off x="5580063" y="5445125"/>
            <a:ext cx="3384550" cy="923925"/>
          </a:xfrm>
          <a:prstGeom prst="rect">
            <a:avLst/>
          </a:prstGeom>
          <a:noFill/>
          <a:ln w="9525">
            <a:noFill/>
            <a:miter lim="800000"/>
            <a:headEnd/>
            <a:tailEnd/>
          </a:ln>
        </p:spPr>
        <p:txBody>
          <a:bodyPr>
            <a:spAutoFit/>
          </a:bodyPr>
          <a:lstStyle/>
          <a:p>
            <a:pPr algn="ctr"/>
            <a:r>
              <a:rPr lang="uz-Cyrl-UZ" b="1">
                <a:latin typeface="Times New Roman" pitchFamily="18" charset="0"/>
                <a:cs typeface="Times New Roman" pitchFamily="18" charset="0"/>
              </a:rPr>
              <a:t>Картошка туганакларини тупроқда жойлашиш ўрни:</a:t>
            </a:r>
            <a:r>
              <a:rPr lang="uz-Cyrl-UZ">
                <a:latin typeface="Times New Roman" pitchFamily="18" charset="0"/>
                <a:cs typeface="Times New Roman" pitchFamily="18" charset="0"/>
              </a:rPr>
              <a:t>                               а-диаметри; Н-баландлиги.</a:t>
            </a:r>
            <a:endParaRPr lang="ru-RU">
              <a:latin typeface="Times New Roman" pitchFamily="18" charset="0"/>
              <a:cs typeface="Times New Roman" pitchFamily="18" charset="0"/>
            </a:endParaRPr>
          </a:p>
        </p:txBody>
      </p:sp>
      <p:pic>
        <p:nvPicPr>
          <p:cNvPr id="15365" name="Picture 2"/>
          <p:cNvPicPr>
            <a:picLocks noChangeAspect="1" noChangeArrowheads="1"/>
          </p:cNvPicPr>
          <p:nvPr/>
        </p:nvPicPr>
        <p:blipFill>
          <a:blip r:embed="rId2"/>
          <a:srcRect/>
          <a:stretch>
            <a:fillRect/>
          </a:stretch>
        </p:blipFill>
        <p:spPr bwMode="auto">
          <a:xfrm>
            <a:off x="5867400" y="1798638"/>
            <a:ext cx="2736850" cy="3486150"/>
          </a:xfrm>
          <a:prstGeom prst="rect">
            <a:avLst/>
          </a:prstGeom>
          <a:noFill/>
          <a:ln w="19050">
            <a:solidFill>
              <a:schemeClr val="tx1"/>
            </a:solid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Скругленный прямоугольник 9"/>
          <p:cNvSpPr/>
          <p:nvPr/>
        </p:nvSpPr>
        <p:spPr>
          <a:xfrm>
            <a:off x="571500" y="142875"/>
            <a:ext cx="8001000" cy="642938"/>
          </a:xfrm>
          <a:prstGeom prst="round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uz-Cyrl-UZ" sz="2800" b="1" dirty="0">
                <a:latin typeface="Times New Roman" pitchFamily="18" charset="0"/>
                <a:cs typeface="Times New Roman" pitchFamily="18" charset="0"/>
              </a:rPr>
              <a:t>Картошка </a:t>
            </a:r>
            <a:r>
              <a:rPr lang="uz-Cyrl-UZ" sz="2800" b="1" dirty="0">
                <a:latin typeface="Times New Roman" pitchFamily="18" charset="0"/>
                <a:cs typeface="Times New Roman" pitchFamily="18" charset="0"/>
              </a:rPr>
              <a:t>ҳосилини машиналарда </a:t>
            </a:r>
          </a:p>
          <a:p>
            <a:pPr algn="ctr" fontAlgn="auto">
              <a:spcBef>
                <a:spcPts val="0"/>
              </a:spcBef>
              <a:spcAft>
                <a:spcPts val="0"/>
              </a:spcAft>
              <a:defRPr/>
            </a:pPr>
            <a:r>
              <a:rPr lang="uz-Cyrl-UZ" sz="2800" b="1" dirty="0">
                <a:latin typeface="Times New Roman" pitchFamily="18" charset="0"/>
                <a:cs typeface="Times New Roman" pitchFamily="18" charset="0"/>
              </a:rPr>
              <a:t>йиғиштириб олиш усуллари </a:t>
            </a:r>
            <a:endParaRPr lang="ru-RU" sz="2800" b="1" dirty="0">
              <a:latin typeface="Times New Roman" pitchFamily="18" charset="0"/>
              <a:cs typeface="Times New Roman" pitchFamily="18" charset="0"/>
            </a:endParaRPr>
          </a:p>
        </p:txBody>
      </p:sp>
      <p:sp>
        <p:nvSpPr>
          <p:cNvPr id="11" name="Скругленный прямоугольник 10"/>
          <p:cNvSpPr/>
          <p:nvPr/>
        </p:nvSpPr>
        <p:spPr>
          <a:xfrm>
            <a:off x="714375" y="1000125"/>
            <a:ext cx="2286000" cy="620713"/>
          </a:xfrm>
          <a:prstGeom prst="roundRect">
            <a:avLst/>
          </a:prstGeom>
          <a:solidFill>
            <a:schemeClr val="tx2">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uz-Cyrl-UZ" sz="2000" b="1" dirty="0">
                <a:latin typeface="Times New Roman" pitchFamily="18" charset="0"/>
                <a:cs typeface="Times New Roman" pitchFamily="18" charset="0"/>
              </a:rPr>
              <a:t>Бир фазали</a:t>
            </a:r>
            <a:endParaRPr lang="ru-RU" sz="2000" b="1" dirty="0">
              <a:latin typeface="Times New Roman" pitchFamily="18" charset="0"/>
              <a:cs typeface="Times New Roman" pitchFamily="18" charset="0"/>
            </a:endParaRPr>
          </a:p>
        </p:txBody>
      </p:sp>
      <p:sp>
        <p:nvSpPr>
          <p:cNvPr id="12" name="Скругленный прямоугольник 11"/>
          <p:cNvSpPr/>
          <p:nvPr/>
        </p:nvSpPr>
        <p:spPr>
          <a:xfrm>
            <a:off x="3786188" y="1000125"/>
            <a:ext cx="2357437" cy="620713"/>
          </a:xfrm>
          <a:prstGeom prst="roundRect">
            <a:avLst/>
          </a:prstGeom>
          <a:solidFill>
            <a:schemeClr val="accent2">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uz-Cyrl-UZ" sz="2000" b="1" dirty="0">
                <a:latin typeface="Times New Roman" pitchFamily="18" charset="0"/>
                <a:cs typeface="Times New Roman" pitchFamily="18" charset="0"/>
              </a:rPr>
              <a:t>Икки фазали</a:t>
            </a:r>
            <a:endParaRPr lang="ru-RU" sz="2000" b="1" dirty="0">
              <a:latin typeface="Times New Roman" pitchFamily="18" charset="0"/>
              <a:cs typeface="Times New Roman" pitchFamily="18" charset="0"/>
            </a:endParaRPr>
          </a:p>
        </p:txBody>
      </p:sp>
      <p:sp>
        <p:nvSpPr>
          <p:cNvPr id="13" name="Скругленный прямоугольник 12"/>
          <p:cNvSpPr/>
          <p:nvPr/>
        </p:nvSpPr>
        <p:spPr>
          <a:xfrm>
            <a:off x="6429375" y="1000125"/>
            <a:ext cx="2428875" cy="620713"/>
          </a:xfrm>
          <a:prstGeom prst="roundRect">
            <a:avLst/>
          </a:prstGeom>
          <a:solidFill>
            <a:schemeClr val="accent5">
              <a:lumMod val="40000"/>
              <a:lumOff val="6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uz-Cyrl-UZ" sz="2000" b="1" dirty="0">
                <a:latin typeface="Times New Roman" pitchFamily="18" charset="0"/>
                <a:cs typeface="Times New Roman" pitchFamily="18" charset="0"/>
              </a:rPr>
              <a:t>Аралаш </a:t>
            </a:r>
            <a:endParaRPr lang="ru-RU" sz="2000" b="1" dirty="0">
              <a:latin typeface="Times New Roman" pitchFamily="18" charset="0"/>
              <a:cs typeface="Times New Roman" pitchFamily="18" charset="0"/>
            </a:endParaRPr>
          </a:p>
        </p:txBody>
      </p:sp>
      <p:sp>
        <p:nvSpPr>
          <p:cNvPr id="14" name="Скругленный прямоугольник 13"/>
          <p:cNvSpPr/>
          <p:nvPr/>
        </p:nvSpPr>
        <p:spPr>
          <a:xfrm>
            <a:off x="177800" y="1801813"/>
            <a:ext cx="3170238" cy="4913312"/>
          </a:xfrm>
          <a:prstGeom prst="roundRect">
            <a:avLst/>
          </a:prstGeom>
          <a:solidFill>
            <a:schemeClr val="tx2">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just" fontAlgn="auto">
              <a:spcBef>
                <a:spcPts val="0"/>
              </a:spcBef>
              <a:spcAft>
                <a:spcPts val="0"/>
              </a:spcAft>
              <a:defRPr/>
            </a:pPr>
            <a:r>
              <a:rPr lang="uz-Cyrl-UZ" b="1" dirty="0">
                <a:solidFill>
                  <a:srgbClr val="FF0000"/>
                </a:solidFill>
                <a:latin typeface="Times New Roman" pitchFamily="18" charset="0"/>
                <a:cs typeface="Times New Roman" pitchFamily="18" charset="0"/>
              </a:rPr>
              <a:t>Бу усул </a:t>
            </a:r>
            <a:r>
              <a:rPr lang="uz-Cyrl-UZ" b="1" dirty="0">
                <a:solidFill>
                  <a:srgbClr val="FF0000"/>
                </a:solidFill>
                <a:latin typeface="Times New Roman" pitchFamily="18" charset="0"/>
                <a:cs typeface="Times New Roman" pitchFamily="18" charset="0"/>
              </a:rPr>
              <a:t>икки вариантда: </a:t>
            </a:r>
            <a:r>
              <a:rPr lang="uz-Cyrl-UZ" b="1" dirty="0">
                <a:solidFill>
                  <a:srgbClr val="FF0000"/>
                </a:solidFill>
                <a:latin typeface="Times New Roman" pitchFamily="18" charset="0"/>
                <a:cs typeface="Times New Roman" pitchFamily="18" charset="0"/>
              </a:rPr>
              <a:t>Биринчи</a:t>
            </a:r>
            <a:r>
              <a:rPr lang="uz-Cyrl-UZ" b="1" dirty="0">
                <a:latin typeface="Times New Roman" pitchFamily="18" charset="0"/>
                <a:cs typeface="Times New Roman" pitchFamily="18" charset="0"/>
              </a:rPr>
              <a:t> </a:t>
            </a:r>
            <a:r>
              <a:rPr lang="uz-Cyrl-UZ" b="1" dirty="0">
                <a:latin typeface="Times New Roman" pitchFamily="18" charset="0"/>
                <a:cs typeface="Times New Roman" pitchFamily="18" charset="0"/>
              </a:rPr>
              <a:t>вариантда  комбайн картошка ва тупроқни ковлаб олади, илдиз ва туганакларни поясидан ажратади, тозалайди ва уларни алоҳида </a:t>
            </a:r>
            <a:r>
              <a:rPr lang="uz-Cyrl-UZ" b="1" dirty="0">
                <a:latin typeface="Times New Roman" pitchFamily="18" charset="0"/>
                <a:cs typeface="Times New Roman" pitchFamily="18" charset="0"/>
              </a:rPr>
              <a:t>бункерга </a:t>
            </a:r>
            <a:r>
              <a:rPr lang="uz-Cyrl-UZ" b="1" dirty="0">
                <a:latin typeface="Times New Roman" pitchFamily="18" charset="0"/>
                <a:cs typeface="Times New Roman" pitchFamily="18" charset="0"/>
              </a:rPr>
              <a:t>йиғади. </a:t>
            </a:r>
            <a:endParaRPr lang="ru-RU" b="1" dirty="0">
              <a:latin typeface="Times New Roman" pitchFamily="18" charset="0"/>
              <a:cs typeface="Times New Roman" pitchFamily="18" charset="0"/>
            </a:endParaRPr>
          </a:p>
          <a:p>
            <a:pPr algn="just" fontAlgn="auto">
              <a:spcBef>
                <a:spcPts val="0"/>
              </a:spcBef>
              <a:spcAft>
                <a:spcPts val="0"/>
              </a:spcAft>
              <a:defRPr/>
            </a:pPr>
            <a:r>
              <a:rPr lang="uz-Cyrl-UZ" b="1" dirty="0">
                <a:solidFill>
                  <a:srgbClr val="FF0000"/>
                </a:solidFill>
                <a:latin typeface="Times New Roman" pitchFamily="18" charset="0"/>
                <a:cs typeface="Times New Roman" pitchFamily="18" charset="0"/>
              </a:rPr>
              <a:t>Иккинчи</a:t>
            </a:r>
            <a:r>
              <a:rPr lang="uz-Cyrl-UZ" b="1" dirty="0">
                <a:latin typeface="Times New Roman" pitchFamily="18" charset="0"/>
                <a:cs typeface="Times New Roman" pitchFamily="18" charset="0"/>
              </a:rPr>
              <a:t> вариантда картошкани ковлаб олишдан олдин унинг поялари мехник ( кесиш, майдалаш) ва кимёвий усулда йиғиштириб олинади</a:t>
            </a:r>
            <a:r>
              <a:rPr lang="uz-Cyrl-UZ" b="1" dirty="0">
                <a:latin typeface="Times New Roman" pitchFamily="18" charset="0"/>
                <a:cs typeface="Times New Roman" pitchFamily="18" charset="0"/>
              </a:rPr>
              <a:t>. Сўнгра </a:t>
            </a:r>
            <a:r>
              <a:rPr lang="uz-Cyrl-UZ" b="1" dirty="0">
                <a:latin typeface="Times New Roman" pitchFamily="18" charset="0"/>
                <a:cs typeface="Times New Roman" pitchFamily="18" charset="0"/>
              </a:rPr>
              <a:t>2-15 кун ўтгач туганаклар ковлаб олинади.</a:t>
            </a:r>
            <a:endParaRPr lang="ru-RU" b="1" dirty="0">
              <a:latin typeface="Times New Roman" pitchFamily="18" charset="0"/>
              <a:cs typeface="Times New Roman" pitchFamily="18" charset="0"/>
            </a:endParaRPr>
          </a:p>
        </p:txBody>
      </p:sp>
      <p:sp>
        <p:nvSpPr>
          <p:cNvPr id="15" name="Скругленный прямоугольник 14"/>
          <p:cNvSpPr/>
          <p:nvPr/>
        </p:nvSpPr>
        <p:spPr>
          <a:xfrm>
            <a:off x="3571875" y="1801813"/>
            <a:ext cx="2643188" cy="4913312"/>
          </a:xfrm>
          <a:prstGeom prst="roundRect">
            <a:avLst/>
          </a:prstGeom>
          <a:solidFill>
            <a:schemeClr val="accent2">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ru-RU"/>
          </a:p>
        </p:txBody>
      </p:sp>
      <p:sp>
        <p:nvSpPr>
          <p:cNvPr id="16" name="Скругленный прямоугольник 15"/>
          <p:cNvSpPr/>
          <p:nvPr/>
        </p:nvSpPr>
        <p:spPr>
          <a:xfrm>
            <a:off x="6429375" y="1801813"/>
            <a:ext cx="2500313" cy="4913312"/>
          </a:xfrm>
          <a:prstGeom prst="roundRect">
            <a:avLst/>
          </a:prstGeom>
          <a:solidFill>
            <a:schemeClr val="accent5">
              <a:lumMod val="40000"/>
              <a:lumOff val="6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ru-RU"/>
          </a:p>
        </p:txBody>
      </p:sp>
      <p:sp>
        <p:nvSpPr>
          <p:cNvPr id="20" name="Стрелка вниз 19"/>
          <p:cNvSpPr/>
          <p:nvPr/>
        </p:nvSpPr>
        <p:spPr>
          <a:xfrm>
            <a:off x="1714500" y="785813"/>
            <a:ext cx="214313" cy="21431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1" name="Стрелка вниз 20"/>
          <p:cNvSpPr/>
          <p:nvPr/>
        </p:nvSpPr>
        <p:spPr>
          <a:xfrm>
            <a:off x="4857750" y="785813"/>
            <a:ext cx="214313" cy="21431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2" name="Стрелка вниз 21"/>
          <p:cNvSpPr/>
          <p:nvPr/>
        </p:nvSpPr>
        <p:spPr>
          <a:xfrm>
            <a:off x="7643813" y="785813"/>
            <a:ext cx="214312" cy="21431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3" name="Стрелка вниз 22"/>
          <p:cNvSpPr/>
          <p:nvPr/>
        </p:nvSpPr>
        <p:spPr>
          <a:xfrm>
            <a:off x="1682750" y="1658938"/>
            <a:ext cx="214313" cy="14287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4" name="Стрелка вниз 23"/>
          <p:cNvSpPr/>
          <p:nvPr/>
        </p:nvSpPr>
        <p:spPr>
          <a:xfrm>
            <a:off x="4843463" y="1630363"/>
            <a:ext cx="285750" cy="14287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5" name="Стрелка вниз 24"/>
          <p:cNvSpPr/>
          <p:nvPr/>
        </p:nvSpPr>
        <p:spPr>
          <a:xfrm>
            <a:off x="7715250" y="1620838"/>
            <a:ext cx="214313" cy="14287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6398" name="Rectangle 5"/>
          <p:cNvSpPr>
            <a:spLocks noChangeArrowheads="1"/>
          </p:cNvSpPr>
          <p:nvPr/>
        </p:nvSpPr>
        <p:spPr bwMode="auto">
          <a:xfrm>
            <a:off x="3286125" y="2071688"/>
            <a:ext cx="2571750" cy="369887"/>
          </a:xfrm>
          <a:prstGeom prst="rect">
            <a:avLst/>
          </a:prstGeom>
          <a:noFill/>
          <a:ln w="9525">
            <a:noFill/>
            <a:miter lim="800000"/>
            <a:headEnd/>
            <a:tailEnd/>
          </a:ln>
        </p:spPr>
        <p:txBody>
          <a:bodyPr anchor="ctr">
            <a:spAutoFit/>
          </a:bodyPr>
          <a:lstStyle/>
          <a:p>
            <a:pPr algn="just"/>
            <a:r>
              <a:rPr lang="uz-Cyrl-UZ" b="1">
                <a:latin typeface="Times New Roman" pitchFamily="18" charset="0"/>
                <a:ea typeface="Calibri" pitchFamily="34" charset="0"/>
                <a:cs typeface="Times New Roman" pitchFamily="18" charset="0"/>
              </a:rPr>
              <a:t>      </a:t>
            </a:r>
            <a:endParaRPr lang="uz-Cyrl-UZ" b="1">
              <a:ea typeface="Calibri" pitchFamily="34" charset="0"/>
              <a:cs typeface="Arial" charset="0"/>
            </a:endParaRPr>
          </a:p>
        </p:txBody>
      </p:sp>
      <p:sp>
        <p:nvSpPr>
          <p:cNvPr id="16399" name="Прямоугольник 29"/>
          <p:cNvSpPr>
            <a:spLocks noChangeArrowheads="1"/>
          </p:cNvSpPr>
          <p:nvPr/>
        </p:nvSpPr>
        <p:spPr bwMode="auto">
          <a:xfrm>
            <a:off x="6000750" y="2214563"/>
            <a:ext cx="2928938" cy="584200"/>
          </a:xfrm>
          <a:prstGeom prst="rect">
            <a:avLst/>
          </a:prstGeom>
          <a:noFill/>
          <a:ln w="9525">
            <a:noFill/>
            <a:miter lim="800000"/>
            <a:headEnd/>
            <a:tailEnd/>
          </a:ln>
        </p:spPr>
        <p:txBody>
          <a:bodyPr>
            <a:spAutoFit/>
          </a:bodyPr>
          <a:lstStyle/>
          <a:p>
            <a:pPr algn="just"/>
            <a:endParaRPr lang="uz-Cyrl-UZ" sz="1600" b="1">
              <a:latin typeface="Times New Roman" pitchFamily="18" charset="0"/>
              <a:cs typeface="Times New Roman" pitchFamily="18" charset="0"/>
            </a:endParaRPr>
          </a:p>
          <a:p>
            <a:pPr algn="just"/>
            <a:r>
              <a:rPr lang="uz-Cyrl-UZ" sz="1600" b="1">
                <a:latin typeface="Times New Roman" pitchFamily="18" charset="0"/>
                <a:cs typeface="Times New Roman" pitchFamily="18" charset="0"/>
              </a:rPr>
              <a:t>   </a:t>
            </a:r>
            <a:endParaRPr lang="ru-RU" sz="1600" b="1">
              <a:latin typeface="Times New Roman" pitchFamily="18" charset="0"/>
              <a:cs typeface="Times New Roman" pitchFamily="18" charset="0"/>
            </a:endParaRPr>
          </a:p>
        </p:txBody>
      </p:sp>
      <p:sp>
        <p:nvSpPr>
          <p:cNvPr id="16400" name="Rectangle 2"/>
          <p:cNvSpPr>
            <a:spLocks noChangeArrowheads="1"/>
          </p:cNvSpPr>
          <p:nvPr/>
        </p:nvSpPr>
        <p:spPr bwMode="auto">
          <a:xfrm>
            <a:off x="3571875" y="2162175"/>
            <a:ext cx="2571750" cy="4340225"/>
          </a:xfrm>
          <a:prstGeom prst="rect">
            <a:avLst/>
          </a:prstGeom>
          <a:noFill/>
          <a:ln w="9525">
            <a:noFill/>
            <a:miter lim="800000"/>
            <a:headEnd/>
            <a:tailEnd/>
          </a:ln>
        </p:spPr>
        <p:txBody>
          <a:bodyPr anchor="ctr">
            <a:spAutoFit/>
          </a:bodyPr>
          <a:lstStyle/>
          <a:p>
            <a:pPr indent="449263" algn="just"/>
            <a:r>
              <a:rPr lang="uz-Cyrl-UZ" sz="2000" b="1">
                <a:latin typeface="Times New Roman" pitchFamily="18" charset="0"/>
                <a:cs typeface="Times New Roman" pitchFamily="18" charset="0"/>
              </a:rPr>
              <a:t>Икки фазали усулда картошка пояси билан бирга-ликда ковлаб олинади ва тупроқ юзасига ташлаб кетилади. Картошка пояси қуриб туга-наклардан ажраган-дан сўнг улар йиғиб олинади, тозаланади ва сақлаш жой-ларига юборилади.</a:t>
            </a:r>
            <a:endParaRPr lang="ru-RU" sz="2000" b="1">
              <a:latin typeface="Times New Roman" pitchFamily="18" charset="0"/>
              <a:cs typeface="Times New Roman" pitchFamily="18" charset="0"/>
            </a:endParaRPr>
          </a:p>
          <a:p>
            <a:pPr indent="449263" algn="just"/>
            <a:r>
              <a:rPr lang="uz-Cyrl-UZ" sz="1600">
                <a:latin typeface="Times New Roman" pitchFamily="18" charset="0"/>
                <a:cs typeface="Times New Roman" pitchFamily="18" charset="0"/>
              </a:rPr>
              <a:t>.</a:t>
            </a:r>
            <a:endParaRPr lang="uz-Cyrl-UZ" sz="2000"/>
          </a:p>
        </p:txBody>
      </p:sp>
      <p:sp>
        <p:nvSpPr>
          <p:cNvPr id="16401" name="Rectangle 3"/>
          <p:cNvSpPr>
            <a:spLocks noChangeArrowheads="1"/>
          </p:cNvSpPr>
          <p:nvPr/>
        </p:nvSpPr>
        <p:spPr bwMode="auto">
          <a:xfrm>
            <a:off x="6500813" y="1741488"/>
            <a:ext cx="2428875" cy="4402137"/>
          </a:xfrm>
          <a:prstGeom prst="rect">
            <a:avLst/>
          </a:prstGeom>
          <a:noFill/>
          <a:ln w="9525">
            <a:noFill/>
            <a:miter lim="800000"/>
            <a:headEnd/>
            <a:tailEnd/>
          </a:ln>
        </p:spPr>
        <p:txBody>
          <a:bodyPr anchor="ctr">
            <a:spAutoFit/>
          </a:bodyPr>
          <a:lstStyle/>
          <a:p>
            <a:pPr algn="just"/>
            <a:endParaRPr lang="uz-Cyrl-UZ" sz="2000" b="1">
              <a:latin typeface="Times New Roman" pitchFamily="18" charset="0"/>
              <a:cs typeface="Times New Roman" pitchFamily="18" charset="0"/>
            </a:endParaRPr>
          </a:p>
          <a:p>
            <a:pPr algn="just"/>
            <a:r>
              <a:rPr lang="uz-Cyrl-UZ" sz="2000" b="1">
                <a:latin typeface="Times New Roman" pitchFamily="18" charset="0"/>
                <a:cs typeface="Times New Roman" pitchFamily="18" charset="0"/>
              </a:rPr>
              <a:t>Қурама (аралаш) усулда  2 ва 4 қа-тордаги картошка туганаклари ков-лаб олинади, тозаланади  ва тупроқ устига қатор қилиб  тўшаб кетилади, сўнгра кетма-кет комбайн билан йиғиштириб олинади.</a:t>
            </a:r>
            <a:endParaRPr lang="ru-RU" sz="2000" b="1">
              <a:latin typeface="Times New Roman" pitchFamily="18" charset="0"/>
              <a:cs typeface="Times New Roman"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214313" y="142875"/>
            <a:ext cx="8643937" cy="549275"/>
          </a:xfrm>
          <a:prstGeom prst="roundRect">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uz-Cyrl-UZ" sz="3200" b="1" dirty="0">
                <a:latin typeface="Times New Roman" pitchFamily="18" charset="0"/>
                <a:cs typeface="Times New Roman" pitchFamily="18" charset="0"/>
              </a:rPr>
              <a:t>2. Картошка ковлаш машиналарини турлари </a:t>
            </a:r>
            <a:endParaRPr lang="ru-RU" sz="3200" b="1" dirty="0">
              <a:latin typeface="Times New Roman" pitchFamily="18" charset="0"/>
              <a:cs typeface="Times New Roman" pitchFamily="18" charset="0"/>
            </a:endParaRPr>
          </a:p>
        </p:txBody>
      </p:sp>
      <p:sp>
        <p:nvSpPr>
          <p:cNvPr id="2" name="Прямоугольник 1"/>
          <p:cNvSpPr/>
          <p:nvPr/>
        </p:nvSpPr>
        <p:spPr>
          <a:xfrm>
            <a:off x="323850" y="765175"/>
            <a:ext cx="8643938" cy="5692775"/>
          </a:xfrm>
          <a:prstGeom prst="rect">
            <a:avLst/>
          </a:prstGeom>
          <a:solidFill>
            <a:schemeClr val="bg2">
              <a:lumMod val="90000"/>
            </a:schemeClr>
          </a:solidFill>
          <a:ln w="6350">
            <a:solidFill>
              <a:schemeClr val="tx1"/>
            </a:solidFill>
          </a:ln>
        </p:spPr>
        <p:txBody>
          <a:bodyPr>
            <a:spAutoFit/>
          </a:bodyPr>
          <a:lstStyle/>
          <a:p>
            <a:pPr algn="just" fontAlgn="auto">
              <a:spcBef>
                <a:spcPts val="0"/>
              </a:spcBef>
              <a:spcAft>
                <a:spcPts val="0"/>
              </a:spcAft>
              <a:defRPr/>
            </a:pPr>
            <a:r>
              <a:rPr lang="uz-Cyrl-UZ" sz="2400" b="1" dirty="0">
                <a:latin typeface="Times New Roman" pitchFamily="18" charset="0"/>
                <a:cs typeface="Times New Roman" pitchFamily="18" charset="0"/>
              </a:rPr>
              <a:t>         </a:t>
            </a:r>
            <a:r>
              <a:rPr lang="uz-Cyrl-UZ" sz="2000" b="1" dirty="0">
                <a:latin typeface="Times New Roman" pitchFamily="18" charset="0"/>
                <a:cs typeface="Times New Roman" pitchFamily="18" charset="0"/>
              </a:rPr>
              <a:t>Картошка ковлаш машиналари икки турга бўлинади: картошка ковлагичлар ва картошка йиғиштириш машиналари.  </a:t>
            </a:r>
          </a:p>
          <a:p>
            <a:pPr algn="just" fontAlgn="auto">
              <a:spcBef>
                <a:spcPts val="0"/>
              </a:spcBef>
              <a:spcAft>
                <a:spcPts val="0"/>
              </a:spcAft>
              <a:defRPr/>
            </a:pPr>
            <a:r>
              <a:rPr lang="uz-Cyrl-UZ" sz="2000" b="1" dirty="0">
                <a:solidFill>
                  <a:srgbClr val="FF0000"/>
                </a:solidFill>
                <a:latin typeface="Times New Roman" pitchFamily="18" charset="0"/>
                <a:cs typeface="Times New Roman" pitchFamily="18" charset="0"/>
              </a:rPr>
              <a:t>       Картошка </a:t>
            </a:r>
            <a:r>
              <a:rPr lang="uz-Cyrl-UZ" sz="2000" b="1" dirty="0">
                <a:solidFill>
                  <a:srgbClr val="FF0000"/>
                </a:solidFill>
                <a:latin typeface="Times New Roman" pitchFamily="18" charset="0"/>
                <a:cs typeface="Times New Roman" pitchFamily="18" charset="0"/>
              </a:rPr>
              <a:t>ковлагичлар </a:t>
            </a:r>
            <a:r>
              <a:rPr lang="uz-Cyrl-UZ" sz="2000" b="1" dirty="0">
                <a:latin typeface="Times New Roman" pitchFamily="18" charset="0"/>
                <a:cs typeface="Times New Roman" pitchFamily="18" charset="0"/>
              </a:rPr>
              <a:t>роторли, элеваторли, кепчигичли ва комбинациялашган бўлади. Ковлагичлар бир-икки каторли эгатларни картошка туганаклари жойлашган чуқурликда ковлайди, туганакли қатламни </a:t>
            </a:r>
            <a:r>
              <a:rPr lang="uz-Cyrl-UZ" sz="2000" b="1" dirty="0">
                <a:latin typeface="Times New Roman" pitchFamily="18" charset="0"/>
                <a:cs typeface="Times New Roman" pitchFamily="18" charset="0"/>
              </a:rPr>
              <a:t>майдалайди</a:t>
            </a:r>
            <a:r>
              <a:rPr lang="uz-Cyrl-UZ" sz="2000" b="1" dirty="0">
                <a:latin typeface="Times New Roman" pitchFamily="18" charset="0"/>
                <a:cs typeface="Times New Roman" pitchFamily="18" charset="0"/>
              </a:rPr>
              <a:t>, тупроқнинг майда  заррачаларини элайди ва туганакларни дала юзасига қатор қилиб тўшаб кетади</a:t>
            </a:r>
            <a:r>
              <a:rPr lang="uz-Cyrl-UZ" sz="2000" b="1" dirty="0">
                <a:latin typeface="Times New Roman" pitchFamily="18" charset="0"/>
                <a:cs typeface="Times New Roman" pitchFamily="18" charset="0"/>
              </a:rPr>
              <a:t>.</a:t>
            </a:r>
            <a:r>
              <a:rPr lang="uz-Cyrl-UZ" sz="2000" b="1" dirty="0">
                <a:latin typeface="Times New Roman" pitchFamily="18" charset="0"/>
                <a:cs typeface="Times New Roman" pitchFamily="18" charset="0"/>
              </a:rPr>
              <a:t> Уларнинг ишчи қисмлари туганакли тупроқ қатламини ағдарувчи, ирғитувчи, эловчи турларга бўлинади</a:t>
            </a:r>
            <a:r>
              <a:rPr lang="uz-Cyrl-UZ" sz="2000" b="1" dirty="0">
                <a:latin typeface="Times New Roman" pitchFamily="18" charset="0"/>
                <a:cs typeface="Times New Roman" pitchFamily="18" charset="0"/>
              </a:rPr>
              <a:t>.</a:t>
            </a:r>
          </a:p>
          <a:p>
            <a:pPr algn="just" fontAlgn="auto">
              <a:spcBef>
                <a:spcPts val="0"/>
              </a:spcBef>
              <a:spcAft>
                <a:spcPts val="0"/>
              </a:spcAft>
              <a:defRPr/>
            </a:pPr>
            <a:r>
              <a:rPr lang="uz-Cyrl-UZ" sz="2000" b="1" dirty="0">
                <a:solidFill>
                  <a:srgbClr val="FF0000"/>
                </a:solidFill>
                <a:latin typeface="Times New Roman" pitchFamily="18" charset="0"/>
                <a:cs typeface="Times New Roman" pitchFamily="18" charset="0"/>
              </a:rPr>
              <a:t>         Картошка </a:t>
            </a:r>
            <a:r>
              <a:rPr lang="uz-Cyrl-UZ" sz="2000" b="1" dirty="0">
                <a:solidFill>
                  <a:srgbClr val="FF0000"/>
                </a:solidFill>
                <a:latin typeface="Times New Roman" pitchFamily="18" charset="0"/>
                <a:cs typeface="Times New Roman" pitchFamily="18" charset="0"/>
              </a:rPr>
              <a:t>йиғгич комбайнлари </a:t>
            </a:r>
            <a:r>
              <a:rPr lang="uz-Cyrl-UZ" sz="2000" b="1" dirty="0">
                <a:latin typeface="Times New Roman" pitchFamily="18" charset="0"/>
                <a:cs typeface="Times New Roman" pitchFamily="18" charset="0"/>
              </a:rPr>
              <a:t>картошкали қаторларни ковлайди, туганакларни тупроқ ва чиқиндилардан ажратади, кесакларни майдалайди, туганакларни поясидан, бегона ўт қолдиқлари, тошлардан  ва кесаклардан ажратади, туганакларни бункерга йиғади ёки транспорт воситасига юклайди. </a:t>
            </a:r>
            <a:endParaRPr lang="ru-RU" sz="2000" b="1" dirty="0">
              <a:latin typeface="Times New Roman" pitchFamily="18" charset="0"/>
              <a:cs typeface="Times New Roman" pitchFamily="18" charset="0"/>
            </a:endParaRPr>
          </a:p>
          <a:p>
            <a:pPr algn="just" fontAlgn="auto">
              <a:spcBef>
                <a:spcPts val="0"/>
              </a:spcBef>
              <a:spcAft>
                <a:spcPts val="0"/>
              </a:spcAft>
              <a:defRPr/>
            </a:pPr>
            <a:r>
              <a:rPr lang="uz-Cyrl-UZ" sz="2000" b="1" dirty="0">
                <a:latin typeface="Times New Roman" pitchFamily="18" charset="0"/>
                <a:cs typeface="Times New Roman" pitchFamily="18" charset="0"/>
              </a:rPr>
              <a:t>         </a:t>
            </a:r>
            <a:r>
              <a:rPr lang="uz-Cyrl-UZ" sz="2000" b="1" dirty="0">
                <a:solidFill>
                  <a:srgbClr val="FF0000"/>
                </a:solidFill>
                <a:latin typeface="Times New Roman" pitchFamily="18" charset="0"/>
                <a:cs typeface="Times New Roman" pitchFamily="18" charset="0"/>
              </a:rPr>
              <a:t>Агротехник талаблар</a:t>
            </a:r>
            <a:r>
              <a:rPr lang="uz-Cyrl-UZ" sz="2000" b="1" dirty="0">
                <a:latin typeface="Times New Roman" pitchFamily="18" charset="0"/>
                <a:cs typeface="Times New Roman" pitchFamily="18" charset="0"/>
              </a:rPr>
              <a:t>:  бункеридаги туганаклар </a:t>
            </a:r>
            <a:r>
              <a:rPr lang="uz-Cyrl-UZ" sz="2000" b="1" dirty="0">
                <a:latin typeface="Times New Roman" pitchFamily="18" charset="0"/>
                <a:cs typeface="Times New Roman" pitchFamily="18" charset="0"/>
              </a:rPr>
              <a:t>миқдори 95% кам бўлмаслиги, </a:t>
            </a:r>
            <a:r>
              <a:rPr lang="uz-Cyrl-UZ" sz="2000" b="1" dirty="0">
                <a:latin typeface="Times New Roman" pitchFamily="18" charset="0"/>
                <a:cs typeface="Times New Roman" pitchFamily="18" charset="0"/>
              </a:rPr>
              <a:t>туганаклар </a:t>
            </a:r>
            <a:r>
              <a:rPr lang="uz-Cyrl-UZ" sz="2000" b="1" dirty="0">
                <a:latin typeface="Times New Roman" pitchFamily="18" charset="0"/>
                <a:cs typeface="Times New Roman" pitchFamily="18" charset="0"/>
              </a:rPr>
              <a:t>исрофгарчилиги кўпи билан 5%, йиғилган картошканинг тозалиги камида 80%, туганакларни захаланиши ер юзасидан теришда кўпи билан 5% ва ковлашда 10% ошмаслиги керак. </a:t>
            </a:r>
            <a:endParaRPr lang="ru-RU" sz="2000" b="1" dirty="0">
              <a:latin typeface="Times New Roman" pitchFamily="18" charset="0"/>
              <a:cs typeface="Times New Roman" pitchFamily="18" charset="0"/>
            </a:endParaRPr>
          </a:p>
        </p:txBody>
      </p:sp>
      <p:sp>
        <p:nvSpPr>
          <p:cNvPr id="17411" name="Прямоугольник 2"/>
          <p:cNvSpPr>
            <a:spLocks noChangeArrowheads="1"/>
          </p:cNvSpPr>
          <p:nvPr/>
        </p:nvSpPr>
        <p:spPr bwMode="auto">
          <a:xfrm>
            <a:off x="5729288" y="2867025"/>
            <a:ext cx="3311525" cy="368300"/>
          </a:xfrm>
          <a:prstGeom prst="rect">
            <a:avLst/>
          </a:prstGeom>
          <a:noFill/>
          <a:ln w="9525">
            <a:noFill/>
            <a:miter lim="800000"/>
            <a:headEnd/>
            <a:tailEnd/>
          </a:ln>
        </p:spPr>
        <p:txBody>
          <a:bodyPr>
            <a:spAutoFit/>
          </a:bodyPr>
          <a:lstStyle/>
          <a:p>
            <a:pPr algn="ctr"/>
            <a:endParaRPr lang="ru-RU">
              <a:latin typeface="Times New Roman" pitchFamily="18" charset="0"/>
              <a:cs typeface="Times New Roman"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p:cNvSpPr/>
          <p:nvPr/>
        </p:nvSpPr>
        <p:spPr>
          <a:xfrm>
            <a:off x="500063" y="285750"/>
            <a:ext cx="8143875" cy="534988"/>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uz-Cyrl-UZ" sz="3200" b="1" dirty="0">
                <a:latin typeface="Times New Roman" pitchFamily="18" charset="0"/>
                <a:cs typeface="Times New Roman" pitchFamily="18" charset="0"/>
              </a:rPr>
              <a:t>Картошка ковлагичлар </a:t>
            </a:r>
            <a:endParaRPr lang="ru-RU" sz="3200" b="1" dirty="0">
              <a:latin typeface="Times New Roman" pitchFamily="18" charset="0"/>
              <a:cs typeface="Times New Roman" pitchFamily="18" charset="0"/>
            </a:endParaRPr>
          </a:p>
        </p:txBody>
      </p:sp>
      <p:sp>
        <p:nvSpPr>
          <p:cNvPr id="8" name="Скругленный прямоугольник 7"/>
          <p:cNvSpPr/>
          <p:nvPr/>
        </p:nvSpPr>
        <p:spPr>
          <a:xfrm>
            <a:off x="500063" y="1038225"/>
            <a:ext cx="8143875" cy="5400675"/>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just" fontAlgn="auto">
              <a:spcBef>
                <a:spcPts val="0"/>
              </a:spcBef>
              <a:spcAft>
                <a:spcPts val="0"/>
              </a:spcAft>
              <a:defRPr/>
            </a:pPr>
            <a:r>
              <a:rPr lang="uz-Cyrl-UZ" b="1" dirty="0">
                <a:latin typeface="Times New Roman" pitchFamily="18" charset="0"/>
                <a:cs typeface="Times New Roman" pitchFamily="18" charset="0"/>
              </a:rPr>
              <a:t> </a:t>
            </a:r>
            <a:endParaRPr lang="uz-Cyrl-UZ" b="1" dirty="0">
              <a:latin typeface="Times New Roman" pitchFamily="18" charset="0"/>
              <a:cs typeface="Times New Roman" pitchFamily="18" charset="0"/>
            </a:endParaRPr>
          </a:p>
          <a:p>
            <a:pPr algn="just" fontAlgn="auto">
              <a:spcBef>
                <a:spcPts val="0"/>
              </a:spcBef>
              <a:spcAft>
                <a:spcPts val="0"/>
              </a:spcAft>
              <a:defRPr/>
            </a:pPr>
            <a:endParaRPr lang="uz-Cyrl-UZ" b="1" dirty="0">
              <a:latin typeface="Times New Roman" pitchFamily="18" charset="0"/>
              <a:cs typeface="Times New Roman" pitchFamily="18" charset="0"/>
            </a:endParaRPr>
          </a:p>
          <a:p>
            <a:pPr algn="just" fontAlgn="auto">
              <a:spcBef>
                <a:spcPts val="0"/>
              </a:spcBef>
              <a:spcAft>
                <a:spcPts val="0"/>
              </a:spcAft>
              <a:defRPr/>
            </a:pPr>
            <a:endParaRPr lang="uz-Cyrl-UZ" b="1" dirty="0">
              <a:latin typeface="Times New Roman" pitchFamily="18" charset="0"/>
              <a:cs typeface="Times New Roman" pitchFamily="18" charset="0"/>
            </a:endParaRPr>
          </a:p>
          <a:p>
            <a:pPr algn="just" fontAlgn="auto">
              <a:spcBef>
                <a:spcPts val="0"/>
              </a:spcBef>
              <a:spcAft>
                <a:spcPts val="0"/>
              </a:spcAft>
              <a:defRPr/>
            </a:pPr>
            <a:endParaRPr lang="uz-Cyrl-UZ" b="1" dirty="0">
              <a:latin typeface="Times New Roman" pitchFamily="18" charset="0"/>
              <a:cs typeface="Times New Roman" pitchFamily="18" charset="0"/>
            </a:endParaRPr>
          </a:p>
          <a:p>
            <a:pPr algn="just" fontAlgn="auto">
              <a:spcBef>
                <a:spcPts val="0"/>
              </a:spcBef>
              <a:spcAft>
                <a:spcPts val="0"/>
              </a:spcAft>
              <a:defRPr/>
            </a:pPr>
            <a:r>
              <a:rPr lang="uz-Cyrl-UZ" b="1" dirty="0">
                <a:latin typeface="Times New Roman" pitchFamily="18" charset="0"/>
                <a:cs typeface="Times New Roman" pitchFamily="18" charset="0"/>
              </a:rPr>
              <a:t>                                                                                 Картошка ковлагичларни</a:t>
            </a:r>
          </a:p>
          <a:p>
            <a:pPr algn="just" fontAlgn="auto">
              <a:spcBef>
                <a:spcPts val="0"/>
              </a:spcBef>
              <a:spcAft>
                <a:spcPts val="0"/>
              </a:spcAft>
              <a:defRPr/>
            </a:pPr>
            <a:r>
              <a:rPr lang="uz-Cyrl-UZ" b="1" dirty="0">
                <a:latin typeface="Times New Roman" pitchFamily="18" charset="0"/>
                <a:cs typeface="Times New Roman" pitchFamily="18" charset="0"/>
              </a:rPr>
              <a:t> </a:t>
            </a:r>
            <a:r>
              <a:rPr lang="uz-Cyrl-UZ" b="1" dirty="0">
                <a:latin typeface="Times New Roman" pitchFamily="18" charset="0"/>
                <a:cs typeface="Times New Roman" pitchFamily="18" charset="0"/>
              </a:rPr>
              <a:t>                                                                                     ишчи     қисмлари</a:t>
            </a:r>
            <a:r>
              <a:rPr lang="uz-Cyrl-UZ" b="1" dirty="0">
                <a:latin typeface="Times New Roman" pitchFamily="18" charset="0"/>
                <a:cs typeface="Times New Roman" pitchFamily="18" charset="0"/>
              </a:rPr>
              <a:t>:</a:t>
            </a:r>
            <a:endParaRPr lang="ru-RU" dirty="0">
              <a:latin typeface="Times New Roman" pitchFamily="18" charset="0"/>
              <a:cs typeface="Times New Roman" pitchFamily="18" charset="0"/>
            </a:endParaRPr>
          </a:p>
          <a:p>
            <a:pPr algn="ctr" fontAlgn="auto">
              <a:spcBef>
                <a:spcPts val="0"/>
              </a:spcBef>
              <a:spcAft>
                <a:spcPts val="0"/>
              </a:spcAft>
              <a:defRPr/>
            </a:pPr>
            <a:r>
              <a:rPr lang="uz-Cyrl-UZ" dirty="0">
                <a:latin typeface="Times New Roman" pitchFamily="18" charset="0"/>
                <a:cs typeface="Times New Roman" pitchFamily="18" charset="0"/>
              </a:rPr>
              <a:t>                                                                                а–ағдаргичли</a:t>
            </a:r>
            <a:r>
              <a:rPr lang="uz-Cyrl-UZ" dirty="0">
                <a:latin typeface="Times New Roman" pitchFamily="18" charset="0"/>
                <a:cs typeface="Times New Roman" pitchFamily="18" charset="0"/>
              </a:rPr>
              <a:t>; </a:t>
            </a:r>
            <a:r>
              <a:rPr lang="uz-Cyrl-UZ" dirty="0">
                <a:latin typeface="Times New Roman" pitchFamily="18" charset="0"/>
                <a:cs typeface="Times New Roman" pitchFamily="18" charset="0"/>
              </a:rPr>
              <a:t>б–ирғитгичли</a:t>
            </a:r>
            <a:r>
              <a:rPr lang="uz-Cyrl-UZ" dirty="0">
                <a:latin typeface="Times New Roman" pitchFamily="18" charset="0"/>
                <a:cs typeface="Times New Roman" pitchFamily="18" charset="0"/>
              </a:rPr>
              <a:t>;  </a:t>
            </a:r>
            <a:endParaRPr lang="uz-Cyrl-UZ" dirty="0">
              <a:latin typeface="Times New Roman" pitchFamily="18" charset="0"/>
              <a:cs typeface="Times New Roman" pitchFamily="18" charset="0"/>
            </a:endParaRPr>
          </a:p>
          <a:p>
            <a:pPr algn="ctr" fontAlgn="auto">
              <a:spcBef>
                <a:spcPts val="0"/>
              </a:spcBef>
              <a:spcAft>
                <a:spcPts val="0"/>
              </a:spcAft>
              <a:defRPr/>
            </a:pPr>
            <a:r>
              <a:rPr lang="uz-Cyrl-UZ" dirty="0">
                <a:latin typeface="Times New Roman" pitchFamily="18" charset="0"/>
                <a:cs typeface="Times New Roman" pitchFamily="18" charset="0"/>
              </a:rPr>
              <a:t> </a:t>
            </a:r>
            <a:r>
              <a:rPr lang="uz-Cyrl-UZ" dirty="0">
                <a:latin typeface="Times New Roman" pitchFamily="18" charset="0"/>
                <a:cs typeface="Times New Roman" pitchFamily="18" charset="0"/>
              </a:rPr>
              <a:t>                                                                            </a:t>
            </a:r>
            <a:r>
              <a:rPr lang="uz-Cyrl-UZ" dirty="0">
                <a:latin typeface="Times New Roman" pitchFamily="18" charset="0"/>
                <a:cs typeface="Times New Roman" pitchFamily="18" charset="0"/>
              </a:rPr>
              <a:t>1-корпус; 2-тоғарасимон </a:t>
            </a:r>
            <a:r>
              <a:rPr lang="uz-Cyrl-UZ" dirty="0">
                <a:latin typeface="Times New Roman" pitchFamily="18" charset="0"/>
                <a:cs typeface="Times New Roman" pitchFamily="18" charset="0"/>
              </a:rPr>
              <a:t>           </a:t>
            </a:r>
          </a:p>
          <a:p>
            <a:pPr algn="ctr" fontAlgn="auto">
              <a:spcBef>
                <a:spcPts val="0"/>
              </a:spcBef>
              <a:spcAft>
                <a:spcPts val="0"/>
              </a:spcAft>
              <a:defRPr/>
            </a:pPr>
            <a:r>
              <a:rPr lang="uz-Cyrl-UZ" dirty="0">
                <a:latin typeface="Times New Roman" pitchFamily="18" charset="0"/>
                <a:cs typeface="Times New Roman" pitchFamily="18" charset="0"/>
              </a:rPr>
              <a:t> </a:t>
            </a:r>
            <a:r>
              <a:rPr lang="uz-Cyrl-UZ" dirty="0">
                <a:latin typeface="Times New Roman" pitchFamily="18" charset="0"/>
                <a:cs typeface="Times New Roman" pitchFamily="18" charset="0"/>
              </a:rPr>
              <a:t>                                                                               лемех</a:t>
            </a:r>
            <a:r>
              <a:rPr lang="uz-Cyrl-UZ" dirty="0">
                <a:latin typeface="Times New Roman" pitchFamily="18" charset="0"/>
                <a:cs typeface="Times New Roman" pitchFamily="18" charset="0"/>
              </a:rPr>
              <a:t>; </a:t>
            </a:r>
            <a:r>
              <a:rPr lang="uz-Cyrl-UZ" dirty="0">
                <a:latin typeface="Times New Roman" pitchFamily="18" charset="0"/>
                <a:cs typeface="Times New Roman" pitchFamily="18" charset="0"/>
              </a:rPr>
              <a:t>3-ғалвирли ротор</a:t>
            </a:r>
          </a:p>
          <a:p>
            <a:pPr algn="ctr" fontAlgn="auto">
              <a:spcBef>
                <a:spcPts val="0"/>
              </a:spcBef>
              <a:spcAft>
                <a:spcPts val="0"/>
              </a:spcAft>
              <a:defRPr/>
            </a:pPr>
            <a:endParaRPr lang="uz-Cyrl-UZ" dirty="0">
              <a:latin typeface="Times New Roman" pitchFamily="18" charset="0"/>
              <a:cs typeface="Times New Roman" pitchFamily="18" charset="0"/>
            </a:endParaRPr>
          </a:p>
          <a:p>
            <a:pPr algn="ctr" fontAlgn="auto">
              <a:spcBef>
                <a:spcPts val="0"/>
              </a:spcBef>
              <a:spcAft>
                <a:spcPts val="0"/>
              </a:spcAft>
              <a:defRPr/>
            </a:pPr>
            <a:endParaRPr lang="uz-Cyrl-UZ" dirty="0">
              <a:latin typeface="Times New Roman" pitchFamily="18" charset="0"/>
              <a:cs typeface="Times New Roman" pitchFamily="18" charset="0"/>
            </a:endParaRPr>
          </a:p>
          <a:p>
            <a:pPr algn="just" fontAlgn="auto">
              <a:spcBef>
                <a:spcPts val="0"/>
              </a:spcBef>
              <a:spcAft>
                <a:spcPts val="0"/>
              </a:spcAft>
              <a:defRPr/>
            </a:pPr>
            <a:r>
              <a:rPr lang="uz-Cyrl-UZ" b="1" dirty="0">
                <a:latin typeface="Times New Roman" pitchFamily="18" charset="0"/>
                <a:cs typeface="Times New Roman" pitchFamily="18" charset="0"/>
              </a:rPr>
              <a:t>         </a:t>
            </a:r>
            <a:r>
              <a:rPr lang="uz-Cyrl-UZ" b="1" dirty="0">
                <a:solidFill>
                  <a:srgbClr val="FF0000"/>
                </a:solidFill>
                <a:latin typeface="Times New Roman" pitchFamily="18" charset="0"/>
                <a:cs typeface="Times New Roman" pitchFamily="18" charset="0"/>
              </a:rPr>
              <a:t>Ирғитувчи ковлагичлар  </a:t>
            </a:r>
            <a:r>
              <a:rPr lang="uz-Cyrl-UZ" b="1" dirty="0">
                <a:latin typeface="Times New Roman" pitchFamily="18" charset="0"/>
                <a:cs typeface="Times New Roman" pitchFamily="18" charset="0"/>
              </a:rPr>
              <a:t>туганакли тупроқни тоғарасимон лемех 2 билан ковлайди ва уни айланувчан ғалвирли роторга 3 узатади. Ротор 3 қатламни майдалайди, тупроқни элайди ва туганакларни ер юзаси томон ирғитади.</a:t>
            </a:r>
            <a:r>
              <a:rPr lang="uz-Cyrl-UZ" b="1" dirty="0"/>
              <a:t> </a:t>
            </a:r>
            <a:endParaRPr lang="uz-Cyrl-UZ" b="1" dirty="0"/>
          </a:p>
          <a:p>
            <a:pPr algn="just" fontAlgn="auto">
              <a:spcBef>
                <a:spcPts val="0"/>
              </a:spcBef>
              <a:spcAft>
                <a:spcPts val="0"/>
              </a:spcAft>
              <a:defRPr/>
            </a:pPr>
            <a:r>
              <a:rPr lang="uz-Cyrl-UZ" b="1" dirty="0">
                <a:latin typeface="Times New Roman" pitchFamily="18" charset="0"/>
                <a:cs typeface="Times New Roman" pitchFamily="18" charset="0"/>
              </a:rPr>
              <a:t> </a:t>
            </a:r>
            <a:r>
              <a:rPr lang="uz-Cyrl-UZ" b="1" dirty="0">
                <a:latin typeface="Times New Roman" pitchFamily="18" charset="0"/>
                <a:cs typeface="Times New Roman" pitchFamily="18" charset="0"/>
              </a:rPr>
              <a:t>        </a:t>
            </a:r>
            <a:r>
              <a:rPr lang="uz-Cyrl-UZ" b="1" dirty="0">
                <a:solidFill>
                  <a:srgbClr val="FF0000"/>
                </a:solidFill>
                <a:latin typeface="Times New Roman" pitchFamily="18" charset="0"/>
                <a:cs typeface="Times New Roman" pitchFamily="18" charset="0"/>
              </a:rPr>
              <a:t>Элагичли </a:t>
            </a:r>
            <a:r>
              <a:rPr lang="uz-Cyrl-UZ" b="1" dirty="0">
                <a:solidFill>
                  <a:srgbClr val="FF0000"/>
                </a:solidFill>
                <a:latin typeface="Times New Roman" pitchFamily="18" charset="0"/>
                <a:cs typeface="Times New Roman" pitchFamily="18" charset="0"/>
              </a:rPr>
              <a:t>ковлагичлар </a:t>
            </a:r>
            <a:r>
              <a:rPr lang="uz-Cyrl-UZ" b="1" dirty="0">
                <a:latin typeface="Times New Roman" pitchFamily="18" charset="0"/>
                <a:cs typeface="Times New Roman" pitchFamily="18" charset="0"/>
              </a:rPr>
              <a:t>туганакли </a:t>
            </a:r>
            <a:r>
              <a:rPr lang="uz-Cyrl-UZ" b="1" dirty="0">
                <a:latin typeface="Times New Roman" pitchFamily="18" charset="0"/>
                <a:cs typeface="Times New Roman" pitchFamily="18" charset="0"/>
              </a:rPr>
              <a:t>қатламни ковлайди, пояларни ажратади, тупроқни тебранувчи-силкитувчи ишчи қисмлар билан элайди. Элагич </a:t>
            </a:r>
            <a:r>
              <a:rPr lang="uz-Cyrl-UZ" b="1" dirty="0">
                <a:latin typeface="Times New Roman" pitchFamily="18" charset="0"/>
                <a:cs typeface="Times New Roman" pitchFamily="18" charset="0"/>
              </a:rPr>
              <a:t>ва </a:t>
            </a:r>
            <a:r>
              <a:rPr lang="uz-Cyrl-UZ" b="1" dirty="0">
                <a:latin typeface="Times New Roman" pitchFamily="18" charset="0"/>
                <a:cs typeface="Times New Roman" pitchFamily="18" charset="0"/>
              </a:rPr>
              <a:t>силкитгичлар </a:t>
            </a:r>
            <a:r>
              <a:rPr lang="uz-Cyrl-UZ" b="1" dirty="0">
                <a:latin typeface="Times New Roman" pitchFamily="18" charset="0"/>
                <a:cs typeface="Times New Roman" pitchFamily="18" charset="0"/>
              </a:rPr>
              <a:t> </a:t>
            </a:r>
            <a:r>
              <a:rPr lang="uz-Cyrl-UZ" b="1" dirty="0">
                <a:latin typeface="Times New Roman" pitchFamily="18" charset="0"/>
                <a:cs typeface="Times New Roman" pitchFamily="18" charset="0"/>
              </a:rPr>
              <a:t>орқали туганаклар эланиб дала юзасига ташлаб кетилади.      </a:t>
            </a:r>
            <a:endParaRPr lang="ru-RU" dirty="0">
              <a:latin typeface="Times New Roman" pitchFamily="18" charset="0"/>
              <a:cs typeface="Times New Roman" pitchFamily="18" charset="0"/>
            </a:endParaRPr>
          </a:p>
        </p:txBody>
      </p:sp>
      <p:sp>
        <p:nvSpPr>
          <p:cNvPr id="18435" name="Rectangle 2"/>
          <p:cNvSpPr>
            <a:spLocks noChangeArrowheads="1"/>
          </p:cNvSpPr>
          <p:nvPr/>
        </p:nvSpPr>
        <p:spPr bwMode="auto">
          <a:xfrm>
            <a:off x="647700" y="830263"/>
            <a:ext cx="7848600" cy="1570037"/>
          </a:xfrm>
          <a:prstGeom prst="rect">
            <a:avLst/>
          </a:prstGeom>
          <a:noFill/>
          <a:ln w="9525">
            <a:noFill/>
            <a:miter lim="800000"/>
            <a:headEnd/>
            <a:tailEnd/>
          </a:ln>
        </p:spPr>
        <p:txBody>
          <a:bodyPr anchor="ctr">
            <a:spAutoFit/>
          </a:bodyPr>
          <a:lstStyle/>
          <a:p>
            <a:pPr algn="just"/>
            <a:r>
              <a:rPr lang="uz-Cyrl-UZ" sz="3200" b="1">
                <a:latin typeface="Times New Roman" pitchFamily="18" charset="0"/>
                <a:cs typeface="Times New Roman" pitchFamily="18" charset="0"/>
              </a:rPr>
              <a:t>  </a:t>
            </a:r>
            <a:r>
              <a:rPr lang="uz-Cyrl-UZ" b="1">
                <a:solidFill>
                  <a:srgbClr val="FF0000"/>
                </a:solidFill>
                <a:latin typeface="Times New Roman" pitchFamily="18" charset="0"/>
                <a:cs typeface="Times New Roman" pitchFamily="18" charset="0"/>
              </a:rPr>
              <a:t>Ағдарғичли ковлагичлар  </a:t>
            </a:r>
            <a:r>
              <a:rPr lang="uz-Cyrl-UZ" b="1">
                <a:latin typeface="Times New Roman" pitchFamily="18" charset="0"/>
                <a:cs typeface="Times New Roman" pitchFamily="18" charset="0"/>
              </a:rPr>
              <a:t>туганакли қаторларни очади ва тупроқ қатламини бузади. Ағдаргичнинг асосий ишчи қисмлари - лемех ёки корпус 1 ҳисобланади.   Бундай ковлагичлар кичик майдонлар ва  сернам тупроқларда ишлатилади.</a:t>
            </a:r>
            <a:r>
              <a:rPr lang="uz-Cyrl-UZ" sz="2800">
                <a:latin typeface="Times New Roman" pitchFamily="18" charset="0"/>
                <a:cs typeface="Times New Roman" pitchFamily="18" charset="0"/>
              </a:rPr>
              <a:t>	</a:t>
            </a:r>
            <a:endParaRPr lang="uz-Cyrl-UZ" sz="2800" b="1">
              <a:solidFill>
                <a:srgbClr val="FF0000"/>
              </a:solidFill>
              <a:latin typeface="Times New Roman" pitchFamily="18" charset="0"/>
              <a:cs typeface="Times New Roman" pitchFamily="18" charset="0"/>
            </a:endParaRPr>
          </a:p>
        </p:txBody>
      </p:sp>
      <p:pic>
        <p:nvPicPr>
          <p:cNvPr id="5" name="Рисунок 4"/>
          <p:cNvPicPr/>
          <p:nvPr/>
        </p:nvPicPr>
        <p:blipFill>
          <a:blip r:embed="rId2">
            <a:duotone>
              <a:prstClr val="black"/>
              <a:schemeClr val="accent6">
                <a:tint val="45000"/>
                <a:satMod val="400000"/>
              </a:schemeClr>
            </a:duotone>
            <a:extLst>
              <a:ext uri="{BEBA8EAE-BF5A-486C-A8C5-ECC9F3942E4B}"/>
              <a:ext uri="{28A0092B-C50C-407E-A947-70E740481C1C}"/>
            </a:extLst>
          </a:blip>
          <a:srcRect/>
          <a:stretch>
            <a:fillRect/>
          </a:stretch>
        </p:blipFill>
        <p:spPr bwMode="auto">
          <a:xfrm>
            <a:off x="611560" y="2466708"/>
            <a:ext cx="4752528" cy="1682371"/>
          </a:xfrm>
          <a:prstGeom prst="rect">
            <a:avLst/>
          </a:prstGeom>
          <a:noFill/>
          <a:ln w="6350">
            <a:solidFill>
              <a:schemeClr val="tx1"/>
            </a:solid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214313" y="142875"/>
            <a:ext cx="8643937" cy="549275"/>
          </a:xfrm>
          <a:prstGeom prst="roundRect">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uz-Cyrl-UZ" sz="3200" b="1" dirty="0">
                <a:latin typeface="Times New Roman" pitchFamily="18" charset="0"/>
                <a:cs typeface="Times New Roman" pitchFamily="18" charset="0"/>
              </a:rPr>
              <a:t>Картошка ковлагичлар  </a:t>
            </a:r>
            <a:endParaRPr lang="ru-RU" sz="3200" b="1" dirty="0">
              <a:latin typeface="Times New Roman" pitchFamily="18" charset="0"/>
              <a:cs typeface="Times New Roman" pitchFamily="18" charset="0"/>
            </a:endParaRPr>
          </a:p>
        </p:txBody>
      </p:sp>
      <p:sp>
        <p:nvSpPr>
          <p:cNvPr id="2" name="Прямоугольник 1"/>
          <p:cNvSpPr/>
          <p:nvPr/>
        </p:nvSpPr>
        <p:spPr>
          <a:xfrm>
            <a:off x="323850" y="765175"/>
            <a:ext cx="8643938" cy="5692775"/>
          </a:xfrm>
          <a:prstGeom prst="rect">
            <a:avLst/>
          </a:prstGeom>
          <a:solidFill>
            <a:schemeClr val="accent3">
              <a:lumMod val="20000"/>
              <a:lumOff val="80000"/>
            </a:schemeClr>
          </a:solidFill>
          <a:ln w="19050">
            <a:solidFill>
              <a:schemeClr val="tx1"/>
            </a:solidFill>
          </a:ln>
        </p:spPr>
        <p:txBody>
          <a:bodyPr>
            <a:spAutoFit/>
          </a:bodyPr>
          <a:lstStyle/>
          <a:p>
            <a:pPr algn="just" fontAlgn="auto">
              <a:spcBef>
                <a:spcPts val="0"/>
              </a:spcBef>
              <a:spcAft>
                <a:spcPts val="0"/>
              </a:spcAft>
              <a:defRPr/>
            </a:pPr>
            <a:r>
              <a:rPr lang="uz-Cyrl-UZ" sz="2000" b="1" dirty="0">
                <a:solidFill>
                  <a:srgbClr val="FF0000"/>
                </a:solidFill>
                <a:latin typeface="Times New Roman" pitchFamily="18" charset="0"/>
                <a:cs typeface="Times New Roman" pitchFamily="18" charset="0"/>
              </a:rPr>
              <a:t>Картошка ковлагичлар </a:t>
            </a:r>
            <a:r>
              <a:rPr lang="uz-Cyrl-UZ" sz="2000" b="1" dirty="0">
                <a:latin typeface="Times New Roman" pitchFamily="18" charset="0"/>
                <a:cs typeface="Times New Roman" pitchFamily="18" charset="0"/>
              </a:rPr>
              <a:t>роторли, элеваторли, кепчигичли ва комбинациялашган бўлади. Ковлагичлар бир-икки каторли эгатларни картошка туганаклари жойлашган чуқурликда ковлайди, туганакли қатламни </a:t>
            </a:r>
            <a:r>
              <a:rPr lang="uz-Cyrl-UZ" sz="2000" b="1" dirty="0">
                <a:latin typeface="Times New Roman" pitchFamily="18" charset="0"/>
                <a:cs typeface="Times New Roman" pitchFamily="18" charset="0"/>
              </a:rPr>
              <a:t>майдалайди</a:t>
            </a:r>
            <a:r>
              <a:rPr lang="uz-Cyrl-UZ" sz="2000" b="1" dirty="0">
                <a:latin typeface="Times New Roman" pitchFamily="18" charset="0"/>
                <a:cs typeface="Times New Roman" pitchFamily="18" charset="0"/>
              </a:rPr>
              <a:t>, тупроқнинг </a:t>
            </a:r>
            <a:r>
              <a:rPr lang="uz-Cyrl-UZ" sz="2000" b="1" dirty="0">
                <a:latin typeface="Times New Roman" pitchFamily="18" charset="0"/>
                <a:cs typeface="Times New Roman" pitchFamily="18" charset="0"/>
              </a:rPr>
              <a:t>элайди </a:t>
            </a:r>
            <a:r>
              <a:rPr lang="uz-Cyrl-UZ" sz="2000" b="1" dirty="0">
                <a:latin typeface="Times New Roman" pitchFamily="18" charset="0"/>
                <a:cs typeface="Times New Roman" pitchFamily="18" charset="0"/>
              </a:rPr>
              <a:t>ва туганакларни дала юзасига </a:t>
            </a:r>
            <a:r>
              <a:rPr lang="uz-Cyrl-UZ" sz="2000" b="1" dirty="0">
                <a:latin typeface="Times New Roman" pitchFamily="18" charset="0"/>
                <a:cs typeface="Times New Roman" pitchFamily="18" charset="0"/>
              </a:rPr>
              <a:t>тўшаб </a:t>
            </a:r>
            <a:r>
              <a:rPr lang="uz-Cyrl-UZ" sz="2000" b="1" dirty="0">
                <a:latin typeface="Times New Roman" pitchFamily="18" charset="0"/>
                <a:cs typeface="Times New Roman" pitchFamily="18" charset="0"/>
              </a:rPr>
              <a:t>кетади</a:t>
            </a:r>
            <a:r>
              <a:rPr lang="uz-Cyrl-UZ" sz="2000" b="1" dirty="0">
                <a:latin typeface="Times New Roman" pitchFamily="18" charset="0"/>
                <a:cs typeface="Times New Roman" pitchFamily="18" charset="0"/>
              </a:rPr>
              <a:t>.</a:t>
            </a:r>
            <a:r>
              <a:rPr lang="uz-Cyrl-UZ" sz="2000" b="1" dirty="0">
                <a:latin typeface="Times New Roman" pitchFamily="18" charset="0"/>
                <a:cs typeface="Times New Roman" pitchFamily="18" charset="0"/>
              </a:rPr>
              <a:t> Уларнинг ишчи қисмлари туганакли тупроқ қатламини ағдарувчи, ирғитувчи, эловчи турларга бўлинади</a:t>
            </a:r>
            <a:r>
              <a:rPr lang="uz-Cyrl-UZ" sz="2000" b="1" dirty="0">
                <a:latin typeface="Times New Roman" pitchFamily="18" charset="0"/>
                <a:cs typeface="Times New Roman" pitchFamily="18" charset="0"/>
              </a:rPr>
              <a:t>.</a:t>
            </a:r>
          </a:p>
          <a:p>
            <a:pPr fontAlgn="auto">
              <a:spcBef>
                <a:spcPts val="0"/>
              </a:spcBef>
              <a:spcAft>
                <a:spcPts val="0"/>
              </a:spcAft>
              <a:defRPr/>
            </a:pPr>
            <a:endParaRPr lang="uz-Cyrl-UZ" sz="2000" b="1" dirty="0">
              <a:latin typeface="+mn-lt"/>
            </a:endParaRPr>
          </a:p>
          <a:p>
            <a:pPr fontAlgn="auto">
              <a:spcBef>
                <a:spcPts val="0"/>
              </a:spcBef>
              <a:spcAft>
                <a:spcPts val="0"/>
              </a:spcAft>
              <a:defRPr/>
            </a:pPr>
            <a:endParaRPr lang="uz-Cyrl-UZ" sz="2000" b="1" dirty="0">
              <a:latin typeface="+mn-lt"/>
            </a:endParaRPr>
          </a:p>
          <a:p>
            <a:pPr fontAlgn="auto">
              <a:spcBef>
                <a:spcPts val="0"/>
              </a:spcBef>
              <a:spcAft>
                <a:spcPts val="0"/>
              </a:spcAft>
              <a:defRPr/>
            </a:pPr>
            <a:endParaRPr lang="uz-Cyrl-UZ" sz="2000" b="1" dirty="0">
              <a:latin typeface="+mn-lt"/>
            </a:endParaRPr>
          </a:p>
          <a:p>
            <a:pPr fontAlgn="auto">
              <a:spcBef>
                <a:spcPts val="0"/>
              </a:spcBef>
              <a:spcAft>
                <a:spcPts val="0"/>
              </a:spcAft>
              <a:defRPr/>
            </a:pPr>
            <a:endParaRPr lang="uz-Cyrl-UZ" sz="2000" b="1" dirty="0">
              <a:latin typeface="+mn-lt"/>
            </a:endParaRPr>
          </a:p>
          <a:p>
            <a:pPr fontAlgn="auto">
              <a:spcBef>
                <a:spcPts val="0"/>
              </a:spcBef>
              <a:spcAft>
                <a:spcPts val="0"/>
              </a:spcAft>
              <a:defRPr/>
            </a:pPr>
            <a:endParaRPr lang="uz-Cyrl-UZ" sz="2000" b="1" dirty="0">
              <a:latin typeface="+mn-lt"/>
            </a:endParaRPr>
          </a:p>
          <a:p>
            <a:pPr fontAlgn="auto">
              <a:spcBef>
                <a:spcPts val="0"/>
              </a:spcBef>
              <a:spcAft>
                <a:spcPts val="0"/>
              </a:spcAft>
              <a:defRPr/>
            </a:pPr>
            <a:endParaRPr lang="uz-Cyrl-UZ" sz="2000" b="1" dirty="0">
              <a:latin typeface="+mn-lt"/>
            </a:endParaRPr>
          </a:p>
          <a:p>
            <a:pPr fontAlgn="auto">
              <a:spcBef>
                <a:spcPts val="0"/>
              </a:spcBef>
              <a:spcAft>
                <a:spcPts val="0"/>
              </a:spcAft>
              <a:defRPr/>
            </a:pPr>
            <a:endParaRPr lang="uz-Cyrl-UZ" sz="2000" b="1" dirty="0">
              <a:latin typeface="+mn-lt"/>
            </a:endParaRPr>
          </a:p>
          <a:p>
            <a:pPr fontAlgn="auto">
              <a:spcBef>
                <a:spcPts val="0"/>
              </a:spcBef>
              <a:spcAft>
                <a:spcPts val="0"/>
              </a:spcAft>
              <a:defRPr/>
            </a:pPr>
            <a:endParaRPr lang="uz-Cyrl-UZ" sz="2000" b="1" dirty="0">
              <a:latin typeface="+mn-lt"/>
            </a:endParaRPr>
          </a:p>
          <a:p>
            <a:pPr algn="ctr" fontAlgn="auto">
              <a:spcBef>
                <a:spcPts val="0"/>
              </a:spcBef>
              <a:spcAft>
                <a:spcPts val="0"/>
              </a:spcAft>
              <a:defRPr/>
            </a:pPr>
            <a:r>
              <a:rPr lang="uz-Cyrl-UZ" sz="2400" b="1" dirty="0">
                <a:latin typeface="+mn-lt"/>
              </a:rPr>
              <a:t> </a:t>
            </a:r>
            <a:r>
              <a:rPr lang="uz-Cyrl-UZ" sz="2400" b="1" dirty="0">
                <a:latin typeface="Times New Roman" pitchFamily="18" charset="0"/>
                <a:cs typeface="Times New Roman" pitchFamily="18" charset="0"/>
              </a:rPr>
              <a:t>КСТ-1,4 картошка ковлагичнинг </a:t>
            </a:r>
            <a:r>
              <a:rPr lang="uz-Cyrl-UZ" sz="2400" b="1" dirty="0">
                <a:latin typeface="Times New Roman" pitchFamily="18" charset="0"/>
                <a:cs typeface="Times New Roman" pitchFamily="18" charset="0"/>
              </a:rPr>
              <a:t>тузилиши  </a:t>
            </a:r>
            <a:r>
              <a:rPr lang="uz-Cyrl-UZ" sz="2400" b="1" dirty="0">
                <a:latin typeface="Times New Roman" pitchFamily="18" charset="0"/>
                <a:cs typeface="Times New Roman" pitchFamily="18" charset="0"/>
              </a:rPr>
              <a:t>ва иш жараёни: </a:t>
            </a:r>
            <a:r>
              <a:rPr lang="uz-Cyrl-UZ" sz="2400" b="1" dirty="0">
                <a:latin typeface="Times New Roman" pitchFamily="18" charset="0"/>
                <a:cs typeface="Times New Roman" pitchFamily="18" charset="0"/>
              </a:rPr>
              <a:t>                   </a:t>
            </a:r>
            <a:r>
              <a:rPr lang="uz-Cyrl-UZ" sz="2000" b="1" dirty="0">
                <a:latin typeface="Times New Roman" pitchFamily="18" charset="0"/>
                <a:cs typeface="Times New Roman" pitchFamily="18" charset="0"/>
              </a:rPr>
              <a:t>1-таянч </a:t>
            </a:r>
            <a:r>
              <a:rPr lang="uz-Cyrl-UZ" sz="2000" b="1" dirty="0">
                <a:latin typeface="Times New Roman" pitchFamily="18" charset="0"/>
                <a:cs typeface="Times New Roman" pitchFamily="18" charset="0"/>
              </a:rPr>
              <a:t>ғилдираги; 2-винтли механизмх; 3-ясси лемех;  </a:t>
            </a:r>
            <a:r>
              <a:rPr lang="uz-Cyrl-UZ" sz="2000" b="1" dirty="0">
                <a:latin typeface="Times New Roman" pitchFamily="18" charset="0"/>
                <a:cs typeface="Times New Roman" pitchFamily="18" charset="0"/>
              </a:rPr>
              <a:t>4-элеватор</a:t>
            </a:r>
            <a:r>
              <a:rPr lang="uz-Cyrl-UZ" sz="2000" b="1" dirty="0">
                <a:latin typeface="Times New Roman" pitchFamily="18" charset="0"/>
                <a:cs typeface="Times New Roman" pitchFamily="18" charset="0"/>
              </a:rPr>
              <a:t>; </a:t>
            </a:r>
            <a:r>
              <a:rPr lang="uz-Cyrl-UZ" sz="2000" b="1" dirty="0">
                <a:latin typeface="Times New Roman" pitchFamily="18" charset="0"/>
                <a:cs typeface="Times New Roman" pitchFamily="18" charset="0"/>
              </a:rPr>
              <a:t>           </a:t>
            </a:r>
            <a:r>
              <a:rPr lang="uz-Cyrl-UZ" sz="2000" b="1" dirty="0">
                <a:latin typeface="Times New Roman" pitchFamily="18" charset="0"/>
                <a:cs typeface="Times New Roman" pitchFamily="18" charset="0"/>
              </a:rPr>
              <a:t>5,10- эллипссимон силкитгичлар; 6-асосий элеватор;</a:t>
            </a:r>
            <a:endParaRPr lang="ru-RU" sz="2000" b="1" dirty="0">
              <a:latin typeface="Times New Roman" pitchFamily="18" charset="0"/>
              <a:cs typeface="Times New Roman" pitchFamily="18" charset="0"/>
            </a:endParaRPr>
          </a:p>
          <a:p>
            <a:pPr algn="ctr" fontAlgn="auto">
              <a:spcBef>
                <a:spcPts val="0"/>
              </a:spcBef>
              <a:spcAft>
                <a:spcPts val="0"/>
              </a:spcAft>
              <a:defRPr/>
            </a:pPr>
            <a:r>
              <a:rPr lang="uz-Cyrl-UZ" sz="2000" b="1" dirty="0">
                <a:latin typeface="Times New Roman" pitchFamily="18" charset="0"/>
                <a:cs typeface="Times New Roman" pitchFamily="18" charset="0"/>
              </a:rPr>
              <a:t> 7-юриш ғилдираги; 8-зинасимон элеватор; </a:t>
            </a:r>
            <a:r>
              <a:rPr lang="uz-Cyrl-UZ" sz="2000" b="1" dirty="0">
                <a:latin typeface="Times New Roman" pitchFamily="18" charset="0"/>
                <a:cs typeface="Times New Roman" pitchFamily="18" charset="0"/>
              </a:rPr>
              <a:t>9-қайтаргич. </a:t>
            </a:r>
            <a:endParaRPr lang="ru-RU" sz="2000" b="1" dirty="0">
              <a:latin typeface="Times New Roman" pitchFamily="18" charset="0"/>
              <a:cs typeface="Times New Roman" pitchFamily="18" charset="0"/>
            </a:endParaRPr>
          </a:p>
        </p:txBody>
      </p:sp>
      <p:sp>
        <p:nvSpPr>
          <p:cNvPr id="19459" name="Прямоугольник 2"/>
          <p:cNvSpPr>
            <a:spLocks noChangeArrowheads="1"/>
          </p:cNvSpPr>
          <p:nvPr/>
        </p:nvSpPr>
        <p:spPr bwMode="auto">
          <a:xfrm>
            <a:off x="5729288" y="2867025"/>
            <a:ext cx="3311525" cy="368300"/>
          </a:xfrm>
          <a:prstGeom prst="rect">
            <a:avLst/>
          </a:prstGeom>
          <a:noFill/>
          <a:ln w="9525">
            <a:noFill/>
            <a:miter lim="800000"/>
            <a:headEnd/>
            <a:tailEnd/>
          </a:ln>
        </p:spPr>
        <p:txBody>
          <a:bodyPr>
            <a:spAutoFit/>
          </a:bodyPr>
          <a:lstStyle/>
          <a:p>
            <a:pPr algn="ctr"/>
            <a:endParaRPr lang="ru-RU">
              <a:latin typeface="Times New Roman" pitchFamily="18" charset="0"/>
              <a:cs typeface="Times New Roman" pitchFamily="18" charset="0"/>
            </a:endParaRPr>
          </a:p>
        </p:txBody>
      </p:sp>
      <p:pic>
        <p:nvPicPr>
          <p:cNvPr id="19460" name="Рисунок 4"/>
          <p:cNvPicPr>
            <a:picLocks noChangeAspect="1" noChangeArrowheads="1"/>
          </p:cNvPicPr>
          <p:nvPr/>
        </p:nvPicPr>
        <p:blipFill>
          <a:blip r:embed="rId2"/>
          <a:srcRect/>
          <a:stretch>
            <a:fillRect/>
          </a:stretch>
        </p:blipFill>
        <p:spPr bwMode="auto">
          <a:xfrm>
            <a:off x="755650" y="2801938"/>
            <a:ext cx="7920038" cy="2211387"/>
          </a:xfrm>
          <a:prstGeom prst="rect">
            <a:avLst/>
          </a:prstGeom>
          <a:noFill/>
          <a:ln w="6350">
            <a:solidFill>
              <a:schemeClr val="tx1"/>
            </a:solid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214313" y="142875"/>
            <a:ext cx="8643937" cy="549275"/>
          </a:xfrm>
          <a:prstGeom prst="roundRect">
            <a:avLst/>
          </a:prstGeom>
          <a:solidFill>
            <a:schemeClr val="accent4">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uz-Cyrl-UZ" sz="3200" b="1" dirty="0">
                <a:latin typeface="Times New Roman" pitchFamily="18" charset="0"/>
                <a:cs typeface="Times New Roman" pitchFamily="18" charset="0"/>
              </a:rPr>
              <a:t>Картошка ковлаш комбайнлари </a:t>
            </a:r>
            <a:endParaRPr lang="ru-RU" sz="3200" b="1" dirty="0">
              <a:latin typeface="Times New Roman" pitchFamily="18" charset="0"/>
              <a:cs typeface="Times New Roman" pitchFamily="18" charset="0"/>
            </a:endParaRPr>
          </a:p>
        </p:txBody>
      </p:sp>
      <p:sp>
        <p:nvSpPr>
          <p:cNvPr id="2" name="Прямоугольник 1"/>
          <p:cNvSpPr/>
          <p:nvPr/>
        </p:nvSpPr>
        <p:spPr>
          <a:xfrm>
            <a:off x="323850" y="765175"/>
            <a:ext cx="8643938" cy="5908675"/>
          </a:xfrm>
          <a:prstGeom prst="rect">
            <a:avLst/>
          </a:prstGeom>
          <a:solidFill>
            <a:schemeClr val="accent6">
              <a:lumMod val="20000"/>
              <a:lumOff val="80000"/>
            </a:schemeClr>
          </a:solidFill>
          <a:ln w="19050">
            <a:solidFill>
              <a:schemeClr val="tx1"/>
            </a:solidFill>
          </a:ln>
        </p:spPr>
        <p:txBody>
          <a:bodyPr>
            <a:spAutoFit/>
          </a:bodyPr>
          <a:lstStyle/>
          <a:p>
            <a:pPr algn="just" fontAlgn="auto">
              <a:spcBef>
                <a:spcPts val="0"/>
              </a:spcBef>
              <a:spcAft>
                <a:spcPts val="0"/>
              </a:spcAft>
              <a:defRPr/>
            </a:pPr>
            <a:r>
              <a:rPr lang="uz-Cyrl-UZ" b="1" dirty="0">
                <a:solidFill>
                  <a:srgbClr val="FF0000"/>
                </a:solidFill>
                <a:latin typeface="Times New Roman" pitchFamily="18" charset="0"/>
                <a:cs typeface="Times New Roman" pitchFamily="18" charset="0"/>
              </a:rPr>
              <a:t>       Комбайнлар</a:t>
            </a:r>
            <a:r>
              <a:rPr lang="uz-Cyrl-UZ" b="1" dirty="0">
                <a:latin typeface="Times New Roman" pitchFamily="18" charset="0"/>
                <a:cs typeface="Times New Roman" pitchFamily="18" charset="0"/>
              </a:rPr>
              <a:t> </a:t>
            </a:r>
            <a:r>
              <a:rPr lang="uz-Cyrl-UZ" b="1" dirty="0">
                <a:latin typeface="Times New Roman" pitchFamily="18" charset="0"/>
                <a:cs typeface="Times New Roman" pitchFamily="18" charset="0"/>
              </a:rPr>
              <a:t>бир-тўрт қаторли, тиркама, ярим тирками ва ўзиюрар турларга бўлинган бўлиб, ярим тиркама тури  кўп </a:t>
            </a:r>
            <a:r>
              <a:rPr lang="uz-Cyrl-UZ" b="1" dirty="0">
                <a:latin typeface="Times New Roman" pitchFamily="18" charset="0"/>
                <a:cs typeface="Times New Roman" pitchFamily="18" charset="0"/>
              </a:rPr>
              <a:t>тарқалган.Ярим </a:t>
            </a:r>
            <a:r>
              <a:rPr lang="uz-Cyrl-UZ" b="1" dirty="0">
                <a:latin typeface="Times New Roman" pitchFamily="18" charset="0"/>
                <a:cs typeface="Times New Roman" pitchFamily="18" charset="0"/>
              </a:rPr>
              <a:t>тиркама комбайннинг </a:t>
            </a:r>
            <a:r>
              <a:rPr lang="uz-Cyrl-UZ" b="1" dirty="0">
                <a:latin typeface="Times New Roman" pitchFamily="18" charset="0"/>
                <a:cs typeface="Times New Roman" pitchFamily="18" charset="0"/>
              </a:rPr>
              <a:t>иш </a:t>
            </a:r>
            <a:r>
              <a:rPr lang="uz-Cyrl-UZ" b="1" dirty="0">
                <a:latin typeface="Times New Roman" pitchFamily="18" charset="0"/>
                <a:cs typeface="Times New Roman" pitchFamily="18" charset="0"/>
              </a:rPr>
              <a:t>жараёни қуйидагидан иборат.  Комбайн ишлаганда лемех 15, дисклар 2 ва шнеклар 3 туганакли қатламни ковлайди, юмшатади ва прутокли элеватор 4 га узатади, бу жараёнда тупроқ ва ўсимликларнинг майда чиқиндилари эланади. </a:t>
            </a:r>
            <a:endParaRPr lang="ru-RU" b="1" dirty="0">
              <a:latin typeface="Times New Roman" pitchFamily="18" charset="0"/>
              <a:cs typeface="Times New Roman" pitchFamily="18" charset="0"/>
            </a:endParaRPr>
          </a:p>
          <a:p>
            <a:pPr algn="just" fontAlgn="auto">
              <a:spcBef>
                <a:spcPts val="0"/>
              </a:spcBef>
              <a:spcAft>
                <a:spcPts val="0"/>
              </a:spcAft>
              <a:defRPr/>
            </a:pPr>
            <a:r>
              <a:rPr lang="uz-Cyrl-UZ" b="1" dirty="0">
                <a:latin typeface="Times New Roman" pitchFamily="18" charset="0"/>
                <a:cs typeface="Times New Roman" pitchFamily="18" charset="0"/>
              </a:rPr>
              <a:t>       Шнеклар </a:t>
            </a:r>
            <a:r>
              <a:rPr lang="uz-Cyrl-UZ" b="1" dirty="0">
                <a:latin typeface="Times New Roman" pitchFamily="18" charset="0"/>
                <a:cs typeface="Times New Roman" pitchFamily="18" charset="0"/>
              </a:rPr>
              <a:t>5 ва 6 саралаш жараёнини тезлаштиради, шу билан бирга улар  аралашмани касак ажратгичли элеватор томон суради. Туганакли аралашма  элеватордан   транспортер 7 тушади ва поя ва барглардан ажратилади. </a:t>
            </a:r>
            <a:endParaRPr lang="ru-RU" b="1" dirty="0">
              <a:latin typeface="Times New Roman" pitchFamily="18" charset="0"/>
              <a:cs typeface="Times New Roman" pitchFamily="18" charset="0"/>
            </a:endParaRPr>
          </a:p>
          <a:p>
            <a:pPr algn="just" fontAlgn="auto">
              <a:spcBef>
                <a:spcPts val="0"/>
              </a:spcBef>
              <a:spcAft>
                <a:spcPts val="0"/>
              </a:spcAft>
              <a:defRPr/>
            </a:pPr>
            <a:endParaRPr lang="uz-Cyrl-UZ" b="1" dirty="0">
              <a:latin typeface="Times New Roman" pitchFamily="18" charset="0"/>
              <a:cs typeface="Times New Roman" pitchFamily="18" charset="0"/>
            </a:endParaRPr>
          </a:p>
          <a:p>
            <a:pPr fontAlgn="auto">
              <a:spcBef>
                <a:spcPts val="0"/>
              </a:spcBef>
              <a:spcAft>
                <a:spcPts val="0"/>
              </a:spcAft>
              <a:defRPr/>
            </a:pPr>
            <a:endParaRPr lang="uz-Cyrl-UZ" sz="2000" b="1" dirty="0">
              <a:latin typeface="+mn-lt"/>
            </a:endParaRPr>
          </a:p>
          <a:p>
            <a:pPr fontAlgn="auto">
              <a:spcBef>
                <a:spcPts val="0"/>
              </a:spcBef>
              <a:spcAft>
                <a:spcPts val="0"/>
              </a:spcAft>
              <a:defRPr/>
            </a:pPr>
            <a:endParaRPr lang="uz-Cyrl-UZ" sz="2000" b="1" dirty="0">
              <a:latin typeface="+mn-lt"/>
            </a:endParaRPr>
          </a:p>
          <a:p>
            <a:pPr fontAlgn="auto">
              <a:spcBef>
                <a:spcPts val="0"/>
              </a:spcBef>
              <a:spcAft>
                <a:spcPts val="0"/>
              </a:spcAft>
              <a:defRPr/>
            </a:pPr>
            <a:endParaRPr lang="uz-Cyrl-UZ" sz="2000" b="1" dirty="0">
              <a:latin typeface="+mn-lt"/>
            </a:endParaRPr>
          </a:p>
          <a:p>
            <a:pPr fontAlgn="auto">
              <a:spcBef>
                <a:spcPts val="0"/>
              </a:spcBef>
              <a:spcAft>
                <a:spcPts val="0"/>
              </a:spcAft>
              <a:defRPr/>
            </a:pPr>
            <a:endParaRPr lang="uz-Cyrl-UZ" sz="2000" b="1" dirty="0">
              <a:latin typeface="+mn-lt"/>
            </a:endParaRPr>
          </a:p>
          <a:p>
            <a:pPr fontAlgn="auto">
              <a:spcBef>
                <a:spcPts val="0"/>
              </a:spcBef>
              <a:spcAft>
                <a:spcPts val="0"/>
              </a:spcAft>
              <a:defRPr/>
            </a:pPr>
            <a:endParaRPr lang="uz-Cyrl-UZ" sz="2000" b="1" dirty="0">
              <a:latin typeface="+mn-lt"/>
            </a:endParaRPr>
          </a:p>
          <a:p>
            <a:pPr fontAlgn="auto">
              <a:spcBef>
                <a:spcPts val="0"/>
              </a:spcBef>
              <a:spcAft>
                <a:spcPts val="0"/>
              </a:spcAft>
              <a:defRPr/>
            </a:pPr>
            <a:endParaRPr lang="uz-Cyrl-UZ" sz="2000" b="1" dirty="0">
              <a:latin typeface="+mn-lt"/>
            </a:endParaRPr>
          </a:p>
          <a:p>
            <a:pPr algn="ctr" fontAlgn="auto">
              <a:spcBef>
                <a:spcPts val="0"/>
              </a:spcBef>
              <a:spcAft>
                <a:spcPts val="0"/>
              </a:spcAft>
              <a:defRPr/>
            </a:pPr>
            <a:r>
              <a:rPr lang="uz-Cyrl-UZ" sz="2400" b="1" dirty="0">
                <a:latin typeface="+mn-lt"/>
              </a:rPr>
              <a:t>                                                                        </a:t>
            </a:r>
            <a:endParaRPr lang="uz-Cyrl-UZ" sz="2400" b="1" dirty="0">
              <a:latin typeface="Times New Roman" pitchFamily="18" charset="0"/>
              <a:cs typeface="Times New Roman" pitchFamily="18" charset="0"/>
            </a:endParaRPr>
          </a:p>
          <a:p>
            <a:pPr algn="just" fontAlgn="auto">
              <a:spcBef>
                <a:spcPts val="0"/>
              </a:spcBef>
              <a:spcAft>
                <a:spcPts val="0"/>
              </a:spcAft>
              <a:defRPr/>
            </a:pPr>
            <a:r>
              <a:rPr lang="uz-Cyrl-UZ" b="1" dirty="0">
                <a:latin typeface="Times New Roman" pitchFamily="18" charset="0"/>
                <a:cs typeface="Times New Roman" pitchFamily="18" charset="0"/>
              </a:rPr>
              <a:t>        Элеватор </a:t>
            </a:r>
            <a:r>
              <a:rPr lang="uz-Cyrl-UZ" b="1" dirty="0">
                <a:latin typeface="Times New Roman" pitchFamily="18" charset="0"/>
                <a:cs typeface="Times New Roman" pitchFamily="18" charset="0"/>
              </a:rPr>
              <a:t>8, транспортер 12ва 14 ларда туганаклар тош ва чиқиндилардан тозаланади ва чиқиндилар эса шнек 11 орқали далага сочиб кетилади. Тозаланган туганаклар қошиқли 14  ва юкловчи 10 транспортерлар ёрдамида бункер 8 га узатилади</a:t>
            </a:r>
            <a:r>
              <a:rPr lang="uz-Cyrl-UZ" b="1" dirty="0">
                <a:latin typeface="Times New Roman" pitchFamily="18" charset="0"/>
                <a:cs typeface="Times New Roman" pitchFamily="18" charset="0"/>
              </a:rPr>
              <a:t>.</a:t>
            </a:r>
            <a:endParaRPr lang="ru-RU" b="1" dirty="0">
              <a:latin typeface="Times New Roman" pitchFamily="18" charset="0"/>
              <a:cs typeface="Times New Roman" pitchFamily="18" charset="0"/>
            </a:endParaRPr>
          </a:p>
        </p:txBody>
      </p:sp>
      <p:sp>
        <p:nvSpPr>
          <p:cNvPr id="20483" name="Прямоугольник 2"/>
          <p:cNvSpPr>
            <a:spLocks noChangeArrowheads="1"/>
          </p:cNvSpPr>
          <p:nvPr/>
        </p:nvSpPr>
        <p:spPr bwMode="auto">
          <a:xfrm>
            <a:off x="5729288" y="2867025"/>
            <a:ext cx="3311525" cy="368300"/>
          </a:xfrm>
          <a:prstGeom prst="rect">
            <a:avLst/>
          </a:prstGeom>
          <a:noFill/>
          <a:ln w="9525">
            <a:noFill/>
            <a:miter lim="800000"/>
            <a:headEnd/>
            <a:tailEnd/>
          </a:ln>
        </p:spPr>
        <p:txBody>
          <a:bodyPr>
            <a:spAutoFit/>
          </a:bodyPr>
          <a:lstStyle/>
          <a:p>
            <a:pPr algn="ctr"/>
            <a:endParaRPr lang="ru-RU">
              <a:latin typeface="Times New Roman" pitchFamily="18" charset="0"/>
              <a:cs typeface="Times New Roman" pitchFamily="18" charset="0"/>
            </a:endParaRPr>
          </a:p>
        </p:txBody>
      </p:sp>
      <p:pic>
        <p:nvPicPr>
          <p:cNvPr id="20484" name="Рисунок 5"/>
          <p:cNvPicPr>
            <a:picLocks noChangeAspect="1" noChangeArrowheads="1"/>
          </p:cNvPicPr>
          <p:nvPr/>
        </p:nvPicPr>
        <p:blipFill>
          <a:blip r:embed="rId2">
            <a:grayscl/>
            <a:biLevel thresh="50000"/>
          </a:blip>
          <a:srcRect/>
          <a:stretch>
            <a:fillRect/>
          </a:stretch>
        </p:blipFill>
        <p:spPr bwMode="auto">
          <a:xfrm>
            <a:off x="539750" y="3051175"/>
            <a:ext cx="4319588" cy="2249488"/>
          </a:xfrm>
          <a:prstGeom prst="rect">
            <a:avLst/>
          </a:prstGeom>
          <a:noFill/>
          <a:ln w="6350">
            <a:solidFill>
              <a:schemeClr val="tx1"/>
            </a:solidFill>
            <a:miter lim="800000"/>
            <a:headEnd/>
            <a:tailEnd/>
          </a:ln>
        </p:spPr>
      </p:pic>
      <p:sp>
        <p:nvSpPr>
          <p:cNvPr id="20485" name="Прямоугольник 6"/>
          <p:cNvSpPr>
            <a:spLocks noChangeArrowheads="1"/>
          </p:cNvSpPr>
          <p:nvPr/>
        </p:nvSpPr>
        <p:spPr bwMode="auto">
          <a:xfrm>
            <a:off x="4808538" y="2981325"/>
            <a:ext cx="4159250" cy="2370138"/>
          </a:xfrm>
          <a:prstGeom prst="rect">
            <a:avLst/>
          </a:prstGeom>
          <a:noFill/>
          <a:ln w="9525">
            <a:noFill/>
            <a:miter lim="800000"/>
            <a:headEnd/>
            <a:tailEnd/>
          </a:ln>
        </p:spPr>
        <p:txBody>
          <a:bodyPr>
            <a:spAutoFit/>
          </a:bodyPr>
          <a:lstStyle/>
          <a:p>
            <a:pPr algn="ctr"/>
            <a:r>
              <a:rPr lang="uz-Cyrl-UZ" sz="2000" b="1">
                <a:latin typeface="Times New Roman" pitchFamily="18" charset="0"/>
                <a:cs typeface="Times New Roman" pitchFamily="18" charset="0"/>
              </a:rPr>
              <a:t>КПК-3  комбайннинг       тузилиши  ва иш жараёни:</a:t>
            </a:r>
            <a:r>
              <a:rPr lang="uz-Cyrl-UZ" sz="2000">
                <a:latin typeface="Times New Roman" pitchFamily="18" charset="0"/>
                <a:cs typeface="Times New Roman" pitchFamily="18" charset="0"/>
              </a:rPr>
              <a:t>    </a:t>
            </a:r>
            <a:r>
              <a:rPr lang="uz-Cyrl-UZ">
                <a:latin typeface="Times New Roman" pitchFamily="18" charset="0"/>
                <a:cs typeface="Times New Roman" pitchFamily="18" charset="0"/>
              </a:rPr>
              <a:t>                                  1-таянч ғилдирак; 2-дисклар;</a:t>
            </a:r>
            <a:endParaRPr lang="ru-RU">
              <a:latin typeface="Times New Roman" pitchFamily="18" charset="0"/>
              <a:cs typeface="Times New Roman" pitchFamily="18" charset="0"/>
            </a:endParaRPr>
          </a:p>
          <a:p>
            <a:pPr algn="ctr"/>
            <a:r>
              <a:rPr lang="uz-Cyrl-UZ">
                <a:latin typeface="Times New Roman" pitchFamily="18" charset="0"/>
                <a:cs typeface="Times New Roman" pitchFamily="18" charset="0"/>
              </a:rPr>
              <a:t>3,5,6,11-шнеклар; 4,8-элеваторлар;        7-прутокли транс-портер; 9- бункер; 10,12-юкловчи ва чанг транспортери; 13-йўналтиргич; 14-қошиқли транспортер; 15-лемехлар</a:t>
            </a:r>
            <a:endParaRPr lang="ru-RU">
              <a:latin typeface="Times New Roman" pitchFamily="18" charset="0"/>
              <a:cs typeface="Times New Roman"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214313" y="142875"/>
            <a:ext cx="8643937" cy="857250"/>
          </a:xfrm>
          <a:prstGeom prst="roundRect">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uz-Cyrl-UZ" sz="3200" b="1" dirty="0">
                <a:latin typeface="Times New Roman" pitchFamily="18" charset="0"/>
                <a:cs typeface="Times New Roman" pitchFamily="18" charset="0"/>
              </a:rPr>
              <a:t>Картошкани йиғиштириб олишни </a:t>
            </a:r>
            <a:r>
              <a:rPr lang="uz-Cyrl-UZ" sz="3200" b="1" dirty="0">
                <a:latin typeface="Times New Roman" pitchFamily="18" charset="0"/>
                <a:cs typeface="Times New Roman" pitchFamily="18" charset="0"/>
              </a:rPr>
              <a:t>      ташкил этиш усуллари </a:t>
            </a:r>
            <a:endParaRPr lang="ru-RU" sz="3200" b="1" dirty="0">
              <a:latin typeface="Times New Roman" pitchFamily="18" charset="0"/>
              <a:cs typeface="Times New Roman" pitchFamily="18" charset="0"/>
            </a:endParaRPr>
          </a:p>
        </p:txBody>
      </p:sp>
      <p:sp>
        <p:nvSpPr>
          <p:cNvPr id="5" name="Скругленный прямоугольник 4"/>
          <p:cNvSpPr/>
          <p:nvPr/>
        </p:nvSpPr>
        <p:spPr>
          <a:xfrm>
            <a:off x="214313" y="1071563"/>
            <a:ext cx="8715375" cy="5500687"/>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ru-RU"/>
          </a:p>
        </p:txBody>
      </p:sp>
      <p:sp>
        <p:nvSpPr>
          <p:cNvPr id="21507" name="Rectangle 1"/>
          <p:cNvSpPr>
            <a:spLocks noChangeArrowheads="1"/>
          </p:cNvSpPr>
          <p:nvPr/>
        </p:nvSpPr>
        <p:spPr bwMode="auto">
          <a:xfrm>
            <a:off x="285750" y="1082675"/>
            <a:ext cx="8501063" cy="5324475"/>
          </a:xfrm>
          <a:prstGeom prst="rect">
            <a:avLst/>
          </a:prstGeom>
          <a:noFill/>
          <a:ln w="9525">
            <a:noFill/>
            <a:miter lim="800000"/>
            <a:headEnd/>
            <a:tailEnd/>
          </a:ln>
        </p:spPr>
        <p:txBody>
          <a:bodyPr anchor="ctr">
            <a:spAutoFit/>
          </a:bodyPr>
          <a:lstStyle/>
          <a:p>
            <a:pPr algn="just"/>
            <a:r>
              <a:rPr lang="uz-Cyrl-UZ" sz="1600" b="1">
                <a:solidFill>
                  <a:srgbClr val="FF0000"/>
                </a:solidFill>
                <a:latin typeface="Times New Roman" pitchFamily="18" charset="0"/>
                <a:ea typeface="Calibri" pitchFamily="34" charset="0"/>
                <a:cs typeface="Times New Roman" pitchFamily="18" charset="0"/>
              </a:rPr>
              <a:t>           </a:t>
            </a:r>
            <a:r>
              <a:rPr lang="uz-Cyrl-UZ" sz="2000" b="1">
                <a:solidFill>
                  <a:srgbClr val="FF0000"/>
                </a:solidFill>
                <a:latin typeface="Times New Roman" pitchFamily="18" charset="0"/>
                <a:ea typeface="Calibri" pitchFamily="34" charset="0"/>
                <a:cs typeface="Times New Roman" pitchFamily="18" charset="0"/>
              </a:rPr>
              <a:t>Тўхтовсиз оқим усулида </a:t>
            </a:r>
            <a:r>
              <a:rPr lang="uz-Cyrl-UZ" sz="2000" b="1">
                <a:latin typeface="Times New Roman" pitchFamily="18" charset="0"/>
                <a:ea typeface="Calibri" pitchFamily="34" charset="0"/>
                <a:cs typeface="Times New Roman" pitchFamily="18" charset="0"/>
              </a:rPr>
              <a:t>қуйидаги ишлар – машинада ҳосилни  тўғридан-тўғри йиғиштириш, тозалаш ва саралаш,  транспорт воситасига ортиш, қайта ишлаш заводлари ёки  қабул қилиш пунктларига ташиш ишлари бажарилади. </a:t>
            </a:r>
          </a:p>
          <a:p>
            <a:pPr algn="just"/>
            <a:r>
              <a:rPr lang="uz-Cyrl-UZ" sz="2000" b="1">
                <a:latin typeface="Times New Roman" pitchFamily="18" charset="0"/>
                <a:ea typeface="Calibri" pitchFamily="34" charset="0"/>
                <a:cs typeface="Times New Roman" pitchFamily="18" charset="0"/>
              </a:rPr>
              <a:t>         Бу усулда харажатлар кам бўлади, ҳосилнинг исрофгарчилиги камаяди, йиғиштириб олиш ишлари тезлашади.</a:t>
            </a:r>
            <a:endParaRPr lang="ru-RU" sz="2000" b="1">
              <a:latin typeface="Times New Roman" pitchFamily="18" charset="0"/>
              <a:ea typeface="Calibri" pitchFamily="34" charset="0"/>
              <a:cs typeface="Times New Roman" pitchFamily="18" charset="0"/>
            </a:endParaRPr>
          </a:p>
          <a:p>
            <a:pPr algn="just"/>
            <a:r>
              <a:rPr lang="uz-Cyrl-UZ" sz="2000" b="1">
                <a:solidFill>
                  <a:srgbClr val="FF0000"/>
                </a:solidFill>
                <a:latin typeface="Times New Roman" pitchFamily="18" charset="0"/>
                <a:ea typeface="Calibri" pitchFamily="34" charset="0"/>
                <a:cs typeface="Times New Roman" pitchFamily="18" charset="0"/>
              </a:rPr>
              <a:t>Тўплаб сўнгра сақлаш жойларига жўнатиш усулида </a:t>
            </a:r>
            <a:r>
              <a:rPr lang="uz-Cyrl-UZ" sz="2000" b="1">
                <a:latin typeface="Times New Roman" pitchFamily="18" charset="0"/>
                <a:ea typeface="Calibri" pitchFamily="34" charset="0"/>
                <a:cs typeface="Times New Roman" pitchFamily="18" charset="0"/>
              </a:rPr>
              <a:t>ҳосил йиғиштирилади, далада вақтинчалик сақлаш учун уюмланади, сўнгра тозаланиб транспорт воситаларига юкланади ва хўжаликдаги сақлаш жойларига ёки қайта ишлаш заводларига жўнатилади. </a:t>
            </a:r>
          </a:p>
          <a:p>
            <a:pPr algn="just"/>
            <a:r>
              <a:rPr lang="uz-Cyrl-UZ" sz="2000" b="1">
                <a:latin typeface="Times New Roman" pitchFamily="18" charset="0"/>
                <a:ea typeface="Calibri" pitchFamily="34" charset="0"/>
                <a:cs typeface="Times New Roman" pitchFamily="18" charset="0"/>
              </a:rPr>
              <a:t>         Бу усул маҳсулотлар юқори даражада ифлосланган ёки транспорт воситалари етишмаган ҳолларда қўлланилади.</a:t>
            </a:r>
            <a:endParaRPr lang="ru-RU" sz="2000" b="1">
              <a:latin typeface="Times New Roman" pitchFamily="18" charset="0"/>
              <a:ea typeface="Calibri" pitchFamily="34" charset="0"/>
              <a:cs typeface="Times New Roman" pitchFamily="18" charset="0"/>
            </a:endParaRPr>
          </a:p>
          <a:p>
            <a:pPr algn="just"/>
            <a:r>
              <a:rPr lang="uz-Cyrl-UZ" sz="2000" b="1">
                <a:solidFill>
                  <a:srgbClr val="FF0000"/>
                </a:solidFill>
                <a:latin typeface="Times New Roman" pitchFamily="18" charset="0"/>
                <a:ea typeface="Calibri" pitchFamily="34" charset="0"/>
                <a:cs typeface="Times New Roman" pitchFamily="18" charset="0"/>
              </a:rPr>
              <a:t>Аралаш усулида </a:t>
            </a:r>
            <a:r>
              <a:rPr lang="uz-Cyrl-UZ" sz="2000" b="1">
                <a:latin typeface="Times New Roman" pitchFamily="18" charset="0"/>
                <a:ea typeface="Calibri" pitchFamily="34" charset="0"/>
                <a:cs typeface="Times New Roman" pitchFamily="18" charset="0"/>
              </a:rPr>
              <a:t>машиналар билан йиғиштириб олинган ҳосилнинг бир қисми бевосита қайта ишлаш заводига ёки хўжалик омборхоналарига, қолган қисми эса тўплаш майдончаларига вақтинчалик сақлаш учун жўнатилади. Бунинг натижасида транспорт воситаларидан унумли фойдаланиш имконияти яратилади.</a:t>
            </a:r>
            <a:endParaRPr lang="ru-RU" sz="2000" b="1">
              <a:latin typeface="Times New Roman" pitchFamily="18" charset="0"/>
              <a:ea typeface="Calibri" pitchFamily="34" charset="0"/>
              <a:cs typeface="Times New Roman" pitchFamily="18" charset="0"/>
            </a:endParaRPr>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796</Words>
  <Application>Microsoft Office PowerPoint</Application>
  <PresentationFormat>Экран (4:3)</PresentationFormat>
  <Paragraphs>114</Paragraphs>
  <Slides>10</Slides>
  <Notes>0</Notes>
  <HiddenSlides>0</HiddenSlides>
  <MMClips>0</MMClips>
  <ScaleCrop>false</ScaleCrop>
  <HeadingPairs>
    <vt:vector size="6" baseType="variant">
      <vt:variant>
        <vt:lpstr>Использованные шрифты</vt:lpstr>
      </vt:variant>
      <vt:variant>
        <vt:i4>3</vt:i4>
      </vt:variant>
      <vt:variant>
        <vt:lpstr>Шаблон оформления</vt:lpstr>
      </vt:variant>
      <vt:variant>
        <vt:i4>1</vt:i4>
      </vt:variant>
      <vt:variant>
        <vt:lpstr>Заголовки слайдов</vt:lpstr>
      </vt:variant>
      <vt:variant>
        <vt:i4>10</vt:i4>
      </vt:variant>
    </vt:vector>
  </HeadingPairs>
  <TitlesOfParts>
    <vt:vector size="14" baseType="lpstr">
      <vt:lpstr>Calibri</vt:lpstr>
      <vt:lpstr>Arial</vt:lpstr>
      <vt:lpstr>Times New Roman</vt: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Гость</dc:creator>
  <cp:lastModifiedBy>User</cp:lastModifiedBy>
  <cp:revision>2</cp:revision>
  <dcterms:created xsi:type="dcterms:W3CDTF">2016-06-01T12:55:59Z</dcterms:created>
  <dcterms:modified xsi:type="dcterms:W3CDTF">2018-11-06T08:24:04Z</dcterms:modified>
</cp:coreProperties>
</file>