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1652450139285022E-3"/>
          <c:y val="8.9513046796123683E-3"/>
          <c:w val="0.8291666666666665"/>
          <c:h val="0.617249753937008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1"/>
          </c:dPt>
          <c:dLbls>
            <c:dLbl>
              <c:idx val="0"/>
              <c:layout>
                <c:manualLayout>
                  <c:x val="-0.26297916666666682"/>
                  <c:y val="-9.2717041350541735E-2"/>
                </c:manualLayout>
              </c:layout>
              <c:showPercent val="1"/>
            </c:dLbl>
            <c:dLbl>
              <c:idx val="1"/>
              <c:layout>
                <c:manualLayout>
                  <c:x val="0.21956069553805774"/>
                  <c:y val="-0.19089000251966831"/>
                </c:manualLayout>
              </c:layout>
              <c:showPercent val="1"/>
            </c:dLbl>
            <c:dLbl>
              <c:idx val="2"/>
              <c:layout>
                <c:manualLayout>
                  <c:x val="0.15664747375328184"/>
                  <c:y val="7.9429621956569371E-2"/>
                </c:manualLayout>
              </c:layout>
              <c:showPercent val="1"/>
            </c:dLbl>
            <c:txPr>
              <a:bodyPr/>
              <a:lstStyle/>
              <a:p>
                <a:pPr>
                  <a:defRPr sz="28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Percent val="1"/>
          </c:dLbls>
          <c:cat>
            <c:strRef>
              <c:f>Лист1!$A$2:$A$4</c:f>
              <c:strCache>
                <c:ptCount val="3"/>
                <c:pt idx="0">
                  <c:v>Донадор тупроқ</c:v>
                </c:pt>
                <c:pt idx="1">
                  <c:v>Намлик</c:v>
                </c:pt>
                <c:pt idx="2">
                  <c:v>Ҳаво 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</c:v>
                </c:pt>
                <c:pt idx="1">
                  <c:v>0.25</c:v>
                </c:pt>
                <c:pt idx="2">
                  <c:v>0.25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>
        <c:manualLayout>
          <c:xMode val="edge"/>
          <c:yMode val="edge"/>
          <c:x val="0.71242379961897262"/>
          <c:y val="6.7057509651392372E-2"/>
          <c:w val="0.28757620038102777"/>
          <c:h val="0.45085067297159992"/>
        </c:manualLayout>
      </c:layout>
      <c:txPr>
        <a:bodyPr/>
        <a:lstStyle/>
        <a:p>
          <a:pPr>
            <a:defRPr sz="2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095F6-4D9B-4A19-9F5E-CE671DB03FA9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BEA45-E00D-4FBD-AC42-46C465FFE3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2C5D7-6B0F-47B6-B8F9-0FD6F42816B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56042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5029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4510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9410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8585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42C5D7-6B0F-47B6-B8F9-0FD6F42816BD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7628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496ED-24C6-41A1-BD63-4FDC0BF09C2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D44FDE-C312-463F-81B3-B787B53DEDA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16.png"/><Relationship Id="rId4" Type="http://schemas.microsoft.com/office/2007/relationships/hdphoto" Target="../media/hdphoto1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9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../media/image33.png"/><Relationship Id="rId4" Type="http://schemas.microsoft.com/office/2007/relationships/hdphoto" Target="../media/hdphoto2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5.png"/><Relationship Id="rId4" Type="http://schemas.microsoft.com/office/2007/relationships/hdphoto" Target="../media/hdphoto13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36847" y="980728"/>
            <a:ext cx="8424936" cy="4536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24035" y="210706"/>
            <a:ext cx="849694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1-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мавзу: Тупроққа асосий ишлов бериш </a:t>
            </a:r>
            <a:endParaRPr lang="uz-Cyrl-UZ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 соат)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Режа: 1. Тупроққа  асосий ишлов беришнинг ўзига хос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хусусиятлари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усуллари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 агротехник талаблар;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2. Тупроққа асосий ишлов бериш машиналарининг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тузилиши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иш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жараёни;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3. Ҳайдов агрегатларидан самарали  фойдаланиш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усуллари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491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85786" y="116632"/>
            <a:ext cx="7643866" cy="9549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Тупро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қ қатламини ағдариб </a:t>
            </a:r>
          </a:p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ҳайдаш 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1285860"/>
            <a:ext cx="714380" cy="52864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Усуллари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02964" y="1146163"/>
            <a:ext cx="6709707" cy="164307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00232" y="2924944"/>
            <a:ext cx="6643734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69978" y="4797152"/>
            <a:ext cx="6643734" cy="180736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2002964" y="1305980"/>
            <a:ext cx="18674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Тупроқ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қатламини қия  (оддий) ағдариш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2002964" y="3214686"/>
            <a:ext cx="1920351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7675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Тупроқ қатламини қия (маданий)   ағдариш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00232" y="4941168"/>
            <a:ext cx="18701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Тупроқ қатламини тўлиқ   ағдариш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1643042" y="2000240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643042" y="3536185"/>
            <a:ext cx="357190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643042" y="5715016"/>
            <a:ext cx="357190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1071538" y="1071546"/>
            <a:ext cx="42862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890330" y="1187108"/>
            <a:ext cx="4670830" cy="156118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3870382" y="3028111"/>
            <a:ext cx="4670831" cy="152185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3890330" y="4887588"/>
            <a:ext cx="4656024" cy="156574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4607719" y="141277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>
                <a:solidFill>
                  <a:srgbClr val="FF0000"/>
                </a:solidFill>
              </a:rPr>
              <a:t>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16216" y="1595236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>
                <a:solidFill>
                  <a:srgbClr val="FF0000"/>
                </a:solidFill>
              </a:rPr>
              <a:t>Б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4237" y="377727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>
                <a:solidFill>
                  <a:srgbClr val="FF0000"/>
                </a:solidFill>
              </a:rPr>
              <a:t>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05797" y="378904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>
                <a:solidFill>
                  <a:srgbClr val="FF0000"/>
                </a:solidFill>
              </a:rPr>
              <a:t>Б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74832" y="5715016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>
                <a:solidFill>
                  <a:srgbClr val="FF0000"/>
                </a:solidFill>
              </a:rPr>
              <a:t>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7906" y="558695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dirty="0" smtClean="0">
                <a:solidFill>
                  <a:srgbClr val="FF0000"/>
                </a:solidFill>
              </a:rPr>
              <a:t>Б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75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Тупроқни ҳайдаш ишларига қўйиладиган асосий агротехник талаблар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285860"/>
            <a:ext cx="8640960" cy="47149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000240"/>
            <a:ext cx="133350" cy="20955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611560" y="1357299"/>
            <a:ext cx="813690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Ҳайдаш чуқурлигининг белгилан-гандан четланиши, кўпи билан  2 см;  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Ўс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имлик қолдиқларини кўмиш   чуқурлиги   камида   10 см;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Шудгорда ўлчами 50 ммдан кичик фракциялар миқдори,  камида 75%;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Шудгор юзасидаги нотекисликларнинг ўртача баландлиги кўпи билан 5 см бўлиши керак.</a:t>
            </a:r>
            <a:endParaRPr kumimoji="0" lang="ru-RU" sz="32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034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285728"/>
            <a:ext cx="7000924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2. Плугнинг умумий тузилиши ва асосий ишчи қисмлари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23528" y="1700808"/>
            <a:ext cx="4824536" cy="286037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23528" y="4725144"/>
            <a:ext cx="48245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Плугнинг асосий қисмлари ва уларни ростлаш ўлчамлари:         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  <a:p>
            <a:pPr lvl="0" indent="44926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z-Cyrl-UZ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1-рама; 2-чимқирқар; 3- дискли пичоқ;  4-асосий ағдаргич (корпус)</a:t>
            </a:r>
            <a:endParaRPr lang="ru-RU" sz="2000" dirty="0"/>
          </a:p>
        </p:txBody>
      </p:sp>
      <p:pic>
        <p:nvPicPr>
          <p:cNvPr id="9881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-4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1" y="1700808"/>
            <a:ext cx="3744416" cy="43924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558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2976" y="285728"/>
            <a:ext cx="7000924" cy="4789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Плуг ағдаргичининг 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2899" name="Picture 3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1500450" y="908720"/>
            <a:ext cx="6143100" cy="47594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929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9712" y="5801014"/>
            <a:ext cx="532859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8251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285728"/>
            <a:ext cx="8352928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Замонавий плуг ағдаргичининг   тузилиши ва унинг асосий қисмлари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368878" cy="352839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82751" y="5279087"/>
            <a:ext cx="33375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А - полосали ағдаргич</a:t>
            </a:r>
            <a:endParaRPr lang="uz-Cyrl-UZ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Б- цилиндрсимон ағдаргич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6237312"/>
            <a:ext cx="3536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Ағдаргичнинг асосий қисмлари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881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89630"/>
            <a:ext cx="3816424" cy="4995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514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1"/>
            <a:ext cx="8535322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Плугнинг ишлаш жараёни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9977" y="731155"/>
            <a:ext cx="8429684" cy="60102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9977" y="731155"/>
            <a:ext cx="83024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Тупроқ қатламини ағдариш жараёни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қуйидагича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амалга оширилади: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плуг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олдинга харакатланганда пичоқ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3 тупроқни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10-12 см чуқурликда кесиб кетади. Унга изма-из келаётган чимқарқар тупроқнинг юқори қатламини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6-12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см чуқурликда ва 15-20 см кенгликда кесиб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олади ва 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уни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олдинги корпус очиб кетган эгатнинг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тубига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ташлайди. Сўнгра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асосий корпус 1 нинг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лемехи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тупроқ қатламининг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асосий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қисмини остидан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кесади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ва ағдаргичга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кўтариб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беради, ағдаргич уни майдалайди ҳамда бир вақтнинг ўзида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чимқирқар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ташлаган тупроқни </a:t>
            </a: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устидан </a:t>
            </a:r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ёпади. 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28677" y="5680116"/>
            <a:ext cx="4883782" cy="98488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Тупро</a:t>
            </a:r>
            <a:r>
              <a:rPr lang="uz-Cyrl-UZ" sz="1600" b="1" dirty="0" smtClean="0">
                <a:latin typeface="Times New Roman" pitchFamily="18" charset="0"/>
                <a:cs typeface="Times New Roman" pitchFamily="18" charset="0"/>
              </a:rPr>
              <a:t>қ қатламини ағдариш:</a:t>
            </a:r>
          </a:p>
          <a:p>
            <a:r>
              <a:rPr lang="uz-Cyrl-UZ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1- асосий корпус ағдаргичи;   2-чимқирқар ағдаргичи;      </a:t>
            </a:r>
          </a:p>
          <a:p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 3- дисксимон пичоқ   В- асосий корпуснинг қамраш  </a:t>
            </a:r>
          </a:p>
          <a:p>
            <a:r>
              <a:rPr lang="uz-Cyrl-UZ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         кенглиги   в- чимқирқарнинг қамрш кенглиги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093126"/>
            <a:ext cx="3500610" cy="247437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652" y="3093126"/>
            <a:ext cx="2867025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77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357290" y="285728"/>
            <a:ext cx="6429420" cy="4069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Плугларнинг 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836712"/>
            <a:ext cx="8143932" cy="202078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-442757" y="836716"/>
            <a:ext cx="921550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ПЛУГЛАР: -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вазифасига қараб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умумий ишларни бажарадиган 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(оддий, чимқирқарли, чуқурлатгичли, ярусли) ва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махсус  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(ботқоқ,  тошли, янги  очилган, эррозияга учрайдиган ерларни ҳайдашда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ишлатиладиган); 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-  тракторга бириктирилишига қараб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осма, тиркама ва ярим осма;   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-  корпуслар сонига қараб:   - 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1,2, 3 ва ҳ. корпусли турларга бўлинади</a:t>
            </a:r>
            <a:r>
              <a:rPr kumimoji="0" lang="uz-Cyrl-UZ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  <a:endParaRPr kumimoji="0" lang="uz-Cyrl-UZ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Почта0004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 l="19012" t="3210" r="28490" b="72194"/>
          <a:stretch>
            <a:fillRect/>
          </a:stretch>
        </p:blipFill>
        <p:spPr bwMode="auto">
          <a:xfrm>
            <a:off x="500034" y="3000372"/>
            <a:ext cx="4000528" cy="17859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571472" y="4928607"/>
            <a:ext cx="3929090" cy="192939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00034" y="4429132"/>
            <a:ext cx="107157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z-Cyrl-UZ" dirty="0" smtClean="0"/>
              <a:t>ПД-3-35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14348" y="6429396"/>
            <a:ext cx="107157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z-Cyrl-UZ" dirty="0" smtClean="0"/>
              <a:t>ПЯ-3-30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000364" y="2928934"/>
            <a:ext cx="1500198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Осма плуг</a:t>
            </a:r>
            <a:r>
              <a:rPr lang="uz-Cyrl-UZ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57488" y="5000636"/>
            <a:ext cx="1643074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Тиркама плуг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2257" name="Picture 1"/>
          <p:cNvPicPr>
            <a:picLocks noChangeAspect="1" noChangeArrowheads="1"/>
          </p:cNvPicPr>
          <p:nvPr/>
        </p:nvPicPr>
        <p:blipFill>
          <a:blip r:embed="rId5">
            <a:lum bright="-20000" contrast="40000"/>
          </a:blip>
          <a:srcRect/>
          <a:stretch>
            <a:fillRect/>
          </a:stretch>
        </p:blipFill>
        <p:spPr bwMode="auto">
          <a:xfrm>
            <a:off x="4929190" y="3000372"/>
            <a:ext cx="3857652" cy="17859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8" name="Прямоугольник 17"/>
          <p:cNvSpPr/>
          <p:nvPr/>
        </p:nvSpPr>
        <p:spPr>
          <a:xfrm>
            <a:off x="7643834" y="4357694"/>
            <a:ext cx="1143008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ПНО-3-30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000628" y="3000372"/>
            <a:ext cx="1714512" cy="35719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/>
              <a:t>Тўнтарма плуг</a:t>
            </a:r>
            <a:endParaRPr lang="ru-RU" b="1" dirty="0"/>
          </a:p>
        </p:txBody>
      </p:sp>
      <p:pic>
        <p:nvPicPr>
          <p:cNvPr id="352258" name="Picture 2"/>
          <p:cNvPicPr>
            <a:picLocks noChangeAspect="1" noChangeArrowheads="1"/>
          </p:cNvPicPr>
          <p:nvPr/>
        </p:nvPicPr>
        <p:blipFill>
          <a:blip r:embed="rId6">
            <a:lum bright="-20000" contrast="40000"/>
          </a:blip>
          <a:srcRect/>
          <a:stretch>
            <a:fillRect/>
          </a:stretch>
        </p:blipFill>
        <p:spPr bwMode="auto">
          <a:xfrm>
            <a:off x="4929190" y="4929198"/>
            <a:ext cx="3929090" cy="192880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5929322" y="5000636"/>
            <a:ext cx="1785950" cy="4286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/>
              <a:t>Ярим осма плуг 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7643834" y="6500834"/>
            <a:ext cx="1285884" cy="35716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ПЛ-5-35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150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898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6286512" y="3571876"/>
            <a:ext cx="2714644" cy="25934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92899" name="Picture 3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3143240" y="1214422"/>
            <a:ext cx="3000374" cy="20705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92900" name="Picture 4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6286512" y="1214422"/>
            <a:ext cx="2714644" cy="20705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52257" name="Picture 1"/>
          <p:cNvPicPr>
            <a:picLocks noChangeAspect="1" noChangeArrowheads="1"/>
          </p:cNvPicPr>
          <p:nvPr/>
        </p:nvPicPr>
        <p:blipFill>
          <a:blip r:embed="rId5">
            <a:lum bright="-20000" contrast="40000"/>
          </a:blip>
          <a:srcRect/>
          <a:stretch>
            <a:fillRect/>
          </a:stretch>
        </p:blipFill>
        <p:spPr bwMode="auto">
          <a:xfrm>
            <a:off x="285720" y="1214422"/>
            <a:ext cx="2662913" cy="20705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Скругленный прямоугольник 5"/>
          <p:cNvSpPr/>
          <p:nvPr/>
        </p:nvSpPr>
        <p:spPr>
          <a:xfrm>
            <a:off x="357158" y="428604"/>
            <a:ext cx="8358246" cy="571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Бажарадиган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ишига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караб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плугларнинг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турлари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2259" name="Picture 3"/>
          <p:cNvPicPr>
            <a:picLocks noChangeAspect="1" noChangeArrowheads="1"/>
          </p:cNvPicPr>
          <p:nvPr/>
        </p:nvPicPr>
        <p:blipFill>
          <a:blip r:embed="rId6">
            <a:lum bright="-20000" contrast="40000"/>
          </a:blip>
          <a:srcRect/>
          <a:stretch>
            <a:fillRect/>
          </a:stretch>
        </p:blipFill>
        <p:spPr bwMode="auto">
          <a:xfrm>
            <a:off x="3143240" y="3571876"/>
            <a:ext cx="3000374" cy="25934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52260" name="Picture 4"/>
          <p:cNvPicPr>
            <a:picLocks noChangeAspect="1" noChangeArrowheads="1"/>
          </p:cNvPicPr>
          <p:nvPr/>
        </p:nvPicPr>
        <p:blipFill>
          <a:blip r:embed="rId7">
            <a:lum bright="-20000" contrast="40000"/>
          </a:blip>
          <a:srcRect/>
          <a:stretch>
            <a:fillRect/>
          </a:stretch>
        </p:blipFill>
        <p:spPr bwMode="auto">
          <a:xfrm>
            <a:off x="285720" y="3571876"/>
            <a:ext cx="2662913" cy="259342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099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7224" y="214290"/>
            <a:ext cx="7429552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Тупро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 қатламини ағдармасдан  </a:t>
            </a:r>
          </a:p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ҳайдаш машиналари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57298"/>
            <a:ext cx="8572560" cy="52864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28740" name="Picture 4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4769864" y="1621085"/>
            <a:ext cx="3978599" cy="339209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628741" name="Picture 5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395536" y="1584362"/>
            <a:ext cx="4176464" cy="34288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335455" y="5235018"/>
            <a:ext cx="44789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1- рама; 2-ростлаш ғилдираги;</a:t>
            </a:r>
          </a:p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3-ағдаргич; 4-ўрнатиш </a:t>
            </a:r>
          </a:p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қурилмаси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92080" y="5167547"/>
            <a:ext cx="31352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1-рама; ўғит идиши; </a:t>
            </a: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3-ғилдирак; 4-лемех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98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7992888" cy="9824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3. Ер ҳайдаш ишларининг самарадорлигини ошириш йўллари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1604" y="1340769"/>
            <a:ext cx="8572560" cy="52565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356873" y="1346043"/>
            <a:ext cx="835824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бир йиллик бегона ўтлар кучли босадиган ва юқори даражада шўрланган майдонларни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чим-қирқарли ва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икки ярусли  плуглар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билан ҳайдаш;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кўп йиллик бегона ўтлар (ажриқ, ғумай, қамиш) босган майдонларни уларнинг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илдизларидан тозалангандан кейин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ҳайдаш;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сизот сувлари яқин, сув ва шамол эрозиясига учрайдиган майдонларни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экиш олдидан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ҳайдаш;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ҳайдаш чуқурлигида гипс қатлами мавжуд бўлган,  ботқоқ, тошли, янги очилган ерларни ҳайдашда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махсус плуглардан фойдаланиш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яхши натижалар беради.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88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1). 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Нима сабабдан ҳар йили экин майдонларини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ҳайдаш 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керак?</a:t>
            </a:r>
          </a:p>
          <a:p>
            <a:pPr algn="just"/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Ўсимликларни ривожланиши учун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тупроқ-иқлим шароитини яратиш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деганда нимани тушунасиз?</a:t>
            </a:r>
          </a:p>
          <a:p>
            <a:pPr algn="just"/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3).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Тупроққа асосий ишлов берилганда унинг қайси </a:t>
            </a:r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           хоссаси </a:t>
            </a:r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ўзгаради?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200" b="1" i="1" dirty="0">
                <a:latin typeface="Times New Roman" pitchFamily="18" charset="0"/>
                <a:cs typeface="Times New Roman" pitchFamily="18" charset="0"/>
              </a:rPr>
              <a:t>Тупроқни ҳайдаш усуллари,  ағдариб ва ағдармасдан ҳайдаш, агротехник талаблар, плуг ва корпус турлари,  ҳайдаш самарадорлиги,  илғор технологиялар.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9305508"/>
              </p:ext>
            </p:extLst>
          </p:nvPr>
        </p:nvGraphicFramePr>
        <p:xfrm>
          <a:off x="359531" y="5157192"/>
          <a:ext cx="8388933" cy="1420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16548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1"/>
            <a:ext cx="8535322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Тупроқни маданий усулда ҳайдаш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9977" y="731155"/>
            <a:ext cx="8429684" cy="60102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9977" y="731155"/>
            <a:ext cx="83024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Тупроқ қатламини ағдариш жараёни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қуйидагича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амалга оширилади: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плуг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олдинга харакатланганда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чимқарқар  тупроқнинг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юқори қатламини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6-12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см чуқурликда ва 15-20 см кенгликда кесиб олади, уни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олдинги корпус очиб кетган эгатнинг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тубига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ташлайди.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733" y="3039479"/>
            <a:ext cx="3822485" cy="325399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88023" y="2670147"/>
            <a:ext cx="392443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Сўнгра кетма-кет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келаёт-ган корпус лемехи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тупроқ қатламининг асосий қисмини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горизон-тал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ҳолатда  остидан кесади ва ағдаргичга кўтариб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беради. Ағдаргич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уни майдалайди ҳамда бир вақтнинг ўзида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чимқир-қар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ташлаган тупроқни устидан ёпиб кетади.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62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55576" y="285728"/>
            <a:ext cx="7776864" cy="78581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упроқни икки ярусли қилиб  ҳайдаш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142984"/>
            <a:ext cx="3781654" cy="538236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359859" y="979468"/>
            <a:ext cx="3638208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Ҳозирги пайтда ерларни икки ярусли шудгорлаш технология-сига алоҳида эътибор қаратилмоқда. Бунда тупроқнинг устки 10-15 см озуқа моддаларга бой қатлами нам яхши сақланадиган шароитли пастки қисмига кўчири-лади, шунда ўсимлик-ларга озуқа моддалар-дан янада тўлиқроқ фойдаланишига имконият  яратилади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lum bright="-20000" contrast="4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84568"/>
            <a:ext cx="2124075" cy="3286148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9" name="Рисунок 8"/>
          <p:cNvPicPr/>
          <p:nvPr/>
        </p:nvPicPr>
        <p:blipFill>
          <a:blip r:embed="rId5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658" y="2758026"/>
            <a:ext cx="2635838" cy="179165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7765" name="Rectangle 5"/>
              <p:cNvSpPr>
                <a:spLocks noChangeArrowheads="1"/>
              </p:cNvSpPr>
              <p:nvPr/>
            </p:nvSpPr>
            <p:spPr bwMode="auto">
              <a:xfrm>
                <a:off x="4211960" y="4685066"/>
                <a:ext cx="4717726" cy="20375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indent="449263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uz-Cyrl-UZ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Икки ярусли плугнинг технологик иш жараёни ва қатламларнинг жойлашиши:</a:t>
                </a:r>
                <a:r>
                  <a:rPr kumimoji="0" lang="uz-Cyrl-UZ" b="1" i="0" u="none" strike="noStrike" cap="none" normalizeH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/>
                </a:r>
              </a:p>
              <a:p>
                <a:pPr lvl="0" indent="449263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uz-Cyrl-UZ" b="1" dirty="0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А </a:t>
                </a:r>
                <a:r>
                  <a:rPr lang="uz-Cyrl-UZ" b="1" dirty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ва </a:t>
                </a:r>
                <a:r>
                  <a:rPr lang="uz-Cyrl-UZ" b="1" dirty="0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Б</a:t>
                </a:r>
                <a:r>
                  <a:rPr kumimoji="0" lang="uz-Cyrl-UZ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/>
                    <a:ea typeface="Calibri" pitchFamily="34" charset="0"/>
                    <a:cs typeface="Times New Roman" pitchFamily="18" charset="0"/>
                  </a:rPr>
                  <a:t>–</a:t>
                </a:r>
                <a:r>
                  <a:rPr kumimoji="0" lang="uz-Cyrl-UZ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плуг ўтмасдан  олдинги ва     </a:t>
                </a:r>
              </a:p>
              <a:p>
                <a:pPr lvl="0" indent="449263" algn="ctr" fontAlgn="base">
                  <a:spcBef>
                    <a:spcPct val="0"/>
                  </a:spcBef>
                  <a:spcAft>
                    <a:spcPct val="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uz-Cyrl-U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z-Cyrl-UZ" b="1" i="1">
                            <a:latin typeface="Cambria Math"/>
                            <a:cs typeface="Times New Roman" pitchFamily="18" charset="0"/>
                          </a:rPr>
                          <m:t>А</m:t>
                        </m:r>
                      </m:e>
                      <m:sup>
                        <m:r>
                          <a:rPr lang="uz-Cyrl-UZ" b="1" i="1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uz-Cyrl-UZ" b="1" dirty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 ва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z-Cyrl-UZ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z-Cyrl-UZ" b="1" i="1">
                            <a:latin typeface="Cambria Math"/>
                            <a:cs typeface="Times New Roman" pitchFamily="18" charset="0"/>
                          </a:rPr>
                          <m:t>Б</m:t>
                        </m:r>
                      </m:e>
                      <m:sup>
                        <m:r>
                          <a:rPr lang="uz-Cyrl-UZ" b="1" i="1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kumimoji="0" lang="uz-Cyrl-UZ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-</a:t>
                </a:r>
                <a:r>
                  <a:rPr lang="uz-Cyrl-UZ" b="1" dirty="0" smtClean="0">
                    <a:latin typeface="Times New Roman" pitchFamily="18" charset="0"/>
                    <a:ea typeface="Calibri" pitchFamily="34" charset="0"/>
                    <a:cs typeface="Times New Roman" pitchFamily="18" charset="0"/>
                  </a:rPr>
                  <a:t>  плуг  ўтгандан  кейинги қатламлар;  В-корпуснинг  қамраш  кенглиги</a:t>
                </a:r>
                <a:endParaRPr lang="uz-Cyrl-UZ" b="1" dirty="0" smtClean="0">
                  <a:latin typeface="Arial" pitchFamily="34" charset="0"/>
                  <a:cs typeface="Arial" pitchFamily="34" charset="0"/>
                </a:endParaRPr>
              </a:p>
              <a:p>
                <a:pPr marL="0" marR="0" lvl="0" indent="449263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uz-Cyrl-UZ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>
          <p:sp>
            <p:nvSpPr>
              <p:cNvPr id="117765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11960" y="4685066"/>
                <a:ext cx="4717726" cy="2037545"/>
              </a:xfrm>
              <a:prstGeom prst="rect">
                <a:avLst/>
              </a:prstGeom>
              <a:blipFill rotWithShape="1">
                <a:blip r:embed="rId6"/>
                <a:stretch>
                  <a:fillRect t="-1198" r="-1421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3796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9" descr="Папирус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792162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uz-Cyrl-UZ" sz="2800" b="1" smtClean="0"/>
              <a:t>Ерни шудгорлаш муддатларининг пахта </a:t>
            </a:r>
            <a:br>
              <a:rPr lang="uz-Cyrl-UZ" sz="2800" b="1" smtClean="0"/>
            </a:br>
            <a:r>
              <a:rPr lang="uz-Cyrl-UZ" sz="2800" b="1" smtClean="0"/>
              <a:t>ҳосилига таъсири</a:t>
            </a:r>
            <a:endParaRPr lang="ru-RU" sz="2800" b="1" smtClean="0"/>
          </a:p>
        </p:txBody>
      </p:sp>
      <p:sp>
        <p:nvSpPr>
          <p:cNvPr id="102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0" name="Заголовок 1"/>
          <p:cNvSpPr>
            <a:spLocks/>
          </p:cNvSpPr>
          <p:nvPr/>
        </p:nvSpPr>
        <p:spPr bwMode="auto">
          <a:xfrm>
            <a:off x="395288" y="115888"/>
            <a:ext cx="8229600" cy="7921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Тупроқнинг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шудгорлаш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муддатларини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пахта </a:t>
            </a:r>
            <a:br>
              <a:rPr lang="uz-Cyrl-UZ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ҳосилига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таъсири (ц/га)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10"/>
          <p:cNvGraphicFramePr>
            <a:graphicFrameLocks noChangeAspect="1"/>
          </p:cNvGraphicFramePr>
          <p:nvPr/>
        </p:nvGraphicFramePr>
        <p:xfrm>
          <a:off x="360363" y="1412875"/>
          <a:ext cx="8423275" cy="5016500"/>
        </p:xfrm>
        <a:graphic>
          <a:graphicData uri="http://schemas.openxmlformats.org/presentationml/2006/ole">
            <p:oleObj spid="_x0000_s1026" r:id="rId4" imgW="8425402" imgH="5017443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0011598"/>
      </p:ext>
    </p:extLst>
  </p:cSld>
  <p:clrMapOvr>
    <a:masterClrMapping/>
  </p:clrMapOvr>
  <p:transition advTm="134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5888"/>
            <a:ext cx="8280400" cy="1512887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uz-Cyrl-UZ" sz="3600" b="1" dirty="0" smtClean="0"/>
              <a:t>Икки ярусли плуг билан ш</a:t>
            </a:r>
            <a:r>
              <a:rPr lang="ru-RU" sz="3600" b="1" dirty="0" err="1" smtClean="0"/>
              <a:t>удгор</a:t>
            </a:r>
            <a:r>
              <a:rPr lang="ru-RU" sz="3600" b="1" dirty="0" smtClean="0"/>
              <a:t> </a:t>
            </a:r>
            <a:r>
              <a:rPr lang="uz-Cyrl-UZ" sz="3600" b="1" dirty="0" smtClean="0"/>
              <a:t>ўтказишни пахта ҳосилига таъсири</a:t>
            </a:r>
            <a:endParaRPr lang="ru-RU" sz="3600" b="1" dirty="0" smtClean="0"/>
          </a:p>
        </p:txBody>
      </p:sp>
      <p:graphicFrame>
        <p:nvGraphicFramePr>
          <p:cNvPr id="6146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0" y="1700213"/>
          <a:ext cx="9144000" cy="4897437"/>
        </p:xfrm>
        <a:graphic>
          <a:graphicData uri="http://schemas.openxmlformats.org/presentationml/2006/ole">
            <p:oleObj spid="_x0000_s2050" name="Диаграмма" r:id="rId3" imgW="3686251" imgH="2505151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284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596" y="2000240"/>
            <a:ext cx="8429684" cy="47149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785" name="Rectangle 1"/>
          <p:cNvSpPr>
            <a:spLocks noChangeArrowheads="1"/>
          </p:cNvSpPr>
          <p:nvPr/>
        </p:nvSpPr>
        <p:spPr bwMode="auto">
          <a:xfrm>
            <a:off x="500034" y="2328911"/>
            <a:ext cx="835824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  ҳайдаш ишлари     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тупроқнинг 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намлиги       16-18%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атрофида   бўлганда   бажарилиши   керак. </a:t>
            </a:r>
            <a:r>
              <a:rPr kumimoji="0" lang="uz-Cyrl-UZ" sz="28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Бунда тупроқ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яхши уваланади,   машинанинг ишчи    қисмларига     ёпишмайди       ва     унинг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қаршилиги   энг  кам   </a:t>
            </a: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ўлади.   Агар   тупроқ 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нами  етарли   </a:t>
            </a: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бўлмаса, албатда далага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нам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суви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бериб,</a:t>
            </a:r>
            <a:r>
              <a:rPr kumimoji="0" lang="uz-Cyrl-UZ" sz="28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тупроқ етилгандан сўнг</a:t>
            </a:r>
            <a:r>
              <a:rPr kumimoji="0" lang="uz-Cyrl-UZ" sz="28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z-Cyrl-UZ" sz="2800" b="1" baseline="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baseline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ишлов   бериш керак</a:t>
            </a: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z-Cyrl-UZ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109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476673"/>
            <a:ext cx="8535322" cy="8640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1. Тупроққа  асосий ишлов беришнинг мақсади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4339" y="1527638"/>
            <a:ext cx="8429684" cy="521373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450729" y="1527638"/>
            <a:ext cx="81369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Тупроққа асосий ишлов  беришдан мақсад – ўсимликнинг  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илдиз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системасини кучли ривожланиши учун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энг мақбул тупроқ-иқлим шароитини яратишдан иборат. </a:t>
            </a:r>
            <a:r>
              <a:rPr lang="uz-Cyrl-UZ" sz="28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Тупроқнинг мақбул таркиби донадор тупроқ 50%, намлик-25% ва ҳаво-25%ни ташкил этиши  керак.</a:t>
            </a:r>
            <a:endParaRPr kumimoji="0" lang="uz-Cyrl-UZ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010463562"/>
              </p:ext>
            </p:extLst>
          </p:nvPr>
        </p:nvGraphicFramePr>
        <p:xfrm>
          <a:off x="878122" y="4077890"/>
          <a:ext cx="7776864" cy="4232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63178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0"/>
            <a:ext cx="8535322" cy="10081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Тупроққа  асосий ишлов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беришнинг вазифалари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266" y="1340768"/>
            <a:ext cx="8429684" cy="5262979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60306" y="1340768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Вазифалари: </a:t>
            </a:r>
          </a:p>
          <a:p>
            <a:pPr algn="just"/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ер </a:t>
            </a:r>
            <a:r>
              <a:rPr lang="uz-Cyrl-UZ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майдонининг ҳайдов </a:t>
            </a:r>
            <a:r>
              <a:rPr lang="uz-Cyrl-UZ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чуқурлигига </a:t>
            </a:r>
            <a:r>
              <a:rPr lang="uz-Cyrl-UZ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тенг бўлган юқори қатламини ағдариш билан биргаликда </a:t>
            </a:r>
            <a:r>
              <a:rPr lang="uz-Cyrl-UZ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уни майдалаб, донадор </a:t>
            </a:r>
            <a:r>
              <a:rPr lang="uz-Cyrl-UZ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тупроқ ҳосил </a:t>
            </a:r>
            <a:r>
              <a:rPr lang="uz-Cyrl-UZ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қилиш; </a:t>
            </a:r>
          </a:p>
          <a:p>
            <a:pPr algn="just"/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28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тупроққа </a:t>
            </a:r>
            <a:r>
              <a:rPr lang="uz-Cyrl-UZ" sz="2800" b="1" dirty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кўпроқ сувни сингиб </a:t>
            </a:r>
            <a:r>
              <a:rPr lang="uz-Cyrl-UZ" sz="28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кетиши,  тўпланиши </a:t>
            </a:r>
            <a:r>
              <a:rPr lang="uz-Cyrl-UZ" sz="2800" b="1" dirty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намликни узоқ муддат сақланишини </a:t>
            </a:r>
            <a:r>
              <a:rPr lang="uz-Cyrl-UZ" sz="2800" b="1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таъминлаш; </a:t>
            </a:r>
          </a:p>
          <a:p>
            <a:pPr algn="just"/>
            <a:r>
              <a:rPr lang="uz-Cyrl-UZ" sz="2800" b="1" dirty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- ерга солинган </a:t>
            </a:r>
            <a:r>
              <a:rPr lang="uz-Cyrl-UZ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минерал </a:t>
            </a:r>
            <a:r>
              <a:rPr lang="uz-Cyrl-UZ" sz="28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маҳаллий ўғитларни тупроққа </a:t>
            </a:r>
            <a:r>
              <a:rPr lang="uz-Cyrl-UZ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аралаштириш; </a:t>
            </a:r>
          </a:p>
          <a:p>
            <a:pPr algn="just"/>
            <a:r>
              <a:rPr lang="uz-Cyrl-UZ" sz="2800" b="1" dirty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solidFill>
                  <a:srgbClr val="7030A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z-Cyrl-UZ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бегона </a:t>
            </a:r>
            <a:r>
              <a:rPr lang="uz-Cyrl-UZ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ўт </a:t>
            </a:r>
            <a:r>
              <a:rPr lang="uz-Cyrl-UZ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қолдиқлари </a:t>
            </a:r>
            <a:r>
              <a:rPr lang="uz-Cyrl-UZ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 </a:t>
            </a:r>
            <a:r>
              <a:rPr lang="uz-Cyrl-UZ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зараркунан-даларни </a:t>
            </a:r>
            <a:r>
              <a:rPr lang="uz-Cyrl-UZ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йўқотишдан иборат.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856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857224" y="188640"/>
            <a:ext cx="7500990" cy="102578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Тупроққа асосий ишлов бериш  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28662" y="1214422"/>
            <a:ext cx="3500462" cy="150019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 қатламини ағдариб ҳайдаш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072066" y="1214422"/>
            <a:ext cx="3571900" cy="150019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 қатламини ағдармасдан ҳайдаш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2928934"/>
            <a:ext cx="4357718" cy="378621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6314" y="2928934"/>
            <a:ext cx="4143404" cy="378621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285720" y="3185038"/>
            <a:ext cx="421484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Мамлакатимизда туп-роққа </a:t>
            </a:r>
            <a:r>
              <a:rPr lang="uz-Cyrl-UZ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асосий ишлов беришнинг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ағдариб ишлаш тури  </a:t>
            </a:r>
            <a:r>
              <a:rPr lang="uz-Cyrl-UZ" sz="2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кенг тарқалган бўлиб, 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бунда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тупроқнинг ҳайдов чуқурлигидаги қатлами кесиб олинади</a:t>
            </a:r>
            <a:r>
              <a:rPr kumimoji="0" lang="uz-Cyrl-UZ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ва қисман ёки тўлиқ    (180 град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uz-Cyrl-UZ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ғдарилади. </a:t>
            </a:r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4929190" y="2928934"/>
            <a:ext cx="39290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Тупроқ эрозиясига учрайдиган майдонларда тупроқни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ағдармасдан ишлаш тури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қўллани-лади. Бунда тупроқ ишлов бериш чуқурлигида тупроқ остидан кесилади ва 10-15 см кўтарилиб майдаланади ва қайта жойига ташлаб кетилади. 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2500298" y="2714620"/>
            <a:ext cx="28575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6715140" y="2714620"/>
            <a:ext cx="341756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35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0"/>
            <a:ext cx="8535322" cy="10081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Тупроққа  асосий ишлов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беришни механизациялаш асоси ва воситаси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266" y="1340768"/>
            <a:ext cx="8429684" cy="5262979"/>
          </a:xfrm>
          <a:prstGeom prst="round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80411" y="1196751"/>
            <a:ext cx="813690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Механизациялаш асосига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ернинг ҳайдаш чукурлигига тенг бўлган юқори қатламининг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зичлигини камайтириш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ҳисобига донадор тупроқ қатлами ҳосил қилиш киради. 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тадбир асосан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чимқирқарли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 икки ярусли плуглар </a:t>
            </a:r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билан амалга оширилади. </a:t>
            </a:r>
            <a:endParaRPr lang="uz-Cyrl-UZ" sz="2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2013" y="3372206"/>
            <a:ext cx="669607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182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1"/>
            <a:ext cx="8535322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Тупроқ қатламини ағдариш жараёни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9977" y="731155"/>
            <a:ext cx="8429684" cy="60102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9977" y="731155"/>
            <a:ext cx="83024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 қатламини ағдариш жараёни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қуйидагича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амалга оширилади: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плуг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олдинга харакатланганда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чимқарқар 1 тупроқнинг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юқори қатламини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  6-12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см чуқурликда ва 15-20 см кенгликда кесиб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олади ва 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уни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олдинги корпус очиб кетган эгатнинг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тубига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ташлайди. Сўнгра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корпус 1 нинг лемехи 3  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тупроқ қатламининг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асосий қисмини горизонтал ҳолатда 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остидан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кесади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ағдаргич 4 га кўтариб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беради,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ағдаргич 4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уни майдалайди ҳамда бир вақтнинг ўзида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чимқирқар 1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ташлаган тупроқни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устидан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ёпади. 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16478"/>
            <a:ext cx="3816424" cy="342489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16478"/>
            <a:ext cx="3744416" cy="270481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6021288"/>
            <a:ext cx="29642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1-чим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қирқар; 2-корпус;</a:t>
            </a:r>
          </a:p>
          <a:p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3- лемех; 4- ағдаргич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78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1"/>
            <a:ext cx="8535322" cy="50405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Тупроқ қатламини майдалаш жараёни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266" y="764703"/>
            <a:ext cx="8429684" cy="5492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pic>
        <p:nvPicPr>
          <p:cNvPr id="9871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10672"/>
            <a:ext cx="2088232" cy="33568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06289" y="692697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Тупроқ қатламини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майдаланиш сифати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унинг тури, намлик даражаси ҳамда лемехнинг қирқиш бурчаги ва ағдаргич  юзасининг шаклига боғлиқ бўлади. Тупроқнинг тури ва намлилик даражасига  қараб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ағдаргич тури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танланади.      Тупроқ қатламининг намлилик даражаси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16-18%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бўлганда, унинг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уваланиш даражаси  энг юқори ва тортишга қаршилиги эса энг паст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бўлади.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225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77345"/>
            <a:ext cx="4703472" cy="339020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045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57224" y="214290"/>
            <a:ext cx="7429552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Тупро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 қатламини ағдармасдан  </a:t>
            </a:r>
          </a:p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ҳайдаш  жараёни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357298"/>
            <a:ext cx="8572560" cy="52864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89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771601" cy="4536504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977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1067</Words>
  <Application>Microsoft Office PowerPoint</Application>
  <PresentationFormat>Экран (4:3)</PresentationFormat>
  <Paragraphs>142</Paragraphs>
  <Slides>24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Тема Office</vt:lpstr>
      <vt:lpstr>Лист Microsoft Office Excel 97-2003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Ерни шудгорлаш муддатларининг пахта  ҳосилига таъсири</vt:lpstr>
      <vt:lpstr>Икки ярусли плуг билан шудгор ўтказишни пахта ҳосилига таъсири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2</cp:revision>
  <dcterms:created xsi:type="dcterms:W3CDTF">2016-06-01T12:30:02Z</dcterms:created>
  <dcterms:modified xsi:type="dcterms:W3CDTF">2016-06-01T12:30:57Z</dcterms:modified>
</cp:coreProperties>
</file>