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9" r:id="rId11"/>
    <p:sldId id="270" r:id="rId12"/>
    <p:sldId id="271" r:id="rId13"/>
    <p:sldId id="272" r:id="rId14"/>
    <p:sldId id="273" r:id="rId15"/>
    <p:sldId id="274" r:id="rId16"/>
  </p:sldIdLst>
  <p:sldSz cx="9144000" cy="6858000" type="screen4x3"/>
  <p:notesSz cx="6858000" cy="9144000"/>
  <p:custDataLst>
    <p:tags r:id="rId1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2624DE-DE58-4F77-AB87-F99C7D5A0086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44B544-CB5C-4185-B2F6-F5A9A8BAC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327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768A9-0D1B-40B3-8AC3-BEF3573E4420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4212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768A9-0D1B-40B3-8AC3-BEF3573E4420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65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BF0D-5715-4437-B7D6-81435A228196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61E7D-A172-4E4D-BD8F-9543F9DBB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BF0D-5715-4437-B7D6-81435A228196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61E7D-A172-4E4D-BD8F-9543F9DBB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BF0D-5715-4437-B7D6-81435A228196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61E7D-A172-4E4D-BD8F-9543F9DBB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BF0D-5715-4437-B7D6-81435A228196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61E7D-A172-4E4D-BD8F-9543F9DBB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BF0D-5715-4437-B7D6-81435A228196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61E7D-A172-4E4D-BD8F-9543F9DBB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BF0D-5715-4437-B7D6-81435A228196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61E7D-A172-4E4D-BD8F-9543F9DBB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BF0D-5715-4437-B7D6-81435A228196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61E7D-A172-4E4D-BD8F-9543F9DBB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BF0D-5715-4437-B7D6-81435A228196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61E7D-A172-4E4D-BD8F-9543F9DBB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BF0D-5715-4437-B7D6-81435A228196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61E7D-A172-4E4D-BD8F-9543F9DBB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BF0D-5715-4437-B7D6-81435A228196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61E7D-A172-4E4D-BD8F-9543F9DBB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BF0D-5715-4437-B7D6-81435A228196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61E7D-A172-4E4D-BD8F-9543F9DBB4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EBF0D-5715-4437-B7D6-81435A228196}" type="datetimeFigureOut">
              <a:rPr lang="ru-RU" smtClean="0"/>
              <a:t>19.02.2018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C61E7D-A172-4E4D-BD8F-9543F9DBB47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436847" y="980728"/>
            <a:ext cx="8424936" cy="453650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24035" y="272262"/>
            <a:ext cx="8052421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uz-Cyrl-UZ" sz="32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uz-Cyrl-UZ" sz="32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10-мавзу:  Трактор ва машинанинг эргономик  кўрсатгичлари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 Режа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: 1. Қишлоқ хўжалиги техникаларини </a:t>
            </a:r>
            <a:endParaRPr lang="uz-Cyrl-UZ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                эргономикаси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2. Тракторни бошқаришда операторга </a:t>
            </a:r>
            <a:endParaRPr lang="uz-Cyrl-UZ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                яратилган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шароитлар;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3. Машинани бошқаришдаги  ахборот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                тизимлари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05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214290"/>
            <a:ext cx="8352928" cy="119848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Замонавий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трактор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кабинасининг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эргономик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к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ў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рсатгичлари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1628800"/>
            <a:ext cx="8640960" cy="482453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2816"/>
            <a:ext cx="8208912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41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214290"/>
            <a:ext cx="8352928" cy="92869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Замонавий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тракторнинг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бошқариш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тизими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1285860"/>
            <a:ext cx="8640960" cy="523948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84783"/>
            <a:ext cx="7632848" cy="47525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1746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214290"/>
            <a:ext cx="8352928" cy="112647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Агрегатларни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масофадан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туриб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бошқариш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тизими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33916" y="1458641"/>
            <a:ext cx="8640960" cy="499469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2" descr="image1"/>
          <p:cNvPicPr/>
          <p:nvPr/>
        </p:nvPicPr>
        <p:blipFill>
          <a:blip r:embed="rId2" cstate="print">
            <a:lum bright="-40000" contrast="6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56791"/>
            <a:ext cx="7344816" cy="4065547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/>
        </p:spPr>
      </p:pic>
      <p:sp>
        <p:nvSpPr>
          <p:cNvPr id="2" name="Прямоугольник 1"/>
          <p:cNvSpPr/>
          <p:nvPr/>
        </p:nvSpPr>
        <p:spPr>
          <a:xfrm>
            <a:off x="755576" y="5622339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z-Cyrl-UZ" sz="2400" b="1" dirty="0" smtClean="0"/>
              <a:t>   1-интернет </a:t>
            </a:r>
            <a:r>
              <a:rPr lang="uz-Cyrl-UZ" sz="2400" b="1" dirty="0"/>
              <a:t>алоқси; 2-мобил алоқа тизими; 3-</a:t>
            </a:r>
            <a:r>
              <a:rPr lang="en-US" sz="2400" b="1" dirty="0"/>
              <a:t>CLAAS </a:t>
            </a:r>
            <a:r>
              <a:rPr lang="uz-Cyrl-UZ" sz="2400" b="1" dirty="0"/>
              <a:t>  </a:t>
            </a:r>
            <a:r>
              <a:rPr lang="uz-Cyrl-UZ" sz="2400" b="1" dirty="0" smtClean="0"/>
              <a:t>   </a:t>
            </a:r>
          </a:p>
          <a:p>
            <a:r>
              <a:rPr lang="uz-Cyrl-UZ" sz="2400" b="1" dirty="0"/>
              <a:t> </a:t>
            </a:r>
            <a:r>
              <a:rPr lang="uz-Cyrl-UZ" sz="2400" b="1" dirty="0" smtClean="0"/>
              <a:t>   </a:t>
            </a:r>
            <a:r>
              <a:rPr lang="en-US" sz="2400" b="1" dirty="0" smtClean="0"/>
              <a:t>TELEMATICS </a:t>
            </a:r>
            <a:r>
              <a:rPr lang="uz-Cyrl-UZ" sz="2400" b="1" dirty="0"/>
              <a:t>веб-сервери; 4- эҳтиёт қисмлар базаси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5953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43608" y="476672"/>
            <a:ext cx="7632848" cy="108012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Замонавий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тракторларни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бошқариш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исти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қ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боллари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9552" y="1844824"/>
            <a:ext cx="8136904" cy="489654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47664" y="2132856"/>
            <a:ext cx="5904655" cy="432048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5338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214290"/>
            <a:ext cx="8352928" cy="92869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Қишлоқ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хўжалиги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машиналарини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бошқариш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тизимлари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45457" y="1338413"/>
            <a:ext cx="8640960" cy="517027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69183"/>
            <a:ext cx="2463165" cy="2232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457" y="3653124"/>
            <a:ext cx="2880319" cy="258418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43949"/>
            <a:ext cx="3816424" cy="456811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987824" y="1443949"/>
            <a:ext cx="1728192" cy="92333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uz-Cyrl-UZ" b="1" dirty="0"/>
              <a:t>Белгилар ва пиктограмма қурилмаси </a:t>
            </a:r>
            <a:endParaRPr lang="ru-RU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2267744" y="2367279"/>
            <a:ext cx="1584176" cy="48565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3059832" y="3105835"/>
            <a:ext cx="1656184" cy="1477328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uz-Cyrl-UZ" b="1" dirty="0" smtClean="0"/>
              <a:t>Плугни бош-қариш </a:t>
            </a:r>
            <a:r>
              <a:rPr lang="uz-Cyrl-UZ" b="1" dirty="0"/>
              <a:t>учун джойстли </a:t>
            </a:r>
            <a:r>
              <a:rPr lang="uz-Cyrl-UZ" b="1" dirty="0" smtClean="0"/>
              <a:t>   СС</a:t>
            </a:r>
            <a:r>
              <a:rPr lang="en-US" b="1" dirty="0"/>
              <a:t>I ISOBUS </a:t>
            </a:r>
            <a:r>
              <a:rPr lang="uz-Cyrl-UZ" b="1" dirty="0"/>
              <a:t> терминали</a:t>
            </a:r>
            <a:endParaRPr lang="ru-RU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 flipH="1">
            <a:off x="2267744" y="4583163"/>
            <a:ext cx="1620180" cy="28599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3077834" y="4859931"/>
            <a:ext cx="1638182" cy="92333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uz-Cyrl-UZ" b="1" dirty="0" smtClean="0"/>
              <a:t>Махсус </a:t>
            </a:r>
            <a:r>
              <a:rPr lang="uz-Cyrl-UZ" b="1" dirty="0"/>
              <a:t>навигацион дастур </a:t>
            </a:r>
            <a:r>
              <a:rPr lang="en-US" b="1" dirty="0" err="1"/>
              <a:t>Fielnav</a:t>
            </a:r>
            <a:r>
              <a:rPr lang="en-US" b="1" dirty="0"/>
              <a:t> </a:t>
            </a:r>
            <a:endParaRPr lang="ru-RU" b="1" dirty="0"/>
          </a:p>
        </p:txBody>
      </p:sp>
      <p:cxnSp>
        <p:nvCxnSpPr>
          <p:cNvPr id="18" name="Прямая со стрелкой 17"/>
          <p:cNvCxnSpPr/>
          <p:nvPr/>
        </p:nvCxnSpPr>
        <p:spPr>
          <a:xfrm flipV="1">
            <a:off x="4716016" y="5013176"/>
            <a:ext cx="1656184" cy="57606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544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143108" y="357166"/>
            <a:ext cx="5000660" cy="135732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solidFill>
                  <a:srgbClr val="FF0000"/>
                </a:solidFill>
              </a:rPr>
              <a:t>Диққат!  </a:t>
            </a:r>
          </a:p>
          <a:p>
            <a:pPr algn="ctr"/>
            <a:r>
              <a:rPr lang="uz-Cyrl-UZ" sz="2800" b="1" dirty="0" smtClean="0">
                <a:solidFill>
                  <a:srgbClr val="FF0000"/>
                </a:solidFill>
              </a:rPr>
              <a:t>Ёзиб олинг ва эслаб қолинг!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00034" y="1857364"/>
            <a:ext cx="8358246" cy="47863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83969" name="Rectangle 1"/>
          <p:cNvSpPr>
            <a:spLocks noChangeArrowheads="1"/>
          </p:cNvSpPr>
          <p:nvPr/>
        </p:nvSpPr>
        <p:spPr bwMode="auto">
          <a:xfrm>
            <a:off x="642910" y="1118704"/>
            <a:ext cx="8072494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</a:t>
            </a:r>
          </a:p>
          <a:p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</a:p>
          <a:p>
            <a:r>
              <a:rPr kumimoji="0" lang="uz-Cyrl-UZ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</a:t>
            </a:r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“Инсон-машина-мухит</a:t>
            </a:r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тизими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ехникалар тўғрисидаги       </a:t>
            </a:r>
          </a:p>
          <a:p>
            <a:r>
              <a:rPr lang="uz-Cyrl-UZ" sz="32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z-Cyrl-UZ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uz-Cyrl-UZ" sz="32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аълумотларни  </a:t>
            </a:r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мобил курилмалар, </a:t>
            </a:r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смартфон</a:t>
            </a:r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планшет </a:t>
            </a:r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компьютерлари </a:t>
            </a:r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ҳамда агрегатларни бошқариш блоклари орқали </a:t>
            </a:r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олиш, 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тахлил    қилиш    ҳамда     ишлаб    </a:t>
            </a:r>
          </a:p>
          <a:p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     чиқариш  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жараёнларини</a:t>
            </a:r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масофадан    </a:t>
            </a:r>
          </a:p>
          <a:p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туриб </a:t>
            </a:r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бошқариш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имкониятини  </a:t>
            </a:r>
          </a:p>
          <a:p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                                   беради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249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635896" y="1623560"/>
            <a:ext cx="5184575" cy="324036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1). Эргономака </a:t>
            </a:r>
            <a:r>
              <a:rPr lang="uz-Cyrl-UZ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нима? Унинг қандай </a:t>
            </a:r>
            <a:r>
              <a:rPr lang="uz-Cyrl-UZ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кўрсатгичларини </a:t>
            </a:r>
            <a:r>
              <a:rPr lang="uz-Cyrl-UZ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биласиз?  </a:t>
            </a:r>
            <a:endParaRPr lang="ru-RU" sz="2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2).</a:t>
            </a:r>
            <a:r>
              <a:rPr lang="uz-Cyrl-UZ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Агрегатларни масофадан туриб бошқариш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деганда нимани тушунасиз? </a:t>
            </a:r>
            <a:endParaRPr lang="ru-RU" sz="2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476672"/>
            <a:ext cx="7920880" cy="5760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Мавзу бўйича билим савиясини баҳолаш </a:t>
            </a:r>
            <a:endParaRPr lang="uz-Cyrl-UZ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9512" y="1772817"/>
            <a:ext cx="3312368" cy="324035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i="1" dirty="0" smtClean="0"/>
              <a:t> </a:t>
            </a:r>
            <a:r>
              <a:rPr lang="uz-Cyrl-UZ" sz="2000" b="1" i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z-Cyrl-UZ" sz="2000" b="1" i="1" dirty="0" smtClean="0">
                <a:latin typeface="Times New Roman" pitchFamily="18" charset="0"/>
                <a:cs typeface="Times New Roman" pitchFamily="18" charset="0"/>
              </a:rPr>
              <a:t>Инсон - машина-мухит” тизими</a:t>
            </a:r>
            <a:r>
              <a:rPr lang="uz-Cyrl-UZ" sz="20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z-Cyrl-UZ" sz="2000" b="1" i="1" dirty="0" smtClean="0">
                <a:latin typeface="Times New Roman" pitchFamily="18" charset="0"/>
                <a:cs typeface="Times New Roman" pitchFamily="18" charset="0"/>
              </a:rPr>
              <a:t>эрго-номик кўрсатгичлар, ахборот, </a:t>
            </a:r>
            <a:r>
              <a:rPr lang="uz-Cyrl-UZ" sz="2000" b="1" i="1" dirty="0">
                <a:latin typeface="Times New Roman" pitchFamily="18" charset="0"/>
                <a:cs typeface="Times New Roman" pitchFamily="18" charset="0"/>
              </a:rPr>
              <a:t>биофизик, </a:t>
            </a:r>
            <a:r>
              <a:rPr lang="uz-Cyrl-UZ" sz="2000" b="1" i="1" dirty="0" smtClean="0">
                <a:latin typeface="Times New Roman" pitchFamily="18" charset="0"/>
                <a:cs typeface="Times New Roman" pitchFamily="18" charset="0"/>
              </a:rPr>
              <a:t>энергетик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z-Cyrl-UZ" sz="2000" b="1" i="1" dirty="0">
                <a:latin typeface="Times New Roman" pitchFamily="18" charset="0"/>
                <a:cs typeface="Times New Roman" pitchFamily="18" charset="0"/>
              </a:rPr>
              <a:t>фазовий-антропометрик ва техник-эстетик </a:t>
            </a:r>
            <a:r>
              <a:rPr lang="uz-Cyrl-UZ" sz="2000" b="1" i="1" dirty="0" smtClean="0">
                <a:latin typeface="Times New Roman" pitchFamily="18" charset="0"/>
                <a:cs typeface="Times New Roman" pitchFamily="18" charset="0"/>
              </a:rPr>
              <a:t>муво-фиқликлар</a:t>
            </a:r>
            <a:r>
              <a:rPr lang="uz-Cyrl-UZ" sz="2000" b="1" i="1" dirty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uz-Cyrl-UZ" sz="2000" b="1" i="1" dirty="0" smtClean="0">
                <a:latin typeface="Times New Roman" pitchFamily="18" charset="0"/>
                <a:cs typeface="Times New Roman" pitchFamily="18" charset="0"/>
              </a:rPr>
              <a:t>ахборот ва мобил </a:t>
            </a:r>
            <a:r>
              <a:rPr lang="uz-Cyrl-UZ" sz="2000" b="1" i="1" dirty="0">
                <a:latin typeface="Times New Roman" pitchFamily="18" charset="0"/>
                <a:cs typeface="Times New Roman" pitchFamily="18" charset="0"/>
              </a:rPr>
              <a:t>алоқа </a:t>
            </a:r>
            <a:r>
              <a:rPr lang="uz-Cyrl-UZ" sz="2000" b="1" i="1" dirty="0" smtClean="0">
                <a:latin typeface="Times New Roman" pitchFamily="18" charset="0"/>
                <a:cs typeface="Times New Roman" pitchFamily="18" charset="0"/>
              </a:rPr>
              <a:t>тизимлари,  </a:t>
            </a:r>
            <a:r>
              <a:rPr lang="uz-Cyrl-UZ" sz="2000" b="1" i="1" dirty="0">
                <a:latin typeface="Times New Roman" pitchFamily="18" charset="0"/>
                <a:cs typeface="Times New Roman" pitchFamily="18" charset="0"/>
              </a:rPr>
              <a:t>бошқариш </a:t>
            </a:r>
            <a:r>
              <a:rPr lang="uz-Cyrl-UZ" sz="2000" b="1" i="1" dirty="0" smtClean="0">
                <a:latin typeface="Times New Roman" pitchFamily="18" charset="0"/>
                <a:cs typeface="Times New Roman" pitchFamily="18" charset="0"/>
              </a:rPr>
              <a:t>ерминали</a:t>
            </a:r>
            <a:r>
              <a:rPr lang="uz-Cyrl-UZ" sz="2000" b="1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1166359"/>
            <a:ext cx="2808312" cy="45720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Тушунчалар 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3969" y="1173770"/>
            <a:ext cx="3816423" cy="44979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Назорат саволлари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473965"/>
              </p:ext>
            </p:extLst>
          </p:nvPr>
        </p:nvGraphicFramePr>
        <p:xfrm>
          <a:off x="359531" y="5157192"/>
          <a:ext cx="8388933" cy="144326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645159"/>
                <a:gridCol w="3249766"/>
                <a:gridCol w="2494008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Биламан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sz="24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794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Билишни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хоҳлайман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Билиб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олдим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охирида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61805"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979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339" y="188640"/>
            <a:ext cx="8535322" cy="100811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Эргономика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тизими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нинг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асосий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вазифаси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8266" y="1340768"/>
            <a:ext cx="8428944" cy="5262979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1340768"/>
            <a:ext cx="799288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Техникани бошқарувчи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операторнинг 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фа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олият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даврида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машинани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барча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тавсиф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ларини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таъминлайдиган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шу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билан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бир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вактда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операторнинг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хотираси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фикрини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чарчатмасдан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барча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ахбор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тни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кабул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килиш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хамда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кайта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ишлаш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имконини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берадиган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“И</a:t>
            </a:r>
            <a:r>
              <a:rPr lang="ru-RU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нсон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-машина-</a:t>
            </a:r>
            <a:r>
              <a:rPr lang="ru-RU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муҳит</a:t>
            </a:r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тизимини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, яъни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ахборат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моделини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яратиш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эргономика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 тизими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нинг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асосий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вазифасидир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8489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500166" y="188640"/>
            <a:ext cx="6929486" cy="151216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“И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нсон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-машина-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муҳит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тизимини кафолатловчи мувофиқликлар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83046" y="1771106"/>
            <a:ext cx="6816250" cy="91843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Ахборот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мувофиклиги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515267" y="2851226"/>
            <a:ext cx="6808045" cy="93610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Биофизик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мувофиклик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500165" y="4822041"/>
            <a:ext cx="6816249" cy="91121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Фазовий-антропометрик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мувофиклик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508370" y="5857892"/>
            <a:ext cx="6808043" cy="66745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Техник-эстетик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мувофиклик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rot="5400000">
            <a:off x="-1678825" y="3321843"/>
            <a:ext cx="5500726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трелка вправо 17"/>
          <p:cNvSpPr/>
          <p:nvPr/>
        </p:nvSpPr>
        <p:spPr>
          <a:xfrm>
            <a:off x="1133455" y="2016009"/>
            <a:ext cx="42862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1068972" y="3104964"/>
            <a:ext cx="42862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1079743" y="5099053"/>
            <a:ext cx="428628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1071538" y="5922703"/>
            <a:ext cx="428628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единительная линия 24"/>
          <p:cNvCxnSpPr>
            <a:endCxn id="4" idx="1"/>
          </p:cNvCxnSpPr>
          <p:nvPr/>
        </p:nvCxnSpPr>
        <p:spPr>
          <a:xfrm>
            <a:off x="1071538" y="571480"/>
            <a:ext cx="428628" cy="3732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Скругленный прямоугольник 1"/>
          <p:cNvSpPr/>
          <p:nvPr/>
        </p:nvSpPr>
        <p:spPr>
          <a:xfrm>
            <a:off x="1500166" y="3861048"/>
            <a:ext cx="6816250" cy="79208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Энергетик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мувофиклик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" name="Стрелка вправо 7"/>
          <p:cNvSpPr/>
          <p:nvPr/>
        </p:nvSpPr>
        <p:spPr>
          <a:xfrm>
            <a:off x="1070744" y="3944603"/>
            <a:ext cx="429422" cy="4035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426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214290"/>
            <a:ext cx="8352928" cy="92869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/>
              <a:t> </a:t>
            </a:r>
            <a:r>
              <a:rPr lang="ru-RU" sz="4800" b="1" dirty="0" err="1">
                <a:latin typeface="Times New Roman" pitchFamily="18" charset="0"/>
                <a:cs typeface="Times New Roman" pitchFamily="18" charset="0"/>
              </a:rPr>
              <a:t>Ахборот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>
                <a:latin typeface="Times New Roman" pitchFamily="18" charset="0"/>
                <a:cs typeface="Times New Roman" pitchFamily="18" charset="0"/>
              </a:rPr>
              <a:t>мувофиклиги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1285860"/>
            <a:ext cx="8640960" cy="487944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366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2000240"/>
            <a:ext cx="133350" cy="209550"/>
          </a:xfrm>
          <a:prstGeom prst="rect">
            <a:avLst/>
          </a:prstGeom>
          <a:noFill/>
        </p:spPr>
      </p:pic>
      <p:sp>
        <p:nvSpPr>
          <p:cNvPr id="113667" name="Rectangle 3"/>
          <p:cNvSpPr>
            <a:spLocks noChangeArrowheads="1"/>
          </p:cNvSpPr>
          <p:nvPr/>
        </p:nvSpPr>
        <p:spPr bwMode="auto">
          <a:xfrm>
            <a:off x="611560" y="1141855"/>
            <a:ext cx="8136904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        О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ператор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ахборотни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акс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эттирувчи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воситалар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сенсомотор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курилмалар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яъни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ахборот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модели 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ёрдамида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жара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ё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нни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бошқариб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уни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назорат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килиб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боради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  У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ушбу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модел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оркали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энг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мураккаб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тизимларни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ҳам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бошкариш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мумкин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б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ў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лади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17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03548" y="214290"/>
            <a:ext cx="8352928" cy="92869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Биофизик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мувофиклик</a:t>
            </a:r>
            <a:r>
              <a:rPr lang="ru-RU" sz="3200" b="1" dirty="0"/>
              <a:t>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1285860"/>
            <a:ext cx="8640960" cy="471490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366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2000240"/>
            <a:ext cx="133350" cy="209550"/>
          </a:xfrm>
          <a:prstGeom prst="rect">
            <a:avLst/>
          </a:prstGeom>
          <a:noFill/>
        </p:spPr>
      </p:pic>
      <p:sp>
        <p:nvSpPr>
          <p:cNvPr id="113667" name="Rectangle 3"/>
          <p:cNvSpPr>
            <a:spLocks noChangeArrowheads="1"/>
          </p:cNvSpPr>
          <p:nvPr/>
        </p:nvSpPr>
        <p:spPr bwMode="auto">
          <a:xfrm>
            <a:off x="503548" y="1565822"/>
            <a:ext cx="8388932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Биофизик </a:t>
            </a:r>
            <a:r>
              <a:rPr lang="ru-RU" sz="4400" b="1" dirty="0" err="1">
                <a:latin typeface="Times New Roman" pitchFamily="18" charset="0"/>
                <a:cs typeface="Times New Roman" pitchFamily="18" charset="0"/>
              </a:rPr>
              <a:t>мувофиклик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деганда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операторнинг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макбул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иш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кобилиятини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4400" b="1" dirty="0" smtClean="0">
                <a:latin typeface="Times New Roman" pitchFamily="18" charset="0"/>
                <a:cs typeface="Times New Roman" pitchFamily="18" charset="0"/>
              </a:rPr>
              <a:t>меъёрий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>
                <a:latin typeface="Times New Roman" pitchFamily="18" charset="0"/>
                <a:cs typeface="Times New Roman" pitchFamily="18" charset="0"/>
              </a:rPr>
              <a:t>физиологик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ҳолатини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>
                <a:latin typeface="Times New Roman" pitchFamily="18" charset="0"/>
                <a:cs typeface="Times New Roman" pitchFamily="18" charset="0"/>
              </a:rPr>
              <a:t>таъминлайдиган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атроф-мухит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шароити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>
                <a:latin typeface="Times New Roman" pitchFamily="18" charset="0"/>
                <a:cs typeface="Times New Roman" pitchFamily="18" charset="0"/>
              </a:rPr>
              <a:t>тушунилади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17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214290"/>
            <a:ext cx="8352928" cy="92869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Энергетик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мувофиклик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1285860"/>
            <a:ext cx="8640960" cy="471490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667" name="Rectangle 3"/>
          <p:cNvSpPr>
            <a:spLocks noChangeArrowheads="1"/>
          </p:cNvSpPr>
          <p:nvPr/>
        </p:nvSpPr>
        <p:spPr bwMode="auto">
          <a:xfrm>
            <a:off x="503548" y="1698407"/>
            <a:ext cx="8136904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Энергетик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мувофиклик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деганда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сарфланадиган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куч,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кувват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тезлик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харакат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аниклиги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нисбатида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машинанинг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бошкариш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органлари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билан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оператор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нинг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оптимал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имкониятларини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мос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келиши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тушунилади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17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214290"/>
            <a:ext cx="8352928" cy="119848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Фазовий-антропометрик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мувофиклик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1628800"/>
            <a:ext cx="8640960" cy="437196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Операторнинг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аолияти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даврида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яъни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, ишни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бажариш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вактида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, 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гавда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ў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лчамларини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, ташки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фазовий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имкониятларини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унинг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иш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холатидаги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гавда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жойлашувини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ҳисобга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олиш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демакдир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04317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214290"/>
            <a:ext cx="8352928" cy="92869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Техник-эстетик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мувофиклик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1285860"/>
            <a:ext cx="8640960" cy="471490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667" name="Rectangle 3"/>
          <p:cNvSpPr>
            <a:spLocks noChangeArrowheads="1"/>
          </p:cNvSpPr>
          <p:nvPr/>
        </p:nvSpPr>
        <p:spPr bwMode="auto">
          <a:xfrm>
            <a:off x="611560" y="1541965"/>
            <a:ext cx="813690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Техник - эстетик 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мувофиклик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- машина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иш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технологиясини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техник-эстетик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жихатдан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ишчининг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талабини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каноатлантиришидир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Инсон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машинада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иш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бажарганда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ё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ки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асбоб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курулмалардан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фойдаланил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ганда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ў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зида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ижобий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ҳиссиётлар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ҳосил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килиши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лозим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4317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8d98d7876db190f3e691ec2b78def5f558cc67a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432</Words>
  <Application>Microsoft Office PowerPoint</Application>
  <PresentationFormat>Экран (4:3)</PresentationFormat>
  <Paragraphs>63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Гость</dc:creator>
  <cp:lastModifiedBy>Admin</cp:lastModifiedBy>
  <cp:revision>3</cp:revision>
  <dcterms:created xsi:type="dcterms:W3CDTF">2016-06-01T12:27:53Z</dcterms:created>
  <dcterms:modified xsi:type="dcterms:W3CDTF">2018-02-19T07:46:38Z</dcterms:modified>
</cp:coreProperties>
</file>