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59" r:id="rId4"/>
    <p:sldId id="260" r:id="rId5"/>
    <p:sldId id="261" r:id="rId6"/>
    <p:sldId id="262" r:id="rId7"/>
    <p:sldId id="263" r:id="rId8"/>
    <p:sldId id="264" r:id="rId9"/>
    <p:sldId id="265" r:id="rId10"/>
    <p:sldId id="266" r:id="rId11"/>
    <p:sldId id="267" r:id="rId12"/>
  </p:sldIdLst>
  <p:sldSz cx="9144000" cy="6858000" type="screen4x3"/>
  <p:notesSz cx="6815138" cy="99425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39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275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60800" y="0"/>
            <a:ext cx="2952750" cy="4968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1C99B02C-12C1-4C7F-BE6E-DB8AD9ACEB19}" type="datetimeFigureOut">
              <a:rPr lang="ru-RU"/>
              <a:pPr>
                <a:defRPr/>
              </a:pPr>
              <a:t>06.11.2018</a:t>
            </a:fld>
            <a:endParaRPr lang="ru-RU"/>
          </a:p>
        </p:txBody>
      </p:sp>
      <p:sp>
        <p:nvSpPr>
          <p:cNvPr id="4" name="Образ слайда 3"/>
          <p:cNvSpPr>
            <a:spLocks noGrp="1" noRot="1" noChangeAspect="1"/>
          </p:cNvSpPr>
          <p:nvPr>
            <p:ph type="sldImg" idx="2"/>
          </p:nvPr>
        </p:nvSpPr>
        <p:spPr>
          <a:xfrm>
            <a:off x="923925" y="746125"/>
            <a:ext cx="4970463" cy="37274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1038" y="4722813"/>
            <a:ext cx="5453062" cy="447357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44038"/>
            <a:ext cx="2952750"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60800" y="9444038"/>
            <a:ext cx="2952750" cy="496887"/>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6D06C7EE-81A6-4135-955D-807F81B86C5C}"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Образ слайда 1"/>
          <p:cNvSpPr>
            <a:spLocks noGrp="1" noRot="1" noChangeAspect="1"/>
          </p:cNvSpPr>
          <p:nvPr>
            <p:ph type="sldImg"/>
          </p:nvPr>
        </p:nvSpPr>
        <p:spPr bwMode="auto">
          <a:noFill/>
          <a:ln>
            <a:solidFill>
              <a:srgbClr val="000000"/>
            </a:solidFill>
            <a:miter lim="800000"/>
            <a:headEnd/>
            <a:tailEnd/>
          </a:ln>
        </p:spPr>
      </p:sp>
      <p:sp>
        <p:nvSpPr>
          <p:cNvPr id="1741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741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1C9AF3-458A-4B75-B19B-D46003B6362A}" type="slidenum">
              <a:rPr lang="ru-RU"/>
              <a:pPr fontAlgn="base">
                <a:spcBef>
                  <a:spcPct val="0"/>
                </a:spcBef>
                <a:spcAft>
                  <a:spcPct val="0"/>
                </a:spcAft>
              </a:pPr>
              <a:t>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05C4BA01-30BF-4898-9FAB-ABBF8310816E}"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62567D1-9218-4EE6-A7F9-7AFCF740AE9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D83EC24-E0DD-4BF0-9762-585C186F64CD}"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F277A59-A542-4B32-AC08-A8A15773B8CA}"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60EDFC4-AC6B-4071-A84E-F3EB35151581}"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CDC738-524E-49B0-9800-C3223B5DADFD}"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F7B72A4-925C-47CA-9550-6681AD9389BB}"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A28F77A-0945-4F73-866D-077AF4BFA6BE}"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86F262E3-D0D0-4130-804B-BEFC457427CD}"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09E8F59-F48D-43C4-85F7-E0A620141B1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28FE00D9-FB1F-4F62-ACF0-5565E2618D97}"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280BBF3-0223-46E5-A8FC-A0F6E11AEB2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7C0D0F76-C165-4B63-8685-8C08C0BEC6F9}" type="datetimeFigureOut">
              <a:rPr lang="ru-RU"/>
              <a:pPr>
                <a:defRPr/>
              </a:pPr>
              <a:t>06.11.2018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8B03910-49B9-4C34-A9CC-61349AB6B3E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311E065C-B68B-4909-88B4-943EF5635257}" type="datetimeFigureOut">
              <a:rPr lang="ru-RU"/>
              <a:pPr>
                <a:defRPr/>
              </a:pPr>
              <a:t>06.11.2018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497266E2-957B-4D81-ABA8-F00E61AA12B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4556328-05E7-402B-9571-6687EA9DEF36}" type="datetimeFigureOut">
              <a:rPr lang="ru-RU"/>
              <a:pPr>
                <a:defRPr/>
              </a:pPr>
              <a:t>06.11.2018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7F0D726E-9392-497C-B37E-EB3406CB865B}"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B7872053-D1A2-4407-871C-B6FFEC16D59A}"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0A451A1-37D8-45DB-8242-D2D70559A81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F0954E7F-FE44-4308-9F83-FBBFFD466A3F}"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7DF2033-1F0B-4AA7-BE70-6FD4FCDDD04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3C9838D-E3AA-44AD-A7E9-CF6C60FB3094}" type="datetimeFigureOut">
              <a:rPr lang="ru-RU"/>
              <a:pPr>
                <a:defRPr/>
              </a:pPr>
              <a:t>06.11.2018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91219E81-C8C8-4DD7-84D3-BF4CF131ABB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285750" y="1000125"/>
            <a:ext cx="8643938" cy="4589463"/>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14338" name="Rectangle 1"/>
          <p:cNvSpPr>
            <a:spLocks noChangeArrowheads="1"/>
          </p:cNvSpPr>
          <p:nvPr/>
        </p:nvSpPr>
        <p:spPr bwMode="auto">
          <a:xfrm>
            <a:off x="500063" y="4763"/>
            <a:ext cx="8286750" cy="5632450"/>
          </a:xfrm>
          <a:prstGeom prst="rect">
            <a:avLst/>
          </a:prstGeom>
          <a:noFill/>
          <a:ln w="9525">
            <a:noFill/>
            <a:miter lim="800000"/>
            <a:headEnd/>
            <a:tailEnd/>
          </a:ln>
        </p:spPr>
        <p:txBody>
          <a:bodyPr anchor="ctr">
            <a:spAutoFit/>
          </a:bodyPr>
          <a:lstStyle/>
          <a:p>
            <a:pPr algn="ctr"/>
            <a:endParaRPr lang="uz-Cyrl-UZ" sz="3200" b="1">
              <a:latin typeface="Times New Roman" pitchFamily="18" charset="0"/>
              <a:cs typeface="Times New Roman" pitchFamily="18" charset="0"/>
            </a:endParaRPr>
          </a:p>
          <a:p>
            <a:pPr algn="ctr"/>
            <a:endParaRPr lang="uz-Cyrl-UZ" sz="3200" b="1">
              <a:latin typeface="Times New Roman" pitchFamily="18" charset="0"/>
              <a:cs typeface="Times New Roman" pitchFamily="18" charset="0"/>
            </a:endParaRPr>
          </a:p>
          <a:p>
            <a:pPr algn="ctr"/>
            <a:endParaRPr lang="uz-Cyrl-UZ" sz="3200" b="1">
              <a:latin typeface="Times New Roman" pitchFamily="18" charset="0"/>
              <a:cs typeface="Times New Roman" pitchFamily="18" charset="0"/>
            </a:endParaRPr>
          </a:p>
          <a:p>
            <a:pPr algn="ctr"/>
            <a:r>
              <a:rPr lang="uz-Cyrl-UZ" sz="3200" b="1">
                <a:latin typeface="Times New Roman" pitchFamily="18" charset="0"/>
                <a:cs typeface="Times New Roman" pitchFamily="18" charset="0"/>
              </a:rPr>
              <a:t>22-мавзу.  Сабзавотларни йиғиштириш </a:t>
            </a:r>
          </a:p>
          <a:p>
            <a:pPr algn="ctr"/>
            <a:r>
              <a:rPr lang="uz-Cyrl-UZ" sz="3200" b="1">
                <a:latin typeface="Times New Roman" pitchFamily="18" charset="0"/>
                <a:cs typeface="Times New Roman" pitchFamily="18" charset="0"/>
              </a:rPr>
              <a:t>  (2 соат)</a:t>
            </a:r>
            <a:endParaRPr lang="ru-RU" sz="3200">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a:t>
            </a:r>
            <a:endParaRPr lang="ru-RU" sz="2800">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Режа: 1. Сабзавотлар  йиғишнинг   ўзига хос  </a:t>
            </a:r>
          </a:p>
          <a:p>
            <a:pPr algn="just"/>
            <a:r>
              <a:rPr lang="uz-Cyrl-UZ" sz="2800" b="1">
                <a:latin typeface="Times New Roman" pitchFamily="18" charset="0"/>
                <a:cs typeface="Times New Roman" pitchFamily="18" charset="0"/>
              </a:rPr>
              <a:t>                 хусусиятлари ва усуллари;          </a:t>
            </a:r>
            <a:endParaRPr lang="ru-RU" sz="2800">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2. Йиғиш машиналарининг турлари, </a:t>
            </a:r>
          </a:p>
          <a:p>
            <a:pPr algn="just"/>
            <a:r>
              <a:rPr lang="uz-Cyrl-UZ" sz="2800" b="1">
                <a:latin typeface="Times New Roman" pitchFamily="18" charset="0"/>
                <a:cs typeface="Times New Roman" pitchFamily="18" charset="0"/>
              </a:rPr>
              <a:t>                  тузилиши ва иш жараёни. </a:t>
            </a:r>
            <a:endParaRPr lang="ru-RU" sz="2800">
              <a:latin typeface="Times New Roman" pitchFamily="18" charset="0"/>
              <a:cs typeface="Times New Roman" pitchFamily="18" charset="0"/>
            </a:endParaRPr>
          </a:p>
          <a:p>
            <a:r>
              <a:rPr lang="uz-Cyrl-UZ" sz="3200" b="1">
                <a:latin typeface="Calibri" pitchFamily="34" charset="0"/>
              </a:rPr>
              <a:t> </a:t>
            </a:r>
            <a:endParaRPr lang="ru-RU" sz="3200">
              <a:latin typeface="Calibri" pitchFamily="34" charset="0"/>
            </a:endParaRPr>
          </a:p>
          <a:p>
            <a:pPr algn="just"/>
            <a:endParaRPr lang="ru-RU" sz="280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200" b="1" dirty="0" err="1">
                <a:latin typeface="Times New Roman" pitchFamily="18" charset="0"/>
                <a:cs typeface="Times New Roman" pitchFamily="18" charset="0"/>
              </a:rPr>
              <a:t>Сабзавот</a:t>
            </a:r>
            <a:r>
              <a:rPr lang="ru-RU" sz="3200" b="1" dirty="0">
                <a:latin typeface="Times New Roman" pitchFamily="18" charset="0"/>
                <a:cs typeface="Times New Roman" pitchFamily="18" charset="0"/>
              </a:rPr>
              <a:t> </a:t>
            </a:r>
            <a:r>
              <a:rPr lang="ru-RU" sz="3200" b="1" dirty="0" err="1">
                <a:latin typeface="Times New Roman" pitchFamily="18" charset="0"/>
                <a:cs typeface="Times New Roman" pitchFamily="18" charset="0"/>
              </a:rPr>
              <a:t>йи</a:t>
            </a:r>
            <a:r>
              <a:rPr lang="uz-Cyrl-UZ" sz="3200" b="1" dirty="0">
                <a:latin typeface="Times New Roman" pitchFamily="18" charset="0"/>
                <a:cs typeface="Times New Roman" pitchFamily="18" charset="0"/>
              </a:rPr>
              <a:t>ғишда қўлланиладиган замонавий машиналар</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142875" y="1135063"/>
            <a:ext cx="8715375" cy="5375275"/>
          </a:xfrm>
          <a:prstGeom prst="roundRect">
            <a:avLst/>
          </a:prstGeom>
          <a:solidFill>
            <a:schemeClr val="accent3">
              <a:lumMod val="20000"/>
              <a:lumOff val="80000"/>
            </a:schemeClr>
          </a:solidFill>
          <a:ln w="19050"/>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p>
        </p:txBody>
      </p:sp>
      <p:pic>
        <p:nvPicPr>
          <p:cNvPr id="24579" name="Рисунок 6"/>
          <p:cNvPicPr>
            <a:picLocks noChangeAspect="1" noChangeArrowheads="1"/>
          </p:cNvPicPr>
          <p:nvPr/>
        </p:nvPicPr>
        <p:blipFill>
          <a:blip r:embed="rId2"/>
          <a:srcRect/>
          <a:stretch>
            <a:fillRect/>
          </a:stretch>
        </p:blipFill>
        <p:spPr bwMode="auto">
          <a:xfrm>
            <a:off x="323850" y="1196975"/>
            <a:ext cx="4767263" cy="2376488"/>
          </a:xfrm>
          <a:prstGeom prst="rect">
            <a:avLst/>
          </a:prstGeom>
          <a:noFill/>
          <a:ln w="19050">
            <a:solidFill>
              <a:schemeClr val="tx1"/>
            </a:solidFill>
            <a:miter lim="800000"/>
            <a:headEnd/>
            <a:tailEnd/>
          </a:ln>
        </p:spPr>
      </p:pic>
      <p:pic>
        <p:nvPicPr>
          <p:cNvPr id="24580" name="Picture 2"/>
          <p:cNvPicPr>
            <a:picLocks noChangeAspect="1" noChangeArrowheads="1"/>
          </p:cNvPicPr>
          <p:nvPr/>
        </p:nvPicPr>
        <p:blipFill>
          <a:blip r:embed="rId3"/>
          <a:srcRect/>
          <a:stretch>
            <a:fillRect/>
          </a:stretch>
        </p:blipFill>
        <p:spPr bwMode="auto">
          <a:xfrm>
            <a:off x="3132138" y="3716338"/>
            <a:ext cx="5381625" cy="2755900"/>
          </a:xfrm>
          <a:prstGeom prst="rect">
            <a:avLst/>
          </a:prstGeom>
          <a:noFill/>
          <a:ln w="19050">
            <a:solidFill>
              <a:schemeClr val="tx1"/>
            </a:solidFill>
            <a:miter lim="800000"/>
            <a:headEnd/>
            <a:tailEnd/>
          </a:ln>
        </p:spPr>
      </p:pic>
      <p:sp>
        <p:nvSpPr>
          <p:cNvPr id="24581" name="TextBox 1"/>
          <p:cNvSpPr txBox="1">
            <a:spLocks noChangeArrowheads="1"/>
          </p:cNvSpPr>
          <p:nvPr/>
        </p:nvSpPr>
        <p:spPr bwMode="auto">
          <a:xfrm>
            <a:off x="5940425" y="1628775"/>
            <a:ext cx="1784350" cy="1384300"/>
          </a:xfrm>
          <a:prstGeom prst="rect">
            <a:avLst/>
          </a:prstGeom>
          <a:noFill/>
          <a:ln w="12700">
            <a:solidFill>
              <a:schemeClr val="tx1"/>
            </a:solidFill>
            <a:miter lim="800000"/>
            <a:headEnd/>
            <a:tailEnd/>
          </a:ln>
        </p:spPr>
        <p:txBody>
          <a:bodyPr wrap="none">
            <a:spAutoFit/>
          </a:bodyPr>
          <a:lstStyle/>
          <a:p>
            <a:pPr algn="ctr"/>
            <a:r>
              <a:rPr lang="uz-Cyrl-UZ" sz="2800" b="1">
                <a:latin typeface="Times New Roman" pitchFamily="18" charset="0"/>
                <a:cs typeface="Times New Roman" pitchFamily="18" charset="0"/>
              </a:rPr>
              <a:t>Помидор </a:t>
            </a:r>
          </a:p>
          <a:p>
            <a:pPr algn="ctr"/>
            <a:r>
              <a:rPr lang="uz-Cyrl-UZ" sz="2800" b="1">
                <a:latin typeface="Times New Roman" pitchFamily="18" charset="0"/>
                <a:cs typeface="Times New Roman" pitchFamily="18" charset="0"/>
              </a:rPr>
              <a:t>йиғиш </a:t>
            </a:r>
          </a:p>
          <a:p>
            <a:pPr algn="ctr"/>
            <a:r>
              <a:rPr lang="uz-Cyrl-UZ" sz="2800" b="1">
                <a:latin typeface="Times New Roman" pitchFamily="18" charset="0"/>
                <a:cs typeface="Times New Roman" pitchFamily="18" charset="0"/>
              </a:rPr>
              <a:t>комбайни</a:t>
            </a:r>
            <a:endParaRPr lang="ru-RU" sz="2800" b="1">
              <a:latin typeface="Times New Roman" pitchFamily="18" charset="0"/>
              <a:cs typeface="Times New Roman" pitchFamily="18" charset="0"/>
            </a:endParaRPr>
          </a:p>
        </p:txBody>
      </p:sp>
      <p:sp>
        <p:nvSpPr>
          <p:cNvPr id="3" name="Стрелка влево 2"/>
          <p:cNvSpPr/>
          <p:nvPr/>
        </p:nvSpPr>
        <p:spPr>
          <a:xfrm>
            <a:off x="5148263" y="2079625"/>
            <a:ext cx="792162" cy="4841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583" name="TextBox 5"/>
          <p:cNvSpPr txBox="1">
            <a:spLocks noChangeArrowheads="1"/>
          </p:cNvSpPr>
          <p:nvPr/>
        </p:nvSpPr>
        <p:spPr bwMode="auto">
          <a:xfrm>
            <a:off x="450850" y="4076700"/>
            <a:ext cx="1784350" cy="1385888"/>
          </a:xfrm>
          <a:prstGeom prst="rect">
            <a:avLst/>
          </a:prstGeom>
          <a:noFill/>
          <a:ln w="12700">
            <a:solidFill>
              <a:schemeClr val="tx1"/>
            </a:solidFill>
            <a:miter lim="800000"/>
            <a:headEnd/>
            <a:tailEnd/>
          </a:ln>
        </p:spPr>
        <p:txBody>
          <a:bodyPr wrap="none">
            <a:spAutoFit/>
          </a:bodyPr>
          <a:lstStyle/>
          <a:p>
            <a:pPr algn="ctr"/>
            <a:r>
              <a:rPr lang="uz-Cyrl-UZ" sz="2800" b="1">
                <a:latin typeface="Times New Roman" pitchFamily="18" charset="0"/>
                <a:cs typeface="Times New Roman" pitchFamily="18" charset="0"/>
              </a:rPr>
              <a:t>Сабзи </a:t>
            </a:r>
          </a:p>
          <a:p>
            <a:pPr algn="ctr"/>
            <a:r>
              <a:rPr lang="uz-Cyrl-UZ" sz="2800" b="1">
                <a:latin typeface="Times New Roman" pitchFamily="18" charset="0"/>
                <a:cs typeface="Times New Roman" pitchFamily="18" charset="0"/>
              </a:rPr>
              <a:t>йиғиш </a:t>
            </a:r>
          </a:p>
          <a:p>
            <a:pPr algn="ctr"/>
            <a:r>
              <a:rPr lang="uz-Cyrl-UZ" sz="2800" b="1">
                <a:latin typeface="Times New Roman" pitchFamily="18" charset="0"/>
                <a:cs typeface="Times New Roman" pitchFamily="18" charset="0"/>
              </a:rPr>
              <a:t>комбайни</a:t>
            </a:r>
            <a:endParaRPr lang="ru-RU" sz="2800" b="1">
              <a:latin typeface="Times New Roman" pitchFamily="18" charset="0"/>
              <a:cs typeface="Times New Roman" pitchFamily="18" charset="0"/>
            </a:endParaRPr>
          </a:p>
        </p:txBody>
      </p:sp>
      <p:sp>
        <p:nvSpPr>
          <p:cNvPr id="8" name="Стрелка вправо 7"/>
          <p:cNvSpPr/>
          <p:nvPr/>
        </p:nvSpPr>
        <p:spPr>
          <a:xfrm>
            <a:off x="2235200" y="4527550"/>
            <a:ext cx="898525"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63" y="214313"/>
            <a:ext cx="5000625" cy="1500187"/>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rPr>
              <a:t>Диққат!  </a:t>
            </a:r>
          </a:p>
          <a:p>
            <a:pPr algn="ctr" fontAlgn="auto">
              <a:spcBef>
                <a:spcPts val="0"/>
              </a:spcBef>
              <a:spcAft>
                <a:spcPts val="0"/>
              </a:spcAft>
              <a:defRPr/>
            </a:pPr>
            <a:r>
              <a:rPr lang="uz-Cyrl-UZ" sz="2800" b="1" dirty="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357188" y="1714500"/>
            <a:ext cx="8572500" cy="4786313"/>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5603" name="Rectangle 1"/>
          <p:cNvSpPr>
            <a:spLocks noChangeArrowheads="1"/>
          </p:cNvSpPr>
          <p:nvPr/>
        </p:nvSpPr>
        <p:spPr bwMode="auto">
          <a:xfrm>
            <a:off x="301625" y="2246313"/>
            <a:ext cx="8643938" cy="3540125"/>
          </a:xfrm>
          <a:prstGeom prst="rect">
            <a:avLst/>
          </a:prstGeom>
          <a:noFill/>
          <a:ln w="9525">
            <a:noFill/>
            <a:miter lim="800000"/>
            <a:headEnd/>
            <a:tailEnd/>
          </a:ln>
        </p:spPr>
        <p:txBody>
          <a:bodyPr anchor="ctr">
            <a:spAutoFit/>
          </a:bodyPr>
          <a:lstStyle/>
          <a:p>
            <a:r>
              <a:rPr lang="uz-Cyrl-UZ" sz="2800" b="1">
                <a:solidFill>
                  <a:srgbClr val="FF0000"/>
                </a:solidFill>
                <a:latin typeface="Times New Roman" pitchFamily="18" charset="0"/>
                <a:cs typeface="Times New Roman" pitchFamily="18" charset="0"/>
              </a:rPr>
              <a:t>              </a:t>
            </a:r>
            <a:r>
              <a:rPr lang="uz-Cyrl-UZ" sz="3200" b="1">
                <a:latin typeface="Times New Roman" pitchFamily="18" charset="0"/>
                <a:cs typeface="Times New Roman" pitchFamily="18" charset="0"/>
              </a:rPr>
              <a:t>Сабзавот ҳосилини йиғиштириш               </a:t>
            </a:r>
          </a:p>
          <a:p>
            <a:r>
              <a:rPr lang="uz-Cyrl-UZ" sz="3200" b="1">
                <a:latin typeface="Times New Roman" pitchFamily="18" charset="0"/>
                <a:cs typeface="Times New Roman" pitchFamily="18" charset="0"/>
              </a:rPr>
              <a:t>       усули ва ташкил этиш тадбирларини  </a:t>
            </a:r>
          </a:p>
          <a:p>
            <a:r>
              <a:rPr lang="uz-Cyrl-UZ" sz="3200" b="1">
                <a:latin typeface="Times New Roman" pitchFamily="18" charset="0"/>
                <a:cs typeface="Times New Roman" pitchFamily="18" charset="0"/>
              </a:rPr>
              <a:t>    амалда қўллашда  фермер хўжалигининг    </a:t>
            </a:r>
          </a:p>
          <a:p>
            <a:r>
              <a:rPr lang="uz-Cyrl-UZ" sz="3200" b="1">
                <a:solidFill>
                  <a:srgbClr val="FF0000"/>
                </a:solidFill>
                <a:latin typeface="Times New Roman" pitchFamily="18" charset="0"/>
                <a:cs typeface="Times New Roman" pitchFamily="18" charset="0"/>
              </a:rPr>
              <a:t>   тупроқ-иқлим шароити,  ишлаб  чиқариш </a:t>
            </a:r>
          </a:p>
          <a:p>
            <a:r>
              <a:rPr lang="uz-Cyrl-UZ" sz="3200" b="1">
                <a:solidFill>
                  <a:srgbClr val="FF0000"/>
                </a:solidFill>
                <a:latin typeface="Times New Roman" pitchFamily="18" charset="0"/>
                <a:cs typeface="Times New Roman" pitchFamily="18" charset="0"/>
              </a:rPr>
              <a:t>      ҳажми, ўзига хос хусусиятларини ҳамда </a:t>
            </a:r>
          </a:p>
          <a:p>
            <a:r>
              <a:rPr lang="uz-Cyrl-UZ" sz="3200" b="1">
                <a:solidFill>
                  <a:srgbClr val="FF0000"/>
                </a:solidFill>
                <a:latin typeface="Times New Roman" pitchFamily="18" charset="0"/>
                <a:cs typeface="Times New Roman" pitchFamily="18" charset="0"/>
              </a:rPr>
              <a:t>         маҳсулотнинг хоссаларини </a:t>
            </a:r>
            <a:r>
              <a:rPr lang="uz-Cyrl-UZ" sz="3200" b="1">
                <a:latin typeface="Times New Roman" pitchFamily="18" charset="0"/>
                <a:cs typeface="Times New Roman" pitchFamily="18" charset="0"/>
              </a:rPr>
              <a:t>ҳисобга   </a:t>
            </a:r>
          </a:p>
          <a:p>
            <a:r>
              <a:rPr lang="uz-Cyrl-UZ" sz="3200" b="1">
                <a:latin typeface="Times New Roman" pitchFamily="18" charset="0"/>
                <a:cs typeface="Times New Roman" pitchFamily="18" charset="0"/>
              </a:rPr>
              <a:t>                   олиш керак бўлади. </a:t>
            </a:r>
            <a:endParaRPr lang="ru-RU" sz="3200" b="1">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375" y="1773238"/>
            <a:ext cx="5184775"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dirty="0">
                <a:solidFill>
                  <a:srgbClr val="FF0000"/>
                </a:solidFill>
                <a:latin typeface="Times New Roman" pitchFamily="18" charset="0"/>
                <a:cs typeface="Times New Roman" pitchFamily="18" charset="0"/>
              </a:rPr>
              <a:t>1). </a:t>
            </a:r>
            <a:r>
              <a:rPr lang="uz-Cyrl-UZ" sz="2800" b="1" dirty="0">
                <a:latin typeface="Times New Roman" pitchFamily="18" charset="0"/>
                <a:cs typeface="Times New Roman" pitchFamily="18" charset="0"/>
              </a:rPr>
              <a:t>Савзавотларни етишти-ришнинг  </a:t>
            </a:r>
            <a:r>
              <a:rPr lang="uz-Cyrl-UZ" sz="2800" b="1" dirty="0">
                <a:solidFill>
                  <a:srgbClr val="FF0000"/>
                </a:solidFill>
                <a:latin typeface="Times New Roman" pitchFamily="18" charset="0"/>
                <a:cs typeface="Times New Roman" pitchFamily="18" charset="0"/>
              </a:rPr>
              <a:t>ўзига хос </a:t>
            </a:r>
            <a:r>
              <a:rPr lang="uz-Cyrl-UZ" sz="2800" b="1" dirty="0">
                <a:solidFill>
                  <a:srgbClr val="FF0000"/>
                </a:solidFill>
                <a:latin typeface="Times New Roman" pitchFamily="18" charset="0"/>
                <a:cs typeface="Times New Roman" pitchFamily="18" charset="0"/>
              </a:rPr>
              <a:t>хусусиятларига</a:t>
            </a:r>
            <a:r>
              <a:rPr lang="uz-Cyrl-UZ" sz="2800" b="1" dirty="0">
                <a:latin typeface="Times New Roman" pitchFamily="18" charset="0"/>
                <a:cs typeface="Times New Roman" pitchFamily="18" charset="0"/>
              </a:rPr>
              <a:t> </a:t>
            </a:r>
            <a:r>
              <a:rPr lang="uz-Cyrl-UZ" sz="2800" b="1" dirty="0">
                <a:latin typeface="Times New Roman" pitchFamily="18" charset="0"/>
                <a:cs typeface="Times New Roman" pitchFamily="18" charset="0"/>
              </a:rPr>
              <a:t>нималар киради? </a:t>
            </a:r>
          </a:p>
          <a:p>
            <a:pPr algn="just" fontAlgn="auto">
              <a:spcBef>
                <a:spcPts val="0"/>
              </a:spcBef>
              <a:spcAft>
                <a:spcPts val="0"/>
              </a:spcAft>
              <a:defRPr/>
            </a:pPr>
            <a:r>
              <a:rPr lang="uz-Cyrl-UZ" sz="2400" b="1" dirty="0">
                <a:solidFill>
                  <a:schemeClr val="tx1"/>
                </a:solidFill>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2).</a:t>
            </a:r>
            <a:r>
              <a:rPr lang="uz-Cyrl-UZ" sz="2800" b="1" dirty="0">
                <a:solidFill>
                  <a:schemeClr val="tx1"/>
                </a:solidFill>
                <a:latin typeface="Times New Roman" pitchFamily="18" charset="0"/>
                <a:cs typeface="Times New Roman" pitchFamily="18" charset="0"/>
              </a:rPr>
              <a:t> Сабзавотларни йиғиш-тиришнинг </a:t>
            </a:r>
            <a:r>
              <a:rPr lang="uz-Cyrl-UZ" sz="2800" b="1" dirty="0">
                <a:solidFill>
                  <a:srgbClr val="FF0000"/>
                </a:solidFill>
                <a:latin typeface="Times New Roman" pitchFamily="18" charset="0"/>
                <a:cs typeface="Times New Roman" pitchFamily="18" charset="0"/>
              </a:rPr>
              <a:t>қандай усул-ларини</a:t>
            </a:r>
            <a:r>
              <a:rPr lang="uz-Cyrl-UZ" sz="2800" b="1" dirty="0">
                <a:solidFill>
                  <a:schemeClr val="tx1"/>
                </a:solidFill>
                <a:latin typeface="Times New Roman" pitchFamily="18" charset="0"/>
                <a:cs typeface="Times New Roman" pitchFamily="18" charset="0"/>
              </a:rPr>
              <a:t> биласиз? </a:t>
            </a:r>
            <a:endParaRPr lang="ru-RU" sz="28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4213" y="476250"/>
            <a:ext cx="7920037" cy="576263"/>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388" y="1773238"/>
            <a:ext cx="3313112"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i="1" dirty="0">
                <a:latin typeface="Times New Roman" pitchFamily="18" charset="0"/>
                <a:cs typeface="Times New Roman" pitchFamily="18" charset="0"/>
              </a:rPr>
              <a:t>Сабзавотни </a:t>
            </a:r>
            <a:r>
              <a:rPr lang="uz-Cyrl-UZ" sz="2400" b="1" i="1" dirty="0">
                <a:latin typeface="Times New Roman" pitchFamily="18" charset="0"/>
                <a:cs typeface="Times New Roman" pitchFamily="18" charset="0"/>
              </a:rPr>
              <a:t>йиғиш-тириш усуллари, агротехник талаб-лар,  технологик жараёнлар ва машиналар тури, машинанинг ишчи қисмлари, илғор технологиялар. </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8313" y="1166813"/>
            <a:ext cx="2808287" cy="4572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4663" y="1173163"/>
            <a:ext cx="3816350" cy="45085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nvGraphicFramePr>
        <p:xfrm>
          <a:off x="358775" y="5157788"/>
          <a:ext cx="8389938" cy="1443037"/>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909638"/>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1. </a:t>
            </a:r>
            <a:r>
              <a:rPr lang="uz-Cyrl-UZ" sz="3200" b="1" dirty="0">
                <a:latin typeface="Times New Roman" pitchFamily="18" charset="0"/>
                <a:cs typeface="Times New Roman" pitchFamily="18" charset="0"/>
              </a:rPr>
              <a:t>Сабзавот  </a:t>
            </a:r>
            <a:r>
              <a:rPr lang="uz-Cyrl-UZ" sz="3200" b="1" dirty="0">
                <a:latin typeface="Times New Roman" pitchFamily="18" charset="0"/>
                <a:cs typeface="Times New Roman" pitchFamily="18" charset="0"/>
              </a:rPr>
              <a:t>йиғишнинг   ўзига хос        </a:t>
            </a:r>
          </a:p>
          <a:p>
            <a:pPr algn="ctr" fontAlgn="auto">
              <a:spcBef>
                <a:spcPts val="0"/>
              </a:spcBef>
              <a:spcAft>
                <a:spcPts val="0"/>
              </a:spcAft>
              <a:defRPr/>
            </a:pPr>
            <a:r>
              <a:rPr lang="uz-Cyrl-UZ" sz="3200" b="1" dirty="0">
                <a:latin typeface="Times New Roman" pitchFamily="18" charset="0"/>
                <a:cs typeface="Times New Roman" pitchFamily="18" charset="0"/>
              </a:rPr>
              <a:t>    хусусиятлари </a:t>
            </a:r>
            <a:r>
              <a:rPr lang="uz-Cyrl-UZ" sz="3200" b="1"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p:txBody>
      </p:sp>
      <p:sp>
        <p:nvSpPr>
          <p:cNvPr id="2" name="Прямоугольник 1"/>
          <p:cNvSpPr/>
          <p:nvPr/>
        </p:nvSpPr>
        <p:spPr>
          <a:xfrm>
            <a:off x="311150" y="1311275"/>
            <a:ext cx="8643938" cy="5202238"/>
          </a:xfrm>
          <a:prstGeom prst="rect">
            <a:avLst/>
          </a:prstGeom>
          <a:solidFill>
            <a:schemeClr val="bg2">
              <a:lumMod val="90000"/>
            </a:schemeClr>
          </a:solidFill>
          <a:ln w="6350">
            <a:solidFill>
              <a:schemeClr val="tx1"/>
            </a:solidFill>
          </a:ln>
        </p:spPr>
        <p:txBody>
          <a:bodyPr>
            <a:spAutoFit/>
          </a:bodyPr>
          <a:lstStyle/>
          <a:p>
            <a:pPr algn="just" fontAlgn="auto">
              <a:spcBef>
                <a:spcPts val="0"/>
              </a:spcBef>
              <a:spcAft>
                <a:spcPts val="0"/>
              </a:spcAft>
              <a:defRPr/>
            </a:pPr>
            <a:r>
              <a:rPr lang="uz-Cyrl-UZ" sz="2400" b="1" dirty="0">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Кўпчилик </a:t>
            </a:r>
            <a:r>
              <a:rPr lang="uz-Cyrl-UZ" sz="2800" b="1" dirty="0">
                <a:solidFill>
                  <a:srgbClr val="FF0000"/>
                </a:solidFill>
                <a:latin typeface="Times New Roman" pitchFamily="18" charset="0"/>
                <a:cs typeface="Times New Roman" pitchFamily="18" charset="0"/>
              </a:rPr>
              <a:t>сабзавот экинларининг ҳосилини йиғиштириб олиш қисман </a:t>
            </a:r>
            <a:r>
              <a:rPr lang="uz-Cyrl-UZ" sz="2800" b="1" dirty="0">
                <a:solidFill>
                  <a:srgbClr val="FF0000"/>
                </a:solidFill>
                <a:latin typeface="Times New Roman" pitchFamily="18" charset="0"/>
                <a:cs typeface="Times New Roman" pitchFamily="18" charset="0"/>
              </a:rPr>
              <a:t>механизациялаш-тирилган бўлиб, </a:t>
            </a:r>
            <a:r>
              <a:rPr lang="uz-Cyrl-UZ" sz="2800" b="1" dirty="0">
                <a:latin typeface="Times New Roman" pitchFamily="18" charset="0"/>
                <a:cs typeface="Times New Roman" pitchFamily="18" charset="0"/>
              </a:rPr>
              <a:t>асосий </a:t>
            </a:r>
            <a:r>
              <a:rPr lang="uz-Cyrl-UZ" sz="2800" b="1" dirty="0">
                <a:latin typeface="Times New Roman" pitchFamily="18" charset="0"/>
                <a:cs typeface="Times New Roman" pitchFamily="18" charset="0"/>
              </a:rPr>
              <a:t>сабаби уларнинг ҳосилини бир вақтда пишиб етилмаганлиги ҳисобланади. </a:t>
            </a:r>
            <a:endParaRPr lang="ru-RU" sz="2800" b="1" dirty="0">
              <a:latin typeface="Times New Roman" pitchFamily="18" charset="0"/>
              <a:cs typeface="Times New Roman" pitchFamily="18" charset="0"/>
            </a:endParaRPr>
          </a:p>
          <a:p>
            <a:pPr algn="just" fontAlgn="auto">
              <a:spcBef>
                <a:spcPts val="0"/>
              </a:spcBef>
              <a:spcAft>
                <a:spcPts val="0"/>
              </a:spcAft>
              <a:defRPr/>
            </a:pPr>
            <a:r>
              <a:rPr lang="uz-Cyrl-UZ" sz="2800" b="1" dirty="0">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Эртапишар </a:t>
            </a:r>
            <a:r>
              <a:rPr lang="uz-Cyrl-UZ" sz="2800" b="1" dirty="0">
                <a:solidFill>
                  <a:srgbClr val="FF0000"/>
                </a:solidFill>
                <a:latin typeface="Times New Roman" pitchFamily="18" charset="0"/>
                <a:cs typeface="Times New Roman" pitchFamily="18" charset="0"/>
              </a:rPr>
              <a:t>бодринг, помидор, карам ва бошқа </a:t>
            </a:r>
            <a:r>
              <a:rPr lang="uz-Cyrl-UZ" sz="2800" b="1" dirty="0">
                <a:latin typeface="Times New Roman" pitchFamily="18" charset="0"/>
                <a:cs typeface="Times New Roman" pitchFamily="18" charset="0"/>
              </a:rPr>
              <a:t>сабзавотларнинг ҳосилини бир неча марта териб олишга тўғри келади. Шунинг учун </a:t>
            </a:r>
            <a:r>
              <a:rPr lang="uz-Cyrl-UZ" sz="2800" b="1" dirty="0">
                <a:latin typeface="Times New Roman" pitchFamily="18" charset="0"/>
                <a:cs typeface="Times New Roman" pitchFamily="18" charset="0"/>
              </a:rPr>
              <a:t>улар асосан </a:t>
            </a:r>
            <a:r>
              <a:rPr lang="uz-Cyrl-UZ" sz="2800" b="1" dirty="0">
                <a:latin typeface="Times New Roman" pitchFamily="18" charset="0"/>
                <a:cs typeface="Times New Roman" pitchFamily="18" charset="0"/>
              </a:rPr>
              <a:t>танлаб қўлда териб олинади. </a:t>
            </a:r>
            <a:endParaRPr lang="uz-Cyrl-UZ" sz="2800" b="1" dirty="0">
              <a:latin typeface="Times New Roman" pitchFamily="18" charset="0"/>
              <a:cs typeface="Times New Roman" pitchFamily="18" charset="0"/>
            </a:endParaRPr>
          </a:p>
          <a:p>
            <a:pPr algn="just" fontAlgn="auto">
              <a:spcBef>
                <a:spcPts val="0"/>
              </a:spcBef>
              <a:spcAft>
                <a:spcPts val="0"/>
              </a:spcAft>
              <a:defRPr/>
            </a:pPr>
            <a:r>
              <a:rPr lang="uz-Cyrl-UZ" sz="2800" b="1" dirty="0">
                <a:solidFill>
                  <a:srgbClr val="FF0000"/>
                </a:solidFill>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        Ҳосили </a:t>
            </a:r>
            <a:r>
              <a:rPr lang="uz-Cyrl-UZ" sz="2800" b="1" dirty="0">
                <a:solidFill>
                  <a:srgbClr val="FF0000"/>
                </a:solidFill>
                <a:latin typeface="Times New Roman" pitchFamily="18" charset="0"/>
                <a:cs typeface="Times New Roman" pitchFamily="18" charset="0"/>
              </a:rPr>
              <a:t>бир вақтда  пишадиган  помидор, карам, сабзи, пиёз </a:t>
            </a:r>
            <a:r>
              <a:rPr lang="uz-Cyrl-UZ" sz="2800" b="1" dirty="0">
                <a:latin typeface="Times New Roman" pitchFamily="18" charset="0"/>
                <a:cs typeface="Times New Roman" pitchFamily="18" charset="0"/>
              </a:rPr>
              <a:t>каби сабзавотлар эса  махсус машиналарда йиғиштириб </a:t>
            </a:r>
            <a:r>
              <a:rPr lang="uz-Cyrl-UZ" sz="2800" b="1" dirty="0">
                <a:latin typeface="Times New Roman" pitchFamily="18" charset="0"/>
                <a:cs typeface="Times New Roman" pitchFamily="18" charset="0"/>
              </a:rPr>
              <a:t>олинади.</a:t>
            </a:r>
          </a:p>
          <a:p>
            <a:pPr algn="just" fontAlgn="auto">
              <a:spcBef>
                <a:spcPts val="0"/>
              </a:spcBef>
              <a:spcAft>
                <a:spcPts val="0"/>
              </a:spcAft>
              <a:defRPr/>
            </a:pPr>
            <a:endParaRPr lang="ru-RU" sz="2400" b="1" dirty="0">
              <a:latin typeface="Times New Roman" pitchFamily="18" charset="0"/>
              <a:cs typeface="Times New Roman" pitchFamily="18" charset="0"/>
            </a:endParaRPr>
          </a:p>
        </p:txBody>
      </p:sp>
      <p:sp>
        <p:nvSpPr>
          <p:cNvPr id="16387"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1198563"/>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Сабзавотларни  йиғиштириш усуллари</a:t>
            </a:r>
            <a:endParaRPr lang="ru-RU" sz="3200" b="1" dirty="0">
              <a:latin typeface="Times New Roman" pitchFamily="18" charset="0"/>
              <a:cs typeface="Times New Roman" pitchFamily="18" charset="0"/>
            </a:endParaRPr>
          </a:p>
        </p:txBody>
      </p:sp>
      <p:sp>
        <p:nvSpPr>
          <p:cNvPr id="2" name="Прямоугольник 1"/>
          <p:cNvSpPr/>
          <p:nvPr/>
        </p:nvSpPr>
        <p:spPr>
          <a:xfrm>
            <a:off x="323850" y="1619250"/>
            <a:ext cx="8643938" cy="4832350"/>
          </a:xfrm>
          <a:prstGeom prst="rect">
            <a:avLst/>
          </a:prstGeom>
          <a:solidFill>
            <a:schemeClr val="bg2">
              <a:lumMod val="90000"/>
            </a:schemeClr>
          </a:solidFill>
          <a:ln w="6350">
            <a:solidFill>
              <a:schemeClr val="tx1"/>
            </a:solidFill>
          </a:ln>
        </p:spPr>
        <p:txBody>
          <a:bodyPr>
            <a:spAutoFit/>
          </a:bodyPr>
          <a:lstStyle/>
          <a:p>
            <a:pPr algn="just" fontAlgn="auto">
              <a:spcBef>
                <a:spcPts val="0"/>
              </a:spcBef>
              <a:spcAft>
                <a:spcPts val="0"/>
              </a:spcAft>
              <a:defRPr/>
            </a:pPr>
            <a:r>
              <a:rPr lang="uz-Cyrl-UZ" sz="2000" b="1" dirty="0">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Ҳосилини </a:t>
            </a:r>
            <a:r>
              <a:rPr lang="uz-Cyrl-UZ" sz="2800" b="1" dirty="0">
                <a:solidFill>
                  <a:srgbClr val="FF0000"/>
                </a:solidFill>
                <a:latin typeface="Times New Roman" pitchFamily="18" charset="0"/>
                <a:cs typeface="Times New Roman" pitchFamily="18" charset="0"/>
              </a:rPr>
              <a:t>бир неча марта териб олишга тўғри </a:t>
            </a:r>
            <a:r>
              <a:rPr lang="uz-Cyrl-UZ" sz="2800" b="1" dirty="0">
                <a:solidFill>
                  <a:srgbClr val="FF0000"/>
                </a:solidFill>
                <a:latin typeface="Times New Roman" pitchFamily="18" charset="0"/>
                <a:cs typeface="Times New Roman" pitchFamily="18" charset="0"/>
              </a:rPr>
              <a:t>келадиган </a:t>
            </a:r>
            <a:r>
              <a:rPr lang="uz-Cyrl-UZ" sz="2800" b="1" dirty="0">
                <a:latin typeface="Times New Roman" pitchFamily="18" charset="0"/>
                <a:cs typeface="Times New Roman" pitchFamily="18" charset="0"/>
              </a:rPr>
              <a:t>сабзавотларни (</a:t>
            </a:r>
            <a:r>
              <a:rPr lang="uz-Cyrl-UZ" sz="2800" b="1" dirty="0">
                <a:latin typeface="Times New Roman" pitchFamily="18" charset="0"/>
                <a:cs typeface="Times New Roman" pitchFamily="18" charset="0"/>
              </a:rPr>
              <a:t>эртапишар бодринг, помидор, карам ва бошқа</a:t>
            </a:r>
            <a:r>
              <a:rPr lang="uz-Cyrl-UZ" sz="2800" b="1" dirty="0">
                <a:latin typeface="Times New Roman" pitchFamily="18" charset="0"/>
                <a:cs typeface="Times New Roman" pitchFamily="18" charset="0"/>
              </a:rPr>
              <a:t>) йиғиштириш қўлда махсус платформалар </a:t>
            </a:r>
            <a:r>
              <a:rPr lang="uz-Cyrl-UZ" sz="2800" b="1" dirty="0">
                <a:latin typeface="Times New Roman" pitchFamily="18" charset="0"/>
                <a:cs typeface="Times New Roman" pitchFamily="18" charset="0"/>
              </a:rPr>
              <a:t>ёрдамида </a:t>
            </a:r>
            <a:r>
              <a:rPr lang="uz-Cyrl-UZ" sz="2800" b="1" dirty="0">
                <a:latin typeface="Times New Roman" pitchFamily="18" charset="0"/>
                <a:cs typeface="Times New Roman" pitchFamily="18" charset="0"/>
              </a:rPr>
              <a:t>бажарилади, сўнгра терилган сабзавотлар транспорт </a:t>
            </a:r>
            <a:r>
              <a:rPr lang="uz-Cyrl-UZ" sz="2800" b="1" dirty="0">
                <a:latin typeface="Times New Roman" pitchFamily="18" charset="0"/>
                <a:cs typeface="Times New Roman" pitchFamily="18" charset="0"/>
              </a:rPr>
              <a:t>воситасига юкланади ҳамда сақлаш жойларига жўнатилади.</a:t>
            </a:r>
            <a:endParaRPr lang="ru-RU" sz="2800" b="1" dirty="0">
              <a:latin typeface="Times New Roman" pitchFamily="18" charset="0"/>
              <a:cs typeface="Times New Roman" pitchFamily="18" charset="0"/>
            </a:endParaRPr>
          </a:p>
          <a:p>
            <a:pPr algn="just" fontAlgn="auto">
              <a:spcBef>
                <a:spcPts val="0"/>
              </a:spcBef>
              <a:spcAft>
                <a:spcPts val="0"/>
              </a:spcAft>
              <a:defRPr/>
            </a:pPr>
            <a:r>
              <a:rPr lang="uz-Cyrl-UZ" sz="2800" b="1" dirty="0">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Ҳосили бир вақтда  пишадиган </a:t>
            </a:r>
            <a:r>
              <a:rPr lang="uz-Cyrl-UZ" sz="2800" b="1" dirty="0">
                <a:latin typeface="Times New Roman" pitchFamily="18" charset="0"/>
                <a:cs typeface="Times New Roman" pitchFamily="18" charset="0"/>
              </a:rPr>
              <a:t>сабзавотлар (</a:t>
            </a:r>
            <a:r>
              <a:rPr lang="uz-Cyrl-UZ" sz="2800" b="1" dirty="0">
                <a:latin typeface="Times New Roman" pitchFamily="18" charset="0"/>
                <a:cs typeface="Times New Roman" pitchFamily="18" charset="0"/>
              </a:rPr>
              <a:t>помидор, карам, сабзи, пиёз каби</a:t>
            </a:r>
            <a:r>
              <a:rPr lang="uz-Cyrl-UZ" sz="2800" b="1" dirty="0">
                <a:latin typeface="Times New Roman" pitchFamily="18" charset="0"/>
                <a:cs typeface="Times New Roman" pitchFamily="18" charset="0"/>
              </a:rPr>
              <a:t>) эса  </a:t>
            </a:r>
            <a:r>
              <a:rPr lang="uz-Cyrl-UZ" sz="2800" b="1" dirty="0">
                <a:latin typeface="Times New Roman" pitchFamily="18" charset="0"/>
                <a:cs typeface="Times New Roman" pitchFamily="18" charset="0"/>
              </a:rPr>
              <a:t>махсус машиналарда йиғиштириб олинади ва чиқиндилардан тозаланиб, транспорт воситасига юкланади ҳамда сақлаш жойларига жўнатилади.</a:t>
            </a:r>
            <a:endParaRPr lang="ru-RU" sz="2800" b="1" dirty="0">
              <a:latin typeface="Times New Roman" pitchFamily="18" charset="0"/>
              <a:cs typeface="Times New Roman" pitchFamily="18" charset="0"/>
            </a:endParaRPr>
          </a:p>
        </p:txBody>
      </p:sp>
      <p:sp>
        <p:nvSpPr>
          <p:cNvPr id="18435"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549275"/>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2. Сабзавотларни қўлда териш агрегати</a:t>
            </a:r>
            <a:endParaRPr lang="ru-RU" sz="3200" b="1" dirty="0">
              <a:latin typeface="Times New Roman" pitchFamily="18" charset="0"/>
              <a:cs typeface="Times New Roman" pitchFamily="18" charset="0"/>
            </a:endParaRPr>
          </a:p>
        </p:txBody>
      </p:sp>
      <p:sp>
        <p:nvSpPr>
          <p:cNvPr id="2" name="Прямоугольник 1"/>
          <p:cNvSpPr/>
          <p:nvPr/>
        </p:nvSpPr>
        <p:spPr>
          <a:xfrm>
            <a:off x="323850" y="908050"/>
            <a:ext cx="8643938" cy="5756275"/>
          </a:xfrm>
          <a:prstGeom prst="rect">
            <a:avLst/>
          </a:prstGeom>
          <a:solidFill>
            <a:schemeClr val="accent3">
              <a:lumMod val="20000"/>
              <a:lumOff val="80000"/>
            </a:schemeClr>
          </a:solidFill>
          <a:ln w="19050">
            <a:solidFill>
              <a:schemeClr val="tx1"/>
            </a:solidFill>
          </a:ln>
        </p:spPr>
        <p:txBody>
          <a:bodyPr>
            <a:spAutoFit/>
          </a:bodyPr>
          <a:lstStyle/>
          <a:p>
            <a:pPr algn="just" fontAlgn="auto">
              <a:spcBef>
                <a:spcPts val="0"/>
              </a:spcBef>
              <a:spcAft>
                <a:spcPts val="0"/>
              </a:spcAft>
              <a:defRPr/>
            </a:pPr>
            <a:r>
              <a:rPr lang="uz-Cyrl-UZ" sz="2000" b="1" dirty="0">
                <a:latin typeface="Times New Roman" pitchFamily="18" charset="0"/>
                <a:cs typeface="Times New Roman" pitchFamily="18" charset="0"/>
              </a:rPr>
              <a:t>         </a:t>
            </a:r>
            <a:r>
              <a:rPr lang="uz-Cyrl-UZ" sz="2000" b="1" dirty="0">
                <a:solidFill>
                  <a:srgbClr val="FF0000"/>
                </a:solidFill>
                <a:latin typeface="Times New Roman" pitchFamily="18" charset="0"/>
                <a:cs typeface="Times New Roman" pitchFamily="18" charset="0"/>
              </a:rPr>
              <a:t>Бир </a:t>
            </a:r>
            <a:r>
              <a:rPr lang="uz-Cyrl-UZ" sz="2000" b="1" dirty="0">
                <a:solidFill>
                  <a:srgbClr val="FF0000"/>
                </a:solidFill>
                <a:latin typeface="Times New Roman" pitchFamily="18" charset="0"/>
                <a:cs typeface="Times New Roman" pitchFamily="18" charset="0"/>
              </a:rPr>
              <a:t>пайтда етилмайдиган сабзавотларни териб олиш учун  қўлланиладиган агрегат </a:t>
            </a:r>
            <a:r>
              <a:rPr lang="uz-Cyrl-UZ" sz="2000" b="1" dirty="0">
                <a:latin typeface="Times New Roman" pitchFamily="18" charset="0"/>
                <a:cs typeface="Times New Roman" pitchFamily="18" charset="0"/>
              </a:rPr>
              <a:t>қуйидаги </a:t>
            </a:r>
            <a:r>
              <a:rPr lang="uz-Cyrl-UZ" sz="2000" b="1" dirty="0">
                <a:latin typeface="Times New Roman" pitchFamily="18" charset="0"/>
                <a:cs typeface="Times New Roman" pitchFamily="18" charset="0"/>
              </a:rPr>
              <a:t>қисмлардан: икки ўқли тиркамага платформа 6, ўтирғичлар  1  ва кўтарувчи транспортер 4 билан жиҳозланган кўндаланг транспортер 3, яшик билан таъминлагич 7 ва </a:t>
            </a:r>
            <a:r>
              <a:rPr lang="uz-Cyrl-UZ" sz="2000" b="1" dirty="0">
                <a:latin typeface="Times New Roman" pitchFamily="18" charset="0"/>
                <a:cs typeface="Times New Roman" pitchFamily="18" charset="0"/>
              </a:rPr>
              <a:t>яшиклар  5 </a:t>
            </a:r>
            <a:r>
              <a:rPr lang="uz-Cyrl-UZ" sz="2000" b="1" dirty="0">
                <a:latin typeface="Times New Roman" pitchFamily="18" charset="0"/>
                <a:cs typeface="Times New Roman" pitchFamily="18" charset="0"/>
              </a:rPr>
              <a:t>дан иборат.  </a:t>
            </a:r>
            <a:endParaRPr lang="ru-RU" sz="2000" b="1" dirty="0">
              <a:latin typeface="Times New Roman" pitchFamily="18" charset="0"/>
              <a:cs typeface="Times New Roman" pitchFamily="18" charset="0"/>
            </a:endParaRPr>
          </a:p>
          <a:p>
            <a:pPr fontAlgn="auto">
              <a:spcBef>
                <a:spcPts val="0"/>
              </a:spcBef>
              <a:spcAft>
                <a:spcPts val="0"/>
              </a:spcAft>
              <a:defRPr/>
            </a:pPr>
            <a:r>
              <a:rPr lang="uz-Cyrl-UZ" sz="2000" b="1" dirty="0">
                <a:latin typeface="+mn-lt"/>
              </a:rPr>
              <a:t>                                                                                     АУС-0,1 </a:t>
            </a:r>
            <a:r>
              <a:rPr lang="uz-Cyrl-UZ" sz="2000" b="1" dirty="0">
                <a:latin typeface="+mn-lt"/>
              </a:rPr>
              <a:t>сабзавотларни қўлда </a:t>
            </a:r>
            <a:r>
              <a:rPr lang="uz-Cyrl-UZ" sz="2000" b="1" dirty="0">
                <a:latin typeface="+mn-lt"/>
              </a:rPr>
              <a:t>               </a:t>
            </a:r>
          </a:p>
          <a:p>
            <a:pPr fontAlgn="auto">
              <a:spcBef>
                <a:spcPts val="0"/>
              </a:spcBef>
              <a:spcAft>
                <a:spcPts val="0"/>
              </a:spcAft>
              <a:defRPr/>
            </a:pPr>
            <a:r>
              <a:rPr lang="uz-Cyrl-UZ" sz="2000" b="1" dirty="0">
                <a:latin typeface="+mn-lt"/>
              </a:rPr>
              <a:t> </a:t>
            </a:r>
            <a:r>
              <a:rPr lang="uz-Cyrl-UZ" sz="2000" b="1" dirty="0">
                <a:latin typeface="+mn-lt"/>
              </a:rPr>
              <a:t>                                                                                            териб </a:t>
            </a:r>
            <a:r>
              <a:rPr lang="uz-Cyrl-UZ" sz="2000" b="1" dirty="0">
                <a:latin typeface="+mn-lt"/>
              </a:rPr>
              <a:t>олиш агрегати:</a:t>
            </a:r>
            <a:r>
              <a:rPr lang="uz-Cyrl-UZ" sz="2000" dirty="0">
                <a:latin typeface="+mn-lt"/>
              </a:rPr>
              <a:t>                      </a:t>
            </a:r>
            <a:endParaRPr lang="uz-Cyrl-UZ" sz="2000" dirty="0">
              <a:latin typeface="+mn-lt"/>
            </a:endParaRPr>
          </a:p>
          <a:p>
            <a:pPr fontAlgn="auto">
              <a:spcBef>
                <a:spcPts val="0"/>
              </a:spcBef>
              <a:spcAft>
                <a:spcPts val="0"/>
              </a:spcAft>
              <a:defRPr/>
            </a:pPr>
            <a:r>
              <a:rPr lang="uz-Cyrl-UZ" sz="2000" dirty="0">
                <a:latin typeface="+mn-lt"/>
              </a:rPr>
              <a:t> </a:t>
            </a:r>
            <a:r>
              <a:rPr lang="uz-Cyrl-UZ" sz="2000" dirty="0">
                <a:latin typeface="+mn-lt"/>
              </a:rPr>
              <a:t>                                                                                     1-ўтириш </a:t>
            </a:r>
            <a:r>
              <a:rPr lang="uz-Cyrl-UZ" sz="2000" dirty="0">
                <a:latin typeface="+mn-lt"/>
              </a:rPr>
              <a:t>жойи; 2-яшик-йиғгич; </a:t>
            </a:r>
            <a:endParaRPr lang="uz-Cyrl-UZ" sz="2000" dirty="0">
              <a:latin typeface="+mn-lt"/>
            </a:endParaRPr>
          </a:p>
          <a:p>
            <a:pPr fontAlgn="auto">
              <a:spcBef>
                <a:spcPts val="0"/>
              </a:spcBef>
              <a:spcAft>
                <a:spcPts val="0"/>
              </a:spcAft>
              <a:defRPr/>
            </a:pPr>
            <a:r>
              <a:rPr lang="uz-Cyrl-UZ" sz="2000" dirty="0">
                <a:latin typeface="+mn-lt"/>
              </a:rPr>
              <a:t> </a:t>
            </a:r>
            <a:r>
              <a:rPr lang="uz-Cyrl-UZ" sz="2000" dirty="0">
                <a:latin typeface="+mn-lt"/>
              </a:rPr>
              <a:t>                                                                                       3-кўндаланг </a:t>
            </a:r>
            <a:r>
              <a:rPr lang="uz-Cyrl-UZ" sz="2000" dirty="0">
                <a:latin typeface="+mn-lt"/>
              </a:rPr>
              <a:t>транспортер;                               </a:t>
            </a:r>
            <a:r>
              <a:rPr lang="uz-Cyrl-UZ" sz="2000" dirty="0">
                <a:latin typeface="+mn-lt"/>
              </a:rPr>
              <a:t>                </a:t>
            </a:r>
          </a:p>
          <a:p>
            <a:pPr fontAlgn="auto">
              <a:spcBef>
                <a:spcPts val="0"/>
              </a:spcBef>
              <a:spcAft>
                <a:spcPts val="0"/>
              </a:spcAft>
              <a:defRPr/>
            </a:pPr>
            <a:r>
              <a:rPr lang="uz-Cyrl-UZ" sz="2000" dirty="0">
                <a:latin typeface="+mn-lt"/>
              </a:rPr>
              <a:t> </a:t>
            </a:r>
            <a:r>
              <a:rPr lang="uz-Cyrl-UZ" sz="2000" dirty="0">
                <a:latin typeface="+mn-lt"/>
              </a:rPr>
              <a:t>                                                                                        4-кўтариш </a:t>
            </a:r>
            <a:r>
              <a:rPr lang="uz-Cyrl-UZ" sz="2000" dirty="0">
                <a:latin typeface="+mn-lt"/>
              </a:rPr>
              <a:t>транспортери; </a:t>
            </a:r>
            <a:r>
              <a:rPr lang="uz-Cyrl-UZ" sz="2000" dirty="0">
                <a:latin typeface="+mn-lt"/>
              </a:rPr>
              <a:t>   </a:t>
            </a:r>
          </a:p>
          <a:p>
            <a:pPr fontAlgn="auto">
              <a:spcBef>
                <a:spcPts val="0"/>
              </a:spcBef>
              <a:spcAft>
                <a:spcPts val="0"/>
              </a:spcAft>
              <a:defRPr/>
            </a:pPr>
            <a:r>
              <a:rPr lang="uz-Cyrl-UZ" sz="2000" dirty="0">
                <a:latin typeface="+mn-lt"/>
              </a:rPr>
              <a:t> </a:t>
            </a:r>
            <a:r>
              <a:rPr lang="uz-Cyrl-UZ" sz="2000" dirty="0">
                <a:latin typeface="+mn-lt"/>
              </a:rPr>
              <a:t>                                                                                            5-яшик</a:t>
            </a:r>
            <a:r>
              <a:rPr lang="uz-Cyrl-UZ" sz="2000" dirty="0">
                <a:latin typeface="+mn-lt"/>
              </a:rPr>
              <a:t>; 6-платформа;    </a:t>
            </a:r>
            <a:r>
              <a:rPr lang="uz-Cyrl-UZ" sz="2000" dirty="0">
                <a:latin typeface="+mn-lt"/>
              </a:rPr>
              <a:t>                                            </a:t>
            </a:r>
          </a:p>
          <a:p>
            <a:pPr fontAlgn="auto">
              <a:spcBef>
                <a:spcPts val="0"/>
              </a:spcBef>
              <a:spcAft>
                <a:spcPts val="0"/>
              </a:spcAft>
              <a:defRPr/>
            </a:pPr>
            <a:r>
              <a:rPr lang="uz-Cyrl-UZ" sz="2000" dirty="0">
                <a:latin typeface="+mn-lt"/>
              </a:rPr>
              <a:t> </a:t>
            </a:r>
            <a:r>
              <a:rPr lang="uz-Cyrl-UZ" sz="2000" dirty="0">
                <a:latin typeface="+mn-lt"/>
              </a:rPr>
              <a:t>                                                                                             7-яшик-таъминлагич</a:t>
            </a:r>
            <a:r>
              <a:rPr lang="uz-Cyrl-UZ" sz="2000" dirty="0">
                <a:latin typeface="+mn-lt"/>
              </a:rPr>
              <a:t>.</a:t>
            </a:r>
            <a:endParaRPr lang="ru-RU" sz="2000" dirty="0">
              <a:latin typeface="+mn-lt"/>
            </a:endParaRPr>
          </a:p>
          <a:p>
            <a:pPr fontAlgn="auto">
              <a:spcBef>
                <a:spcPts val="0"/>
              </a:spcBef>
              <a:spcAft>
                <a:spcPts val="0"/>
              </a:spcAft>
              <a:defRPr/>
            </a:pPr>
            <a:r>
              <a:rPr lang="uz-Cyrl-UZ" sz="2000" dirty="0">
                <a:latin typeface="+mn-lt"/>
              </a:rPr>
              <a:t> </a:t>
            </a:r>
            <a:endParaRPr lang="ru-RU" sz="2000" dirty="0">
              <a:latin typeface="+mn-lt"/>
            </a:endParaRPr>
          </a:p>
          <a:p>
            <a:pPr algn="just" fontAlgn="auto">
              <a:spcBef>
                <a:spcPts val="0"/>
              </a:spcBef>
              <a:spcAft>
                <a:spcPts val="0"/>
              </a:spcAft>
              <a:defRPr/>
            </a:pPr>
            <a:r>
              <a:rPr lang="uz-Cyrl-UZ" b="1" dirty="0">
                <a:latin typeface="Times New Roman" pitchFamily="18" charset="0"/>
                <a:cs typeface="Times New Roman" pitchFamily="18" charset="0"/>
              </a:rPr>
              <a:t>         Агрегат </a:t>
            </a:r>
            <a:r>
              <a:rPr lang="uz-Cyrl-UZ" b="1" dirty="0">
                <a:latin typeface="Times New Roman" pitchFamily="18" charset="0"/>
                <a:cs typeface="Times New Roman" pitchFamily="18" charset="0"/>
              </a:rPr>
              <a:t>паст тезликда харакат қилади. Теримчилар пишган сабзавотларни териб халталарга солади.  Халталар тўлгач йиғувчи бункер 2 га тўкилади, сўнгра бункердаги сабзавотлар  кўндаланг транспортер  3 га ағдарилиб  у билан  кўтарувчи транспотер 4   га  етказилади.  Кўтарувчи транспортер 4 ўз навбатида сабзавотларни яшик 5 ларга жойлайди. Тўлган яшиклар тиркама кузовига жойлаштирилади ва даланинг охирида яшиклар ерга тушириб тахланади. </a:t>
            </a:r>
            <a:endParaRPr lang="ru-RU" sz="2000" b="1" dirty="0">
              <a:latin typeface="Times New Roman" pitchFamily="18" charset="0"/>
              <a:cs typeface="Times New Roman" pitchFamily="18" charset="0"/>
            </a:endParaRPr>
          </a:p>
        </p:txBody>
      </p:sp>
      <p:sp>
        <p:nvSpPr>
          <p:cNvPr id="19459"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pic>
        <p:nvPicPr>
          <p:cNvPr id="6" name="Рисунок 5"/>
          <p:cNvPicPr/>
          <p:nvPr/>
        </p:nvPicPr>
        <p:blipFill>
          <a:blip r:embed="rId2">
            <a:duotone>
              <a:schemeClr val="accent2">
                <a:shade val="45000"/>
                <a:satMod val="135000"/>
              </a:schemeClr>
              <a:prstClr val="white"/>
            </a:duotone>
            <a:extLst>
              <a:ext uri="{28A0092B-C50C-407E-A947-70E740481C1C}"/>
            </a:extLst>
          </a:blip>
          <a:srcRect/>
          <a:stretch>
            <a:fillRect/>
          </a:stretch>
        </p:blipFill>
        <p:spPr bwMode="auto">
          <a:xfrm>
            <a:off x="467544" y="2521757"/>
            <a:ext cx="4464496" cy="2466686"/>
          </a:xfrm>
          <a:prstGeom prst="rect">
            <a:avLst/>
          </a:prstGeom>
          <a:noFill/>
          <a:ln w="9525">
            <a:solidFill>
              <a:schemeClr val="tx1"/>
            </a:solid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38163" y="115888"/>
            <a:ext cx="8143875" cy="6238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Карам </a:t>
            </a:r>
            <a:r>
              <a:rPr lang="uz-Cyrl-UZ" sz="3200" b="1" dirty="0">
                <a:latin typeface="Times New Roman" pitchFamily="18" charset="0"/>
                <a:cs typeface="Times New Roman" pitchFamily="18" charset="0"/>
              </a:rPr>
              <a:t>  йиғиштириш   </a:t>
            </a:r>
            <a:r>
              <a:rPr lang="uz-Cyrl-UZ" sz="3200" b="1" dirty="0">
                <a:latin typeface="Times New Roman" pitchFamily="18" charset="0"/>
                <a:cs typeface="Times New Roman" pitchFamily="18" charset="0"/>
              </a:rPr>
              <a:t>машинаси </a:t>
            </a:r>
            <a:endParaRPr lang="ru-RU" sz="3200" b="1" dirty="0">
              <a:latin typeface="Times New Roman" pitchFamily="18" charset="0"/>
              <a:cs typeface="Times New Roman" pitchFamily="18" charset="0"/>
            </a:endParaRPr>
          </a:p>
        </p:txBody>
      </p:sp>
      <p:sp>
        <p:nvSpPr>
          <p:cNvPr id="8" name="Скругленный прямоугольник 7"/>
          <p:cNvSpPr/>
          <p:nvPr/>
        </p:nvSpPr>
        <p:spPr>
          <a:xfrm>
            <a:off x="254000" y="1003300"/>
            <a:ext cx="8712200" cy="56657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0483" name="Rectangle 2"/>
          <p:cNvSpPr>
            <a:spLocks noChangeArrowheads="1"/>
          </p:cNvSpPr>
          <p:nvPr/>
        </p:nvSpPr>
        <p:spPr bwMode="auto">
          <a:xfrm>
            <a:off x="395288" y="739775"/>
            <a:ext cx="8601075" cy="5970588"/>
          </a:xfrm>
          <a:prstGeom prst="rect">
            <a:avLst/>
          </a:prstGeom>
          <a:noFill/>
          <a:ln w="9525">
            <a:noFill/>
            <a:miter lim="800000"/>
            <a:headEnd/>
            <a:tailEnd/>
          </a:ln>
        </p:spPr>
        <p:txBody>
          <a:bodyPr anchor="ctr">
            <a:spAutoFit/>
          </a:bodyPr>
          <a:lstStyle/>
          <a:p>
            <a:r>
              <a:rPr lang="uz-Cyrl-UZ" sz="3200" b="1">
                <a:latin typeface="Times New Roman" pitchFamily="18" charset="0"/>
                <a:cs typeface="Times New Roman" pitchFamily="18" charset="0"/>
              </a:rPr>
              <a:t>  </a:t>
            </a:r>
            <a:r>
              <a:rPr lang="uz-Cyrl-UZ" sz="1600" b="1">
                <a:solidFill>
                  <a:srgbClr val="FF0000"/>
                </a:solidFill>
                <a:latin typeface="Times New Roman" pitchFamily="18" charset="0"/>
                <a:cs typeface="Times New Roman" pitchFamily="18" charset="0"/>
              </a:rPr>
              <a:t>Карам ҳосилини йиғиштириб олиш машинаси </a:t>
            </a:r>
            <a:r>
              <a:rPr lang="uz-Cyrl-UZ" sz="1600" b="1">
                <a:latin typeface="Times New Roman" pitchFamily="18" charset="0"/>
                <a:cs typeface="Times New Roman" pitchFamily="18" charset="0"/>
              </a:rPr>
              <a:t>қирқувчи аппрат, узатувчи транспортер, шнекли барг ажратувчи 13, саралаш столи 12, юкловчи транспортер 10,  юмшоқ узатувчи 11 дан иборат. Машина бир вақтни ўзида йиғиштирилган карамни ёнида кетаётган  транспорт воситасига юклаб кетади. </a:t>
            </a:r>
            <a:endParaRPr lang="ru-RU" sz="1600" b="1">
              <a:latin typeface="Times New Roman" pitchFamily="18" charset="0"/>
              <a:cs typeface="Times New Roman" pitchFamily="18" charset="0"/>
            </a:endParaRPr>
          </a:p>
          <a:p>
            <a:r>
              <a:rPr lang="uz-Cyrl-UZ" sz="1400" b="1">
                <a:latin typeface="Times New Roman" pitchFamily="18" charset="0"/>
                <a:cs typeface="Times New Roman" pitchFamily="18" charset="0"/>
              </a:rPr>
              <a:t>                                                                                                                   </a:t>
            </a:r>
          </a:p>
          <a:p>
            <a:endParaRPr lang="uz-Cyrl-UZ" sz="1400" b="1">
              <a:latin typeface="Times New Roman" pitchFamily="18" charset="0"/>
              <a:cs typeface="Times New Roman" pitchFamily="18" charset="0"/>
            </a:endParaRPr>
          </a:p>
          <a:p>
            <a:r>
              <a:rPr lang="uz-Cyrl-UZ" sz="1600" b="1">
                <a:latin typeface="Times New Roman" pitchFamily="18" charset="0"/>
                <a:cs typeface="Times New Roman" pitchFamily="18" charset="0"/>
              </a:rPr>
              <a:t>                                                                                                            Карам йиғиш машинасини                        </a:t>
            </a:r>
          </a:p>
          <a:p>
            <a:r>
              <a:rPr lang="uz-Cyrl-UZ" sz="1600" b="1">
                <a:latin typeface="Times New Roman" pitchFamily="18" charset="0"/>
                <a:cs typeface="Times New Roman" pitchFamily="18" charset="0"/>
              </a:rPr>
              <a:t>                                                                                                             тузилиши ва иш жараёни: </a:t>
            </a:r>
          </a:p>
          <a:p>
            <a:r>
              <a:rPr lang="uz-Cyrl-UZ" sz="1600" b="1">
                <a:latin typeface="Times New Roman" pitchFamily="18" charset="0"/>
                <a:cs typeface="Times New Roman" pitchFamily="18" charset="0"/>
              </a:rPr>
              <a:t>            </a:t>
            </a:r>
          </a:p>
          <a:p>
            <a:pPr algn="just"/>
            <a:r>
              <a:rPr lang="uz-Cyrl-UZ" sz="1400" b="1">
                <a:latin typeface="Times New Roman" pitchFamily="18" charset="0"/>
                <a:cs typeface="Times New Roman" pitchFamily="18" charset="0"/>
              </a:rPr>
              <a:t>                                                                                                                             1-дискли пичоқ; 2,4 - шнеклар;</a:t>
            </a:r>
          </a:p>
          <a:p>
            <a:pPr algn="just"/>
            <a:r>
              <a:rPr lang="uz-Cyrl-UZ" sz="1400" b="1">
                <a:latin typeface="Times New Roman" pitchFamily="18" charset="0"/>
                <a:cs typeface="Times New Roman" pitchFamily="18" charset="0"/>
              </a:rPr>
              <a:t>                                                                                                                                      3-редуктор;      5-конус; </a:t>
            </a:r>
          </a:p>
          <a:p>
            <a:pPr algn="just"/>
            <a:r>
              <a:rPr lang="uz-Cyrl-UZ" sz="1400" b="1">
                <a:latin typeface="Times New Roman" pitchFamily="18" charset="0"/>
                <a:cs typeface="Times New Roman" pitchFamily="18" charset="0"/>
              </a:rPr>
              <a:t>                                                                                                                                   6-ғилдирак; 7-транспортер;                                                                                                        </a:t>
            </a:r>
          </a:p>
          <a:p>
            <a:pPr algn="just"/>
            <a:r>
              <a:rPr lang="uz-Cyrl-UZ" sz="1400" b="1">
                <a:latin typeface="Times New Roman" pitchFamily="18" charset="0"/>
                <a:cs typeface="Times New Roman" pitchFamily="18" charset="0"/>
              </a:rPr>
              <a:t>                                                                                                                             8,11- шнеклар; 9,10-транспортер;                                                                                                           </a:t>
            </a:r>
          </a:p>
          <a:p>
            <a:pPr algn="just"/>
            <a:r>
              <a:rPr lang="uz-Cyrl-UZ" sz="1400" b="1">
                <a:latin typeface="Times New Roman" pitchFamily="18" charset="0"/>
                <a:cs typeface="Times New Roman" pitchFamily="18" charset="0"/>
              </a:rPr>
              <a:t>                                                                                                                      12-саралаш  столи; 13-барг ажратгич.</a:t>
            </a:r>
            <a:endParaRPr lang="ru-RU" sz="1400" b="1">
              <a:latin typeface="Times New Roman" pitchFamily="18" charset="0"/>
              <a:cs typeface="Times New Roman" pitchFamily="18" charset="0"/>
            </a:endParaRPr>
          </a:p>
          <a:p>
            <a:pPr algn="just"/>
            <a:endParaRPr lang="uz-Cyrl-UZ" sz="1400" b="1">
              <a:latin typeface="Times New Roman" pitchFamily="18" charset="0"/>
              <a:cs typeface="Times New Roman" pitchFamily="18" charset="0"/>
            </a:endParaRPr>
          </a:p>
          <a:p>
            <a:pPr algn="just"/>
            <a:r>
              <a:rPr lang="uz-Cyrl-UZ" sz="1400" b="1">
                <a:latin typeface="Times New Roman" pitchFamily="18" charset="0"/>
                <a:cs typeface="Times New Roman" pitchFamily="18" charset="0"/>
              </a:rPr>
              <a:t>	</a:t>
            </a:r>
          </a:p>
          <a:p>
            <a:pPr algn="just"/>
            <a:r>
              <a:rPr lang="uz-Cyrl-UZ" sz="1600" b="1">
                <a:latin typeface="Times New Roman" pitchFamily="18" charset="0"/>
                <a:cs typeface="Times New Roman" pitchFamily="18" charset="0"/>
              </a:rPr>
              <a:t>        Машина олдинга харакат қилганда  айланувчи конуслар 5 ва  қабул қилувчи шнеклар 4 карамнинг очиқ барглари тагига киради уни кўтаради ва текисловчи шнек  7 га  узатади. Бунда  карам текисланиб, у  пичоқ 1 ёрдамида   кесилади ва йўналтирувчи транспортер 8, қабул қилувчи транспортер 9 орқали барг ажратувчи  13 га узатилади. Барг ажратувчи шнеклар карам баргларини қирқади  ва уларни саралаш столи 12 да икки ишчи ёрдамида сараланиб, транспортер  10 га ташланади, сўнгра  тозаланган карамлар йўналтиргич  11 орқали машина ёнида харакатланаётган транспорт воситасига юкланади. </a:t>
            </a:r>
            <a:endParaRPr lang="uz-Cyrl-UZ" sz="1200" b="1">
              <a:solidFill>
                <a:srgbClr val="FF0000"/>
              </a:solidFill>
              <a:latin typeface="Times New Roman" pitchFamily="18" charset="0"/>
              <a:cs typeface="Times New Roman" pitchFamily="18" charset="0"/>
            </a:endParaRPr>
          </a:p>
        </p:txBody>
      </p:sp>
      <p:pic>
        <p:nvPicPr>
          <p:cNvPr id="20484" name="Рисунок 5"/>
          <p:cNvPicPr>
            <a:picLocks noChangeAspect="1" noChangeArrowheads="1"/>
          </p:cNvPicPr>
          <p:nvPr/>
        </p:nvPicPr>
        <p:blipFill>
          <a:blip r:embed="rId2"/>
          <a:srcRect/>
          <a:stretch>
            <a:fillRect/>
          </a:stretch>
        </p:blipFill>
        <p:spPr bwMode="auto">
          <a:xfrm>
            <a:off x="868363" y="1989138"/>
            <a:ext cx="4392612" cy="2663825"/>
          </a:xfrm>
          <a:prstGeom prst="rect">
            <a:avLst/>
          </a:prstGeom>
          <a:noFill/>
          <a:ln w="6350">
            <a:solidFill>
              <a:schemeClr val="tx1"/>
            </a:solid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Илдизмеваларни  йиғиштириш машинаси</a:t>
            </a:r>
            <a:r>
              <a:rPr lang="uz-Cyrl-UZ" sz="3200"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39713" y="1071563"/>
            <a:ext cx="8715375" cy="5500687"/>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1507" name="Rectangle 1"/>
          <p:cNvSpPr>
            <a:spLocks noChangeArrowheads="1"/>
          </p:cNvSpPr>
          <p:nvPr/>
        </p:nvSpPr>
        <p:spPr bwMode="auto">
          <a:xfrm>
            <a:off x="304800" y="939800"/>
            <a:ext cx="8462963" cy="5910263"/>
          </a:xfrm>
          <a:prstGeom prst="rect">
            <a:avLst/>
          </a:prstGeom>
          <a:noFill/>
          <a:ln w="9525">
            <a:noFill/>
            <a:miter lim="800000"/>
            <a:headEnd/>
            <a:tailEnd/>
          </a:ln>
        </p:spPr>
        <p:txBody>
          <a:bodyPr anchor="ctr">
            <a:spAutoFit/>
          </a:bodyPr>
          <a:lstStyle/>
          <a:p>
            <a:pPr algn="just"/>
            <a:r>
              <a:rPr lang="uz-Cyrl-UZ" sz="1600" b="1">
                <a:solidFill>
                  <a:srgbClr val="FF0000"/>
                </a:solidFill>
                <a:latin typeface="Times New Roman" pitchFamily="18" charset="0"/>
                <a:ea typeface="Calibri" pitchFamily="34" charset="0"/>
                <a:cs typeface="Times New Roman" pitchFamily="18" charset="0"/>
              </a:rPr>
              <a:t>           </a:t>
            </a:r>
            <a:r>
              <a:rPr lang="uz-Cyrl-UZ" b="1">
                <a:solidFill>
                  <a:srgbClr val="FF0000"/>
                </a:solidFill>
                <a:latin typeface="Times New Roman" pitchFamily="18" charset="0"/>
                <a:ea typeface="Calibri" pitchFamily="34" charset="0"/>
                <a:cs typeface="Times New Roman" pitchFamily="18" charset="0"/>
              </a:rPr>
              <a:t>Илдизмеваларни  йиғиштириш машинаси ёрдамида  қатор ораси 35-50 см ва йўлак кенглиги 10 см дан катта бўлмаган   қаторли қилиб экилган  сабзи, лавлаги ва бошқалар йиғиштириб олинади. </a:t>
            </a:r>
            <a:r>
              <a:rPr lang="uz-Cyrl-UZ" b="1">
                <a:latin typeface="Times New Roman" pitchFamily="18" charset="0"/>
                <a:ea typeface="Calibri" pitchFamily="34" charset="0"/>
                <a:cs typeface="Times New Roman" pitchFamily="18" charset="0"/>
              </a:rPr>
              <a:t>Машина барг тўплагич 7, силкитувчи аппарат 6,  ковлагич-лемех 8, барг ажратгич 5, элеватор 3, юкловчи транспортер 2 ва чиқиндидан тозалагич 1 дан иборат. Машина олдинга харакатланганда  барг тўплагич 7 баргларни силкитувчи аппарат 6 га йўналтиради. Шу билан бир вақтда илдизмевалар жойлашган тупроқ қатламини лемех 8 кесиб уни юмшатади.</a:t>
            </a:r>
            <a:r>
              <a:rPr lang="uz-Cyrl-UZ" b="1">
                <a:latin typeface="Calibri" pitchFamily="34" charset="0"/>
                <a:ea typeface="Calibri" pitchFamily="34" charset="0"/>
                <a:cs typeface="Times New Roman" pitchFamily="18" charset="0"/>
              </a:rPr>
              <a:t> </a:t>
            </a:r>
          </a:p>
          <a:p>
            <a:r>
              <a:rPr lang="uz-Cyrl-UZ" b="1">
                <a:latin typeface="Calibri" pitchFamily="34" charset="0"/>
                <a:ea typeface="Calibri" pitchFamily="34" charset="0"/>
                <a:cs typeface="Times New Roman" pitchFamily="18" charset="0"/>
              </a:rPr>
              <a:t>                                                                                             </a:t>
            </a:r>
            <a:r>
              <a:rPr lang="uz-Cyrl-UZ" b="1">
                <a:latin typeface="Times New Roman" pitchFamily="18" charset="0"/>
                <a:ea typeface="Calibri" pitchFamily="34" charset="0"/>
                <a:cs typeface="Times New Roman" pitchFamily="18" charset="0"/>
              </a:rPr>
              <a:t>Е-825 сабзи йиғиш  машинасини </a:t>
            </a:r>
          </a:p>
          <a:p>
            <a:r>
              <a:rPr lang="uz-Cyrl-UZ" b="1">
                <a:latin typeface="Times New Roman" pitchFamily="18" charset="0"/>
                <a:ea typeface="Calibri" pitchFamily="34" charset="0"/>
                <a:cs typeface="Times New Roman" pitchFamily="18" charset="0"/>
              </a:rPr>
              <a:t>                                                                                         тузилиши    ва иш жараёни:</a:t>
            </a:r>
            <a:endParaRPr lang="ru-RU">
              <a:latin typeface="Times New Roman" pitchFamily="18" charset="0"/>
              <a:ea typeface="Calibri" pitchFamily="34" charset="0"/>
              <a:cs typeface="Times New Roman" pitchFamily="18" charset="0"/>
            </a:endParaRPr>
          </a:p>
          <a:p>
            <a:r>
              <a:rPr lang="uz-Cyrl-UZ">
                <a:latin typeface="Calibri" pitchFamily="34" charset="0"/>
                <a:ea typeface="Calibri" pitchFamily="34" charset="0"/>
                <a:cs typeface="Times New Roman" pitchFamily="18" charset="0"/>
              </a:rPr>
              <a:t>                                                                                               </a:t>
            </a:r>
            <a:r>
              <a:rPr lang="uz-Cyrl-UZ">
                <a:latin typeface="Times New Roman" pitchFamily="18" charset="0"/>
                <a:ea typeface="Calibri" pitchFamily="34" charset="0"/>
                <a:cs typeface="Times New Roman" pitchFamily="18" charset="0"/>
              </a:rPr>
              <a:t>1-чиқинди тозалагич; 2,4- тран-</a:t>
            </a:r>
          </a:p>
          <a:p>
            <a:r>
              <a:rPr lang="uz-Cyrl-UZ">
                <a:latin typeface="Times New Roman" pitchFamily="18" charset="0"/>
                <a:ea typeface="Calibri" pitchFamily="34" charset="0"/>
                <a:cs typeface="Times New Roman" pitchFamily="18" charset="0"/>
              </a:rPr>
              <a:t>                                                                                    спортерлар; 3-элагич; 4-силкитгич;  </a:t>
            </a:r>
          </a:p>
          <a:p>
            <a:r>
              <a:rPr lang="uz-Cyrl-UZ">
                <a:latin typeface="Times New Roman" pitchFamily="18" charset="0"/>
                <a:ea typeface="Calibri" pitchFamily="34" charset="0"/>
                <a:cs typeface="Times New Roman" pitchFamily="18" charset="0"/>
              </a:rPr>
              <a:t>                                                                                          5-барг   ажратиш     аппарати;    </a:t>
            </a:r>
          </a:p>
          <a:p>
            <a:r>
              <a:rPr lang="uz-Cyrl-UZ">
                <a:latin typeface="Times New Roman" pitchFamily="18" charset="0"/>
                <a:ea typeface="Calibri" pitchFamily="34" charset="0"/>
                <a:cs typeface="Times New Roman" pitchFamily="18" charset="0"/>
              </a:rPr>
              <a:t>                                                                                           6-силкитгич; 7-барг кўтаргич;     </a:t>
            </a:r>
          </a:p>
          <a:p>
            <a:r>
              <a:rPr lang="uz-Cyrl-UZ">
                <a:latin typeface="Times New Roman" pitchFamily="18" charset="0"/>
                <a:ea typeface="Calibri" pitchFamily="34" charset="0"/>
                <a:cs typeface="Times New Roman" pitchFamily="18" charset="0"/>
              </a:rPr>
              <a:t>                                                                                                           8-лемех-ковлагич</a:t>
            </a:r>
            <a:r>
              <a:rPr lang="uz-Cyrl-UZ">
                <a:latin typeface="Calibri" pitchFamily="34" charset="0"/>
                <a:ea typeface="Calibri" pitchFamily="34" charset="0"/>
                <a:cs typeface="Times New Roman" pitchFamily="18" charset="0"/>
              </a:rPr>
              <a:t>.</a:t>
            </a:r>
          </a:p>
          <a:p>
            <a:pPr algn="just"/>
            <a:r>
              <a:rPr lang="uz-Cyrl-UZ" b="1">
                <a:latin typeface="Times New Roman" pitchFamily="18" charset="0"/>
                <a:ea typeface="Calibri" pitchFamily="34" charset="0"/>
                <a:cs typeface="Times New Roman" pitchFamily="18" charset="0"/>
              </a:rPr>
              <a:t>        </a:t>
            </a:r>
          </a:p>
          <a:p>
            <a:pPr algn="just"/>
            <a:r>
              <a:rPr lang="uz-Cyrl-UZ" b="1">
                <a:latin typeface="Times New Roman" pitchFamily="18" charset="0"/>
                <a:ea typeface="Calibri" pitchFamily="34" charset="0"/>
                <a:cs typeface="Times New Roman" pitchFamily="18" charset="0"/>
              </a:rPr>
              <a:t>          Бу аппаратда илдизмева баргидан ажралади ва тупроқ ажратгич 1 га йўналтирилиб,  тупроқдан ажратилади. Тозаланган илдизмевалар транспотер орқали машина ёнбошида кетаётган транспорт воситасига юкланади.  Барглар эса транспортер 4 тушади ва ер юзасига ташлаб кетилади.</a:t>
            </a:r>
            <a:endParaRPr lang="ru-RU" b="1">
              <a:latin typeface="Times New Roman" pitchFamily="18" charset="0"/>
              <a:ea typeface="Calibri" pitchFamily="34" charset="0"/>
              <a:cs typeface="Times New Roman" pitchFamily="18" charset="0"/>
            </a:endParaRPr>
          </a:p>
          <a:p>
            <a:endParaRPr lang="ru-RU" b="1">
              <a:latin typeface="Times New Roman" pitchFamily="18" charset="0"/>
              <a:ea typeface="Calibri" pitchFamily="34" charset="0"/>
              <a:cs typeface="Times New Roman" pitchFamily="18" charset="0"/>
            </a:endParaRPr>
          </a:p>
        </p:txBody>
      </p:sp>
      <p:pic>
        <p:nvPicPr>
          <p:cNvPr id="21508" name="Рисунок 5"/>
          <p:cNvPicPr>
            <a:picLocks noChangeAspect="1" noChangeArrowheads="1"/>
          </p:cNvPicPr>
          <p:nvPr/>
        </p:nvPicPr>
        <p:blipFill>
          <a:blip r:embed="rId2"/>
          <a:srcRect/>
          <a:stretch>
            <a:fillRect/>
          </a:stretch>
        </p:blipFill>
        <p:spPr bwMode="auto">
          <a:xfrm>
            <a:off x="827088" y="3213100"/>
            <a:ext cx="4057650" cy="2232025"/>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Илдизмеваларни  </a:t>
            </a:r>
            <a:r>
              <a:rPr lang="uz-Cyrl-UZ" sz="3200" b="1" dirty="0">
                <a:latin typeface="Times New Roman" pitchFamily="18" charset="0"/>
                <a:cs typeface="Times New Roman" pitchFamily="18" charset="0"/>
              </a:rPr>
              <a:t>дастлабки ишлаш пунктини иш жараёни ва машиналари</a:t>
            </a:r>
            <a:r>
              <a:rPr lang="uz-Cyrl-UZ" sz="3200"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142875" y="1200150"/>
            <a:ext cx="8715375" cy="5375275"/>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2531" name="Rectangle 1"/>
          <p:cNvSpPr>
            <a:spLocks noChangeArrowheads="1"/>
          </p:cNvSpPr>
          <p:nvPr/>
        </p:nvSpPr>
        <p:spPr bwMode="auto">
          <a:xfrm>
            <a:off x="395288" y="1200150"/>
            <a:ext cx="8462962" cy="3140075"/>
          </a:xfrm>
          <a:prstGeom prst="rect">
            <a:avLst/>
          </a:prstGeom>
          <a:noFill/>
          <a:ln w="9525">
            <a:noFill/>
            <a:miter lim="800000"/>
            <a:headEnd/>
            <a:tailEnd/>
          </a:ln>
        </p:spPr>
        <p:txBody>
          <a:bodyPr anchor="ctr">
            <a:spAutoFit/>
          </a:bodyPr>
          <a:lstStyle/>
          <a:p>
            <a:pPr algn="just"/>
            <a:r>
              <a:rPr lang="uz-Cyrl-UZ" sz="1600" b="1">
                <a:solidFill>
                  <a:srgbClr val="FF0000"/>
                </a:solidFill>
                <a:latin typeface="Times New Roman" pitchFamily="18" charset="0"/>
                <a:ea typeface="Calibri" pitchFamily="34" charset="0"/>
                <a:cs typeface="Times New Roman" pitchFamily="18" charset="0"/>
              </a:rPr>
              <a:t>           </a:t>
            </a:r>
            <a:r>
              <a:rPr lang="uz-Cyrl-UZ" b="1">
                <a:solidFill>
                  <a:srgbClr val="FF0000"/>
                </a:solidFill>
                <a:latin typeface="Times New Roman" pitchFamily="18" charset="0"/>
                <a:ea typeface="Calibri" pitchFamily="34" charset="0"/>
                <a:cs typeface="Times New Roman" pitchFamily="18" charset="0"/>
              </a:rPr>
              <a:t>Илдизмеваларни  дастлабки ишлаш пункти уларни тозалаш , саралаш ва стандарт талабига келтириш учун хизмат қилади. </a:t>
            </a:r>
            <a:r>
              <a:rPr lang="uz-Cyrl-UZ" b="1">
                <a:latin typeface="Times New Roman" pitchFamily="18" charset="0"/>
                <a:ea typeface="Calibri" pitchFamily="34" charset="0"/>
                <a:cs typeface="Times New Roman" pitchFamily="18" charset="0"/>
              </a:rPr>
              <a:t>Пункт бункер 1, таъминловчи 2  ва элакловчи 5 транспортерлар, тасмали 4 ва чивиқли 5 саралагичлар ҳамда  ажратиш  столи 6 дан иборат. </a:t>
            </a:r>
          </a:p>
          <a:p>
            <a:pPr algn="just"/>
            <a:r>
              <a:rPr lang="uz-Cyrl-UZ" b="1">
                <a:latin typeface="Times New Roman" pitchFamily="18" charset="0"/>
                <a:ea typeface="Calibri" pitchFamily="34" charset="0"/>
                <a:cs typeface="Times New Roman" pitchFamily="18" charset="0"/>
              </a:rPr>
              <a:t>         Транспорт воситасида олиб келинган машинада терилган илдизмевалар  бункер 1 га тўкилади. Қия транспортер 2 уларни кетма-кет ўрнатилган саралагичларга узатади. Илдиз мевалар роликли 3,  тасмали 4 ва чивиқли 5 саралагичлар ёрдамида илдизпоя, тупроқ ва майда мевалардан тозаланади. Сараланган маҳсулот  стол 6 га ўтказилади, сўнгра улардан заҳаланган ва чириганлари ишчилар томонидан қўлда  ажратиб  олинади. Тозаланган маҳсулот махсус қоплар 7 га жойланади ва сақлаш жойларига жўнатилади. </a:t>
            </a:r>
            <a:endParaRPr lang="ru-RU" b="1">
              <a:latin typeface="Times New Roman" pitchFamily="18" charset="0"/>
              <a:ea typeface="Calibri" pitchFamily="34" charset="0"/>
              <a:cs typeface="Times New Roman" pitchFamily="18" charset="0"/>
            </a:endParaRPr>
          </a:p>
        </p:txBody>
      </p:sp>
      <p:sp>
        <p:nvSpPr>
          <p:cNvPr id="22532" name="Прямоугольник 1"/>
          <p:cNvSpPr>
            <a:spLocks noChangeArrowheads="1"/>
          </p:cNvSpPr>
          <p:nvPr/>
        </p:nvSpPr>
        <p:spPr bwMode="auto">
          <a:xfrm>
            <a:off x="6372225" y="4384675"/>
            <a:ext cx="2635250" cy="1876425"/>
          </a:xfrm>
          <a:prstGeom prst="rect">
            <a:avLst/>
          </a:prstGeom>
          <a:noFill/>
          <a:ln w="9525">
            <a:noFill/>
            <a:miter lim="800000"/>
            <a:headEnd/>
            <a:tailEnd/>
          </a:ln>
        </p:spPr>
        <p:txBody>
          <a:bodyPr>
            <a:spAutoFit/>
          </a:bodyPr>
          <a:lstStyle/>
          <a:p>
            <a:pPr algn="ctr"/>
            <a:r>
              <a:rPr lang="uz-Cyrl-UZ">
                <a:latin typeface="Calibri" pitchFamily="34" charset="0"/>
              </a:rPr>
              <a:t> </a:t>
            </a:r>
            <a:r>
              <a:rPr lang="uz-Cyrl-UZ" sz="1600" b="1">
                <a:latin typeface="Times New Roman" pitchFamily="18" charset="0"/>
                <a:cs typeface="Times New Roman" pitchFamily="18" charset="0"/>
              </a:rPr>
              <a:t>1-бункер;  2- қия транспортер; 3-роликли саралаги; 4-тасмали саралагич; 5-чивиқли саралагич; 6-ажратиш столи;  7-қоп.  </a:t>
            </a:r>
          </a:p>
          <a:p>
            <a:pPr algn="just"/>
            <a:r>
              <a:rPr lang="uz-Cyrl-UZ" sz="1600" b="1">
                <a:latin typeface="Times New Roman" pitchFamily="18" charset="0"/>
                <a:cs typeface="Times New Roman" pitchFamily="18" charset="0"/>
              </a:rPr>
              <a:t>        </a:t>
            </a:r>
            <a:endParaRPr lang="ru-RU" sz="1600">
              <a:latin typeface="Calibri" pitchFamily="34" charset="0"/>
            </a:endParaRPr>
          </a:p>
        </p:txBody>
      </p:sp>
      <p:pic>
        <p:nvPicPr>
          <p:cNvPr id="22533" name="Picture 2"/>
          <p:cNvPicPr>
            <a:picLocks noChangeAspect="1" noChangeArrowheads="1"/>
          </p:cNvPicPr>
          <p:nvPr/>
        </p:nvPicPr>
        <p:blipFill>
          <a:blip r:embed="rId2"/>
          <a:srcRect/>
          <a:stretch>
            <a:fillRect/>
          </a:stretch>
        </p:blipFill>
        <p:spPr bwMode="auto">
          <a:xfrm>
            <a:off x="214313" y="4340225"/>
            <a:ext cx="6229350" cy="2235200"/>
          </a:xfrm>
          <a:prstGeom prst="rect">
            <a:avLst/>
          </a:prstGeom>
          <a:noFill/>
          <a:ln w="19050">
            <a:solidFill>
              <a:schemeClr val="tx1"/>
            </a:solid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Бодринг йиғиш машинаси ва дастлабки ишлаш пунктини иш жараёни </a:t>
            </a:r>
            <a:r>
              <a:rPr lang="uz-Cyrl-UZ" sz="3200"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142875" y="1162050"/>
            <a:ext cx="8715375" cy="5376863"/>
          </a:xfrm>
          <a:prstGeom prst="roundRect">
            <a:avLst/>
          </a:prstGeom>
          <a:solidFill>
            <a:schemeClr val="accent3">
              <a:lumMod val="20000"/>
              <a:lumOff val="80000"/>
            </a:schemeClr>
          </a:solidFill>
          <a:ln w="19050"/>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3555" name="Rectangle 1"/>
          <p:cNvSpPr>
            <a:spLocks noChangeArrowheads="1"/>
          </p:cNvSpPr>
          <p:nvPr/>
        </p:nvSpPr>
        <p:spPr bwMode="auto">
          <a:xfrm>
            <a:off x="304800" y="1146175"/>
            <a:ext cx="8462963" cy="1384300"/>
          </a:xfrm>
          <a:prstGeom prst="rect">
            <a:avLst/>
          </a:prstGeom>
          <a:noFill/>
          <a:ln w="9525">
            <a:noFill/>
            <a:miter lim="800000"/>
            <a:headEnd/>
            <a:tailEnd/>
          </a:ln>
        </p:spPr>
        <p:txBody>
          <a:bodyPr anchor="ctr">
            <a:spAutoFit/>
          </a:bodyPr>
          <a:lstStyle/>
          <a:p>
            <a:pPr algn="just"/>
            <a:r>
              <a:rPr lang="uz-Cyrl-UZ" sz="1600" b="1">
                <a:solidFill>
                  <a:srgbClr val="FF0000"/>
                </a:solidFill>
                <a:latin typeface="Times New Roman" pitchFamily="18" charset="0"/>
                <a:ea typeface="Calibri" pitchFamily="34" charset="0"/>
                <a:cs typeface="Times New Roman" pitchFamily="18" charset="0"/>
              </a:rPr>
              <a:t>           </a:t>
            </a:r>
            <a:r>
              <a:rPr lang="uz-Cyrl-UZ" sz="2800" b="1">
                <a:solidFill>
                  <a:srgbClr val="FF0000"/>
                </a:solidFill>
                <a:latin typeface="Times New Roman" pitchFamily="18" charset="0"/>
                <a:ea typeface="Calibri" pitchFamily="34" charset="0"/>
                <a:cs typeface="Times New Roman" pitchFamily="18" charset="0"/>
              </a:rPr>
              <a:t>Бодринг йиғиш машинаси уларни ёппасига    бир маротаба йиғиштириб олиш учун ишлатилади. </a:t>
            </a:r>
            <a:endParaRPr lang="ru-RU" sz="3200" b="1">
              <a:solidFill>
                <a:srgbClr val="FF0000"/>
              </a:solidFill>
              <a:latin typeface="Times New Roman" pitchFamily="18" charset="0"/>
              <a:ea typeface="Calibri" pitchFamily="34" charset="0"/>
              <a:cs typeface="Times New Roman" pitchFamily="18" charset="0"/>
            </a:endParaRPr>
          </a:p>
        </p:txBody>
      </p:sp>
      <p:sp>
        <p:nvSpPr>
          <p:cNvPr id="23556" name="Прямоугольник 1"/>
          <p:cNvSpPr>
            <a:spLocks noChangeArrowheads="1"/>
          </p:cNvSpPr>
          <p:nvPr/>
        </p:nvSpPr>
        <p:spPr bwMode="auto">
          <a:xfrm>
            <a:off x="346075" y="2811463"/>
            <a:ext cx="2868613" cy="3354387"/>
          </a:xfrm>
          <a:prstGeom prst="rect">
            <a:avLst/>
          </a:prstGeom>
          <a:noFill/>
          <a:ln w="9525">
            <a:noFill/>
            <a:miter lim="800000"/>
            <a:headEnd/>
            <a:tailEnd/>
          </a:ln>
        </p:spPr>
        <p:txBody>
          <a:bodyPr>
            <a:spAutoFit/>
          </a:bodyPr>
          <a:lstStyle/>
          <a:p>
            <a:pPr algn="ctr"/>
            <a:r>
              <a:rPr lang="uz-Cyrl-UZ" b="1">
                <a:latin typeface="Times New Roman" pitchFamily="18" charset="0"/>
                <a:cs typeface="Times New Roman" pitchFamily="18" charset="0"/>
              </a:rPr>
              <a:t> Машина ва тозалаш пунктининг тузилиши:       </a:t>
            </a:r>
          </a:p>
          <a:p>
            <a:pPr algn="ctr"/>
            <a:endParaRPr lang="uz-Cyrl-UZ" sz="1600" b="1">
              <a:latin typeface="Times New Roman" pitchFamily="18" charset="0"/>
              <a:cs typeface="Times New Roman" pitchFamily="18" charset="0"/>
            </a:endParaRPr>
          </a:p>
          <a:p>
            <a:pPr algn="ctr"/>
            <a:r>
              <a:rPr lang="uz-Cyrl-UZ" sz="1600" b="1">
                <a:latin typeface="Times New Roman" pitchFamily="18" charset="0"/>
                <a:cs typeface="Times New Roman" pitchFamily="18" charset="0"/>
              </a:rPr>
              <a:t>а- бодринг териш комбайни; 6-дастлабки ишлаш пункти: 1ва 2-пичоқлар; 3-кўтаргич; 4,7,10,12,14,16,18,19 ва 20- транспортерлар; 5-ўриндиқ; 6-мева ажратгич; 8-охирги тозалагич; 9-шнек; 11-бункер; 13-вентилятор; 15-текшириш столи; 17-саралагич.</a:t>
            </a:r>
            <a:endParaRPr lang="ru-RU" sz="1600">
              <a:latin typeface="Calibri" pitchFamily="34" charset="0"/>
            </a:endParaRPr>
          </a:p>
        </p:txBody>
      </p:sp>
      <p:pic>
        <p:nvPicPr>
          <p:cNvPr id="23557" name="Picture 2"/>
          <p:cNvPicPr>
            <a:picLocks noChangeAspect="1" noChangeArrowheads="1"/>
          </p:cNvPicPr>
          <p:nvPr/>
        </p:nvPicPr>
        <p:blipFill>
          <a:blip r:embed="rId2"/>
          <a:srcRect/>
          <a:stretch>
            <a:fillRect/>
          </a:stretch>
        </p:blipFill>
        <p:spPr bwMode="auto">
          <a:xfrm>
            <a:off x="3252788" y="2060575"/>
            <a:ext cx="5537200" cy="4249738"/>
          </a:xfrm>
          <a:prstGeom prst="rect">
            <a:avLst/>
          </a:prstGeom>
          <a:noFill/>
          <a:ln w="28575">
            <a:solidFill>
              <a:schemeClr val="tx1"/>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792</Words>
  <Application>Microsoft Office PowerPoint</Application>
  <PresentationFormat>Экран (4:3)</PresentationFormat>
  <Paragraphs>93</Paragraphs>
  <Slides>11</Slides>
  <Notes>1</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11</vt:i4>
      </vt:variant>
    </vt:vector>
  </HeadingPairs>
  <TitlesOfParts>
    <vt:vector size="15" baseType="lpstr">
      <vt:lpstr>Calibri</vt:lpstr>
      <vt:lpstr>Arial</vt:lpstr>
      <vt:lpstr>Times New Roman</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User</cp:lastModifiedBy>
  <cp:revision>2</cp:revision>
  <dcterms:created xsi:type="dcterms:W3CDTF">2016-06-01T12:58:31Z</dcterms:created>
  <dcterms:modified xsi:type="dcterms:W3CDTF">2018-11-06T08:21:51Z</dcterms:modified>
</cp:coreProperties>
</file>