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AA6292-62DC-49F9-B7B2-1FC11473636F}"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ru-RU"/>
        </a:p>
      </dgm:t>
    </dgm:pt>
    <dgm:pt modelId="{BE7DF3A7-8E9C-424F-8A0E-DE6D10E2FFA2}">
      <dgm:prSet phldrT="[Текст]" custT="1"/>
      <dgm:spPr>
        <a:solidFill>
          <a:schemeClr val="bg2"/>
        </a:solidFill>
        <a:ln w="19050"/>
      </dgm:spPr>
      <dgm:t>
        <a:bodyPr/>
        <a:lstStyle/>
        <a:p>
          <a:r>
            <a:rPr lang="uz-Cyrl-UZ" sz="3200" b="1" dirty="0" smtClean="0">
              <a:solidFill>
                <a:schemeClr val="tx1"/>
              </a:solidFill>
              <a:latin typeface="Times New Roman" pitchFamily="18" charset="0"/>
              <a:cs typeface="Times New Roman" pitchFamily="18" charset="0"/>
            </a:rPr>
            <a:t>Уруғларни заҳарлаш </a:t>
          </a:r>
        </a:p>
        <a:p>
          <a:r>
            <a:rPr lang="uz-Cyrl-UZ" sz="2000" b="1" dirty="0" smtClean="0">
              <a:solidFill>
                <a:schemeClr val="tx1"/>
              </a:solidFill>
              <a:latin typeface="Times New Roman" pitchFamily="18" charset="0"/>
              <a:cs typeface="Times New Roman" pitchFamily="18" charset="0"/>
            </a:rPr>
            <a:t>(қуруқ, ярим  қуруқ, ҳўл, майда томчилаб,    иссиқ ишлов бериш</a:t>
          </a:r>
          <a:r>
            <a:rPr lang="uz-Cyrl-UZ" sz="2000" b="1"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dgm:t>
    </dgm:pt>
    <dgm:pt modelId="{79CEDF01-7834-41A7-8831-2DDA4D25F2A5}" type="parTrans" cxnId="{08F9E4F9-A757-4B80-AADB-CB5F8EDD8094}">
      <dgm:prSet/>
      <dgm:spPr/>
      <dgm:t>
        <a:bodyPr/>
        <a:lstStyle/>
        <a:p>
          <a:endParaRPr lang="ru-RU"/>
        </a:p>
      </dgm:t>
    </dgm:pt>
    <dgm:pt modelId="{C8D7280C-553C-4784-9C2B-AC11D75CD3E0}" type="sibTrans" cxnId="{08F9E4F9-A757-4B80-AADB-CB5F8EDD8094}">
      <dgm:prSet/>
      <dgm:spPr/>
      <dgm:t>
        <a:bodyPr/>
        <a:lstStyle/>
        <a:p>
          <a:endParaRPr lang="ru-RU"/>
        </a:p>
      </dgm:t>
    </dgm:pt>
    <dgm:pt modelId="{4DD6DDD4-F3F1-4197-B0CF-EB0C5B93650B}">
      <dgm:prSet phldrT="[Текст]" custT="1"/>
      <dgm:spPr>
        <a:solidFill>
          <a:schemeClr val="accent2">
            <a:lumMod val="20000"/>
            <a:lumOff val="80000"/>
          </a:schemeClr>
        </a:solidFill>
        <a:ln w="19050"/>
      </dgm:spPr>
      <dgm:t>
        <a:bodyPr/>
        <a:lstStyle/>
        <a:p>
          <a:r>
            <a:rPr lang="uz-Cyrl-UZ" sz="3200" b="1" dirty="0" smtClean="0">
              <a:solidFill>
                <a:schemeClr val="tx1"/>
              </a:solidFill>
              <a:latin typeface="Times New Roman" pitchFamily="18" charset="0"/>
              <a:cs typeface="Times New Roman" pitchFamily="18" charset="0"/>
            </a:rPr>
            <a:t>Пуркаш </a:t>
          </a:r>
          <a:r>
            <a:rPr lang="uz-Cyrl-UZ" sz="2800" b="1" dirty="0" smtClean="0">
              <a:solidFill>
                <a:schemeClr val="tx1"/>
              </a:solidFill>
              <a:latin typeface="Times New Roman" pitchFamily="18" charset="0"/>
              <a:cs typeface="Times New Roman" pitchFamily="18" charset="0"/>
            </a:rPr>
            <a:t>  </a:t>
          </a:r>
        </a:p>
        <a:p>
          <a:r>
            <a:rPr lang="uz-Cyrl-UZ" sz="2400" b="1" dirty="0" smtClean="0">
              <a:solidFill>
                <a:schemeClr val="tx1"/>
              </a:solidFill>
              <a:latin typeface="Times New Roman" pitchFamily="18" charset="0"/>
              <a:cs typeface="Times New Roman" pitchFamily="18" charset="0"/>
            </a:rPr>
            <a:t>(суюқ аралашма ҳолатида</a:t>
          </a:r>
          <a:r>
            <a:rPr lang="uz-Cyrl-UZ" sz="2000" b="1" dirty="0" smtClean="0">
              <a:solidFill>
                <a:schemeClr val="tx1"/>
              </a:solidFill>
            </a:rPr>
            <a:t>)</a:t>
          </a:r>
          <a:endParaRPr lang="ru-RU" sz="2000" dirty="0">
            <a:solidFill>
              <a:schemeClr val="tx1"/>
            </a:solidFill>
          </a:endParaRPr>
        </a:p>
      </dgm:t>
    </dgm:pt>
    <dgm:pt modelId="{A51C22E8-16DF-43F5-98E3-D96A9A4864EF}" type="parTrans" cxnId="{07C974AD-2830-4299-B8B5-BF779A75390B}">
      <dgm:prSet/>
      <dgm:spPr/>
      <dgm:t>
        <a:bodyPr/>
        <a:lstStyle/>
        <a:p>
          <a:endParaRPr lang="ru-RU"/>
        </a:p>
      </dgm:t>
    </dgm:pt>
    <dgm:pt modelId="{05DC185D-179A-4D79-9E2A-0C4B1BC9609A}" type="sibTrans" cxnId="{07C974AD-2830-4299-B8B5-BF779A75390B}">
      <dgm:prSet/>
      <dgm:spPr/>
      <dgm:t>
        <a:bodyPr/>
        <a:lstStyle/>
        <a:p>
          <a:endParaRPr lang="ru-RU"/>
        </a:p>
      </dgm:t>
    </dgm:pt>
    <dgm:pt modelId="{9772F230-9E8A-4AEB-AA4F-A1B9EC835D32}">
      <dgm:prSet phldrT="[Текст]" custT="1"/>
      <dgm:spPr>
        <a:solidFill>
          <a:schemeClr val="accent5">
            <a:lumMod val="20000"/>
            <a:lumOff val="80000"/>
          </a:schemeClr>
        </a:solidFill>
        <a:ln w="19050"/>
      </dgm:spPr>
      <dgm:t>
        <a:bodyPr/>
        <a:lstStyle/>
        <a:p>
          <a:r>
            <a:rPr lang="uz-Cyrl-UZ" sz="3200" b="1" dirty="0" smtClean="0">
              <a:solidFill>
                <a:schemeClr val="tx1"/>
              </a:solidFill>
              <a:latin typeface="Times New Roman" pitchFamily="18" charset="0"/>
              <a:cs typeface="Times New Roman" pitchFamily="18" charset="0"/>
            </a:rPr>
            <a:t>Фумигациялаш </a:t>
          </a:r>
        </a:p>
        <a:p>
          <a:r>
            <a:rPr lang="uz-Cyrl-UZ" sz="2400" b="1" dirty="0" smtClean="0">
              <a:solidFill>
                <a:schemeClr val="tx1"/>
              </a:solidFill>
              <a:latin typeface="Times New Roman" pitchFamily="18" charset="0"/>
              <a:cs typeface="Times New Roman" pitchFamily="18" charset="0"/>
            </a:rPr>
            <a:t>(тупроққа солиш) </a:t>
          </a:r>
          <a:endParaRPr lang="ru-RU" sz="2400" dirty="0">
            <a:solidFill>
              <a:schemeClr val="tx1"/>
            </a:solidFill>
            <a:latin typeface="Times New Roman" pitchFamily="18" charset="0"/>
            <a:cs typeface="Times New Roman" pitchFamily="18" charset="0"/>
          </a:endParaRPr>
        </a:p>
      </dgm:t>
    </dgm:pt>
    <dgm:pt modelId="{57AD127E-F8FD-4BE8-A8B0-54F7C39D27D3}" type="parTrans" cxnId="{CD31A56D-6767-4F4D-A85A-902D54F60FB6}">
      <dgm:prSet/>
      <dgm:spPr/>
      <dgm:t>
        <a:bodyPr/>
        <a:lstStyle/>
        <a:p>
          <a:endParaRPr lang="ru-RU"/>
        </a:p>
      </dgm:t>
    </dgm:pt>
    <dgm:pt modelId="{451933E9-FBA1-4722-BE1B-C56233FFC4D5}" type="sibTrans" cxnId="{CD31A56D-6767-4F4D-A85A-902D54F60FB6}">
      <dgm:prSet/>
      <dgm:spPr/>
      <dgm:t>
        <a:bodyPr/>
        <a:lstStyle/>
        <a:p>
          <a:endParaRPr lang="ru-RU"/>
        </a:p>
      </dgm:t>
    </dgm:pt>
    <dgm:pt modelId="{5F56B3CE-4A95-40A1-A878-457F6B5F6352}">
      <dgm:prSet phldrT="[Текст]" custT="1"/>
      <dgm:spPr>
        <a:solidFill>
          <a:schemeClr val="accent4">
            <a:lumMod val="20000"/>
            <a:lumOff val="80000"/>
          </a:schemeClr>
        </a:solidFill>
        <a:ln w="19050"/>
      </dgm:spPr>
      <dgm:t>
        <a:bodyPr/>
        <a:lstStyle/>
        <a:p>
          <a:r>
            <a:rPr lang="uz-Cyrl-UZ" sz="3200" b="1" dirty="0" smtClean="0">
              <a:solidFill>
                <a:schemeClr val="tx1"/>
              </a:solidFill>
              <a:latin typeface="Times New Roman" pitchFamily="18" charset="0"/>
              <a:cs typeface="Times New Roman" pitchFamily="18" charset="0"/>
            </a:rPr>
            <a:t>Аэрозоллаш</a:t>
          </a:r>
        </a:p>
        <a:p>
          <a:r>
            <a:rPr lang="uz-Cyrl-UZ" sz="2400" b="1" dirty="0" smtClean="0">
              <a:solidFill>
                <a:schemeClr val="tx1"/>
              </a:solidFill>
              <a:latin typeface="Times New Roman" pitchFamily="18" charset="0"/>
              <a:cs typeface="Times New Roman" pitchFamily="18" charset="0"/>
            </a:rPr>
            <a:t> (туман кўринишида)</a:t>
          </a:r>
          <a:endParaRPr lang="ru-RU" sz="2400" dirty="0">
            <a:solidFill>
              <a:schemeClr val="tx1"/>
            </a:solidFill>
            <a:latin typeface="Times New Roman" pitchFamily="18" charset="0"/>
            <a:cs typeface="Times New Roman" pitchFamily="18" charset="0"/>
          </a:endParaRPr>
        </a:p>
      </dgm:t>
    </dgm:pt>
    <dgm:pt modelId="{FC56BA88-629B-4403-AC9C-B608DF3E5410}" type="parTrans" cxnId="{C8EEF02C-AC82-44C8-9C15-6004691C25D9}">
      <dgm:prSet/>
      <dgm:spPr/>
      <dgm:t>
        <a:bodyPr/>
        <a:lstStyle/>
        <a:p>
          <a:endParaRPr lang="ru-RU"/>
        </a:p>
      </dgm:t>
    </dgm:pt>
    <dgm:pt modelId="{76D5CE92-B52B-4F96-B33B-D72FD265ADDE}" type="sibTrans" cxnId="{C8EEF02C-AC82-44C8-9C15-6004691C25D9}">
      <dgm:prSet/>
      <dgm:spPr/>
      <dgm:t>
        <a:bodyPr/>
        <a:lstStyle/>
        <a:p>
          <a:endParaRPr lang="ru-RU"/>
        </a:p>
      </dgm:t>
    </dgm:pt>
    <dgm:pt modelId="{C3E4A0A5-C77C-43EB-BED7-EE269C3B36C8}">
      <dgm:prSet phldrT="[Текст]" custT="1"/>
      <dgm:spPr>
        <a:solidFill>
          <a:schemeClr val="tx2">
            <a:lumMod val="20000"/>
            <a:lumOff val="80000"/>
          </a:schemeClr>
        </a:solidFill>
        <a:ln w="19050"/>
      </dgm:spPr>
      <dgm:t>
        <a:bodyPr/>
        <a:lstStyle/>
        <a:p>
          <a:r>
            <a:rPr lang="uz-Cyrl-UZ" sz="3200" b="1" dirty="0" smtClean="0">
              <a:solidFill>
                <a:schemeClr val="tx1"/>
              </a:solidFill>
              <a:latin typeface="Times New Roman" pitchFamily="18" charset="0"/>
              <a:cs typeface="Times New Roman" pitchFamily="18" charset="0"/>
            </a:rPr>
            <a:t>Чанглаш</a:t>
          </a:r>
          <a:endParaRPr lang="uz-Cyrl-UZ" sz="2800" b="1" dirty="0" smtClean="0">
            <a:solidFill>
              <a:schemeClr val="tx1"/>
            </a:solidFill>
            <a:latin typeface="Times New Roman" pitchFamily="18" charset="0"/>
            <a:cs typeface="Times New Roman" pitchFamily="18" charset="0"/>
          </a:endParaRPr>
        </a:p>
        <a:p>
          <a:r>
            <a:rPr lang="uz-Cyrl-UZ" sz="2400" b="1" dirty="0" smtClean="0">
              <a:solidFill>
                <a:schemeClr val="tx1"/>
              </a:solidFill>
              <a:latin typeface="Times New Roman" pitchFamily="18" charset="0"/>
              <a:cs typeface="Times New Roman" pitchFamily="18" charset="0"/>
            </a:rPr>
            <a:t> (кукунсимон ҳолда)</a:t>
          </a:r>
          <a:endParaRPr lang="ru-RU" sz="2400" dirty="0">
            <a:solidFill>
              <a:schemeClr val="tx1"/>
            </a:solidFill>
            <a:latin typeface="Times New Roman" pitchFamily="18" charset="0"/>
            <a:cs typeface="Times New Roman" pitchFamily="18" charset="0"/>
          </a:endParaRPr>
        </a:p>
      </dgm:t>
    </dgm:pt>
    <dgm:pt modelId="{28FC3E9E-88B7-46AF-9058-E860762E3D18}" type="parTrans" cxnId="{4EC0EB82-AD72-4007-8A4A-6F8D4F3591C4}">
      <dgm:prSet/>
      <dgm:spPr/>
      <dgm:t>
        <a:bodyPr/>
        <a:lstStyle/>
        <a:p>
          <a:endParaRPr lang="ru-RU"/>
        </a:p>
      </dgm:t>
    </dgm:pt>
    <dgm:pt modelId="{0723F931-BD4B-436F-99DE-9590AC9A2E1A}" type="sibTrans" cxnId="{4EC0EB82-AD72-4007-8A4A-6F8D4F3591C4}">
      <dgm:prSet/>
      <dgm:spPr/>
      <dgm:t>
        <a:bodyPr/>
        <a:lstStyle/>
        <a:p>
          <a:endParaRPr lang="ru-RU"/>
        </a:p>
      </dgm:t>
    </dgm:pt>
    <dgm:pt modelId="{179DFA8F-7E5C-4E58-B7EB-C43C4480F0DB}" type="pres">
      <dgm:prSet presAssocID="{B1AA6292-62DC-49F9-B7B2-1FC11473636F}" presName="cycle" presStyleCnt="0">
        <dgm:presLayoutVars>
          <dgm:dir/>
          <dgm:resizeHandles val="exact"/>
        </dgm:presLayoutVars>
      </dgm:prSet>
      <dgm:spPr/>
      <dgm:t>
        <a:bodyPr/>
        <a:lstStyle/>
        <a:p>
          <a:endParaRPr lang="ru-RU"/>
        </a:p>
      </dgm:t>
    </dgm:pt>
    <dgm:pt modelId="{B591A59C-9CD4-45F2-9435-965E092FC9AE}" type="pres">
      <dgm:prSet presAssocID="{BE7DF3A7-8E9C-424F-8A0E-DE6D10E2FFA2}" presName="node" presStyleLbl="node1" presStyleIdx="0" presStyleCnt="5" custScaleX="285799" custScaleY="120992">
        <dgm:presLayoutVars>
          <dgm:bulletEnabled val="1"/>
        </dgm:presLayoutVars>
      </dgm:prSet>
      <dgm:spPr/>
      <dgm:t>
        <a:bodyPr/>
        <a:lstStyle/>
        <a:p>
          <a:endParaRPr lang="ru-RU"/>
        </a:p>
      </dgm:t>
    </dgm:pt>
    <dgm:pt modelId="{8CC6CA34-9673-4410-A005-1429202B47AA}" type="pres">
      <dgm:prSet presAssocID="{BE7DF3A7-8E9C-424F-8A0E-DE6D10E2FFA2}" presName="spNode" presStyleCnt="0"/>
      <dgm:spPr/>
    </dgm:pt>
    <dgm:pt modelId="{633070D7-54EA-4488-B161-D1379B40E0AC}" type="pres">
      <dgm:prSet presAssocID="{C8D7280C-553C-4784-9C2B-AC11D75CD3E0}" presName="sibTrans" presStyleLbl="sibTrans1D1" presStyleIdx="0" presStyleCnt="5"/>
      <dgm:spPr/>
      <dgm:t>
        <a:bodyPr/>
        <a:lstStyle/>
        <a:p>
          <a:endParaRPr lang="ru-RU"/>
        </a:p>
      </dgm:t>
    </dgm:pt>
    <dgm:pt modelId="{E8F8B3CA-3CE3-4934-A868-EEFB3C403033}" type="pres">
      <dgm:prSet presAssocID="{4DD6DDD4-F3F1-4197-B0CF-EB0C5B93650B}" presName="node" presStyleLbl="node1" presStyleIdx="1" presStyleCnt="5" custScaleX="229743" custScaleY="143390" custRadScaleRad="97561" custRadScaleInc="16327">
        <dgm:presLayoutVars>
          <dgm:bulletEnabled val="1"/>
        </dgm:presLayoutVars>
      </dgm:prSet>
      <dgm:spPr/>
      <dgm:t>
        <a:bodyPr/>
        <a:lstStyle/>
        <a:p>
          <a:endParaRPr lang="ru-RU"/>
        </a:p>
      </dgm:t>
    </dgm:pt>
    <dgm:pt modelId="{E79864F2-1A60-475E-BAFB-5390C18BB9B3}" type="pres">
      <dgm:prSet presAssocID="{4DD6DDD4-F3F1-4197-B0CF-EB0C5B93650B}" presName="spNode" presStyleCnt="0"/>
      <dgm:spPr/>
    </dgm:pt>
    <dgm:pt modelId="{1320614A-F976-4324-B5C7-48D3B089FF9B}" type="pres">
      <dgm:prSet presAssocID="{05DC185D-179A-4D79-9E2A-0C4B1BC9609A}" presName="sibTrans" presStyleLbl="sibTrans1D1" presStyleIdx="1" presStyleCnt="5"/>
      <dgm:spPr/>
      <dgm:t>
        <a:bodyPr/>
        <a:lstStyle/>
        <a:p>
          <a:endParaRPr lang="ru-RU"/>
        </a:p>
      </dgm:t>
    </dgm:pt>
    <dgm:pt modelId="{24626EB0-2F6F-4F30-8C71-9D3EEAB31EF1}" type="pres">
      <dgm:prSet presAssocID="{9772F230-9E8A-4AEB-AA4F-A1B9EC835D32}" presName="node" presStyleLbl="node1" presStyleIdx="2" presStyleCnt="5" custScaleX="205741" custScaleY="151435" custRadScaleRad="117481" custRadScaleInc="-73749">
        <dgm:presLayoutVars>
          <dgm:bulletEnabled val="1"/>
        </dgm:presLayoutVars>
      </dgm:prSet>
      <dgm:spPr/>
      <dgm:t>
        <a:bodyPr/>
        <a:lstStyle/>
        <a:p>
          <a:endParaRPr lang="ru-RU"/>
        </a:p>
      </dgm:t>
    </dgm:pt>
    <dgm:pt modelId="{3196AC3A-9DF9-4C7A-B926-12CEA9230D83}" type="pres">
      <dgm:prSet presAssocID="{9772F230-9E8A-4AEB-AA4F-A1B9EC835D32}" presName="spNode" presStyleCnt="0"/>
      <dgm:spPr/>
    </dgm:pt>
    <dgm:pt modelId="{624C239C-961D-4493-8145-B44126040127}" type="pres">
      <dgm:prSet presAssocID="{451933E9-FBA1-4722-BE1B-C56233FFC4D5}" presName="sibTrans" presStyleLbl="sibTrans1D1" presStyleIdx="2" presStyleCnt="5"/>
      <dgm:spPr/>
      <dgm:t>
        <a:bodyPr/>
        <a:lstStyle/>
        <a:p>
          <a:endParaRPr lang="ru-RU"/>
        </a:p>
      </dgm:t>
    </dgm:pt>
    <dgm:pt modelId="{EC7D090A-4979-414B-967D-C4A693C6B40F}" type="pres">
      <dgm:prSet presAssocID="{5F56B3CE-4A95-40A1-A878-457F6B5F6352}" presName="node" presStyleLbl="node1" presStyleIdx="3" presStyleCnt="5" custScaleX="214465" custScaleY="154259" custRadScaleRad="111401" custRadScaleInc="63599">
        <dgm:presLayoutVars>
          <dgm:bulletEnabled val="1"/>
        </dgm:presLayoutVars>
      </dgm:prSet>
      <dgm:spPr/>
      <dgm:t>
        <a:bodyPr/>
        <a:lstStyle/>
        <a:p>
          <a:endParaRPr lang="ru-RU"/>
        </a:p>
      </dgm:t>
    </dgm:pt>
    <dgm:pt modelId="{7AB918E4-FCB1-4323-A43C-D26929946718}" type="pres">
      <dgm:prSet presAssocID="{5F56B3CE-4A95-40A1-A878-457F6B5F6352}" presName="spNode" presStyleCnt="0"/>
      <dgm:spPr/>
    </dgm:pt>
    <dgm:pt modelId="{927501B9-9494-477D-BC3C-0EB2F9E8BAAB}" type="pres">
      <dgm:prSet presAssocID="{76D5CE92-B52B-4F96-B33B-D72FD265ADDE}" presName="sibTrans" presStyleLbl="sibTrans1D1" presStyleIdx="3" presStyleCnt="5"/>
      <dgm:spPr/>
      <dgm:t>
        <a:bodyPr/>
        <a:lstStyle/>
        <a:p>
          <a:endParaRPr lang="ru-RU"/>
        </a:p>
      </dgm:t>
    </dgm:pt>
    <dgm:pt modelId="{CE41858D-0AED-4AEB-9680-990C02CE4AFE}" type="pres">
      <dgm:prSet presAssocID="{C3E4A0A5-C77C-43EB-BED7-EE269C3B36C8}" presName="node" presStyleLbl="node1" presStyleIdx="4" presStyleCnt="5" custScaleX="234888" custScaleY="143390" custRadScaleRad="99576" custRadScaleInc="-17538">
        <dgm:presLayoutVars>
          <dgm:bulletEnabled val="1"/>
        </dgm:presLayoutVars>
      </dgm:prSet>
      <dgm:spPr/>
      <dgm:t>
        <a:bodyPr/>
        <a:lstStyle/>
        <a:p>
          <a:endParaRPr lang="ru-RU"/>
        </a:p>
      </dgm:t>
    </dgm:pt>
    <dgm:pt modelId="{6611B4DB-8CBB-41D3-A705-A649132A3420}" type="pres">
      <dgm:prSet presAssocID="{C3E4A0A5-C77C-43EB-BED7-EE269C3B36C8}" presName="spNode" presStyleCnt="0"/>
      <dgm:spPr/>
    </dgm:pt>
    <dgm:pt modelId="{7A9A339B-1C76-47B2-AB2F-AC01D121804B}" type="pres">
      <dgm:prSet presAssocID="{0723F931-BD4B-436F-99DE-9590AC9A2E1A}" presName="sibTrans" presStyleLbl="sibTrans1D1" presStyleIdx="4" presStyleCnt="5"/>
      <dgm:spPr/>
      <dgm:t>
        <a:bodyPr/>
        <a:lstStyle/>
        <a:p>
          <a:endParaRPr lang="ru-RU"/>
        </a:p>
      </dgm:t>
    </dgm:pt>
  </dgm:ptLst>
  <dgm:cxnLst>
    <dgm:cxn modelId="{E4F7C168-7D79-4A15-BB02-BE8344A568C0}" type="presOf" srcId="{9772F230-9E8A-4AEB-AA4F-A1B9EC835D32}" destId="{24626EB0-2F6F-4F30-8C71-9D3EEAB31EF1}" srcOrd="0" destOrd="0" presId="urn:microsoft.com/office/officeart/2005/8/layout/cycle6"/>
    <dgm:cxn modelId="{08F9E4F9-A757-4B80-AADB-CB5F8EDD8094}" srcId="{B1AA6292-62DC-49F9-B7B2-1FC11473636F}" destId="{BE7DF3A7-8E9C-424F-8A0E-DE6D10E2FFA2}" srcOrd="0" destOrd="0" parTransId="{79CEDF01-7834-41A7-8831-2DDA4D25F2A5}" sibTransId="{C8D7280C-553C-4784-9C2B-AC11D75CD3E0}"/>
    <dgm:cxn modelId="{22C4D241-BBCE-425E-B469-6E3E04E841AD}" type="presOf" srcId="{B1AA6292-62DC-49F9-B7B2-1FC11473636F}" destId="{179DFA8F-7E5C-4E58-B7EB-C43C4480F0DB}" srcOrd="0" destOrd="0" presId="urn:microsoft.com/office/officeart/2005/8/layout/cycle6"/>
    <dgm:cxn modelId="{C8EEF02C-AC82-44C8-9C15-6004691C25D9}" srcId="{B1AA6292-62DC-49F9-B7B2-1FC11473636F}" destId="{5F56B3CE-4A95-40A1-A878-457F6B5F6352}" srcOrd="3" destOrd="0" parTransId="{FC56BA88-629B-4403-AC9C-B608DF3E5410}" sibTransId="{76D5CE92-B52B-4F96-B33B-D72FD265ADDE}"/>
    <dgm:cxn modelId="{4EC0EB82-AD72-4007-8A4A-6F8D4F3591C4}" srcId="{B1AA6292-62DC-49F9-B7B2-1FC11473636F}" destId="{C3E4A0A5-C77C-43EB-BED7-EE269C3B36C8}" srcOrd="4" destOrd="0" parTransId="{28FC3E9E-88B7-46AF-9058-E860762E3D18}" sibTransId="{0723F931-BD4B-436F-99DE-9590AC9A2E1A}"/>
    <dgm:cxn modelId="{29D8449F-C2D3-4B96-B515-504DB69CBE6A}" type="presOf" srcId="{76D5CE92-B52B-4F96-B33B-D72FD265ADDE}" destId="{927501B9-9494-477D-BC3C-0EB2F9E8BAAB}" srcOrd="0" destOrd="0" presId="urn:microsoft.com/office/officeart/2005/8/layout/cycle6"/>
    <dgm:cxn modelId="{3E6316DB-A5D6-4D22-8ADD-514168E9090C}" type="presOf" srcId="{C8D7280C-553C-4784-9C2B-AC11D75CD3E0}" destId="{633070D7-54EA-4488-B161-D1379B40E0AC}" srcOrd="0" destOrd="0" presId="urn:microsoft.com/office/officeart/2005/8/layout/cycle6"/>
    <dgm:cxn modelId="{CD31A56D-6767-4F4D-A85A-902D54F60FB6}" srcId="{B1AA6292-62DC-49F9-B7B2-1FC11473636F}" destId="{9772F230-9E8A-4AEB-AA4F-A1B9EC835D32}" srcOrd="2" destOrd="0" parTransId="{57AD127E-F8FD-4BE8-A8B0-54F7C39D27D3}" sibTransId="{451933E9-FBA1-4722-BE1B-C56233FFC4D5}"/>
    <dgm:cxn modelId="{FB363F10-0945-4899-8432-2CE9DEE12E3A}" type="presOf" srcId="{451933E9-FBA1-4722-BE1B-C56233FFC4D5}" destId="{624C239C-961D-4493-8145-B44126040127}" srcOrd="0" destOrd="0" presId="urn:microsoft.com/office/officeart/2005/8/layout/cycle6"/>
    <dgm:cxn modelId="{07C974AD-2830-4299-B8B5-BF779A75390B}" srcId="{B1AA6292-62DC-49F9-B7B2-1FC11473636F}" destId="{4DD6DDD4-F3F1-4197-B0CF-EB0C5B93650B}" srcOrd="1" destOrd="0" parTransId="{A51C22E8-16DF-43F5-98E3-D96A9A4864EF}" sibTransId="{05DC185D-179A-4D79-9E2A-0C4B1BC9609A}"/>
    <dgm:cxn modelId="{049B909D-D20A-4A43-A8A2-6E7289614C13}" type="presOf" srcId="{0723F931-BD4B-436F-99DE-9590AC9A2E1A}" destId="{7A9A339B-1C76-47B2-AB2F-AC01D121804B}" srcOrd="0" destOrd="0" presId="urn:microsoft.com/office/officeart/2005/8/layout/cycle6"/>
    <dgm:cxn modelId="{D2C1D8AD-2F38-4577-BDB4-CEC0C3006F19}" type="presOf" srcId="{BE7DF3A7-8E9C-424F-8A0E-DE6D10E2FFA2}" destId="{B591A59C-9CD4-45F2-9435-965E092FC9AE}" srcOrd="0" destOrd="0" presId="urn:microsoft.com/office/officeart/2005/8/layout/cycle6"/>
    <dgm:cxn modelId="{3C934859-BBC2-445A-AB07-38376BC8D044}" type="presOf" srcId="{4DD6DDD4-F3F1-4197-B0CF-EB0C5B93650B}" destId="{E8F8B3CA-3CE3-4934-A868-EEFB3C403033}" srcOrd="0" destOrd="0" presId="urn:microsoft.com/office/officeart/2005/8/layout/cycle6"/>
    <dgm:cxn modelId="{26E6634B-8D28-4558-860E-CCAC2ACD04AE}" type="presOf" srcId="{C3E4A0A5-C77C-43EB-BED7-EE269C3B36C8}" destId="{CE41858D-0AED-4AEB-9680-990C02CE4AFE}" srcOrd="0" destOrd="0" presId="urn:microsoft.com/office/officeart/2005/8/layout/cycle6"/>
    <dgm:cxn modelId="{372C4534-9126-445B-92EA-B4DA12F04B27}" type="presOf" srcId="{05DC185D-179A-4D79-9E2A-0C4B1BC9609A}" destId="{1320614A-F976-4324-B5C7-48D3B089FF9B}" srcOrd="0" destOrd="0" presId="urn:microsoft.com/office/officeart/2005/8/layout/cycle6"/>
    <dgm:cxn modelId="{467D7E7D-8E6B-4DE8-ACB5-920167D43F96}" type="presOf" srcId="{5F56B3CE-4A95-40A1-A878-457F6B5F6352}" destId="{EC7D090A-4979-414B-967D-C4A693C6B40F}" srcOrd="0" destOrd="0" presId="urn:microsoft.com/office/officeart/2005/8/layout/cycle6"/>
    <dgm:cxn modelId="{92654A72-2229-4021-ADB9-6EBC1B40B408}" type="presParOf" srcId="{179DFA8F-7E5C-4E58-B7EB-C43C4480F0DB}" destId="{B591A59C-9CD4-45F2-9435-965E092FC9AE}" srcOrd="0" destOrd="0" presId="urn:microsoft.com/office/officeart/2005/8/layout/cycle6"/>
    <dgm:cxn modelId="{225C3A68-89AE-482D-AA84-F1EA38242572}" type="presParOf" srcId="{179DFA8F-7E5C-4E58-B7EB-C43C4480F0DB}" destId="{8CC6CA34-9673-4410-A005-1429202B47AA}" srcOrd="1" destOrd="0" presId="urn:microsoft.com/office/officeart/2005/8/layout/cycle6"/>
    <dgm:cxn modelId="{15ACF0FB-6528-4A95-9D7E-E0367CFDC9DF}" type="presParOf" srcId="{179DFA8F-7E5C-4E58-B7EB-C43C4480F0DB}" destId="{633070D7-54EA-4488-B161-D1379B40E0AC}" srcOrd="2" destOrd="0" presId="urn:microsoft.com/office/officeart/2005/8/layout/cycle6"/>
    <dgm:cxn modelId="{AEC3AACA-5DF1-43E6-9978-C93272182722}" type="presParOf" srcId="{179DFA8F-7E5C-4E58-B7EB-C43C4480F0DB}" destId="{E8F8B3CA-3CE3-4934-A868-EEFB3C403033}" srcOrd="3" destOrd="0" presId="urn:microsoft.com/office/officeart/2005/8/layout/cycle6"/>
    <dgm:cxn modelId="{3D775C15-8140-4EF1-B388-01E9E523E00A}" type="presParOf" srcId="{179DFA8F-7E5C-4E58-B7EB-C43C4480F0DB}" destId="{E79864F2-1A60-475E-BAFB-5390C18BB9B3}" srcOrd="4" destOrd="0" presId="urn:microsoft.com/office/officeart/2005/8/layout/cycle6"/>
    <dgm:cxn modelId="{0106847E-9431-4EBF-8CD0-95214D9B0F4A}" type="presParOf" srcId="{179DFA8F-7E5C-4E58-B7EB-C43C4480F0DB}" destId="{1320614A-F976-4324-B5C7-48D3B089FF9B}" srcOrd="5" destOrd="0" presId="urn:microsoft.com/office/officeart/2005/8/layout/cycle6"/>
    <dgm:cxn modelId="{EBDAAC11-B9BE-40EB-9DC7-75E996D11D81}" type="presParOf" srcId="{179DFA8F-7E5C-4E58-B7EB-C43C4480F0DB}" destId="{24626EB0-2F6F-4F30-8C71-9D3EEAB31EF1}" srcOrd="6" destOrd="0" presId="urn:microsoft.com/office/officeart/2005/8/layout/cycle6"/>
    <dgm:cxn modelId="{2C9358C6-2322-4F4A-AA28-66D88C9C885F}" type="presParOf" srcId="{179DFA8F-7E5C-4E58-B7EB-C43C4480F0DB}" destId="{3196AC3A-9DF9-4C7A-B926-12CEA9230D83}" srcOrd="7" destOrd="0" presId="urn:microsoft.com/office/officeart/2005/8/layout/cycle6"/>
    <dgm:cxn modelId="{945E18C0-FDC0-42F6-AEE1-A0C4F9BF05C7}" type="presParOf" srcId="{179DFA8F-7E5C-4E58-B7EB-C43C4480F0DB}" destId="{624C239C-961D-4493-8145-B44126040127}" srcOrd="8" destOrd="0" presId="urn:microsoft.com/office/officeart/2005/8/layout/cycle6"/>
    <dgm:cxn modelId="{4F4FF442-51BB-45E7-9002-727C27BF02C2}" type="presParOf" srcId="{179DFA8F-7E5C-4E58-B7EB-C43C4480F0DB}" destId="{EC7D090A-4979-414B-967D-C4A693C6B40F}" srcOrd="9" destOrd="0" presId="urn:microsoft.com/office/officeart/2005/8/layout/cycle6"/>
    <dgm:cxn modelId="{F5EC5E28-4609-48FE-95CC-1F1B3CF2B87E}" type="presParOf" srcId="{179DFA8F-7E5C-4E58-B7EB-C43C4480F0DB}" destId="{7AB918E4-FCB1-4323-A43C-D26929946718}" srcOrd="10" destOrd="0" presId="urn:microsoft.com/office/officeart/2005/8/layout/cycle6"/>
    <dgm:cxn modelId="{53D5867C-42DC-486D-A4B0-C80EE4E2A2E3}" type="presParOf" srcId="{179DFA8F-7E5C-4E58-B7EB-C43C4480F0DB}" destId="{927501B9-9494-477D-BC3C-0EB2F9E8BAAB}" srcOrd="11" destOrd="0" presId="urn:microsoft.com/office/officeart/2005/8/layout/cycle6"/>
    <dgm:cxn modelId="{4FE97123-F854-4DF3-A09A-DAA3806D2E55}" type="presParOf" srcId="{179DFA8F-7E5C-4E58-B7EB-C43C4480F0DB}" destId="{CE41858D-0AED-4AEB-9680-990C02CE4AFE}" srcOrd="12" destOrd="0" presId="urn:microsoft.com/office/officeart/2005/8/layout/cycle6"/>
    <dgm:cxn modelId="{A3D408FD-0D1F-476F-9FE1-C9436642AE57}" type="presParOf" srcId="{179DFA8F-7E5C-4E58-B7EB-C43C4480F0DB}" destId="{6611B4DB-8CBB-41D3-A705-A649132A3420}" srcOrd="13" destOrd="0" presId="urn:microsoft.com/office/officeart/2005/8/layout/cycle6"/>
    <dgm:cxn modelId="{0586BE15-B755-4542-80AE-CEFA0248C52D}" type="presParOf" srcId="{179DFA8F-7E5C-4E58-B7EB-C43C4480F0DB}" destId="{7A9A339B-1C76-47B2-AB2F-AC01D121804B}" srcOrd="14" destOrd="0" presId="urn:microsoft.com/office/officeart/2005/8/layout/cycle6"/>
  </dgm:cxnLst>
  <dgm:bg/>
  <dgm:whole/>
</dgm:dataModel>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94C66C-6035-460F-AD5C-2FE63647E3BB}" type="datetimeFigureOut">
              <a:rPr lang="ru-RU" smtClean="0"/>
              <a:t>01.06.2016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FA6BAF-BE5D-4E35-97B5-F0562F36370C}"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E1768A9-0D1B-40B3-8AC3-BEF3573E4420}" type="slidenum">
              <a:rPr lang="ru-RU" smtClean="0"/>
              <a:pPr/>
              <a:t>2</a:t>
            </a:fld>
            <a:endParaRPr lang="ru-RU"/>
          </a:p>
        </p:txBody>
      </p:sp>
    </p:spTree>
    <p:extLst>
      <p:ext uri="{BB962C8B-B14F-4D97-AF65-F5344CB8AC3E}">
        <p14:creationId xmlns:p14="http://schemas.microsoft.com/office/powerpoint/2010/main" xmlns="" val="4031706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E1768A9-0D1B-40B3-8AC3-BEF3573E4420}" type="slidenum">
              <a:rPr lang="ru-RU" smtClean="0"/>
              <a:pPr/>
              <a:t>17</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6E1768A9-0D1B-40B3-8AC3-BEF3573E4420}" type="slidenum">
              <a:rPr lang="ru-RU" smtClean="0"/>
              <a:pPr/>
              <a:t>19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4D27425-7845-4620-B246-05E834438BE5}"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8D9A22A-EA99-444E-A8BC-BF38D8C305FE}"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4D27425-7845-4620-B246-05E834438BE5}"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8D9A22A-EA99-444E-A8BC-BF38D8C305FE}"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4D27425-7845-4620-B246-05E834438BE5}"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8D9A22A-EA99-444E-A8BC-BF38D8C305FE}"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4D27425-7845-4620-B246-05E834438BE5}"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8D9A22A-EA99-444E-A8BC-BF38D8C305FE}"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4D27425-7845-4620-B246-05E834438BE5}"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8D9A22A-EA99-444E-A8BC-BF38D8C305FE}"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4D27425-7845-4620-B246-05E834438BE5}" type="datetimeFigureOut">
              <a:rPr lang="ru-RU" smtClean="0"/>
              <a:t>01.06.2016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8D9A22A-EA99-444E-A8BC-BF38D8C305FE}"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4D27425-7845-4620-B246-05E834438BE5}" type="datetimeFigureOut">
              <a:rPr lang="ru-RU" smtClean="0"/>
              <a:t>01.06.2016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8D9A22A-EA99-444E-A8BC-BF38D8C305FE}"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4D27425-7845-4620-B246-05E834438BE5}" type="datetimeFigureOut">
              <a:rPr lang="ru-RU" smtClean="0"/>
              <a:t>01.06.2016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18D9A22A-EA99-444E-A8BC-BF38D8C305FE}"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4D27425-7845-4620-B246-05E834438BE5}" type="datetimeFigureOut">
              <a:rPr lang="ru-RU" smtClean="0"/>
              <a:t>01.06.2016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8D9A22A-EA99-444E-A8BC-BF38D8C305FE}"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4D27425-7845-4620-B246-05E834438BE5}" type="datetimeFigureOut">
              <a:rPr lang="ru-RU" smtClean="0"/>
              <a:t>01.06.2016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8D9A22A-EA99-444E-A8BC-BF38D8C305FE}"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4D27425-7845-4620-B246-05E834438BE5}" type="datetimeFigureOut">
              <a:rPr lang="ru-RU" smtClean="0"/>
              <a:t>01.06.2016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8D9A22A-EA99-444E-A8BC-BF38D8C305FE}"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D27425-7845-4620-B246-05E834438BE5}" type="datetimeFigureOut">
              <a:rPr lang="ru-RU" smtClean="0"/>
              <a:t>01.06.2016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D9A22A-EA99-444E-A8BC-BF38D8C305FE}"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31.wdp"/><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32.wdp"/><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500034" y="857232"/>
            <a:ext cx="8072494" cy="4857784"/>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9" name="Rectangle 1"/>
          <p:cNvSpPr>
            <a:spLocks noChangeArrowheads="1"/>
          </p:cNvSpPr>
          <p:nvPr/>
        </p:nvSpPr>
        <p:spPr bwMode="auto">
          <a:xfrm>
            <a:off x="214282" y="897892"/>
            <a:ext cx="8429684"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49263" algn="ctr" fontAlgn="base">
              <a:spcBef>
                <a:spcPct val="0"/>
              </a:spcBef>
              <a:spcAft>
                <a:spcPct val="0"/>
              </a:spcAft>
            </a:pPr>
            <a:r>
              <a:rPr lang="en-US" sz="3200" b="1" dirty="0">
                <a:latin typeface="Times New Roman" pitchFamily="18" charset="0"/>
                <a:ea typeface="Calibri" pitchFamily="34" charset="0"/>
                <a:cs typeface="Times New Roman" pitchFamily="18" charset="0"/>
              </a:rPr>
              <a:t>1</a:t>
            </a:r>
            <a:r>
              <a:rPr lang="uz-Cyrl-UZ" sz="3200" b="1" dirty="0" smtClean="0">
                <a:latin typeface="Times New Roman" pitchFamily="18" charset="0"/>
                <a:ea typeface="Calibri" pitchFamily="34" charset="0"/>
                <a:cs typeface="Times New Roman" pitchFamily="18" charset="0"/>
              </a:rPr>
              <a:t>6- </a:t>
            </a:r>
            <a:r>
              <a:rPr lang="uz-Cyrl-UZ" sz="3200" b="1" dirty="0" smtClean="0">
                <a:latin typeface="Times New Roman" pitchFamily="18" charset="0"/>
                <a:ea typeface="Calibri" pitchFamily="34" charset="0"/>
                <a:cs typeface="Times New Roman" pitchFamily="18" charset="0"/>
              </a:rPr>
              <a:t>мавзу: Ўсимликларни ҳимоя қилиш (2 соат) </a:t>
            </a:r>
          </a:p>
          <a:p>
            <a:pPr lvl="0" indent="449263" eaLnBrk="0" fontAlgn="base" hangingPunct="0">
              <a:spcBef>
                <a:spcPct val="0"/>
              </a:spcBef>
              <a:spcAft>
                <a:spcPct val="0"/>
              </a:spcAft>
            </a:pPr>
            <a:r>
              <a:rPr lang="uz-Cyrl-UZ" sz="2800" b="1" dirty="0" smtClean="0">
                <a:latin typeface="Times New Roman" pitchFamily="18" charset="0"/>
                <a:ea typeface="Calibri" pitchFamily="34" charset="0"/>
                <a:cs typeface="Times New Roman" pitchFamily="18" charset="0"/>
              </a:rPr>
              <a:t>Режа</a:t>
            </a:r>
            <a:r>
              <a:rPr lang="uz-Cyrl-UZ" sz="2800" b="1" dirty="0" smtClean="0">
                <a:latin typeface="Times New Roman" pitchFamily="18" charset="0"/>
                <a:ea typeface="Calibri" pitchFamily="34" charset="0"/>
                <a:cs typeface="Times New Roman" pitchFamily="18" charset="0"/>
              </a:rPr>
              <a:t>: 1. Ўсимликларни ҳимоя қилишнинг  </a:t>
            </a:r>
          </a:p>
          <a:p>
            <a:pPr lvl="0" indent="449263" eaLnBrk="0" fontAlgn="base" hangingPunct="0">
              <a:spcBef>
                <a:spcPct val="0"/>
              </a:spcBef>
              <a:spcAft>
                <a:spcPct val="0"/>
              </a:spcAft>
            </a:pPr>
            <a:r>
              <a:rPr lang="uz-Cyrl-UZ" sz="2800" b="1" dirty="0" smtClean="0">
                <a:latin typeface="Times New Roman" pitchFamily="18" charset="0"/>
                <a:ea typeface="Calibri" pitchFamily="34" charset="0"/>
                <a:cs typeface="Times New Roman" pitchFamily="18" charset="0"/>
              </a:rPr>
              <a:t>                ўзига хос хусусиятлари, усуллари ва  </a:t>
            </a:r>
          </a:p>
          <a:p>
            <a:pPr lvl="0" indent="449263" eaLnBrk="0" fontAlgn="base" hangingPunct="0">
              <a:spcBef>
                <a:spcPct val="0"/>
              </a:spcBef>
              <a:spcAft>
                <a:spcPct val="0"/>
              </a:spcAft>
            </a:pPr>
            <a:r>
              <a:rPr lang="uz-Cyrl-UZ" sz="2800" b="1" dirty="0" smtClean="0">
                <a:latin typeface="Times New Roman" pitchFamily="18" charset="0"/>
                <a:ea typeface="Calibri" pitchFamily="34" charset="0"/>
                <a:cs typeface="Times New Roman" pitchFamily="18" charset="0"/>
              </a:rPr>
              <a:t>                агротехник талаблар;</a:t>
            </a:r>
            <a:endParaRPr lang="ru-RU" sz="2800" dirty="0" smtClean="0">
              <a:latin typeface="Arial" pitchFamily="34" charset="0"/>
              <a:cs typeface="Arial" pitchFamily="34" charset="0"/>
            </a:endParaRPr>
          </a:p>
          <a:p>
            <a:pPr lvl="0" indent="449263" eaLnBrk="0" fontAlgn="base" hangingPunct="0">
              <a:spcBef>
                <a:spcPct val="0"/>
              </a:spcBef>
              <a:spcAft>
                <a:spcPct val="0"/>
              </a:spcAft>
            </a:pPr>
            <a:r>
              <a:rPr lang="uz-Cyrl-UZ" sz="2800" b="1" dirty="0" smtClean="0">
                <a:latin typeface="Times New Roman" pitchFamily="18" charset="0"/>
                <a:ea typeface="Calibri" pitchFamily="34" charset="0"/>
                <a:cs typeface="Times New Roman" pitchFamily="18" charset="0"/>
              </a:rPr>
              <a:t>            2. Кимёвий ишлов бериш машиналарини  </a:t>
            </a:r>
          </a:p>
          <a:p>
            <a:pPr lvl="0" indent="449263" eaLnBrk="0" fontAlgn="base" hangingPunct="0">
              <a:spcBef>
                <a:spcPct val="0"/>
              </a:spcBef>
              <a:spcAft>
                <a:spcPct val="0"/>
              </a:spcAft>
            </a:pPr>
            <a:r>
              <a:rPr lang="uz-Cyrl-UZ" sz="2800" b="1" dirty="0" smtClean="0">
                <a:latin typeface="Times New Roman" pitchFamily="18" charset="0"/>
                <a:ea typeface="Calibri" pitchFamily="34" charset="0"/>
                <a:cs typeface="Times New Roman" pitchFamily="18" charset="0"/>
              </a:rPr>
              <a:t>                тузилиши ва иш жараёни;</a:t>
            </a:r>
            <a:endParaRPr lang="ru-RU" sz="2800" dirty="0" smtClean="0">
              <a:latin typeface="Arial" pitchFamily="34" charset="0"/>
              <a:cs typeface="Arial" pitchFamily="34" charset="0"/>
            </a:endParaRPr>
          </a:p>
          <a:p>
            <a:pPr lvl="0" indent="449263" eaLnBrk="0" fontAlgn="base" hangingPunct="0">
              <a:spcBef>
                <a:spcPct val="0"/>
              </a:spcBef>
              <a:spcAft>
                <a:spcPct val="0"/>
              </a:spcAft>
            </a:pPr>
            <a:r>
              <a:rPr lang="uz-Cyrl-UZ" sz="2800" b="1" dirty="0" smtClean="0">
                <a:latin typeface="Times New Roman" pitchFamily="18" charset="0"/>
                <a:ea typeface="Calibri" pitchFamily="34" charset="0"/>
                <a:cs typeface="Times New Roman" pitchFamily="18" charset="0"/>
              </a:rPr>
              <a:t>            3. Ўсимликларни  ҳимоя қилишда  </a:t>
            </a:r>
          </a:p>
          <a:p>
            <a:pPr lvl="0" indent="449263" eaLnBrk="0" fontAlgn="base" hangingPunct="0">
              <a:spcBef>
                <a:spcPct val="0"/>
              </a:spcBef>
              <a:spcAft>
                <a:spcPct val="0"/>
              </a:spcAft>
            </a:pPr>
            <a:r>
              <a:rPr lang="uz-Cyrl-UZ" sz="2800" b="1" dirty="0" smtClean="0">
                <a:latin typeface="Times New Roman" pitchFamily="18" charset="0"/>
                <a:ea typeface="Calibri" pitchFamily="34" charset="0"/>
                <a:cs typeface="Times New Roman" pitchFamily="18" charset="0"/>
              </a:rPr>
              <a:t>                биологик усулнингаҳамияти.</a:t>
            </a:r>
            <a:endParaRPr lang="ru-RU" sz="2800" dirty="0" smtClean="0">
              <a:latin typeface="Arial" pitchFamily="34" charset="0"/>
              <a:cs typeface="Arial" pitchFamily="34" charset="0"/>
            </a:endParaRPr>
          </a:p>
        </p:txBody>
      </p:sp>
    </p:spTree>
    <p:extLst>
      <p:ext uri="{BB962C8B-B14F-4D97-AF65-F5344CB8AC3E}">
        <p14:creationId xmlns:p14="http://schemas.microsoft.com/office/powerpoint/2010/main" xmlns="" val="3568481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000100" y="285728"/>
            <a:ext cx="7358114" cy="107157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Кимёвий препаратларни пуркашга қўйиладиган агротехник талаблар</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928662" y="1643050"/>
            <a:ext cx="7500990" cy="502631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81250" name="Rectangle 2"/>
          <p:cNvSpPr>
            <a:spLocks noChangeArrowheads="1"/>
          </p:cNvSpPr>
          <p:nvPr/>
        </p:nvSpPr>
        <p:spPr bwMode="auto">
          <a:xfrm>
            <a:off x="1000100" y="1488032"/>
            <a:ext cx="7286676"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7675" algn="just" defTabSz="914400" rtl="0" eaLnBrk="1" fontAlgn="base" latinLnBrk="0" hangingPunct="1">
              <a:lnSpc>
                <a:spcPct val="100000"/>
              </a:lnSpc>
              <a:spcBef>
                <a:spcPct val="0"/>
              </a:spcBef>
              <a:spcAft>
                <a:spcPct val="0"/>
              </a:spcAft>
              <a:buClrTx/>
              <a:buSzTx/>
              <a:buFontTx/>
              <a:buNone/>
              <a:tabLst/>
            </a:pPr>
            <a:r>
              <a:rPr kumimoji="0" lang="uz-Cyrl-UZ"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Кимёвий препаратларни пуркашга қўйиладиган агротехник талаблар қуйидагилардан иборат:</a:t>
            </a:r>
          </a:p>
          <a:p>
            <a:pPr marL="0" marR="0" lvl="0" indent="447675" algn="just" defTabSz="914400" rtl="0" eaLnBrk="1" fontAlgn="base" latinLnBrk="0" hangingPunct="1">
              <a:lnSpc>
                <a:spcPct val="100000"/>
              </a:lnSpc>
              <a:spcBef>
                <a:spcPct val="0"/>
              </a:spcBef>
              <a:spcAft>
                <a:spcPct val="0"/>
              </a:spcAft>
              <a:buClrTx/>
              <a:buSzTx/>
              <a:buFontTx/>
              <a:buNone/>
              <a:tabLst/>
            </a:pPr>
            <a:r>
              <a:rPr lang="uz-Cyrl-UZ" sz="2800" b="1" dirty="0" smtClean="0">
                <a:latin typeface="Times New Roman" pitchFamily="18" charset="0"/>
                <a:ea typeface="Calibri" pitchFamily="34" charset="0"/>
                <a:cs typeface="Times New Roman" pitchFamily="18" charset="0"/>
              </a:rPr>
              <a:t>-</a:t>
            </a:r>
            <a:r>
              <a:rPr kumimoji="0" lang="uz-Cyrl-UZ"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ўсимликларнинг юқори қисми 80%, остки қисми 60% томчилар билан қопланиши</a:t>
            </a:r>
            <a:r>
              <a:rPr kumimoji="0" lang="uz-Cyrl-UZ"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uz-Cyrl-UZ"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1251" name="Rectangle 3"/>
          <p:cNvSpPr>
            <a:spLocks noChangeArrowheads="1"/>
          </p:cNvSpPr>
          <p:nvPr/>
        </p:nvSpPr>
        <p:spPr bwMode="auto">
          <a:xfrm>
            <a:off x="1091067" y="3991704"/>
            <a:ext cx="7215238"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7675" algn="just" defTabSz="914400" rtl="0" eaLnBrk="1" fontAlgn="base" latinLnBrk="0" hangingPunct="1">
              <a:lnSpc>
                <a:spcPct val="100000"/>
              </a:lnSpc>
              <a:spcBef>
                <a:spcPct val="0"/>
              </a:spcBef>
              <a:spcAft>
                <a:spcPct val="0"/>
              </a:spcAft>
              <a:buClrTx/>
              <a:buSzTx/>
              <a:buFontTx/>
              <a:buChar char="-"/>
              <a:tabLst/>
            </a:pPr>
            <a:r>
              <a:rPr kumimoji="0" lang="uz-Cyrl-UZ"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текис пуркалиш фарқи ± 5%; кимёвий препарат миқдорини ўзгариши ± 15%; суюқлик тўзитгичларнинг пуркаш меъёрлари фарқи ±15%;    </a:t>
            </a:r>
          </a:p>
          <a:p>
            <a:pPr marL="0" marR="0" lvl="0" indent="447675" algn="just" defTabSz="914400" rtl="0" eaLnBrk="1" fontAlgn="base" latinLnBrk="0" hangingPunct="1">
              <a:lnSpc>
                <a:spcPct val="100000"/>
              </a:lnSpc>
              <a:spcBef>
                <a:spcPct val="0"/>
              </a:spcBef>
              <a:spcAft>
                <a:spcPct val="0"/>
              </a:spcAft>
              <a:buClrTx/>
              <a:buSzTx/>
              <a:buFontTx/>
              <a:buChar char="-"/>
              <a:tabLst/>
            </a:pPr>
            <a:r>
              <a:rPr kumimoji="0" lang="uz-Cyrl-UZ"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қамраш кенглиги бўйича нотекислиги 20% кўп  бўлмаслиги керак.</a:t>
            </a:r>
            <a:endParaRPr kumimoji="0" lang="uz-Cyrl-UZ" sz="3600" b="1"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3139868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5617" name="Picture 1"/>
          <p:cNvPicPr>
            <a:picLocks noChangeAspect="1" noChangeArrowheads="1"/>
          </p:cNvPicPr>
          <p:nvPr/>
        </p:nvPicPr>
        <p:blipFill>
          <a:blip r:embed="rId2">
            <a:lum bright="-20000" contrast="40000"/>
          </a:blip>
          <a:srcRect/>
          <a:stretch>
            <a:fillRect/>
          </a:stretch>
        </p:blipFill>
        <p:spPr bwMode="auto">
          <a:xfrm>
            <a:off x="428595" y="1916832"/>
            <a:ext cx="5286413" cy="4298250"/>
          </a:xfrm>
          <a:prstGeom prst="rect">
            <a:avLst/>
          </a:prstGeom>
          <a:noFill/>
          <a:ln w="19050">
            <a:solidFill>
              <a:schemeClr val="tx1"/>
            </a:solidFill>
            <a:miter lim="800000"/>
            <a:headEnd/>
            <a:tailEnd/>
          </a:ln>
          <a:effectLst/>
        </p:spPr>
      </p:pic>
      <p:sp>
        <p:nvSpPr>
          <p:cNvPr id="5" name="Скругленный прямоугольник 4"/>
          <p:cNvSpPr/>
          <p:nvPr/>
        </p:nvSpPr>
        <p:spPr>
          <a:xfrm>
            <a:off x="428596" y="214290"/>
            <a:ext cx="8072494" cy="1571636"/>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b="1" dirty="0" smtClean="0">
                <a:latin typeface="Times New Roman" pitchFamily="18" charset="0"/>
                <a:cs typeface="Times New Roman" pitchFamily="18" charset="0"/>
              </a:rPr>
              <a:t>2. К</a:t>
            </a:r>
            <a:r>
              <a:rPr lang="uz-Cyrl-UZ" sz="3200" b="1" dirty="0" smtClean="0">
                <a:latin typeface="Times New Roman" pitchFamily="18" charset="0"/>
                <a:cs typeface="Times New Roman" pitchFamily="18" charset="0"/>
              </a:rPr>
              <a:t>асалликларга қарши  экинлар у</a:t>
            </a:r>
            <a:r>
              <a:rPr lang="ru-RU" sz="3200" b="1" dirty="0" err="1" smtClean="0">
                <a:latin typeface="Times New Roman" pitchFamily="18" charset="0"/>
                <a:cs typeface="Times New Roman" pitchFamily="18" charset="0"/>
              </a:rPr>
              <a:t>ру</a:t>
            </a:r>
            <a:r>
              <a:rPr lang="uz-Cyrl-UZ" sz="3200" b="1" dirty="0" smtClean="0">
                <a:latin typeface="Times New Roman" pitchFamily="18" charset="0"/>
                <a:cs typeface="Times New Roman" pitchFamily="18" charset="0"/>
              </a:rPr>
              <a:t>ғларига </a:t>
            </a:r>
            <a:r>
              <a:rPr lang="uz-Cyrl-UZ" sz="3200" b="1" dirty="0">
                <a:latin typeface="Times New Roman" pitchFamily="18" charset="0"/>
                <a:cs typeface="Times New Roman" pitchFamily="18" charset="0"/>
              </a:rPr>
              <a:t>кимёвий </a:t>
            </a:r>
            <a:r>
              <a:rPr lang="uz-Cyrl-UZ" sz="3200" b="1" dirty="0" smtClean="0">
                <a:latin typeface="Times New Roman" pitchFamily="18" charset="0"/>
                <a:cs typeface="Times New Roman" pitchFamily="18" charset="0"/>
              </a:rPr>
              <a:t>ишлов бериш машинасини тузилиши ва иш жараёни</a:t>
            </a:r>
            <a:endParaRPr lang="ru-RU" sz="3200" b="1" dirty="0">
              <a:latin typeface="Times New Roman" pitchFamily="18" charset="0"/>
              <a:cs typeface="Times New Roman" pitchFamily="18" charset="0"/>
            </a:endParaRPr>
          </a:p>
        </p:txBody>
      </p:sp>
      <p:sp>
        <p:nvSpPr>
          <p:cNvPr id="6" name="TextBox 5"/>
          <p:cNvSpPr txBox="1"/>
          <p:nvPr/>
        </p:nvSpPr>
        <p:spPr>
          <a:xfrm>
            <a:off x="5929323" y="2050020"/>
            <a:ext cx="3214678" cy="4031873"/>
          </a:xfrm>
          <a:prstGeom prst="rect">
            <a:avLst/>
          </a:prstGeom>
          <a:noFill/>
        </p:spPr>
        <p:txBody>
          <a:bodyPr wrap="square" rtlCol="0">
            <a:spAutoFit/>
          </a:bodyPr>
          <a:lstStyle/>
          <a:p>
            <a:pPr algn="ctr"/>
            <a:r>
              <a:rPr lang="uz-Cyrl-UZ" sz="2000" b="1" dirty="0" smtClean="0">
                <a:latin typeface="Times New Roman" pitchFamily="18" charset="0"/>
                <a:cs typeface="Times New Roman" pitchFamily="18" charset="0"/>
              </a:rPr>
              <a:t>ПСШ-5 машинасини тузилиши</a:t>
            </a:r>
          </a:p>
          <a:p>
            <a:pPr algn="ctr"/>
            <a:r>
              <a:rPr lang="uz-Cyrl-UZ" b="1" dirty="0" smtClean="0">
                <a:latin typeface="Times New Roman" pitchFamily="18" charset="0"/>
                <a:cs typeface="Times New Roman" pitchFamily="18" charset="0"/>
              </a:rPr>
              <a:t>1-шнек вали; 2-датчик;        3-шнек; 4-пуркагич;             5-жумрак; 6-суюқлик идиши; 7-аралаштиргич;</a:t>
            </a:r>
          </a:p>
          <a:p>
            <a:pPr algn="ctr"/>
            <a:r>
              <a:rPr lang="uz-Cyrl-UZ" b="1" dirty="0" smtClean="0">
                <a:latin typeface="Times New Roman" pitchFamily="18" charset="0"/>
                <a:cs typeface="Times New Roman" pitchFamily="18" charset="0"/>
              </a:rPr>
              <a:t>8-тозалагич; 9-меъёрлагич; 10-ўлчов цилиндри; </a:t>
            </a:r>
          </a:p>
          <a:p>
            <a:pPr algn="ctr"/>
            <a:r>
              <a:rPr lang="uz-Cyrl-UZ" b="1" dirty="0" smtClean="0">
                <a:latin typeface="Times New Roman" pitchFamily="18" charset="0"/>
                <a:cs typeface="Times New Roman" pitchFamily="18" charset="0"/>
              </a:rPr>
              <a:t>11-тарқатгич; 12-уруғ-тўккич; 13-қаво узатгич; </a:t>
            </a:r>
          </a:p>
          <a:p>
            <a:pPr algn="ctr"/>
            <a:r>
              <a:rPr lang="uz-Cyrl-UZ" b="1" dirty="0" smtClean="0">
                <a:latin typeface="Times New Roman" pitchFamily="18" charset="0"/>
                <a:cs typeface="Times New Roman" pitchFamily="18" charset="0"/>
              </a:rPr>
              <a:t>14- харакат бериш механизми; 15-ғилдирак;</a:t>
            </a:r>
          </a:p>
          <a:p>
            <a:pPr algn="ctr"/>
            <a:r>
              <a:rPr lang="uz-Cyrl-UZ" b="1" dirty="0" smtClean="0">
                <a:latin typeface="Times New Roman" pitchFamily="18" charset="0"/>
                <a:cs typeface="Times New Roman" pitchFamily="18" charset="0"/>
              </a:rPr>
              <a:t>1—ҳаво тозалагич;              17- вентилятор</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xmlns="" val="38174426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986" name="Picture 2"/>
          <p:cNvPicPr>
            <a:picLocks noChangeAspect="1" noChangeArrowheads="1"/>
          </p:cNvPicPr>
          <p:nvPr/>
        </p:nvPicPr>
        <p:blipFill>
          <a:blip r:embed="rId2">
            <a:extLst>
              <a:ext uri="{BEBA8EAE-BF5A-486C-A8C5-ECC9F3942E4B}">
                <a14:imgProps xmlns:a14="http://schemas.microsoft.com/office/drawing/2010/main" xmlns="">
                  <a14:imgLayer r:embed="rId3">
                    <a14:imgEffect>
                      <a14:sharpenSoften amount="50000"/>
                    </a14:imgEffect>
                    <a14:imgEffect>
                      <a14:brightnessContrast contrast="-20000"/>
                    </a14:imgEffect>
                  </a14:imgLayer>
                </a14:imgProps>
              </a:ext>
            </a:extLst>
          </a:blip>
          <a:srcRect/>
          <a:stretch>
            <a:fillRect/>
          </a:stretch>
        </p:blipFill>
        <p:spPr bwMode="auto">
          <a:xfrm>
            <a:off x="323104" y="1083617"/>
            <a:ext cx="4104881" cy="2383620"/>
          </a:xfrm>
          <a:prstGeom prst="rect">
            <a:avLst/>
          </a:prstGeom>
          <a:noFill/>
          <a:ln w="19050">
            <a:solidFill>
              <a:schemeClr val="tx1"/>
            </a:solidFill>
            <a:miter lim="800000"/>
            <a:headEnd/>
            <a:tailEnd/>
          </a:ln>
        </p:spPr>
      </p:pic>
      <p:sp>
        <p:nvSpPr>
          <p:cNvPr id="7" name="Скругленный прямоугольник 6"/>
          <p:cNvSpPr/>
          <p:nvPr/>
        </p:nvSpPr>
        <p:spPr>
          <a:xfrm>
            <a:off x="928662" y="116632"/>
            <a:ext cx="7429552" cy="864096"/>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Зараркунандаларга қарши кимёвий ишлов бериш машиналари </a:t>
            </a:r>
            <a:endParaRPr lang="ru-RU" sz="3200" b="1" dirty="0">
              <a:latin typeface="Times New Roman" pitchFamily="18" charset="0"/>
              <a:cs typeface="Times New Roman" pitchFamily="18" charset="0"/>
            </a:endParaRPr>
          </a:p>
        </p:txBody>
      </p:sp>
      <p:sp>
        <p:nvSpPr>
          <p:cNvPr id="8" name="Прямоугольник 7"/>
          <p:cNvSpPr/>
          <p:nvPr/>
        </p:nvSpPr>
        <p:spPr>
          <a:xfrm>
            <a:off x="539552" y="6431334"/>
            <a:ext cx="3529108" cy="369332"/>
          </a:xfrm>
          <a:prstGeom prst="rect">
            <a:avLst/>
          </a:prstGeom>
        </p:spPr>
        <p:txBody>
          <a:bodyPr wrap="none">
            <a:spAutoFit/>
          </a:bodyPr>
          <a:lstStyle/>
          <a:p>
            <a:r>
              <a:rPr lang="uz-Cyrl-UZ" b="1" dirty="0" smtClean="0">
                <a:latin typeface="Times New Roman" pitchFamily="18" charset="0"/>
                <a:cs typeface="Times New Roman" pitchFamily="18" charset="0"/>
              </a:rPr>
              <a:t>Вентиляторли  пуркагич</a:t>
            </a:r>
            <a:r>
              <a:rPr lang="uz-Cyrl-UZ" b="1" i="1" dirty="0" smtClean="0">
                <a:latin typeface="Times New Roman" pitchFamily="18" charset="0"/>
                <a:cs typeface="Times New Roman" pitchFamily="18" charset="0"/>
              </a:rPr>
              <a:t> </a:t>
            </a:r>
            <a:r>
              <a:rPr lang="uz-Cyrl-UZ" b="1" dirty="0" smtClean="0">
                <a:latin typeface="Times New Roman" pitchFamily="18" charset="0"/>
                <a:cs typeface="Times New Roman" pitchFamily="18" charset="0"/>
              </a:rPr>
              <a:t>(ВП-1)</a:t>
            </a:r>
            <a:endParaRPr lang="ru-RU" dirty="0"/>
          </a:p>
        </p:txBody>
      </p:sp>
      <p:pic>
        <p:nvPicPr>
          <p:cNvPr id="553987" name="Picture 3"/>
          <p:cNvPicPr>
            <a:picLocks noChangeAspect="1" noChangeArrowheads="1"/>
          </p:cNvPicPr>
          <p:nvPr/>
        </p:nvPicPr>
        <p:blipFill>
          <a:blip r:embed="rId4">
            <a:lum bright="20000" contrast="40000"/>
          </a:blip>
          <a:srcRect/>
          <a:stretch>
            <a:fillRect/>
          </a:stretch>
        </p:blipFill>
        <p:spPr bwMode="auto">
          <a:xfrm>
            <a:off x="4788024" y="1083617"/>
            <a:ext cx="3973097" cy="2383620"/>
          </a:xfrm>
          <a:prstGeom prst="rect">
            <a:avLst/>
          </a:prstGeom>
          <a:noFill/>
          <a:ln w="19050">
            <a:solidFill>
              <a:schemeClr val="tx1"/>
            </a:solidFill>
            <a:miter lim="800000"/>
            <a:headEnd/>
            <a:tailEnd/>
          </a:ln>
        </p:spPr>
      </p:pic>
      <p:sp>
        <p:nvSpPr>
          <p:cNvPr id="10" name="Прямоугольник 9"/>
          <p:cNvSpPr/>
          <p:nvPr/>
        </p:nvSpPr>
        <p:spPr>
          <a:xfrm>
            <a:off x="4962107" y="3391992"/>
            <a:ext cx="4079835" cy="400110"/>
          </a:xfrm>
          <a:prstGeom prst="rect">
            <a:avLst/>
          </a:prstGeom>
        </p:spPr>
        <p:txBody>
          <a:bodyPr wrap="none">
            <a:spAutoFit/>
          </a:bodyPr>
          <a:lstStyle/>
          <a:p>
            <a:r>
              <a:rPr lang="en-US" sz="2000" b="1" dirty="0" err="1" smtClean="0">
                <a:latin typeface="Times New Roman" pitchFamily="18" charset="0"/>
                <a:cs typeface="Times New Roman" pitchFamily="18" charset="0"/>
              </a:rPr>
              <a:t>Штангали</a:t>
            </a:r>
            <a:r>
              <a:rPr lang="en-US" sz="2000" b="1" dirty="0" smtClean="0">
                <a:latin typeface="Times New Roman" pitchFamily="18" charset="0"/>
                <a:cs typeface="Times New Roman" pitchFamily="18" charset="0"/>
              </a:rPr>
              <a:t> </a:t>
            </a:r>
            <a:r>
              <a:rPr lang="uz-Cyrl-UZ"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пуркагич</a:t>
            </a:r>
            <a:r>
              <a:rPr lang="ru-RU" sz="2000" b="1" dirty="0" smtClean="0">
                <a:latin typeface="Times New Roman" pitchFamily="18" charset="0"/>
                <a:cs typeface="Times New Roman" pitchFamily="18" charset="0"/>
              </a:rPr>
              <a:t> (ОПШХ-12)</a:t>
            </a:r>
            <a:endParaRPr lang="ru-RU" dirty="0"/>
          </a:p>
        </p:txBody>
      </p:sp>
      <p:pic>
        <p:nvPicPr>
          <p:cNvPr id="11" name="Рисунок 10" descr="D:\ПРЕЗЕНТАЦИЯ МАТЕРИАЛ\Новая папка\DSC00780.JPG"/>
          <p:cNvPicPr/>
          <p:nvPr/>
        </p:nvPicPr>
        <p:blipFill>
          <a:blip r:embed="rId5" cstate="print"/>
          <a:srcRect/>
          <a:stretch>
            <a:fillRect/>
          </a:stretch>
        </p:blipFill>
        <p:spPr bwMode="auto">
          <a:xfrm>
            <a:off x="323104" y="3871596"/>
            <a:ext cx="4104880" cy="2500330"/>
          </a:xfrm>
          <a:prstGeom prst="rect">
            <a:avLst/>
          </a:prstGeom>
          <a:noFill/>
          <a:ln w="19050">
            <a:solidFill>
              <a:schemeClr val="tx1"/>
            </a:solidFill>
            <a:miter lim="800000"/>
            <a:headEnd/>
            <a:tailEnd/>
          </a:ln>
        </p:spPr>
      </p:pic>
      <p:sp>
        <p:nvSpPr>
          <p:cNvPr id="12" name="Прямоугольник 11"/>
          <p:cNvSpPr/>
          <p:nvPr/>
        </p:nvSpPr>
        <p:spPr>
          <a:xfrm>
            <a:off x="32884" y="3467237"/>
            <a:ext cx="4929223" cy="369332"/>
          </a:xfrm>
          <a:prstGeom prst="rect">
            <a:avLst/>
          </a:prstGeom>
        </p:spPr>
        <p:txBody>
          <a:bodyPr wrap="square">
            <a:spAutoFit/>
          </a:bodyPr>
          <a:lstStyle/>
          <a:p>
            <a:r>
              <a:rPr lang="uz-Cyrl-UZ" b="1" dirty="0" smtClean="0">
                <a:latin typeface="Times New Roman" pitchFamily="18" charset="0"/>
                <a:cs typeface="Times New Roman" pitchFamily="18" charset="0"/>
              </a:rPr>
              <a:t>      Вентиляторли  пуркагич </a:t>
            </a:r>
            <a:r>
              <a:rPr lang="uz-Cyrl-UZ" b="1" i="1" dirty="0" smtClean="0">
                <a:latin typeface="Times New Roman" pitchFamily="18" charset="0"/>
                <a:cs typeface="Times New Roman" pitchFamily="18" charset="0"/>
              </a:rPr>
              <a:t> </a:t>
            </a:r>
            <a:r>
              <a:rPr lang="uz-Cyrl-UZ" b="1" dirty="0" smtClean="0">
                <a:latin typeface="Times New Roman" pitchFamily="18" charset="0"/>
                <a:cs typeface="Times New Roman" pitchFamily="18" charset="0"/>
              </a:rPr>
              <a:t>(ОВХ-600)</a:t>
            </a:r>
            <a:endParaRPr lang="ru-RU" dirty="0"/>
          </a:p>
        </p:txBody>
      </p:sp>
      <p:pic>
        <p:nvPicPr>
          <p:cNvPr id="987139"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788023" y="3871596"/>
            <a:ext cx="3973097" cy="25003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extBox 1"/>
          <p:cNvSpPr txBox="1"/>
          <p:nvPr/>
        </p:nvSpPr>
        <p:spPr>
          <a:xfrm>
            <a:off x="5251455" y="6377283"/>
            <a:ext cx="3134256" cy="369332"/>
          </a:xfrm>
          <a:prstGeom prst="rect">
            <a:avLst/>
          </a:prstGeom>
          <a:noFill/>
        </p:spPr>
        <p:txBody>
          <a:bodyPr wrap="none" rtlCol="0">
            <a:spAutoFit/>
          </a:bodyPr>
          <a:lstStyle/>
          <a:p>
            <a:r>
              <a:rPr lang="uz-Cyrl-UZ" b="1" dirty="0" smtClean="0">
                <a:latin typeface="Times New Roman" pitchFamily="18" charset="0"/>
                <a:cs typeface="Times New Roman" pitchFamily="18" charset="0"/>
              </a:rPr>
              <a:t>Қўлда дори сепиш агрегати </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5914077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a:blip r:embed="rId3">
            <a:grayscl/>
            <a:lum bright="20000" contrast="40000"/>
          </a:blip>
          <a:srcRect/>
          <a:stretch>
            <a:fillRect/>
          </a:stretch>
        </p:blipFill>
        <p:spPr bwMode="auto">
          <a:xfrm>
            <a:off x="285720" y="1000108"/>
            <a:ext cx="4714908" cy="2571768"/>
          </a:xfrm>
          <a:prstGeom prst="rect">
            <a:avLst/>
          </a:prstGeom>
          <a:noFill/>
          <a:ln w="28575">
            <a:solidFill>
              <a:schemeClr val="tx1"/>
            </a:solidFill>
            <a:miter lim="800000"/>
            <a:headEnd/>
            <a:tailEnd/>
          </a:ln>
        </p:spPr>
      </p:pic>
      <p:sp>
        <p:nvSpPr>
          <p:cNvPr id="5" name="TextBox 4"/>
          <p:cNvSpPr txBox="1"/>
          <p:nvPr/>
        </p:nvSpPr>
        <p:spPr>
          <a:xfrm>
            <a:off x="5143504" y="571480"/>
            <a:ext cx="3714744" cy="2923877"/>
          </a:xfrm>
          <a:prstGeom prst="rect">
            <a:avLst/>
          </a:prstGeom>
          <a:noFill/>
        </p:spPr>
        <p:txBody>
          <a:bodyPr wrap="square" rtlCol="0">
            <a:spAutoFit/>
          </a:bodyPr>
          <a:lstStyle/>
          <a:p>
            <a:r>
              <a:rPr lang="uz-Cyrl-UZ" dirty="0" smtClean="0"/>
              <a:t> </a:t>
            </a:r>
            <a:endParaRPr lang="ru-RU" b="1" dirty="0" smtClean="0">
              <a:latin typeface="Times New Roman" pitchFamily="18" charset="0"/>
              <a:cs typeface="Times New Roman" pitchFamily="18" charset="0"/>
            </a:endParaRPr>
          </a:p>
          <a:p>
            <a:endParaRPr lang="ru-RU" dirty="0" smtClean="0"/>
          </a:p>
          <a:p>
            <a:pPr algn="ctr"/>
            <a:r>
              <a:rPr lang="uz-Cyrl-UZ" b="1" dirty="0" smtClean="0">
                <a:latin typeface="Times New Roman" pitchFamily="18" charset="0"/>
                <a:cs typeface="Times New Roman" pitchFamily="18" charset="0"/>
              </a:rPr>
              <a:t> П</a:t>
            </a:r>
            <a:r>
              <a:rPr lang="uz-Cyrl-UZ" sz="2000" b="1" dirty="0" smtClean="0">
                <a:latin typeface="Times New Roman" pitchFamily="18" charset="0"/>
                <a:cs typeface="Times New Roman" pitchFamily="18" charset="0"/>
              </a:rPr>
              <a:t>уркагичининг      умумий тузилиши:                             </a:t>
            </a:r>
          </a:p>
          <a:p>
            <a:pPr algn="ctr"/>
            <a:r>
              <a:rPr lang="uz-Cyrl-UZ" b="1" dirty="0" smtClean="0">
                <a:latin typeface="Times New Roman" pitchFamily="18" charset="0"/>
                <a:cs typeface="Times New Roman" pitchFamily="18" charset="0"/>
              </a:rPr>
              <a:t>1-суюқлик идиши;                          2-таъминлаш тизими;                    3- харакат узатиш   механизми;  4-вентилятор;     5сопло;               6-созлагич;     7- редуктор ;          8-ростлагич</a:t>
            </a:r>
            <a:endParaRPr lang="ru-RU" dirty="0"/>
          </a:p>
        </p:txBody>
      </p:sp>
      <p:sp>
        <p:nvSpPr>
          <p:cNvPr id="7" name="Скругленный прямоугольник 6"/>
          <p:cNvSpPr/>
          <p:nvPr/>
        </p:nvSpPr>
        <p:spPr>
          <a:xfrm>
            <a:off x="928662" y="214290"/>
            <a:ext cx="7429552" cy="571504"/>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ОВХ-600 пуркагичининг тузилиши</a:t>
            </a:r>
            <a:endParaRPr lang="ru-RU" sz="3200" b="1" dirty="0">
              <a:latin typeface="Times New Roman" pitchFamily="18" charset="0"/>
              <a:cs typeface="Times New Roman" pitchFamily="18" charset="0"/>
            </a:endParaRPr>
          </a:p>
        </p:txBody>
      </p:sp>
      <p:graphicFrame>
        <p:nvGraphicFramePr>
          <p:cNvPr id="493569" name="Object 1" descr="К-2"/>
          <p:cNvGraphicFramePr>
            <a:graphicFrameLocks noChangeAspect="1"/>
          </p:cNvGraphicFramePr>
          <p:nvPr/>
        </p:nvGraphicFramePr>
        <p:xfrm>
          <a:off x="285720" y="3714752"/>
          <a:ext cx="4714908" cy="2857520"/>
        </p:xfrm>
        <a:graphic>
          <a:graphicData uri="http://schemas.openxmlformats.org/presentationml/2006/ole">
            <p:oleObj spid="_x0000_s1026" name="Точечный рисунок" r:id="rId4" imgW="2542857" imgH="1924319" progId="PBrush">
              <p:embed/>
            </p:oleObj>
          </a:graphicData>
        </a:graphic>
      </p:graphicFrame>
      <p:sp>
        <p:nvSpPr>
          <p:cNvPr id="8" name="Прямоугольник 7"/>
          <p:cNvSpPr/>
          <p:nvPr/>
        </p:nvSpPr>
        <p:spPr>
          <a:xfrm>
            <a:off x="5039140" y="4077072"/>
            <a:ext cx="3857652" cy="1938992"/>
          </a:xfrm>
          <a:prstGeom prst="rect">
            <a:avLst/>
          </a:prstGeom>
        </p:spPr>
        <p:txBody>
          <a:bodyPr wrap="square">
            <a:spAutoFit/>
          </a:bodyPr>
          <a:lstStyle/>
          <a:p>
            <a:pPr algn="ctr"/>
            <a:r>
              <a:rPr lang="uz-Cyrl-UZ" sz="2000" b="1" dirty="0" smtClean="0">
                <a:latin typeface="Times New Roman" pitchFamily="18" charset="0"/>
                <a:cs typeface="Times New Roman" pitchFamily="18" charset="0"/>
              </a:rPr>
              <a:t>Пуркагич вентиляторининг вертикал ўқини ростлаш схемаси: </a:t>
            </a:r>
          </a:p>
          <a:p>
            <a:pPr algn="ctr"/>
            <a:r>
              <a:rPr lang="uz-Cyrl-UZ" sz="2000" b="1" dirty="0" smtClean="0">
                <a:latin typeface="Times New Roman" pitchFamily="18" charset="0"/>
                <a:cs typeface="Times New Roman" pitchFamily="18" charset="0"/>
              </a:rPr>
              <a:t>1-тик ушлагич;  2-вентилятор;  3-сопло; 4-марказий тортқич;   5-рама; 6-редуктор. </a:t>
            </a:r>
            <a:endParaRPr lang="ru-RU" sz="20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4472723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142844" y="214290"/>
            <a:ext cx="8715436" cy="928694"/>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ОШУ-50А чанглатгичининг</a:t>
            </a:r>
          </a:p>
          <a:p>
            <a:pPr algn="ctr"/>
            <a:r>
              <a:rPr lang="uz-Cyrl-UZ" sz="3200" b="1" dirty="0" smtClean="0">
                <a:latin typeface="Times New Roman" pitchFamily="18" charset="0"/>
                <a:cs typeface="Times New Roman" pitchFamily="18" charset="0"/>
              </a:rPr>
              <a:t> умумий тузилиши</a:t>
            </a:r>
            <a:endParaRPr lang="ru-RU" sz="3200" b="1" dirty="0">
              <a:latin typeface="Times New Roman" pitchFamily="18" charset="0"/>
              <a:cs typeface="Times New Roman" pitchFamily="18" charset="0"/>
            </a:endParaRPr>
          </a:p>
        </p:txBody>
      </p:sp>
      <p:sp>
        <p:nvSpPr>
          <p:cNvPr id="11" name="Прямоугольник 10"/>
          <p:cNvSpPr/>
          <p:nvPr/>
        </p:nvSpPr>
        <p:spPr>
          <a:xfrm>
            <a:off x="500034" y="5143512"/>
            <a:ext cx="8358230" cy="1384995"/>
          </a:xfrm>
          <a:prstGeom prst="rect">
            <a:avLst/>
          </a:prstGeom>
        </p:spPr>
        <p:txBody>
          <a:bodyPr wrap="square">
            <a:spAutoFit/>
          </a:bodyPr>
          <a:lstStyle/>
          <a:p>
            <a:pPr algn="ctr"/>
            <a:r>
              <a:rPr lang="uz-Cyrl-UZ" sz="2400" b="1" dirty="0" smtClean="0">
                <a:latin typeface="Times New Roman" pitchFamily="18" charset="0"/>
                <a:cs typeface="Times New Roman" pitchFamily="18" charset="0"/>
              </a:rPr>
              <a:t>ОШУ-50А чанглатгичнинг тузилиши: </a:t>
            </a:r>
          </a:p>
          <a:p>
            <a:pPr algn="ctr"/>
            <a:r>
              <a:rPr lang="uz-Cyrl-UZ" sz="2000" b="1" dirty="0" smtClean="0">
                <a:latin typeface="Times New Roman" pitchFamily="18" charset="0"/>
                <a:cs typeface="Times New Roman" pitchFamily="18" charset="0"/>
              </a:rPr>
              <a:t>1-карданли вал; 2-даста; 3-шнек; 4-аралаштиргич; 5-бункер;                6-қопқоқ;  7-пуркаш   йўлаги;  8- гидроцилиндр;  9-йўналтиргич;      10- вентилятор қаноти; 11- меъёрлагич;</a:t>
            </a:r>
            <a:endParaRPr lang="ru-RU" sz="2400" b="1" dirty="0" smtClean="0">
              <a:latin typeface="Times New Roman" pitchFamily="18" charset="0"/>
              <a:cs typeface="Times New Roman" pitchFamily="18" charset="0"/>
            </a:endParaRPr>
          </a:p>
        </p:txBody>
      </p:sp>
      <p:pic>
        <p:nvPicPr>
          <p:cNvPr id="932866" name="Picture 2"/>
          <p:cNvPicPr>
            <a:picLocks noChangeAspect="1" noChangeArrowheads="1"/>
          </p:cNvPicPr>
          <p:nvPr/>
        </p:nvPicPr>
        <p:blipFill>
          <a:blip r:embed="rId2">
            <a:lum contrast="40000"/>
          </a:blip>
          <a:srcRect/>
          <a:stretch>
            <a:fillRect/>
          </a:stretch>
        </p:blipFill>
        <p:spPr bwMode="auto">
          <a:xfrm>
            <a:off x="1142976" y="1428736"/>
            <a:ext cx="6643734" cy="3746309"/>
          </a:xfrm>
          <a:prstGeom prst="rect">
            <a:avLst/>
          </a:prstGeom>
          <a:noFill/>
          <a:ln w="28575">
            <a:solidFill>
              <a:schemeClr val="tx1"/>
            </a:solidFill>
            <a:miter lim="800000"/>
            <a:headEnd/>
            <a:tailEnd/>
          </a:ln>
          <a:effectLst/>
        </p:spPr>
      </p:pic>
    </p:spTree>
    <p:extLst>
      <p:ext uri="{BB962C8B-B14F-4D97-AF65-F5344CB8AC3E}">
        <p14:creationId xmlns:p14="http://schemas.microsoft.com/office/powerpoint/2010/main" xmlns="" val="4109357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a:blip r:embed="rId2">
            <a:lum bright="-20000" contrast="40000"/>
          </a:blip>
          <a:srcRect/>
          <a:stretch>
            <a:fillRect/>
          </a:stretch>
        </p:blipFill>
        <p:spPr bwMode="auto">
          <a:xfrm>
            <a:off x="285720" y="1643050"/>
            <a:ext cx="4862344" cy="3286148"/>
          </a:xfrm>
          <a:prstGeom prst="rect">
            <a:avLst/>
          </a:prstGeom>
          <a:noFill/>
          <a:ln w="9525">
            <a:solidFill>
              <a:schemeClr val="accent1"/>
            </a:solidFill>
            <a:miter lim="800000"/>
            <a:headEnd/>
            <a:tailEnd/>
          </a:ln>
        </p:spPr>
      </p:pic>
      <p:sp>
        <p:nvSpPr>
          <p:cNvPr id="5" name="Прямоугольник 4"/>
          <p:cNvSpPr/>
          <p:nvPr/>
        </p:nvSpPr>
        <p:spPr>
          <a:xfrm>
            <a:off x="714348" y="4929198"/>
            <a:ext cx="4572000" cy="1508105"/>
          </a:xfrm>
          <a:prstGeom prst="rect">
            <a:avLst/>
          </a:prstGeom>
        </p:spPr>
        <p:txBody>
          <a:bodyPr>
            <a:spAutoFit/>
          </a:bodyPr>
          <a:lstStyle/>
          <a:p>
            <a:pPr algn="ctr"/>
            <a:r>
              <a:rPr lang="uz-Cyrl-UZ" sz="2000" b="1" dirty="0" smtClean="0">
                <a:latin typeface="Times New Roman" pitchFamily="18" charset="0"/>
                <a:cs typeface="Times New Roman" pitchFamily="18" charset="0"/>
              </a:rPr>
              <a:t>Аэрозол генераторининг тузилиши.</a:t>
            </a:r>
            <a:endParaRPr lang="ru-RU" sz="1600" b="1" dirty="0" smtClean="0">
              <a:latin typeface="Times New Roman" pitchFamily="18" charset="0"/>
              <a:cs typeface="Times New Roman" pitchFamily="18" charset="0"/>
            </a:endParaRPr>
          </a:p>
          <a:p>
            <a:pPr algn="ctr"/>
            <a:r>
              <a:rPr lang="uz-Cyrl-UZ" b="1" dirty="0" smtClean="0">
                <a:latin typeface="Times New Roman" pitchFamily="18" charset="0"/>
                <a:cs typeface="Times New Roman" pitchFamily="18" charset="0"/>
              </a:rPr>
              <a:t>1-идиш қопқоғи; 2-ишчи суюқлик идиши; 3-бензин баки; 4-чиқиш тешиги; 6-ёниш камераси; 7-бензин ёндиргич; 8-ҳаво ҳайдагич</a:t>
            </a:r>
            <a:endParaRPr lang="ru-RU" b="1" dirty="0">
              <a:latin typeface="Times New Roman" pitchFamily="18" charset="0"/>
              <a:cs typeface="Times New Roman" pitchFamily="18" charset="0"/>
            </a:endParaRPr>
          </a:p>
        </p:txBody>
      </p:sp>
      <p:sp>
        <p:nvSpPr>
          <p:cNvPr id="6" name="Скругленный прямоугольник 5"/>
          <p:cNvSpPr/>
          <p:nvPr/>
        </p:nvSpPr>
        <p:spPr>
          <a:xfrm>
            <a:off x="1000100" y="428604"/>
            <a:ext cx="7286676" cy="107157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Аэрозол генераторининг тузилиши ва ишлаш жараёни </a:t>
            </a:r>
            <a:endParaRPr lang="ru-RU" sz="3200" b="1" dirty="0">
              <a:latin typeface="Times New Roman" pitchFamily="18" charset="0"/>
              <a:cs typeface="Times New Roman" pitchFamily="18" charset="0"/>
            </a:endParaRPr>
          </a:p>
        </p:txBody>
      </p:sp>
      <p:sp>
        <p:nvSpPr>
          <p:cNvPr id="7" name="Прямоугольник 6"/>
          <p:cNvSpPr/>
          <p:nvPr/>
        </p:nvSpPr>
        <p:spPr>
          <a:xfrm>
            <a:off x="5148064" y="1714488"/>
            <a:ext cx="3853092" cy="4524315"/>
          </a:xfrm>
          <a:prstGeom prst="rect">
            <a:avLst/>
          </a:prstGeom>
        </p:spPr>
        <p:txBody>
          <a:bodyPr wrap="square">
            <a:spAutoFit/>
          </a:bodyPr>
          <a:lstStyle/>
          <a:p>
            <a:pPr algn="just"/>
            <a:r>
              <a:rPr lang="uz-Cyrl-UZ" b="1" dirty="0" smtClean="0">
                <a:latin typeface="Times New Roman" pitchFamily="18" charset="0"/>
                <a:cs typeface="Times New Roman" pitchFamily="18" charset="0"/>
              </a:rPr>
              <a:t>      </a:t>
            </a:r>
            <a:r>
              <a:rPr lang="uz-Cyrl-UZ" sz="2400" b="1" dirty="0" smtClean="0">
                <a:latin typeface="Times New Roman" pitchFamily="18" charset="0"/>
                <a:cs typeface="Times New Roman" pitchFamily="18" charset="0"/>
              </a:rPr>
              <a:t>Генератор аэрозолни термомеханик усулда ҳосил қилади.</a:t>
            </a:r>
          </a:p>
          <a:p>
            <a:pPr algn="just"/>
            <a:r>
              <a:rPr lang="uz-Cyrl-UZ" sz="2400" b="1" dirty="0" smtClean="0">
                <a:latin typeface="Times New Roman" pitchFamily="18" charset="0"/>
                <a:cs typeface="Times New Roman" pitchFamily="18" charset="0"/>
              </a:rPr>
              <a:t>    Парчаланадиган суюқ-лик аввал термо-механик усулда қиздирилади, қис-ман буғланади, сўнгра қизиган газ таъсирида ўта майда заррачаларга пар-чаланади ва  ташқарига босим билан чиқариб юборилади. </a:t>
            </a:r>
            <a:endParaRPr lang="ru-RU" dirty="0"/>
          </a:p>
        </p:txBody>
      </p:sp>
    </p:spTree>
    <p:extLst>
      <p:ext uri="{BB962C8B-B14F-4D97-AF65-F5344CB8AC3E}">
        <p14:creationId xmlns:p14="http://schemas.microsoft.com/office/powerpoint/2010/main" xmlns="" val="3142173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ChangeArrowheads="1"/>
          </p:cNvSpPr>
          <p:nvPr/>
        </p:nvSpPr>
        <p:spPr bwMode="auto">
          <a:xfrm>
            <a:off x="252413" y="188913"/>
            <a:ext cx="8712200" cy="954087"/>
          </a:xfrm>
          <a:prstGeom prst="rect">
            <a:avLst/>
          </a:prstGeom>
          <a:solidFill>
            <a:schemeClr val="accent6">
              <a:lumMod val="20000"/>
              <a:lumOff val="80000"/>
            </a:schemeClr>
          </a:solidFill>
          <a:ln w="9525">
            <a:solidFill>
              <a:schemeClr val="accent1"/>
            </a:solidFill>
            <a:miter lim="800000"/>
            <a:headEnd/>
            <a:tailEnd/>
          </a:ln>
        </p:spPr>
        <p:txBody>
          <a:bodyPr anchor="ctr">
            <a:spAutoFit/>
          </a:bodyPr>
          <a:lstStyle/>
          <a:p>
            <a:pPr algn="ctr">
              <a:tabLst>
                <a:tab pos="3533775" algn="l"/>
              </a:tabLst>
            </a:pPr>
            <a:r>
              <a:rPr lang="uz-Cyrl-UZ" sz="2800" b="1"/>
              <a:t>БЕГОНА ЎТЛАРНИНГ ПАХТА ҲОСИЛИГА ТАЪСИРИ</a:t>
            </a:r>
          </a:p>
        </p:txBody>
      </p:sp>
      <p:graphicFrame>
        <p:nvGraphicFramePr>
          <p:cNvPr id="10356" name="Group 116"/>
          <p:cNvGraphicFramePr>
            <a:graphicFrameLocks noGrp="1"/>
          </p:cNvGraphicFramePr>
          <p:nvPr/>
        </p:nvGraphicFramePr>
        <p:xfrm>
          <a:off x="179388" y="1341438"/>
          <a:ext cx="8856662" cy="5327652"/>
        </p:xfrm>
        <a:graphic>
          <a:graphicData uri="http://schemas.openxmlformats.org/drawingml/2006/table">
            <a:tbl>
              <a:tblPr/>
              <a:tblGrid>
                <a:gridCol w="877887"/>
                <a:gridCol w="2135188"/>
                <a:gridCol w="874712"/>
                <a:gridCol w="865188"/>
                <a:gridCol w="863600"/>
                <a:gridCol w="1152525"/>
                <a:gridCol w="792162"/>
                <a:gridCol w="1295400"/>
              </a:tblGrid>
              <a:tr h="612775">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300" b="1" i="0" u="none" strike="noStrike" cap="none" normalizeH="0" baseline="0" dirty="0" smtClean="0">
                          <a:ln>
                            <a:noFill/>
                          </a:ln>
                          <a:solidFill>
                            <a:schemeClr val="tx1"/>
                          </a:solidFill>
                          <a:effectLst/>
                          <a:latin typeface="Times New Roman" pitchFamily="18" charset="0"/>
                          <a:cs typeface="Times New Roman" pitchFamily="18" charset="0"/>
                        </a:rPr>
                        <a:t>Вариантлар тартиби</a:t>
                      </a:r>
                      <a:endParaRPr kumimoji="0" lang="uz-Cyrl-UZ" sz="1300" b="0"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Тажриба вариантлари</a:t>
                      </a:r>
                      <a:endParaRPr kumimoji="0" lang="uz-Cyrl-UZ"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Бегона ўтлар сони, м</a:t>
                      </a:r>
                      <a:r>
                        <a:rPr kumimoji="0" lang="uz-Cyrl-UZ" sz="1400" b="1" i="0" u="none" strike="noStrike" cap="none" normalizeH="0" baseline="30000" smtClean="0">
                          <a:ln>
                            <a:noFill/>
                          </a:ln>
                          <a:solidFill>
                            <a:schemeClr val="tx1"/>
                          </a:solidFill>
                          <a:effectLst/>
                          <a:latin typeface="Times New Roman" pitchFamily="18" charset="0"/>
                          <a:cs typeface="Times New Roman" pitchFamily="18" charset="0"/>
                        </a:rPr>
                        <a:t>2 </a:t>
                      </a: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/дона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hMerge="1">
                  <a:txBody>
                    <a:bodyPr/>
                    <a:lstStyle/>
                    <a:p>
                      <a:endParaRPr lang="ru-RU"/>
                    </a:p>
                  </a:txBody>
                  <a:tcPr/>
                </a:tc>
                <a:tc hMerge="1">
                  <a:txBody>
                    <a:bodyPr/>
                    <a:lstStyle/>
                    <a:p>
                      <a:endParaRPr lang="ru-RU"/>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Кўчат қалинлиги, минг туп/га</a:t>
                      </a:r>
                      <a:endParaRPr kumimoji="0" lang="uz-Cyrl-UZ"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Пахта </a:t>
                      </a:r>
                      <a:r>
                        <a:rPr kumimoji="0" lang="uz-Cyrl-UZ" sz="1300" b="1" i="0" u="none" strike="noStrike" cap="none" normalizeH="0" baseline="0" smtClean="0">
                          <a:ln>
                            <a:noFill/>
                          </a:ln>
                          <a:solidFill>
                            <a:schemeClr val="tx1"/>
                          </a:solidFill>
                          <a:effectLst/>
                          <a:latin typeface="Times New Roman" pitchFamily="18" charset="0"/>
                          <a:cs typeface="Times New Roman" pitchFamily="18" charset="0"/>
                        </a:rPr>
                        <a:t>ҳосили,</a:t>
                      </a: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 ц/га</a:t>
                      </a:r>
                      <a:endParaRPr kumimoji="0" lang="uz-Cyrl-UZ"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300" b="1" i="0" u="none" strike="noStrike" cap="none" normalizeH="0" baseline="0" smtClean="0">
                          <a:ln>
                            <a:noFill/>
                          </a:ln>
                          <a:solidFill>
                            <a:schemeClr val="tx1"/>
                          </a:solidFill>
                          <a:effectLst/>
                          <a:latin typeface="Times New Roman" pitchFamily="18" charset="0"/>
                          <a:cs typeface="Times New Roman" pitchFamily="18" charset="0"/>
                        </a:rPr>
                        <a:t>Назоратга нисбатан қўшимча ҳосил, </a:t>
                      </a:r>
                    </a:p>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300" b="1" i="0" u="none" strike="noStrike" cap="none" normalizeH="0" baseline="0" smtClean="0">
                          <a:ln>
                            <a:noFill/>
                          </a:ln>
                          <a:solidFill>
                            <a:schemeClr val="tx1"/>
                          </a:solidFill>
                          <a:effectLst/>
                          <a:latin typeface="Times New Roman" pitchFamily="18" charset="0"/>
                          <a:cs typeface="Times New Roman" pitchFamily="18" charset="0"/>
                        </a:rPr>
                        <a:t>ц/га</a:t>
                      </a:r>
                      <a:endParaRPr kumimoji="0" lang="uz-Cyrl-UZ" sz="13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592138">
                <a:tc vMerge="1">
                  <a:txBody>
                    <a:bodyPr/>
                    <a:lstStyle/>
                    <a:p>
                      <a:endParaRPr lang="ru-RU"/>
                    </a:p>
                  </a:txBody>
                  <a:tcPr/>
                </a:tc>
                <a:tc vMerge="1">
                  <a:txBody>
                    <a:bodyPr/>
                    <a:lstStyle/>
                    <a:p>
                      <a:endParaRPr lang="ru-RU"/>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1-кузатув</a:t>
                      </a:r>
                      <a:endParaRPr kumimoji="0" lang="uz-Cyrl-UZ"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2-кузатув</a:t>
                      </a:r>
                      <a:endParaRPr kumimoji="0" lang="uz-Cyrl-UZ"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3 - кузатув</a:t>
                      </a:r>
                      <a:endParaRPr kumimoji="0" lang="uz-Cyrl-UZ"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vMerge="1">
                  <a:txBody>
                    <a:bodyPr/>
                    <a:lstStyle/>
                    <a:p>
                      <a:endParaRPr lang="ru-RU"/>
                    </a:p>
                  </a:txBody>
                  <a:tcPr/>
                </a:tc>
                <a:tc vMerge="1">
                  <a:txBody>
                    <a:bodyPr/>
                    <a:lstStyle/>
                    <a:p>
                      <a:endParaRPr lang="ru-RU"/>
                    </a:p>
                  </a:txBody>
                  <a:tcPr/>
                </a:tc>
                <a:tc vMerge="1">
                  <a:txBody>
                    <a:bodyPr/>
                    <a:lstStyle/>
                    <a:p>
                      <a:endParaRPr lang="ru-RU"/>
                    </a:p>
                  </a:txBody>
                  <a:tcPr/>
                </a:tc>
              </a:tr>
              <a:tr h="5397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dirty="0" smtClean="0">
                          <a:ln>
                            <a:noFill/>
                          </a:ln>
                          <a:solidFill>
                            <a:schemeClr val="tx1"/>
                          </a:solidFill>
                          <a:effectLst/>
                          <a:latin typeface="Times New Roman" pitchFamily="18" charset="0"/>
                          <a:cs typeface="Times New Roman" pitchFamily="18" charset="0"/>
                        </a:rPr>
                        <a:t>1</a:t>
                      </a:r>
                      <a:endParaRPr kumimoji="0" lang="uz-Cyrl-UZ" sz="1800" b="0"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dirty="0" smtClean="0">
                          <a:ln>
                            <a:noFill/>
                          </a:ln>
                          <a:solidFill>
                            <a:schemeClr val="tx1"/>
                          </a:solidFill>
                          <a:effectLst/>
                          <a:latin typeface="Times New Roman" pitchFamily="18" charset="0"/>
                          <a:cs typeface="Times New Roman" pitchFamily="18" charset="0"/>
                        </a:rPr>
                        <a:t>Назорат (гербицидсиз ва чопиқсиз)</a:t>
                      </a:r>
                      <a:endParaRPr kumimoji="0" lang="uz-Cyrl-UZ" sz="1400" b="0" i="0" u="none" strike="noStrike" cap="none" normalizeH="0" baseline="0" dirty="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800" b="1" i="0" u="none" strike="noStrike" cap="none" normalizeH="0" baseline="0" dirty="0" smtClean="0">
                          <a:ln>
                            <a:noFill/>
                          </a:ln>
                          <a:solidFill>
                            <a:schemeClr val="tx1"/>
                          </a:solidFill>
                          <a:effectLst/>
                          <a:latin typeface="Arial" charset="0"/>
                          <a:cs typeface="Arial" charset="0"/>
                        </a:rPr>
                        <a:t>160,3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80,6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57,9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20,6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3,1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53816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2</a:t>
                      </a:r>
                      <a:endParaRPr kumimoji="0" lang="uz-Cyrl-UZ" sz="18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Гербицидсиз ва биринчи чопиқсиз</a:t>
                      </a:r>
                      <a:endParaRPr kumimoji="0" lang="uz-Cyrl-UZ"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en-US" sz="1800" b="1" i="0" u="none" strike="noStrike" cap="none" normalizeH="0" baseline="0" dirty="0" smtClean="0">
                          <a:ln>
                            <a:noFill/>
                          </a:ln>
                          <a:solidFill>
                            <a:schemeClr val="tx1"/>
                          </a:solidFill>
                          <a:effectLst/>
                          <a:latin typeface="Arial" charset="0"/>
                          <a:cs typeface="Arial" charset="0"/>
                        </a:rPr>
                        <a:t>118</a:t>
                      </a:r>
                      <a:r>
                        <a:rPr kumimoji="0" lang="ru-RU" sz="1800" b="1" i="0" u="none" strike="noStrike" cap="none" normalizeH="0" baseline="0" dirty="0" smtClean="0">
                          <a:ln>
                            <a:noFill/>
                          </a:ln>
                          <a:solidFill>
                            <a:schemeClr val="tx1"/>
                          </a:solidFill>
                          <a:effectLst/>
                          <a:latin typeface="Arial" charset="0"/>
                          <a:cs typeface="Arial" charset="0"/>
                        </a:rPr>
                        <a:t>,</a:t>
                      </a:r>
                      <a:r>
                        <a:rPr kumimoji="0" lang="en-US" sz="1800" b="1" i="0" u="none" strike="noStrike" cap="none" normalizeH="0" baseline="0" dirty="0" smtClean="0">
                          <a:ln>
                            <a:noFill/>
                          </a:ln>
                          <a:solidFill>
                            <a:schemeClr val="tx1"/>
                          </a:solidFill>
                          <a:effectLst/>
                          <a:latin typeface="Arial" charset="0"/>
                          <a:cs typeface="Arial" charset="0"/>
                        </a:rPr>
                        <a:t>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41,6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30,3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66,3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15,1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12,0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5397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3</a:t>
                      </a:r>
                      <a:endParaRPr kumimoji="0" lang="uz-Cyrl-UZ" sz="18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Гербицидсиз ва  иккинчи чопиқсиз</a:t>
                      </a:r>
                      <a:endParaRPr kumimoji="0" lang="uz-Cyrl-UZ"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108,9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18,1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31,2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83,2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20,9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17,8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7604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4</a:t>
                      </a:r>
                      <a:endParaRPr kumimoji="0" lang="uz-Cyrl-UZ" sz="18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Гербицидсиз ва ҳамма чопиқлар ўз вақтида ўтказилганда</a:t>
                      </a:r>
                      <a:endParaRPr kumimoji="0" lang="uz-Cyrl-UZ"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59,9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14,4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13,6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92,1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31,0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27,9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984250">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dirty="0" smtClean="0">
                          <a:ln>
                            <a:noFill/>
                          </a:ln>
                          <a:solidFill>
                            <a:srgbClr val="FF0000"/>
                          </a:solidFill>
                          <a:effectLst/>
                          <a:latin typeface="Times New Roman" pitchFamily="18" charset="0"/>
                          <a:cs typeface="Times New Roman" pitchFamily="18" charset="0"/>
                        </a:rPr>
                        <a:t>5</a:t>
                      </a:r>
                      <a:endParaRPr kumimoji="0" lang="uz-Cyrl-UZ" sz="1800" b="0" i="0" u="none" strike="noStrike" cap="none" normalizeH="0" baseline="0" dirty="0" smtClean="0">
                        <a:ln>
                          <a:noFill/>
                        </a:ln>
                        <a:solidFill>
                          <a:srgbClr val="FF0000"/>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dirty="0" smtClean="0">
                          <a:ln>
                            <a:noFill/>
                          </a:ln>
                          <a:solidFill>
                            <a:srgbClr val="FF0000"/>
                          </a:solidFill>
                          <a:effectLst/>
                          <a:latin typeface="Times New Roman" pitchFamily="18" charset="0"/>
                          <a:cs typeface="Times New Roman" pitchFamily="18" charset="0"/>
                        </a:rPr>
                        <a:t>Чигит экиш билан бирга Каторан 1,2 кг/га ҳамда ҳамма чопиқлар ўтказилган</a:t>
                      </a:r>
                      <a:endParaRPr kumimoji="0" lang="uz-Cyrl-UZ" sz="1400" b="0" i="0" u="none" strike="noStrike" cap="none" normalizeH="0" baseline="0" dirty="0" smtClean="0">
                        <a:ln>
                          <a:noFill/>
                        </a:ln>
                        <a:solidFill>
                          <a:srgbClr val="FF0000"/>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rgbClr val="FF0000"/>
                          </a:solidFill>
                          <a:effectLst/>
                          <a:latin typeface="Arial" charset="0"/>
                          <a:cs typeface="Arial" charset="0"/>
                        </a:rPr>
                        <a:t>19,9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800" b="1" i="0" u="none" strike="noStrike" cap="none" normalizeH="0" baseline="0" smtClean="0">
                          <a:ln>
                            <a:noFill/>
                          </a:ln>
                          <a:solidFill>
                            <a:srgbClr val="FF0000"/>
                          </a:solidFill>
                          <a:effectLst/>
                          <a:latin typeface="Arial" charset="0"/>
                          <a:cs typeface="Arial" charset="0"/>
                        </a:rPr>
                        <a:t>5.0</a:t>
                      </a:r>
                      <a:endParaRPr kumimoji="0" lang="ru-RU" sz="1800" b="1" i="0" u="none" strike="noStrike" cap="none" normalizeH="0" baseline="0" dirty="0" smtClean="0">
                        <a:ln>
                          <a:noFill/>
                        </a:ln>
                        <a:solidFill>
                          <a:srgbClr val="FF0000"/>
                        </a:solidFill>
                        <a:effectLst/>
                        <a:latin typeface="Arial" charset="0"/>
                        <a:cs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rgbClr val="FF0000"/>
                          </a:solidFill>
                          <a:effectLst/>
                          <a:latin typeface="Arial" charset="0"/>
                          <a:cs typeface="Arial" charset="0"/>
                        </a:rPr>
                        <a:t>5,4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rgbClr val="FF0000"/>
                          </a:solidFill>
                          <a:effectLst/>
                          <a:latin typeface="Arial" charset="0"/>
                          <a:cs typeface="Arial" charset="0"/>
                        </a:rPr>
                        <a:t>94,2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rgbClr val="FF0000"/>
                          </a:solidFill>
                          <a:effectLst/>
                          <a:latin typeface="Arial" charset="0"/>
                          <a:cs typeface="Arial" charset="0"/>
                        </a:rPr>
                        <a:t>32,2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rgbClr val="FF0000"/>
                          </a:solidFill>
                          <a:effectLst/>
                          <a:latin typeface="Arial" charset="0"/>
                          <a:cs typeface="Arial" charset="0"/>
                        </a:rPr>
                        <a:t>29,1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76041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6</a:t>
                      </a:r>
                      <a:endParaRPr kumimoji="0" lang="uz-Cyrl-UZ" sz="18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3533775" algn="l"/>
                        </a:tabLst>
                      </a:pP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Чигит экиш билан бирга Каторан 1,2 кг/га ва чопиқ қилинмаган</a:t>
                      </a:r>
                      <a:endParaRPr kumimoji="0" lang="uz-Cyrl-UZ" sz="1400" b="0" i="0" u="none" strike="noStrike" cap="none" normalizeH="0" baseline="0" smtClean="0">
                        <a:ln>
                          <a:noFill/>
                        </a:ln>
                        <a:solidFill>
                          <a:schemeClr val="tx1"/>
                        </a:solidFill>
                        <a:effectLst/>
                        <a:latin typeface="Calibri"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66C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48,3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charset="0"/>
                        <a:buNone/>
                        <a:tabLst/>
                      </a:pPr>
                      <a:r>
                        <a:rPr kumimoji="0" lang="ru-RU" sz="1800" b="1" i="0" u="none" strike="noStrike" cap="none" normalizeH="0" baseline="0" dirty="0" smtClean="0">
                          <a:ln>
                            <a:noFill/>
                          </a:ln>
                          <a:solidFill>
                            <a:schemeClr val="tx1"/>
                          </a:solidFill>
                          <a:effectLst/>
                          <a:latin typeface="Arial" charset="0"/>
                          <a:cs typeface="Arial" charset="0"/>
                        </a:rPr>
                        <a:t>24,5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33,5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67,5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16,9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3533775" algn="l"/>
                        </a:tabLst>
                      </a:pPr>
                      <a:r>
                        <a:rPr kumimoji="0" lang="ru-RU" sz="1800" b="1" i="0" u="none" strike="noStrike" cap="none" normalizeH="0" baseline="0" dirty="0" smtClean="0">
                          <a:ln>
                            <a:noFill/>
                          </a:ln>
                          <a:solidFill>
                            <a:schemeClr val="tx1"/>
                          </a:solidFill>
                          <a:effectLst/>
                          <a:latin typeface="Arial" charset="0"/>
                          <a:cs typeface="Arial" charset="0"/>
                        </a:rPr>
                        <a:t>13,8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bl>
          </a:graphicData>
        </a:graphic>
      </p:graphicFrame>
    </p:spTree>
    <p:extLst>
      <p:ext uri="{BB962C8B-B14F-4D97-AF65-F5344CB8AC3E}">
        <p14:creationId xmlns:p14="http://schemas.microsoft.com/office/powerpoint/2010/main" xmlns="" val="3029415079"/>
      </p:ext>
    </p:extLst>
  </p:cSld>
  <p:clrMapOvr>
    <a:masterClrMapping/>
  </p:clrMapOvr>
  <p:transition advTm="1063"/>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857224" y="214290"/>
            <a:ext cx="7500990" cy="857256"/>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89443" name="Rectangle 3"/>
          <p:cNvSpPr>
            <a:spLocks noChangeArrowheads="1"/>
          </p:cNvSpPr>
          <p:nvPr/>
        </p:nvSpPr>
        <p:spPr bwMode="auto">
          <a:xfrm>
            <a:off x="1000100" y="214290"/>
            <a:ext cx="7000924"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 Ўсимликларни  ҳимоя қилишда</a:t>
            </a:r>
          </a:p>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биологик усулнинг аҳамияти</a:t>
            </a:r>
            <a:r>
              <a:rPr kumimoji="0" lang="uz-Cyrl-UZ" sz="280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ru-RU" sz="280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Скругленный прямоугольник 7"/>
          <p:cNvSpPr/>
          <p:nvPr/>
        </p:nvSpPr>
        <p:spPr>
          <a:xfrm>
            <a:off x="571472" y="1142984"/>
            <a:ext cx="8143932" cy="2857520"/>
          </a:xfrm>
          <a:prstGeom prst="roundRect">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89444" name="Rectangle 4"/>
          <p:cNvSpPr>
            <a:spLocks noChangeArrowheads="1"/>
          </p:cNvSpPr>
          <p:nvPr/>
        </p:nvSpPr>
        <p:spPr bwMode="auto">
          <a:xfrm>
            <a:off x="714348" y="1000108"/>
            <a:ext cx="778674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z-Cyrl-UZ" sz="1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uz-Cyrl-UZ" sz="1600" b="1" i="0" u="none" strike="noStrike" cap="none" normalizeH="0" baseline="0" dirty="0" smtClean="0">
                <a:ln>
                  <a:noFill/>
                </a:ln>
                <a:effectLst/>
                <a:latin typeface="Times New Roman" pitchFamily="18" charset="0"/>
                <a:ea typeface="Calibri" pitchFamily="34" charset="0"/>
                <a:cs typeface="Times New Roman" pitchFamily="18" charset="0"/>
              </a:rPr>
              <a:t> Ўзбекистонда ўсимликларни ҳимоя қилиш мажмуаси ичида биологик усулга алоҳида аҳамият берилади. Биологик усулда ўсимликларни ҳимоялашда 20 турдан ортиқ биомаҳсулотлар ишлаб чиқарилади. Асосий биологик маҳсулотларга трихограмма, бракон, олтинкўз киради. Биологик усулни қўллаш кимёвий усулга нисбатан 1,5-2 баробар ортиқ иқтисодий фойда келтиради. </a:t>
            </a:r>
            <a:endParaRPr kumimoji="0" lang="ru-RU" sz="1600" b="1" i="0" u="none" strike="noStrike" cap="none" normalizeH="0" baseline="0" dirty="0" smtClean="0">
              <a:ln>
                <a:noFill/>
              </a:ln>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uz-Cyrl-UZ" sz="1600" b="1" i="0" u="none" strike="noStrike" cap="none" normalizeH="0" baseline="0" dirty="0" smtClean="0">
                <a:ln>
                  <a:noFill/>
                </a:ln>
                <a:effectLst/>
                <a:latin typeface="Times New Roman" pitchFamily="18" charset="0"/>
                <a:ea typeface="Calibri" pitchFamily="34" charset="0"/>
                <a:cs typeface="Times New Roman" pitchFamily="18" charset="0"/>
              </a:rPr>
              <a:t>          Биологик усулни қўллаш даражаси баъзи хорижий давлатларда ҳам юқори ҳисобланади. Канада, Англия, Голландия мамлакатларида иссиқхоналарнинг 80-90 фоиз майдонида биологик усул қўлланилиб, қўшимча 30-40 фоиз ҳосил олишга эришилмоқда. Аммо биомаҳсулотларни механизациялаштирилган усулда дала бўйлаб тарқатиш ишлари талаб даражасида эмас. Улар асосан қўлда тарқатилмоқда.</a:t>
            </a:r>
            <a:endParaRPr kumimoji="0" lang="uz-Cyrl-UZ" sz="1600" b="1" i="0" u="none" strike="noStrike" cap="none" normalizeH="0" baseline="0" dirty="0" smtClean="0">
              <a:ln>
                <a:noFill/>
              </a:ln>
              <a:effectLst/>
              <a:latin typeface="Times New Roman" pitchFamily="18" charset="0"/>
              <a:cs typeface="Times New Roman" pitchFamily="18" charset="0"/>
            </a:endParaRPr>
          </a:p>
        </p:txBody>
      </p:sp>
      <p:pic>
        <p:nvPicPr>
          <p:cNvPr id="10" name="Picture 5"/>
          <p:cNvPicPr>
            <a:picLocks noChangeAspect="1" noChangeArrowheads="1"/>
          </p:cNvPicPr>
          <p:nvPr/>
        </p:nvPicPr>
        <p:blipFill>
          <a:blip r:embed="rId3"/>
          <a:srcRect/>
          <a:stretch>
            <a:fillRect/>
          </a:stretch>
        </p:blipFill>
        <p:spPr bwMode="auto">
          <a:xfrm>
            <a:off x="142844" y="4071942"/>
            <a:ext cx="3139438" cy="2439985"/>
          </a:xfrm>
          <a:prstGeom prst="rect">
            <a:avLst/>
          </a:prstGeom>
          <a:noFill/>
          <a:ln w="9525">
            <a:noFill/>
            <a:miter lim="800000"/>
            <a:headEnd/>
            <a:tailEnd/>
          </a:ln>
        </p:spPr>
      </p:pic>
      <p:pic>
        <p:nvPicPr>
          <p:cNvPr id="11" name="Picture 3"/>
          <p:cNvPicPr>
            <a:picLocks noChangeAspect="1" noChangeArrowheads="1"/>
          </p:cNvPicPr>
          <p:nvPr/>
        </p:nvPicPr>
        <p:blipFill>
          <a:blip r:embed="rId4" cstate="print"/>
          <a:srcRect l="2267" r="6300" b="15977"/>
          <a:stretch>
            <a:fillRect/>
          </a:stretch>
        </p:blipFill>
        <p:spPr bwMode="auto">
          <a:xfrm>
            <a:off x="3428992" y="4071942"/>
            <a:ext cx="2071702" cy="2472451"/>
          </a:xfrm>
          <a:prstGeom prst="rect">
            <a:avLst/>
          </a:prstGeom>
          <a:noFill/>
          <a:ln w="9525">
            <a:noFill/>
            <a:miter lim="800000"/>
            <a:headEnd/>
            <a:tailEnd/>
          </a:ln>
        </p:spPr>
      </p:pic>
      <p:pic>
        <p:nvPicPr>
          <p:cNvPr id="12" name="Picture 3"/>
          <p:cNvPicPr>
            <a:picLocks noChangeAspect="1" noChangeArrowheads="1"/>
          </p:cNvPicPr>
          <p:nvPr/>
        </p:nvPicPr>
        <p:blipFill>
          <a:blip r:embed="rId5" cstate="print"/>
          <a:srcRect b="1668"/>
          <a:stretch>
            <a:fillRect/>
          </a:stretch>
        </p:blipFill>
        <p:spPr bwMode="auto">
          <a:xfrm>
            <a:off x="5643570" y="4071942"/>
            <a:ext cx="3311525" cy="2428892"/>
          </a:xfrm>
          <a:prstGeom prst="rect">
            <a:avLst/>
          </a:prstGeom>
          <a:noFill/>
          <a:ln w="9525">
            <a:noFill/>
            <a:miter lim="800000"/>
            <a:headEnd/>
            <a:tailEnd/>
          </a:ln>
        </p:spPr>
      </p:pic>
      <p:sp>
        <p:nvSpPr>
          <p:cNvPr id="15" name="Скругленный прямоугольник 14"/>
          <p:cNvSpPr/>
          <p:nvPr/>
        </p:nvSpPr>
        <p:spPr>
          <a:xfrm>
            <a:off x="7572396" y="6215082"/>
            <a:ext cx="1357322" cy="28575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latin typeface="Times New Roman" pitchFamily="18" charset="0"/>
                <a:cs typeface="Times New Roman" pitchFamily="18" charset="0"/>
              </a:rPr>
              <a:t>Олтинкўз</a:t>
            </a:r>
            <a:endParaRPr lang="ru-RU" b="1" dirty="0">
              <a:latin typeface="Times New Roman" pitchFamily="18" charset="0"/>
              <a:cs typeface="Times New Roman" pitchFamily="18" charset="0"/>
            </a:endParaRPr>
          </a:p>
        </p:txBody>
      </p:sp>
      <p:sp>
        <p:nvSpPr>
          <p:cNvPr id="16" name="Скругленный прямоугольник 15"/>
          <p:cNvSpPr/>
          <p:nvPr/>
        </p:nvSpPr>
        <p:spPr>
          <a:xfrm>
            <a:off x="4000496" y="6286520"/>
            <a:ext cx="1214446" cy="28575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latin typeface="Times New Roman" pitchFamily="18" charset="0"/>
                <a:cs typeface="Times New Roman" pitchFamily="18" charset="0"/>
              </a:rPr>
              <a:t>Бракон</a:t>
            </a:r>
            <a:endParaRPr lang="ru-RU" b="1" dirty="0">
              <a:latin typeface="Times New Roman" pitchFamily="18" charset="0"/>
              <a:cs typeface="Times New Roman" pitchFamily="18" charset="0"/>
            </a:endParaRPr>
          </a:p>
        </p:txBody>
      </p:sp>
      <p:sp>
        <p:nvSpPr>
          <p:cNvPr id="17" name="Скругленный прямоугольник 16"/>
          <p:cNvSpPr/>
          <p:nvPr/>
        </p:nvSpPr>
        <p:spPr>
          <a:xfrm>
            <a:off x="0" y="6072206"/>
            <a:ext cx="1571636" cy="35719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1600" b="1" dirty="0" smtClean="0">
                <a:latin typeface="Times New Roman" pitchFamily="18" charset="0"/>
                <a:cs typeface="Times New Roman" pitchFamily="18" charset="0"/>
              </a:rPr>
              <a:t>Трихограмма</a:t>
            </a:r>
            <a:endParaRPr lang="ru-RU" sz="16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21768788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srcRect/>
          <a:stretch>
            <a:fillRect/>
          </a:stretch>
        </p:blipFill>
        <p:spPr bwMode="auto">
          <a:xfrm>
            <a:off x="571472" y="928670"/>
            <a:ext cx="7929618" cy="5286412"/>
          </a:xfrm>
          <a:prstGeom prst="rect">
            <a:avLst/>
          </a:prstGeom>
          <a:noFill/>
          <a:ln w="12700">
            <a:solidFill>
              <a:schemeClr val="tx1"/>
            </a:solidFill>
            <a:miter lim="800000"/>
            <a:headEnd/>
            <a:tailEnd/>
          </a:ln>
          <a:effectLst/>
        </p:spPr>
      </p:pic>
      <p:sp>
        <p:nvSpPr>
          <p:cNvPr id="5" name="Скругленный прямоугольник 4"/>
          <p:cNvSpPr/>
          <p:nvPr/>
        </p:nvSpPr>
        <p:spPr>
          <a:xfrm>
            <a:off x="500034" y="214290"/>
            <a:ext cx="8001056" cy="500066"/>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400" b="1" dirty="0" smtClean="0">
                <a:latin typeface="Times New Roman" pitchFamily="18" charset="0"/>
                <a:cs typeface="Times New Roman" pitchFamily="18" charset="0"/>
              </a:rPr>
              <a:t>Олтинкўз кўпайтириш линиясининг жиҳозлари</a:t>
            </a:r>
            <a:endParaRPr lang="ru-RU" sz="2400" b="1" dirty="0">
              <a:latin typeface="Times New Roman" pitchFamily="18" charset="0"/>
              <a:cs typeface="Times New Roman" pitchFamily="18" charset="0"/>
            </a:endParaRPr>
          </a:p>
        </p:txBody>
      </p:sp>
      <p:sp>
        <p:nvSpPr>
          <p:cNvPr id="6" name="Скругленный прямоугольник 5"/>
          <p:cNvSpPr/>
          <p:nvPr/>
        </p:nvSpPr>
        <p:spPr>
          <a:xfrm>
            <a:off x="642910" y="6357958"/>
            <a:ext cx="7786742" cy="35719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latin typeface="Times New Roman" pitchFamily="18" charset="0"/>
                <a:cs typeface="Times New Roman" pitchFamily="18" charset="0"/>
              </a:rPr>
              <a:t>1-махсус ўйма инлар; 2-дозатор; 3-стеллаж; 4-компрессор қурилмаси </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041491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500034" y="214290"/>
            <a:ext cx="8001056" cy="500066"/>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400" b="1" dirty="0" smtClean="0">
                <a:latin typeface="Times New Roman" pitchFamily="18" charset="0"/>
                <a:cs typeface="Times New Roman" pitchFamily="18" charset="0"/>
              </a:rPr>
              <a:t>Бракон  кўпайтириш линиясининг жиҳозлари</a:t>
            </a:r>
            <a:endParaRPr lang="ru-RU" sz="2400" b="1" dirty="0">
              <a:latin typeface="Times New Roman" pitchFamily="18" charset="0"/>
              <a:cs typeface="Times New Roman" pitchFamily="18" charset="0"/>
            </a:endParaRPr>
          </a:p>
        </p:txBody>
      </p:sp>
      <p:sp>
        <p:nvSpPr>
          <p:cNvPr id="6" name="Скругленный прямоугольник 5"/>
          <p:cNvSpPr/>
          <p:nvPr/>
        </p:nvSpPr>
        <p:spPr>
          <a:xfrm>
            <a:off x="642910" y="6000768"/>
            <a:ext cx="7786742" cy="64294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latin typeface="Times New Roman" pitchFamily="18" charset="0"/>
                <a:cs typeface="Times New Roman" pitchFamily="18" charset="0"/>
              </a:rPr>
              <a:t>1-мум куяси шкафи; 2-бракон шкафи; 3-қуртларни ажратувчи мослама; 4-сақлаш шкафи; 5-бракон йиғиб олувчи мослама; 6-музлатгич </a:t>
            </a:r>
            <a:endParaRPr lang="ru-RU" b="1" dirty="0">
              <a:latin typeface="Times New Roman" pitchFamily="18" charset="0"/>
              <a:cs typeface="Times New Roman" pitchFamily="18" charset="0"/>
            </a:endParaRPr>
          </a:p>
        </p:txBody>
      </p:sp>
      <p:pic>
        <p:nvPicPr>
          <p:cNvPr id="7" name="Picture 4"/>
          <p:cNvPicPr>
            <a:picLocks noChangeAspect="1" noChangeArrowheads="1"/>
          </p:cNvPicPr>
          <p:nvPr/>
        </p:nvPicPr>
        <p:blipFill>
          <a:blip r:embed="rId3"/>
          <a:srcRect/>
          <a:stretch>
            <a:fillRect/>
          </a:stretch>
        </p:blipFill>
        <p:spPr bwMode="auto">
          <a:xfrm>
            <a:off x="250825" y="1000108"/>
            <a:ext cx="8569325" cy="4857784"/>
          </a:xfrm>
          <a:prstGeom prst="rect">
            <a:avLst/>
          </a:prstGeom>
          <a:noFill/>
          <a:ln w="12700">
            <a:solidFill>
              <a:schemeClr val="tx1"/>
            </a:solidFill>
            <a:miter lim="800000"/>
            <a:headEnd/>
            <a:tailEnd/>
          </a:ln>
          <a:effectLst/>
        </p:spPr>
      </p:pic>
    </p:spTree>
    <p:extLst>
      <p:ext uri="{BB962C8B-B14F-4D97-AF65-F5344CB8AC3E}">
        <p14:creationId xmlns:p14="http://schemas.microsoft.com/office/powerpoint/2010/main" xmlns="" val="4046532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635896" y="1772816"/>
            <a:ext cx="5184575" cy="324036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just"/>
            <a:r>
              <a:rPr lang="uz-Cyrl-UZ" sz="2200" b="1" dirty="0" smtClean="0">
                <a:solidFill>
                  <a:srgbClr val="FF0000"/>
                </a:solidFill>
                <a:latin typeface="Times New Roman" pitchFamily="18" charset="0"/>
                <a:cs typeface="Times New Roman" pitchFamily="18" charset="0"/>
              </a:rPr>
              <a:t>1).</a:t>
            </a:r>
            <a:r>
              <a:rPr lang="uz-Cyrl-UZ" sz="2200" b="1" dirty="0" smtClean="0">
                <a:solidFill>
                  <a:schemeClr val="tx1"/>
                </a:solidFill>
                <a:latin typeface="Times New Roman" pitchFamily="18" charset="0"/>
                <a:cs typeface="Times New Roman" pitchFamily="18" charset="0"/>
              </a:rPr>
              <a:t> Зараркунандаларга </a:t>
            </a:r>
            <a:r>
              <a:rPr lang="uz-Cyrl-UZ" sz="2400" b="1" dirty="0" smtClean="0">
                <a:latin typeface="Times New Roman" pitchFamily="18" charset="0"/>
                <a:cs typeface="Times New Roman" pitchFamily="18" charset="0"/>
              </a:rPr>
              <a:t> </a:t>
            </a:r>
            <a:r>
              <a:rPr lang="uz-Cyrl-UZ" sz="2400" b="1" dirty="0">
                <a:latin typeface="Times New Roman" pitchFamily="18" charset="0"/>
                <a:cs typeface="Times New Roman" pitchFamily="18" charset="0"/>
              </a:rPr>
              <a:t>қарши курашишда </a:t>
            </a:r>
            <a:r>
              <a:rPr lang="uz-Cyrl-UZ" sz="2400" b="1" dirty="0">
                <a:solidFill>
                  <a:srgbClr val="FF0000"/>
                </a:solidFill>
                <a:latin typeface="Times New Roman" pitchFamily="18" charset="0"/>
                <a:cs typeface="Times New Roman" pitchFamily="18" charset="0"/>
              </a:rPr>
              <a:t>қайси усулдан </a:t>
            </a:r>
            <a:r>
              <a:rPr lang="uz-Cyrl-UZ" sz="2400" b="1" dirty="0" smtClean="0">
                <a:solidFill>
                  <a:srgbClr val="FF0000"/>
                </a:solidFill>
                <a:latin typeface="Times New Roman" pitchFamily="18" charset="0"/>
                <a:cs typeface="Times New Roman" pitchFamily="18" charset="0"/>
              </a:rPr>
              <a:t>фойдаланиш маъқулроқ </a:t>
            </a:r>
            <a:r>
              <a:rPr lang="uz-Cyrl-UZ" sz="2400" b="1" dirty="0" smtClean="0">
                <a:latin typeface="Times New Roman" pitchFamily="18" charset="0"/>
                <a:cs typeface="Times New Roman" pitchFamily="18" charset="0"/>
              </a:rPr>
              <a:t>деб ўйлайсиз?</a:t>
            </a:r>
            <a:endParaRPr lang="ru-RU" sz="2400" b="1" dirty="0">
              <a:latin typeface="Times New Roman" pitchFamily="18" charset="0"/>
              <a:cs typeface="Times New Roman" pitchFamily="18" charset="0"/>
            </a:endParaRPr>
          </a:p>
          <a:p>
            <a:pPr lvl="0" algn="just"/>
            <a:r>
              <a:rPr lang="uz-Cyrl-UZ" sz="2400" b="1" dirty="0">
                <a:solidFill>
                  <a:srgbClr val="FF0000"/>
                </a:solidFill>
                <a:latin typeface="Times New Roman" pitchFamily="18" charset="0"/>
                <a:cs typeface="Times New Roman" pitchFamily="18" charset="0"/>
              </a:rPr>
              <a:t>3).</a:t>
            </a:r>
            <a:r>
              <a:rPr lang="uz-Cyrl-UZ" sz="2400" b="1" dirty="0">
                <a:solidFill>
                  <a:schemeClr val="tx1"/>
                </a:solidFill>
                <a:latin typeface="Times New Roman" pitchFamily="18" charset="0"/>
                <a:cs typeface="Times New Roman" pitchFamily="18" charset="0"/>
              </a:rPr>
              <a:t> </a:t>
            </a:r>
            <a:r>
              <a:rPr lang="uz-Cyrl-UZ" sz="2400" b="1" dirty="0" smtClean="0">
                <a:latin typeface="Times New Roman" pitchFamily="18" charset="0"/>
                <a:cs typeface="Times New Roman" pitchFamily="18" charset="0"/>
              </a:rPr>
              <a:t>Бегона </a:t>
            </a:r>
            <a:r>
              <a:rPr lang="uz-Cyrl-UZ" sz="2400" b="1" dirty="0">
                <a:latin typeface="Times New Roman" pitchFamily="18" charset="0"/>
                <a:cs typeface="Times New Roman" pitchFamily="18" charset="0"/>
              </a:rPr>
              <a:t>ўтларни йўқотишнинг </a:t>
            </a:r>
            <a:r>
              <a:rPr lang="uz-Cyrl-UZ" sz="2400" b="1" dirty="0">
                <a:solidFill>
                  <a:srgbClr val="FF0000"/>
                </a:solidFill>
                <a:latin typeface="Times New Roman" pitchFamily="18" charset="0"/>
                <a:cs typeface="Times New Roman" pitchFamily="18" charset="0"/>
              </a:rPr>
              <a:t>агротехник усулларини </a:t>
            </a:r>
            <a:r>
              <a:rPr lang="uz-Cyrl-UZ" sz="2400" b="1" dirty="0" smtClean="0">
                <a:solidFill>
                  <a:schemeClr val="tx1"/>
                </a:solidFill>
                <a:latin typeface="Times New Roman" pitchFamily="18" charset="0"/>
                <a:cs typeface="Times New Roman" pitchFamily="18" charset="0"/>
              </a:rPr>
              <a:t>биласизми? </a:t>
            </a:r>
            <a:endParaRPr lang="ru-RU" sz="2200" b="1" dirty="0">
              <a:solidFill>
                <a:schemeClr val="tx1"/>
              </a:solidFill>
              <a:latin typeface="Times New Roman" pitchFamily="18" charset="0"/>
              <a:cs typeface="Times New Roman" pitchFamily="18" charset="0"/>
            </a:endParaRPr>
          </a:p>
        </p:txBody>
      </p:sp>
      <p:sp>
        <p:nvSpPr>
          <p:cNvPr id="5" name="Скругленный прямоугольник 4"/>
          <p:cNvSpPr/>
          <p:nvPr/>
        </p:nvSpPr>
        <p:spPr>
          <a:xfrm>
            <a:off x="683568" y="476672"/>
            <a:ext cx="7920880" cy="576064"/>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Мавзу бўйича билим савиясини баҳолаш </a:t>
            </a:r>
            <a:endParaRPr lang="uz-Cyrl-UZ" sz="3200" b="1" dirty="0">
              <a:latin typeface="Times New Roman" pitchFamily="18" charset="0"/>
              <a:cs typeface="Times New Roman" pitchFamily="18" charset="0"/>
            </a:endParaRPr>
          </a:p>
        </p:txBody>
      </p:sp>
      <p:sp>
        <p:nvSpPr>
          <p:cNvPr id="3" name="Скругленный прямоугольник 2"/>
          <p:cNvSpPr/>
          <p:nvPr/>
        </p:nvSpPr>
        <p:spPr>
          <a:xfrm>
            <a:off x="179512" y="1772817"/>
            <a:ext cx="3312368" cy="3240359"/>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just"/>
            <a:r>
              <a:rPr lang="uz-Cyrl-UZ" sz="2400" b="1" i="1" dirty="0" smtClean="0">
                <a:latin typeface="Times New Roman" pitchFamily="18" charset="0"/>
                <a:cs typeface="Times New Roman" pitchFamily="18" charset="0"/>
              </a:rPr>
              <a:t>Ўсимликни </a:t>
            </a:r>
            <a:r>
              <a:rPr lang="uz-Cyrl-UZ" sz="2400" b="1" i="1" dirty="0">
                <a:latin typeface="Times New Roman" pitchFamily="18" charset="0"/>
                <a:cs typeface="Times New Roman" pitchFamily="18" charset="0"/>
              </a:rPr>
              <a:t>ҳимоя қилиш  усуллари ва тадбирлари, </a:t>
            </a:r>
            <a:r>
              <a:rPr lang="uz-Cyrl-UZ" sz="2400" b="1" i="1" dirty="0" smtClean="0">
                <a:latin typeface="Times New Roman" pitchFamily="18" charset="0"/>
                <a:cs typeface="Times New Roman" pitchFamily="18" charset="0"/>
              </a:rPr>
              <a:t>агро-техник </a:t>
            </a:r>
            <a:r>
              <a:rPr lang="uz-Cyrl-UZ" sz="2400" b="1" i="1" dirty="0">
                <a:latin typeface="Times New Roman" pitchFamily="18" charset="0"/>
                <a:cs typeface="Times New Roman" pitchFamily="18" charset="0"/>
              </a:rPr>
              <a:t>талаблар,  технологик </a:t>
            </a:r>
            <a:r>
              <a:rPr lang="uz-Cyrl-UZ" sz="2400" b="1" i="1" dirty="0" smtClean="0">
                <a:latin typeface="Times New Roman" pitchFamily="18" charset="0"/>
                <a:cs typeface="Times New Roman" pitchFamily="18" charset="0"/>
              </a:rPr>
              <a:t>жараён-лар</a:t>
            </a:r>
            <a:r>
              <a:rPr lang="uz-Cyrl-UZ" sz="2400" b="1" i="1" dirty="0">
                <a:latin typeface="Times New Roman" pitchFamily="18" charset="0"/>
                <a:cs typeface="Times New Roman" pitchFamily="18" charset="0"/>
              </a:rPr>
              <a:t>, машиналар тури ва   ишчи қисмлари, илғор технологиялар.</a:t>
            </a:r>
            <a:endParaRPr lang="ru-RU" sz="2400" b="1" dirty="0">
              <a:latin typeface="Times New Roman" pitchFamily="18" charset="0"/>
              <a:cs typeface="Times New Roman" pitchFamily="18" charset="0"/>
            </a:endParaRPr>
          </a:p>
        </p:txBody>
      </p:sp>
      <p:sp>
        <p:nvSpPr>
          <p:cNvPr id="4" name="Скругленный прямоугольник 3"/>
          <p:cNvSpPr/>
          <p:nvPr/>
        </p:nvSpPr>
        <p:spPr>
          <a:xfrm>
            <a:off x="467544" y="1166359"/>
            <a:ext cx="2808312" cy="457201"/>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solidFill>
                  <a:srgbClr val="C00000"/>
                </a:solidFill>
                <a:latin typeface="Times New Roman" pitchFamily="18" charset="0"/>
                <a:cs typeface="Times New Roman" pitchFamily="18" charset="0"/>
              </a:rPr>
              <a:t>Тушунчалар </a:t>
            </a:r>
            <a:endParaRPr lang="ru-RU" sz="3200" b="1" dirty="0">
              <a:solidFill>
                <a:srgbClr val="C00000"/>
              </a:solidFill>
              <a:latin typeface="Times New Roman" pitchFamily="18" charset="0"/>
              <a:cs typeface="Times New Roman" pitchFamily="18" charset="0"/>
            </a:endParaRPr>
          </a:p>
        </p:txBody>
      </p:sp>
      <p:sp>
        <p:nvSpPr>
          <p:cNvPr id="6" name="Скругленный прямоугольник 5"/>
          <p:cNvSpPr/>
          <p:nvPr/>
        </p:nvSpPr>
        <p:spPr>
          <a:xfrm>
            <a:off x="4283969" y="1173770"/>
            <a:ext cx="3816423" cy="44979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a:solidFill>
                  <a:srgbClr val="C00000"/>
                </a:solidFill>
                <a:latin typeface="Times New Roman" pitchFamily="18" charset="0"/>
                <a:cs typeface="Times New Roman" pitchFamily="18" charset="0"/>
              </a:rPr>
              <a:t>Назорат саволлари</a:t>
            </a:r>
          </a:p>
        </p:txBody>
      </p:sp>
      <p:graphicFrame>
        <p:nvGraphicFramePr>
          <p:cNvPr id="8" name="Таблица 7"/>
          <p:cNvGraphicFramePr>
            <a:graphicFrameLocks noGrp="1"/>
          </p:cNvGraphicFramePr>
          <p:nvPr>
            <p:extLst>
              <p:ext uri="{D42A27DB-BD31-4B8C-83A1-F6EECF244321}">
                <p14:modId xmlns:p14="http://schemas.microsoft.com/office/powerpoint/2010/main" xmlns="" val="1969473965"/>
              </p:ext>
            </p:extLst>
          </p:nvPr>
        </p:nvGraphicFramePr>
        <p:xfrm>
          <a:off x="359531" y="5157192"/>
          <a:ext cx="8388933" cy="1443261"/>
        </p:xfrm>
        <a:graphic>
          <a:graphicData uri="http://schemas.openxmlformats.org/drawingml/2006/table">
            <a:tbl>
              <a:tblPr firstRow="1" firstCol="1" lastRow="1" lastCol="1" bandRow="1" bandCol="1">
                <a:tableStyleId>{5C22544A-7EE6-4342-B048-85BDC9FD1C3A}</a:tableStyleId>
              </a:tblPr>
              <a:tblGrid>
                <a:gridCol w="2645159"/>
                <a:gridCol w="3249766"/>
                <a:gridCol w="2494008"/>
              </a:tblGrid>
              <a:tr h="792088">
                <a:tc>
                  <a:txBody>
                    <a:bodyPr/>
                    <a:lstStyle/>
                    <a:p>
                      <a:pPr algn="ctr">
                        <a:lnSpc>
                          <a:spcPct val="115000"/>
                        </a:lnSpc>
                        <a:spcAft>
                          <a:spcPts val="0"/>
                        </a:spcAft>
                      </a:pPr>
                      <a:r>
                        <a:rPr lang="ru-RU" sz="2400" dirty="0" err="1" smtClean="0">
                          <a:solidFill>
                            <a:schemeClr val="tx1"/>
                          </a:solidFill>
                          <a:effectLst/>
                          <a:latin typeface="Times New Roman" pitchFamily="18" charset="0"/>
                          <a:cs typeface="Times New Roman" pitchFamily="18" charset="0"/>
                        </a:rPr>
                        <a:t>Биламан</a:t>
                      </a:r>
                      <a:r>
                        <a:rPr lang="ru-RU" sz="2400" dirty="0" smtClean="0">
                          <a:solidFill>
                            <a:schemeClr val="tx1"/>
                          </a:solidFill>
                          <a:effectLst/>
                          <a:latin typeface="Times New Roman" pitchFamily="18" charset="0"/>
                          <a:cs typeface="Times New Roman" pitchFamily="18" charset="0"/>
                        </a:rPr>
                        <a:t> </a:t>
                      </a:r>
                    </a:p>
                    <a:p>
                      <a:pPr algn="ctr">
                        <a:lnSpc>
                          <a:spcPct val="115000"/>
                        </a:lnSpc>
                        <a:spcAft>
                          <a:spcPts val="0"/>
                        </a:spcAft>
                      </a:pP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r>
                        <a:rPr lang="ru-RU" sz="2400" dirty="0" smtClean="0">
                          <a:solidFill>
                            <a:srgbClr val="FF0000"/>
                          </a:solidFill>
                          <a:effectLst/>
                          <a:latin typeface="Times New Roman" pitchFamily="18" charset="0"/>
                          <a:cs typeface="Times New Roman" pitchFamily="18" charset="0"/>
                        </a:rPr>
                        <a:t> </a:t>
                      </a: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2794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Билишни</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хоҳлайман</a:t>
                      </a:r>
                      <a:r>
                        <a:rPr lang="ru-RU" sz="2400" dirty="0" smtClean="0">
                          <a:solidFill>
                            <a:schemeClr val="tx1"/>
                          </a:solidFill>
                          <a:effectLst/>
                          <a:latin typeface="Times New Roman" pitchFamily="18" charset="0"/>
                          <a:cs typeface="Times New Roman" pitchFamily="18" charset="0"/>
                        </a:rPr>
                        <a:t> </a:t>
                      </a: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Билиб</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олдим</a:t>
                      </a:r>
                      <a:r>
                        <a:rPr lang="ru-RU" sz="2400" dirty="0" smtClean="0">
                          <a:solidFill>
                            <a:schemeClr val="tx1"/>
                          </a:solidFill>
                          <a:effectLst/>
                          <a:latin typeface="Times New Roman" pitchFamily="18" charset="0"/>
                          <a:cs typeface="Times New Roman" pitchFamily="18" charset="0"/>
                        </a:rPr>
                        <a:t>    </a:t>
                      </a:r>
                      <a:r>
                        <a:rPr lang="ru-RU" sz="1600" dirty="0" smtClean="0">
                          <a:solidFill>
                            <a:srgbClr val="FF0000"/>
                          </a:solidFill>
                          <a:effectLst/>
                          <a:latin typeface="Times New Roman" pitchFamily="18" charset="0"/>
                          <a:cs typeface="Times New Roman" pitchFamily="18" charset="0"/>
                        </a:rPr>
                        <a:t>(</a:t>
                      </a:r>
                      <a:r>
                        <a:rPr lang="ru-RU" sz="1600" dirty="0" err="1" smtClean="0">
                          <a:solidFill>
                            <a:srgbClr val="FF0000"/>
                          </a:solidFill>
                          <a:effectLst/>
                          <a:latin typeface="Times New Roman" pitchFamily="18" charset="0"/>
                          <a:cs typeface="Times New Roman" pitchFamily="18" charset="0"/>
                        </a:rPr>
                        <a:t>дарс</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охирида</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ёзилади</a:t>
                      </a:r>
                      <a:r>
                        <a:rPr lang="ru-RU" sz="1600" dirty="0" smtClean="0">
                          <a:solidFill>
                            <a:srgbClr val="FF0000"/>
                          </a:solidFill>
                          <a:effectLst/>
                          <a:latin typeface="Times New Roman" pitchFamily="18" charset="0"/>
                          <a:cs typeface="Times New Roman" pitchFamily="18" charset="0"/>
                        </a:rPr>
                        <a:t>)</a:t>
                      </a:r>
                    </a:p>
                    <a:p>
                      <a:pPr algn="ctr">
                        <a:lnSpc>
                          <a:spcPct val="115000"/>
                        </a:lnSpc>
                        <a:spcAft>
                          <a:spcPts val="0"/>
                        </a:spcAft>
                      </a:pP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61805">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xmlns="" val="42097921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000100" y="357166"/>
            <a:ext cx="7072362" cy="1000132"/>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ru-RU" sz="3200" b="1" dirty="0" err="1" smtClean="0">
                <a:latin typeface="Times New Roman" pitchFamily="18" charset="0"/>
                <a:cs typeface="Times New Roman" pitchFamily="18" charset="0"/>
              </a:rPr>
              <a:t>Энтомофагларни</a:t>
            </a:r>
            <a:r>
              <a:rPr lang="ru-RU" sz="3200" b="1" dirty="0" smtClean="0">
                <a:latin typeface="Times New Roman" pitchFamily="18" charset="0"/>
                <a:cs typeface="Times New Roman" pitchFamily="18" charset="0"/>
              </a:rPr>
              <a:t> </a:t>
            </a:r>
            <a:r>
              <a:rPr lang="ru-RU" sz="3200" b="1" dirty="0" err="1" smtClean="0">
                <a:latin typeface="Times New Roman" pitchFamily="18" charset="0"/>
                <a:cs typeface="Times New Roman" pitchFamily="18" charset="0"/>
              </a:rPr>
              <a:t>тарқатиш қурилмаси</a:t>
            </a:r>
            <a:endParaRPr lang="ru-RU" sz="3200" b="1" dirty="0">
              <a:latin typeface="Times New Roman" pitchFamily="18" charset="0"/>
              <a:cs typeface="Times New Roman" pitchFamily="18" charset="0"/>
            </a:endParaRPr>
          </a:p>
        </p:txBody>
      </p:sp>
      <p:pic>
        <p:nvPicPr>
          <p:cNvPr id="984066" name="Picture 2"/>
          <p:cNvPicPr>
            <a:picLocks noChangeAspect="1" noChangeArrowheads="1"/>
          </p:cNvPicPr>
          <p:nvPr/>
        </p:nvPicPr>
        <p:blipFill>
          <a:blip r:embed="rId2">
            <a:extLst>
              <a:ext uri="{BEBA8EAE-BF5A-486C-A8C5-ECC9F3942E4B}">
                <a14:imgProps xmlns:a14="http://schemas.microsoft.com/office/drawing/2010/main" xmlns="">
                  <a14:imgLayer r:embed="rId3">
                    <a14:imgEffect>
                      <a14:sharpenSoften amount="50000"/>
                    </a14:imgEffect>
                    <a14:imgEffect>
                      <a14:brightnessContrast bright="-20000" contrast="40000"/>
                    </a14:imgEffect>
                  </a14:imgLayer>
                </a14:imgProps>
              </a:ext>
            </a:extLst>
          </a:blip>
          <a:srcRect/>
          <a:stretch>
            <a:fillRect/>
          </a:stretch>
        </p:blipFill>
        <p:spPr bwMode="auto">
          <a:xfrm>
            <a:off x="214282" y="1500174"/>
            <a:ext cx="5786478" cy="5143535"/>
          </a:xfrm>
          <a:prstGeom prst="rect">
            <a:avLst/>
          </a:prstGeom>
          <a:noFill/>
          <a:ln w="9525">
            <a:solidFill>
              <a:schemeClr val="accent1"/>
            </a:solidFill>
            <a:miter lim="800000"/>
            <a:headEnd/>
            <a:tailEnd/>
          </a:ln>
          <a:effectLst/>
        </p:spPr>
      </p:pic>
      <p:sp>
        <p:nvSpPr>
          <p:cNvPr id="984067" name="Rectangle 3"/>
          <p:cNvSpPr>
            <a:spLocks noChangeArrowheads="1"/>
          </p:cNvSpPr>
          <p:nvPr/>
        </p:nvSpPr>
        <p:spPr bwMode="auto">
          <a:xfrm>
            <a:off x="6143636" y="1684840"/>
            <a:ext cx="2786082"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ru-RU" sz="24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Энтомофагларни</a:t>
            </a:r>
            <a:r>
              <a:rPr kumimoji="0" lang="ru-RU"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z-Cyrl-UZ"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тарқатиш қурилмаси: </a:t>
            </a:r>
            <a:endPar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1-тарқатиш учликлари;</a:t>
            </a:r>
          </a:p>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2-ҳаво сўргич; </a:t>
            </a:r>
          </a:p>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3-ҳаво ўтказгич;</a:t>
            </a:r>
          </a:p>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4-тарқатгич; </a:t>
            </a:r>
          </a:p>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5-датчик;  </a:t>
            </a:r>
          </a:p>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6-бошқариш  пулти; 7-бункер; </a:t>
            </a:r>
          </a:p>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8- меъёрлагич; </a:t>
            </a:r>
          </a:p>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9- гидроцилиндр; </a:t>
            </a:r>
          </a:p>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10- тарқатгич; </a:t>
            </a:r>
          </a:p>
          <a:p>
            <a:pPr marL="0" marR="0" lvl="0" indent="0" algn="ctr" defTabSz="914400" rtl="0" eaLnBrk="1" fontAlgn="base" latinLnBrk="0" hangingPunct="1">
              <a:lnSpc>
                <a:spcPct val="100000"/>
              </a:lnSpc>
              <a:spcBef>
                <a:spcPct val="0"/>
              </a:spcBef>
              <a:spcAft>
                <a:spcPct val="0"/>
              </a:spcAft>
              <a:buClrTx/>
              <a:buSzTx/>
              <a:buFontTx/>
              <a:buNone/>
              <a:tabLst/>
            </a:pPr>
            <a:r>
              <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11-вентиляторлар</a:t>
            </a:r>
            <a:endParaRPr kumimoji="0" lang="uz-Cyrl-UZ" sz="2800" b="1"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xmlns="" val="39566691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214563" y="357188"/>
            <a:ext cx="5000625" cy="1500187"/>
          </a:xfrm>
          <a:prstGeom prst="ellipse">
            <a:avLst/>
          </a:prstGeom>
          <a:solidFill>
            <a:srgbClr val="FFC0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r>
              <a:rPr lang="uz-Cyrl-UZ" sz="2800" b="1" dirty="0">
                <a:solidFill>
                  <a:srgbClr val="FF0000"/>
                </a:solidFill>
              </a:rPr>
              <a:t>Диққат!  </a:t>
            </a:r>
          </a:p>
          <a:p>
            <a:pPr algn="ctr" fontAlgn="auto">
              <a:spcBef>
                <a:spcPts val="0"/>
              </a:spcBef>
              <a:spcAft>
                <a:spcPts val="0"/>
              </a:spcAft>
              <a:defRPr/>
            </a:pPr>
            <a:r>
              <a:rPr lang="uz-Cyrl-UZ" sz="2800" b="1" dirty="0">
                <a:solidFill>
                  <a:srgbClr val="FF0000"/>
                </a:solidFill>
              </a:rPr>
              <a:t>Ёзиб олинг ва эслаб қолинг!</a:t>
            </a:r>
            <a:endParaRPr lang="ru-RU" sz="2800" b="1" dirty="0">
              <a:solidFill>
                <a:srgbClr val="FF0000"/>
              </a:solidFill>
            </a:endParaRPr>
          </a:p>
        </p:txBody>
      </p:sp>
      <p:sp>
        <p:nvSpPr>
          <p:cNvPr id="5" name="Овал 4"/>
          <p:cNvSpPr/>
          <p:nvPr/>
        </p:nvSpPr>
        <p:spPr>
          <a:xfrm>
            <a:off x="285750" y="2000250"/>
            <a:ext cx="8572500" cy="4714875"/>
          </a:xfrm>
          <a:prstGeom prst="ellipse">
            <a:avLst/>
          </a:prstGeom>
          <a:solidFill>
            <a:srgbClr val="FFFF00"/>
          </a:solidFill>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ru-RU"/>
          </a:p>
        </p:txBody>
      </p:sp>
      <p:sp>
        <p:nvSpPr>
          <p:cNvPr id="705539" name="Прямоугольник 5"/>
          <p:cNvSpPr>
            <a:spLocks noChangeArrowheads="1"/>
          </p:cNvSpPr>
          <p:nvPr/>
        </p:nvSpPr>
        <p:spPr bwMode="auto">
          <a:xfrm>
            <a:off x="357188" y="2060848"/>
            <a:ext cx="8429625" cy="4924425"/>
          </a:xfrm>
          <a:prstGeom prst="rect">
            <a:avLst/>
          </a:prstGeom>
          <a:noFill/>
          <a:ln w="9525">
            <a:noFill/>
            <a:miter lim="800000"/>
            <a:headEnd/>
            <a:tailEnd/>
          </a:ln>
        </p:spPr>
        <p:txBody>
          <a:bodyPr>
            <a:spAutoFit/>
          </a:bodyPr>
          <a:lstStyle/>
          <a:p>
            <a:r>
              <a:rPr lang="uz-Cyrl-UZ" sz="2800" b="1" dirty="0" smtClean="0">
                <a:latin typeface="Times New Roman" pitchFamily="18" charset="0"/>
                <a:cs typeface="Times New Roman" pitchFamily="18" charset="0"/>
              </a:rPr>
              <a:t>                            </a:t>
            </a:r>
            <a:r>
              <a:rPr lang="uz-Cyrl-UZ" sz="3200" b="1" dirty="0" smtClean="0">
                <a:latin typeface="Times New Roman" pitchFamily="18" charset="0"/>
                <a:cs typeface="Times New Roman" pitchFamily="18" charset="0"/>
              </a:rPr>
              <a:t>Биологик    усулда          </a:t>
            </a:r>
          </a:p>
          <a:p>
            <a:r>
              <a:rPr lang="uz-Cyrl-UZ" sz="3200" b="1" dirty="0">
                <a:latin typeface="Times New Roman" pitchFamily="18" charset="0"/>
                <a:cs typeface="Times New Roman" pitchFamily="18" charset="0"/>
              </a:rPr>
              <a:t> </a:t>
            </a:r>
            <a:r>
              <a:rPr lang="uz-Cyrl-UZ" sz="3200" b="1" dirty="0" smtClean="0">
                <a:latin typeface="Times New Roman" pitchFamily="18" charset="0"/>
                <a:cs typeface="Times New Roman" pitchFamily="18" charset="0"/>
              </a:rPr>
              <a:t>            ўсимликларни      ҳимоялашда               </a:t>
            </a:r>
          </a:p>
          <a:p>
            <a:r>
              <a:rPr lang="uz-Cyrl-UZ" sz="3200" b="1" dirty="0" smtClean="0">
                <a:solidFill>
                  <a:srgbClr val="FF0000"/>
                </a:solidFill>
                <a:latin typeface="Times New Roman" pitchFamily="18" charset="0"/>
                <a:cs typeface="Times New Roman" pitchFamily="18" charset="0"/>
              </a:rPr>
              <a:t>       20 тадан   ортиқ  биомаҳсулотлар тури </a:t>
            </a:r>
          </a:p>
          <a:p>
            <a:r>
              <a:rPr lang="uz-Cyrl-UZ" sz="3200" b="1" dirty="0">
                <a:solidFill>
                  <a:srgbClr val="FF0000"/>
                </a:solidFill>
                <a:latin typeface="Times New Roman" pitchFamily="18" charset="0"/>
                <a:cs typeface="Times New Roman" pitchFamily="18" charset="0"/>
              </a:rPr>
              <a:t> </a:t>
            </a:r>
            <a:r>
              <a:rPr lang="uz-Cyrl-UZ" sz="3200" b="1" dirty="0" smtClean="0">
                <a:solidFill>
                  <a:srgbClr val="FF0000"/>
                </a:solidFill>
                <a:latin typeface="Times New Roman" pitchFamily="18" charset="0"/>
                <a:cs typeface="Times New Roman" pitchFamily="18" charset="0"/>
              </a:rPr>
              <a:t>  (</a:t>
            </a:r>
            <a:r>
              <a:rPr lang="uz-Cyrl-UZ" sz="3200" b="1" dirty="0">
                <a:solidFill>
                  <a:srgbClr val="FF0000"/>
                </a:solidFill>
                <a:latin typeface="Times New Roman" pitchFamily="18" charset="0"/>
                <a:cs typeface="Times New Roman" pitchFamily="18" charset="0"/>
              </a:rPr>
              <a:t>бракон</a:t>
            </a:r>
            <a:r>
              <a:rPr lang="uz-Cyrl-UZ" sz="3200" b="1" dirty="0" smtClean="0">
                <a:solidFill>
                  <a:srgbClr val="FF0000"/>
                </a:solidFill>
                <a:latin typeface="Times New Roman" pitchFamily="18" charset="0"/>
                <a:cs typeface="Times New Roman" pitchFamily="18" charset="0"/>
              </a:rPr>
              <a:t>, олтинкўз </a:t>
            </a:r>
            <a:r>
              <a:rPr lang="uz-Cyrl-UZ" sz="3200" b="1" dirty="0">
                <a:solidFill>
                  <a:srgbClr val="FF0000"/>
                </a:solidFill>
                <a:latin typeface="Times New Roman" pitchFamily="18" charset="0"/>
                <a:cs typeface="Times New Roman" pitchFamily="18" charset="0"/>
              </a:rPr>
              <a:t>ва б</a:t>
            </a:r>
            <a:r>
              <a:rPr lang="uz-Cyrl-UZ" sz="3200" b="1" dirty="0">
                <a:latin typeface="Times New Roman" pitchFamily="18" charset="0"/>
                <a:cs typeface="Times New Roman" pitchFamily="18" charset="0"/>
              </a:rPr>
              <a:t>.) </a:t>
            </a:r>
            <a:r>
              <a:rPr lang="uz-Cyrl-UZ" sz="3200" b="1" dirty="0" smtClean="0">
                <a:latin typeface="Times New Roman" pitchFamily="18" charset="0"/>
                <a:cs typeface="Times New Roman" pitchFamily="18" charset="0"/>
              </a:rPr>
              <a:t> ишлатилади</a:t>
            </a:r>
            <a:r>
              <a:rPr lang="uz-Cyrl-UZ" sz="3200" b="1" dirty="0">
                <a:latin typeface="Times New Roman" pitchFamily="18" charset="0"/>
                <a:cs typeface="Times New Roman" pitchFamily="18" charset="0"/>
              </a:rPr>
              <a:t>. </a:t>
            </a:r>
            <a:r>
              <a:rPr lang="uz-Cyrl-UZ" sz="3200" b="1" dirty="0" smtClean="0">
                <a:latin typeface="Times New Roman" pitchFamily="18" charset="0"/>
                <a:cs typeface="Times New Roman" pitchFamily="18" charset="0"/>
              </a:rPr>
              <a:t>   </a:t>
            </a:r>
          </a:p>
          <a:p>
            <a:r>
              <a:rPr lang="uz-Cyrl-UZ" sz="3200" b="1" dirty="0">
                <a:solidFill>
                  <a:srgbClr val="FF0000"/>
                </a:solidFill>
                <a:latin typeface="Times New Roman" pitchFamily="18" charset="0"/>
                <a:cs typeface="Times New Roman" pitchFamily="18" charset="0"/>
              </a:rPr>
              <a:t> </a:t>
            </a:r>
            <a:r>
              <a:rPr lang="uz-Cyrl-UZ" sz="3200" b="1" dirty="0" smtClean="0">
                <a:latin typeface="Times New Roman" pitchFamily="18" charset="0"/>
                <a:cs typeface="Times New Roman" pitchFamily="18" charset="0"/>
              </a:rPr>
              <a:t>Улардан  фойдаланиш  биринчи  навбатда   </a:t>
            </a:r>
          </a:p>
          <a:p>
            <a:r>
              <a:rPr lang="uz-Cyrl-UZ" sz="3200" b="1" dirty="0">
                <a:latin typeface="Times New Roman" pitchFamily="18" charset="0"/>
                <a:cs typeface="Times New Roman" pitchFamily="18" charset="0"/>
              </a:rPr>
              <a:t> </a:t>
            </a:r>
            <a:r>
              <a:rPr lang="uz-Cyrl-UZ" sz="3200" b="1" dirty="0" smtClean="0">
                <a:latin typeface="Times New Roman" pitchFamily="18" charset="0"/>
                <a:cs typeface="Times New Roman" pitchFamily="18" charset="0"/>
              </a:rPr>
              <a:t>  экологик  муҳитни  яхшилаш   имконини     </a:t>
            </a:r>
          </a:p>
          <a:p>
            <a:r>
              <a:rPr lang="uz-Cyrl-UZ" sz="3200" b="1" dirty="0">
                <a:latin typeface="Times New Roman" pitchFamily="18" charset="0"/>
                <a:cs typeface="Times New Roman" pitchFamily="18" charset="0"/>
              </a:rPr>
              <a:t> </a:t>
            </a:r>
            <a:r>
              <a:rPr lang="uz-Cyrl-UZ" sz="3200" b="1" dirty="0" smtClean="0">
                <a:latin typeface="Times New Roman" pitchFamily="18" charset="0"/>
                <a:cs typeface="Times New Roman" pitchFamily="18" charset="0"/>
              </a:rPr>
              <a:t>     яратади  ва  кимёвий </a:t>
            </a:r>
            <a:r>
              <a:rPr lang="uz-Cyrl-UZ" sz="3200" b="1" dirty="0">
                <a:latin typeface="Times New Roman" pitchFamily="18" charset="0"/>
                <a:cs typeface="Times New Roman" pitchFamily="18" charset="0"/>
              </a:rPr>
              <a:t>усулга </a:t>
            </a:r>
            <a:r>
              <a:rPr lang="uz-Cyrl-UZ" sz="3200" b="1" dirty="0" smtClean="0">
                <a:latin typeface="Times New Roman" pitchFamily="18" charset="0"/>
                <a:cs typeface="Times New Roman" pitchFamily="18" charset="0"/>
              </a:rPr>
              <a:t> нисбатан   </a:t>
            </a:r>
          </a:p>
          <a:p>
            <a:r>
              <a:rPr lang="uz-Cyrl-UZ" sz="3200" b="1" dirty="0">
                <a:solidFill>
                  <a:srgbClr val="FF0000"/>
                </a:solidFill>
                <a:latin typeface="Times New Roman" pitchFamily="18" charset="0"/>
                <a:cs typeface="Times New Roman" pitchFamily="18" charset="0"/>
              </a:rPr>
              <a:t> </a:t>
            </a:r>
            <a:r>
              <a:rPr lang="uz-Cyrl-UZ" sz="3200" b="1" dirty="0" smtClean="0">
                <a:solidFill>
                  <a:srgbClr val="FF0000"/>
                </a:solidFill>
                <a:latin typeface="Times New Roman" pitchFamily="18" charset="0"/>
                <a:cs typeface="Times New Roman" pitchFamily="18" charset="0"/>
              </a:rPr>
              <a:t>        1,5-2,0 баробардан ортиқ иқтисодий         </a:t>
            </a:r>
          </a:p>
          <a:p>
            <a:r>
              <a:rPr lang="uz-Cyrl-UZ" sz="3200" b="1" dirty="0">
                <a:solidFill>
                  <a:srgbClr val="FF0000"/>
                </a:solidFill>
                <a:latin typeface="Times New Roman" pitchFamily="18" charset="0"/>
                <a:cs typeface="Times New Roman" pitchFamily="18" charset="0"/>
              </a:rPr>
              <a:t> </a:t>
            </a:r>
            <a:r>
              <a:rPr lang="uz-Cyrl-UZ" sz="3200" b="1" dirty="0" smtClean="0">
                <a:solidFill>
                  <a:srgbClr val="FF0000"/>
                </a:solidFill>
                <a:latin typeface="Times New Roman" pitchFamily="18" charset="0"/>
                <a:cs typeface="Times New Roman" pitchFamily="18" charset="0"/>
              </a:rPr>
              <a:t>                          фойда </a:t>
            </a:r>
            <a:r>
              <a:rPr lang="uz-Cyrl-UZ" sz="3200" b="1" dirty="0" smtClean="0">
                <a:latin typeface="Times New Roman" pitchFamily="18" charset="0"/>
                <a:cs typeface="Times New Roman" pitchFamily="18" charset="0"/>
              </a:rPr>
              <a:t>келтиради</a:t>
            </a:r>
            <a:r>
              <a:rPr lang="uz-Cyrl-UZ" sz="3200" b="1" dirty="0">
                <a:latin typeface="Times New Roman" pitchFamily="18" charset="0"/>
                <a:cs typeface="Times New Roman" pitchFamily="18" charset="0"/>
              </a:rPr>
              <a:t>. </a:t>
            </a:r>
            <a:endParaRPr lang="ru-RU" sz="3200" b="1" dirty="0">
              <a:latin typeface="Times New Roman" pitchFamily="18" charset="0"/>
              <a:cs typeface="Times New Roman" pitchFamily="18" charset="0"/>
            </a:endParaRPr>
          </a:p>
          <a:p>
            <a:endParaRPr lang="ru-RU" sz="26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2948721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575" y="285728"/>
            <a:ext cx="7602639" cy="107157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lvl="0" indent="449263" eaLnBrk="0" fontAlgn="base" hangingPunct="0">
              <a:spcBef>
                <a:spcPct val="0"/>
              </a:spcBef>
              <a:spcAft>
                <a:spcPct val="0"/>
              </a:spcAft>
            </a:pPr>
            <a:r>
              <a:rPr lang="uz-Cyrl-UZ" sz="3200" b="1" dirty="0" smtClean="0">
                <a:latin typeface="Times New Roman" pitchFamily="18" charset="0"/>
                <a:ea typeface="Calibri" pitchFamily="34" charset="0"/>
                <a:cs typeface="Times New Roman" pitchFamily="18" charset="0"/>
              </a:rPr>
              <a:t>1. Ўсимликларни </a:t>
            </a:r>
            <a:r>
              <a:rPr lang="uz-Cyrl-UZ" sz="3200" b="1" dirty="0">
                <a:latin typeface="Times New Roman" pitchFamily="18" charset="0"/>
                <a:ea typeface="Calibri" pitchFamily="34" charset="0"/>
                <a:cs typeface="Times New Roman" pitchFamily="18" charset="0"/>
              </a:rPr>
              <a:t>ҳимоя қилишнинг  </a:t>
            </a:r>
          </a:p>
          <a:p>
            <a:pPr lvl="0" indent="449263" eaLnBrk="0" fontAlgn="base" hangingPunct="0">
              <a:spcBef>
                <a:spcPct val="0"/>
              </a:spcBef>
              <a:spcAft>
                <a:spcPct val="0"/>
              </a:spcAft>
            </a:pPr>
            <a:r>
              <a:rPr lang="uz-Cyrl-UZ" sz="3200" b="1" dirty="0">
                <a:latin typeface="Times New Roman" pitchFamily="18" charset="0"/>
                <a:ea typeface="Calibri" pitchFamily="34" charset="0"/>
                <a:cs typeface="Times New Roman" pitchFamily="18" charset="0"/>
              </a:rPr>
              <a:t>                ўзига хос хусусиятлари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539552" y="1643049"/>
            <a:ext cx="7890100" cy="4776275"/>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2" name="Прямоугольник 1"/>
          <p:cNvSpPr/>
          <p:nvPr/>
        </p:nvSpPr>
        <p:spPr>
          <a:xfrm>
            <a:off x="755575" y="1618011"/>
            <a:ext cx="7451973" cy="4801314"/>
          </a:xfrm>
          <a:prstGeom prst="rect">
            <a:avLst/>
          </a:prstGeom>
        </p:spPr>
        <p:txBody>
          <a:bodyPr wrap="square">
            <a:spAutoFit/>
          </a:bodyPr>
          <a:lstStyle/>
          <a:p>
            <a:pPr algn="just"/>
            <a:r>
              <a:rPr lang="uz-Cyrl-UZ" sz="2400" b="1" dirty="0" smtClean="0">
                <a:latin typeface="Times New Roman" pitchFamily="18" charset="0"/>
                <a:cs typeface="Times New Roman" pitchFamily="18" charset="0"/>
              </a:rPr>
              <a:t>          Маданийлаштирилган </a:t>
            </a:r>
            <a:r>
              <a:rPr lang="uz-Cyrl-UZ" sz="2400" b="1" dirty="0">
                <a:latin typeface="Times New Roman" pitchFamily="18" charset="0"/>
                <a:cs typeface="Times New Roman" pitchFamily="18" charset="0"/>
              </a:rPr>
              <a:t>ўсимликларнинг </a:t>
            </a:r>
            <a:r>
              <a:rPr lang="uz-Cyrl-UZ" sz="2400" b="1" dirty="0">
                <a:solidFill>
                  <a:srgbClr val="FF0000"/>
                </a:solidFill>
                <a:latin typeface="Times New Roman" pitchFamily="18" charset="0"/>
                <a:cs typeface="Times New Roman" pitchFamily="18" charset="0"/>
              </a:rPr>
              <a:t>зараркунандалари, касалликлари ва бегона ўтлар экинларнинг ҳосилдорлигини </a:t>
            </a:r>
            <a:r>
              <a:rPr lang="uz-Cyrl-UZ" sz="2400" b="1" dirty="0" smtClean="0">
                <a:solidFill>
                  <a:srgbClr val="FF0000"/>
                </a:solidFill>
                <a:latin typeface="Times New Roman" pitchFamily="18" charset="0"/>
                <a:cs typeface="Times New Roman" pitchFamily="18" charset="0"/>
              </a:rPr>
              <a:t>камайтирган </a:t>
            </a:r>
            <a:r>
              <a:rPr lang="uz-Cyrl-UZ" sz="2400" b="1" dirty="0">
                <a:solidFill>
                  <a:srgbClr val="FF0000"/>
                </a:solidFill>
                <a:latin typeface="Times New Roman" pitchFamily="18" charset="0"/>
                <a:cs typeface="Times New Roman" pitchFamily="18" charset="0"/>
              </a:rPr>
              <a:t>ҳолда  қишлоқ хўжалигига катта зиён</a:t>
            </a:r>
            <a:r>
              <a:rPr lang="uz-Cyrl-UZ" sz="2400" b="1" dirty="0">
                <a:latin typeface="Times New Roman" pitchFamily="18" charset="0"/>
                <a:cs typeface="Times New Roman" pitchFamily="18" charset="0"/>
              </a:rPr>
              <a:t> келтиради. </a:t>
            </a:r>
            <a:r>
              <a:rPr lang="uz-Cyrl-UZ" sz="2400" b="1" dirty="0" smtClean="0">
                <a:latin typeface="Times New Roman" pitchFamily="18" charset="0"/>
                <a:cs typeface="Times New Roman" pitchFamily="18" charset="0"/>
              </a:rPr>
              <a:t>    </a:t>
            </a:r>
          </a:p>
          <a:p>
            <a:pPr algn="just"/>
            <a:r>
              <a:rPr lang="uz-Cyrl-UZ" sz="2400" b="1" dirty="0">
                <a:latin typeface="Times New Roman" pitchFamily="18" charset="0"/>
                <a:cs typeface="Times New Roman" pitchFamily="18" charset="0"/>
              </a:rPr>
              <a:t> </a:t>
            </a:r>
            <a:r>
              <a:rPr lang="uz-Cyrl-UZ" sz="2400" b="1" dirty="0" smtClean="0">
                <a:latin typeface="Times New Roman" pitchFamily="18" charset="0"/>
                <a:cs typeface="Times New Roman" pitchFamily="18" charset="0"/>
              </a:rPr>
              <a:t>         Ўсимликларни </a:t>
            </a:r>
            <a:r>
              <a:rPr lang="uz-Cyrl-UZ" sz="2400" b="1" dirty="0">
                <a:latin typeface="Times New Roman" pitchFamily="18" charset="0"/>
                <a:cs typeface="Times New Roman" pitchFamily="18" charset="0"/>
              </a:rPr>
              <a:t>ҳимоя қилишда самарадор усулларни қўллаш орқали олинадиган маҳсулотлар ҳажмини </a:t>
            </a:r>
            <a:r>
              <a:rPr lang="uz-Cyrl-UZ" sz="2400" b="1" dirty="0">
                <a:solidFill>
                  <a:srgbClr val="FF0000"/>
                </a:solidFill>
                <a:latin typeface="Times New Roman" pitchFamily="18" charset="0"/>
                <a:cs typeface="Times New Roman" pitchFamily="18" charset="0"/>
              </a:rPr>
              <a:t>10 фоизгача ошириш </a:t>
            </a:r>
            <a:r>
              <a:rPr lang="uz-Cyrl-UZ" sz="2400" b="1" dirty="0">
                <a:latin typeface="Times New Roman" pitchFamily="18" charset="0"/>
                <a:cs typeface="Times New Roman" pitchFamily="18" charset="0"/>
              </a:rPr>
              <a:t>мумкин. </a:t>
            </a:r>
            <a:endParaRPr lang="uz-Cyrl-UZ" sz="2400" b="1" dirty="0" smtClean="0">
              <a:latin typeface="Times New Roman" pitchFamily="18" charset="0"/>
              <a:cs typeface="Times New Roman" pitchFamily="18" charset="0"/>
            </a:endParaRPr>
          </a:p>
          <a:p>
            <a:pPr algn="just"/>
            <a:r>
              <a:rPr lang="uz-Cyrl-UZ" sz="2400" b="1" dirty="0" smtClean="0">
                <a:latin typeface="Times New Roman" pitchFamily="18" charset="0"/>
                <a:cs typeface="Times New Roman" pitchFamily="18" charset="0"/>
              </a:rPr>
              <a:t>          Ўсимликларга </a:t>
            </a:r>
            <a:r>
              <a:rPr lang="uz-Cyrl-UZ" sz="2400" b="1" dirty="0">
                <a:solidFill>
                  <a:srgbClr val="FF0000"/>
                </a:solidFill>
                <a:latin typeface="Times New Roman" pitchFamily="18" charset="0"/>
                <a:cs typeface="Times New Roman" pitchFamily="18" charset="0"/>
              </a:rPr>
              <a:t>кимёвий ишлов бериш энг кўп тарқалган усуллардан бири</a:t>
            </a:r>
            <a:r>
              <a:rPr lang="uz-Cyrl-UZ" sz="2400" b="1" dirty="0">
                <a:latin typeface="Times New Roman" pitchFamily="18" charset="0"/>
                <a:cs typeface="Times New Roman" pitchFamily="18" charset="0"/>
              </a:rPr>
              <a:t> бўлиб, бунда зараркунанда, касаллик ва бегона ўтлар билан зарарланган майдонларга  заҳарли химикатлар киритилади.</a:t>
            </a:r>
            <a:endParaRPr lang="ru-RU" sz="2400" b="1"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xmlns="" val="1916392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142976" y="142852"/>
            <a:ext cx="7358114" cy="714380"/>
          </a:xfrm>
          <a:prstGeom prst="roundRect">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Ўсимликларнинг касалликлари </a:t>
            </a:r>
            <a:endParaRPr lang="ru-RU" sz="3200" b="1" dirty="0">
              <a:latin typeface="Times New Roman" pitchFamily="18" charset="0"/>
              <a:cs typeface="Times New Roman" pitchFamily="18" charset="0"/>
            </a:endParaRPr>
          </a:p>
        </p:txBody>
      </p:sp>
      <p:pic>
        <p:nvPicPr>
          <p:cNvPr id="8" name="Picture 6" descr="Phytophthora infestans on leaves of potato 46 Rasm"/>
          <p:cNvPicPr>
            <a:picLocks noChangeAspect="1" noChangeArrowheads="1"/>
          </p:cNvPicPr>
          <p:nvPr/>
        </p:nvPicPr>
        <p:blipFill>
          <a:blip r:embed="rId2">
            <a:lum bright="-20000" contrast="40000"/>
          </a:blip>
          <a:srcRect/>
          <a:stretch>
            <a:fillRect/>
          </a:stretch>
        </p:blipFill>
        <p:spPr bwMode="auto">
          <a:xfrm>
            <a:off x="5072066" y="1000109"/>
            <a:ext cx="3500462" cy="2571768"/>
          </a:xfrm>
          <a:prstGeom prst="rect">
            <a:avLst/>
          </a:prstGeom>
          <a:noFill/>
          <a:ln w="9525">
            <a:noFill/>
            <a:miter lim="800000"/>
            <a:headEnd/>
            <a:tailEnd/>
          </a:ln>
        </p:spPr>
      </p:pic>
      <p:pic>
        <p:nvPicPr>
          <p:cNvPr id="10" name="Picture 4"/>
          <p:cNvPicPr>
            <a:picLocks noChangeAspect="1" noChangeArrowheads="1"/>
          </p:cNvPicPr>
          <p:nvPr/>
        </p:nvPicPr>
        <p:blipFill>
          <a:blip r:embed="rId3">
            <a:lum contrast="30000"/>
          </a:blip>
          <a:srcRect/>
          <a:stretch>
            <a:fillRect/>
          </a:stretch>
        </p:blipFill>
        <p:spPr bwMode="auto">
          <a:xfrm>
            <a:off x="5072066" y="3714752"/>
            <a:ext cx="3571900" cy="2500330"/>
          </a:xfrm>
          <a:prstGeom prst="rect">
            <a:avLst/>
          </a:prstGeom>
          <a:noFill/>
          <a:ln w="9525">
            <a:noFill/>
            <a:miter lim="800000"/>
            <a:headEnd/>
            <a:tailEnd/>
          </a:ln>
        </p:spPr>
      </p:pic>
      <p:pic>
        <p:nvPicPr>
          <p:cNvPr id="11" name="Picture 1058" descr="сканирование0002"/>
          <p:cNvPicPr>
            <a:picLocks noChangeAspect="1" noChangeArrowheads="1"/>
          </p:cNvPicPr>
          <p:nvPr/>
        </p:nvPicPr>
        <p:blipFill>
          <a:blip r:embed="rId4">
            <a:lum bright="-10000" contrast="40000"/>
          </a:blip>
          <a:srcRect/>
          <a:stretch>
            <a:fillRect/>
          </a:stretch>
        </p:blipFill>
        <p:spPr bwMode="auto">
          <a:xfrm>
            <a:off x="714348" y="3786190"/>
            <a:ext cx="3714776" cy="2571744"/>
          </a:xfrm>
          <a:prstGeom prst="rect">
            <a:avLst/>
          </a:prstGeom>
          <a:noFill/>
          <a:ln w="9525">
            <a:noFill/>
            <a:miter lim="800000"/>
            <a:headEnd/>
            <a:tailEnd/>
          </a:ln>
        </p:spPr>
      </p:pic>
      <p:pic>
        <p:nvPicPr>
          <p:cNvPr id="502785" name="Picture 1"/>
          <p:cNvPicPr>
            <a:picLocks noChangeAspect="1" noChangeArrowheads="1"/>
          </p:cNvPicPr>
          <p:nvPr/>
        </p:nvPicPr>
        <p:blipFill>
          <a:blip r:embed="rId5">
            <a:lum bright="10000" contrast="40000"/>
          </a:blip>
          <a:srcRect/>
          <a:stretch>
            <a:fillRect/>
          </a:stretch>
        </p:blipFill>
        <p:spPr bwMode="auto">
          <a:xfrm>
            <a:off x="714348" y="928670"/>
            <a:ext cx="3643338" cy="2714625"/>
          </a:xfrm>
          <a:prstGeom prst="rect">
            <a:avLst/>
          </a:prstGeom>
          <a:noFill/>
          <a:ln w="9525">
            <a:noFill/>
            <a:miter lim="800000"/>
            <a:headEnd/>
            <a:tailEnd/>
          </a:ln>
          <a:effectLst/>
        </p:spPr>
      </p:pic>
      <p:sp>
        <p:nvSpPr>
          <p:cNvPr id="9" name="Скругленный прямоугольник 8"/>
          <p:cNvSpPr/>
          <p:nvPr/>
        </p:nvSpPr>
        <p:spPr>
          <a:xfrm>
            <a:off x="3000364" y="2928934"/>
            <a:ext cx="1143008" cy="50006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srgbClr val="FF0000"/>
                </a:solidFill>
              </a:rPr>
              <a:t>А</a:t>
            </a:r>
            <a:endParaRPr lang="ru-RU" b="1" dirty="0">
              <a:solidFill>
                <a:srgbClr val="FF0000"/>
              </a:solidFill>
            </a:endParaRPr>
          </a:p>
        </p:txBody>
      </p:sp>
      <p:sp>
        <p:nvSpPr>
          <p:cNvPr id="12" name="Скругленный прямоугольник 11"/>
          <p:cNvSpPr/>
          <p:nvPr/>
        </p:nvSpPr>
        <p:spPr>
          <a:xfrm>
            <a:off x="5357818" y="2928934"/>
            <a:ext cx="1000132" cy="5715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srgbClr val="FF0000"/>
                </a:solidFill>
              </a:rPr>
              <a:t>Б</a:t>
            </a:r>
            <a:endParaRPr lang="ru-RU" b="1" dirty="0">
              <a:solidFill>
                <a:srgbClr val="FF0000"/>
              </a:solidFill>
            </a:endParaRPr>
          </a:p>
        </p:txBody>
      </p:sp>
      <p:sp>
        <p:nvSpPr>
          <p:cNvPr id="15" name="Скругленный прямоугольник 14"/>
          <p:cNvSpPr/>
          <p:nvPr/>
        </p:nvSpPr>
        <p:spPr>
          <a:xfrm>
            <a:off x="3000364" y="5429264"/>
            <a:ext cx="1143008" cy="64294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srgbClr val="FF0000"/>
                </a:solidFill>
              </a:rPr>
              <a:t>В</a:t>
            </a:r>
            <a:endParaRPr lang="ru-RU" b="1" dirty="0">
              <a:solidFill>
                <a:srgbClr val="FF0000"/>
              </a:solidFill>
            </a:endParaRPr>
          </a:p>
        </p:txBody>
      </p:sp>
      <p:sp>
        <p:nvSpPr>
          <p:cNvPr id="16" name="Скругленный прямоугольник 15"/>
          <p:cNvSpPr/>
          <p:nvPr/>
        </p:nvSpPr>
        <p:spPr>
          <a:xfrm>
            <a:off x="5286380" y="5500702"/>
            <a:ext cx="1214446" cy="5715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ru-RU" b="1" dirty="0" smtClean="0">
                <a:solidFill>
                  <a:srgbClr val="FF0000"/>
                </a:solidFill>
              </a:rPr>
              <a:t>Г</a:t>
            </a:r>
            <a:endParaRPr lang="ru-RU" b="1" dirty="0">
              <a:solidFill>
                <a:srgbClr val="FF0000"/>
              </a:solidFill>
            </a:endParaRPr>
          </a:p>
        </p:txBody>
      </p:sp>
      <p:sp>
        <p:nvSpPr>
          <p:cNvPr id="17" name="TextBox 16"/>
          <p:cNvSpPr txBox="1"/>
          <p:nvPr/>
        </p:nvSpPr>
        <p:spPr>
          <a:xfrm>
            <a:off x="754633" y="6286520"/>
            <a:ext cx="3276859" cy="646331"/>
          </a:xfrm>
          <a:prstGeom prst="rect">
            <a:avLst/>
          </a:prstGeom>
          <a:noFill/>
        </p:spPr>
        <p:txBody>
          <a:bodyPr wrap="none" rtlCol="0">
            <a:spAutoFit/>
          </a:bodyPr>
          <a:lstStyle/>
          <a:p>
            <a:pPr algn="ctr"/>
            <a:r>
              <a:rPr lang="uz-Cyrl-UZ" b="1" dirty="0" smtClean="0">
                <a:latin typeface="Times New Roman" pitchFamily="18" charset="0"/>
                <a:cs typeface="Times New Roman" pitchFamily="18" charset="0"/>
              </a:rPr>
              <a:t>Ғўзанинг илдиз чириш (А) ва</a:t>
            </a:r>
          </a:p>
          <a:p>
            <a:pPr algn="ctr"/>
            <a:r>
              <a:rPr lang="uz-Cyrl-UZ" b="1" dirty="0" smtClean="0">
                <a:latin typeface="Times New Roman" pitchFamily="18" charset="0"/>
                <a:cs typeface="Times New Roman" pitchFamily="18" charset="0"/>
              </a:rPr>
              <a:t>Гоммоз (В) касаллиги</a:t>
            </a:r>
            <a:endParaRPr lang="ru-RU" b="1" dirty="0">
              <a:latin typeface="Times New Roman" pitchFamily="18" charset="0"/>
              <a:cs typeface="Times New Roman" pitchFamily="18" charset="0"/>
            </a:endParaRPr>
          </a:p>
        </p:txBody>
      </p:sp>
      <p:sp>
        <p:nvSpPr>
          <p:cNvPr id="18" name="TextBox 17"/>
          <p:cNvSpPr txBox="1"/>
          <p:nvPr/>
        </p:nvSpPr>
        <p:spPr>
          <a:xfrm>
            <a:off x="5000628" y="6215082"/>
            <a:ext cx="4070602" cy="646331"/>
          </a:xfrm>
          <a:prstGeom prst="rect">
            <a:avLst/>
          </a:prstGeom>
          <a:noFill/>
        </p:spPr>
        <p:txBody>
          <a:bodyPr wrap="none" rtlCol="0">
            <a:spAutoFit/>
          </a:bodyPr>
          <a:lstStyle/>
          <a:p>
            <a:r>
              <a:rPr lang="uz-Cyrl-UZ" b="1" dirty="0" smtClean="0">
                <a:latin typeface="Times New Roman" pitchFamily="18" charset="0"/>
                <a:cs typeface="Times New Roman" pitchFamily="18" charset="0"/>
              </a:rPr>
              <a:t>Картошканинг фитофтороз (Б) ва </a:t>
            </a:r>
          </a:p>
          <a:p>
            <a:r>
              <a:rPr lang="uz-Cyrl-UZ" b="1" dirty="0" smtClean="0">
                <a:latin typeface="Times New Roman" pitchFamily="18" charset="0"/>
                <a:cs typeface="Times New Roman" pitchFamily="18" charset="0"/>
              </a:rPr>
              <a:t>буғдойнинг сариқ занг (Г) касаллиги</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xmlns="" val="2917226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lum bright="-20000" contrast="40000"/>
          </a:blip>
          <a:srcRect/>
          <a:stretch>
            <a:fillRect/>
          </a:stretch>
        </p:blipFill>
        <p:spPr bwMode="auto">
          <a:xfrm>
            <a:off x="285720" y="4071942"/>
            <a:ext cx="2428875" cy="2106612"/>
          </a:xfrm>
          <a:prstGeom prst="rect">
            <a:avLst/>
          </a:prstGeom>
          <a:noFill/>
          <a:ln w="9525">
            <a:solidFill>
              <a:schemeClr val="accent1"/>
            </a:solidFill>
            <a:miter lim="800000"/>
            <a:headEnd/>
            <a:tailEnd/>
          </a:ln>
        </p:spPr>
      </p:pic>
      <p:pic>
        <p:nvPicPr>
          <p:cNvPr id="5" name="Picture 4" descr="Колорадски жук1"/>
          <p:cNvPicPr>
            <a:picLocks noGrp="1" noChangeAspect="1" noChangeArrowheads="1"/>
          </p:cNvPicPr>
          <p:nvPr>
            <p:ph idx="1"/>
          </p:nvPr>
        </p:nvPicPr>
        <p:blipFill>
          <a:blip r:embed="rId3">
            <a:lum bright="-10000" contrast="30000"/>
          </a:blip>
          <a:srcRect/>
          <a:stretch>
            <a:fillRect/>
          </a:stretch>
        </p:blipFill>
        <p:spPr bwMode="auto">
          <a:xfrm>
            <a:off x="5715008" y="4071942"/>
            <a:ext cx="2819402" cy="2146349"/>
          </a:xfrm>
          <a:prstGeom prst="rect">
            <a:avLst/>
          </a:prstGeom>
          <a:noFill/>
          <a:ln w="19050">
            <a:solidFill>
              <a:schemeClr val="tx1"/>
            </a:solidFill>
            <a:miter lim="800000"/>
            <a:headEnd/>
            <a:tailEnd/>
          </a:ln>
        </p:spPr>
      </p:pic>
      <p:pic>
        <p:nvPicPr>
          <p:cNvPr id="6" name="Рисунок 3" descr="D:\Мои документы\Buvijon\rasm\Гостхим комиссия\Новая папка\DSC02884.JPG"/>
          <p:cNvPicPr>
            <a:picLocks noChangeAspect="1" noChangeArrowheads="1"/>
          </p:cNvPicPr>
          <p:nvPr/>
        </p:nvPicPr>
        <p:blipFill>
          <a:blip r:embed="rId4" cstate="print">
            <a:lum bright="-10000" contrast="20000"/>
          </a:blip>
          <a:srcRect/>
          <a:stretch>
            <a:fillRect/>
          </a:stretch>
        </p:blipFill>
        <p:spPr bwMode="auto">
          <a:xfrm>
            <a:off x="285721" y="928670"/>
            <a:ext cx="4071966" cy="3067050"/>
          </a:xfrm>
          <a:prstGeom prst="rect">
            <a:avLst/>
          </a:prstGeom>
          <a:noFill/>
          <a:ln w="19050">
            <a:solidFill>
              <a:schemeClr val="tx1"/>
            </a:solidFill>
            <a:miter lim="800000"/>
            <a:headEnd/>
            <a:tailEnd/>
          </a:ln>
        </p:spPr>
      </p:pic>
      <p:pic>
        <p:nvPicPr>
          <p:cNvPr id="7" name="Picture 5" descr="Калоня Хлопковой белакрилки"/>
          <p:cNvPicPr>
            <a:picLocks noChangeAspect="1" noChangeArrowheads="1"/>
          </p:cNvPicPr>
          <p:nvPr/>
        </p:nvPicPr>
        <p:blipFill>
          <a:blip r:embed="rId5">
            <a:lum bright="-20000" contrast="30000"/>
          </a:blip>
          <a:srcRect/>
          <a:stretch>
            <a:fillRect/>
          </a:stretch>
        </p:blipFill>
        <p:spPr bwMode="auto">
          <a:xfrm>
            <a:off x="4786314" y="928670"/>
            <a:ext cx="3786214" cy="3079896"/>
          </a:xfrm>
          <a:prstGeom prst="rect">
            <a:avLst/>
          </a:prstGeom>
          <a:noFill/>
          <a:ln w="19050">
            <a:solidFill>
              <a:schemeClr val="tx1"/>
            </a:solidFill>
            <a:miter lim="800000"/>
            <a:headEnd/>
            <a:tailEnd/>
          </a:ln>
        </p:spPr>
      </p:pic>
      <p:pic>
        <p:nvPicPr>
          <p:cNvPr id="8" name="Picture 8" descr="High SP infest on a spike"/>
          <p:cNvPicPr>
            <a:picLocks noChangeAspect="1" noChangeArrowheads="1"/>
          </p:cNvPicPr>
          <p:nvPr/>
        </p:nvPicPr>
        <p:blipFill>
          <a:blip r:embed="rId6">
            <a:lum contrast="40000"/>
          </a:blip>
          <a:srcRect/>
          <a:stretch>
            <a:fillRect/>
          </a:stretch>
        </p:blipFill>
        <p:spPr bwMode="auto">
          <a:xfrm>
            <a:off x="3000364" y="4071942"/>
            <a:ext cx="2500330" cy="2143140"/>
          </a:xfrm>
          <a:prstGeom prst="rect">
            <a:avLst/>
          </a:prstGeom>
          <a:noFill/>
          <a:ln w="9525">
            <a:solidFill>
              <a:schemeClr val="accent1"/>
            </a:solidFill>
            <a:miter lim="800000"/>
            <a:headEnd/>
            <a:tailEnd/>
          </a:ln>
        </p:spPr>
      </p:pic>
      <p:sp>
        <p:nvSpPr>
          <p:cNvPr id="9" name="Скругленный прямоугольник 8"/>
          <p:cNvSpPr/>
          <p:nvPr/>
        </p:nvSpPr>
        <p:spPr>
          <a:xfrm>
            <a:off x="1142976" y="142852"/>
            <a:ext cx="7358114" cy="714380"/>
          </a:xfrm>
          <a:prstGeom prst="roundRect">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Ўсимликларнинг зараркунандалари  </a:t>
            </a:r>
            <a:endParaRPr lang="ru-RU" sz="3200" b="1" dirty="0">
              <a:latin typeface="Times New Roman" pitchFamily="18" charset="0"/>
              <a:cs typeface="Times New Roman" pitchFamily="18" charset="0"/>
            </a:endParaRPr>
          </a:p>
        </p:txBody>
      </p:sp>
      <p:sp>
        <p:nvSpPr>
          <p:cNvPr id="10" name="Скругленный прямоугольник 9"/>
          <p:cNvSpPr/>
          <p:nvPr/>
        </p:nvSpPr>
        <p:spPr>
          <a:xfrm>
            <a:off x="642910" y="1000108"/>
            <a:ext cx="1143008" cy="5715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solidFill>
                  <a:srgbClr val="FF0000"/>
                </a:solidFill>
              </a:rPr>
              <a:t>А</a:t>
            </a:r>
            <a:endParaRPr lang="ru-RU" b="1" dirty="0">
              <a:solidFill>
                <a:srgbClr val="FF0000"/>
              </a:solidFill>
            </a:endParaRPr>
          </a:p>
        </p:txBody>
      </p:sp>
      <p:sp>
        <p:nvSpPr>
          <p:cNvPr id="11" name="Скругленный прямоугольник 10"/>
          <p:cNvSpPr/>
          <p:nvPr/>
        </p:nvSpPr>
        <p:spPr>
          <a:xfrm>
            <a:off x="5000628" y="1071546"/>
            <a:ext cx="1143008" cy="50006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solidFill>
                  <a:srgbClr val="FF0000"/>
                </a:solidFill>
              </a:rPr>
              <a:t>Б</a:t>
            </a:r>
            <a:endParaRPr lang="ru-RU" b="1" dirty="0">
              <a:solidFill>
                <a:srgbClr val="FF0000"/>
              </a:solidFill>
            </a:endParaRPr>
          </a:p>
        </p:txBody>
      </p:sp>
      <p:sp>
        <p:nvSpPr>
          <p:cNvPr id="12" name="Скругленный прямоугольник 11"/>
          <p:cNvSpPr/>
          <p:nvPr/>
        </p:nvSpPr>
        <p:spPr>
          <a:xfrm>
            <a:off x="1500166" y="5643578"/>
            <a:ext cx="1071570" cy="50006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solidFill>
                  <a:srgbClr val="FF0000"/>
                </a:solidFill>
              </a:rPr>
              <a:t>В</a:t>
            </a:r>
            <a:endParaRPr lang="ru-RU" b="1" dirty="0">
              <a:solidFill>
                <a:srgbClr val="FF0000"/>
              </a:solidFill>
            </a:endParaRPr>
          </a:p>
        </p:txBody>
      </p:sp>
      <p:sp>
        <p:nvSpPr>
          <p:cNvPr id="13" name="Скругленный прямоугольник 12"/>
          <p:cNvSpPr/>
          <p:nvPr/>
        </p:nvSpPr>
        <p:spPr>
          <a:xfrm>
            <a:off x="4572000" y="5715016"/>
            <a:ext cx="928694" cy="50006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solidFill>
                  <a:srgbClr val="FF0000"/>
                </a:solidFill>
              </a:rPr>
              <a:t>Г</a:t>
            </a:r>
            <a:endParaRPr lang="ru-RU" b="1" dirty="0">
              <a:solidFill>
                <a:srgbClr val="FF0000"/>
              </a:solidFill>
            </a:endParaRPr>
          </a:p>
        </p:txBody>
      </p:sp>
      <p:sp>
        <p:nvSpPr>
          <p:cNvPr id="14" name="Скругленный прямоугольник 13"/>
          <p:cNvSpPr/>
          <p:nvPr/>
        </p:nvSpPr>
        <p:spPr>
          <a:xfrm>
            <a:off x="7286644" y="5715016"/>
            <a:ext cx="1285884" cy="50006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solidFill>
                  <a:srgbClr val="FF0000"/>
                </a:solidFill>
              </a:rPr>
              <a:t>Д</a:t>
            </a:r>
            <a:endParaRPr lang="ru-RU" b="1" dirty="0">
              <a:solidFill>
                <a:srgbClr val="FF0000"/>
              </a:solidFill>
            </a:endParaRPr>
          </a:p>
        </p:txBody>
      </p:sp>
      <p:sp>
        <p:nvSpPr>
          <p:cNvPr id="15" name="TextBox 14"/>
          <p:cNvSpPr txBox="1"/>
          <p:nvPr/>
        </p:nvSpPr>
        <p:spPr>
          <a:xfrm>
            <a:off x="500034" y="6286520"/>
            <a:ext cx="7929618" cy="646331"/>
          </a:xfrm>
          <a:prstGeom prst="rect">
            <a:avLst/>
          </a:prstGeom>
          <a:noFill/>
        </p:spPr>
        <p:txBody>
          <a:bodyPr wrap="square" rtlCol="0">
            <a:spAutoFit/>
          </a:bodyPr>
          <a:lstStyle/>
          <a:p>
            <a:pPr algn="ctr"/>
            <a:r>
              <a:rPr lang="uz-Cyrl-UZ" b="1" dirty="0" smtClean="0">
                <a:latin typeface="Times New Roman" pitchFamily="18" charset="0"/>
                <a:cs typeface="Times New Roman" pitchFamily="18" charset="0"/>
              </a:rPr>
              <a:t>Кўсак қурти (А), ғўза оқ қаноти (Б), олма қурти (В), буғдойдаги зарарли    хасва (Г), картошкадаги  Калорада қўнғизи (Д) </a:t>
            </a:r>
            <a:endParaRPr lang="ru-RU" b="1" dirty="0">
              <a:latin typeface="Times New Roman" pitchFamily="18" charset="0"/>
              <a:cs typeface="Times New Roman" pitchFamily="18" charset="0"/>
            </a:endParaRPr>
          </a:p>
        </p:txBody>
      </p:sp>
    </p:spTree>
    <p:extLst>
      <p:ext uri="{BB962C8B-B14F-4D97-AF65-F5344CB8AC3E}">
        <p14:creationId xmlns:p14="http://schemas.microsoft.com/office/powerpoint/2010/main" xmlns="" val="2827410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сканирование0007"/>
          <p:cNvPicPr>
            <a:picLocks noGrp="1" noChangeAspect="1" noChangeArrowheads="1"/>
          </p:cNvPicPr>
          <p:nvPr>
            <p:ph sz="half" idx="1"/>
          </p:nvPr>
        </p:nvPicPr>
        <p:blipFill>
          <a:blip r:embed="rId2"/>
          <a:srcRect/>
          <a:stretch>
            <a:fillRect/>
          </a:stretch>
        </p:blipFill>
        <p:spPr>
          <a:xfrm>
            <a:off x="500034" y="714356"/>
            <a:ext cx="2357454" cy="2637711"/>
          </a:xfrm>
          <a:noFill/>
          <a:ln w="19050">
            <a:solidFill>
              <a:schemeClr val="tx1"/>
            </a:solidFill>
          </a:ln>
        </p:spPr>
      </p:pic>
      <p:pic>
        <p:nvPicPr>
          <p:cNvPr id="5" name="Picture 5" descr="сканирование0008"/>
          <p:cNvPicPr>
            <a:picLocks noChangeAspect="1" noChangeArrowheads="1"/>
          </p:cNvPicPr>
          <p:nvPr/>
        </p:nvPicPr>
        <p:blipFill>
          <a:blip r:embed="rId3"/>
          <a:srcRect/>
          <a:stretch>
            <a:fillRect/>
          </a:stretch>
        </p:blipFill>
        <p:spPr>
          <a:xfrm>
            <a:off x="3357554" y="714356"/>
            <a:ext cx="2500330" cy="2643206"/>
          </a:xfrm>
          <a:prstGeom prst="rect">
            <a:avLst/>
          </a:prstGeom>
          <a:noFill/>
          <a:ln w="19050">
            <a:solidFill>
              <a:schemeClr val="tx1"/>
            </a:solidFill>
          </a:ln>
        </p:spPr>
      </p:pic>
      <p:pic>
        <p:nvPicPr>
          <p:cNvPr id="6" name="Picture 4" descr="сканирование0009"/>
          <p:cNvPicPr>
            <a:picLocks noChangeAspect="1" noChangeArrowheads="1"/>
          </p:cNvPicPr>
          <p:nvPr/>
        </p:nvPicPr>
        <p:blipFill>
          <a:blip r:embed="rId4"/>
          <a:srcRect/>
          <a:stretch>
            <a:fillRect/>
          </a:stretch>
        </p:blipFill>
        <p:spPr>
          <a:xfrm>
            <a:off x="500034" y="3786190"/>
            <a:ext cx="2357454" cy="2722503"/>
          </a:xfrm>
          <a:prstGeom prst="rect">
            <a:avLst/>
          </a:prstGeom>
          <a:noFill/>
          <a:ln w="19050">
            <a:solidFill>
              <a:schemeClr val="tx1"/>
            </a:solidFill>
          </a:ln>
        </p:spPr>
      </p:pic>
      <p:pic>
        <p:nvPicPr>
          <p:cNvPr id="7" name="Picture 4"/>
          <p:cNvPicPr>
            <a:picLocks noChangeAspect="1" noChangeArrowheads="1"/>
          </p:cNvPicPr>
          <p:nvPr/>
        </p:nvPicPr>
        <p:blipFill>
          <a:blip r:embed="rId5" cstate="print"/>
          <a:srcRect/>
          <a:stretch>
            <a:fillRect/>
          </a:stretch>
        </p:blipFill>
        <p:spPr bwMode="auto">
          <a:xfrm>
            <a:off x="3357554" y="3786190"/>
            <a:ext cx="2643206" cy="2714644"/>
          </a:xfrm>
          <a:prstGeom prst="rect">
            <a:avLst/>
          </a:prstGeom>
          <a:noFill/>
          <a:ln w="19050">
            <a:solidFill>
              <a:schemeClr val="tx1"/>
            </a:solidFill>
            <a:miter lim="800000"/>
            <a:headEnd/>
            <a:tailEnd/>
          </a:ln>
          <a:effectLst/>
        </p:spPr>
      </p:pic>
      <p:pic>
        <p:nvPicPr>
          <p:cNvPr id="8" name="Picture 4" descr="сканирование0025"/>
          <p:cNvPicPr>
            <a:picLocks noChangeAspect="1" noChangeArrowheads="1"/>
          </p:cNvPicPr>
          <p:nvPr/>
        </p:nvPicPr>
        <p:blipFill>
          <a:blip r:embed="rId6"/>
          <a:srcRect/>
          <a:stretch>
            <a:fillRect/>
          </a:stretch>
        </p:blipFill>
        <p:spPr bwMode="auto">
          <a:xfrm flipH="1">
            <a:off x="6357947" y="714356"/>
            <a:ext cx="2300805" cy="2643206"/>
          </a:xfrm>
          <a:prstGeom prst="rect">
            <a:avLst/>
          </a:prstGeom>
          <a:noFill/>
          <a:ln w="19050">
            <a:solidFill>
              <a:schemeClr val="tx1"/>
            </a:solidFill>
            <a:miter lim="800000"/>
            <a:headEnd/>
            <a:tailEnd/>
          </a:ln>
        </p:spPr>
      </p:pic>
      <p:pic>
        <p:nvPicPr>
          <p:cNvPr id="9" name="Picture 6" descr="сканирование0010"/>
          <p:cNvPicPr>
            <a:picLocks noChangeAspect="1" noChangeArrowheads="1"/>
          </p:cNvPicPr>
          <p:nvPr/>
        </p:nvPicPr>
        <p:blipFill>
          <a:blip r:embed="rId7"/>
          <a:srcRect/>
          <a:stretch>
            <a:fillRect/>
          </a:stretch>
        </p:blipFill>
        <p:spPr bwMode="auto">
          <a:xfrm>
            <a:off x="6429388" y="3786190"/>
            <a:ext cx="2286016" cy="2714644"/>
          </a:xfrm>
          <a:prstGeom prst="rect">
            <a:avLst/>
          </a:prstGeom>
          <a:noFill/>
          <a:ln w="19050">
            <a:solidFill>
              <a:schemeClr val="tx1"/>
            </a:solidFill>
            <a:miter lim="800000"/>
            <a:headEnd/>
            <a:tailEnd/>
          </a:ln>
        </p:spPr>
      </p:pic>
      <p:sp>
        <p:nvSpPr>
          <p:cNvPr id="11" name="Скругленный прямоугольник 10"/>
          <p:cNvSpPr/>
          <p:nvPr/>
        </p:nvSpPr>
        <p:spPr>
          <a:xfrm>
            <a:off x="571472" y="2857496"/>
            <a:ext cx="1071570" cy="42862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t>АЖРИҚ</a:t>
            </a:r>
            <a:endParaRPr lang="ru-RU" b="1" dirty="0"/>
          </a:p>
        </p:txBody>
      </p:sp>
      <p:sp>
        <p:nvSpPr>
          <p:cNvPr id="12" name="Скругленный прямоугольник 11"/>
          <p:cNvSpPr/>
          <p:nvPr/>
        </p:nvSpPr>
        <p:spPr>
          <a:xfrm>
            <a:off x="3428992" y="2786058"/>
            <a:ext cx="1000132" cy="50006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t>ҒУМАЙ</a:t>
            </a:r>
            <a:endParaRPr lang="ru-RU" b="1" dirty="0"/>
          </a:p>
        </p:txBody>
      </p:sp>
      <p:sp>
        <p:nvSpPr>
          <p:cNvPr id="14" name="Скругленный прямоугольник 13"/>
          <p:cNvSpPr/>
          <p:nvPr/>
        </p:nvSpPr>
        <p:spPr>
          <a:xfrm>
            <a:off x="7572396" y="2714620"/>
            <a:ext cx="1071570" cy="5715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t>ЁВВОЙИ СУЛИ</a:t>
            </a:r>
            <a:endParaRPr lang="ru-RU" b="1" dirty="0"/>
          </a:p>
        </p:txBody>
      </p:sp>
      <p:sp>
        <p:nvSpPr>
          <p:cNvPr id="15" name="Скругленный прямоугольник 14"/>
          <p:cNvSpPr/>
          <p:nvPr/>
        </p:nvSpPr>
        <p:spPr>
          <a:xfrm>
            <a:off x="1643042" y="6000768"/>
            <a:ext cx="1214446" cy="50006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t>ҚЎЙ ПЕЧАК</a:t>
            </a:r>
            <a:endParaRPr lang="ru-RU" b="1" dirty="0"/>
          </a:p>
        </p:txBody>
      </p:sp>
      <p:sp>
        <p:nvSpPr>
          <p:cNvPr id="16" name="Скругленный прямоугольник 15"/>
          <p:cNvSpPr/>
          <p:nvPr/>
        </p:nvSpPr>
        <p:spPr>
          <a:xfrm>
            <a:off x="5000628" y="5929330"/>
            <a:ext cx="1000132" cy="50006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t>ШЎРА</a:t>
            </a:r>
            <a:endParaRPr lang="ru-RU" b="1" dirty="0"/>
          </a:p>
        </p:txBody>
      </p:sp>
      <p:sp>
        <p:nvSpPr>
          <p:cNvPr id="17" name="Скругленный прямоугольник 16"/>
          <p:cNvSpPr/>
          <p:nvPr/>
        </p:nvSpPr>
        <p:spPr>
          <a:xfrm>
            <a:off x="6572264" y="5929330"/>
            <a:ext cx="1143008" cy="5715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b="1" dirty="0" smtClean="0"/>
              <a:t>ҚАМИШ</a:t>
            </a:r>
            <a:endParaRPr lang="ru-RU" b="1" dirty="0"/>
          </a:p>
        </p:txBody>
      </p:sp>
      <p:sp>
        <p:nvSpPr>
          <p:cNvPr id="18" name="Скругленный прямоугольник 17"/>
          <p:cNvSpPr/>
          <p:nvPr/>
        </p:nvSpPr>
        <p:spPr>
          <a:xfrm>
            <a:off x="428596" y="214290"/>
            <a:ext cx="8286808" cy="42862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Энг кўп тарқалган бегона ўтлар </a:t>
            </a:r>
            <a:endParaRPr lang="ru-RU" sz="3200" b="1" dirty="0">
              <a:latin typeface="Times New Roman" pitchFamily="18" charset="0"/>
              <a:cs typeface="Times New Roman" pitchFamily="18" charset="0"/>
            </a:endParaRPr>
          </a:p>
        </p:txBody>
      </p:sp>
    </p:spTree>
    <p:extLst>
      <p:ext uri="{BB962C8B-B14F-4D97-AF65-F5344CB8AC3E}">
        <p14:creationId xmlns:p14="http://schemas.microsoft.com/office/powerpoint/2010/main" xmlns="" val="1215563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285720" y="214290"/>
            <a:ext cx="8501122" cy="1000132"/>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1.  Қишлоқ хўжалиги экинларини </a:t>
            </a:r>
          </a:p>
          <a:p>
            <a:pPr algn="ctr"/>
            <a:r>
              <a:rPr lang="uz-Cyrl-UZ" sz="3200" b="1" dirty="0" smtClean="0">
                <a:latin typeface="Times New Roman" pitchFamily="18" charset="0"/>
                <a:cs typeface="Times New Roman" pitchFamily="18" charset="0"/>
              </a:rPr>
              <a:t>ҳимоя қилиш усуллари</a:t>
            </a:r>
            <a:endParaRPr lang="ru-RU" sz="3200" b="1" dirty="0">
              <a:latin typeface="Times New Roman" pitchFamily="18" charset="0"/>
              <a:cs typeface="Times New Roman" pitchFamily="18" charset="0"/>
            </a:endParaRPr>
          </a:p>
        </p:txBody>
      </p:sp>
      <p:sp>
        <p:nvSpPr>
          <p:cNvPr id="7" name="Скругленный прямоугольник 6"/>
          <p:cNvSpPr/>
          <p:nvPr/>
        </p:nvSpPr>
        <p:spPr>
          <a:xfrm>
            <a:off x="642910" y="1428736"/>
            <a:ext cx="2286016" cy="785818"/>
          </a:xfrm>
          <a:prstGeom prst="roundRect">
            <a:avLst/>
          </a:prstGeom>
          <a:solidFill>
            <a:schemeClr val="tx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400" b="1" dirty="0" smtClean="0">
                <a:latin typeface="Times New Roman" pitchFamily="18" charset="0"/>
                <a:cs typeface="Times New Roman" pitchFamily="18" charset="0"/>
              </a:rPr>
              <a:t>Профлактика тадбирлари</a:t>
            </a:r>
            <a:endParaRPr lang="ru-RU" sz="2400" b="1" dirty="0">
              <a:latin typeface="Times New Roman" pitchFamily="18" charset="0"/>
              <a:cs typeface="Times New Roman" pitchFamily="18" charset="0"/>
            </a:endParaRPr>
          </a:p>
        </p:txBody>
      </p:sp>
      <p:sp>
        <p:nvSpPr>
          <p:cNvPr id="8" name="Скругленный прямоугольник 7"/>
          <p:cNvSpPr/>
          <p:nvPr/>
        </p:nvSpPr>
        <p:spPr>
          <a:xfrm>
            <a:off x="3500430" y="1428736"/>
            <a:ext cx="2214578" cy="785818"/>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400" b="1" dirty="0" smtClean="0">
                <a:latin typeface="Times New Roman" pitchFamily="18" charset="0"/>
                <a:cs typeface="Times New Roman" pitchFamily="18" charset="0"/>
              </a:rPr>
              <a:t>Агротехника </a:t>
            </a:r>
          </a:p>
          <a:p>
            <a:pPr algn="ctr"/>
            <a:r>
              <a:rPr lang="uz-Cyrl-UZ" sz="2400" b="1" dirty="0" smtClean="0">
                <a:latin typeface="Times New Roman" pitchFamily="18" charset="0"/>
                <a:cs typeface="Times New Roman" pitchFamily="18" charset="0"/>
              </a:rPr>
              <a:t>тадбирлари</a:t>
            </a:r>
            <a:endParaRPr lang="ru-RU" sz="2400" b="1" dirty="0">
              <a:latin typeface="Times New Roman" pitchFamily="18" charset="0"/>
              <a:cs typeface="Times New Roman" pitchFamily="18" charset="0"/>
            </a:endParaRPr>
          </a:p>
        </p:txBody>
      </p:sp>
      <p:sp>
        <p:nvSpPr>
          <p:cNvPr id="9" name="Скругленный прямоугольник 8"/>
          <p:cNvSpPr/>
          <p:nvPr/>
        </p:nvSpPr>
        <p:spPr>
          <a:xfrm>
            <a:off x="5929322" y="1428736"/>
            <a:ext cx="3000396" cy="785818"/>
          </a:xfrm>
          <a:prstGeom prst="roundRect">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400" b="1" dirty="0" smtClean="0">
                <a:latin typeface="Times New Roman" pitchFamily="18" charset="0"/>
                <a:cs typeface="Times New Roman" pitchFamily="18" charset="0"/>
              </a:rPr>
              <a:t>Ёппасига йўқотиш  тадбирлари</a:t>
            </a:r>
            <a:endParaRPr lang="ru-RU" sz="2400" b="1" dirty="0">
              <a:latin typeface="Times New Roman" pitchFamily="18" charset="0"/>
              <a:cs typeface="Times New Roman" pitchFamily="18" charset="0"/>
            </a:endParaRPr>
          </a:p>
        </p:txBody>
      </p:sp>
      <p:sp>
        <p:nvSpPr>
          <p:cNvPr id="10" name="Скругленный прямоугольник 9"/>
          <p:cNvSpPr/>
          <p:nvPr/>
        </p:nvSpPr>
        <p:spPr>
          <a:xfrm>
            <a:off x="214282" y="2357430"/>
            <a:ext cx="3143272" cy="4357718"/>
          </a:xfrm>
          <a:prstGeom prst="roundRect">
            <a:avLst/>
          </a:prstGeom>
          <a:solidFill>
            <a:schemeClr val="tx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1" name="Скругленный прямоугольник 10"/>
          <p:cNvSpPr/>
          <p:nvPr/>
        </p:nvSpPr>
        <p:spPr>
          <a:xfrm>
            <a:off x="3500430" y="2357430"/>
            <a:ext cx="2357454" cy="4357718"/>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2" name="Скругленный прямоугольник 11"/>
          <p:cNvSpPr/>
          <p:nvPr/>
        </p:nvSpPr>
        <p:spPr>
          <a:xfrm>
            <a:off x="6072198" y="2357430"/>
            <a:ext cx="2857520" cy="4357718"/>
          </a:xfrm>
          <a:prstGeom prst="roundRect">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03426" name="Rectangle 2"/>
          <p:cNvSpPr>
            <a:spLocks noChangeArrowheads="1"/>
          </p:cNvSpPr>
          <p:nvPr/>
        </p:nvSpPr>
        <p:spPr bwMode="auto">
          <a:xfrm>
            <a:off x="142844" y="2357430"/>
            <a:ext cx="3286148"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42900" algn="ctr" fontAlgn="base">
              <a:spcBef>
                <a:spcPct val="0"/>
              </a:spcBef>
              <a:spcAft>
                <a:spcPct val="0"/>
              </a:spcAft>
            </a:pPr>
            <a:r>
              <a:rPr lang="uz-Cyrl-UZ" sz="2400" b="1" dirty="0" smtClean="0">
                <a:latin typeface="Times New Roman" pitchFamily="18" charset="0"/>
                <a:cs typeface="Times New Roman" pitchFamily="18" charset="0"/>
              </a:rPr>
              <a:t>   </a:t>
            </a:r>
            <a:r>
              <a:rPr lang="uz-Cyrl-UZ" sz="2600" b="1" dirty="0" smtClean="0">
                <a:latin typeface="Times New Roman" pitchFamily="18" charset="0"/>
                <a:cs typeface="Times New Roman" pitchFamily="18" charset="0"/>
              </a:rPr>
              <a:t>Профлактика  тадбирларига  карантин (четдан касаллик ва зараркунандаларни кириб келишини тўхтатиш) ва уруғларга кимёвий ишлов бериш киради</a:t>
            </a:r>
            <a:endParaRPr kumimoji="0" lang="uz-Cyrl-UZ" sz="26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3427" name="Rectangle 3"/>
          <p:cNvSpPr>
            <a:spLocks noChangeArrowheads="1"/>
          </p:cNvSpPr>
          <p:nvPr/>
        </p:nvSpPr>
        <p:spPr bwMode="auto">
          <a:xfrm>
            <a:off x="3357554" y="2000240"/>
            <a:ext cx="2500330" cy="46782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342900" algn="ctr" fontAlgn="base">
              <a:spcBef>
                <a:spcPct val="0"/>
              </a:spcBef>
              <a:spcAft>
                <a:spcPct val="0"/>
              </a:spcAft>
            </a:pPr>
            <a:r>
              <a:rPr lang="uz-Cyrl-UZ" b="1" dirty="0" smtClean="0"/>
              <a:t> </a:t>
            </a:r>
            <a:r>
              <a:rPr lang="uz-Cyrl-UZ" sz="2800" b="1" dirty="0" smtClean="0">
                <a:latin typeface="Times New Roman" pitchFamily="18" charset="0"/>
                <a:cs typeface="Times New Roman" pitchFamily="18" charset="0"/>
              </a:rPr>
              <a:t>Агротехника  тадбирларига алмашлаб экишни жорий этиш ва касаллик-ка чидамли экинлар навини қўл-лаш киради</a:t>
            </a:r>
            <a:endParaRPr kumimoji="0" lang="uz-Cyrl-UZ" sz="2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03428" name="Rectangle 4"/>
          <p:cNvSpPr>
            <a:spLocks noChangeArrowheads="1"/>
          </p:cNvSpPr>
          <p:nvPr/>
        </p:nvSpPr>
        <p:spPr bwMode="auto">
          <a:xfrm>
            <a:off x="6000760" y="2285992"/>
            <a:ext cx="3000396"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42900" algn="ctr" fontAlgn="base">
              <a:spcBef>
                <a:spcPct val="0"/>
              </a:spcBef>
              <a:spcAft>
                <a:spcPct val="0"/>
              </a:spcAft>
            </a:pPr>
            <a:r>
              <a:rPr lang="uz-Cyrl-UZ" sz="2800" b="1" dirty="0" smtClean="0">
                <a:latin typeface="Times New Roman" pitchFamily="18" charset="0"/>
                <a:cs typeface="Times New Roman" pitchFamily="18" charset="0"/>
              </a:rPr>
              <a:t> Ёппасига йўқотиш тадбир ларига кимёвий,            физик,   механик   ва биологик курашиш усул-лари киради.</a:t>
            </a:r>
            <a:endParaRPr lang="ru-RU" sz="2800" b="1" dirty="0" smtClean="0">
              <a:latin typeface="Times New Roman" pitchFamily="18" charset="0"/>
              <a:cs typeface="Times New Roman" pitchFamily="18" charset="0"/>
            </a:endParaRPr>
          </a:p>
          <a:p>
            <a:pPr marL="0" marR="0" lvl="0" indent="342900" algn="ctr" defTabSz="914400" rtl="0" eaLnBrk="1" fontAlgn="base" latinLnBrk="0" hangingPunct="1">
              <a:lnSpc>
                <a:spcPct val="100000"/>
              </a:lnSpc>
              <a:spcBef>
                <a:spcPct val="0"/>
              </a:spcBef>
              <a:spcAft>
                <a:spcPct val="0"/>
              </a:spcAft>
              <a:buClrTx/>
              <a:buSzTx/>
              <a:buFontTx/>
              <a:buNone/>
              <a:tabLst/>
            </a:pPr>
            <a:r>
              <a:rPr kumimoji="0" lang="uz-Cyrl-UZ"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uz-Cyrl-UZ" sz="16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16" name="Стрелка вниз 15"/>
          <p:cNvSpPr/>
          <p:nvPr/>
        </p:nvSpPr>
        <p:spPr>
          <a:xfrm>
            <a:off x="1643042" y="1214422"/>
            <a:ext cx="214314"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низ 16"/>
          <p:cNvSpPr/>
          <p:nvPr/>
        </p:nvSpPr>
        <p:spPr>
          <a:xfrm>
            <a:off x="4572000" y="1214422"/>
            <a:ext cx="214314"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трелка вниз 17"/>
          <p:cNvSpPr/>
          <p:nvPr/>
        </p:nvSpPr>
        <p:spPr>
          <a:xfrm>
            <a:off x="7358082" y="1214422"/>
            <a:ext cx="214314" cy="2143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трелка вниз 18"/>
          <p:cNvSpPr/>
          <p:nvPr/>
        </p:nvSpPr>
        <p:spPr>
          <a:xfrm>
            <a:off x="1643042" y="2214554"/>
            <a:ext cx="214314" cy="1428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трелка вниз 19"/>
          <p:cNvSpPr/>
          <p:nvPr/>
        </p:nvSpPr>
        <p:spPr>
          <a:xfrm>
            <a:off x="4500562" y="2214554"/>
            <a:ext cx="285752" cy="1428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трелка вниз 20"/>
          <p:cNvSpPr/>
          <p:nvPr/>
        </p:nvSpPr>
        <p:spPr>
          <a:xfrm>
            <a:off x="7358082" y="2214554"/>
            <a:ext cx="214314" cy="1428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xmlns="" val="4022083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000100" y="357166"/>
            <a:ext cx="7429552" cy="78581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Ўсимликларни ҳимоя қилишда кимёвий препаратлардан фойдаланиш тадбирлари </a:t>
            </a:r>
            <a:endParaRPr lang="ru-RU" sz="2800" b="1" dirty="0">
              <a:latin typeface="Times New Roman" pitchFamily="18" charset="0"/>
              <a:cs typeface="Times New Roman" pitchFamily="18" charset="0"/>
            </a:endParaRPr>
          </a:p>
        </p:txBody>
      </p:sp>
      <p:graphicFrame>
        <p:nvGraphicFramePr>
          <p:cNvPr id="5" name="Схема 4"/>
          <p:cNvGraphicFramePr/>
          <p:nvPr>
            <p:extLst>
              <p:ext uri="{D42A27DB-BD31-4B8C-83A1-F6EECF244321}">
                <p14:modId xmlns:p14="http://schemas.microsoft.com/office/powerpoint/2010/main" xmlns="" val="95228382"/>
              </p:ext>
            </p:extLst>
          </p:nvPr>
        </p:nvGraphicFramePr>
        <p:xfrm>
          <a:off x="571472" y="1571612"/>
          <a:ext cx="8286808" cy="51038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2657189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кругленный прямоугольник 6"/>
          <p:cNvSpPr/>
          <p:nvPr/>
        </p:nvSpPr>
        <p:spPr>
          <a:xfrm>
            <a:off x="142844" y="214290"/>
            <a:ext cx="8715436" cy="928694"/>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Ўсимликлар зараркунандаларига қарши кимёвий ишлов бериш усуллари </a:t>
            </a:r>
            <a:endParaRPr lang="ru-RU" sz="3200" b="1" dirty="0">
              <a:latin typeface="Times New Roman" pitchFamily="18" charset="0"/>
              <a:cs typeface="Times New Roman" pitchFamily="18" charset="0"/>
            </a:endParaRPr>
          </a:p>
        </p:txBody>
      </p:sp>
      <p:sp>
        <p:nvSpPr>
          <p:cNvPr id="11" name="Прямоугольник 10"/>
          <p:cNvSpPr/>
          <p:nvPr/>
        </p:nvSpPr>
        <p:spPr>
          <a:xfrm>
            <a:off x="251520" y="5143512"/>
            <a:ext cx="8606744" cy="1200329"/>
          </a:xfrm>
          <a:prstGeom prst="rect">
            <a:avLst/>
          </a:prstGeom>
        </p:spPr>
        <p:txBody>
          <a:bodyPr wrap="square">
            <a:spAutoFit/>
          </a:bodyPr>
          <a:lstStyle/>
          <a:p>
            <a:pPr algn="ctr"/>
            <a:endParaRPr lang="uz-Cyrl-UZ" sz="2400" b="1" dirty="0" smtClean="0">
              <a:latin typeface="Times New Roman" pitchFamily="18" charset="0"/>
              <a:cs typeface="Times New Roman" pitchFamily="18" charset="0"/>
            </a:endParaRPr>
          </a:p>
          <a:p>
            <a:pPr algn="ctr"/>
            <a:r>
              <a:rPr lang="uz-Cyrl-UZ" sz="2800" b="1" dirty="0" smtClean="0">
                <a:latin typeface="Times New Roman" pitchFamily="18" charset="0"/>
                <a:cs typeface="Times New Roman" pitchFamily="18" charset="0"/>
              </a:rPr>
              <a:t> </a:t>
            </a:r>
            <a:r>
              <a:rPr lang="uz-Cyrl-UZ" sz="2000" b="1" dirty="0" smtClean="0">
                <a:latin typeface="Times New Roman" pitchFamily="18" charset="0"/>
                <a:cs typeface="Times New Roman" pitchFamily="18" charset="0"/>
              </a:rPr>
              <a:t>б</a:t>
            </a:r>
            <a:r>
              <a:rPr lang="uz-Cyrl-UZ" sz="2000" dirty="0" smtClean="0">
                <a:latin typeface="Times New Roman" pitchFamily="18" charset="0"/>
                <a:cs typeface="Times New Roman" pitchFamily="18" charset="0"/>
              </a:rPr>
              <a:t> </a:t>
            </a:r>
            <a:r>
              <a:rPr lang="uz-Cyrl-UZ" sz="2000" dirty="0">
                <a:latin typeface="Times New Roman" pitchFamily="18" charset="0"/>
                <a:cs typeface="Times New Roman" pitchFamily="18" charset="0"/>
              </a:rPr>
              <a:t>- </a:t>
            </a:r>
            <a:r>
              <a:rPr lang="uz-Cyrl-UZ" sz="2000" b="1" dirty="0">
                <a:latin typeface="Times New Roman" pitchFamily="18" charset="0"/>
                <a:cs typeface="Times New Roman" pitchFamily="18" charset="0"/>
              </a:rPr>
              <a:t>баланд </a:t>
            </a:r>
            <a:r>
              <a:rPr lang="uz-Cyrl-UZ" sz="2000" b="1" dirty="0" smtClean="0">
                <a:latin typeface="Times New Roman" pitchFamily="18" charset="0"/>
                <a:cs typeface="Times New Roman" pitchFamily="18" charset="0"/>
              </a:rPr>
              <a:t>боғларга; </a:t>
            </a:r>
            <a:r>
              <a:rPr lang="uz-Cyrl-UZ" sz="2000" b="1" dirty="0">
                <a:latin typeface="Times New Roman" pitchFamily="18" charset="0"/>
                <a:cs typeface="Times New Roman" pitchFamily="18" charset="0"/>
              </a:rPr>
              <a:t>в – мевали </a:t>
            </a:r>
            <a:r>
              <a:rPr lang="uz-Cyrl-UZ" sz="2000" b="1" dirty="0" smtClean="0">
                <a:latin typeface="Times New Roman" pitchFamily="18" charset="0"/>
                <a:cs typeface="Times New Roman" pitchFamily="18" charset="0"/>
              </a:rPr>
              <a:t>боғга;                                                             г </a:t>
            </a:r>
            <a:r>
              <a:rPr lang="uz-Cyrl-UZ" sz="2000" b="1" dirty="0">
                <a:latin typeface="Times New Roman" pitchFamily="18" charset="0"/>
                <a:cs typeface="Times New Roman" pitchFamily="18" charset="0"/>
              </a:rPr>
              <a:t>– узумзор ва интенсив боғга </a:t>
            </a:r>
            <a:r>
              <a:rPr lang="uz-Cyrl-UZ" sz="2000" b="1" dirty="0" smtClean="0">
                <a:latin typeface="Times New Roman" pitchFamily="18" charset="0"/>
                <a:cs typeface="Times New Roman" pitchFamily="18" charset="0"/>
              </a:rPr>
              <a:t>;   д </a:t>
            </a:r>
            <a:r>
              <a:rPr lang="uz-Cyrl-UZ" sz="2000" b="1" dirty="0">
                <a:latin typeface="Times New Roman" pitchFamily="18" charset="0"/>
                <a:cs typeface="Times New Roman" pitchFamily="18" charset="0"/>
              </a:rPr>
              <a:t>– дала экинларига </a:t>
            </a:r>
            <a:endParaRPr lang="ru-RU" sz="2000" dirty="0">
              <a:latin typeface="Times New Roman" pitchFamily="18" charset="0"/>
              <a:cs typeface="Times New Roman" pitchFamily="18" charset="0"/>
            </a:endParaRPr>
          </a:p>
        </p:txBody>
      </p:sp>
      <p:pic>
        <p:nvPicPr>
          <p:cNvPr id="98713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4313" y="1268760"/>
            <a:ext cx="8715375" cy="43204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3799361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1055</Words>
  <Application>Microsoft Office PowerPoint</Application>
  <PresentationFormat>Экран (4:3)</PresentationFormat>
  <Paragraphs>200</Paragraphs>
  <Slides>21</Slides>
  <Notes>3</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21</vt:i4>
      </vt:variant>
    </vt:vector>
  </HeadingPairs>
  <TitlesOfParts>
    <vt:vector size="23" baseType="lpstr">
      <vt:lpstr>Тема Office</vt:lpstr>
      <vt:lpstr>Точечный рисунок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Гость</dc:creator>
  <cp:lastModifiedBy>Гость</cp:lastModifiedBy>
  <cp:revision>1</cp:revision>
  <dcterms:created xsi:type="dcterms:W3CDTF">2016-06-01T12:46:11Z</dcterms:created>
  <dcterms:modified xsi:type="dcterms:W3CDTF">2016-06-01T12:47:10Z</dcterms:modified>
</cp:coreProperties>
</file>