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15138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3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60800" y="0"/>
            <a:ext cx="29527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83C12C1-7596-49F6-9AE5-95748A9DB821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3925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53062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60800" y="9444038"/>
            <a:ext cx="29527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533CEFF-241E-40C8-B15A-56944A08E0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57ED4AA-4507-4C1B-B689-1B5312A4CA5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207F57-6B22-43C5-AF55-96C9B572579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B0777F-E3E2-4D7C-A463-3A2A4E171DB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C090448-A2F8-47F7-A5B1-F5A16C6CEDC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B2812F-864E-4F01-AF02-73B87C5FCC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47A5B-EF91-4524-B81F-CA6C3D83265E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BF64F-2A40-42CB-BBBB-FF4E4735D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34618-50AB-45FB-97EF-02C8651534A0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CF895-8104-4A22-A6AC-B7696D85A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AF9CC-889A-4651-9A9D-B2C8A2060524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1914B-7F66-4F8D-9CF1-8B306EB495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F1778-560A-4260-8253-E446C0E92470}" type="datetimeFigureOut">
              <a:rPr lang="ru-RU"/>
              <a:pPr>
                <a:defRPr/>
              </a:pPr>
              <a:t>17.10.2018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3B6D7-7FE4-4267-A253-1BA19E9495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0F0A5-899B-4101-B292-2D4F09F09A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A4A24-91C5-4AE6-8F27-CD890B7E75AC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1F8BF-12B6-44DA-BDA5-895804A6DB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8953C-FE93-4B6C-B8DB-B2EF6730E9C1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5E5B6-ECAC-4D90-9E3D-B7EA0ACA5D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274EE-5628-456A-BE30-504A78CD6907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57D1D-7A15-4D5C-8228-DC21C76AC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2B46B-E8CE-4F05-BE0B-25E66EEDF911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D5278-C27A-4D24-8F39-C86453441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64BE6-302B-467A-A140-E17223DA804F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F925A-36C2-4988-9840-0C9221568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BEA5B-FE2D-4EF0-AAC9-9162AB31359F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16B8C-BC41-4458-8F72-E5E8D05F0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A2174-2B0B-475E-9E3A-52D7548E7862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AE041-6E34-4264-9CB3-2AB62923C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8D34F-78B8-48FD-928B-AD5055157AC2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0FEB9-1EC5-43D4-B6DA-0BBA215416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1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30CDC0-4117-4FC7-8207-943EADA13DEC}" type="datetimeFigureOut">
              <a:rPr lang="ru-RU"/>
              <a:pPr>
                <a:defRPr/>
              </a:pPr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41C6F41-371B-4CCA-93EC-FBE4FD60FB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62" r:id="rId12"/>
    <p:sldLayoutId id="214748366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63" y="476250"/>
            <a:ext cx="8320087" cy="554513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684213" y="1082675"/>
            <a:ext cx="813593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uz-Cyrl-UZ" sz="32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z-Cyrl-UZ" sz="3200" b="1">
                <a:latin typeface="Times New Roman" pitchFamily="18" charset="0"/>
                <a:cs typeface="Times New Roman" pitchFamily="18" charset="0"/>
              </a:rPr>
              <a:t>3- мавзу: Тупроққа  ўғит солиш (2 соат)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>
                <a:latin typeface="Times New Roman" pitchFamily="18" charset="0"/>
                <a:cs typeface="Times New Roman" pitchFamily="18" charset="0"/>
              </a:rPr>
              <a:t>     </a:t>
            </a:r>
          </a:p>
          <a:p>
            <a:r>
              <a:rPr lang="uz-Cyrl-UZ" sz="320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Режа: 1. Тупроққа ўғит солишнинг ўзига хос хусуси-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           ятлари,   усуллари ва агротехник  талаблар;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      2. Ўғит сепиш машиналарининг тузилиши 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           ва  иш жараёни;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b="1">
                <a:latin typeface="Calibri" pitchFamily="34" charset="0"/>
              </a:rPr>
              <a:t>           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3. Ўғит солишда қўлланиладиган   илғор  </a:t>
            </a:r>
          </a:p>
          <a:p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                   технологиялар. 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Рисунок 4"/>
          <p:cNvPicPr>
            <a:picLocks noChangeAspect="1" noChangeArrowheads="1"/>
          </p:cNvPicPr>
          <p:nvPr/>
        </p:nvPicPr>
        <p:blipFill>
          <a:blip r:embed="rId2">
            <a:lum bright="-20000" contrast="40000"/>
            <a:grayscl/>
          </a:blip>
          <a:srcRect/>
          <a:stretch>
            <a:fillRect/>
          </a:stretch>
        </p:blipFill>
        <p:spPr bwMode="auto">
          <a:xfrm>
            <a:off x="642938" y="1928813"/>
            <a:ext cx="7786687" cy="28575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643063" y="571500"/>
            <a:ext cx="6357937" cy="1143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Экиш олдидан ўғит солиш машинаси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Rectangle 1"/>
          <p:cNvSpPr>
            <a:spLocks noChangeArrowheads="1"/>
          </p:cNvSpPr>
          <p:nvPr/>
        </p:nvSpPr>
        <p:spPr bwMode="auto">
          <a:xfrm>
            <a:off x="785813" y="5000625"/>
            <a:ext cx="771525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6088" algn="ctr"/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ЧКУ-4А чизел-култиваторинг тузилиши:</a:t>
            </a:r>
            <a:endParaRPr lang="ru-RU" sz="1100" b="1"/>
          </a:p>
          <a:p>
            <a:pPr indent="446088" algn="ctr" eaLnBrk="0" hangingPunct="0"/>
            <a:r>
              <a:rPr lang="uz-Cyrl-UZ" b="1">
                <a:latin typeface="Times New Roman" pitchFamily="18" charset="0"/>
                <a:cs typeface="Times New Roman" pitchFamily="18" charset="0"/>
              </a:rPr>
              <a:t>1-тиркагич; 2-ростлаш винти; 3-тортувчи винт; 4-гидроцилиндр;</a:t>
            </a:r>
            <a:endParaRPr lang="ru-RU" sz="1000" b="1"/>
          </a:p>
          <a:p>
            <a:pPr indent="446088" algn="ctr" eaLnBrk="0" hangingPunct="0"/>
            <a:r>
              <a:rPr lang="uz-Cyrl-UZ" b="1">
                <a:latin typeface="Times New Roman" pitchFamily="18" charset="0"/>
                <a:cs typeface="Times New Roman" pitchFamily="18" charset="0"/>
              </a:rPr>
              <a:t>5-рама; 6-ўғит сепиш аппарати; 7-тирмалар учун рама; 8-тирма;</a:t>
            </a:r>
            <a:endParaRPr lang="ru-RU" sz="1000" b="1"/>
          </a:p>
          <a:p>
            <a:pPr indent="446088" algn="ctr" eaLnBrk="0" hangingPunct="0"/>
            <a:r>
              <a:rPr lang="uz-Cyrl-UZ" b="1">
                <a:latin typeface="Times New Roman" pitchFamily="18" charset="0"/>
                <a:cs typeface="Times New Roman" pitchFamily="18" charset="0"/>
              </a:rPr>
              <a:t>9-ўқёйсимон панжа; 10-эккич; 11-ғилдирак; 12-юмшатувчи панжа.</a:t>
            </a:r>
            <a:endParaRPr lang="uz-Cyrl-UZ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214438" y="571500"/>
            <a:ext cx="6786562" cy="1143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Экиш билан бирга ва қатор орасига ўғит солиш машинаси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6" name="TextBox 7"/>
          <p:cNvSpPr txBox="1">
            <a:spLocks noChangeArrowheads="1"/>
          </p:cNvSpPr>
          <p:nvPr/>
        </p:nvSpPr>
        <p:spPr bwMode="auto">
          <a:xfrm>
            <a:off x="1000125" y="5500688"/>
            <a:ext cx="7358063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800" b="1">
                <a:latin typeface="Times New Roman" pitchFamily="18" charset="0"/>
                <a:cs typeface="Times New Roman" pitchFamily="18" charset="0"/>
              </a:rPr>
              <a:t>КРХ-4  култиватор-озиқлантиргич:</a:t>
            </a:r>
          </a:p>
          <a:p>
            <a:pPr algn="ctr"/>
            <a:r>
              <a:rPr lang="uz-Cyrl-UZ" sz="2000" b="1">
                <a:latin typeface="Times New Roman" pitchFamily="18" charset="0"/>
                <a:cs typeface="Times New Roman" pitchFamily="18" charset="0"/>
              </a:rPr>
              <a:t>1-култиваторни олдинги қисми; 2-култиваторни орқа қисми;                3-ўғит солиш қурилмаси; 4-ишчи қисмлари; 5-трактор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1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1643063" y="1785938"/>
            <a:ext cx="64293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28625" y="1357313"/>
            <a:ext cx="3090863" cy="25003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70" name="Picture 3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4429125" y="1214438"/>
            <a:ext cx="4079875" cy="26431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71" name="Picture 4"/>
          <p:cNvPicPr>
            <a:picLocks noChangeAspect="1" noChangeArrowheads="1"/>
          </p:cNvPicPr>
          <p:nvPr/>
        </p:nvPicPr>
        <p:blipFill>
          <a:blip r:embed="rId4">
            <a:lum bright="-10000" contrast="40000"/>
          </a:blip>
          <a:srcRect/>
          <a:stretch>
            <a:fillRect/>
          </a:stretch>
        </p:blipFill>
        <p:spPr bwMode="auto">
          <a:xfrm>
            <a:off x="2786063" y="4000500"/>
            <a:ext cx="4095750" cy="25717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857250" y="357188"/>
            <a:ext cx="7715250" cy="7858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Тупро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ққа суюқ ўғитларни солиш машиналарнинг турлари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351837" cy="863600"/>
          </a:xfrm>
        </p:spPr>
        <p:txBody>
          <a:bodyPr/>
          <a:lstStyle/>
          <a:p>
            <a:r>
              <a:rPr lang="ru-RU" sz="2400" b="1" smtClean="0">
                <a:solidFill>
                  <a:srgbClr val="000066"/>
                </a:solidFill>
                <a:latin typeface="Arial" charset="0"/>
                <a:cs typeface="Arial" charset="0"/>
              </a:rPr>
              <a:t>Органо-маъданли </a:t>
            </a:r>
            <a:r>
              <a:rPr lang="uz-Cyrl-UZ" sz="2400" b="1" smtClean="0">
                <a:solidFill>
                  <a:srgbClr val="000066"/>
                </a:solidFill>
                <a:latin typeface="Arial" charset="0"/>
                <a:cs typeface="Arial" charset="0"/>
              </a:rPr>
              <a:t>ўғитларини биргаликда қўлланилишининг ғўза ҳосилдорлигига таъсири, ц/га</a:t>
            </a:r>
            <a:endParaRPr lang="ru-RU" sz="2400" b="1" smtClean="0">
              <a:solidFill>
                <a:srgbClr val="000066"/>
              </a:solidFill>
              <a:latin typeface="Arial" charset="0"/>
              <a:cs typeface="Arial" charset="0"/>
            </a:endParaRPr>
          </a:p>
        </p:txBody>
      </p:sp>
      <p:graphicFrame>
        <p:nvGraphicFramePr>
          <p:cNvPr id="4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63513" y="1358900"/>
          <a:ext cx="8804275" cy="5181600"/>
        </p:xfrm>
        <a:graphic>
          <a:graphicData uri="http://schemas.openxmlformats.org/presentationml/2006/ole">
            <p:oleObj spid="_x0000_s1026" name="Worksheet" r:id="rId3" imgW="8934260" imgH="5257943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OleChart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28688" y="428625"/>
            <a:ext cx="7358062" cy="8572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3. Тупроққа ўғит солишнинг самарадор усуллари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2938" y="1500188"/>
            <a:ext cx="8072437" cy="53578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43" name="Rectangle 1"/>
          <p:cNvSpPr>
            <a:spLocks noChangeArrowheads="1"/>
          </p:cNvSpPr>
          <p:nvPr/>
        </p:nvSpPr>
        <p:spPr bwMode="auto">
          <a:xfrm>
            <a:off x="714375" y="1725613"/>
            <a:ext cx="792956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/>
            <a:r>
              <a:rPr lang="uz-Cyrl-UZ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шўрланмаган кучли тупроқларда </a:t>
            </a:r>
            <a:r>
              <a:rPr lang="uz-Cyrl-UZ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фосфорли ўғитларни йиллик меъёрининг 60...70%, калийли ўғитларнинг 50% ва азотли ўғитларнинг 25...35% ҳамда, маҳаллий ўғитларни барчаси ҳайдашдан олдин  солиниши зарур;</a:t>
            </a:r>
            <a:endParaRPr lang="ru-RU" sz="32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0850" algn="just" eaLnBrk="0" hangingPunct="0"/>
            <a:r>
              <a:rPr lang="uz-Cyrl-UZ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</a:t>
            </a:r>
            <a:r>
              <a:rPr lang="uz-Cyrl-UZ" sz="32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шағалли (тошли) қатлам ва сизот сувлар чуқур жойлашмаган </a:t>
            </a:r>
            <a:r>
              <a:rPr lang="uz-Cyrl-UZ" sz="32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ерларга кузги шудгордан олдин азотли ўғитлар солиш мумкин эмас;</a:t>
            </a:r>
            <a:endParaRPr lang="ru-RU" sz="32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87363" y="549275"/>
            <a:ext cx="8332787" cy="58769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66" name="Rectangle 1"/>
          <p:cNvSpPr>
            <a:spLocks noChangeArrowheads="1"/>
          </p:cNvSpPr>
          <p:nvPr/>
        </p:nvSpPr>
        <p:spPr bwMode="auto">
          <a:xfrm>
            <a:off x="714375" y="765175"/>
            <a:ext cx="7929563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 eaLnBrk="0" hangingPunct="0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икки ва ундан кўп марта ювиладиган </a:t>
            </a:r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жуда шўр ерларга маъданли ўғитлар шўри ювилгандан кейин экиш олдидан шўрланмаган ерлардаги каби меъёрларда солинади, қолган қисми экинларни парваришлаш даврида озиқлантириш учун берилиши керак;</a:t>
            </a:r>
            <a:endParaRPr lang="ru-RU" sz="28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0850" algn="just" eaLnBrk="0" hangingPunct="0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д)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ўсимликларни парваришлаш давридаги барча озиқлантиришлар, экинларни суғоришлар билан бирга </a:t>
            </a:r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ўтказилиши зарур, шунда ўсимликларни сув-озиқ режими учун яхши шароит яратилади ҳамда улардан самарали фойдаланиш даражаси юқори бўлади.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14563" y="357188"/>
            <a:ext cx="5000625" cy="1500187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</a:rPr>
              <a:t>Диққат!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750" y="2000250"/>
            <a:ext cx="8572500" cy="471487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1" name="Rectangle 1"/>
          <p:cNvSpPr>
            <a:spLocks noChangeArrowheads="1"/>
          </p:cNvSpPr>
          <p:nvPr/>
        </p:nvSpPr>
        <p:spPr bwMode="auto">
          <a:xfrm>
            <a:off x="285750" y="1858963"/>
            <a:ext cx="8572500" cy="433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7675"/>
            <a:r>
              <a:rPr lang="uz-Cyrl-UZ" sz="240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</a:t>
            </a:r>
          </a:p>
          <a:p>
            <a:pPr indent="447675"/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</a:t>
            </a:r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Ўғит    солиш    миқдори  </a:t>
            </a:r>
          </a:p>
          <a:p>
            <a:pPr indent="447675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хўжаликнинг типроқ-иқлим шароити  </a:t>
            </a:r>
          </a:p>
          <a:p>
            <a:pPr indent="447675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бўйича тузилган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агрохим карталарга асосан  </a:t>
            </a:r>
          </a:p>
          <a:p>
            <a:pPr indent="447675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аниқланиб,    олим     ва      мутахассисларнинг   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тавсияларига қатъий амал қилган </a:t>
            </a:r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ҳолда тупроққа солиш керак.   Чунки  меъёрдан   ошиқча солинган </a:t>
            </a:r>
          </a:p>
          <a:p>
            <a:pPr indent="447675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минерал  ўғитлар ўсимликларни </a:t>
            </a:r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ғовлашига ва </a:t>
            </a:r>
          </a:p>
          <a:p>
            <a:pPr indent="447675"/>
            <a:r>
              <a:rPr lang="uz-Cyrl-UZ" sz="28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ҳосилдорликни пасайишига </a:t>
            </a:r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олиб келиши </a:t>
            </a:r>
          </a:p>
          <a:p>
            <a:pPr indent="447675"/>
            <a:r>
              <a:rPr lang="uz-Cyrl-UZ" sz="28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мумкин </a:t>
            </a:r>
            <a:endParaRPr lang="uz-Cyrl-UZ" sz="2400" b="1">
              <a:ea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375" y="1773238"/>
            <a:ext cx="5184775" cy="324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1). </a:t>
            </a: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Нима сабабдан ҳар йили экин майдонларини </a:t>
            </a: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ҳайдаш </a:t>
            </a: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керак?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Ўсимликларни ривожланиши учун </a:t>
            </a: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тупроқ-иқлим шароитини яратиш</a:t>
            </a: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деганда нимани тушунасиз?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3).</a:t>
            </a: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Тупроққа асосий ишлов берилганда унинг қайси </a:t>
            </a:r>
            <a:r>
              <a:rPr lang="uz-Cyrl-UZ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физик           хоссаси </a:t>
            </a:r>
            <a:r>
              <a:rPr lang="uz-Cyrl-UZ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ўзгаради?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4213" y="476250"/>
            <a:ext cx="7920037" cy="5762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388" y="1773238"/>
            <a:ext cx="3313112" cy="32400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Ўғитлар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тури, ерга  ўғит солиш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усуллари,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жараёнлари ва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маши-налари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,  агротехник талаблар,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машина-нинг </a:t>
            </a:r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ишчи қисмлари, илғор технологиялар.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8313" y="1166813"/>
            <a:ext cx="2808287" cy="4572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4663" y="1173163"/>
            <a:ext cx="3816350" cy="4508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58775" y="5157788"/>
          <a:ext cx="8389938" cy="14430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58775" y="1628775"/>
            <a:ext cx="8426450" cy="453707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Қандай ўғит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турларини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биласиз?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Седирал ўғит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деганда нимани тушунасиз?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2. Тупроққа ўғит солиш меъёри унинг қайси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кўрсатгичига 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қараб аниқланади?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3. Ўсимликларни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озиқлантиришнинг</a:t>
            </a:r>
            <a:r>
              <a:rPr lang="uz-Cyrl-UZ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қандай турларини биласиз? 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6313" y="685800"/>
            <a:ext cx="7200900" cy="79851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Мавзу бўйича назорат  саволлари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85813" y="357188"/>
            <a:ext cx="7643812" cy="7143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1. Ўғитларнинг  турлари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1285860"/>
            <a:ext cx="714380" cy="52864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Турлари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0250" y="1357313"/>
            <a:ext cx="6643688" cy="16430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00250" y="3214688"/>
            <a:ext cx="6643688" cy="164306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00250" y="5072063"/>
            <a:ext cx="6643688" cy="15716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2" name="Rectangle 2"/>
          <p:cNvSpPr>
            <a:spLocks noChangeArrowheads="1"/>
          </p:cNvSpPr>
          <p:nvPr/>
        </p:nvSpPr>
        <p:spPr bwMode="auto">
          <a:xfrm>
            <a:off x="2071688" y="1357313"/>
            <a:ext cx="65722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7675" algn="just"/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Маҳаллий ўғитлар 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қаттиқ (гўнг, торф, компос ва б.), суюқ (суюқ гўнг) ва сидерал      (турли хилдаги тез ўсар кўк ўтлар) кўринишида бўлади.</a:t>
            </a:r>
            <a:endParaRPr lang="uz-Cyrl-UZ" sz="3200" b="1">
              <a:ea typeface="Calibri" pitchFamily="34" charset="0"/>
              <a:cs typeface="Arial" charset="0"/>
            </a:endParaRPr>
          </a:p>
        </p:txBody>
      </p:sp>
      <p:sp>
        <p:nvSpPr>
          <p:cNvPr id="19463" name="Rectangle 3"/>
          <p:cNvSpPr>
            <a:spLocks noChangeArrowheads="1"/>
          </p:cNvSpPr>
          <p:nvPr/>
        </p:nvSpPr>
        <p:spPr bwMode="auto">
          <a:xfrm>
            <a:off x="2000250" y="3143250"/>
            <a:ext cx="650081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7675" algn="just"/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Маъданли ўғитлар 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қаттиқ (азотли,   фофорли, калийли ва микроўғитлар) ва суюқ (аммиакли сув, сувсиз аммиак) кўринишида тупроққа солинади.</a:t>
            </a:r>
            <a:endParaRPr lang="uz-Cyrl-UZ" sz="3200" b="1">
              <a:ea typeface="Calibri" pitchFamily="34" charset="0"/>
              <a:cs typeface="Arial" charset="0"/>
            </a:endParaRPr>
          </a:p>
        </p:txBody>
      </p:sp>
      <p:sp>
        <p:nvSpPr>
          <p:cNvPr id="19464" name="Прямоугольник 17"/>
          <p:cNvSpPr>
            <a:spLocks noChangeArrowheads="1"/>
          </p:cNvSpPr>
          <p:nvPr/>
        </p:nvSpPr>
        <p:spPr bwMode="auto">
          <a:xfrm>
            <a:off x="2000250" y="5214938"/>
            <a:ext cx="6715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Бактериал ўғитлар </a:t>
            </a:r>
            <a:r>
              <a:rPr lang="uz-Cyrl-UZ" sz="2400" b="1">
                <a:latin typeface="Times New Roman" pitchFamily="18" charset="0"/>
                <a:cs typeface="Times New Roman" pitchFamily="18" charset="0"/>
              </a:rPr>
              <a:t>нитрагин, азотобактерин ва фосфоробактерин)  уруғларга аралаштириб тупроққа солинади. 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1643063" y="2000250"/>
            <a:ext cx="357187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643063" y="3714750"/>
            <a:ext cx="357187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643063" y="5715000"/>
            <a:ext cx="357187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1071563" y="1071563"/>
            <a:ext cx="428625" cy="214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142875"/>
            <a:ext cx="8715375" cy="1125538"/>
          </a:xfrm>
        </p:spPr>
        <p:txBody>
          <a:bodyPr/>
          <a:lstStyle/>
          <a:p>
            <a:r>
              <a:rPr lang="uz-Cyrl-UZ" sz="3200" b="1" smtClean="0">
                <a:latin typeface="Times New Roman" pitchFamily="18" charset="0"/>
                <a:cs typeface="Times New Roman" pitchFamily="18" charset="0"/>
              </a:rPr>
              <a:t>Маҳаллий ва органо-маъдан компостлар таркибидаги озиқ моддалар миқдори</a:t>
            </a: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332" name="Group 68"/>
          <p:cNvGraphicFramePr>
            <a:graphicFrameLocks noGrp="1"/>
          </p:cNvGraphicFramePr>
          <p:nvPr>
            <p:ph idx="1"/>
          </p:nvPr>
        </p:nvGraphicFramePr>
        <p:xfrm>
          <a:off x="323850" y="1412875"/>
          <a:ext cx="8496300" cy="5229225"/>
        </p:xfrm>
        <a:graphic>
          <a:graphicData uri="http://schemas.openxmlformats.org/drawingml/2006/table">
            <a:tbl>
              <a:tblPr/>
              <a:tblGrid>
                <a:gridCol w="461963"/>
                <a:gridCol w="3946525"/>
                <a:gridCol w="1279525"/>
                <a:gridCol w="1598612"/>
                <a:gridCol w="1209675"/>
              </a:tblGrid>
              <a:tr h="5207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№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Маҳаллий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ўғит турлари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Озиқа моддалар</a:t>
                      </a: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,%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азот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фосфор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калий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uz-Cyrl-UZ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Қорамол гўнги</a:t>
                      </a:r>
                      <a:endParaRPr kumimoji="0" lang="uz-Cyrl-UZ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endParaRPr kumimoji="0" lang="uz-Cyrl-U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uz-Cyrl-U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endParaRPr kumimoji="0" lang="uz-Cyrl-UZ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uz-Cyrl-UZ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Парранда </a:t>
                      </a: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гўнги</a:t>
                      </a:r>
                      <a:endParaRPr kumimoji="0" lang="uz-Cyrl-UZ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uz-Cyrl-U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6</a:t>
                      </a:r>
                      <a:endParaRPr kumimoji="0" lang="uz-Cyrl-U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8</a:t>
                      </a:r>
                      <a:endParaRPr kumimoji="0" lang="uz-Cyrl-U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uz-Cyrl-UZ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Шаҳар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чиқинди</a:t>
                      </a: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қолдиқлари</a:t>
                      </a:r>
                      <a:endParaRPr kumimoji="0" lang="uz-Cyrl-UZ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4</a:t>
                      </a:r>
                      <a:endParaRPr kumimoji="0" lang="uz-Cyrl-UZ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uz-Cyrl-UZ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5</a:t>
                      </a:r>
                      <a:endParaRPr kumimoji="0" lang="uz-Cyrl-U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Гидролизли лигнин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Биогумус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0,8-3,0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1,3-2,0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1,2-3,0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ОМЎ-1 (10% фосфорит+гўнг)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1,5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ОМЎ-2 (20% фосфорит+гўнг)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2,25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Фосфорит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10,0-20,0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857250" y="714375"/>
            <a:ext cx="7643813" cy="7143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Тупроққа ўғит  солиш усуллари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1643050"/>
            <a:ext cx="642942" cy="47149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Усуллари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28813" y="1500188"/>
            <a:ext cx="6572250" cy="185737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928813" y="3429000"/>
            <a:ext cx="6572250" cy="157162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928813" y="5143500"/>
            <a:ext cx="6572250" cy="150018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4" name="Rectangle 4"/>
          <p:cNvSpPr>
            <a:spLocks noChangeArrowheads="1"/>
          </p:cNvSpPr>
          <p:nvPr/>
        </p:nvSpPr>
        <p:spPr bwMode="auto">
          <a:xfrm>
            <a:off x="2000250" y="1500188"/>
            <a:ext cx="635793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7675" algn="just"/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Тупроққа аралаштирилишига қараб </a:t>
            </a:r>
            <a:r>
              <a:rPr lang="uz-Cyrl-UZ" sz="2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тупроқ устига 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(ер ҳайдашдан  олдин) ва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тупроқ остига 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(экишдан олдин, экишда ҳамда қатор орасига) солиш усулларига бўлинади.</a:t>
            </a:r>
            <a:endParaRPr lang="uz-Cyrl-UZ" sz="3200" b="1">
              <a:ea typeface="Calibri" pitchFamily="34" charset="0"/>
              <a:cs typeface="Arial" charset="0"/>
            </a:endParaRPr>
          </a:p>
        </p:txBody>
      </p:sp>
      <p:sp>
        <p:nvSpPr>
          <p:cNvPr id="22535" name="Rectangle 5"/>
          <p:cNvSpPr>
            <a:spLocks noChangeArrowheads="1"/>
          </p:cNvSpPr>
          <p:nvPr/>
        </p:nvSpPr>
        <p:spPr bwMode="auto">
          <a:xfrm>
            <a:off x="2000250" y="3429000"/>
            <a:ext cx="64293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7675" algn="just"/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Тайинланишига қараб </a:t>
            </a:r>
            <a:r>
              <a:rPr lang="uz-Cyrl-UZ" sz="2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асосий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(ҳайдаш ва экишдан олдин),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экиш билан бирга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 ўсимликларни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ўсиш даврида 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солиш   турларига бўлинади.</a:t>
            </a:r>
            <a:endParaRPr lang="uz-Cyrl-UZ" sz="3200" b="1">
              <a:ea typeface="Calibri" pitchFamily="34" charset="0"/>
              <a:cs typeface="Arial" charset="0"/>
            </a:endParaRPr>
          </a:p>
        </p:txBody>
      </p:sp>
      <p:sp>
        <p:nvSpPr>
          <p:cNvPr id="22536" name="Прямоугольник 20"/>
          <p:cNvSpPr>
            <a:spLocks noChangeArrowheads="1"/>
          </p:cNvSpPr>
          <p:nvPr/>
        </p:nvSpPr>
        <p:spPr bwMode="auto">
          <a:xfrm>
            <a:off x="1928813" y="5072063"/>
            <a:ext cx="65008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7675" algn="just"/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Ерга солиш усулига қараб </a:t>
            </a:r>
            <a:r>
              <a:rPr lang="uz-Cyrl-UZ" sz="2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–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ёппасига 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(ҳайдовдан олдин), 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лентасимон, уялаб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uz-Cyrl-UZ" sz="2400" b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суспензия ва сув билан оқизиш </a:t>
            </a:r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(озиқлантиришда)  усулларига бўлинади.</a:t>
            </a:r>
            <a:endParaRPr lang="uz-Cyrl-UZ" sz="3200" b="1">
              <a:ea typeface="Calibri" pitchFamily="34" charset="0"/>
              <a:cs typeface="Arial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1571625" y="2143125"/>
            <a:ext cx="357188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571625" y="3786188"/>
            <a:ext cx="357188" cy="4286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571625" y="5572125"/>
            <a:ext cx="357188" cy="3571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1071563" y="1428750"/>
            <a:ext cx="428625" cy="214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3000" y="285750"/>
            <a:ext cx="7072313" cy="1285875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Ўғит солиш ишларига қўйиладиган агротехник талаблар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8625" y="1857375"/>
            <a:ext cx="8358188" cy="45005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571500" y="1495425"/>
            <a:ext cx="8001000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47675" algn="just">
              <a:defRPr/>
            </a:pPr>
            <a:endParaRPr lang="uz-Cyrl-UZ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1) Сепилган ўғитнинг белгиланган меъёрдан  фарқи, кўпи билан 5%; </a:t>
            </a:r>
          </a:p>
          <a:p>
            <a:pPr algn="just">
              <a:defRPr/>
            </a:pP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	2) Агрегат ҳаракат йўналиши ва қамров кенглиги бўйича ўғит сепилишининг нотекислиги, кўпи билан 25%; </a:t>
            </a:r>
          </a:p>
          <a:p>
            <a:pPr algn="just">
              <a:defRPr/>
            </a:pP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	3)  ёнма-ён ўтишлардаги бир-бирини қоплаш (агрегат иш қарови бўйича ), кўпи билан 5%; </a:t>
            </a:r>
          </a:p>
          <a:p>
            <a:pPr algn="just">
              <a:defRPr/>
            </a:pP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	4) машина иш жараёнида кузовдаги ўғит миқдорининг камайиши натижасидаюз берадиган ўғит сепиш нотекислиги,  кўпи билан  10% бўлиши талаб этилади.</a:t>
            </a:r>
            <a:endParaRPr lang="uz-Cyrl-UZ" sz="2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714375" y="214313"/>
            <a:ext cx="7786688" cy="92868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2. Ерга ҳайдашдан олдин минерал     ўғит  сочиш машиналари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6"/>
          <p:cNvSpPr>
            <a:spLocks noChangeArrowheads="1"/>
          </p:cNvSpPr>
          <p:nvPr/>
        </p:nvSpPr>
        <p:spPr bwMode="auto">
          <a:xfrm>
            <a:off x="6072188" y="4429125"/>
            <a:ext cx="2786062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>
              <a:tabLst>
                <a:tab pos="4457700" algn="l"/>
              </a:tabLst>
            </a:pPr>
            <a:r>
              <a:rPr lang="uz-Cyrl-UZ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НРУ-0,5 дискли минерал  ўғит  сочгич                                   </a:t>
            </a:r>
            <a:r>
              <a:rPr lang="uz-Cyrl-UZ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1-диск;     2-дастак;              3-бункер; 4-сирпанғич;       5-коромисло;   6-редуктор; 7-тўкувчи планка.</a:t>
            </a:r>
            <a:endParaRPr lang="ru-RU" sz="16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eaLnBrk="0" hangingPunct="0">
              <a:tabLst>
                <a:tab pos="4457700" algn="l"/>
              </a:tabLst>
            </a:pPr>
            <a:endParaRPr lang="ru-RU" sz="1200">
              <a:ea typeface="Calibri" pitchFamily="34" charset="0"/>
              <a:cs typeface="Arial" charset="0"/>
            </a:endParaRPr>
          </a:p>
        </p:txBody>
      </p:sp>
      <p:pic>
        <p:nvPicPr>
          <p:cNvPr id="2662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3789363"/>
            <a:ext cx="4321175" cy="287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1196975"/>
            <a:ext cx="4824412" cy="2493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629" name="Прямоугольник 1"/>
          <p:cNvSpPr>
            <a:spLocks noChangeArrowheads="1"/>
          </p:cNvSpPr>
          <p:nvPr/>
        </p:nvSpPr>
        <p:spPr bwMode="auto">
          <a:xfrm>
            <a:off x="5508625" y="1196975"/>
            <a:ext cx="3349625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z-Cyrl-UZ" sz="24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1-РМГ-4 русумли  дискли ўғит  сочгич                                   </a:t>
            </a:r>
            <a:r>
              <a:rPr lang="uz-Cyrl-UZ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1-кузов; 2-транспортер;              3-гидроцилиндр;                      4-миқдорлагич;                           5- дисксимон сочгич;               6-ҳимоялагич; 7-пневматик ғилдирак; 8-харакатлан-тирувчи ғилдирак; 9- улагич</a:t>
            </a:r>
            <a:endParaRPr lang="ru-RU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714375" y="214313"/>
            <a:ext cx="7786688" cy="92868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Ерга ҳайдашдан олдин маҳаллий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ўғит  сочиш машинаси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5"/>
          <p:cNvSpPr>
            <a:spLocks noChangeArrowheads="1"/>
          </p:cNvSpPr>
          <p:nvPr/>
        </p:nvSpPr>
        <p:spPr bwMode="auto">
          <a:xfrm>
            <a:off x="6372225" y="2801938"/>
            <a:ext cx="2592388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r>
              <a:rPr lang="uz-Cyrl-UZ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РОУ-6 русумли машинани умумий кўриниши (А) ва ишлаш жараёни (Б):                         </a:t>
            </a:r>
            <a:r>
              <a:rPr lang="uz-Cyrl-UZ" sz="1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 транспортёр;                  2-пастки барабан;            3-шнекли барабан;          Вт –конструктив кенглиги; В-қамраш кенглиги.</a:t>
            </a:r>
            <a:endParaRPr lang="ru-RU" sz="900" b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49263" eaLnBrk="0" hangingPunct="0"/>
            <a:endParaRPr lang="ru-RU">
              <a:ea typeface="Calibri" pitchFamily="34" charset="0"/>
              <a:cs typeface="Arial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500034" y="3501008"/>
            <a:ext cx="5440118" cy="313809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28676" name="TextBox 2"/>
          <p:cNvSpPr txBox="1">
            <a:spLocks noChangeArrowheads="1"/>
          </p:cNvSpPr>
          <p:nvPr/>
        </p:nvSpPr>
        <p:spPr bwMode="auto">
          <a:xfrm>
            <a:off x="6064250" y="2154238"/>
            <a:ext cx="317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z-Cyrl-UZ">
                <a:latin typeface="Calibri" pitchFamily="34" charset="0"/>
              </a:rPr>
              <a:t>А</a:t>
            </a:r>
            <a:endParaRPr lang="ru-RU">
              <a:latin typeface="Calibri" pitchFamily="34" charset="0"/>
            </a:endParaRPr>
          </a:p>
        </p:txBody>
      </p:sp>
      <p:sp>
        <p:nvSpPr>
          <p:cNvPr id="28677" name="TextBox 3"/>
          <p:cNvSpPr txBox="1">
            <a:spLocks noChangeArrowheads="1"/>
          </p:cNvSpPr>
          <p:nvPr/>
        </p:nvSpPr>
        <p:spPr bwMode="auto">
          <a:xfrm>
            <a:off x="6064250" y="4941888"/>
            <a:ext cx="3079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z-Cyrl-UZ">
                <a:latin typeface="Calibri" pitchFamily="34" charset="0"/>
              </a:rPr>
              <a:t>Б</a:t>
            </a:r>
            <a:endParaRPr lang="ru-RU">
              <a:latin typeface="Calibri" pitchFamily="34" charset="0"/>
            </a:endParaRPr>
          </a:p>
        </p:txBody>
      </p:sp>
      <p:pic>
        <p:nvPicPr>
          <p:cNvPr id="2867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1247775"/>
            <a:ext cx="556418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674</Words>
  <Application>Microsoft Office PowerPoint</Application>
  <PresentationFormat>Экран (4:3)</PresentationFormat>
  <Paragraphs>123</Paragraphs>
  <Slides>16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Calibri</vt:lpstr>
      <vt:lpstr>Arial</vt:lpstr>
      <vt:lpstr>Times New Roman</vt:lpstr>
      <vt:lpstr>Тема Office</vt:lpstr>
      <vt:lpstr>Тема Office</vt:lpstr>
      <vt:lpstr>Тема Office</vt:lpstr>
      <vt:lpstr>Worksheet</vt:lpstr>
      <vt:lpstr>Слайд 1</vt:lpstr>
      <vt:lpstr>Слайд 2</vt:lpstr>
      <vt:lpstr>Слайд 3</vt:lpstr>
      <vt:lpstr>Слайд 4</vt:lpstr>
      <vt:lpstr>Маҳаллий ва органо-маъдан компостлар таркибидаги озиқ моддалар миқдори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Органо-маъданли ўғитларини биргаликда қўлланилишининг ғўза ҳосилдорлигига таъсири, ц/га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User</cp:lastModifiedBy>
  <cp:revision>2</cp:revision>
  <dcterms:created xsi:type="dcterms:W3CDTF">2016-06-01T12:33:19Z</dcterms:created>
  <dcterms:modified xsi:type="dcterms:W3CDTF">2018-10-17T13:40:36Z</dcterms:modified>
</cp:coreProperties>
</file>