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AE0DB-184A-4565-B460-6DF179CAB4C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DD06A-E9F9-484D-B6B0-CF542479F4F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654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654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654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654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654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654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B27EC-88C7-46E0-A616-04848DBFE4CB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978ED-FC76-40AF-9E4D-AAE663D2E2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01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5720" y="1000107"/>
            <a:ext cx="8643998" cy="458913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00034" y="-456324"/>
            <a:ext cx="8286808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- мавзу. Маҳсулотларни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қуритиш ва сақлаш  (2 соат) </a:t>
            </a:r>
          </a:p>
          <a:p>
            <a:pPr algn="ctr"/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Режа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: 1. Маҳсулотларни сақлашнинг ўзига хос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хусусиятлари;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   2. Маҳсулотларнинг сифатини ошириш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тадбирлари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3. Сақлаш усуллари,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майдонча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омборхоналарнинг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турлари ва таркиби.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09553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5556" y="260648"/>
            <a:ext cx="7992888" cy="108012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Маҳсулотларни сақлаш самарадорлигини ошириш йўллари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5556" y="1628800"/>
            <a:ext cx="7992888" cy="506815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1733" y="1716052"/>
            <a:ext cx="74168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Ишлаб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чиқариш самарадорлигини оширишда қуйидаги тадбирларни белгиланган муддатларда сифатли қилиб қўллаш: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маҳсулот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сақланадиган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иншоотларни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тубдан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яхшилаш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такомиллаштириш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сақлашга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қўйишдан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олдин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маҳсулот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сифатини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изчил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назорат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қилиш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уларга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бериш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замонавий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илғор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технологияларни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жорий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этиш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ишлаб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чиқаришни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тўғри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ташкил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этиш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маҳсулотдан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мақсадли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фойдаланиш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- соҳа  мутахассисларининг малакаларини мунтазам ошириб  бориш мақсадга мувофиқ ҳисобланади.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4240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46" y="214290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7158" y="1714488"/>
            <a:ext cx="8572560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2801" name="Rectangle 1"/>
          <p:cNvSpPr>
            <a:spLocks noChangeArrowheads="1"/>
          </p:cNvSpPr>
          <p:nvPr/>
        </p:nvSpPr>
        <p:spPr bwMode="auto">
          <a:xfrm>
            <a:off x="251520" y="3846051"/>
            <a:ext cx="87585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45503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Ҳар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бир фермер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 х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ўжаликл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иги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сабзавот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меваларни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қайта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ишлаш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учун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зарур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бўлган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махсус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цех,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пункт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консерва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заводлари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бўлиши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иқтисодий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жиҳатдан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катта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фойда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келтиради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3073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3223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аҳсулотларини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сифатли саклаш учун қандай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чора-тадбирларни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амалга ошириш керак?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2.  Маҳсулотларни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йўқотилиши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деганда нимани тушунасиз</a:t>
            </a:r>
            <a:r>
              <a:rPr lang="uz-Cyrl-UZ" sz="2400" dirty="0" smtClean="0"/>
              <a:t>? 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Маҳсулотларни биологик ва механик йўқотилиши, қури-тиш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ва сақлаш усуллари</a:t>
            </a:r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, механиза-циялаш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асослари,  технологик </a:t>
            </a:r>
            <a:r>
              <a:rPr lang="uz-Cyrl-UZ" sz="2200" b="1" i="1" dirty="0" smtClean="0">
                <a:latin typeface="Times New Roman" pitchFamily="18" charset="0"/>
                <a:cs typeface="Times New Roman" pitchFamily="18" charset="0"/>
              </a:rPr>
              <a:t>жара-ёнлар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ва машиналар тури, машинанинг ишчи қисмлари.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928662" y="142852"/>
            <a:ext cx="7358114" cy="12879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1.М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аҳсулотларни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сифатли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сақлашга тайёрлаш усуллари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14612" y="1654842"/>
            <a:ext cx="1857388" cy="5715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Қуритиш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4315" y="1654842"/>
            <a:ext cx="2000264" cy="5715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Тозалаш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1678486"/>
            <a:ext cx="1928826" cy="5715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Совутиш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67421" y="1696959"/>
            <a:ext cx="1838578" cy="5715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Ҳимоялаш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2492896"/>
            <a:ext cx="2249348" cy="41508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55776" y="2492896"/>
            <a:ext cx="2087662" cy="41508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6314" y="2492896"/>
            <a:ext cx="2017934" cy="41508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48264" y="2499767"/>
            <a:ext cx="2016224" cy="4150814"/>
          </a:xfrm>
          <a:prstGeom prst="roundRect">
            <a:avLst>
              <a:gd name="adj" fmla="val 1716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Етишти-рилган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мах-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сулотларда микроорга-низмлар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ҳамда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зарар-кунанда    ҳашаротлар йўқотилади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179512" y="2570758"/>
            <a:ext cx="217791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7675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Ҳар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бир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маҳсулот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қан-чалик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тоза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бўлса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унинг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сақланиши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ишлаб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чиқари-ладиган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маҳсу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-лот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сифати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ҳам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шунчалик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юқори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бўлади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4476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2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464579" y="2355315"/>
            <a:ext cx="2178859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uz-Cyrl-UZ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Маҳсулот  нам- лиги  шундай кўрсатгичга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олиб 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келини-ши керакки, бундай  нам-ликда  улар узоқ - сифатли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сақланишига эришилади.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4871358" y="2398907"/>
            <a:ext cx="209051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uz-Cyrl-UZ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Маҳсулотлар сақланадиган иншоотлар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табиий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ша-моллатилади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ёки 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махсус совутгичлар  ёрдамида  совутилади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285852" y="2240410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3464711" y="2240410"/>
            <a:ext cx="357190" cy="2524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5559424" y="2278582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786710" y="2278582"/>
            <a:ext cx="28575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1178695" y="1440528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3357554" y="1430816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487986" y="1430816"/>
            <a:ext cx="500066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7715272" y="1430816"/>
            <a:ext cx="428628" cy="275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70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928662" y="142852"/>
            <a:ext cx="7358114" cy="90988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аҳсулотларни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сифатли </a:t>
            </a:r>
            <a:endParaRPr lang="uz-Cyrl-UZ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сақлаш  тадбирлари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14612" y="1262708"/>
            <a:ext cx="1857388" cy="144288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Сифатини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пасайтир-маслик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1262708"/>
            <a:ext cx="2128431" cy="14424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Йўқоти-лишини  камайтириш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1300073"/>
            <a:ext cx="1928826" cy="140552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Сифатини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ошириб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бориш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04248" y="1321413"/>
            <a:ext cx="2016224" cy="138375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Кам  меҳнат    ва маблағ сарфлаш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924944"/>
            <a:ext cx="2071702" cy="371876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643174" y="2924944"/>
            <a:ext cx="2000264" cy="37187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6314" y="2924944"/>
            <a:ext cx="2017934" cy="371876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48264" y="2924944"/>
            <a:ext cx="1944216" cy="3718765"/>
          </a:xfrm>
          <a:prstGeom prst="roundRect">
            <a:avLst>
              <a:gd name="adj" fmla="val 17166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Мумкин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қадар  кам меҳнат ва моддий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маб-лағлар сарф-лаб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юқори натижаларга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эришиш,яъни, 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маҳсулот 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ис-рофини ка-майтириш 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  сифатини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оши ришга эри-шиш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талаб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этилади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421428" y="2963096"/>
            <a:ext cx="2000264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Биологик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йўқо-тишларга 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ўз-ўзидан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қизиши, униб-ўсиши,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қуш 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кемирувчилар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таъсирида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йўқо-тишлар. </a:t>
            </a:r>
          </a:p>
          <a:p>
            <a:pPr lvl="0"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Механик йўқо-тишларга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ишлов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беришда шака-стланиши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чан-гиши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, тўкилиши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киради.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686030" y="3108612"/>
            <a:ext cx="200026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Сақланаётган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маҳсулотнинг сифатини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паса-йиши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унинг сақлашни  нотўғ-ри 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ташкил этиш ва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етарлича 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назорат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қилмас-лик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оқибатида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келиб чиқади.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4714876" y="3057344"/>
            <a:ext cx="20893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Намлигини  дав-лат стандартида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белгиланган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кўр-саткичга кел-тириш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бунда  белгиланган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аниқ режимларни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тад-биқ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этиш,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замона-вий 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илғор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техно-логияларни  жо-рий 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этиш 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талаб этилади.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250133" y="2704750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3464711" y="2714203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5559424" y="2705594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715272" y="2705172"/>
            <a:ext cx="28575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1178695" y="1052736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3400410" y="1048394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402942" y="1055240"/>
            <a:ext cx="500066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7572396" y="1046062"/>
            <a:ext cx="428628" cy="275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420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5556" y="260648"/>
            <a:ext cx="7992888" cy="64807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Донларни сақлашни ташкил этиш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5556" y="1052736"/>
            <a:ext cx="7992888" cy="548539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412776"/>
            <a:ext cx="7704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Донлар асосан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омборлар ва махсус бункерлар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ичига  тўкилган ҳолатда ёки қопларда сақланади.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Омборларда сақланадиган донлар 2-3,5 м қалинликда, доимий  шамоллатиб туриладиган бункерларда эса 30 м гача қалинликда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сақлаш мумкин. Агар донлар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қопларда сақланса, ердан 15-20 см кўтарилган полларда  қопларни 20 қаторгача тахлаб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сақланади.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	Доимий шамоллатиб туриладиган қурилмаларда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бункернинг ҳажми     3-55 м.куб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гача бўлиши мумкин. Фермер хўжаликларида бундай бункерларнинг  ҳажми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м.куб бўлган қурилмалардан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фойдаланиш мақсадга мувофиқ ҳисобланади.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2182190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60648"/>
            <a:ext cx="8028892" cy="57606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Донни қуритиш қурилмаси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3131" y="1124744"/>
            <a:ext cx="7992888" cy="5557401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Прямоугольник 7"/>
              <p:cNvSpPr/>
              <p:nvPr/>
            </p:nvSpPr>
            <p:spPr>
              <a:xfrm>
                <a:off x="3635896" y="1087288"/>
                <a:ext cx="4824536" cy="56323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uz-Cyrl-UZ" sz="2400" b="1" dirty="0" smtClean="0">
                    <a:latin typeface="Times New Roman" pitchFamily="18" charset="0"/>
                    <a:cs typeface="Times New Roman" pitchFamily="18" charset="0"/>
                  </a:rPr>
                  <a:t>Қуритиш қурилмасида донларни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сақлаш </a:t>
                </a:r>
                <a:r>
                  <a:rPr lang="uz-Cyrl-UZ" sz="2400" b="1" dirty="0" smtClean="0">
                    <a:latin typeface="Times New Roman" pitchFamily="18" charset="0"/>
                    <a:cs typeface="Times New Roman" pitchFamily="18" charset="0"/>
                  </a:rPr>
                  <a:t>учун ҳаво тақсим-лагичли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труба 5 ва корпус 4 орасидаги бўшлиқ  тарқатгич 1 ва конус 2 орқали </a:t>
                </a:r>
                <a:r>
                  <a:rPr lang="uz-Cyrl-UZ" sz="2400" b="1" dirty="0" smtClean="0">
                    <a:latin typeface="Times New Roman" pitchFamily="18" charset="0"/>
                    <a:cs typeface="Times New Roman" pitchFamily="18" charset="0"/>
                  </a:rPr>
                  <a:t>дон билан тўлдирилади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. Агар донни қуритиш керак бўлса, электр қиздиргич 7 билан атмосфера ҳавосидан 3-5</a:t>
                </a:r>
                <a14:m>
                  <m:oMath xmlns:m="http://schemas.openxmlformats.org/officeDocument/2006/math">
                    <m:r>
                      <a:rPr lang="uz-Cyrl-UZ" sz="2400" b="1" i="1">
                        <a:latin typeface="Cambria Math"/>
                      </a:rPr>
                      <m:t>℃ </m:t>
                    </m:r>
                  </m:oMath>
                </a14:m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 юқори қиздирилган  ҳаво вентилятор 6  ёрдамида </a:t>
                </a:r>
                <a:r>
                  <a:rPr lang="uz-Cyrl-UZ" sz="2400" b="1" dirty="0" smtClean="0">
                    <a:latin typeface="Times New Roman" pitchFamily="18" charset="0"/>
                    <a:cs typeface="Times New Roman" pitchFamily="18" charset="0"/>
                  </a:rPr>
                  <a:t>ҳаво-тарқатгич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труба  5 орқали юборилади. </a:t>
                </a:r>
                <a:r>
                  <a:rPr lang="uz-Cyrl-UZ" sz="2400" b="1" dirty="0" smtClean="0">
                    <a:latin typeface="Times New Roman" pitchFamily="18" charset="0"/>
                    <a:cs typeface="Times New Roman" pitchFamily="18" charset="0"/>
                  </a:rPr>
                  <a:t>Қиздирилган </a:t>
                </a:r>
                <a:r>
                  <a:rPr lang="uz-Cyrl-UZ" sz="2400" b="1" dirty="0">
                    <a:latin typeface="Times New Roman" pitchFamily="18" charset="0"/>
                    <a:cs typeface="Times New Roman" pitchFamily="18" charset="0"/>
                  </a:rPr>
                  <a:t>ҳаво дон қатламлари орасидан ўтиб, намликни  ташқарига чиқаради. 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1087288"/>
                <a:ext cx="4824536" cy="5632311"/>
              </a:xfrm>
              <a:prstGeom prst="rect">
                <a:avLst/>
              </a:prstGeom>
              <a:blipFill rotWithShape="1">
                <a:blip r:embed="rId3"/>
                <a:stretch>
                  <a:fillRect l="-1894" t="-866" r="-1894" b="-1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/>
          <p:cNvPicPr/>
          <p:nvPr/>
        </p:nvPicPr>
        <p:blipFill>
          <a:blip r:embed="rId4">
            <a:grayscl/>
            <a:biLevel thresh="50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2808312" cy="36349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767399" y="4903717"/>
            <a:ext cx="282179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1-тақсимлагич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      2-конус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    3-клапан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4-корпус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5-ҳаво 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тақсимлагич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         трубаси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      6-вентилятор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      7-электр қиздиргичи;          8-тўкиш 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қурилмаси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;    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9-ростлаш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сирғаси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;   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600" b="1" dirty="0">
                <a:latin typeface="Times New Roman" pitchFamily="18" charset="0"/>
                <a:cs typeface="Times New Roman" pitchFamily="18" charset="0"/>
              </a:rPr>
              <a:t>10-сатх датчиги.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971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5556" y="260648"/>
            <a:ext cx="7992888" cy="8640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2. Мева ва сабзавотларни сақлаш 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5556" y="1268760"/>
            <a:ext cx="7992888" cy="5269369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6870" y="1124744"/>
            <a:ext cx="770485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Мева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сабзавотлар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муваққат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(вақтинчалик)  ва доимий сақлаш усулларига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бўлинади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Муваққат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омборларларга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уюм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ҳандақ, ўра ва бошқалар киради.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Доимий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омборлар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бир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қаватли тўғри тўртбурчак шаклида ва устига ва ердан чуқурроқ (1,5-2м) қилиб, бетондан ёки ғиштдан қурилади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Мева-сабзавот омборлари: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- табиий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усулларда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шамоллатиладиган;.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- вентилятор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ёрдамида ташқи хаво билан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совитиладиган;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- сунъий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усулда совитиладиган омборлар.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- атмосфераси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бошқарилиб туриладиган совитгичлар.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- музхона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музли омборларга  бўлинади.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/>
          </a:p>
          <a:p>
            <a:endParaRPr lang="ru-RU" sz="2400" dirty="0"/>
          </a:p>
          <a:p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783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5556" y="260648"/>
            <a:ext cx="7992888" cy="8640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Маҳсулотларни вақтинчалик  сақлаш омборлари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5556" y="1612538"/>
            <a:ext cx="7992888" cy="4981337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6870" y="980728"/>
            <a:ext cx="77048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dirty="0"/>
          </a:p>
          <a:p>
            <a:endParaRPr lang="ru-RU" sz="2400" dirty="0"/>
          </a:p>
          <a:p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1616730"/>
            <a:ext cx="73448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  Ўзбекистонда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кўпгина сабзавот махсулотлари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асосан дала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шароитида муваққат омборларда 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сақланади.</a:t>
            </a:r>
          </a:p>
          <a:p>
            <a:pPr algn="just"/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Мева ва сабзавотларнинг турли-туманлиги ва уларни турли мақсадларда сақлаш, маҳсулот етиштириладиган ҳудуднинг табиий шароити, хўжаликнинг моддий-техника имкониятлари маҳсулот сақлашнинг турли хилда бўлишини талаб қилади. Колаверса хўжалик учун қулай усулни танлаш унинг иқтисодий қудратига ҳам боғлиқ.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Описание: rasm 1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50" t="30264" r="57877" b="44627"/>
          <a:stretch>
            <a:fillRect/>
          </a:stretch>
        </p:blipFill>
        <p:spPr bwMode="auto">
          <a:xfrm>
            <a:off x="2339752" y="3645024"/>
            <a:ext cx="4824536" cy="27346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3935208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260648"/>
            <a:ext cx="8496944" cy="64807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МАҳсулотларни доимий сақлаш омборлари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5556" y="1052736"/>
            <a:ext cx="7992888" cy="5485393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46870" y="980728"/>
            <a:ext cx="770485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dirty="0"/>
          </a:p>
          <a:p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3662" y="1092027"/>
            <a:ext cx="75247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dirty="0" smtClean="0"/>
              <a:t>      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Хўжаликда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етиштирилган маҳсулотни сақлаш усулини танлашда муайян сақлаш усули ва технологик режими албатта синаб кўрилиши лозим.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Сабзавот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ва мева омборларини маълум технологик режимни бошқарилиб туриладиган хамда механизацияни кенг жорий этиш имконияти яратилган холда қуриш, маҳсулотнинг сифатли сақланишини ва нобудгарчиликни камайтиришни таъминлайди.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Описание: rasm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44" t="14401" r="36244" b="48836"/>
          <a:stretch>
            <a:fillRect/>
          </a:stretch>
        </p:blipFill>
        <p:spPr bwMode="auto">
          <a:xfrm>
            <a:off x="863662" y="3123353"/>
            <a:ext cx="4572434" cy="325797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5565651" y="3130467"/>
            <a:ext cx="282277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- сақлаш хоналари;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- товар ишлов бериш бўлими;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 III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-юк йўлакчаси; 1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-электр тўсқич;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Latn-UZ" sz="14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, VI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 – маиший хизмат хоналари;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- шамоллатиш камераси; </a:t>
            </a:r>
            <a:r>
              <a:rPr lang="uz-Latn-UZ" sz="1400" b="1" dirty="0">
                <a:latin typeface="Times New Roman" pitchFamily="18" charset="0"/>
                <a:cs typeface="Times New Roman" pitchFamily="18" charset="0"/>
              </a:rPr>
              <a:t>VIII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-соябонлар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.                           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1- контейнерларни бўшатиш жойи;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2-электроюклагич</a:t>
            </a:r>
            <a:r>
              <a:rPr lang="uz-Cyrl-UZ" sz="1400" b="1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400" b="1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3-қутичали  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тагликлар</a:t>
            </a:r>
            <a:r>
              <a:rPr lang="uz-Cyrl-UZ" sz="1400" b="1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z-Cyrl-UZ" sz="1400" b="1" smtClean="0">
                <a:latin typeface="Times New Roman" pitchFamily="18" charset="0"/>
                <a:cs typeface="Times New Roman" pitchFamily="18" charset="0"/>
              </a:rPr>
              <a:t>            4-электртахлагич</a:t>
            </a: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;                                   5-меваларга товар ишлов бериш линияси; 6-осма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транспортёр;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7-рақамли тарози.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2089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Microsoft Office PowerPoint</Application>
  <PresentationFormat>Экран (4:3)</PresentationFormat>
  <Paragraphs>100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2016-06-01T13:01:13Z</dcterms:created>
  <dcterms:modified xsi:type="dcterms:W3CDTF">2016-06-01T13:01:34Z</dcterms:modified>
</cp:coreProperties>
</file>