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06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64526C-95E3-408B-81AE-D1BCFC44BF49}" type="datetimeFigureOut">
              <a:rPr lang="ru-RU" smtClean="0"/>
              <a:pPr/>
              <a:t>22.06.2017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2EADAE-5C5F-4657-BC9C-4F00440CD42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768A9-0D1B-40B3-8AC3-BEF3573E4420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651937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768A9-0D1B-40B3-8AC3-BEF3573E4420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96938" y="746125"/>
            <a:ext cx="4967287" cy="3727450"/>
          </a:xfrm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5815" y="4722193"/>
            <a:ext cx="5409535" cy="4473899"/>
          </a:xfrm>
          <a:noFill/>
          <a:ln/>
        </p:spPr>
        <p:txBody>
          <a:bodyPr/>
          <a:lstStyle/>
          <a:p>
            <a:endParaRPr lang="ru-RU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96938" y="746125"/>
            <a:ext cx="4967287" cy="3727450"/>
          </a:xfrm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5815" y="4722193"/>
            <a:ext cx="5409535" cy="4473899"/>
          </a:xfrm>
          <a:noFill/>
          <a:ln/>
        </p:spPr>
        <p:txBody>
          <a:bodyPr/>
          <a:lstStyle/>
          <a:p>
            <a:endParaRPr lang="ru-RU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324DF-4B72-424E-9D06-CDA31AB0B3F2}" type="datetimeFigureOut">
              <a:rPr lang="ru-RU" smtClean="0"/>
              <a:pPr/>
              <a:t>22.06.2017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301E8-5491-4F74-ADC5-D822366310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324DF-4B72-424E-9D06-CDA31AB0B3F2}" type="datetimeFigureOut">
              <a:rPr lang="ru-RU" smtClean="0"/>
              <a:pPr/>
              <a:t>22.06.2017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301E8-5491-4F74-ADC5-D822366310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324DF-4B72-424E-9D06-CDA31AB0B3F2}" type="datetimeFigureOut">
              <a:rPr lang="ru-RU" smtClean="0"/>
              <a:pPr/>
              <a:t>22.06.2017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301E8-5491-4F74-ADC5-D822366310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86AA0-30E4-4715-80D4-877644FD7165}" type="datetimeFigureOut">
              <a:rPr lang="ru-RU"/>
              <a:pPr>
                <a:defRPr/>
              </a:pPr>
              <a:t>22.06.2017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16A1F6-EF38-4190-A422-9A783577A9F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324DF-4B72-424E-9D06-CDA31AB0B3F2}" type="datetimeFigureOut">
              <a:rPr lang="ru-RU" smtClean="0"/>
              <a:pPr/>
              <a:t>22.06.2017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301E8-5491-4F74-ADC5-D822366310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324DF-4B72-424E-9D06-CDA31AB0B3F2}" type="datetimeFigureOut">
              <a:rPr lang="ru-RU" smtClean="0"/>
              <a:pPr/>
              <a:t>22.06.2017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301E8-5491-4F74-ADC5-D822366310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324DF-4B72-424E-9D06-CDA31AB0B3F2}" type="datetimeFigureOut">
              <a:rPr lang="ru-RU" smtClean="0"/>
              <a:pPr/>
              <a:t>22.06.2017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301E8-5491-4F74-ADC5-D822366310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324DF-4B72-424E-9D06-CDA31AB0B3F2}" type="datetimeFigureOut">
              <a:rPr lang="ru-RU" smtClean="0"/>
              <a:pPr/>
              <a:t>22.06.2017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301E8-5491-4F74-ADC5-D822366310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324DF-4B72-424E-9D06-CDA31AB0B3F2}" type="datetimeFigureOut">
              <a:rPr lang="ru-RU" smtClean="0"/>
              <a:pPr/>
              <a:t>22.06.2017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301E8-5491-4F74-ADC5-D822366310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324DF-4B72-424E-9D06-CDA31AB0B3F2}" type="datetimeFigureOut">
              <a:rPr lang="ru-RU" smtClean="0"/>
              <a:pPr/>
              <a:t>22.06.2017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301E8-5491-4F74-ADC5-D822366310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324DF-4B72-424E-9D06-CDA31AB0B3F2}" type="datetimeFigureOut">
              <a:rPr lang="ru-RU" smtClean="0"/>
              <a:pPr/>
              <a:t>22.06.2017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301E8-5491-4F74-ADC5-D822366310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324DF-4B72-424E-9D06-CDA31AB0B3F2}" type="datetimeFigureOut">
              <a:rPr lang="ru-RU" smtClean="0"/>
              <a:pPr/>
              <a:t>22.06.2017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301E8-5491-4F74-ADC5-D822366310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6324DF-4B72-424E-9D06-CDA31AB0B3F2}" type="datetimeFigureOut">
              <a:rPr lang="ru-RU" smtClean="0"/>
              <a:pPr/>
              <a:t>22.06.2017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4301E8-5491-4F74-ADC5-D8223663102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Relationship Id="rId4" Type="http://schemas.microsoft.com/office/2007/relationships/hdphoto" Target="../media/hdphoto36.wdp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37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8.wdp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9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jpeg"/><Relationship Id="rId7" Type="http://schemas.openxmlformats.org/officeDocument/2006/relationships/image" Target="../media/image2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9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42.wdp"/><Relationship Id="rId3" Type="http://schemas.microsoft.com/office/2007/relationships/hdphoto" Target="../media/hdphoto40.wdp"/><Relationship Id="rId7" Type="http://schemas.openxmlformats.org/officeDocument/2006/relationships/image" Target="../media/image28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microsoft.com/office/2007/relationships/hdphoto" Target="../media/hdphoto41.wdp"/><Relationship Id="rId10" Type="http://schemas.microsoft.com/office/2007/relationships/hdphoto" Target="../media/hdphoto43.wdp"/><Relationship Id="rId4" Type="http://schemas.openxmlformats.org/officeDocument/2006/relationships/image" Target="../media/image26.png"/><Relationship Id="rId9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3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4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microsoft.com/office/2007/relationships/hdphoto" Target="../media/hdphoto35.wdp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500034" y="857232"/>
            <a:ext cx="8072494" cy="485778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500034" y="1513446"/>
            <a:ext cx="8143932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2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</a:t>
            </a:r>
            <a:r>
              <a:rPr lang="uz-Cyrl-UZ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7- мавзу: Экинларни суғориш </a:t>
            </a: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(2 </a:t>
            </a:r>
            <a:r>
              <a:rPr lang="ru-RU" sz="32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соат</a:t>
            </a:r>
            <a:r>
              <a:rPr lang="ru-RU" sz="3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    </a:t>
            </a:r>
            <a:r>
              <a:rPr lang="ru-RU" sz="4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</a:t>
            </a:r>
            <a:r>
              <a:rPr lang="uz-Cyrl-UZ" sz="32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</a:p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endParaRPr lang="uz-Cyrl-UZ" sz="3200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r>
              <a:rPr lang="uz-Cyrl-UZ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Режа: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.  Қишлоқ хўжалиги экинларини суғоришнинг </a:t>
            </a:r>
            <a:endParaRPr lang="uz-Cyrl-UZ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                 ўзига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хослиги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ва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агротехник талаблар;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 Суғориш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ишларини механизациялаштириш </a:t>
            </a:r>
            <a:endParaRPr lang="uz-Cyrl-UZ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                 усуллари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ва </a:t>
            </a: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машиналари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3. Сувдан самарали  фойдаланишни ташкил этиш.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ChangeArrowheads="1"/>
          </p:cNvSpPr>
          <p:nvPr/>
        </p:nvSpPr>
        <p:spPr bwMode="auto">
          <a:xfrm>
            <a:off x="4643438" y="1535113"/>
            <a:ext cx="4105275" cy="83099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uz-Cyrl-UZ" sz="2400" b="1" dirty="0">
                <a:solidFill>
                  <a:srgbClr val="2003CB"/>
                </a:solidFill>
              </a:rPr>
              <a:t>Сув сарфи </a:t>
            </a:r>
            <a:r>
              <a:rPr lang="ru-RU" sz="2400" b="1" dirty="0">
                <a:solidFill>
                  <a:srgbClr val="2003CB"/>
                </a:solidFill>
              </a:rPr>
              <a:t>2</a:t>
            </a:r>
            <a:r>
              <a:rPr lang="uz-Cyrl-UZ" sz="2400" b="1" dirty="0">
                <a:solidFill>
                  <a:srgbClr val="2003CB"/>
                </a:solidFill>
              </a:rPr>
              <a:t>0</a:t>
            </a:r>
            <a:r>
              <a:rPr lang="uz-Cyrl-UZ" sz="2400" b="1" dirty="0" smtClean="0">
                <a:solidFill>
                  <a:srgbClr val="2003CB"/>
                </a:solidFill>
              </a:rPr>
              <a:t>% дан             </a:t>
            </a:r>
            <a:r>
              <a:rPr lang="uz-Cyrl-UZ" sz="2400" b="1" dirty="0">
                <a:solidFill>
                  <a:srgbClr val="2003CB"/>
                </a:solidFill>
              </a:rPr>
              <a:t>60% гача камаяди</a:t>
            </a:r>
            <a:endParaRPr lang="ru-RU" sz="2400" dirty="0">
              <a:solidFill>
                <a:srgbClr val="2003CB"/>
              </a:solidFill>
            </a:endParaRPr>
          </a:p>
        </p:txBody>
      </p:sp>
      <p:sp>
        <p:nvSpPr>
          <p:cNvPr id="1018885" name="Rectangle 5"/>
          <p:cNvSpPr>
            <a:spLocks noChangeArrowheads="1"/>
          </p:cNvSpPr>
          <p:nvPr/>
        </p:nvSpPr>
        <p:spPr bwMode="auto">
          <a:xfrm>
            <a:off x="2236788" y="147638"/>
            <a:ext cx="4389343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Томчилатиб</a:t>
            </a:r>
            <a:r>
              <a:rPr lang="uz-Cyrl-UZ" sz="3400" b="1" dirty="0">
                <a:latin typeface="Times New Roman" pitchFamily="18" charset="0"/>
                <a:cs typeface="Times New Roman" pitchFamily="18" charset="0"/>
              </a:rPr>
              <a:t> суғориш</a:t>
            </a:r>
            <a:endParaRPr lang="ru-RU" sz="3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0229" name="Picture 7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rcRect/>
          <a:stretch>
            <a:fillRect/>
          </a:stretch>
        </p:blipFill>
        <p:spPr bwMode="auto">
          <a:xfrm>
            <a:off x="4597400" y="3608388"/>
            <a:ext cx="4464050" cy="320675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180230" name="Picture 8"/>
          <p:cNvPicPr>
            <a:picLocks noChangeAspect="1" noChangeArrowheads="1"/>
          </p:cNvPicPr>
          <p:nvPr/>
        </p:nvPicPr>
        <p:blipFill>
          <a:blip r:embed="rId3">
            <a:lum bright="-10000" contrast="40000"/>
          </a:blip>
          <a:srcRect/>
          <a:stretch>
            <a:fillRect/>
          </a:stretch>
        </p:blipFill>
        <p:spPr bwMode="auto">
          <a:xfrm>
            <a:off x="42863" y="3603625"/>
            <a:ext cx="4459287" cy="3211513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0" y="874713"/>
            <a:ext cx="4448175" cy="2582862"/>
            <a:chOff x="158" y="935"/>
            <a:chExt cx="5472" cy="3072"/>
          </a:xfrm>
        </p:grpSpPr>
        <p:pic>
          <p:nvPicPr>
            <p:cNvPr id="180232" name="Picture 4" descr="שדה צעיר"/>
            <p:cNvPicPr>
              <a:picLocks noChangeAspect="1" noChangeArrowheads="1"/>
            </p:cNvPicPr>
            <p:nvPr/>
          </p:nvPicPr>
          <p:blipFill>
            <a:blip r:embed="rId4">
              <a:lum bright="-20000" contrast="30000"/>
            </a:blip>
            <a:srcRect/>
            <a:stretch>
              <a:fillRect/>
            </a:stretch>
          </p:blipFill>
          <p:spPr bwMode="auto">
            <a:xfrm>
              <a:off x="158" y="935"/>
              <a:ext cx="5472" cy="307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180233" name="Rectangle 5"/>
            <p:cNvSpPr>
              <a:spLocks noChangeArrowheads="1"/>
            </p:cNvSpPr>
            <p:nvPr/>
          </p:nvSpPr>
          <p:spPr bwMode="auto">
            <a:xfrm>
              <a:off x="2807" y="3693"/>
              <a:ext cx="466" cy="47"/>
            </a:xfrm>
            <a:prstGeom prst="rect">
              <a:avLst/>
            </a:prstGeom>
            <a:solidFill>
              <a:srgbClr val="B8B8B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180234" name="Rectangle 6"/>
            <p:cNvSpPr>
              <a:spLocks noChangeArrowheads="1"/>
            </p:cNvSpPr>
            <p:nvPr/>
          </p:nvSpPr>
          <p:spPr bwMode="auto">
            <a:xfrm>
              <a:off x="1455" y="3705"/>
              <a:ext cx="466" cy="47"/>
            </a:xfrm>
            <a:prstGeom prst="rect">
              <a:avLst/>
            </a:prstGeom>
            <a:solidFill>
              <a:srgbClr val="B8B8B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180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28662" y="428604"/>
            <a:ext cx="7358114" cy="85725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Суғориш  усулларини танлашга қўйиладиган талаблар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282" y="1571612"/>
            <a:ext cx="8715436" cy="507209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3121" name="Rectangle 1"/>
          <p:cNvSpPr>
            <a:spLocks noChangeArrowheads="1"/>
          </p:cNvSpPr>
          <p:nvPr/>
        </p:nvSpPr>
        <p:spPr bwMode="auto">
          <a:xfrm>
            <a:off x="357158" y="1428736"/>
            <a:ext cx="8429684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Маҳаллий шароитларга қараб танланган суғориш усули қуйидаги талабларга жавоб бериши керак:</a:t>
            </a:r>
          </a:p>
          <a:p>
            <a:pPr lvl="0" indent="450850" algn="just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тупроқда зарур сув, ҳаво, озиқ, туз ва иссиқлик режимини сақлаши; </a:t>
            </a:r>
          </a:p>
          <a:p>
            <a:pPr lvl="0" indent="450850" algn="just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далада тупроқнинг керакли намлигини яратиши;</a:t>
            </a:r>
          </a:p>
          <a:p>
            <a:pPr lvl="0" indent="450850" algn="just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сувни кам сарфлаган ва максимал фойдали иш коэффициентига (камида 0,90...1,0)  эришган ҳолда белгиланган суғориш режимини таъминлаши; </a:t>
            </a:r>
          </a:p>
          <a:p>
            <a:pPr lvl="0" indent="450850" algn="just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яхши структурасини сақлаши; суғориладиган майдонда бажариладиган ишларни механизациялаш-тириш учун шароит яратиши; </a:t>
            </a:r>
          </a:p>
          <a:p>
            <a:pPr lvl="0" indent="450850" algn="just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суғоришда юқори иш унумини таъминлаши, суғоришни   иложи   борича   механизациялаштириш   ва   автоматлаштиришга имкон бериши зарур.</a:t>
            </a:r>
            <a:endParaRPr kumimoji="0" lang="uz-Cyrl-UZ" sz="24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00100" y="214290"/>
            <a:ext cx="7358114" cy="42862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2.  Сиртдан суғориш  воситалари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282" y="3000372"/>
            <a:ext cx="8715436" cy="364333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85720" y="785794"/>
            <a:ext cx="8572560" cy="207170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uz-Cyrl-UZ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uz-Cyrl-UZ" sz="2000" b="1" dirty="0" smtClean="0">
                <a:latin typeface="Times New Roman" pitchFamily="18" charset="0"/>
                <a:cs typeface="Times New Roman" pitchFamily="18" charset="0"/>
              </a:rPr>
              <a:t>Бу усулда муваққат ариқлар, ўқариқлар  ёрдамида суғориш ишларини ташкил этиш учун махсус полиэтилен ва капрон трубалардан кенг фойдаланиш мумкин.  Бунда ТТЗ-60.10 ва ТТЗ-80.10 тракторларига ўрнатиладиган насосли ППА-165 ва ППА-165У русумли суғориш агрегатларидан фойдаланилади. Сув келтирувчи трубалар қўлда ётқизилади, суғоришдан кейин эса трубалар агрегат ёрдамида йиғиштириб олинади.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rcRect t="12517"/>
          <a:stretch>
            <a:fillRect/>
          </a:stretch>
        </p:blipFill>
        <p:spPr bwMode="auto">
          <a:xfrm>
            <a:off x="357157" y="3143248"/>
            <a:ext cx="4160803" cy="321471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643438" y="3143248"/>
            <a:ext cx="4273753" cy="321471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28662" y="285728"/>
            <a:ext cx="7358114" cy="57150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Ёмғирлатиб  суғориш воситалари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282" y="1000108"/>
            <a:ext cx="8715436" cy="564360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3121" name="Rectangle 1"/>
          <p:cNvSpPr>
            <a:spLocks noChangeArrowheads="1"/>
          </p:cNvSpPr>
          <p:nvPr/>
        </p:nvSpPr>
        <p:spPr bwMode="auto">
          <a:xfrm>
            <a:off x="4143372" y="928670"/>
            <a:ext cx="464347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Суғориш ишлари ВТ-100 русумли занжирли трактор-ларга ўрнатилган, харакат-ланиб ишлайдиган ДДА-100МА  агрегати ҳамда  кўчма-бир жойда туриб ишлайдиган    ДДН-70  ва ДДН-100 русумли насосли ёмғирлатиш машина-лари ёрдамида амалга оширилади. </a:t>
            </a:r>
          </a:p>
          <a:p>
            <a:pPr algn="just"/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Бунда олдиндан махсус йўлаклар, йўллар, суғориш тармоғига сув тақсимловчи иншоотлар қуриш шарт.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318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28596" y="1071546"/>
            <a:ext cx="3571900" cy="2605316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7" name="Скругленный прямоугольник 6"/>
          <p:cNvSpPr/>
          <p:nvPr/>
        </p:nvSpPr>
        <p:spPr>
          <a:xfrm>
            <a:off x="500034" y="1142984"/>
            <a:ext cx="1643074" cy="57150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ДДА-100МА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318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28596" y="4000504"/>
            <a:ext cx="3609128" cy="2071702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28662" y="428604"/>
            <a:ext cx="7358114" cy="85725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Тупроқ остидан суғориш воситалари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282" y="1571612"/>
            <a:ext cx="8715436" cy="507209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3121" name="Rectangle 1"/>
          <p:cNvSpPr>
            <a:spLocks noChangeArrowheads="1"/>
          </p:cNvSpPr>
          <p:nvPr/>
        </p:nvSpPr>
        <p:spPr bwMode="auto">
          <a:xfrm>
            <a:off x="4143372" y="1643050"/>
            <a:ext cx="464347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Бу  суғориш усулида сувни бевосита ҳар бир ўсимликнинг илдизи жойлашган жойга етказиб берилиши тўлиқ механизациялаштирилган ва автоматлаштирилган ҳамда компьютерлар тизими билан таъминлан-ган махсус тизимлар орқали амалга оширилади.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307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28596" y="1714488"/>
            <a:ext cx="3389712" cy="471490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424862" cy="647700"/>
          </a:xfrm>
          <a:noFill/>
        </p:spPr>
        <p:txBody>
          <a:bodyPr/>
          <a:lstStyle/>
          <a:p>
            <a:pPr>
              <a:lnSpc>
                <a:spcPct val="90000"/>
              </a:lnSpc>
            </a:pPr>
            <a:r>
              <a:rPr kumimoji="1" lang="uz-Cyrl-UZ" sz="3200" b="1" dirty="0" smtClean="0">
                <a:effectLst/>
                <a:latin typeface="Times New Roman" pitchFamily="18" charset="0"/>
                <a:cs typeface="Times New Roman" pitchFamily="18" charset="0"/>
              </a:rPr>
              <a:t>Томчилатиб суғориш усулини қўллаш</a:t>
            </a:r>
            <a:endParaRPr kumimoji="1" lang="ru-RU" sz="3200" b="1" dirty="0" smtClean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250825" y="981075"/>
            <a:ext cx="8642350" cy="156966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Томчилатиб суғориш тизими ўсимликнинг сувга бўлган эҳтиёжига тенг миқдордаги сувни </a:t>
            </a:r>
            <a:r>
              <a:rPr lang="uz-Cyrl-UZ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зарур муддатда </a:t>
            </a:r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унинг илдиз қатламига етказиб беришга мўлжалланган босимли суғориш тармоғидир.</a:t>
            </a:r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179388" y="3860800"/>
            <a:ext cx="3313112" cy="28384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uz-Cyrl-UZ" sz="1800" b="1" i="1" dirty="0">
                <a:latin typeface="Times New Roman" pitchFamily="18" charset="0"/>
                <a:cs typeface="Times New Roman" pitchFamily="18" charset="0"/>
              </a:rPr>
              <a:t>1 - сув манбаи; </a:t>
            </a:r>
          </a:p>
          <a:p>
            <a:pPr algn="just"/>
            <a:r>
              <a:rPr lang="uz-Cyrl-UZ" sz="1800" b="1" i="1" dirty="0">
                <a:latin typeface="Times New Roman" pitchFamily="18" charset="0"/>
                <a:cs typeface="Times New Roman" pitchFamily="18" charset="0"/>
              </a:rPr>
              <a:t>2 - насос қурилмаси;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1800" b="1" i="1" dirty="0">
                <a:latin typeface="Times New Roman" pitchFamily="18" charset="0"/>
                <a:cs typeface="Times New Roman" pitchFamily="18" charset="0"/>
              </a:rPr>
              <a:t>3 - ўғитлаш мосламаси;</a:t>
            </a:r>
          </a:p>
          <a:p>
            <a:pPr algn="just"/>
            <a:r>
              <a:rPr lang="uz-Cyrl-UZ" sz="1800" b="1" i="1" dirty="0">
                <a:latin typeface="Times New Roman" pitchFamily="18" charset="0"/>
                <a:cs typeface="Times New Roman" pitchFamily="18" charset="0"/>
              </a:rPr>
              <a:t>4 – қумли фильтр;</a:t>
            </a:r>
          </a:p>
          <a:p>
            <a:pPr algn="just"/>
            <a:r>
              <a:rPr lang="uz-Cyrl-UZ" sz="1800" b="1" i="1" dirty="0">
                <a:latin typeface="Times New Roman" pitchFamily="18" charset="0"/>
                <a:cs typeface="Times New Roman" pitchFamily="18" charset="0"/>
              </a:rPr>
              <a:t>5 – диск ёки тўрли фильтр;</a:t>
            </a:r>
          </a:p>
          <a:p>
            <a:pPr algn="just"/>
            <a:r>
              <a:rPr lang="uz-Cyrl-UZ" sz="1800" b="1" i="1" dirty="0">
                <a:latin typeface="Times New Roman" pitchFamily="18" charset="0"/>
                <a:cs typeface="Times New Roman" pitchFamily="18" charset="0"/>
              </a:rPr>
              <a:t>6 - магистрал (бош) қувур; 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1800" b="1" i="1" dirty="0">
                <a:latin typeface="Times New Roman" pitchFamily="18" charset="0"/>
                <a:cs typeface="Times New Roman" pitchFamily="18" charset="0"/>
              </a:rPr>
              <a:t>7 - тарқатувчи қувур; </a:t>
            </a:r>
          </a:p>
          <a:p>
            <a:pPr algn="just"/>
            <a:r>
              <a:rPr lang="uz-Cyrl-UZ" sz="1800" b="1" i="1" dirty="0">
                <a:latin typeface="Times New Roman" pitchFamily="18" charset="0"/>
                <a:cs typeface="Times New Roman" pitchFamily="18" charset="0"/>
              </a:rPr>
              <a:t>8 - босим ростлагичлар; 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1800" b="1" i="1" dirty="0">
                <a:latin typeface="Times New Roman" pitchFamily="18" charset="0"/>
                <a:cs typeface="Times New Roman" pitchFamily="18" charset="0"/>
              </a:rPr>
              <a:t>9 - томизгичли шланглар;</a:t>
            </a:r>
          </a:p>
          <a:p>
            <a:pPr algn="just"/>
            <a:r>
              <a:rPr lang="uz-Cyrl-UZ" sz="1800" b="1" i="1" dirty="0">
                <a:latin typeface="Times New Roman" pitchFamily="18" charset="0"/>
                <a:cs typeface="Times New Roman" pitchFamily="18" charset="0"/>
              </a:rPr>
              <a:t>10 – томизгичлар.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179388" y="2708275"/>
            <a:ext cx="3384550" cy="92333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uz-Cyrl-UZ" b="1" dirty="0">
                <a:latin typeface="Times New Roman" pitchFamily="18" charset="0"/>
                <a:cs typeface="Times New Roman" pitchFamily="18" charset="0"/>
              </a:rPr>
              <a:t>Томчилатиб суғориш тизимини умумий кўриниши ва элементлари: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6" name="Picture 6"/>
          <p:cNvPicPr>
            <a:picLocks noChangeAspect="1" noChangeArrowheads="1"/>
          </p:cNvPicPr>
          <p:nvPr/>
        </p:nvPicPr>
        <p:blipFill>
          <a:blip r:embed="rId3">
            <a:lum bright="-20000" contrast="40000"/>
          </a:blip>
          <a:srcRect/>
          <a:stretch>
            <a:fillRect/>
          </a:stretch>
        </p:blipFill>
        <p:spPr bwMode="auto">
          <a:xfrm>
            <a:off x="3621088" y="2679700"/>
            <a:ext cx="5334000" cy="402907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81915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uz-Cyrl-UZ" sz="2800" b="1" dirty="0" smtClean="0"/>
              <a:t>Мамлакатимизда ишлаб чиқарилаётган т</a:t>
            </a:r>
            <a:r>
              <a:rPr lang="ru-RU" sz="2800" b="1" dirty="0" smtClean="0"/>
              <a:t>о</a:t>
            </a:r>
            <a:r>
              <a:rPr lang="uz-Cyrl-UZ" sz="2800" b="1" dirty="0" smtClean="0"/>
              <a:t>мчилатиб суғориш тизимининг бутловчи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қисмлари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1" name="Picture 3" descr="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625" y="1177925"/>
            <a:ext cx="2403475" cy="156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5" descr="pump_KM30CX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8913" y="2801938"/>
            <a:ext cx="2370137" cy="204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9" descr="DSC0010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56300" y="4238625"/>
            <a:ext cx="3187700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Picture 11" descr="Угит_бак"/>
          <p:cNvPicPr>
            <a:picLocks noChangeAspect="1" noChangeArrowheads="1"/>
          </p:cNvPicPr>
          <p:nvPr/>
        </p:nvPicPr>
        <p:blipFill>
          <a:blip r:embed="rId5"/>
          <a:srcRect l="10997" t="32309" r="21078" b="11990"/>
          <a:stretch>
            <a:fillRect/>
          </a:stretch>
        </p:blipFill>
        <p:spPr bwMode="auto">
          <a:xfrm>
            <a:off x="0" y="4986338"/>
            <a:ext cx="3005138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5" name="Picture 1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22963" y="2370138"/>
            <a:ext cx="3221037" cy="169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6" name="Picture 1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25788" y="3943350"/>
            <a:ext cx="2733675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7" name="Picture 14" descr="drip_irrigation_evolution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006725" y="3133725"/>
            <a:ext cx="2663825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8" name="Picture 15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124200" y="1209675"/>
            <a:ext cx="2636838" cy="180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424862" cy="936625"/>
          </a:xfrm>
          <a:noFill/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kumimoji="1" lang="uz-Cyrl-UZ" sz="32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kumimoji="1" lang="uz-Cyrl-UZ" sz="3200" b="1" dirty="0" smtClean="0">
                <a:effectLst/>
                <a:latin typeface="Times New Roman" pitchFamily="18" charset="0"/>
                <a:cs typeface="Times New Roman" pitchFamily="18" charset="0"/>
              </a:rPr>
              <a:t>Томчилатиб суғоришни қўллашнинг асосий афзалликлари</a:t>
            </a:r>
            <a:endParaRPr kumimoji="1" lang="ru-RU" sz="3200" b="1" dirty="0" smtClean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268413"/>
            <a:ext cx="8424862" cy="5186362"/>
          </a:xfrm>
          <a:solidFill>
            <a:schemeClr val="bg1"/>
          </a:solidFill>
        </p:spPr>
        <p:txBody>
          <a:bodyPr/>
          <a:lstStyle/>
          <a:p>
            <a:pPr marL="177800" indent="-177800">
              <a:lnSpc>
                <a:spcPct val="90000"/>
              </a:lnSpc>
            </a:pPr>
            <a:r>
              <a:rPr lang="uz-Cyrl-UZ" b="1" i="1" dirty="0" smtClean="0">
                <a:effectLst/>
                <a:latin typeface="Arial" pitchFamily="34" charset="0"/>
              </a:rPr>
              <a:t>Экинлар ҳосилдорлиги орт</a:t>
            </a:r>
            <a:r>
              <a:rPr lang="ru-RU" b="1" i="1" dirty="0" smtClean="0">
                <a:effectLst/>
                <a:latin typeface="Arial" pitchFamily="34" charset="0"/>
              </a:rPr>
              <a:t>ад</a:t>
            </a:r>
            <a:r>
              <a:rPr lang="uz-Cyrl-UZ" b="1" i="1" dirty="0" smtClean="0">
                <a:effectLst/>
                <a:latin typeface="Arial" pitchFamily="34" charset="0"/>
              </a:rPr>
              <a:t>и ва сифати яхшилан</a:t>
            </a:r>
            <a:r>
              <a:rPr lang="ru-RU" b="1" i="1" dirty="0" smtClean="0">
                <a:effectLst/>
                <a:latin typeface="Arial" pitchFamily="34" charset="0"/>
              </a:rPr>
              <a:t>ад</a:t>
            </a:r>
            <a:r>
              <a:rPr lang="uz-Cyrl-UZ" b="1" i="1" dirty="0" smtClean="0">
                <a:effectLst/>
                <a:latin typeface="Arial" pitchFamily="34" charset="0"/>
              </a:rPr>
              <a:t>и</a:t>
            </a:r>
          </a:p>
          <a:p>
            <a:pPr marL="177800" indent="-177800">
              <a:lnSpc>
                <a:spcPct val="90000"/>
              </a:lnSpc>
            </a:pPr>
            <a:r>
              <a:rPr lang="uz-Cyrl-UZ" b="1" i="1" dirty="0" smtClean="0">
                <a:effectLst/>
                <a:latin typeface="Arial" pitchFamily="34" charset="0"/>
              </a:rPr>
              <a:t>Суғоришга ишлатилаётган сув </a:t>
            </a:r>
            <a:r>
              <a:rPr lang="ru-RU" b="1" i="1" dirty="0" smtClean="0">
                <a:effectLst/>
                <a:latin typeface="Arial" pitchFamily="34" charset="0"/>
              </a:rPr>
              <a:t>о</a:t>
            </a:r>
            <a:r>
              <a:rPr lang="uz-Cyrl-UZ" b="1" i="1" dirty="0" smtClean="0">
                <a:effectLst/>
                <a:latin typeface="Arial" pitchFamily="34" charset="0"/>
              </a:rPr>
              <a:t>датдаги усулларга нисбатан </a:t>
            </a:r>
            <a:r>
              <a:rPr lang="uz-Cyrl-UZ" b="1" i="1" dirty="0" smtClean="0">
                <a:solidFill>
                  <a:srgbClr val="FF0000"/>
                </a:solidFill>
                <a:effectLst/>
                <a:latin typeface="Arial" pitchFamily="34" charset="0"/>
              </a:rPr>
              <a:t>20-60 % гача</a:t>
            </a:r>
            <a:r>
              <a:rPr lang="uz-Cyrl-UZ" b="1" i="1" dirty="0" smtClean="0">
                <a:effectLst/>
                <a:latin typeface="Arial" pitchFamily="34" charset="0"/>
              </a:rPr>
              <a:t> камаяди</a:t>
            </a:r>
          </a:p>
          <a:p>
            <a:pPr marL="177800" indent="-177800">
              <a:lnSpc>
                <a:spcPct val="90000"/>
              </a:lnSpc>
            </a:pPr>
            <a:r>
              <a:rPr lang="uz-Cyrl-UZ" b="1" i="1" dirty="0" smtClean="0">
                <a:effectLst/>
                <a:latin typeface="Arial" pitchFamily="34" charset="0"/>
              </a:rPr>
              <a:t>Меҳнат ва </a:t>
            </a:r>
            <a:r>
              <a:rPr lang="uz-Cyrl-UZ" b="1" i="1" dirty="0" smtClean="0">
                <a:effectLst/>
                <a:latin typeface="Times New Roman" pitchFamily="18" charset="0"/>
                <a:cs typeface="Times New Roman" pitchFamily="18" charset="0"/>
              </a:rPr>
              <a:t>ресурлар</a:t>
            </a:r>
            <a:r>
              <a:rPr lang="uz-Cyrl-UZ" b="1" i="1" dirty="0" smtClean="0">
                <a:effectLst/>
                <a:latin typeface="Arial" pitchFamily="34" charset="0"/>
              </a:rPr>
              <a:t> сарфи камаяди</a:t>
            </a:r>
            <a:r>
              <a:rPr lang="ru-RU" b="1" i="1" dirty="0" smtClean="0">
                <a:effectLst/>
                <a:latin typeface="Arial" pitchFamily="34" charset="0"/>
              </a:rPr>
              <a:t> </a:t>
            </a:r>
            <a:r>
              <a:rPr lang="uz-Cyrl-UZ" b="1" i="1" dirty="0" smtClean="0">
                <a:effectLst/>
                <a:latin typeface="Arial" pitchFamily="34" charset="0"/>
              </a:rPr>
              <a:t>(культивация қилиш камаяди, техника кам ишлатилади)</a:t>
            </a:r>
          </a:p>
          <a:p>
            <a:pPr marL="177800" indent="-177800">
              <a:lnSpc>
                <a:spcPct val="90000"/>
              </a:lnSpc>
            </a:pPr>
            <a:r>
              <a:rPr lang="uz-Cyrl-UZ" b="1" i="1" dirty="0" smtClean="0">
                <a:effectLst/>
                <a:latin typeface="Arial" pitchFamily="34" charset="0"/>
              </a:rPr>
              <a:t>Бериладиган ўғит миқдори </a:t>
            </a:r>
            <a:r>
              <a:rPr lang="uz-Cyrl-UZ" b="1" i="1" dirty="0" smtClean="0">
                <a:solidFill>
                  <a:srgbClr val="FF0000"/>
                </a:solidFill>
                <a:effectLst/>
                <a:latin typeface="Arial" pitchFamily="34" charset="0"/>
              </a:rPr>
              <a:t>50 % гача</a:t>
            </a:r>
            <a:r>
              <a:rPr lang="uz-Cyrl-UZ" b="1" i="1" dirty="0" smtClean="0">
                <a:effectLst/>
                <a:latin typeface="Arial" pitchFamily="34" charset="0"/>
              </a:rPr>
              <a:t> камаяди</a:t>
            </a:r>
          </a:p>
          <a:p>
            <a:pPr marL="177800" indent="-177800">
              <a:lnSpc>
                <a:spcPct val="90000"/>
              </a:lnSpc>
            </a:pPr>
            <a:r>
              <a:rPr lang="uz-Cyrl-UZ" b="1" i="1" dirty="0" smtClean="0">
                <a:effectLst/>
                <a:latin typeface="Arial" pitchFamily="34" charset="0"/>
              </a:rPr>
              <a:t>Тупроқ эрозияси тўхтайди, ер ости суви сатҳи кўтарилиши</a:t>
            </a:r>
            <a:r>
              <a:rPr lang="ru-RU" b="1" i="1" dirty="0" smtClean="0">
                <a:effectLst/>
                <a:latin typeface="Arial" pitchFamily="34" charset="0"/>
              </a:rPr>
              <a:t> </a:t>
            </a:r>
            <a:r>
              <a:rPr lang="ru-RU" b="1" i="1" dirty="0" err="1" smtClean="0">
                <a:effectLst/>
                <a:latin typeface="Arial" pitchFamily="34" charset="0"/>
              </a:rPr>
              <a:t>ва</a:t>
            </a:r>
            <a:r>
              <a:rPr lang="uz-Cyrl-UZ" b="1" i="1" dirty="0" smtClean="0">
                <a:effectLst/>
                <a:latin typeface="Arial" pitchFamily="34" charset="0"/>
              </a:rPr>
              <a:t> тупроқ шўрланиши камаяди.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546" name="Rectangle 2"/>
          <p:cNvSpPr>
            <a:spLocks noChangeArrowheads="1"/>
          </p:cNvSpPr>
          <p:nvPr/>
        </p:nvSpPr>
        <p:spPr bwMode="auto">
          <a:xfrm>
            <a:off x="82550" y="279400"/>
            <a:ext cx="8847168" cy="55399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z-Cyrl-UZ" sz="3000" b="1" dirty="0">
                <a:latin typeface="Times New Roman" pitchFamily="18" charset="0"/>
                <a:cs typeface="Times New Roman" pitchFamily="18" charset="0"/>
              </a:rPr>
              <a:t>Томчилатиб суғоришни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3000" b="1" dirty="0">
                <a:latin typeface="Times New Roman" pitchFamily="18" charset="0"/>
                <a:cs typeface="Times New Roman" pitchFamily="18" charset="0"/>
              </a:rPr>
              <a:t>қўллашнинг самараси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88771" name="Group 3"/>
          <p:cNvGraphicFramePr>
            <a:graphicFrameLocks noGrp="1"/>
          </p:cNvGraphicFramePr>
          <p:nvPr/>
        </p:nvGraphicFramePr>
        <p:xfrm>
          <a:off x="568325" y="928670"/>
          <a:ext cx="7932738" cy="5814396"/>
        </p:xfrm>
        <a:graphic>
          <a:graphicData uri="http://schemas.openxmlformats.org/drawingml/2006/table">
            <a:tbl>
              <a:tblPr/>
              <a:tblGrid>
                <a:gridCol w="2012950"/>
                <a:gridCol w="1901825"/>
                <a:gridCol w="1870075"/>
                <a:gridCol w="2147888"/>
              </a:tblGrid>
              <a:tr h="23950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uz-Cyrl-U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Экин тури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uz-Cyrl-U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Сув тежалиши,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uz-Cyrl-U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uz-Cyrl-U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Меҳнат сарфининг камайиши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uz-Cyrl-U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uz-Cyrl-U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Ҳосилдорлик ошиши,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uz-Cyrl-U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995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uz-Cyrl-U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Пахта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uz-Cyrl-UZ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uz-Cyrl-UZ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kumimoji="0" lang="uz-Cyrl-UZ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uz-Cyrl-UZ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50-60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uz-Cyrl-UZ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-150</a:t>
                      </a:r>
                      <a:endParaRPr kumimoji="0" lang="uz-Cyrl-UZ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1346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uz-Cyrl-UZ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Боғ-токзор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kumimoji="0" lang="uz-Cyrl-UZ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0-60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uz-Cyrl-UZ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25-30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uz-Cyrl-UZ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20-25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085095">
                <a:tc>
                  <a:txBody>
                    <a:bodyPr/>
                    <a:lstStyle/>
                    <a:p>
                      <a:pPr marL="0" marR="0" lvl="0" indent="17463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uz-Cyrl-U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Сабзавот-полиз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uz-Cyrl-U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50-55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uz-Cyrl-UZ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50-60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uz-Cyrl-UZ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55-65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928926" y="1000108"/>
            <a:ext cx="3262309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286248" y="4071942"/>
            <a:ext cx="464347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44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57950" y="1000108"/>
            <a:ext cx="257176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45" name="Picture 5" descr="E:\Users\Администратор\Desktop\PRES\Фото\DSC0059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=""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14282" y="4143380"/>
            <a:ext cx="3786214" cy="2536049"/>
          </a:xfrm>
          <a:prstGeom prst="rect">
            <a:avLst/>
          </a:prstGeom>
          <a:noFill/>
        </p:spPr>
      </p:pic>
      <p:pic>
        <p:nvPicPr>
          <p:cNvPr id="163846" name="Picture 6" descr="E:\Users\Администратор\Desktop\PRES\Фото\21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=""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42844" y="1071546"/>
            <a:ext cx="2714644" cy="2928958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500034" y="428604"/>
            <a:ext cx="8286808" cy="428628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Томчилаб суғориш натижалари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635896" y="1772816"/>
            <a:ext cx="5184575" cy="324036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r>
              <a:rPr lang="uz-Cyrl-UZ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uz-Cyrl-UZ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1).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Мамлакатимизда  қишлоқ хўжалиги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маҳсулот-ларини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етиштиришда асосан қандай деҳқончилик усули қўлланилади?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2)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. Қандай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суғориш усулларини биласиз?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endParaRPr lang="ru-RU" sz="2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3568" y="476672"/>
            <a:ext cx="7920880" cy="57606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Мавзу бўйича билим савиясини баҳолаш </a:t>
            </a:r>
            <a:endParaRPr lang="uz-Cyrl-UZ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79512" y="1772817"/>
            <a:ext cx="3312368" cy="324035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uz-Cyrl-UZ" sz="2400" b="1" i="1" dirty="0" smtClean="0">
                <a:latin typeface="Times New Roman" pitchFamily="18" charset="0"/>
                <a:cs typeface="Times New Roman" pitchFamily="18" charset="0"/>
              </a:rPr>
              <a:t> Экинларни </a:t>
            </a:r>
            <a:r>
              <a:rPr lang="uz-Cyrl-UZ" sz="2400" b="1" i="1" dirty="0">
                <a:latin typeface="Times New Roman" pitchFamily="18" charset="0"/>
                <a:cs typeface="Times New Roman" pitchFamily="18" charset="0"/>
              </a:rPr>
              <a:t>суғориш  усуллари </a:t>
            </a:r>
            <a:r>
              <a:rPr lang="uz-Cyrl-UZ" sz="2400" b="1" i="1" dirty="0" smtClean="0">
                <a:latin typeface="Times New Roman" pitchFamily="18" charset="0"/>
                <a:cs typeface="Times New Roman" pitchFamily="18" charset="0"/>
              </a:rPr>
              <a:t>агротех-ник талаблар</a:t>
            </a:r>
            <a:r>
              <a:rPr lang="uz-Cyrl-UZ" sz="2400" b="1" i="1" dirty="0">
                <a:latin typeface="Times New Roman" pitchFamily="18" charset="0"/>
                <a:cs typeface="Times New Roman" pitchFamily="18" charset="0"/>
              </a:rPr>
              <a:t>,  технологик </a:t>
            </a:r>
            <a:r>
              <a:rPr lang="uz-Cyrl-UZ" sz="2400" b="1" i="1" dirty="0" smtClean="0">
                <a:latin typeface="Times New Roman" pitchFamily="18" charset="0"/>
                <a:cs typeface="Times New Roman" pitchFamily="18" charset="0"/>
              </a:rPr>
              <a:t>жара-ёнлар </a:t>
            </a:r>
            <a:r>
              <a:rPr lang="uz-Cyrl-UZ" sz="2400" b="1" i="1" dirty="0">
                <a:latin typeface="Times New Roman" pitchFamily="18" charset="0"/>
                <a:cs typeface="Times New Roman" pitchFamily="18" charset="0"/>
              </a:rPr>
              <a:t>ва машиналар тури, машинанинг ишчи қисмлари, илғор </a:t>
            </a:r>
            <a:r>
              <a:rPr lang="uz-Cyrl-UZ" sz="2400" b="1" i="1" dirty="0" smtClean="0">
                <a:latin typeface="Times New Roman" pitchFamily="18" charset="0"/>
                <a:cs typeface="Times New Roman" pitchFamily="18" charset="0"/>
              </a:rPr>
              <a:t>технологияар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67544" y="1166359"/>
            <a:ext cx="2808312" cy="45720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Тушунчалар 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3969" y="1173770"/>
            <a:ext cx="3816423" cy="44979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Назорат саволлари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69473965"/>
              </p:ext>
            </p:extLst>
          </p:nvPr>
        </p:nvGraphicFramePr>
        <p:xfrm>
          <a:off x="359531" y="5157192"/>
          <a:ext cx="8388933" cy="144326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645159"/>
                <a:gridCol w="3249766"/>
                <a:gridCol w="2494008"/>
              </a:tblGrid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Биламан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бошида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ru-RU" sz="24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794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Билишни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хоҳлайман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бошида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err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Билиб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олдим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дарс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охирида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ёзилади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61805"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342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2097921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214546" y="357166"/>
            <a:ext cx="5000660" cy="1500198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800" b="1" dirty="0" smtClean="0">
                <a:solidFill>
                  <a:srgbClr val="FF0000"/>
                </a:solidFill>
              </a:rPr>
              <a:t>Диққат!  </a:t>
            </a:r>
          </a:p>
          <a:p>
            <a:pPr algn="ctr"/>
            <a:r>
              <a:rPr lang="uz-Cyrl-UZ" sz="2800" b="1" dirty="0" smtClean="0">
                <a:solidFill>
                  <a:srgbClr val="FF0000"/>
                </a:solidFill>
              </a:rPr>
              <a:t>Ёзиб олинг ва эслаб қолинг!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85720" y="2000240"/>
            <a:ext cx="8572560" cy="471490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1500174"/>
            <a:ext cx="8715436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fontAlgn="base">
              <a:spcBef>
                <a:spcPct val="0"/>
              </a:spcBef>
              <a:spcAft>
                <a:spcPct val="0"/>
              </a:spcAft>
            </a:pPr>
            <a:r>
              <a:rPr lang="uz-Cyrl-UZ" sz="2200" b="1" dirty="0" smtClean="0">
                <a:latin typeface="Times New Roman" pitchFamily="18" charset="0"/>
                <a:cs typeface="Times New Roman" pitchFamily="18" charset="0"/>
              </a:rPr>
              <a:t>                                </a:t>
            </a:r>
          </a:p>
          <a:p>
            <a:pPr lvl="0" indent="450850" fontAlgn="base">
              <a:spcBef>
                <a:spcPct val="0"/>
              </a:spcBef>
              <a:spcAft>
                <a:spcPct val="0"/>
              </a:spcAft>
            </a:pPr>
            <a:r>
              <a:rPr lang="uz-Cyrl-UZ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</a:p>
          <a:p>
            <a:pPr lvl="0" indent="450850" fontAlgn="base">
              <a:spcBef>
                <a:spcPct val="0"/>
              </a:spcBef>
              <a:spcAft>
                <a:spcPct val="0"/>
              </a:spcAft>
            </a:pPr>
            <a:endParaRPr lang="uz-Cyrl-UZ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850" fontAlgn="base">
              <a:spcBef>
                <a:spcPct val="0"/>
              </a:spcBef>
              <a:spcAft>
                <a:spcPct val="0"/>
              </a:spcAft>
            </a:pPr>
            <a:r>
              <a:rPr lang="uz-Cyrl-U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Суғориш усулини танлашда     </a:t>
            </a:r>
          </a:p>
          <a:p>
            <a:pPr lvl="0" indent="450850" fontAlgn="base">
              <a:spcBef>
                <a:spcPct val="0"/>
              </a:spcBef>
              <a:spcAft>
                <a:spcPct val="0"/>
              </a:spcAft>
            </a:pP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    жойнинг </a:t>
            </a:r>
            <a:r>
              <a:rPr lang="uz-Cyrl-U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тупроқ-иқлим  шароитига     </a:t>
            </a:r>
          </a:p>
          <a:p>
            <a:pPr lvl="0" indent="450850" fontAlgn="base">
              <a:spcBef>
                <a:spcPct val="0"/>
              </a:spcBef>
              <a:spcAft>
                <a:spcPct val="0"/>
              </a:spcAft>
            </a:pPr>
            <a:r>
              <a:rPr lang="uz-Cyrl-U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мос  келадиган, сув сарфи энг кам бўлган    </a:t>
            </a: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ва  уни   иложи   борича     </a:t>
            </a:r>
            <a:r>
              <a:rPr lang="uz-Cyrl-U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механизациялаш- тириш    ва    автоматлаштириш     мумкин </a:t>
            </a:r>
          </a:p>
          <a:p>
            <a:pPr lvl="0" indent="450850" fontAlgn="base">
              <a:spcBef>
                <a:spcPct val="0"/>
              </a:spcBef>
              <a:spcAft>
                <a:spcPct val="0"/>
              </a:spcAft>
            </a:pP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бўлишига алоҳида эътибор      берилиши  </a:t>
            </a:r>
          </a:p>
          <a:p>
            <a:pPr lvl="0" indent="450850" fontAlgn="base">
              <a:spcBef>
                <a:spcPct val="0"/>
              </a:spcBef>
              <a:spcAft>
                <a:spcPct val="0"/>
              </a:spcAft>
            </a:pP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                                 керак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00034" y="285728"/>
            <a:ext cx="8215370" cy="92869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uz-Cyrl-UZ" sz="3200" b="1" dirty="0">
                <a:latin typeface="Times New Roman" pitchFamily="18" charset="0"/>
                <a:cs typeface="Times New Roman" pitchFamily="18" charset="0"/>
              </a:rPr>
              <a:t>. Қишлоқ хўжалиги экинларини суғоришнинг </a:t>
            </a: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ўзига хос хусусиятлари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5720" y="1428736"/>
            <a:ext cx="8572560" cy="514353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1249" name="Rectangle 1"/>
          <p:cNvSpPr>
            <a:spLocks noChangeArrowheads="1"/>
          </p:cNvSpPr>
          <p:nvPr/>
        </p:nvSpPr>
        <p:spPr bwMode="auto">
          <a:xfrm>
            <a:off x="500034" y="905518"/>
            <a:ext cx="8358246" cy="6063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uz-Cyrl-UZ" sz="2400" b="1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"/>
            <a:r>
              <a:rPr lang="uz-Cyrl-UZ" sz="24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Мамлакатимизда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қишлоқ хўжалиги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маҳсулотларини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етиштиришда асосан </a:t>
            </a: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суғориладиган деҳқончилик усули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қўлланилади. </a:t>
            </a:r>
            <a:endParaRPr lang="uz-Cyrl-UZ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Суғориш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натижасида қишлоқ хўжалиги ишлаб чиқаришининг маҳсулдорлиги анча ортади. Чунки тупроқни зарур миқдорда намлаш, унда бўладиган биологик ва кимёвий жараёнларни тезлаштиради, унинг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унумдор-лигини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оширади.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Натижада суғориладиган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далаларда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суғорилмайдиганларига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қараганда </a:t>
            </a:r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z-Cyrl-UZ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2-3 </a:t>
            </a:r>
            <a:r>
              <a:rPr lang="uz-Cyrl-UZ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марта, баъзи ҳолларда эса 5-10 марта кўп </a:t>
            </a:r>
            <a:r>
              <a:rPr lang="uz-Cyrl-UZ" sz="2800" b="1" dirty="0">
                <a:latin typeface="Times New Roman" pitchFamily="18" charset="0"/>
                <a:cs typeface="Times New Roman" pitchFamily="18" charset="0"/>
              </a:rPr>
              <a:t>ҳосил олинади.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kumimoji="0" lang="uz-Cyrl-UZ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599591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928662" y="357166"/>
            <a:ext cx="7358114" cy="64294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Экинларни суғориш усуллари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428860" y="1214422"/>
            <a:ext cx="1857388" cy="571504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Ёмғирлатиб суғориш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28596" y="1214422"/>
            <a:ext cx="1857388" cy="57150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Сиртдан суғориш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429124" y="1214422"/>
            <a:ext cx="2071702" cy="571504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Тупроқ остидан суғориш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715140" y="1214422"/>
            <a:ext cx="2143140" cy="57150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Томчилатиб суғориш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85720" y="2000240"/>
            <a:ext cx="2071702" cy="464347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428860" y="2000240"/>
            <a:ext cx="1928826" cy="464347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429124" y="2000240"/>
            <a:ext cx="2143140" cy="464347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715140" y="2000240"/>
            <a:ext cx="2286016" cy="464347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uz-Cyrl-UZ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uz-Cyrl-UZ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uz-Cyrl-UZ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uz-Cyrl-UZ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4930" name="Rectangle 2"/>
          <p:cNvSpPr>
            <a:spLocks noChangeArrowheads="1"/>
          </p:cNvSpPr>
          <p:nvPr/>
        </p:nvSpPr>
        <p:spPr bwMode="auto">
          <a:xfrm>
            <a:off x="214282" y="2000240"/>
            <a:ext cx="2143140" cy="446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47675" algn="just" fontAlgn="base">
              <a:spcBef>
                <a:spcPct val="0"/>
              </a:spcBef>
              <a:spcAft>
                <a:spcPct val="0"/>
              </a:spcAft>
            </a:pPr>
            <a:r>
              <a:rPr lang="uz-Cyrl-UZ" b="1" dirty="0" smtClean="0">
                <a:latin typeface="Times New Roman" pitchFamily="18" charset="0"/>
                <a:cs typeface="Times New Roman" pitchFamily="18" charset="0"/>
              </a:rPr>
              <a:t>Бу усулда далалар бостириб ёки эгатларда сув оқизиб суғорила-ди. Бу усулни катта меъёрлар билан суғоришда қўллаш мақсадга мувофиқдир. Бунда бир марта суғориш гектари-га 800...1000 м.куб, мавсум давомида 4000...6000 м.куб сув сарфланади 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4476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z-Cyrl-U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uz-Cyrl-UZ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4931" name="Rectangle 3"/>
          <p:cNvSpPr>
            <a:spLocks noChangeArrowheads="1"/>
          </p:cNvSpPr>
          <p:nvPr/>
        </p:nvSpPr>
        <p:spPr bwMode="auto">
          <a:xfrm>
            <a:off x="2428860" y="1785926"/>
            <a:ext cx="2000264" cy="446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47675" algn="just" fontAlgn="base">
              <a:spcBef>
                <a:spcPct val="0"/>
              </a:spcBef>
              <a:spcAft>
                <a:spcPct val="0"/>
              </a:spcAft>
            </a:pPr>
            <a:endParaRPr lang="uz-Cyrl-UZ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47675" algn="just" fontAlgn="base">
              <a:spcBef>
                <a:spcPct val="0"/>
              </a:spcBef>
              <a:spcAft>
                <a:spcPct val="0"/>
              </a:spcAft>
            </a:pPr>
            <a:r>
              <a:rPr lang="uz-Cyrl-UZ" b="1" dirty="0" smtClean="0">
                <a:latin typeface="Times New Roman" pitchFamily="18" charset="0"/>
                <a:cs typeface="Times New Roman" pitchFamily="18" charset="0"/>
              </a:rPr>
              <a:t>Бу усулида сув махсус аппа-ратлар ёрдамида суғориладиган майдон устидан майда ёмғир томчилари тар-зида сепилади.  Бунда ўсимлик-ларнинг ер устки қисмлари намла- нади, уларнинг ўсиши учун қулай шароит яратади. </a:t>
            </a:r>
            <a:endParaRPr kumimoji="0" lang="uz-Cyrl-UZ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4932" name="Rectangle 4"/>
          <p:cNvSpPr>
            <a:spLocks noChangeArrowheads="1"/>
          </p:cNvSpPr>
          <p:nvPr/>
        </p:nvSpPr>
        <p:spPr bwMode="auto">
          <a:xfrm>
            <a:off x="4429124" y="1714488"/>
            <a:ext cx="2214578" cy="446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uz-Cyrl-UZ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uz-Cyrl-UZ" b="1" dirty="0" smtClean="0">
                <a:latin typeface="Times New Roman" pitchFamily="18" charset="0"/>
                <a:cs typeface="Times New Roman" pitchFamily="18" charset="0"/>
              </a:rPr>
              <a:t>Бу усулда сув ерга ётқизилган тру-баларда келтири-лади Бунда тупроқ ўзининг сўриш кучи ҳисобига намиқади. Бу усулни капилляр- лик хусусиятлари яхши бўлган ва ҳайдалма қатлам ости сувни ёмон ўтказадиган кучли тупроқларда қўллаш мумкин.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трелка вниз 18"/>
          <p:cNvSpPr/>
          <p:nvPr/>
        </p:nvSpPr>
        <p:spPr>
          <a:xfrm>
            <a:off x="1214414" y="1785926"/>
            <a:ext cx="357190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3286116" y="1785926"/>
            <a:ext cx="357190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низ 21"/>
          <p:cNvSpPr/>
          <p:nvPr/>
        </p:nvSpPr>
        <p:spPr>
          <a:xfrm>
            <a:off x="5357818" y="1785926"/>
            <a:ext cx="357190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низ 22"/>
          <p:cNvSpPr/>
          <p:nvPr/>
        </p:nvSpPr>
        <p:spPr>
          <a:xfrm>
            <a:off x="7500958" y="1785926"/>
            <a:ext cx="285752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низ 23"/>
          <p:cNvSpPr/>
          <p:nvPr/>
        </p:nvSpPr>
        <p:spPr>
          <a:xfrm>
            <a:off x="1071538" y="1000108"/>
            <a:ext cx="571504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низ 25"/>
          <p:cNvSpPr/>
          <p:nvPr/>
        </p:nvSpPr>
        <p:spPr>
          <a:xfrm>
            <a:off x="3143240" y="1000108"/>
            <a:ext cx="571504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низ 26"/>
          <p:cNvSpPr/>
          <p:nvPr/>
        </p:nvSpPr>
        <p:spPr>
          <a:xfrm>
            <a:off x="5286380" y="1000108"/>
            <a:ext cx="500066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низ 28"/>
          <p:cNvSpPr/>
          <p:nvPr/>
        </p:nvSpPr>
        <p:spPr>
          <a:xfrm>
            <a:off x="7429520" y="1000108"/>
            <a:ext cx="428628" cy="2143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6786578" y="1928802"/>
            <a:ext cx="2214578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z-Cyrl-UZ" b="1" dirty="0" smtClean="0">
                <a:latin typeface="Times New Roman" pitchFamily="18" charset="0"/>
                <a:cs typeface="Times New Roman" pitchFamily="18" charset="0"/>
              </a:rPr>
              <a:t>Бу усулда сув ер бетига ётқизилган ватупроққа кўмил- ган пластмасса трубалар тармоғи бўйлаб томчилат-гичлар ёрдамида тупроқнинг ўсим-лик илдизлари таралган қатлами-га   кам меъёрлар-да ўғит  билан берилади</a:t>
            </a:r>
            <a:r>
              <a:rPr lang="uz-Cyrl-UZ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00034" y="285728"/>
            <a:ext cx="8215370" cy="92869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z-Cyrl-UZ" sz="2800" b="1" dirty="0" smtClean="0">
                <a:latin typeface="Times New Roman" pitchFamily="18" charset="0"/>
                <a:cs typeface="Times New Roman" pitchFamily="18" charset="0"/>
              </a:rPr>
              <a:t>Суғориш усулларининг кўриниши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5720" y="1428736"/>
            <a:ext cx="8572560" cy="514353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417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571613"/>
            <a:ext cx="7858180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97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42910" y="428604"/>
            <a:ext cx="7858180" cy="607223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/>
          </p:cNvSpPr>
          <p:nvPr>
            <p:ph type="title"/>
          </p:nvPr>
        </p:nvSpPr>
        <p:spPr>
          <a:xfrm>
            <a:off x="250825" y="274638"/>
            <a:ext cx="8713788" cy="706437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r>
              <a:rPr lang="uz-Cyrl-UZ" sz="2200" b="1" dirty="0" smtClean="0">
                <a:latin typeface="Arial" pitchFamily="34" charset="0"/>
              </a:rPr>
              <a:t>СУҒОРИШ УСУЛЛАРИНИ ПАХТА ҲОСИЛДОРЛИГИГА ТАЪСИРИ</a:t>
            </a:r>
            <a:endParaRPr lang="ru-RU" sz="2200" b="1" dirty="0" smtClean="0">
              <a:latin typeface="Arial" pitchFamily="34" charset="0"/>
            </a:endParaRPr>
          </a:p>
        </p:txBody>
      </p:sp>
      <p:graphicFrame>
        <p:nvGraphicFramePr>
          <p:cNvPr id="24063" name="Group 511"/>
          <p:cNvGraphicFramePr>
            <a:graphicFrameLocks noGrp="1"/>
          </p:cNvGraphicFramePr>
          <p:nvPr/>
        </p:nvGraphicFramePr>
        <p:xfrm>
          <a:off x="250825" y="1125538"/>
          <a:ext cx="8713788" cy="5543552"/>
        </p:xfrm>
        <a:graphic>
          <a:graphicData uri="http://schemas.openxmlformats.org/drawingml/2006/table">
            <a:tbl>
              <a:tblPr/>
              <a:tblGrid>
                <a:gridCol w="3898900"/>
                <a:gridCol w="1449388"/>
                <a:gridCol w="1219200"/>
                <a:gridCol w="915987"/>
                <a:gridCol w="1230313"/>
              </a:tblGrid>
              <a:tr h="11366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r>
                        <a:rPr kumimoji="0" lang="uz-Cyrl-UZ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Суғориш технологияси</a:t>
                      </a:r>
                      <a:endParaRPr kumimoji="0" lang="uz-Cyrl-UZ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r>
                        <a:rPr kumimoji="0" lang="uz-Cyrl-UZ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Эгатга бериладиган сув миқдори, л/сек</a:t>
                      </a:r>
                      <a:endParaRPr kumimoji="0" lang="uz-Cyrl-UZ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r>
                        <a:rPr kumimoji="0" lang="uz-Cyrl-UZ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Суғориш давомий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kumimoji="0" lang="uz-Cyrl-UZ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лиги, 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r>
                        <a:rPr kumimoji="0" lang="uz-Cyrl-UZ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соат</a:t>
                      </a:r>
                      <a:endParaRPr kumimoji="0" lang="uz-Cyrl-UZ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r>
                        <a:rPr kumimoji="0" lang="uz-Cyrl-UZ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Ҳосил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r>
                        <a:rPr kumimoji="0" lang="uz-Cyrl-UZ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дорлик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ц/га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r>
                        <a:rPr kumimoji="0" lang="uz-Cyrl-UZ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Қўшимча ҳосил,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r>
                        <a:rPr kumimoji="0" lang="uz-Cyrl-UZ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ц/га</a:t>
                      </a:r>
                      <a:endParaRPr kumimoji="0" lang="uz-Cyrl-UZ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5950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r>
                        <a:rPr kumimoji="0" lang="uz-Cyrl-UZ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Ғўзани узун эгатлар орқали суғориш 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r>
                        <a:rPr kumimoji="0" lang="uz-Cyrl-UZ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(400 м)</a:t>
                      </a:r>
                      <a:endParaRPr kumimoji="0" lang="uz-Cyrl-UZ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r>
                        <a:rPr kumimoji="0" lang="uz-Cyrl-U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,3-0</a:t>
                      </a:r>
                      <a:r>
                        <a:rPr kumimoji="0" lang="uz-Cyrl-U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60-76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27,0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5950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r>
                        <a:rPr kumimoji="0" lang="uz-Cyrl-UZ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Ғўзани 200 м узунликдаги эгатлар орқали суғориш</a:t>
                      </a:r>
                      <a:endParaRPr kumimoji="0" lang="uz-Cyrl-UZ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0,3-0,4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36-48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29,0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7538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r>
                        <a:rPr kumimoji="0" lang="uz-Cyrl-UZ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Ғўзани 100 м узунликдаги эгатлар орқали суғориш</a:t>
                      </a:r>
                      <a:endParaRPr kumimoji="0" lang="uz-Cyrl-UZ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0,2-0,3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20-24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30,5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3,5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5950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r>
                        <a:rPr kumimoji="0" lang="uz-Cyrl-UZ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Ғўзани 50-60 м узунликдаги эгатлар орқали суғориш</a:t>
                      </a:r>
                      <a:endParaRPr kumimoji="0" lang="uz-Cyrl-UZ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0,1-0,2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10-12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31,3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4,3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r>
                        <a:rPr kumimoji="0" lang="uz-Cyrl-UZ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Ғўзани ҳар қатордан суғориш</a:t>
                      </a:r>
                      <a:endParaRPr kumimoji="0" lang="uz-Cyrl-UZ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28,0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r>
                        <a:rPr kumimoji="0" lang="uz-Cyrl-UZ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Ғўзани қатор оралатиб суғориш</a:t>
                      </a:r>
                      <a:endParaRPr kumimoji="0" lang="uz-Cyrl-UZ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29,8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r>
                        <a:rPr kumimoji="0" lang="uz-Cyrl-UZ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Ғўзани қатор алмаштириб суғориш</a:t>
                      </a:r>
                      <a:endParaRPr kumimoji="0" lang="uz-Cyrl-UZ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31,0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3,0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r>
                        <a:rPr kumimoji="0" lang="uz-Cyrl-UZ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Одатдагидек суғориш</a:t>
                      </a:r>
                      <a:endParaRPr kumimoji="0" lang="uz-Cyrl-UZ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29,5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endParaRPr kumimoji="0" lang="uz-Cyrl-UZ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3533775" algn="l"/>
                        </a:tabLst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54472715"/>
      </p:ext>
    </p:extLst>
  </p:cSld>
  <p:clrMapOvr>
    <a:masterClrMapping/>
  </p:clrMapOvr>
  <p:transition advTm="1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50825" y="1009650"/>
            <a:ext cx="3960813" cy="2089150"/>
          </a:xfrm>
          <a:solidFill>
            <a:schemeClr val="bg1"/>
          </a:solidFill>
          <a:ln w="12700">
            <a:solidFill>
              <a:schemeClr val="accent1"/>
            </a:solidFill>
          </a:ln>
        </p:spPr>
        <p:txBody>
          <a:bodyPr/>
          <a:lstStyle/>
          <a:p>
            <a:pPr marL="196850" lvl="1" indent="4763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uz-Cyrl-UZ" sz="2000" b="1" dirty="0" smtClean="0">
                <a:solidFill>
                  <a:srgbClr val="2003CB"/>
                </a:solidFill>
                <a:effectLst/>
                <a:latin typeface="Arial" charset="0"/>
              </a:rPr>
              <a:t>Ёмғирлатиб  суғоришда:</a:t>
            </a:r>
          </a:p>
          <a:p>
            <a:pPr marL="196850" lvl="1" indent="4763" eaLnBrk="1" hangingPunct="1">
              <a:lnSpc>
                <a:spcPct val="80000"/>
              </a:lnSpc>
            </a:pPr>
            <a:r>
              <a:rPr lang="uz-Cyrl-UZ" sz="2000" b="1" i="1" dirty="0" smtClean="0">
                <a:solidFill>
                  <a:srgbClr val="2003CB"/>
                </a:solidFill>
                <a:effectLst/>
                <a:latin typeface="Arial" charset="0"/>
              </a:rPr>
              <a:t> оқава сувлар бўлмайди, </a:t>
            </a:r>
          </a:p>
          <a:p>
            <a:pPr marL="196850" lvl="1" indent="4763" eaLnBrk="1" hangingPunct="1">
              <a:lnSpc>
                <a:spcPct val="80000"/>
              </a:lnSpc>
            </a:pPr>
            <a:r>
              <a:rPr lang="uz-Cyrl-UZ" sz="2000" b="1" i="1" dirty="0" smtClean="0">
                <a:solidFill>
                  <a:srgbClr val="2003CB"/>
                </a:solidFill>
                <a:effectLst/>
                <a:latin typeface="Arial" charset="0"/>
              </a:rPr>
              <a:t> экин даласи бутун катталиги бўйича бир текис намланади,</a:t>
            </a:r>
          </a:p>
          <a:p>
            <a:pPr marL="196850" lvl="1" indent="4763" eaLnBrk="1" hangingPunct="1">
              <a:lnSpc>
                <a:spcPct val="80000"/>
              </a:lnSpc>
            </a:pPr>
            <a:r>
              <a:rPr lang="uz-Cyrl-UZ" sz="2000" b="1" i="1" dirty="0" smtClean="0">
                <a:solidFill>
                  <a:srgbClr val="2003CB"/>
                </a:solidFill>
                <a:effectLst/>
                <a:latin typeface="Arial" charset="0"/>
              </a:rPr>
              <a:t> далада эгат ва ўқариқ олишга ҳожат қолмайди</a:t>
            </a:r>
          </a:p>
        </p:txBody>
      </p:sp>
      <p:sp>
        <p:nvSpPr>
          <p:cNvPr id="179203" name="Text Box 3"/>
          <p:cNvSpPr txBox="1">
            <a:spLocks noChangeArrowheads="1"/>
          </p:cNvSpPr>
          <p:nvPr/>
        </p:nvSpPr>
        <p:spPr bwMode="auto">
          <a:xfrm>
            <a:off x="179388" y="6381750"/>
            <a:ext cx="431800" cy="33655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/>
              <a:t>13</a:t>
            </a:r>
          </a:p>
        </p:txBody>
      </p:sp>
      <p:sp>
        <p:nvSpPr>
          <p:cNvPr id="1017860" name="Rectangle 4"/>
          <p:cNvSpPr>
            <a:spLocks noChangeArrowheads="1"/>
          </p:cNvSpPr>
          <p:nvPr/>
        </p:nvSpPr>
        <p:spPr bwMode="auto">
          <a:xfrm>
            <a:off x="468313" y="260350"/>
            <a:ext cx="8229600" cy="504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lnSpc>
                <a:spcPct val="90000"/>
              </a:lnSpc>
              <a:defRPr/>
            </a:pPr>
            <a:r>
              <a:rPr kumimoji="1" lang="uz-Cyrl-UZ" sz="3200" b="1" dirty="0">
                <a:latin typeface="Times New Roman" pitchFamily="18" charset="0"/>
                <a:cs typeface="Times New Roman" pitchFamily="18" charset="0"/>
              </a:rPr>
              <a:t>Ёмғирлатиб суғориш</a:t>
            </a:r>
            <a:endParaRPr kumimoji="1"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920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356100" y="836613"/>
            <a:ext cx="4787900" cy="26638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79206" name="Picture 6" descr="srlhoz_teh2_5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7150" y="3190875"/>
            <a:ext cx="4265613" cy="36671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79207" name="Picture 7" descr="Дождевание - Байнлих"/>
          <p:cNvPicPr>
            <a:picLocks noChangeAspect="1" noChangeArrowheads="1"/>
          </p:cNvPicPr>
          <p:nvPr/>
        </p:nvPicPr>
        <p:blipFill>
          <a:blip r:embed="rId6">
            <a:lum bright="10000" contrast="40000"/>
          </a:blip>
          <a:srcRect/>
          <a:stretch>
            <a:fillRect/>
          </a:stretch>
        </p:blipFill>
        <p:spPr bwMode="auto">
          <a:xfrm>
            <a:off x="4343400" y="3500438"/>
            <a:ext cx="4800600" cy="335438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8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188913"/>
            <a:ext cx="8229600" cy="72072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Тупроқ остидан</a:t>
            </a:r>
            <a:r>
              <a:rPr lang="uz-Cyrl-UZ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z-Cyrl-UZ" sz="3200" b="1" dirty="0" smtClean="0">
                <a:latin typeface="Times New Roman" pitchFamily="18" charset="0"/>
                <a:cs typeface="Times New Roman" pitchFamily="18" charset="0"/>
              </a:rPr>
              <a:t>суғориш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81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8313" y="1295400"/>
            <a:ext cx="3455987" cy="4494213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/>
          <a:lstStyle/>
          <a:p>
            <a:pPr marL="450850" lvl="1" indent="-179388" eaLnBrk="1" hangingPunct="1">
              <a:buFont typeface="Wingdings" pitchFamily="2" charset="2"/>
              <a:buNone/>
            </a:pPr>
            <a:r>
              <a:rPr lang="uz-Cyrl-UZ" sz="2400" b="1" dirty="0" smtClean="0">
                <a:solidFill>
                  <a:srgbClr val="2003CB"/>
                </a:solidFill>
                <a:effectLst/>
                <a:latin typeface="Times New Roman" pitchFamily="18" charset="0"/>
                <a:cs typeface="Times New Roman" pitchFamily="18" charset="0"/>
              </a:rPr>
              <a:t>Тупроқ остидан суғоришда:</a:t>
            </a:r>
          </a:p>
          <a:p>
            <a:pPr marL="450850" lvl="1" indent="-179388" eaLnBrk="1" hangingPunct="1"/>
            <a:r>
              <a:rPr lang="uz-Cyrl-UZ" sz="2400" b="1" i="1" dirty="0" smtClean="0">
                <a:solidFill>
                  <a:srgbClr val="2003CB"/>
                </a:solidFill>
                <a:effectLst/>
                <a:latin typeface="Times New Roman" pitchFamily="18" charset="0"/>
                <a:cs typeface="Times New Roman" pitchFamily="18" charset="0"/>
              </a:rPr>
              <a:t> оқава сувлар бўлмайди, </a:t>
            </a:r>
          </a:p>
          <a:p>
            <a:pPr marL="450850" lvl="1" indent="-179388" eaLnBrk="1" hangingPunct="1"/>
            <a:r>
              <a:rPr lang="uz-Cyrl-UZ" sz="2400" b="1" i="1" dirty="0" smtClean="0">
                <a:solidFill>
                  <a:srgbClr val="2003CB"/>
                </a:solidFill>
                <a:effectLst/>
                <a:latin typeface="Times New Roman" pitchFamily="18" charset="0"/>
                <a:cs typeface="Times New Roman" pitchFamily="18" charset="0"/>
              </a:rPr>
              <a:t> экин қаторлари бутун узунлиги бўйича бир текис намланади,</a:t>
            </a:r>
          </a:p>
          <a:p>
            <a:pPr marL="450850" lvl="1" indent="-179388" eaLnBrk="1" hangingPunct="1"/>
            <a:r>
              <a:rPr lang="uz-Cyrl-UZ" sz="2400" b="1" i="1" dirty="0" smtClean="0">
                <a:solidFill>
                  <a:srgbClr val="2003CB"/>
                </a:solidFill>
                <a:effectLst/>
                <a:latin typeface="Times New Roman" pitchFamily="18" charset="0"/>
                <a:cs typeface="Times New Roman" pitchFamily="18" charset="0"/>
              </a:rPr>
              <a:t> далада эгат ва ўқариқ олишга ҳожат қолмайди</a:t>
            </a:r>
            <a:endParaRPr lang="ru-RU" sz="2400" b="1" i="1" dirty="0" smtClean="0">
              <a:solidFill>
                <a:srgbClr val="2003CB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8180" name="Picture 4" descr="KISSS Wetting Patter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4357694"/>
            <a:ext cx="4175125" cy="22701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78181" name="Picture 5" descr="Irrigation &amp; Water Technologi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1052513"/>
            <a:ext cx="4032250" cy="3168650"/>
          </a:xfrm>
          <a:prstGeom prst="rect">
            <a:avLst/>
          </a:prstGeom>
          <a:noFill/>
          <a:ln w="12700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900</Words>
  <Application>Microsoft Office PowerPoint</Application>
  <PresentationFormat>Экран (4:3)</PresentationFormat>
  <Paragraphs>169</Paragraphs>
  <Slides>20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СУҒОРИШ УСУЛЛАРИНИ ПАХТА ҲОСИЛДОРЛИГИГА ТАЪСИРИ</vt:lpstr>
      <vt:lpstr>Слайд 8</vt:lpstr>
      <vt:lpstr>Тупроқ остидан суғориш</vt:lpstr>
      <vt:lpstr>Слайд 10</vt:lpstr>
      <vt:lpstr>Слайд 11</vt:lpstr>
      <vt:lpstr>Слайд 12</vt:lpstr>
      <vt:lpstr>Слайд 13</vt:lpstr>
      <vt:lpstr>Слайд 14</vt:lpstr>
      <vt:lpstr>Томчилатиб суғориш усулини қўллаш</vt:lpstr>
      <vt:lpstr>Мамлакатимизда ишлаб чиқарилаётган томчилатиб суғориш тизимининг бутловчи қисмлари</vt:lpstr>
      <vt:lpstr>3. Томчилатиб суғоришни қўллашнинг асосий афзалликлари</vt:lpstr>
      <vt:lpstr>Слайд 18</vt:lpstr>
      <vt:lpstr>Слайд 19</vt:lpstr>
      <vt:lpstr>Слайд 20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Гость</dc:creator>
  <cp:lastModifiedBy>User</cp:lastModifiedBy>
  <cp:revision>2</cp:revision>
  <dcterms:created xsi:type="dcterms:W3CDTF">2016-06-01T12:47:54Z</dcterms:created>
  <dcterms:modified xsi:type="dcterms:W3CDTF">2017-06-22T09:53:45Z</dcterms:modified>
</cp:coreProperties>
</file>