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D46FB-277B-4B54-924D-CC3C0BDF089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0D5E0-AED8-4D2A-8B5A-4F0C2CE7C7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0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6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0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42910" y="1000108"/>
            <a:ext cx="8001056" cy="457203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28</a:t>
            </a:r>
            <a:r>
              <a:rPr lang="uz-Cyrl-UZ" sz="3600" b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-мавзу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Агрегатларни ишлатиш   (2 соат)</a:t>
            </a:r>
            <a:endParaRPr lang="ru-RU" sz="3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32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Режа: 1. Агрегатларни  тузиш шартлари ва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тартиби;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2. Агрегатларни  далада харакатланиш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усуллари;</a:t>
            </a:r>
            <a:endParaRPr lang="ru-RU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endParaRPr lang="uz-Cyrl-UZ" sz="3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428596" y="214290"/>
            <a:ext cx="8286808" cy="7143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535753" y="232621"/>
            <a:ext cx="8072494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31800" algn="l"/>
                <a:tab pos="615950" algn="l"/>
                <a:tab pos="647700" algn="l"/>
              </a:tabLst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Асосий ишларини бажаришда қўлланиладиган  агрегатларнинг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бурилиш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усуллари ва шакллари </a:t>
            </a:r>
            <a:endParaRPr kumimoji="0" lang="uz-Cyrl-U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010594"/>
          <a:ext cx="4286279" cy="5847406"/>
        </p:xfrm>
        <a:graphic>
          <a:graphicData uri="http://schemas.openxmlformats.org/drawingml/2006/table">
            <a:tbl>
              <a:tblPr/>
              <a:tblGrid>
                <a:gridCol w="236602"/>
                <a:gridCol w="1335034"/>
                <a:gridCol w="1340462"/>
                <a:gridCol w="1374181"/>
              </a:tblGrid>
              <a:tr h="454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Агрегатлар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тури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Бурилиш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усули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dirty="0">
                          <a:latin typeface="Times New Roman"/>
                          <a:ea typeface="Calibri"/>
                          <a:cs typeface="Times New Roman"/>
                        </a:rPr>
                        <a:t>Бурилиш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dirty="0">
                          <a:latin typeface="Times New Roman"/>
                          <a:ea typeface="Calibri"/>
                          <a:cs typeface="Times New Roman"/>
                        </a:rPr>
                        <a:t>шакли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162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Оддий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осма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тиркама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плуглар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билан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ер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ҳайдаш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Сиртмоқсиз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тўғри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z-Cyrl-UZ" sz="1600" b="1" dirty="0"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изиқли  бурилиш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437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Айланма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плуглар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dirty="0">
                          <a:latin typeface="Times New Roman"/>
                          <a:ea typeface="Calibri"/>
                          <a:cs typeface="Times New Roman"/>
                        </a:rPr>
                        <a:t>билан ер ҳайдаш, 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dirty="0">
                          <a:latin typeface="Times New Roman"/>
                          <a:ea typeface="Calibri"/>
                          <a:cs typeface="Times New Roman"/>
                        </a:rPr>
                        <a:t>   8 қаторли </a:t>
                      </a:r>
                      <a:r>
                        <a:rPr lang="uz-Cyrl-UZ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сеялкада  </a:t>
                      </a:r>
                      <a:r>
                        <a:rPr lang="uz-Cyrl-UZ" sz="1600" b="1" dirty="0">
                          <a:latin typeface="Times New Roman"/>
                          <a:ea typeface="Calibri"/>
                          <a:cs typeface="Times New Roman"/>
                        </a:rPr>
                        <a:t>чигит экиш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Сиртмоқли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орқага юриш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билан</a:t>
                      </a:r>
                      <a:r>
                        <a:rPr lang="uz-Cyrl-UZ" sz="1600" b="1" dirty="0">
                          <a:latin typeface="Times New Roman"/>
                          <a:ea typeface="Calibri"/>
                          <a:cs typeface="Times New Roman"/>
                        </a:rPr>
                        <a:t> бурилиш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214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Тирмалаш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дисклаш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молалаш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, 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текислаш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58750" algn="l"/>
                          <a:tab pos="561340" algn="ctr"/>
                        </a:tabLs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Сиртмоқли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158750" algn="l"/>
                          <a:tab pos="561340" algn="ctr"/>
                        </a:tabLs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бир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томонлама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бурилиш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1162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Ғалла ўриш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пахта  </a:t>
                      </a: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териш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ўт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ва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пичан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ўриш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Сиртмоқсиз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тўғри чизиқли  бурилиш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300" b="1" dirty="0">
                          <a:latin typeface="Times New Roman"/>
                          <a:ea typeface="Calibri"/>
                          <a:cs typeface="Times New Roman"/>
                        </a:rPr>
                        <a:t>       </a:t>
                      </a:r>
                      <a:endParaRPr lang="ru-RU" sz="1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017" marR="630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3428992" y="1643050"/>
          <a:ext cx="1143008" cy="1003859"/>
        </p:xfrm>
        <a:graphic>
          <a:graphicData uri="http://schemas.openxmlformats.org/presentationml/2006/ole">
            <p:oleObj spid="_x0000_s1026" name="Точечный рисунок" r:id="rId3" imgW="2534004" imgH="2095793" progId="PBrush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3357554" y="3143248"/>
          <a:ext cx="1184369" cy="1150204"/>
        </p:xfrm>
        <a:graphic>
          <a:graphicData uri="http://schemas.openxmlformats.org/presentationml/2006/ole">
            <p:oleObj spid="_x0000_s1027" name="Точечный рисунок" r:id="rId4" imgW="1914286" imgH="2133898" progId="PBrush">
              <p:embed/>
            </p:oleObj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357554" y="4572008"/>
          <a:ext cx="1143008" cy="1111258"/>
        </p:xfrm>
        <a:graphic>
          <a:graphicData uri="http://schemas.openxmlformats.org/presentationml/2006/ole">
            <p:oleObj spid="_x0000_s1028" name="Точечный рисунок" r:id="rId5" imgW="1980952" imgH="2209524" progId="PBrush">
              <p:embed/>
            </p:oleObj>
          </a:graphicData>
        </a:graphic>
      </p:graphicFrame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3286116" y="5786454"/>
          <a:ext cx="1285884" cy="895350"/>
        </p:xfrm>
        <a:graphic>
          <a:graphicData uri="http://schemas.openxmlformats.org/presentationml/2006/ole">
            <p:oleObj spid="_x0000_s1029" name="Точечный рисунок" r:id="rId6" imgW="2534004" imgH="2095793" progId="PBrush">
              <p:embed/>
            </p:oleObj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857752" y="2125031"/>
          <a:ext cx="4143404" cy="3522356"/>
        </p:xfrm>
        <a:graphic>
          <a:graphicData uri="http://schemas.openxmlformats.org/drawingml/2006/table">
            <a:tbl>
              <a:tblPr/>
              <a:tblGrid>
                <a:gridCol w="264039"/>
                <a:gridCol w="1363727"/>
                <a:gridCol w="1301192"/>
                <a:gridCol w="1214446"/>
              </a:tblGrid>
              <a:tr h="16430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Ғўзани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дефолиация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қилиш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ва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кимёвий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ишлов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бериш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ариқ олиш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ва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текислаш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z-Cyrl-UZ" sz="1600" b="1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Сиртмоқсиз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тўғри чизиқли  бурилиш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203200" algn="l"/>
                          <a:tab pos="821055" algn="ctr"/>
                        </a:tabLs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		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571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z-Cyrl-UZ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Бошқа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барча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ишлар</a:t>
                      </a:r>
                      <a:endParaRPr lang="ru-RU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uz-Cyrl-UZ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z-Cyrl-UZ" sz="16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Сиртмоқсиз</a:t>
                      </a:r>
                      <a:r>
                        <a:rPr lang="ru-RU" sz="16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dirty="0">
                          <a:latin typeface="Times New Roman"/>
                          <a:ea typeface="Calibri"/>
                          <a:cs typeface="Times New Roman"/>
                        </a:rPr>
                        <a:t>доира 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бўйлаб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r>
                        <a:rPr lang="uz-Cyrl-UZ" sz="1600" b="1" dirty="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1600" b="1" dirty="0" err="1">
                          <a:latin typeface="Times New Roman"/>
                          <a:ea typeface="Calibri"/>
                          <a:cs typeface="Times New Roman"/>
                        </a:rPr>
                        <a:t>рилиш</a:t>
                      </a: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7858148" y="2357430"/>
          <a:ext cx="1143008" cy="1319214"/>
        </p:xfrm>
        <a:graphic>
          <a:graphicData uri="http://schemas.openxmlformats.org/presentationml/2006/ole">
            <p:oleObj spid="_x0000_s1030" name="Точечный рисунок" r:id="rId7" imgW="2534004" imgH="2095793" progId="PBrush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7858148" y="4143380"/>
          <a:ext cx="1071570" cy="1440458"/>
        </p:xfrm>
        <a:graphic>
          <a:graphicData uri="http://schemas.openxmlformats.org/presentationml/2006/ole">
            <p:oleObj spid="_x0000_s1031" name="Точечный рисунок" r:id="rId8" imgW="2038095" imgH="2200582" progId="PBrush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857224" y="428604"/>
            <a:ext cx="7643866" cy="78581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Агрегатларнинг харакатланиш   усуллари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786" y="1428736"/>
            <a:ext cx="2357454" cy="857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Доиравий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28992" y="1428736"/>
            <a:ext cx="2357454" cy="8572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Бўйлама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43636" y="1428736"/>
            <a:ext cx="2357454" cy="85725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Диоганал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667" y="2285993"/>
            <a:ext cx="5143536" cy="4357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2198" y="2285991"/>
            <a:ext cx="2457454" cy="435771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Стрелка вниз 12"/>
          <p:cNvSpPr/>
          <p:nvPr/>
        </p:nvSpPr>
        <p:spPr>
          <a:xfrm>
            <a:off x="1785918" y="1214422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429124" y="1214422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7072330" y="1214422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1714480" y="2285992"/>
            <a:ext cx="428628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429124" y="2285992"/>
            <a:ext cx="357190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143768" y="2285992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rot="16200000" flipH="1">
            <a:off x="5929322" y="3786190"/>
            <a:ext cx="2428892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Агрегатнинг доиравий усулда харакатланиши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528641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Д о и р а в и й   х а р а к а т л а н и ш - бунда агрегатнинг иш йўллари ишлов берилаётган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даланингҳамма томонига параллел  бўлади.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Бу усулда агрегат дала </a:t>
            </a:r>
          </a:p>
          <a:p>
            <a:pPr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четидан ўртасига ёки </a:t>
            </a:r>
          </a:p>
          <a:p>
            <a:pPr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ўртадан четга харакат-</a:t>
            </a:r>
          </a:p>
          <a:p>
            <a:pPr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ланади, бунда агрегат </a:t>
            </a:r>
          </a:p>
          <a:p>
            <a:pPr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иш   йўлида      бурчак         </a:t>
            </a:r>
          </a:p>
          <a:p>
            <a:pPr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остида бурилиб,  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салт        </a:t>
            </a:r>
          </a:p>
          <a:p>
            <a:pPr>
              <a:buNone/>
            </a:pP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юришсиз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харакатланади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85731" name="Picture 3"/>
          <p:cNvPicPr>
            <a:picLocks noChangeAspect="1" noChangeArrowheads="1"/>
          </p:cNvPicPr>
          <p:nvPr/>
        </p:nvPicPr>
        <p:blipFill>
          <a:blip r:embed="rId2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928662" y="2348880"/>
            <a:ext cx="3067274" cy="38884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Агрегатнинг бўйлама усулда харакатланиши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500726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Б ў й л а м а  х а р а к а т л а н и ш  - бунда    агрегатнинг иш йўллари ишлов берилаётган      </a:t>
            </a:r>
            <a:r>
              <a:rPr lang="uz-Cyrl-UZ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даланинг ҳеч бўлмаса бир томонига параллел </a:t>
            </a: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бўлади.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Бўйлама харакатланиш    </a:t>
            </a:r>
          </a:p>
          <a:p>
            <a:pPr>
              <a:buNone/>
            </a:pP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усули  амалда    кўпроқ </a:t>
            </a:r>
          </a:p>
          <a:p>
            <a:pPr>
              <a:buNone/>
            </a:pP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қўлланилади, бу усулда  </a:t>
            </a:r>
          </a:p>
          <a:p>
            <a:pPr>
              <a:buNone/>
            </a:pP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агрегат   пайкал бўйлаб         </a:t>
            </a:r>
          </a:p>
          <a:p>
            <a:pPr>
              <a:buNone/>
            </a:pP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тўғри чизиқли харакат-</a:t>
            </a:r>
          </a:p>
          <a:p>
            <a:pPr>
              <a:buNone/>
            </a:pP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ланиб ишлайди, пайкал- </a:t>
            </a:r>
          </a:p>
          <a:p>
            <a:pPr>
              <a:buNone/>
            </a:pP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лар охиридаги бурилиш   </a:t>
            </a:r>
          </a:p>
          <a:p>
            <a:pPr>
              <a:buNone/>
            </a:pP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йўлагида салт юришлар </a:t>
            </a:r>
          </a:p>
          <a:p>
            <a:pPr>
              <a:buNone/>
            </a:pPr>
            <a:r>
              <a:rPr lang="uz-Cyrl-UZ" sz="30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бажаради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86754" name="Picture 2"/>
          <p:cNvPicPr>
            <a:picLocks noChangeAspect="1" noChangeArrowheads="1"/>
          </p:cNvPicPr>
          <p:nvPr/>
        </p:nvPicPr>
        <p:blipFill>
          <a:blip r:embed="rId2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714348" y="2428868"/>
            <a:ext cx="3286148" cy="3925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Агрегатнинг диоганал усулда харакатланиши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500726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uz-Cyrl-UZ" sz="31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z-Cyrl-UZ" sz="4100" b="1" dirty="0" smtClean="0">
                <a:latin typeface="Times New Roman" pitchFamily="18" charset="0"/>
                <a:cs typeface="Times New Roman" pitchFamily="18" charset="0"/>
              </a:rPr>
              <a:t>Д и а г о н а л   х а р а к а т л а н и ш  - бунда агрегатнинг иш йўллари ишлов берилаётган  </a:t>
            </a:r>
            <a:r>
              <a:rPr lang="uz-Cyrl-UZ" sz="4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даланинг томонларига нисбатан бурчак остида </a:t>
            </a:r>
            <a:r>
              <a:rPr lang="uz-Cyrl-UZ" sz="4100" b="1" dirty="0" smtClean="0">
                <a:latin typeface="Times New Roman" pitchFamily="18" charset="0"/>
                <a:cs typeface="Times New Roman" pitchFamily="18" charset="0"/>
              </a:rPr>
              <a:t>бўлади.</a:t>
            </a:r>
            <a:endParaRPr lang="ru-RU" sz="4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z-Cyrl-UZ" sz="41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Диагонал харакатланиш  </a:t>
            </a:r>
          </a:p>
          <a:p>
            <a:pPr>
              <a:buNone/>
            </a:pPr>
            <a:r>
              <a:rPr lang="uz-Cyrl-UZ" sz="41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усули кам бўлиб, асосан </a:t>
            </a:r>
          </a:p>
          <a:p>
            <a:pPr>
              <a:buNone/>
            </a:pPr>
            <a:r>
              <a:rPr lang="uz-Cyrl-UZ" sz="41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ерни   экиш      олдидан          </a:t>
            </a:r>
          </a:p>
          <a:p>
            <a:pPr>
              <a:buNone/>
            </a:pPr>
            <a:r>
              <a:rPr lang="uz-Cyrl-UZ" sz="41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ишлашда  қўлланилади.  </a:t>
            </a:r>
          </a:p>
          <a:p>
            <a:pPr>
              <a:buNone/>
            </a:pPr>
            <a:r>
              <a:rPr lang="uz-Cyrl-UZ" sz="41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Бунда агрегат </a:t>
            </a:r>
            <a:r>
              <a:rPr lang="uz-Cyrl-UZ" sz="4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диагонал   </a:t>
            </a:r>
          </a:p>
          <a:p>
            <a:pPr>
              <a:buNone/>
            </a:pPr>
            <a:r>
              <a:rPr lang="uz-Cyrl-UZ" sz="4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моккисимон ва диагонал   </a:t>
            </a:r>
          </a:p>
          <a:p>
            <a:pPr>
              <a:buNone/>
            </a:pPr>
            <a:r>
              <a:rPr lang="uz-Cyrl-UZ" sz="4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кесишма кўриниши</a:t>
            </a:r>
            <a:r>
              <a:rPr lang="uz-Cyrl-UZ" sz="4100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>
              <a:buNone/>
            </a:pPr>
            <a:r>
              <a:rPr lang="uz-Cyrl-UZ" sz="41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бўйича  харакатланади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87778" name="Picture 2"/>
          <p:cNvPicPr>
            <a:picLocks noChangeAspect="1" noChangeArrowheads="1"/>
          </p:cNvPicPr>
          <p:nvPr/>
        </p:nvPicPr>
        <p:blipFill>
          <a:blip r:embed="rId2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857224" y="2571744"/>
            <a:ext cx="3214710" cy="38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596" y="285728"/>
            <a:ext cx="8072494" cy="121444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642910" y="285728"/>
            <a:ext cx="7643866" cy="16619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3050" algn="l"/>
                <a:tab pos="593725" algn="ctr"/>
              </a:tabLst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Ишларини бажаришда қўланиладиган  агрегатларнинг харакатланиш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3050" algn="l"/>
                <a:tab pos="593725" algn="ctr"/>
              </a:tabLst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усуллари ва шакллари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3050" algn="l"/>
                <a:tab pos="593725" algn="ctr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2092000"/>
              </p:ext>
            </p:extLst>
          </p:nvPr>
        </p:nvGraphicFramePr>
        <p:xfrm>
          <a:off x="500035" y="1571612"/>
          <a:ext cx="4286279" cy="5072098"/>
        </p:xfrm>
        <a:graphic>
          <a:graphicData uri="http://schemas.openxmlformats.org/drawingml/2006/table">
            <a:tbl>
              <a:tblPr/>
              <a:tblGrid>
                <a:gridCol w="232659"/>
                <a:gridCol w="1267538"/>
                <a:gridCol w="1363366"/>
                <a:gridCol w="1422716"/>
              </a:tblGrid>
              <a:tr h="500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Агрегатлар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тури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dirty="0">
                          <a:latin typeface="Times New Roman"/>
                          <a:ea typeface="Calibri"/>
                          <a:cs typeface="Times New Roman"/>
                        </a:rPr>
                        <a:t>Харакатланиш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dirty="0">
                          <a:latin typeface="Times New Roman"/>
                          <a:ea typeface="Calibri"/>
                          <a:cs typeface="Times New Roman"/>
                        </a:rPr>
                        <a:t>усули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dirty="0">
                          <a:latin typeface="Times New Roman"/>
                          <a:ea typeface="Calibri"/>
                          <a:cs typeface="Times New Roman"/>
                        </a:rPr>
                        <a:t>Харакатланиш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dirty="0">
                          <a:latin typeface="Times New Roman"/>
                          <a:ea typeface="Calibri"/>
                          <a:cs typeface="Times New Roman"/>
                        </a:rPr>
                        <a:t>шакли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407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Оддий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осма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тиркама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плуглар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билан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ер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ҳайдаш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73050" algn="l"/>
                          <a:tab pos="594360" algn="ctr"/>
                        </a:tabLs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Ўртага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ва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четга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73050" algn="l"/>
                          <a:tab pos="594360" algn="ctr"/>
                        </a:tabLs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ағдариб ҳайдаш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873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Айланма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плуглар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dirty="0">
                          <a:latin typeface="Times New Roman"/>
                          <a:ea typeface="Calibri"/>
                          <a:cs typeface="Times New Roman"/>
                        </a:rPr>
                        <a:t>билан ер ҳайдаш, 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dirty="0">
                          <a:latin typeface="Times New Roman"/>
                          <a:ea typeface="Calibri"/>
                          <a:cs typeface="Times New Roman"/>
                        </a:rPr>
                        <a:t>   8 қаторли </a:t>
                      </a:r>
                      <a:r>
                        <a:rPr lang="uz-Cyrl-UZ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сеялкада  </a:t>
                      </a:r>
                      <a:r>
                        <a:rPr lang="uz-Cyrl-UZ" sz="1400" b="1" dirty="0">
                          <a:latin typeface="Times New Roman"/>
                          <a:ea typeface="Calibri"/>
                          <a:cs typeface="Times New Roman"/>
                        </a:rPr>
                        <a:t>чигит экиш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Моккисимон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харакатланиш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69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Тирмалаш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дисклаш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молалаш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 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текислаш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Диоганал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моккисимон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харакатланиш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2954" name="Object 10"/>
          <p:cNvGraphicFramePr>
            <a:graphicFrameLocks noChangeAspect="1"/>
          </p:cNvGraphicFramePr>
          <p:nvPr/>
        </p:nvGraphicFramePr>
        <p:xfrm>
          <a:off x="3428992" y="2143116"/>
          <a:ext cx="1143008" cy="1258110"/>
        </p:xfrm>
        <a:graphic>
          <a:graphicData uri="http://schemas.openxmlformats.org/presentationml/2006/ole">
            <p:oleObj spid="_x0000_s2050" name="Точечный рисунок" r:id="rId3" imgW="2657846" imgH="3772427" progId="PBrush">
              <p:embed/>
            </p:oleObj>
          </a:graphicData>
        </a:graphic>
      </p:graphicFrame>
      <p:graphicFrame>
        <p:nvGraphicFramePr>
          <p:cNvPr id="82953" name="Object 9"/>
          <p:cNvGraphicFramePr>
            <a:graphicFrameLocks noChangeAspect="1"/>
          </p:cNvGraphicFramePr>
          <p:nvPr/>
        </p:nvGraphicFramePr>
        <p:xfrm>
          <a:off x="3571868" y="3571876"/>
          <a:ext cx="1118799" cy="1571636"/>
        </p:xfrm>
        <a:graphic>
          <a:graphicData uri="http://schemas.openxmlformats.org/presentationml/2006/ole">
            <p:oleObj spid="_x0000_s2051" name="Точечный рисунок" r:id="rId4" imgW="2610214" imgH="3734321" progId="PBrush">
              <p:embed/>
            </p:oleObj>
          </a:graphicData>
        </a:graphic>
      </p:graphicFrame>
      <p:graphicFrame>
        <p:nvGraphicFramePr>
          <p:cNvPr id="82952" name="Object 8"/>
          <p:cNvGraphicFramePr>
            <a:graphicFrameLocks noChangeAspect="1"/>
          </p:cNvGraphicFramePr>
          <p:nvPr/>
        </p:nvGraphicFramePr>
        <p:xfrm>
          <a:off x="3500430" y="5286388"/>
          <a:ext cx="1044782" cy="1285884"/>
        </p:xfrm>
        <a:graphic>
          <a:graphicData uri="http://schemas.openxmlformats.org/presentationml/2006/ole">
            <p:oleObj spid="_x0000_s2052" name="Точечный рисунок" r:id="rId5" imgW="4029637" imgH="3514286" progId="PBrush">
              <p:embed/>
            </p:oleObj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11230693"/>
              </p:ext>
            </p:extLst>
          </p:nvPr>
        </p:nvGraphicFramePr>
        <p:xfrm>
          <a:off x="4857752" y="2071677"/>
          <a:ext cx="3929090" cy="4700598"/>
        </p:xfrm>
        <a:graphic>
          <a:graphicData uri="http://schemas.openxmlformats.org/drawingml/2006/table">
            <a:tbl>
              <a:tblPr/>
              <a:tblGrid>
                <a:gridCol w="216886"/>
                <a:gridCol w="1140436"/>
                <a:gridCol w="1357322"/>
                <a:gridCol w="1214446"/>
              </a:tblGrid>
              <a:tr h="14287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Ғалла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ўриш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машинада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пахта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териш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ўт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ва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пичан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ўриш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кки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пайкалли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харакатланиш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716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Ғўзани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дефолиация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қилиш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ва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кимёвий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ишлов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бериш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ариқ олиш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текислаш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Моккисимон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харакатланиш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001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Бошқа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барча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ишлар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Calibri"/>
                          <a:cs typeface="Times New Roman"/>
                        </a:rPr>
                        <a:t>Моккисимон</a:t>
                      </a:r>
                      <a:r>
                        <a:rPr lang="ru-RU" sz="1400" b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харакатланиш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2957" name="Object 13"/>
          <p:cNvGraphicFramePr>
            <a:graphicFrameLocks noChangeAspect="1"/>
          </p:cNvGraphicFramePr>
          <p:nvPr/>
        </p:nvGraphicFramePr>
        <p:xfrm>
          <a:off x="7715272" y="2143116"/>
          <a:ext cx="971551" cy="1285875"/>
        </p:xfrm>
        <a:graphic>
          <a:graphicData uri="http://schemas.openxmlformats.org/presentationml/2006/ole">
            <p:oleObj spid="_x0000_s2053" name="Точечный рисунок" r:id="rId6" imgW="2676899" imgH="3847619" progId="PBrush">
              <p:embed/>
            </p:oleObj>
          </a:graphicData>
        </a:graphic>
      </p:graphicFrame>
      <p:graphicFrame>
        <p:nvGraphicFramePr>
          <p:cNvPr id="82956" name="Object 12"/>
          <p:cNvGraphicFramePr>
            <a:graphicFrameLocks noChangeAspect="1"/>
          </p:cNvGraphicFramePr>
          <p:nvPr/>
        </p:nvGraphicFramePr>
        <p:xfrm>
          <a:off x="7715272" y="3714752"/>
          <a:ext cx="985838" cy="1476375"/>
        </p:xfrm>
        <a:graphic>
          <a:graphicData uri="http://schemas.openxmlformats.org/presentationml/2006/ole">
            <p:oleObj spid="_x0000_s2054" name="Точечный рисунок" r:id="rId7" imgW="2629267" imgH="3809524" progId="PBrush">
              <p:embed/>
            </p:oleObj>
          </a:graphicData>
        </a:graphic>
      </p:graphicFrame>
      <p:graphicFrame>
        <p:nvGraphicFramePr>
          <p:cNvPr id="82955" name="Object 11"/>
          <p:cNvGraphicFramePr>
            <a:graphicFrameLocks noChangeAspect="1"/>
          </p:cNvGraphicFramePr>
          <p:nvPr/>
        </p:nvGraphicFramePr>
        <p:xfrm>
          <a:off x="7715272" y="5357826"/>
          <a:ext cx="990601" cy="1257300"/>
        </p:xfrm>
        <a:graphic>
          <a:graphicData uri="http://schemas.openxmlformats.org/presentationml/2006/ole">
            <p:oleObj spid="_x0000_s2055" name="Точечный рисунок" r:id="rId8" imgW="2610214" imgH="3790476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500042"/>
            <a:ext cx="5000660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2071678"/>
            <a:ext cx="8358246" cy="45720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500034" y="2357430"/>
            <a:ext cx="835824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Агрегатни ҳар бир километр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ошиқча салт юриши унинг иш унумини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камайишига ва ёқилғи сарфини    ошишига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олиб   келади. Шунинг учун  ҳар бир агрегатга    дала  бўйлаб   харакатланиш   усули      ва  шакли 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ҳамда      дала    ўлчамларини    шундай танлаш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керакки, бунда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салт  йўлнинг узунлигини 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энг кам бўлишига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эришиш талаб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этилади.</a:t>
            </a:r>
            <a:endParaRPr kumimoji="0" lang="uz-Cyrl-UZ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402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99892" y="1916832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Агрегатни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амалда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тузиш-да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нималарга эътибор бериш керак?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Агрегатни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ишга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тайёр-лашда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бажариладиган ишларни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биласизми?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200" b="1" i="1" dirty="0" smtClean="0">
                <a:latin typeface="Times New Roman" pitchFamily="18" charset="0"/>
                <a:cs typeface="Times New Roman" pitchFamily="18" charset="0"/>
              </a:rPr>
              <a:t>Аграгатни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тузиш шартлари, тартиби ва талаблари, бурилиш усуллари ва шакллари,  </a:t>
            </a:r>
            <a:r>
              <a:rPr lang="uz-Cyrl-UZ" sz="2200" b="1" i="1" dirty="0" smtClean="0">
                <a:latin typeface="Times New Roman" pitchFamily="18" charset="0"/>
                <a:cs typeface="Times New Roman" pitchFamily="18" charset="0"/>
              </a:rPr>
              <a:t>харакат-ланиш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усуллари, иш </a:t>
            </a:r>
            <a:r>
              <a:rPr lang="uz-Cyrl-UZ" sz="2200" b="1" i="1" dirty="0" smtClean="0">
                <a:latin typeface="Times New Roman" pitchFamily="18" charset="0"/>
                <a:cs typeface="Times New Roman" pitchFamily="18" charset="0"/>
              </a:rPr>
              <a:t>йўллари коэффи-циенти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9473965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97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14348" y="428604"/>
            <a:ext cx="7858180" cy="8572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Агрегат  тузишнинг асосий мақсади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1643050"/>
            <a:ext cx="8643998" cy="50006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28596" y="1991486"/>
            <a:ext cx="835824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Агрегатларни тузиш –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бу аниқ шароитда агротехника талабларига мувофиқ ишларнинг юқори сифатда бажарилишини, машиналардан унумли фойдаланишни, энг юқори иш унуми ва тежамкорликни таъминлай-диган агрегатларни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танлашдан иборат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857224" y="500042"/>
            <a:ext cx="7858180" cy="64294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  тузишнинг асосий шартлари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44" y="1357298"/>
            <a:ext cx="8786874" cy="52864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85720" y="1428736"/>
            <a:ext cx="850112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технологик ишларнинг агротехника талабларига мувофиқ 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юқори сифатда бажарилишини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аниқ иш шароитига, яъни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майдоннинг ўлчамига ва материалларнинг ҳолатига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мос келишини;  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двигател қувватидан тўлиқ ҳамда тракторнинг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тортиш кучидан белгиланган чегараларда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фойдаланишни;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ишлов бериладиган майдон ва олинган маҳсулот бирлигига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энг кам меҳнат, энергия ва ёқилғи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сарфланишини;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харакатчанлик (маневр) хусусиятларини ва хизмат кўрсатиш қулайлигини;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агрегатда ишлайдиган механизатор ва ёрдамчи ишчиларга оид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меҳнат муҳофазаси ва теҳника ҳавфсизлиги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талабларига жавоб беришини таъминлаши талаб этилади.</a:t>
            </a:r>
            <a:endParaRPr kumimoji="0" lang="uz-Cyrl-UZ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2976" y="357166"/>
            <a:ext cx="7215238" cy="64294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85852" y="285728"/>
            <a:ext cx="69294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 тузишнинг тартиби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uz-Cyrl-UZ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214422"/>
            <a:ext cx="8858312" cy="54292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85720" y="1214422"/>
            <a:ext cx="857256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Агрегатни тузиш қуйидаги татибда</a:t>
            </a:r>
            <a:r>
              <a:rPr kumimoji="0" lang="uz-Cyrl-UZ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бажарилади: 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619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технологик ишнинг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шароитлари ва агротехника талаблари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аниқланади; 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трактор ва қишлоқ хўжалиги машинасининг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русуми танланади;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технологик ишни бажариш учун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 тезлиги танланади ва тракторнинг иш узатмаси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аниқланади. 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агрегатдаги машиналарнинг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қамраш кенглиги ва сони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аниқланади;</a:t>
            </a:r>
            <a:endParaRPr lang="ru-RU" sz="1100" b="1" dirty="0" smtClean="0"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 агрегат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амалда тузилади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яъни қишлоқ хўжалиги машинаси тракторга тиркалади ёки ўрнатилади,  сўнгра  технологик созланади;</a:t>
            </a: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 тузилган қишлоқ хўжалиги агрегати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дала шароитида ишлатиб кўрилади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ҳамда унинг кўрсатгичлари баҳоланади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z-Cyrl-UZ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85720" y="1428736"/>
            <a:ext cx="8572560" cy="521497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Қишлоқ хўжалиги агрегати далада харакатланиб ишлайди. Бунда агрегат босиб ўтадиган йўл анчагина узун бўлади. Масалан: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га майдонда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очилган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пахтани териб олишда икки қаторли пахта териш машинаси   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55 км йўл босади.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Агрегат далада харакатланганда тўғри чизиқли иш юришлар ва эгри чизиқли салт юришлар қилади.  Шунга мувофиқ агрегат харакати асосий элементларига, яъни,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 юриш ва салт юришга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ажратилади.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Даланинг узунлигига қараб агрегат томонидан босиб ўтилган умумий йўлнинг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ўртача 8-12%, 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қисқа бўлган далаларда  эса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40% гача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узунлиги салт юришларга кетади.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214290"/>
            <a:ext cx="8572560" cy="107157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247775" algn="l"/>
                <a:tab pos="3059113" algn="ctr"/>
              </a:tabLs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Агрегатларни мақбул харакатланиш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247775" algn="l"/>
                <a:tab pos="3059113" algn="ctr"/>
              </a:tabLs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усулининг аҳамияти</a:t>
            </a:r>
            <a:endPara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85720" y="214290"/>
            <a:ext cx="8572560" cy="107157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247775" algn="l"/>
                <a:tab pos="3059113" algn="ctr"/>
              </a:tabLs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Агрегатнинг даладаги иш юриши  </a:t>
            </a:r>
            <a:endPara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66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7158" y="1428736"/>
            <a:ext cx="8501122" cy="52864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85720" y="214290"/>
            <a:ext cx="8572560" cy="107157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247775" algn="l"/>
                <a:tab pos="3059113" algn="ctr"/>
              </a:tabLs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Агрегатнинг даладаги салт юриши  </a:t>
            </a:r>
            <a:endPara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65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5720" y="1357297"/>
            <a:ext cx="8501122" cy="541605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85720" y="1428736"/>
            <a:ext cx="8572560" cy="521497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85720" y="214290"/>
            <a:ext cx="8572560" cy="107157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Агрегатларни иш йўллари коэффициенти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Rectangle 13"/>
              <p:cNvSpPr>
                <a:spLocks noChangeArrowheads="1"/>
              </p:cNvSpPr>
              <p:nvPr/>
            </p:nvSpPr>
            <p:spPr bwMode="auto">
              <a:xfrm>
                <a:off x="496789" y="1310571"/>
                <a:ext cx="8391306" cy="50844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449263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z-Cyrl-UZ" sz="3200" b="1" i="0" u="none" strike="noStrike" cap="none" normalizeH="0" baseline="0" dirty="0" smtClean="0">
                    <a:ln>
                      <a:noFill/>
                    </a:ln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Агрегатларни иш йўллари коэффициенти унинг тўғри танланганлигини белгилайди ва қуйидагича аниқланади:  </a:t>
                </a:r>
                <a:r>
                  <a:rPr kumimoji="0" lang="uz-Cyrl-UZ" sz="3200" b="1" i="0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/>
                </a:r>
              </a:p>
              <a:p>
                <a:pPr marL="0" marR="0" lvl="0" indent="449263" algn="just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uz-Cyrl-UZ" sz="3600" b="1" dirty="0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/>
                </a:r>
                <a:r>
                  <a:rPr kumimoji="0" lang="uz-Cyrl-UZ" sz="3600" b="1" i="0" u="none" strike="noStrike" cap="none" normalizeH="0" baseline="0" dirty="0" smtClean="0">
                    <a:ln>
                      <a:noFill/>
                    </a:ln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/>
                </a:r>
                <a:r>
                  <a:rPr kumimoji="0" lang="uz-Cyrl-UZ" sz="5400" b="1" i="0" u="none" strike="noStrike" cap="none" normalizeH="0" baseline="0" dirty="0" smtClean="0">
                    <a:ln>
                      <a:noFill/>
                    </a:ln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 φ </a:t>
                </a:r>
                <a:r>
                  <a:rPr lang="en-US" sz="5400" b="1" dirty="0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54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5400" b="1" i="1" smtClean="0">
                            <a:latin typeface="Cambria Math"/>
                            <a:cs typeface="Times New Roman" pitchFamily="18" charset="0"/>
                          </a:rPr>
                          <m:t>𝑳</m:t>
                        </m:r>
                        <m:r>
                          <a:rPr lang="ru-RU" sz="5400" b="1" i="1" smtClean="0">
                            <a:latin typeface="Cambria Math"/>
                            <a:cs typeface="Times New Roman" pitchFamily="18" charset="0"/>
                          </a:rPr>
                          <m:t>и</m:t>
                        </m:r>
                      </m:num>
                      <m:den>
                        <m:sSub>
                          <m:sSubPr>
                            <m:ctrlPr>
                              <a:rPr lang="en-US" sz="5400" b="1" i="1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5400" b="1" i="1" smtClean="0">
                                <a:latin typeface="Cambria Math"/>
                                <a:cs typeface="Times New Roman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ru-RU" sz="5400" b="1" i="1" smtClean="0">
                                <a:latin typeface="Cambria Math"/>
                                <a:cs typeface="Times New Roman" pitchFamily="18" charset="0"/>
                              </a:rPr>
                              <m:t>и  </m:t>
                            </m:r>
                          </m:sub>
                        </m:sSub>
                        <m:r>
                          <a:rPr lang="ru-RU" sz="5400" b="1" i="1" smtClean="0">
                            <a:latin typeface="Cambria Math"/>
                            <a:cs typeface="Times New Roman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ru-RU" sz="5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en-US" sz="5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𝑳</m:t>
                            </m:r>
                          </m:e>
                          <m:sub>
                            <m:r>
                              <a:rPr lang="ru-RU" sz="5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с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uz-Cyrl-UZ" sz="2800" b="1" i="0" u="none" strike="noStrike" cap="none" normalizeH="0" baseline="0" dirty="0" smtClean="0">
                    <a:ln>
                      <a:noFill/>
                    </a:ln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/>
                </a:r>
              </a:p>
              <a:p>
                <a:pPr marL="0" marR="0" lvl="0" indent="449263" algn="just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uz-Cyrl-UZ" sz="3600" b="1" dirty="0">
                  <a:latin typeface="Times New Roman" pitchFamily="18" charset="0"/>
                  <a:ea typeface="Calibri" pitchFamily="34" charset="0"/>
                  <a:cs typeface="Times New Roman" pitchFamily="18" charset="0"/>
                </a:endParaRPr>
              </a:p>
              <a:p>
                <a:pPr lvl="0" indent="449263"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uz-Cyrl-UZ" sz="3200" b="1" dirty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600" b="1" dirty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Бу ерда: </a:t>
                </a:r>
                <a14:m>
                  <m:oMath xmlns:m="http://schemas.openxmlformats.org/officeDocument/2006/math">
                    <m:r>
                      <a:rPr lang="en-US" sz="3600" b="1" i="1">
                        <a:latin typeface="Cambria Math"/>
                        <a:cs typeface="Times New Roman" pitchFamily="18" charset="0"/>
                      </a:rPr>
                      <m:t>𝑳</m:t>
                    </m:r>
                    <m:r>
                      <a:rPr lang="ru-RU" sz="3600" b="1" i="1">
                        <a:latin typeface="Cambria Math"/>
                        <a:cs typeface="Times New Roman" pitchFamily="18" charset="0"/>
                      </a:rPr>
                      <m:t>и</m:t>
                    </m:r>
                  </m:oMath>
                </a14:m>
                <a:r>
                  <a:rPr lang="uz-Cyrl-UZ" sz="3600" b="1" dirty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600" b="1" dirty="0" smtClean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- </a:t>
                </a:r>
                <a:r>
                  <a:rPr lang="uz-Cyrl-UZ" sz="3600" b="1" dirty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иш юриш йўлининг  узунлиги, м;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𝑳</m:t>
                        </m:r>
                      </m:e>
                      <m:sub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  <m:t>с</m:t>
                        </m:r>
                      </m:sub>
                    </m:sSub>
                  </m:oMath>
                </a14:m>
                <a:r>
                  <a:rPr lang="uz-Cyrl-UZ" sz="3600" b="1" dirty="0"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- салт юриш йўлининг узунлиги, м.</a:t>
                </a:r>
                <a:r>
                  <a:rPr kumimoji="0" lang="uz-Cyrl-UZ" sz="3600" b="1" i="0" u="none" strike="noStrike" cap="none" normalizeH="0" baseline="0" dirty="0" smtClean="0">
                    <a:ln>
                      <a:noFill/>
                    </a:ln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/>
                </a:r>
                <a:endParaRPr kumimoji="0" lang="uz-Cyrl-UZ" sz="3600" b="0" i="0" u="none" strike="noStrike" cap="none" normalizeH="0" baseline="0" dirty="0" smtClean="0">
                  <a:ln>
                    <a:noFill/>
                  </a:ln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5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6789" y="1310571"/>
                <a:ext cx="8391306" cy="5084405"/>
              </a:xfrm>
              <a:prstGeom prst="rect">
                <a:avLst/>
              </a:prstGeom>
              <a:blipFill rotWithShape="1">
                <a:blip r:embed="rId2"/>
                <a:stretch>
                  <a:fillRect l="-2179" t="-1199" r="-2179" b="-4077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147103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900</Words>
  <Application>Microsoft Office PowerPoint</Application>
  <PresentationFormat>Экран (4:3)</PresentationFormat>
  <Paragraphs>185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Агрегатнинг доиравий усулда харакатланиши</vt:lpstr>
      <vt:lpstr>Агрегатнинг бўйлама усулда харакатланиши</vt:lpstr>
      <vt:lpstr>Агрегатнинг диоганал усулда харакатланиши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2016-06-01T13:05:09Z</dcterms:created>
  <dcterms:modified xsi:type="dcterms:W3CDTF">2016-06-01T13:05:39Z</dcterms:modified>
</cp:coreProperties>
</file>