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9A7E-9CE0-44FF-82ED-5BF0A69E87BA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BE82-EEC8-42E0-8E6D-2328FE6A02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9A7E-9CE0-44FF-82ED-5BF0A69E87BA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BE82-EEC8-42E0-8E6D-2328FE6A02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9A7E-9CE0-44FF-82ED-5BF0A69E87BA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BE82-EEC8-42E0-8E6D-2328FE6A02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9A7E-9CE0-44FF-82ED-5BF0A69E87BA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BE82-EEC8-42E0-8E6D-2328FE6A02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9A7E-9CE0-44FF-82ED-5BF0A69E87BA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BE82-EEC8-42E0-8E6D-2328FE6A02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9A7E-9CE0-44FF-82ED-5BF0A69E87BA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BE82-EEC8-42E0-8E6D-2328FE6A02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9A7E-9CE0-44FF-82ED-5BF0A69E87BA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BE82-EEC8-42E0-8E6D-2328FE6A02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9A7E-9CE0-44FF-82ED-5BF0A69E87BA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BE82-EEC8-42E0-8E6D-2328FE6A02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9A7E-9CE0-44FF-82ED-5BF0A69E87BA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BE82-EEC8-42E0-8E6D-2328FE6A02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9A7E-9CE0-44FF-82ED-5BF0A69E87BA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BE82-EEC8-42E0-8E6D-2328FE6A02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9A7E-9CE0-44FF-82ED-5BF0A69E87BA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DBE82-EEC8-42E0-8E6D-2328FE6A02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89A7E-9CE0-44FF-82ED-5BF0A69E87BA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DBE82-EEC8-42E0-8E6D-2328FE6A026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07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08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57158" y="692696"/>
            <a:ext cx="8286808" cy="53285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en-US" sz="3200" b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29</a:t>
            </a:r>
            <a:r>
              <a:rPr lang="uz-Cyrl-UZ" sz="3200" b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-мавзу</a:t>
            </a: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Агрегатнинг меҳнат ва 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 унуми (2 соат)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endParaRPr lang="ru-RU" sz="3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Режа: 1. Меҳнат  унуми ва унинг ишлаб </a:t>
            </a: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чиқаришдаги ўрни; </a:t>
            </a:r>
            <a:endParaRPr lang="ru-RU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2. Агрегатларнинг иш  унуми ва  </a:t>
            </a: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турлари;</a:t>
            </a:r>
            <a:endParaRPr lang="ru-RU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3. Смена вақтидан фойдаланиш   </a:t>
            </a: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коэффициенти ва уни ошириш  </a:t>
            </a: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йўллари.</a:t>
            </a:r>
            <a:endParaRPr lang="uz-Cyrl-UZ" sz="3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247775" algn="l"/>
                <a:tab pos="3059113" algn="ctr"/>
              </a:tabLst>
            </a:pPr>
            <a:endParaRPr lang="ru-RU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500042"/>
            <a:ext cx="5000660" cy="15001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28596" y="2143116"/>
            <a:ext cx="8429684" cy="457203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428596" y="2292703"/>
            <a:ext cx="842968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Агрегатларнинг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иш унумини </a:t>
            </a:r>
            <a:r>
              <a:rPr lang="uz-Cyrl-UZ" sz="2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оширишда:</a:t>
            </a:r>
            <a:endParaRPr kumimoji="0" lang="ru-RU" sz="26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lang="uz-Cyrl-UZ" sz="2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Қамраш кенглиги ва иш тезлиги мақбул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бўлган </a:t>
            </a:r>
            <a:r>
              <a:rPr lang="uz-Cyrl-UZ" sz="2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агрегатлар тузиш;  2.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Тезкор       ва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z-Cyrl-UZ" sz="26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серқувват 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тракторлардан   кенг    фойдаланиш;</a:t>
            </a:r>
            <a:endParaRPr kumimoji="0" lang="ru-RU" sz="26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Кенг   қамровли   ва     қурама        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агрегатлардан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z-Cyrl-UZ" sz="2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фойдаланиш;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Вақтдан      фойдаланиш  коэф-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z-Cyrl-UZ" sz="26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фициентини 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ошириш;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Тракторчилар  ва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z-Cyrl-UZ" sz="2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ёрдамчи   ишчиларнинг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малакасини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доимо  ошириб </a:t>
            </a:r>
            <a:r>
              <a:rPr lang="uz-Cyrl-UZ" sz="2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z-Cyrl-UZ" sz="2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бориш </a:t>
            </a:r>
            <a:r>
              <a:rPr lang="uz-Cyrl-UZ" sz="2600" b="1" dirty="0" smtClean="0">
                <a:latin typeface="Times New Roman" pitchFamily="18" charset="0"/>
                <a:cs typeface="Times New Roman" pitchFamily="18" charset="0"/>
              </a:rPr>
              <a:t> керак.</a:t>
            </a:r>
            <a:endParaRPr kumimoji="0" lang="ru-RU" sz="26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896" y="1772816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Меҳнат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унумдорлиги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деганга нимани тушунасиз?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Агрегатни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назарий ва ҳақақий  иш унумларини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фарқларини биласизми?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Меҳнат 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унумдорлиги, </a:t>
            </a:r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меҳнатни оқилона ташкиллаштириш ва </a:t>
            </a:r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жадаллаштириш,  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агрегатни назарий ва ҳақиқий иш унуми, </a:t>
            </a:r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қамраш кенглиги, иш тезлиги ва смена 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вақтидан фойдаланиш </a:t>
            </a:r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коэффициентлари</a:t>
            </a:r>
            <a:r>
              <a:rPr lang="uz-Cyrl-UZ" sz="2400" i="1" dirty="0"/>
              <a:t>.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9473965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0979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0" y="214290"/>
            <a:ext cx="85725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  <a:tab pos="615950" algn="l"/>
                <a:tab pos="647700" algn="l"/>
              </a:tabLst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endParaRPr kumimoji="0" lang="uz-Cyrl-UZ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58" y="142852"/>
            <a:ext cx="8429684" cy="100013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514350" indent="-514350" algn="ctr">
              <a:buAutoNum type="arabicPeriod"/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Меҳнат  унумининг ишлаб </a:t>
            </a:r>
          </a:p>
          <a:p>
            <a:pPr marL="514350" indent="-514350" algn="ctr"/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чиқаришдаги ўрни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4282" y="1357298"/>
            <a:ext cx="8786874" cy="50006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 е ҳ н а т  у н у м д о р л и г и  </a:t>
            </a: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сарфланган меҳнат бирлигига (1 киши-кун, 1 киши-соат) тўғри келадиган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маҳсулот миқдори </a:t>
            </a: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билан аниқланади. 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Меҳнат унумдорлигини оширишда уни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илмий асосда ташкил этиш </a:t>
            </a: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муҳим ўрин эгаллайди. 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Унинг  асосий вазифаси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кам меҳнат сарфлаган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ҳолда инсоннинг меҳнатидан кўпроқ </a:t>
            </a: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фойда  олишдан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иборат.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429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357686" y="1142984"/>
            <a:ext cx="484632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500166" y="214290"/>
            <a:ext cx="6929486" cy="64294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Меҳнат  унумдорлигини ошириш йўллари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1000108"/>
            <a:ext cx="1785950" cy="12858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Меҳнатни илмий ташкиллаштириш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24" y="2571744"/>
            <a:ext cx="1785950" cy="11430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Ишларни механизациялаштириш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7224" y="3929066"/>
            <a:ext cx="1785950" cy="12858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Меҳнатни оқилона ташкиллаштириш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86050" y="1000108"/>
            <a:ext cx="6143668" cy="15716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47675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 </a:t>
            </a:r>
            <a:r>
              <a:rPr lang="uz-Cyrl-UZ" sz="22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ишлаб чиқаришни давомли, кетма-кет ва оғишмасдан яхшилаш ҳамда янги усуллар, қуроллар, меҳнат шароитлари ва  бошқарувни юқори савияда </a:t>
            </a:r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ташкиллаш-тириш </a:t>
            </a:r>
            <a:r>
              <a:rPr lang="uz-Cyrl-UZ" sz="22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демакдир.</a:t>
            </a:r>
            <a:endParaRPr lang="uz-Cyrl-UZ" sz="2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86050" y="2708920"/>
            <a:ext cx="6143668" cy="100583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86050" y="3857628"/>
            <a:ext cx="6143668" cy="14287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uz-Cyrl-U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 энг </a:t>
            </a:r>
            <a:r>
              <a:rPr lang="uz-Cyrl-UZ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қулай иш шароитларини яратиш,  одамлар ва техникани тўғри тақсимлаш, асбоблар сифатини яхшилаш, </a:t>
            </a:r>
            <a:r>
              <a:rPr lang="uz-Cyrl-U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материалларни </a:t>
            </a:r>
            <a:r>
              <a:rPr lang="uz-Cyrl-UZ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иш учун қулай жойлаштириш ва бошқалар.</a:t>
            </a:r>
            <a:r>
              <a:rPr lang="uz-Cyrl-UZ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64634" y="5501717"/>
            <a:ext cx="1857388" cy="11430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Меҳнатини жадаллаштириш 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786050" y="5429264"/>
            <a:ext cx="6072230" cy="1285884"/>
          </a:xfrm>
          <a:prstGeom prst="roundRect">
            <a:avLst>
              <a:gd name="adj" fmla="val 50000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3429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вазифаларни </a:t>
            </a:r>
            <a:r>
              <a:rPr lang="uz-Cyrl-UZ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аниқ тақсимлаш, иш вақтидан унумли фойдаланиш, ишчиларнинг малакасини ошириш ва </a:t>
            </a:r>
            <a:r>
              <a:rPr lang="uz-Cyrl-U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маданий </a:t>
            </a:r>
            <a:r>
              <a:rPr lang="uz-Cyrl-UZ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савиясини </a:t>
            </a:r>
            <a:r>
              <a:rPr lang="uz-Cyrl-U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кўтариш.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786050" y="2589249"/>
            <a:ext cx="614366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429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Бу қўл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меҳнатини машина билан алмаштириш, кичик механизацияни қўллаш  ва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ҳакозолар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.  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-2320973" y="3321049"/>
            <a:ext cx="550072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трелка вправо 17"/>
          <p:cNvSpPr/>
          <p:nvPr/>
        </p:nvSpPr>
        <p:spPr>
          <a:xfrm>
            <a:off x="428596" y="1357298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428596" y="2928934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428596" y="4500570"/>
            <a:ext cx="42862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428596" y="5857892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>
            <a:endCxn id="4" idx="1"/>
          </p:cNvCxnSpPr>
          <p:nvPr/>
        </p:nvCxnSpPr>
        <p:spPr>
          <a:xfrm flipV="1">
            <a:off x="428596" y="535761"/>
            <a:ext cx="1071570" cy="3572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>
            <a:off x="428596" y="571480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1928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285728"/>
            <a:ext cx="8429684" cy="7143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2. Агрегатнинг иш унумини аниқлаш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151" name="Picture 63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53116" y="1285860"/>
            <a:ext cx="7761673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2" name="Скругленный прямоугольник 71"/>
          <p:cNvSpPr/>
          <p:nvPr/>
        </p:nvSpPr>
        <p:spPr>
          <a:xfrm>
            <a:off x="1000100" y="6143644"/>
            <a:ext cx="7429552" cy="357166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Агрегатнинг иш унумини аниқлаш схемаси</a:t>
            </a:r>
            <a:r>
              <a:rPr lang="uz-Cyrl-UZ" sz="2000" dirty="0" smtClean="0">
                <a:solidFill>
                  <a:schemeClr val="tx1"/>
                </a:solidFill>
              </a:rPr>
              <a:t> 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00100" y="285728"/>
            <a:ext cx="7000924" cy="7143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Агрегатнинг назарий иш унуми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44" y="1214422"/>
            <a:ext cx="8786874" cy="528641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285720" y="1357298"/>
            <a:ext cx="857256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Агрегатнинг назарий  иш унуми</a:t>
            </a:r>
            <a:r>
              <a:rPr kumimoji="0" lang="uz-Cyrl-UZ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унинг конструктив қамраш кенглиги </a:t>
            </a:r>
            <a:r>
              <a:rPr kumimoji="0" lang="uz-Cyrl-UZ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назарий харакат тезлиги </a:t>
            </a:r>
            <a:r>
              <a:rPr kumimoji="0" lang="uz-Cyrl-UZ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 вақтдан тўлиқ фойдаланилганда, яъни тўхтовсиз ишлагандаги эришилган иш унумига айтилади.</a:t>
            </a:r>
            <a:r>
              <a:rPr lang="uz-Cyrl-UZ" sz="4000" b="1" dirty="0" smtClean="0"/>
              <a:t>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4400" b="1" dirty="0" smtClean="0">
                <a:solidFill>
                  <a:srgbClr val="FF0000"/>
                </a:solidFill>
              </a:rPr>
              <a:t>     </a:t>
            </a:r>
            <a:r>
              <a:rPr lang="uz-Cyrl-UZ" sz="5400" b="1" dirty="0" smtClean="0">
                <a:solidFill>
                  <a:srgbClr val="FF0000"/>
                </a:solidFill>
              </a:rPr>
              <a:t>W</a:t>
            </a:r>
            <a:r>
              <a:rPr lang="uz-Cyrl-UZ" sz="4000" b="1" dirty="0" smtClean="0">
                <a:solidFill>
                  <a:srgbClr val="FF0000"/>
                </a:solidFill>
              </a:rPr>
              <a:t>с.н</a:t>
            </a:r>
            <a:r>
              <a:rPr lang="uz-Cyrl-UZ" sz="5400" b="1" dirty="0" smtClean="0">
                <a:solidFill>
                  <a:srgbClr val="FF0000"/>
                </a:solidFill>
              </a:rPr>
              <a:t> =0,1 В</a:t>
            </a:r>
            <a:r>
              <a:rPr lang="uz-Cyrl-UZ" sz="4000" b="1" dirty="0" smtClean="0">
                <a:solidFill>
                  <a:srgbClr val="FF0000"/>
                </a:solidFill>
              </a:rPr>
              <a:t>к</a:t>
            </a:r>
            <a:r>
              <a:rPr lang="uz-Cyrl-UZ" sz="5400" b="1" dirty="0" smtClean="0">
                <a:solidFill>
                  <a:srgbClr val="FF0000"/>
                </a:solidFill>
              </a:rPr>
              <a:t> V</a:t>
            </a:r>
            <a:r>
              <a:rPr lang="uz-Cyrl-UZ" sz="4000" b="1" dirty="0" smtClean="0">
                <a:solidFill>
                  <a:srgbClr val="FF0000"/>
                </a:solidFill>
              </a:rPr>
              <a:t>н</a:t>
            </a:r>
            <a:r>
              <a:rPr lang="uz-Cyrl-UZ" sz="5400" b="1" dirty="0" smtClean="0">
                <a:solidFill>
                  <a:srgbClr val="FF0000"/>
                </a:solidFill>
              </a:rPr>
              <a:t>, га/соат </a:t>
            </a:r>
            <a:endParaRPr lang="uz-Cyrl-UZ" sz="4400" b="1" dirty="0" smtClean="0">
              <a:solidFill>
                <a:srgbClr val="FF0000"/>
              </a:solidFill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31800" algn="l"/>
                <a:tab pos="615950" algn="l"/>
                <a:tab pos="647700" algn="l"/>
              </a:tabLst>
            </a:pPr>
            <a:r>
              <a:rPr lang="uz-Cyrl-UZ" sz="3600" b="1" dirty="0" smtClean="0"/>
              <a:t>           Вк – м, Vн – км/соат қўйилади.</a:t>
            </a:r>
            <a:endParaRPr kumimoji="0" lang="uz-Cyrl-UZ" sz="3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00100" y="285728"/>
            <a:ext cx="7000924" cy="7143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Агрегатнинг ҳақиқий иш унуми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1142984"/>
            <a:ext cx="8786874" cy="535785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214282" y="1071546"/>
            <a:ext cx="8786874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Агрегатнинг ҳақиқий иш унумини  ҳақиқий қамраш кенглигини назарий қам-раш кенглигига </a:t>
            </a:r>
            <a:r>
              <a:rPr kumimoji="0" lang="uz-Cyrl-UZ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(β)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ҳақиқий тезлигини наза-рий тезлигига </a:t>
            </a:r>
            <a:r>
              <a:rPr kumimoji="0" lang="uz-Cyrl-UZ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(ε)</a:t>
            </a:r>
            <a:r>
              <a:rPr kumimoji="0" lang="uz-Cyrl-UZ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 тоза ишга кетган вақт-ни смена вақтига нисбати  </a:t>
            </a:r>
            <a:r>
              <a:rPr kumimoji="0" lang="uz-Cyrl-UZ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(τ)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билан аниқ-ланадиган фойдаланиш коэффициентларини ҳисобга олган ҳолдаги иш унумига айтилади. </a:t>
            </a:r>
            <a:r>
              <a:rPr lang="uz-Cyrl-UZ" sz="4400" b="1" dirty="0" smtClean="0">
                <a:solidFill>
                  <a:srgbClr val="FF0000"/>
                </a:solidFill>
              </a:rPr>
              <a:t>W</a:t>
            </a:r>
            <a:r>
              <a:rPr lang="uz-Cyrl-UZ" sz="3200" b="1" dirty="0" smtClean="0">
                <a:solidFill>
                  <a:srgbClr val="FF0000"/>
                </a:solidFill>
              </a:rPr>
              <a:t>ҳақ.</a:t>
            </a:r>
            <a:r>
              <a:rPr lang="uz-Cyrl-UZ" sz="4400" b="1" dirty="0" smtClean="0">
                <a:solidFill>
                  <a:srgbClr val="FF0000"/>
                </a:solidFill>
              </a:rPr>
              <a:t> =0,1 В</a:t>
            </a:r>
            <a:r>
              <a:rPr lang="uz-Cyrl-UZ" sz="3200" b="1" dirty="0" smtClean="0">
                <a:solidFill>
                  <a:srgbClr val="FF0000"/>
                </a:solidFill>
              </a:rPr>
              <a:t>к</a:t>
            </a:r>
            <a:r>
              <a:rPr lang="uz-Cyrl-UZ" sz="4400" b="1" dirty="0" smtClean="0">
                <a:solidFill>
                  <a:srgbClr val="FF0000"/>
                </a:solidFill>
              </a:rPr>
              <a:t> β V</a:t>
            </a:r>
            <a:r>
              <a:rPr lang="uz-Cyrl-UZ" sz="3200" b="1" dirty="0" smtClean="0">
                <a:solidFill>
                  <a:srgbClr val="FF0000"/>
                </a:solidFill>
              </a:rPr>
              <a:t>н</a:t>
            </a:r>
            <a:r>
              <a:rPr lang="uz-Cyrl-UZ" sz="4400" b="1" dirty="0" smtClean="0">
                <a:solidFill>
                  <a:srgbClr val="FF0000"/>
                </a:solidFill>
              </a:rPr>
              <a:t>  ε Т</a:t>
            </a:r>
            <a:r>
              <a:rPr lang="uz-Cyrl-UZ" sz="2800" b="1" dirty="0" smtClean="0">
                <a:solidFill>
                  <a:srgbClr val="FF0000"/>
                </a:solidFill>
              </a:rPr>
              <a:t>см</a:t>
            </a:r>
            <a:r>
              <a:rPr lang="uz-Cyrl-UZ" sz="4400" b="1" dirty="0" smtClean="0">
                <a:solidFill>
                  <a:srgbClr val="FF0000"/>
                </a:solidFill>
              </a:rPr>
              <a:t> τ, га/смена</a:t>
            </a:r>
            <a:endParaRPr lang="uz-Cyrl-UZ" sz="3600" b="1" dirty="0" smtClean="0">
              <a:solidFill>
                <a:srgbClr val="FF0000"/>
              </a:solidFill>
            </a:endParaRPr>
          </a:p>
          <a:p>
            <a:pPr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 smtClean="0"/>
              <a:t>Т</a:t>
            </a:r>
            <a:r>
              <a:rPr lang="uz-Cyrl-UZ" sz="2800" b="1" dirty="0" smtClean="0"/>
              <a:t>см – смена вақти, соат.</a:t>
            </a:r>
            <a:endParaRPr lang="ru-RU" sz="2800" b="1" dirty="0" smtClean="0"/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58" y="357166"/>
            <a:ext cx="8215370" cy="50006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3. Смена вақтидан фойдаланишни ошириш йўллари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1071546"/>
            <a:ext cx="8643998" cy="5500726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571472" y="1142984"/>
            <a:ext cx="800105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uz-Cyrl-U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Смена вақтидан фойдаланиш коэффициенти</a:t>
            </a:r>
            <a:r>
              <a:rPr kumimoji="0" lang="uz-Cyrl-U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қуйидагича  топилади: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771525" algn="l"/>
              </a:tabLst>
            </a:pPr>
            <a:r>
              <a:rPr lang="uz-Cyrl-UZ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τ</a:t>
            </a:r>
            <a:r>
              <a:rPr lang="uz-Cyrl-UZ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=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endParaRPr lang="uz-Cyrl-UZ" sz="2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z-Cyrl-U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011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6" y="1714488"/>
            <a:ext cx="412435" cy="612000"/>
          </a:xfrm>
          <a:prstGeom prst="rect">
            <a:avLst/>
          </a:prstGeom>
          <a:noFill/>
        </p:spPr>
      </p:pic>
      <p:sp>
        <p:nvSpPr>
          <p:cNvPr id="90115" name="Rectangle 3"/>
          <p:cNvSpPr>
            <a:spLocks noChangeArrowheads="1"/>
          </p:cNvSpPr>
          <p:nvPr/>
        </p:nvSpPr>
        <p:spPr bwMode="auto">
          <a:xfrm>
            <a:off x="0" y="8953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428596" y="2214554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uz-Cyrl-U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 ерда    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Тсм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 Тсю + Ттх + Ттқ + Тб + Ттжр +Тё +Тоҳ + Тф +Тсн.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357158" y="2571744"/>
            <a:ext cx="835824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ерда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-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ишни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бажариш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учун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кетган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тоза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вақт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Тсю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салт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юриш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лар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учун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кетган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вақт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Ттхк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хизмат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кўрсатиш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(уруғ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солиш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сиғимдаги материал     ва маҳсулотларни транспорт воситасига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ў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киш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учун кетган вақт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Ттхк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  техник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хизмат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кўрсатиш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учун кетган вақт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Тб   -    бузилишларни бартараф этиш учун кетган вақт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Ттжр – технологик жараённи ростлаш (уруғ тушмай қолиши , ишчи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қисмларни тозалаш) учун кетган вақт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Тё –     ёқилғи йўқлиги учун тўхтаб турганлиги учун кетган вақт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Тоҳ  -   об-ҳаво ўзгариши  (ёмғир, қор, шамол, туман) туфайли бекор  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туриш учун кетган вақт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kumimoji="0" lang="uz-Cyrl-UZ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Тф –    тракторчи ва ёрдамчи ишчиларнинг физологик ва маиший 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эҳтиёжлари учун (нохушлик ва б.) кетган вақт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1525" algn="l"/>
              </a:tabLst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Тсн –  иш сифатини назорат қилиш учун кетган вақт ва бошқалар</a:t>
            </a:r>
            <a:endParaRPr kumimoji="0" lang="uz-Cyrl-UZ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500562" y="857232"/>
            <a:ext cx="48463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Кенг қамровли ҳайдов агрегатини ишлаш жараёни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 descr="record_ploegen_251ha_op_24h_met_MF_8280"/>
          <p:cNvSpPr>
            <a:spLocks noGrp="1" noChangeAspect="1" noChangeArrowheads="1"/>
          </p:cNvSpPr>
          <p:nvPr isPhoto="1"/>
        </p:nvSpPr>
        <p:spPr bwMode="auto">
          <a:xfrm>
            <a:off x="428596" y="1643050"/>
            <a:ext cx="8215370" cy="4925275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50000"/>
                      </a14:imgEffect>
                      <a14:imgEffect>
                        <a14:colorTemperature colorTemp="59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676</Words>
  <Application>Microsoft Office PowerPoint</Application>
  <PresentationFormat>Экран (4:3)</PresentationFormat>
  <Paragraphs>76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Кенг қамровли ҳайдов агрегатини ишлаш жараёни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2</cp:revision>
  <dcterms:created xsi:type="dcterms:W3CDTF">2016-06-01T13:05:54Z</dcterms:created>
  <dcterms:modified xsi:type="dcterms:W3CDTF">2016-06-01T13:06:33Z</dcterms:modified>
</cp:coreProperties>
</file>