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F2D0E5-BE29-4888-8A72-25E4A46F1417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42BAFE-8E3E-4AA0-8A14-B4410F7FD13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768A9-0D1B-40B3-8AC3-BEF3573E4420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768A9-0D1B-40B3-8AC3-BEF3573E4420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718630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768A9-0D1B-40B3-8AC3-BEF3573E4420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286666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49AC-87BB-4154-A273-AE2164301277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8D6DD-1DBE-4753-BDDB-E773FC2368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49AC-87BB-4154-A273-AE2164301277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8D6DD-1DBE-4753-BDDB-E773FC2368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49AC-87BB-4154-A273-AE2164301277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8D6DD-1DBE-4753-BDDB-E773FC2368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49AC-87BB-4154-A273-AE2164301277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8D6DD-1DBE-4753-BDDB-E773FC2368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49AC-87BB-4154-A273-AE2164301277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8D6DD-1DBE-4753-BDDB-E773FC2368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49AC-87BB-4154-A273-AE2164301277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8D6DD-1DBE-4753-BDDB-E773FC2368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49AC-87BB-4154-A273-AE2164301277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8D6DD-1DBE-4753-BDDB-E773FC2368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49AC-87BB-4154-A273-AE2164301277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8D6DD-1DBE-4753-BDDB-E773FC2368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49AC-87BB-4154-A273-AE2164301277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8D6DD-1DBE-4753-BDDB-E773FC2368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49AC-87BB-4154-A273-AE2164301277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8D6DD-1DBE-4753-BDDB-E773FC2368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49AC-87BB-4154-A273-AE2164301277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8D6DD-1DBE-4753-BDDB-E773FC23681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2B49AC-87BB-4154-A273-AE2164301277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88D6DD-1DBE-4753-BDDB-E773FC23681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dagromarket.ru/" TargetMode="External"/><Relationship Id="rId2" Type="http://schemas.openxmlformats.org/officeDocument/2006/relationships/hyperlink" Target="http://www.agri-tech.ru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dit.centr.uz/" TargetMode="External"/><Relationship Id="rId4" Type="http://schemas.openxmlformats.org/officeDocument/2006/relationships/hyperlink" Target="http://www.raise.ru/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548680"/>
            <a:ext cx="8064896" cy="5880716"/>
          </a:xfr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endParaRPr lang="uz-Cyrl-UZ" b="1" dirty="0" smtClean="0"/>
          </a:p>
          <a:p>
            <a:pPr lvl="1"/>
            <a:endParaRPr lang="uz-Cyrl-UZ" sz="1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uz-Cyrl-UZ" sz="1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uz-Cyrl-UZ" sz="1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мавзу</a:t>
            </a:r>
            <a:r>
              <a:rPr lang="uz-Cyrl-UZ" sz="1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Қишлоқ хўжалиги ишлаб чиқаришини </a:t>
            </a:r>
            <a:r>
              <a:rPr lang="uz-Cyrl-UZ" sz="1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механизациялашти-ришнинг аҳамияти ва  ривожлан-тириш истиқболлари (2 соат)</a:t>
            </a:r>
            <a:endParaRPr lang="ru-RU" sz="1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uz-Cyrl-UZ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algn="l"/>
            <a:r>
              <a:rPr lang="uz-Cyrl-UZ" sz="5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z-Cyrl-UZ" sz="9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Режа</a:t>
            </a:r>
            <a:r>
              <a:rPr lang="uz-Cyrl-UZ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  1. Кириш. Қишлоқ хўжалиги маҳсулотлари </a:t>
            </a:r>
            <a:r>
              <a:rPr lang="uz-Cyrl-UZ" sz="9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l"/>
            <a:r>
              <a:rPr lang="uz-Cyrl-UZ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9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етиштиришнинг </a:t>
            </a:r>
            <a:r>
              <a:rPr lang="uz-Cyrl-UZ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ҳалқ </a:t>
            </a:r>
            <a:r>
              <a:rPr lang="uz-Cyrl-UZ" sz="9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фаровонлигини  </a:t>
            </a:r>
          </a:p>
          <a:p>
            <a:pPr algn="l"/>
            <a:r>
              <a:rPr lang="uz-Cyrl-UZ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9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оширишдаги  ўрни</a:t>
            </a:r>
            <a:r>
              <a:rPr lang="uz-Cyrl-UZ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9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/>
            <a:r>
              <a:rPr lang="uz-Cyrl-UZ" sz="9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2. Ишлаб </a:t>
            </a:r>
            <a:r>
              <a:rPr lang="uz-Cyrl-UZ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чиқаришни </a:t>
            </a:r>
            <a:r>
              <a:rPr lang="uz-Cyrl-UZ" sz="9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механизациялаш- </a:t>
            </a:r>
          </a:p>
          <a:p>
            <a:pPr lvl="0" algn="l"/>
            <a:r>
              <a:rPr lang="uz-Cyrl-UZ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9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тиришнинг  ривожлантириш </a:t>
            </a:r>
            <a:r>
              <a:rPr lang="uz-Cyrl-UZ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истиқболлари;</a:t>
            </a:r>
            <a:endParaRPr lang="ru-RU" sz="9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/>
            <a:r>
              <a:rPr lang="uz-Cyrl-UZ" sz="9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3. Техника </a:t>
            </a:r>
            <a:r>
              <a:rPr lang="uz-Cyrl-UZ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хавфсизлиги қоидалари</a:t>
            </a:r>
            <a:r>
              <a:rPr lang="uz-Cyrl-UZ" sz="9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lvl="0" algn="l"/>
            <a:r>
              <a:rPr lang="uz-Cyrl-UZ" sz="9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9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Адабиётлар</a:t>
            </a:r>
            <a:r>
              <a:rPr lang="uz-Cyrl-UZ" sz="5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55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6465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850106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ҚИШЛОҚ ХЎЖАЛИГИ ТРАКТОРЛАРИ ВА МАШИНАЛАРИГА  ҲАВФСИЗЛИК ТАЛАБЛАРИ </a:t>
            </a:r>
            <a:r>
              <a:rPr lang="en-US" sz="4000" b="1" dirty="0"/>
              <a:t/>
            </a:r>
            <a:br>
              <a:rPr lang="en-US" sz="4000" b="1" dirty="0"/>
            </a:br>
            <a:endParaRPr lang="ru-RU" b="1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52736"/>
            <a:ext cx="4464496" cy="5544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124744"/>
            <a:ext cx="4320480" cy="54006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87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uz-Cyrl-UZ" sz="2000" b="1" dirty="0" smtClean="0"/>
              <a:t/>
            </a:r>
            <a:br>
              <a:rPr lang="uz-Cyrl-UZ" sz="2000" b="1" dirty="0" smtClean="0"/>
            </a:br>
            <a:r>
              <a:rPr lang="uz-Cyrl-UZ" sz="3100" b="1" dirty="0" smtClean="0">
                <a:latin typeface="Times New Roman" pitchFamily="18" charset="0"/>
                <a:cs typeface="Times New Roman" pitchFamily="18" charset="0"/>
              </a:rPr>
              <a:t>Адабиётлар рўйхати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endParaRPr lang="ru-RU" sz="3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590974"/>
          </a:xfr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>
            <a:noAutofit/>
          </a:bodyPr>
          <a:lstStyle/>
          <a:p>
            <a:pPr lvl="0" algn="ctr">
              <a:buNone/>
            </a:pPr>
            <a:r>
              <a:rPr lang="uz-Cyrl-UZ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АСОСИЙ</a:t>
            </a:r>
            <a:endParaRPr lang="en-US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1. </a:t>
            </a:r>
            <a:r>
              <a:rPr lang="uz-Cyrl-UZ" sz="1800" b="1" dirty="0" smtClean="0">
                <a:latin typeface="Times New Roman" pitchFamily="18" charset="0"/>
                <a:cs typeface="Times New Roman" pitchFamily="18" charset="0"/>
              </a:rPr>
              <a:t>А.И.Корсун</a:t>
            </a:r>
            <a:r>
              <a:rPr lang="uz-Cyrl-UZ" sz="1800" b="1" dirty="0">
                <a:latin typeface="Times New Roman" pitchFamily="18" charset="0"/>
                <a:cs typeface="Times New Roman" pitchFamily="18" charset="0"/>
              </a:rPr>
              <a:t>, Э.Т.Фармонов. “Машина - трактор паркидан фойдаланиш”. </a:t>
            </a:r>
            <a:r>
              <a:rPr lang="uz-Cyrl-UZ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lvl="0" indent="0">
              <a:buNone/>
            </a:pPr>
            <a:r>
              <a:rPr lang="uz-Cyrl-UZ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1800" b="1" dirty="0" smtClean="0">
                <a:latin typeface="Times New Roman" pitchFamily="18" charset="0"/>
                <a:cs typeface="Times New Roman" pitchFamily="18" charset="0"/>
              </a:rPr>
              <a:t>    Тошкент,ТошДАУ</a:t>
            </a:r>
            <a:r>
              <a:rPr lang="uz-Cyrl-UZ" sz="1800" b="1" dirty="0">
                <a:latin typeface="Times New Roman" pitchFamily="18" charset="0"/>
                <a:cs typeface="Times New Roman" pitchFamily="18" charset="0"/>
              </a:rPr>
              <a:t>, 2011.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z-Cyrl-UZ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1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z-Cyrl-UZ" sz="1800" b="1" dirty="0">
                <a:latin typeface="Times New Roman" pitchFamily="18" charset="0"/>
                <a:cs typeface="Times New Roman" pitchFamily="18" charset="0"/>
              </a:rPr>
              <a:t>.  А.Ш. Азизов ва бошқалар. “Сақлаш омборлари ва қайта ишлаш </a:t>
            </a:r>
            <a:r>
              <a:rPr lang="uz-Cyrl-UZ" sz="1800" b="1" dirty="0" smtClean="0">
                <a:latin typeface="Times New Roman" pitchFamily="18" charset="0"/>
                <a:cs typeface="Times New Roman" pitchFamily="18" charset="0"/>
              </a:rPr>
              <a:t>корхона-     </a:t>
            </a:r>
          </a:p>
          <a:p>
            <a:pPr marL="0" indent="0">
              <a:buNone/>
            </a:pPr>
            <a:r>
              <a:rPr lang="uz-Cyrl-UZ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1800" b="1" dirty="0" smtClean="0">
                <a:latin typeface="Times New Roman" pitchFamily="18" charset="0"/>
                <a:cs typeface="Times New Roman" pitchFamily="18" charset="0"/>
              </a:rPr>
              <a:t>     ларини </a:t>
            </a:r>
            <a:r>
              <a:rPr lang="uz-Cyrl-UZ" sz="1800" b="1" dirty="0">
                <a:latin typeface="Times New Roman" pitchFamily="18" charset="0"/>
                <a:cs typeface="Times New Roman" pitchFamily="18" charset="0"/>
              </a:rPr>
              <a:t>лойиҳалаштириш асослари ва жиҳозлари”. Тошкент, “Наврўз”, 2014</a:t>
            </a:r>
            <a:r>
              <a:rPr lang="uz-Cyrl-UZ" sz="1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uz-Cyrl-UZ" sz="1800" b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0" indent="0">
              <a:buNone/>
            </a:pPr>
            <a:r>
              <a:rPr lang="uz-Cyrl-UZ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18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z-Cyrl-UZ" sz="18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z-Cyrl-UZ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Hunt </a:t>
            </a:r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D. Farm Power and Machinery Management, USA</a:t>
            </a:r>
            <a:r>
              <a:rPr lang="uz-Cyrl-UZ" sz="1800" b="1" dirty="0">
                <a:latin typeface="Times New Roman" pitchFamily="18" charset="0"/>
                <a:cs typeface="Times New Roman" pitchFamily="18" charset="0"/>
              </a:rPr>
              <a:t>, 2015 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z-Cyrl-UZ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ҚЎШИМЧА</a:t>
            </a:r>
          </a:p>
          <a:p>
            <a:pPr marL="0" indent="0">
              <a:buNone/>
            </a:pPr>
            <a:r>
              <a:rPr lang="uz-Cyrl-UZ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18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uz-Cyrl-UZ" sz="1800" b="1" dirty="0">
                <a:latin typeface="Times New Roman" pitchFamily="18" charset="0"/>
                <a:cs typeface="Times New Roman" pitchFamily="18" charset="0"/>
              </a:rPr>
              <a:t>. Ўзбекистон Республикаси Президентининг 2012 йил 21 майдаги </a:t>
            </a:r>
            <a:r>
              <a:rPr lang="uz-Cyrl-UZ" sz="1800" b="1" dirty="0" smtClean="0">
                <a:latin typeface="Times New Roman" pitchFamily="18" charset="0"/>
                <a:cs typeface="Times New Roman" pitchFamily="18" charset="0"/>
              </a:rPr>
              <a:t>ПҚ-1758- </a:t>
            </a:r>
          </a:p>
          <a:p>
            <a:pPr marL="0" indent="0">
              <a:buNone/>
            </a:pPr>
            <a:r>
              <a:rPr lang="uz-Cyrl-UZ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1800" b="1" dirty="0" smtClean="0">
                <a:latin typeface="Times New Roman" pitchFamily="18" charset="0"/>
                <a:cs typeface="Times New Roman" pitchFamily="18" charset="0"/>
              </a:rPr>
              <a:t>    сонли </a:t>
            </a:r>
            <a:r>
              <a:rPr lang="uz-Cyrl-UZ" sz="1800" b="1" dirty="0">
                <a:latin typeface="Times New Roman" pitchFamily="18" charset="0"/>
                <a:cs typeface="Times New Roman" pitchFamily="18" charset="0"/>
              </a:rPr>
              <a:t>қарори.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z-Cyrl-UZ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1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z-Cyrl-UZ" sz="1800" b="1" dirty="0">
                <a:latin typeface="Times New Roman" pitchFamily="18" charset="0"/>
                <a:cs typeface="Times New Roman" pitchFamily="18" charset="0"/>
              </a:rPr>
              <a:t>. “Қишлоқ хўжалиги экинларини парваришлаш ва маҳсулот етиштириш </a:t>
            </a:r>
            <a:r>
              <a:rPr lang="uz-Cyrl-UZ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r>
              <a:rPr lang="uz-Cyrl-UZ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1800" b="1" dirty="0" smtClean="0">
                <a:latin typeface="Times New Roman" pitchFamily="18" charset="0"/>
                <a:cs typeface="Times New Roman" pitchFamily="18" charset="0"/>
              </a:rPr>
              <a:t>      бўйича </a:t>
            </a:r>
            <a:r>
              <a:rPr lang="uz-Cyrl-UZ" sz="1800" b="1" dirty="0">
                <a:latin typeface="Times New Roman" pitchFamily="18" charset="0"/>
                <a:cs typeface="Times New Roman" pitchFamily="18" charset="0"/>
              </a:rPr>
              <a:t>намунавий технологик карталар” (2011-2015 йиллар </a:t>
            </a:r>
            <a:r>
              <a:rPr lang="uz-Cyrl-UZ" sz="1800" b="1" dirty="0" smtClean="0">
                <a:latin typeface="Times New Roman" pitchFamily="18" charset="0"/>
                <a:cs typeface="Times New Roman" pitchFamily="18" charset="0"/>
              </a:rPr>
              <a:t>учун),  </a:t>
            </a:r>
            <a:r>
              <a:rPr lang="uz-Cyrl-UZ" sz="1800" b="1" dirty="0">
                <a:latin typeface="Times New Roman" pitchFamily="18" charset="0"/>
                <a:cs typeface="Times New Roman" pitchFamily="18" charset="0"/>
              </a:rPr>
              <a:t>2011.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z-Cyrl-UZ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1800" b="1" dirty="0">
                <a:latin typeface="Times New Roman" pitchFamily="18" charset="0"/>
                <a:cs typeface="Times New Roman" pitchFamily="18" charset="0"/>
              </a:rPr>
              <a:t>3.  А.И.Комилов ва б. “Трактор ва автомобиллар</a:t>
            </a:r>
            <a:r>
              <a:rPr lang="uz-Cyrl-UZ" sz="1800" b="1" dirty="0" smtClean="0">
                <a:latin typeface="Times New Roman" pitchFamily="18" charset="0"/>
                <a:cs typeface="Times New Roman" pitchFamily="18" charset="0"/>
              </a:rPr>
              <a:t>”   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uz-Cyrl-UZ" sz="1800" b="1" dirty="0" smtClean="0">
                <a:latin typeface="Times New Roman" pitchFamily="18" charset="0"/>
                <a:cs typeface="Times New Roman" pitchFamily="18" charset="0"/>
              </a:rPr>
              <a:t>  ва </a:t>
            </a:r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uz-Cyrl-UZ" sz="1800" b="1" dirty="0">
                <a:latin typeface="Times New Roman" pitchFamily="18" charset="0"/>
                <a:cs typeface="Times New Roman" pitchFamily="18" charset="0"/>
              </a:rPr>
              <a:t>-қисм”. </a:t>
            </a:r>
            <a:r>
              <a:rPr lang="uz-Cyrl-UZ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1800" b="1" dirty="0">
                <a:latin typeface="Times New Roman" pitchFamily="18" charset="0"/>
                <a:cs typeface="Times New Roman" pitchFamily="18" charset="0"/>
              </a:rPr>
              <a:t>2011.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z-Cyrl-UZ" sz="1800" b="1" dirty="0" smtClean="0">
                <a:latin typeface="Times New Roman" pitchFamily="18" charset="0"/>
                <a:cs typeface="Times New Roman" pitchFamily="18" charset="0"/>
              </a:rPr>
              <a:t> 4</a:t>
            </a:r>
            <a:r>
              <a:rPr lang="uz-Cyrl-UZ" sz="1800" b="1" dirty="0">
                <a:latin typeface="Times New Roman" pitchFamily="18" charset="0"/>
                <a:cs typeface="Times New Roman" pitchFamily="18" charset="0"/>
              </a:rPr>
              <a:t>.  М.Шоумарова М., Т. Абдиллаев  “Қишлоқ хўжалиги машиналари. </a:t>
            </a:r>
            <a:r>
              <a:rPr lang="uz-Cyrl-UZ" sz="1800" b="1" dirty="0" smtClean="0">
                <a:latin typeface="Times New Roman" pitchFamily="18" charset="0"/>
                <a:cs typeface="Times New Roman" pitchFamily="18" charset="0"/>
              </a:rPr>
              <a:t>2006. </a:t>
            </a:r>
          </a:p>
          <a:p>
            <a:pPr marL="0" indent="0">
              <a:buNone/>
            </a:pPr>
            <a:r>
              <a:rPr lang="uz-Cyrl-UZ" sz="1800" b="1" dirty="0" smtClean="0">
                <a:latin typeface="Times New Roman" pitchFamily="18" charset="0"/>
                <a:cs typeface="Times New Roman" pitchFamily="18" charset="0"/>
              </a:rPr>
              <a:t> 5. М.Тошболтаев </a:t>
            </a:r>
            <a:r>
              <a:rPr lang="uz-Cyrl-UZ" sz="1800" b="1" dirty="0">
                <a:latin typeface="Times New Roman" pitchFamily="18" charset="0"/>
                <a:cs typeface="Times New Roman" pitchFamily="18" charset="0"/>
              </a:rPr>
              <a:t>ва бошқалар. “Пахтачилик ва ғаллачилик машиналарини </a:t>
            </a:r>
            <a:endParaRPr lang="uz-Cyrl-UZ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z-Cyrl-UZ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1800" b="1" dirty="0" smtClean="0">
                <a:latin typeface="Times New Roman" pitchFamily="18" charset="0"/>
                <a:cs typeface="Times New Roman" pitchFamily="18" charset="0"/>
              </a:rPr>
              <a:t>    ростлаш </a:t>
            </a:r>
            <a:r>
              <a:rPr lang="uz-Cyrl-UZ" sz="1800" b="1" dirty="0">
                <a:latin typeface="Times New Roman" pitchFamily="18" charset="0"/>
                <a:cs typeface="Times New Roman" pitchFamily="18" charset="0"/>
              </a:rPr>
              <a:t>ва самарали ишлатиш</a:t>
            </a:r>
            <a:r>
              <a:rPr lang="uz-Cyrl-UZ" sz="1800" b="1" dirty="0" smtClean="0">
                <a:latin typeface="Times New Roman" pitchFamily="18" charset="0"/>
                <a:cs typeface="Times New Roman" pitchFamily="18" charset="0"/>
              </a:rPr>
              <a:t>”, </a:t>
            </a:r>
            <a:r>
              <a:rPr lang="uz-Cyrl-UZ" sz="1800" b="1" dirty="0">
                <a:latin typeface="Times New Roman" pitchFamily="18" charset="0"/>
                <a:cs typeface="Times New Roman" pitchFamily="18" charset="0"/>
              </a:rPr>
              <a:t>2012.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z-Cyrl-UZ" sz="1800" b="1" dirty="0" smtClean="0">
                <a:latin typeface="Times New Roman" pitchFamily="18" charset="0"/>
                <a:cs typeface="Times New Roman" pitchFamily="18" charset="0"/>
              </a:rPr>
              <a:t> 6.  </a:t>
            </a:r>
            <a:r>
              <a:rPr lang="uz-Cyrl-UZ" sz="1800" b="1" dirty="0">
                <a:latin typeface="Times New Roman" pitchFamily="18" charset="0"/>
                <a:cs typeface="Times New Roman" pitchFamily="18" charset="0"/>
              </a:rPr>
              <a:t>Интернет сайтлари: </a:t>
            </a:r>
            <a:r>
              <a:rPr lang="uz-Cyrl-UZ" sz="1800" b="1" u="sng" dirty="0">
                <a:latin typeface="Times New Roman" pitchFamily="18" charset="0"/>
                <a:cs typeface="Times New Roman" pitchFamily="18" charset="0"/>
                <a:hlinkClick r:id="rId2"/>
              </a:rPr>
              <a:t>www.agri-tech.ru</a:t>
            </a:r>
            <a:r>
              <a:rPr lang="uz-Cyrl-UZ" sz="1800" b="1" dirty="0">
                <a:latin typeface="Times New Roman" pitchFamily="18" charset="0"/>
                <a:cs typeface="Times New Roman" pitchFamily="18" charset="0"/>
              </a:rPr>
              <a:t>;  </a:t>
            </a:r>
            <a:r>
              <a:rPr lang="uz-Cyrl-UZ" sz="1800" b="1" u="sng" dirty="0">
                <a:latin typeface="Times New Roman" pitchFamily="18" charset="0"/>
                <a:cs typeface="Times New Roman" pitchFamily="18" charset="0"/>
                <a:hlinkClick r:id="rId3"/>
              </a:rPr>
              <a:t>www.tdagromarket.ru</a:t>
            </a:r>
            <a:r>
              <a:rPr lang="uz-Cyrl-UZ" sz="1800" b="1" dirty="0">
                <a:latin typeface="Times New Roman" pitchFamily="18" charset="0"/>
                <a:cs typeface="Times New Roman" pitchFamily="18" charset="0"/>
              </a:rPr>
              <a:t>;    </a:t>
            </a:r>
            <a:r>
              <a:rPr lang="uz-Cyrl-UZ" sz="1800" b="1" u="sng" dirty="0">
                <a:latin typeface="Times New Roman" pitchFamily="18" charset="0"/>
                <a:cs typeface="Times New Roman" pitchFamily="18" charset="0"/>
                <a:hlinkClick r:id="rId4"/>
              </a:rPr>
              <a:t>www.raise.ru</a:t>
            </a:r>
            <a:r>
              <a:rPr lang="uz-Cyrl-UZ" sz="1800" b="1" u="sng" dirty="0">
                <a:latin typeface="Times New Roman" pitchFamily="18" charset="0"/>
                <a:cs typeface="Times New Roman" pitchFamily="18" charset="0"/>
              </a:rPr>
              <a:t>;  </a:t>
            </a:r>
            <a:r>
              <a:rPr lang="uz-Cyrl-UZ" sz="1800" b="1" u="sng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0" indent="0">
              <a:buNone/>
            </a:pPr>
            <a:r>
              <a:rPr lang="uz-Cyrl-UZ" sz="1800" b="1" u="sng" dirty="0">
                <a:latin typeface="Times New Roman" pitchFamily="18" charset="0"/>
                <a:cs typeface="Times New Roman" pitchFamily="18" charset="0"/>
                <a:hlinkClick r:id="rId5"/>
              </a:rPr>
              <a:t> </a:t>
            </a:r>
            <a:r>
              <a:rPr lang="uz-Cyrl-UZ" sz="1800" b="1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     WWW.DIT.centr.Uz</a:t>
            </a:r>
            <a:r>
              <a:rPr lang="uz-Cyrl-UZ" sz="1800" b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18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214546" y="285728"/>
            <a:ext cx="5000660" cy="1500198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Диққат!  </a:t>
            </a:r>
          </a:p>
          <a:p>
            <a:pPr algn="ctr"/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Ёзиб олинг ва эслаб қолинг!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500034" y="1857364"/>
            <a:ext cx="8358246" cy="478634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72705" name="Rectangle 1"/>
          <p:cNvSpPr>
            <a:spLocks noChangeArrowheads="1"/>
          </p:cNvSpPr>
          <p:nvPr/>
        </p:nvSpPr>
        <p:spPr bwMode="auto">
          <a:xfrm>
            <a:off x="589525" y="2265378"/>
            <a:ext cx="821537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uz-Cyrl-UZ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</a:t>
            </a:r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Ҳар қандай соҳа ишларини </a:t>
            </a: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  механизациялашдан </a:t>
            </a:r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асосий </a:t>
            </a: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мақсад -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z-Cyrl-U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меҳнат   умумини   кескин  ошириб</a:t>
            </a:r>
            <a:r>
              <a:rPr lang="uz-Cyrl-U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z-Cyrl-U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z-Cyrl-U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бажариладиган иш ёки  </a:t>
            </a:r>
            <a:r>
              <a:rPr lang="uz-Cyrl-U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олинадиган </a:t>
            </a:r>
            <a:r>
              <a:rPr lang="uz-Cyrl-U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z-Cyrl-U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маҳсулотнинг      </a:t>
            </a:r>
            <a:r>
              <a:rPr lang="uz-Cyrl-U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таннарҳини </a:t>
            </a:r>
            <a:r>
              <a:rPr lang="uz-Cyrl-U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z-Cyrl-U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пасайтиришдан иборат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z-Cyrl-U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бўлиши    керак  </a:t>
            </a:r>
            <a:endParaRPr kumimoji="0" lang="uz-Cyrl-UZ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635896" y="1772816"/>
            <a:ext cx="5256584" cy="324036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1. Мамлакатимизда қандай  </a:t>
            </a:r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деҳқончилик усули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қўлланилади?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2. Маҳсулот етиштиришнинг </a:t>
            </a:r>
            <a:r>
              <a:rPr lang="uz-Cyrl-U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интенсив </a:t>
            </a:r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 эксинтенсив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усулларини  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моҳиятини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айтинг?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3. Механизациялаштиришнинг </a:t>
            </a:r>
            <a:r>
              <a:rPr lang="uz-Cyrl-U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асосий мақсади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нимадан иборат?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3568" y="476672"/>
            <a:ext cx="7920880" cy="57606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Мавзу бўйича билим савиясини баҳолаш </a:t>
            </a:r>
            <a:endParaRPr lang="uz-Cyrl-UZ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79512" y="1772817"/>
            <a:ext cx="3312368" cy="324035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400" b="1" i="1" dirty="0" smtClean="0">
                <a:latin typeface="Times New Roman" pitchFamily="18" charset="0"/>
                <a:cs typeface="Times New Roman" pitchFamily="18" charset="0"/>
              </a:rPr>
              <a:t>Эксинтенсив </a:t>
            </a:r>
            <a:r>
              <a:rPr lang="uz-Cyrl-UZ" sz="2400" b="1" i="1" dirty="0">
                <a:latin typeface="Times New Roman" pitchFamily="18" charset="0"/>
                <a:cs typeface="Times New Roman" pitchFamily="18" charset="0"/>
              </a:rPr>
              <a:t>усул, интенсив усул, меҳнат сарфи, механизациялаш даражаси, техника хавфсизлиги.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z-Cyrl-UZ" sz="2400" b="1" i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67544" y="1166359"/>
            <a:ext cx="2808312" cy="45720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Тушунчалар 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3969" y="1173770"/>
            <a:ext cx="3816423" cy="44979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Назорат саволлари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69473965"/>
              </p:ext>
            </p:extLst>
          </p:nvPr>
        </p:nvGraphicFramePr>
        <p:xfrm>
          <a:off x="359531" y="5157192"/>
          <a:ext cx="8388933" cy="144326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645159"/>
                <a:gridCol w="3249766"/>
                <a:gridCol w="2494008"/>
              </a:tblGrid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Биламан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бошида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ru-RU" sz="24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794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Билишни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хоҳлайман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бошида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Билиб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олдим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охирида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61805"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209792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uz-Cyrl-UZ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z-Cyrl-UZ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z-Cyrl-UZ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z-Cyrl-UZ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z-Cyrl-UZ" sz="20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z-Cyrl-UZ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1. Қишлоқ хўжалигини </a:t>
            </a:r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мамлакатда </a:t>
            </a: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тутган </a:t>
            </a:r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ўрни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>
                <a:latin typeface="Times New Roman" pitchFamily="18" charset="0"/>
                <a:cs typeface="Times New Roman" pitchFamily="18" charset="0"/>
              </a:rPr>
            </a:br>
            <a:endParaRPr lang="ru-RU" sz="2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600200"/>
            <a:ext cx="8208912" cy="4525963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uz-Cyrl-UZ" b="1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uz-Cyrl-UZ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Қишлоқ хўжалиги  тармоғи-нинг мамлакат </a:t>
            </a:r>
            <a:r>
              <a:rPr lang="uz-Cyrl-UZ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миллий иқтисодиётидаги ўрни жуда </a:t>
            </a:r>
            <a:r>
              <a:rPr lang="uz-Cyrl-UZ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муҳим бўлиб, мамлакат аҳолисининг         </a:t>
            </a:r>
            <a:r>
              <a:rPr lang="uz-Cyrl-U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63 фоизи қишлоқда </a:t>
            </a:r>
            <a:r>
              <a:rPr lang="uz-Cyrl-U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яшайди</a:t>
            </a:r>
            <a:r>
              <a:rPr lang="uz-Cyrl-UZ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z-Cyrl-UZ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just">
              <a:buNone/>
            </a:pPr>
            <a:r>
              <a:rPr lang="uz-Cyrl-UZ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Меҳнатга </a:t>
            </a:r>
            <a:r>
              <a:rPr lang="uz-Cyrl-UZ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яроқли аҳоли </a:t>
            </a:r>
            <a:r>
              <a:rPr lang="uz-Cyrl-UZ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бандлигининг </a:t>
            </a:r>
            <a:r>
              <a:rPr lang="uz-Cyrl-U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35 фоизи қишлоқ </a:t>
            </a:r>
            <a:r>
              <a:rPr lang="uz-Cyrl-U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хўжалигига </a:t>
            </a:r>
            <a:r>
              <a:rPr lang="uz-Cyrl-UZ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тўғри келади.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Ҳалқ </a:t>
            </a: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фаровонлигини 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ошириш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99111138"/>
              </p:ext>
            </p:extLst>
          </p:nvPr>
        </p:nvGraphicFramePr>
        <p:xfrm>
          <a:off x="357158" y="902501"/>
          <a:ext cx="8229600" cy="59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680487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uz-Cyrl-UZ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Қишлоқ хўжалиги маҳсулотларини кўпайтириш 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95864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84623">
                <a:tc gridSpan="2">
                  <a:txBody>
                    <a:bodyPr/>
                    <a:lstStyle/>
                    <a:p>
                      <a:pPr algn="ctr"/>
                      <a:r>
                        <a:rPr lang="uz-Cyrl-UZ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Интенсив усули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uz-Cyrl-UZ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Эксинтенсив усул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/>
                </a:tc>
              </a:tr>
              <a:tr h="295864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21314">
                <a:tc gridSpan="2">
                  <a:txBody>
                    <a:bodyPr/>
                    <a:lstStyle/>
                    <a:p>
                      <a:pPr algn="ctr"/>
                      <a:r>
                        <a:rPr lang="uz-Cyrl-UZ" sz="1800" b="1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Қишлоқ хўжалиги экинларининг ҳосилдорлигини ошириш</a:t>
                      </a:r>
                      <a:endParaRPr lang="ru-RU" sz="18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uz-Cyrl-UZ" sz="18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Экинлар экиладиган майдонларни         кўпайтириш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60249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710073"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uz-Cyrl-UZ" sz="1200" b="1" dirty="0">
                          <a:latin typeface="Times New Roman"/>
                          <a:ea typeface="Calibri"/>
                          <a:cs typeface="Times New Roman"/>
                        </a:rPr>
                        <a:t>Кимёвий усул </a:t>
                      </a:r>
                      <a:r>
                        <a:rPr lang="uz-Cyrl-UZ" sz="1200" b="1" dirty="0" smtClean="0">
                          <a:latin typeface="Times New Roman"/>
                          <a:ea typeface="Calibri"/>
                          <a:cs typeface="Times New Roman"/>
                        </a:rPr>
                        <a:t> (ўғитларни қўллаш, ўсимликларни ҳимоя  қилиш </a:t>
                      </a:r>
                      <a:r>
                        <a:rPr lang="uz-Cyrl-UZ" sz="1200" b="1" dirty="0">
                          <a:latin typeface="Times New Roman"/>
                          <a:ea typeface="Calibri"/>
                          <a:cs typeface="Times New Roman"/>
                        </a:rPr>
                        <a:t>ва </a:t>
                      </a:r>
                      <a:r>
                        <a:rPr lang="uz-Cyrl-UZ" sz="1200" b="1" dirty="0" smtClean="0">
                          <a:latin typeface="Times New Roman"/>
                          <a:ea typeface="Calibri"/>
                          <a:cs typeface="Times New Roman"/>
                        </a:rPr>
                        <a:t> б.)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uz-Cyrl-UZ" sz="1200" b="1" dirty="0">
                          <a:latin typeface="Times New Roman"/>
                          <a:ea typeface="Calibri"/>
                          <a:cs typeface="Times New Roman"/>
                        </a:rPr>
                        <a:t>Биологик усул (янги нав, технология ва биоўғитлар  яратиш ва бошқалар)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uz-Cyrl-UZ" sz="14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Қишлоқ хўжалигини-механизацилаш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uz-Cyrl-UZ" sz="1200" b="1" dirty="0">
                          <a:latin typeface="Times New Roman"/>
                          <a:ea typeface="Calibri"/>
                          <a:cs typeface="Times New Roman"/>
                        </a:rPr>
                        <a:t>Суғориш </a:t>
                      </a:r>
                      <a:r>
                        <a:rPr lang="uz-Cyrl-UZ" sz="1200" b="1" dirty="0" smtClean="0">
                          <a:latin typeface="Times New Roman"/>
                          <a:ea typeface="Calibri"/>
                          <a:cs typeface="Times New Roman"/>
                        </a:rPr>
                        <a:t>ишларини такомиллаштириш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02968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Ҳар бир ишни ўз вақтида бажариш</a:t>
                      </a:r>
                      <a:endParaRPr lang="ru-RU" sz="1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84031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z-Cyrl-UZ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Техникалардан самарали фойдаланиш</a:t>
                      </a:r>
                      <a:endParaRPr lang="ru-RU" sz="1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02968">
                <a:tc>
                  <a:txBody>
                    <a:bodyPr/>
                    <a:lstStyle/>
                    <a:p>
                      <a:endParaRPr lang="uz-Cyrl-UZ" sz="1400" dirty="0" smtClean="0"/>
                    </a:p>
                    <a:p>
                      <a:endParaRPr lang="ru-RU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828418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uz-Cyrl-UZ" sz="14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Техникаларни </a:t>
                      </a:r>
                      <a:r>
                        <a:rPr lang="uz-Cyrl-UZ" sz="14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фойдаланиш </a:t>
                      </a:r>
                      <a:r>
                        <a:rPr lang="uz-Cyrl-UZ" sz="14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кўрсатгичарини яхшилаш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uz-Cyrl-UZ" sz="14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Иш унумини ошириш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uz-Cyrl-UZ" sz="14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Бажариладиган ишларни тўғри ташкил этиш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8" name="Прямая со стрелкой 7"/>
          <p:cNvCxnSpPr/>
          <p:nvPr/>
        </p:nvCxnSpPr>
        <p:spPr>
          <a:xfrm rot="5400000">
            <a:off x="5431638" y="5684248"/>
            <a:ext cx="428628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5643570" y="5445225"/>
            <a:ext cx="2214578" cy="42862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10800000" flipV="1">
            <a:off x="3716332" y="5445224"/>
            <a:ext cx="1928826" cy="42862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10800000" flipV="1">
            <a:off x="2421376" y="1626093"/>
            <a:ext cx="2071702" cy="28575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4497908" y="1626093"/>
            <a:ext cx="2071702" cy="28575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5400000">
            <a:off x="2358216" y="2430049"/>
            <a:ext cx="285752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5400000">
            <a:off x="6390162" y="2499512"/>
            <a:ext cx="357190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rot="10800000" flipV="1">
            <a:off x="1428728" y="3264195"/>
            <a:ext cx="1071570" cy="35719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2441811" y="3250405"/>
            <a:ext cx="1071570" cy="35719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2441811" y="3250405"/>
            <a:ext cx="3143272" cy="35719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2428860" y="3250405"/>
            <a:ext cx="5286412" cy="35719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368412"/>
          </a:xfr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uz-Cyrl-UZ" sz="2000" b="1" dirty="0" smtClean="0"/>
              <a:t/>
            </a:r>
            <a:br>
              <a:rPr lang="uz-Cyrl-UZ" sz="2000" b="1" dirty="0" smtClean="0"/>
            </a:br>
            <a:r>
              <a:rPr lang="uz-Cyrl-UZ" sz="4000" b="1" dirty="0" smtClean="0">
                <a:latin typeface="Times New Roman" pitchFamily="18" charset="0"/>
                <a:cs typeface="Times New Roman" pitchFamily="18" charset="0"/>
              </a:rPr>
              <a:t>2. Фаннинг </a:t>
            </a:r>
            <a:br>
              <a:rPr lang="uz-Cyrl-UZ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z-Cyrl-UZ" sz="4000" b="1" dirty="0" smtClean="0">
                <a:latin typeface="Times New Roman" pitchFamily="18" charset="0"/>
                <a:cs typeface="Times New Roman" pitchFamily="18" charset="0"/>
              </a:rPr>
              <a:t>асосий мақсади </a:t>
            </a:r>
            <a:r>
              <a:rPr lang="uz-Cyrl-UZ" sz="4000" b="1" dirty="0">
                <a:latin typeface="Times New Roman" pitchFamily="18" charset="0"/>
                <a:cs typeface="Times New Roman" pitchFamily="18" charset="0"/>
              </a:rPr>
              <a:t>ва вазифалари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824536"/>
          </a:xfr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>
            <a:noAutofit/>
          </a:bodyPr>
          <a:lstStyle/>
          <a:p>
            <a:pPr algn="ctr">
              <a:buNone/>
            </a:pPr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Мақсади: </a:t>
            </a:r>
            <a:r>
              <a:rPr lang="uz-Cyrl-UZ" sz="2200" b="1" dirty="0" smtClean="0">
                <a:latin typeface="Times New Roman" pitchFamily="18" charset="0"/>
                <a:cs typeface="Times New Roman" pitchFamily="18" charset="0"/>
              </a:rPr>
              <a:t>Қишлоқ </a:t>
            </a:r>
            <a:r>
              <a:rPr lang="uz-Cyrl-UZ" sz="2200" b="1" dirty="0">
                <a:latin typeface="Times New Roman" pitchFamily="18" charset="0"/>
                <a:cs typeface="Times New Roman" pitchFamily="18" charset="0"/>
              </a:rPr>
              <a:t>ҳўжалиги маҳсулотларини етиштиришда </a:t>
            </a:r>
            <a:r>
              <a:rPr lang="uz-Cyrl-UZ" sz="2200" b="1" dirty="0" smtClean="0"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uz-Cyrl-UZ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меҳнат </a:t>
            </a:r>
            <a:r>
              <a:rPr lang="uz-Cyrl-UZ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сарфини</a:t>
            </a:r>
            <a:r>
              <a:rPr lang="uz-Cyrl-UZ" sz="2200" b="1" dirty="0">
                <a:latin typeface="Times New Roman" pitchFamily="18" charset="0"/>
                <a:cs typeface="Times New Roman" pitchFamily="18" charset="0"/>
              </a:rPr>
              <a:t> камайтиришдан иборат.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Вазифалари</a:t>
            </a:r>
            <a:r>
              <a:rPr lang="uz-Cyrl-U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     -  </a:t>
            </a:r>
            <a:r>
              <a:rPr lang="uz-Cyrl-UZ" sz="2200" b="1" dirty="0" smtClean="0">
                <a:latin typeface="Times New Roman" pitchFamily="18" charset="0"/>
                <a:cs typeface="Times New Roman" pitchFamily="18" charset="0"/>
              </a:rPr>
              <a:t>қишлоқ </a:t>
            </a:r>
            <a:r>
              <a:rPr lang="uz-Cyrl-UZ" sz="2200" b="1" dirty="0">
                <a:latin typeface="Times New Roman" pitchFamily="18" charset="0"/>
                <a:cs typeface="Times New Roman" pitchFamily="18" charset="0"/>
              </a:rPr>
              <a:t>хўжалиги маҳсулотларини етиштиришда технологик жараёнларни самарали ташкил этиш </a:t>
            </a:r>
            <a:r>
              <a:rPr lang="uz-Cyrl-UZ" sz="2200" b="1" dirty="0" smtClean="0">
                <a:latin typeface="Times New Roman" pitchFamily="18" charset="0"/>
                <a:cs typeface="Times New Roman" pitchFamily="18" charset="0"/>
              </a:rPr>
              <a:t>асослари;                                 - механизациялаштирилган </a:t>
            </a:r>
            <a:r>
              <a:rPr lang="uz-Cyrl-UZ" sz="2200" b="1" dirty="0">
                <a:latin typeface="Times New Roman" pitchFamily="18" charset="0"/>
                <a:cs typeface="Times New Roman" pitchFamily="18" charset="0"/>
              </a:rPr>
              <a:t>дала ишларини </a:t>
            </a:r>
            <a:r>
              <a:rPr lang="uz-Cyrl-UZ" sz="2200" b="1" dirty="0" smtClean="0">
                <a:latin typeface="Times New Roman" pitchFamily="18" charset="0"/>
                <a:cs typeface="Times New Roman" pitchFamily="18" charset="0"/>
              </a:rPr>
              <a:t>бажариш учун </a:t>
            </a:r>
            <a:r>
              <a:rPr lang="uz-Cyrl-UZ" sz="2200" b="1" dirty="0">
                <a:latin typeface="Times New Roman" pitchFamily="18" charset="0"/>
                <a:cs typeface="Times New Roman" pitchFamily="18" charset="0"/>
              </a:rPr>
              <a:t>асосий техника воситаларини </a:t>
            </a:r>
            <a:r>
              <a:rPr lang="uz-Cyrl-UZ" sz="2200" b="1" dirty="0" smtClean="0">
                <a:latin typeface="Times New Roman" pitchFamily="18" charset="0"/>
                <a:cs typeface="Times New Roman" pitchFamily="18" charset="0"/>
              </a:rPr>
              <a:t>тузилиши, иш жараёни ҳамда уларни танлаш усуллари  </a:t>
            </a:r>
            <a:r>
              <a:rPr lang="uz-Cyrl-UZ" sz="2200" b="1" dirty="0">
                <a:latin typeface="Times New Roman" pitchFamily="18" charset="0"/>
                <a:cs typeface="Times New Roman" pitchFamily="18" charset="0"/>
              </a:rPr>
              <a:t>ва уларнинг фойдаланиш </a:t>
            </a:r>
            <a:r>
              <a:rPr lang="uz-Cyrl-UZ" sz="2200" b="1" dirty="0" smtClean="0">
                <a:latin typeface="Times New Roman" pitchFamily="18" charset="0"/>
                <a:cs typeface="Times New Roman" pitchFamily="18" charset="0"/>
              </a:rPr>
              <a:t>кўрсатгичлари; </a:t>
            </a:r>
          </a:p>
          <a:p>
            <a:pPr algn="just">
              <a:buNone/>
            </a:pPr>
            <a:r>
              <a:rPr lang="uz-Cyrl-UZ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200" b="1" dirty="0" smtClean="0">
                <a:latin typeface="Times New Roman" pitchFamily="18" charset="0"/>
                <a:cs typeface="Times New Roman" pitchFamily="18" charset="0"/>
              </a:rPr>
              <a:t>     - қишлоқ </a:t>
            </a:r>
            <a:r>
              <a:rPr lang="uz-Cyrl-UZ" sz="2200" b="1" dirty="0">
                <a:latin typeface="Times New Roman" pitchFamily="18" charset="0"/>
                <a:cs typeface="Times New Roman" pitchFamily="18" charset="0"/>
              </a:rPr>
              <a:t>хўжалиги агрегатларидан фойдаланиш </a:t>
            </a:r>
            <a:r>
              <a:rPr lang="uz-Cyrl-UZ" sz="2200" b="1" dirty="0" smtClean="0">
                <a:latin typeface="Times New Roman" pitchFamily="18" charset="0"/>
                <a:cs typeface="Times New Roman" pitchFamily="18" charset="0"/>
              </a:rPr>
              <a:t>асослари; </a:t>
            </a:r>
          </a:p>
          <a:p>
            <a:pPr algn="just">
              <a:buNone/>
            </a:pPr>
            <a:r>
              <a:rPr lang="uz-Cyrl-UZ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200" b="1" dirty="0" smtClean="0">
                <a:latin typeface="Times New Roman" pitchFamily="18" charset="0"/>
                <a:cs typeface="Times New Roman" pitchFamily="18" charset="0"/>
              </a:rPr>
              <a:t>     - механизациялаштирилган </a:t>
            </a:r>
            <a:r>
              <a:rPr lang="uz-Cyrl-UZ" sz="2200" b="1" dirty="0">
                <a:latin typeface="Times New Roman" pitchFamily="18" charset="0"/>
                <a:cs typeface="Times New Roman" pitchFamily="18" charset="0"/>
              </a:rPr>
              <a:t>ишларнинг ташкил этилиши ва илғор технологиялари тўғрисида билим ва кўникмалар  </a:t>
            </a:r>
            <a:r>
              <a:rPr lang="uz-Cyrl-UZ" sz="2200" b="1" dirty="0" smtClean="0">
                <a:latin typeface="Times New Roman" pitchFamily="18" charset="0"/>
                <a:cs typeface="Times New Roman" pitchFamily="18" charset="0"/>
              </a:rPr>
              <a:t>бериш.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uz-Cyrl-UZ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z-Cyrl-UZ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Қишлоқ хўжалиги маҳсулотларини етиштиришда механизациялаш даражаси</a:t>
            </a:r>
            <a:r>
              <a:rPr lang="uz-Cyrl-UZ" sz="31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>
                <a:latin typeface="Times New Roman" pitchFamily="18" charset="0"/>
                <a:cs typeface="Times New Roman" pitchFamily="18" charset="0"/>
              </a:rPr>
            </a:b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600200"/>
            <a:ext cx="7715304" cy="4525963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Қишлоқ </a:t>
            </a:r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хўжалиги экинларини етиштиришда бажариладиган ишларни механизациялаш </a:t>
            </a: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даражаси  </a:t>
            </a:r>
            <a:r>
              <a:rPr lang="uz-Cyrl-U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пахтачиликда 70-75%, ғаллачиликда 85-90%,  ем-хашак тайёрлашда  </a:t>
            </a:r>
            <a:r>
              <a:rPr lang="uz-Cyrl-U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uz-Cyrl-U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80-85%,  сабзавот-полизчиликда </a:t>
            </a:r>
            <a:r>
              <a:rPr lang="uz-Cyrl-U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70-75</a:t>
            </a:r>
            <a:r>
              <a:rPr lang="uz-Cyrl-U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%,  боғ ва узумчиликда  эса  </a:t>
            </a:r>
            <a:r>
              <a:rPr lang="uz-Cyrl-U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uz-Cyrl-U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50-55%  </a:t>
            </a:r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ташкил </a:t>
            </a: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этади.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0034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643998" cy="2000264"/>
          </a:xfr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uz-Cyrl-UZ" sz="2200" b="1" dirty="0" smtClean="0"/>
              <a:t/>
            </a:r>
            <a:br>
              <a:rPr lang="uz-Cyrl-UZ" sz="2200" b="1" dirty="0" smtClean="0"/>
            </a:br>
            <a:r>
              <a:rPr lang="uz-Cyrl-UZ" sz="2200" b="1" dirty="0" smtClean="0"/>
              <a:t/>
            </a:r>
            <a:br>
              <a:rPr lang="uz-Cyrl-UZ" sz="2200" b="1" dirty="0" smtClean="0"/>
            </a:br>
            <a:r>
              <a:rPr lang="uz-Cyrl-UZ" sz="3100" b="1" dirty="0" smtClean="0">
                <a:latin typeface="Times New Roman" pitchFamily="18" charset="0"/>
                <a:cs typeface="Times New Roman" pitchFamily="18" charset="0"/>
              </a:rPr>
              <a:t>Ўзбекистон  Республикаси Президентининг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z-Cyrl-UZ" sz="3100" b="1" dirty="0" smtClean="0">
                <a:latin typeface="Times New Roman" pitchFamily="18" charset="0"/>
                <a:cs typeface="Times New Roman" pitchFamily="18" charset="0"/>
              </a:rPr>
              <a:t>2012 йил 21 майдаги  ПҚ-1758-сонли қарорига кўра </a:t>
            </a:r>
            <a:r>
              <a:rPr lang="uz-Cyrl-UZ" sz="3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Қишлоқ  хўжалиги  машинасозлигини   ривожлантириш  ва техникалардан   самарали фойдаланишдаги истиқболли  йўналишлари</a:t>
            </a:r>
            <a:r>
              <a:rPr lang="uz-Cyrl-UZ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z-Cyrl-UZ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uz-Cyrl-UZ" sz="1400" dirty="0" smtClean="0"/>
              <a:t> </a:t>
            </a: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204864"/>
            <a:ext cx="8640960" cy="4464496"/>
          </a:xfr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>
            <a:noAutofit/>
          </a:bodyPr>
          <a:lstStyle/>
          <a:p>
            <a:pPr lvl="0" algn="just"/>
            <a:r>
              <a:rPr lang="uz-Cyrl-UZ" sz="2200" b="1" dirty="0" smtClean="0">
                <a:latin typeface="Times New Roman" pitchFamily="18" charset="0"/>
                <a:cs typeface="Times New Roman" pitchFamily="18" charset="0"/>
              </a:rPr>
              <a:t>машина-трактор паркларини сифатли қишлоқ хўжалиги машиналари билан қайта жиҳозлаш;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uz-Cyrl-UZ" sz="2200" b="1" dirty="0" smtClean="0">
                <a:latin typeface="Times New Roman" pitchFamily="18" charset="0"/>
                <a:cs typeface="Times New Roman" pitchFamily="18" charset="0"/>
              </a:rPr>
              <a:t>қуввати, иш унуми, ёқилғи сарфи ва бошқа кўрсатгичлари замонавий стандартларга мос келадиган янги турдаги қишлоқ хўжалиги техникаларини ишлаб чиқаришни ўзлаштириш;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uz-Cyrl-UZ" sz="2200" b="1" dirty="0" smtClean="0">
                <a:latin typeface="Times New Roman" pitchFamily="18" charset="0"/>
                <a:cs typeface="Times New Roman" pitchFamily="18" charset="0"/>
              </a:rPr>
              <a:t>қишлоқ хўжалиги техникаларини ишлаб чиқариш ва етказиб бериш тизимини такомиллаштириш;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uz-Cyrl-UZ" sz="2200" b="1" dirty="0" smtClean="0">
                <a:latin typeface="Times New Roman" pitchFamily="18" charset="0"/>
                <a:cs typeface="Times New Roman" pitchFamily="18" charset="0"/>
              </a:rPr>
              <a:t>сервис хизмати тизимининг сифатини ошириш ва кенгайтириш;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uz-Cyrl-UZ" sz="2200" b="1" dirty="0" smtClean="0">
                <a:latin typeface="Times New Roman" pitchFamily="18" charset="0"/>
                <a:cs typeface="Times New Roman" pitchFamily="18" charset="0"/>
              </a:rPr>
              <a:t>фермер хўжаликлари, машина-трактор паркларигаетук мутахассисларни тайёрлаш ва уларнинг малакасини доимо ошириб боришдан иборат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z-Cyrl-UZ" sz="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z-Cyrl-UZ" sz="600" dirty="0" smtClean="0">
                <a:latin typeface="Times New Roman" pitchFamily="18" charset="0"/>
                <a:cs typeface="Times New Roman" pitchFamily="18" charset="0"/>
              </a:rPr>
            </a:br>
            <a:endParaRPr lang="ru-RU" sz="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76672"/>
            <a:ext cx="8229600" cy="504056"/>
          </a:xfr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Техника хавфсизлиги қоидалари.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72608"/>
          </a:xfr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uz-Cyrl-UZ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УМУМИЙ ҚОИДАЛАР</a:t>
            </a:r>
          </a:p>
          <a:p>
            <a:pPr algn="just"/>
            <a:r>
              <a:rPr lang="uz-Cyrl-UZ" sz="2600" b="1" dirty="0" smtClean="0">
                <a:latin typeface="Times New Roman" pitchFamily="18" charset="0"/>
                <a:cs typeface="Times New Roman" pitchFamily="18" charset="0"/>
              </a:rPr>
              <a:t>Техника </a:t>
            </a:r>
            <a:r>
              <a:rPr lang="uz-Cyrl-UZ" sz="2600" b="1" dirty="0">
                <a:latin typeface="Times New Roman" pitchFamily="18" charset="0"/>
                <a:cs typeface="Times New Roman" pitchFamily="18" charset="0"/>
              </a:rPr>
              <a:t>хавфсизлиги бўйича умумий қоидаларда қуйидагилар белгиланган: тракторлар, </a:t>
            </a:r>
            <a:r>
              <a:rPr lang="uz-Cyrl-UZ" sz="2600" b="1" dirty="0" smtClean="0">
                <a:latin typeface="Times New Roman" pitchFamily="18" charset="0"/>
                <a:cs typeface="Times New Roman" pitchFamily="18" charset="0"/>
              </a:rPr>
              <a:t>комбайн-лар </a:t>
            </a:r>
            <a:r>
              <a:rPr lang="uz-Cyrl-UZ" sz="2600" b="1" dirty="0">
                <a:latin typeface="Times New Roman" pitchFamily="18" charset="0"/>
                <a:cs typeface="Times New Roman" pitchFamily="18" charset="0"/>
              </a:rPr>
              <a:t>ва бошқа қишлоқ хўжалиги машиналарида </a:t>
            </a:r>
            <a:r>
              <a:rPr lang="uz-Cyrl-UZ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ишлаш махсус гувоҳномаси бор бўлган ва иш жойида йўриқ олган шахсларга </a:t>
            </a:r>
            <a:r>
              <a:rPr lang="uz-Cyrl-UZ" sz="2600" b="1" dirty="0">
                <a:latin typeface="Times New Roman" pitchFamily="18" charset="0"/>
                <a:cs typeface="Times New Roman" pitchFamily="18" charset="0"/>
              </a:rPr>
              <a:t>рухсат этилади. 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2600" b="1" dirty="0">
                <a:latin typeface="Times New Roman" pitchFamily="18" charset="0"/>
                <a:cs typeface="Times New Roman" pitchFamily="18" charset="0"/>
              </a:rPr>
              <a:t>Механизатор иш бошлаш олдидан тракторнинг барча бошқариш механизмларини </a:t>
            </a:r>
            <a:r>
              <a:rPr lang="uz-Cyrl-UZ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талаб даражасида ишлашини текшириши </a:t>
            </a:r>
            <a:r>
              <a:rPr lang="uz-Cyrl-UZ" sz="2600" b="1" dirty="0">
                <a:latin typeface="Times New Roman" pitchFamily="18" charset="0"/>
                <a:cs typeface="Times New Roman" pitchFamily="18" charset="0"/>
              </a:rPr>
              <a:t>лозим. 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2600" b="1" dirty="0">
                <a:latin typeface="Times New Roman" pitchFamily="18" charset="0"/>
                <a:cs typeface="Times New Roman" pitchFamily="18" charset="0"/>
              </a:rPr>
              <a:t> Дала участкалари кўздан кечириш ва </a:t>
            </a:r>
            <a:r>
              <a:rPr lang="uz-Cyrl-UZ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хавфли жойлар (</a:t>
            </a:r>
            <a:r>
              <a:rPr lang="uz-Cyrl-UZ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чуқурлик, </a:t>
            </a:r>
            <a:r>
              <a:rPr lang="uz-Cyrl-UZ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ариқлар, </a:t>
            </a:r>
            <a:r>
              <a:rPr lang="uz-Cyrl-UZ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тош, тўсиқлар</a:t>
            </a:r>
            <a:r>
              <a:rPr lang="uz-Cyrl-UZ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uz-Cyrl-UZ" sz="2600" b="1" dirty="0">
                <a:latin typeface="Times New Roman" pitchFamily="18" charset="0"/>
                <a:cs typeface="Times New Roman" pitchFamily="18" charset="0"/>
              </a:rPr>
              <a:t>нишон қозиқлар билан белгилаб қўйилиши керак</a:t>
            </a:r>
            <a:r>
              <a:rPr lang="uz-Cyrl-UZ" sz="2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7101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332656"/>
            <a:ext cx="8784976" cy="6336704"/>
          </a:xfr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uz-Cyrl-U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Қуйидагилар</a:t>
            </a:r>
            <a:r>
              <a:rPr lang="uz-Cyrl-UZ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uz-Cyrl-UZ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   - касал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ва маст ҳолатдаги шахсларнинг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машина-трактор агрегатларда ишлаши;</a:t>
            </a:r>
          </a:p>
          <a:p>
            <a:pPr marL="0" indent="0" algn="just">
              <a:buNone/>
            </a:pP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   - момақалдироқ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вақтида ишлаш ва агрегатда бўлиш; </a:t>
            </a:r>
            <a:endParaRPr lang="uz-Cyrl-UZ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   - тунги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вақтларда хира чироқларда ишлаш; </a:t>
            </a:r>
            <a:endParaRPr lang="uz-Cyrl-UZ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   - агрегат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ҳаракатланаётганда,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двигател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ўчирилмаган ёки ишчи машина ерга туширилмаган ҳолатда ростлаш ишларини бажариш; </a:t>
            </a:r>
            <a:endParaRPr lang="uz-Cyrl-UZ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  - агрегатлар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ишлаётган жойда эгат,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пахта, похол-сомон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ғарамларида ётиб дам олиш ва ухлаш; </a:t>
            </a:r>
            <a:endParaRPr lang="uz-Cyrl-UZ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   - тракторга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тиркалган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тиркама ва машиналарда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одамларни ташиш </a:t>
            </a: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ман этилади.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9076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726</Words>
  <Application>Microsoft Office PowerPoint</Application>
  <PresentationFormat>Экран (4:3)</PresentationFormat>
  <Paragraphs>101</Paragraphs>
  <Slides>12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   1. Қишлоқ хўжалигини мамлакатда  тутган ўрни   </vt:lpstr>
      <vt:lpstr>Ҳалқ фаровонлигини  ошириш</vt:lpstr>
      <vt:lpstr> 2. Фаннинг  асосий мақсади ва вазифалари </vt:lpstr>
      <vt:lpstr> Қишлоқ хўжалиги маҳсулотларини етиштиришда механизациялаш даражаси  </vt:lpstr>
      <vt:lpstr>  Ўзбекистон  Республикаси Президентининг 2012 йил 21 майдаги  ПҚ-1758-сонли қарорига кўра Қишлоқ  хўжалиги  машинасозлигини   ривожлантириш  ва техникалардан   самарали фойдаланишдаги истиқболли  йўналишлари    </vt:lpstr>
      <vt:lpstr>3. Техника хавфсизлиги қоидалари.</vt:lpstr>
      <vt:lpstr>Слайд 9</vt:lpstr>
      <vt:lpstr> ҚИШЛОҚ ХЎЖАЛИГИ ТРАКТОРЛАРИ ВА МАШИНАЛАРИГА  ҲАВФСИЗЛИК ТАЛАБЛАРИ  </vt:lpstr>
      <vt:lpstr> Адабиётлар рўйхати  </vt:lpstr>
      <vt:lpstr>Слайд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Гость</dc:creator>
  <cp:lastModifiedBy>Гость</cp:lastModifiedBy>
  <cp:revision>1</cp:revision>
  <dcterms:created xsi:type="dcterms:W3CDTF">2016-06-01T11:59:50Z</dcterms:created>
  <dcterms:modified xsi:type="dcterms:W3CDTF">2016-06-01T12:02:07Z</dcterms:modified>
</cp:coreProperties>
</file>