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15138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3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80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3BD6C8A-A229-4625-B96E-0DD590B519B7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53062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27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800" y="9444038"/>
            <a:ext cx="29527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2708A43-83BC-4E54-8881-AD751B979B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4598D18-F7AF-4976-B16A-E181259EE7B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38E981-FFD7-4724-9825-D3498B4568D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D3E1AD0-71E2-41FC-8E70-A775A77934B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AF9D7-8D8B-4B15-835C-32858BC7F864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62BF2-67C2-4CAB-B4FD-F8BBCDBAF1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4A18D-F4A6-42F9-B1A8-90F332194146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46E87-D286-47B7-9749-C44205536E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7F53B-112C-4A73-A2A3-548AFDC2B611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17C1A-3F22-4BBA-9422-D5D22BA546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1221D-CA2E-4EB2-811D-6400ED2E8D6D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52D89-B854-44E6-9CF8-900CCD398C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63CD4-77D0-4B79-AE3B-0DC726F8101D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5F645-DE93-47C2-983D-572AA94738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D958E-0A92-4D9B-A8F6-1EFDD0188DD3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3756F-9576-413E-A988-AEBFDD88C7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01B4B-90D5-40A2-8E66-49AAA6C06340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EC78B-06C0-4602-96C2-017D21B158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161BA-8F93-47EF-A8EB-C887C896421B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7371D-AEB0-4AE9-A1E3-A8A70264DD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D6B98-3F95-4C50-B4EA-F4F5E888E42C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B5359-76D8-48C5-96DA-D216CD446F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DD120-673E-40AD-AAC8-A5C216142F53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D20D3-AF58-46EA-A252-BEBE0F62AA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7DF5F-6907-4430-AB2B-6487C80279D5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A92B3-76C4-4A86-9022-DCE0B4A780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55671BC-4516-48E7-91DD-9B898344E8B0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C49A46-43ED-4381-AF54-359D11B75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285750" y="1000125"/>
            <a:ext cx="8643938" cy="458946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500063" y="4763"/>
            <a:ext cx="8286750" cy="563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uz-Cyrl-UZ" sz="32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z-Cyrl-UZ" sz="32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z-Cyrl-UZ" sz="32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23-мaвзу. Мaҳсулoтлaрга  дастлабки  ишлов бериш (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соат)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Режа:   1. Қишлоқ хўжалик маҳсулотларига дастлабки  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                   ишлов  беришнинг ўзига хос хусусиятлари;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               2. Механизациялаш асослари ва усуллари;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               3. Маҳсулотларни  тозалаш технологияси ва 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                   машиналари. 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>
                <a:latin typeface="Calibri" pitchFamily="34" charset="0"/>
              </a:rPr>
              <a:t>	</a:t>
            </a:r>
            <a:endParaRPr lang="ru-RU" sz="2400">
              <a:latin typeface="Calibri" pitchFamily="34" charset="0"/>
            </a:endParaRPr>
          </a:p>
          <a:p>
            <a:pPr algn="just"/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5650" y="260350"/>
            <a:ext cx="7488238" cy="86518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Маҳсулотларига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дастлабки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ишлов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машиналарининг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турлари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750" y="1268413"/>
            <a:ext cx="7993063" cy="504031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z-Cyrl-UZ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Ишчи </a:t>
            </a:r>
            <a:r>
              <a:rPr lang="uz-Cyrl-UZ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қисмларининг таркибига қараб  умумий ишларни бажаришга мўлжалланган  ва махсус  тозалаш машиналарга бўлинади: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Умумий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ишларни бажаришга </a:t>
            </a:r>
            <a:endParaRPr lang="uz-Cyrl-U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мўлжалланган машиналар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1) фақат ҳаво билан тозалайдиган машиналар;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2) ҳаво–ғалвирли  машиналар (ишчи қисмлари: ғалвирли ва  ҳаво билан тозалайдиган қурилма);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3) триерли машиналар (ишчи қисми –триер);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4) механик тозалаш машиналар (роликли, лентали);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Махсус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тозалаш машиналари </a:t>
            </a:r>
            <a:endParaRPr lang="uz-Cyrl-U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Электромагнитли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, гидродинамик, физик (зичлиги, ранги ва бошқалар) хоссаларига қараб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тозалаш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машиналари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5650" y="260350"/>
            <a:ext cx="7488238" cy="86518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2. Янчилган донни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тозалаш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технологияси ва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машиналари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750" y="1268413"/>
            <a:ext cx="7993063" cy="504031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алаларда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донларнинг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нотекис пишиши, уларнинг ҳаддан зиёд қуриб кетиши, бегона ўтлар кўп бўлиши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комбайннинг ишчи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қисмларини 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нотўғри ростланиши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натижасида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йиғиштирилган дон таркибидаги қўшимча аралашмалар микдори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кўпи билан 5 фоиз ўрнига  7-9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фоизгача, чала янчилган бошоқ қисмлари эса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  4-5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фоизгача бориб етиши мумкин.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5650" y="260350"/>
            <a:ext cx="7488238" cy="57626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Донни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тозалаш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усуллари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8313" y="1052513"/>
            <a:ext cx="8064500" cy="554513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27" name="Прямоугольник 5"/>
          <p:cNvSpPr>
            <a:spLocks noChangeArrowheads="1"/>
          </p:cNvSpPr>
          <p:nvPr/>
        </p:nvSpPr>
        <p:spPr bwMode="auto">
          <a:xfrm>
            <a:off x="636588" y="1125538"/>
            <a:ext cx="7726362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z-Cyrl-UZ" sz="2600" b="1">
                <a:latin typeface="Times New Roman" pitchFamily="18" charset="0"/>
                <a:cs typeface="Times New Roman" pitchFamily="18" charset="0"/>
              </a:rPr>
              <a:t>Донни дастлабки ишлов беришда унинг </a:t>
            </a:r>
            <a:r>
              <a:rPr lang="uz-Cyrl-UZ" sz="2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ўзига хос бўлган хусусиятларини </a:t>
            </a:r>
            <a:r>
              <a:rPr lang="uz-Cyrl-UZ" sz="2600" b="1">
                <a:latin typeface="Times New Roman" pitchFamily="18" charset="0"/>
                <a:cs typeface="Times New Roman" pitchFamily="18" charset="0"/>
              </a:rPr>
              <a:t>ҳисобга олган тозалаш усулидан фойдаланиланиб,  бу жараённи амалга оширадиган  ишчи қисмларга эга бўлган дон тозалаш машиналарида амалга оширилади.  </a:t>
            </a:r>
          </a:p>
          <a:p>
            <a:pPr algn="just"/>
            <a:r>
              <a:rPr lang="uz-Cyrl-UZ" sz="2600" b="1">
                <a:latin typeface="Times New Roman" pitchFamily="18" charset="0"/>
                <a:cs typeface="Times New Roman" pitchFamily="18" charset="0"/>
              </a:rPr>
              <a:t>          Бу машиналар  ишчи қисмларнинг ишлаш тарзи эса донли аралашма зарраларининг  </a:t>
            </a:r>
            <a:r>
              <a:rPr lang="uz-Cyrl-UZ" sz="2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физик  механик хоссалари </a:t>
            </a:r>
            <a:r>
              <a:rPr lang="uz-Cyrl-UZ" sz="2600" b="1">
                <a:latin typeface="Times New Roman" pitchFamily="18" charset="0"/>
                <a:cs typeface="Times New Roman" pitchFamily="18" charset="0"/>
              </a:rPr>
              <a:t>фарқига асослангандир. </a:t>
            </a:r>
            <a:endParaRPr lang="ru-RU" sz="2600" b="1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600" b="1">
                <a:latin typeface="Times New Roman" pitchFamily="18" charset="0"/>
                <a:cs typeface="Times New Roman" pitchFamily="18" charset="0"/>
              </a:rPr>
              <a:t>           Ушбу хоссаларга уларнинг </a:t>
            </a:r>
            <a:r>
              <a:rPr lang="uz-Cyrl-UZ" sz="2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катталиги (ўлчами), аэродинамик хоссалари, юзасининг ҳолати, шакли, зичлиги, қайишқоқлиги, механик  қаттикдиги, ранги, электрофизик хоссаси ва бошқалар</a:t>
            </a:r>
            <a:r>
              <a:rPr lang="uz-Cyrl-UZ" sz="2600" b="1">
                <a:latin typeface="Times New Roman" pitchFamily="18" charset="0"/>
                <a:cs typeface="Times New Roman" pitchFamily="18" charset="0"/>
              </a:rPr>
              <a:t> киради.</a:t>
            </a:r>
            <a:endParaRPr lang="ru-RU" sz="2600" b="1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84213" y="234950"/>
            <a:ext cx="7488237" cy="57626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Дон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тозалаш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машиналарини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турлари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9900" y="990600"/>
            <a:ext cx="8064500" cy="55435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651" name="Прямоугольник 1"/>
          <p:cNvSpPr>
            <a:spLocks noChangeArrowheads="1"/>
          </p:cNvSpPr>
          <p:nvPr/>
        </p:nvSpPr>
        <p:spPr bwMode="auto">
          <a:xfrm>
            <a:off x="971550" y="855663"/>
            <a:ext cx="7345363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Дон тозалаш машиналари вазифасига қараб </a:t>
            </a:r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икки турга бўлинади: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умумий ишларни бажаришга мўлжалланган </a:t>
            </a:r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– бошоқли, дуккакли ва бошқаўсимликлари уруғ-ларини дастлабки тозалаш машиналари;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уруғлик доннинг </a:t>
            </a:r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 юзасини ҳолати, дон ва аралашманинг шакли ва  зичлиги каби хусусиятларига қараб тозалаш машиналар киради. 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Ишчи қисмларининг таркибига қараб</a:t>
            </a:r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:  фақат ҳаво билан тозалайдиган ҳамда  ҳаво–ғалвирли  машиналар, яъни, ишчи қисмлари ғалвирли ва ҳаво билан тозалайдиган қурилмалар  каби турларга бўлинади;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Машинани хирмонда ҳаракатланишига қараб:</a:t>
            </a:r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 муқим ва  ҳаракатланувчи машиналарга бўлинади.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8163" y="115888"/>
            <a:ext cx="8143875" cy="10810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Ҳаво билан тозалаш машинасини тузилиши ва ишлаш жараёни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8163" y="1484313"/>
            <a:ext cx="8429625" cy="482441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9699" name="Рисунок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628775"/>
            <a:ext cx="5759450" cy="45370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6804025" y="1916113"/>
            <a:ext cx="1878013" cy="4249737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1,9 ва 10-ҳаво каналлари;   2-силкитгич; 3-ғалвирли транспортер; 4 ва 8- шнеклар;      5-вентилятор; 6- беркитгич; 7-сўндириш кемараси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5650" y="260350"/>
            <a:ext cx="7488238" cy="8651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Ҳ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аво–ғалвирли  тозалаш машинаси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750" y="1268413"/>
            <a:ext cx="7993063" cy="50403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3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327150"/>
            <a:ext cx="4176713" cy="4910138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508625" y="1557338"/>
            <a:ext cx="2735263" cy="41751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1-қабул камераси,               2-тарқатувчи шнек,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     3-таъминлагич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жувалар, 4-ҳаво канали, 5- юқори қия доска,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     6-пастки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қия доска,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     7-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чақрувчи шнек,    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8- пастки ғалвирли қисм,        9-юқориги қалвирли қисм,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          10-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ҳаво транспортери, 11-чанг ажратгич,        12-беркитгич,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              13-тиндиргич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,                14- кузатгич.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5650" y="260350"/>
            <a:ext cx="7488238" cy="8651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Электромагнитли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тозалаш машинаси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750" y="1268413"/>
            <a:ext cx="7993063" cy="504031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628775"/>
            <a:ext cx="4968875" cy="38877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5795963" y="1412875"/>
            <a:ext cx="2736850" cy="44640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1-бункер; 2-пуркагич;        3-жумрак; 4- </a:t>
            </a:r>
            <a:r>
              <a:rPr lang="ru-RU" dirty="0" err="1"/>
              <a:t>най</a:t>
            </a:r>
            <a:r>
              <a:rPr lang="ru-RU" dirty="0"/>
              <a:t>;        5-идиш 6-17 </a:t>
            </a:r>
            <a:r>
              <a:rPr lang="ru-RU" dirty="0" err="1"/>
              <a:t>ва</a:t>
            </a:r>
            <a:r>
              <a:rPr lang="ru-RU" dirty="0"/>
              <a:t> 20-шнеклар;                             7- </a:t>
            </a:r>
            <a:r>
              <a:rPr lang="ru-RU" dirty="0" err="1"/>
              <a:t>таъминлагич</a:t>
            </a:r>
            <a:r>
              <a:rPr lang="ru-RU" dirty="0"/>
              <a:t>;            8-барабан                        9-магнит;                             10-қабуллагич;                    11 ва12-беркитгич;         13- </a:t>
            </a:r>
            <a:r>
              <a:rPr lang="ru-RU" dirty="0" err="1"/>
              <a:t>тозалагич</a:t>
            </a:r>
            <a:r>
              <a:rPr lang="ru-RU" dirty="0"/>
              <a:t>;             14-цилиндрсимон </a:t>
            </a:r>
            <a:r>
              <a:rPr lang="uz-Cyrl-UZ" dirty="0"/>
              <a:t>ғ</a:t>
            </a:r>
            <a:r>
              <a:rPr lang="ru-RU" dirty="0" err="1"/>
              <a:t>алвир</a:t>
            </a:r>
            <a:r>
              <a:rPr lang="ru-RU" dirty="0"/>
              <a:t>;                          15-тозалагич;                     16-меъёрлагич;               18- лопатка;                      19-аралаштиргич.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5650" y="260350"/>
            <a:ext cx="7488238" cy="8651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Фрикцион (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ишқаланиш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кучи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билан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тозалаш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машиналари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750" y="1268413"/>
            <a:ext cx="7993063" cy="504031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1" name="Рисунок 5" descr="C:\Documents and Settings\SD\Рабочий стол\Дос111 004.jpg"/>
          <p:cNvPicPr>
            <a:picLocks noChangeAspect="1" noChangeArrowheads="1"/>
          </p:cNvPicPr>
          <p:nvPr/>
        </p:nvPicPr>
        <p:blipFill>
          <a:blip r:embed="rId3"/>
          <a:srcRect l="9119" t="5531" r="70798" b="74495"/>
          <a:stretch>
            <a:fillRect/>
          </a:stretch>
        </p:blipFill>
        <p:spPr bwMode="auto">
          <a:xfrm>
            <a:off x="1403350" y="1412875"/>
            <a:ext cx="6481763" cy="4178300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1763713" y="5565775"/>
            <a:ext cx="5472112" cy="50482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а, б, в ва д – қия юзалар; г -цилиндрсимон юза;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909638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1"/>
            </a:solidFill>
          </a:ln>
        </p:spPr>
        <p:txBody>
          <a:bodyPr rtlCol="0">
            <a:noAutofit/>
          </a:bodyPr>
          <a:lstStyle/>
          <a:p>
            <a:pPr marL="514350" indent="-514350" fontAlgn="auto">
              <a:spcAft>
                <a:spcPts val="0"/>
              </a:spcAft>
              <a:defRPr/>
            </a:pP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Картошка туганакларини тозалаш технологияси ва машиналари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5489" name="Rectangle 1"/>
          <p:cNvSpPr>
            <a:spLocks noChangeArrowheads="1"/>
          </p:cNvSpPr>
          <p:nvPr/>
        </p:nvSpPr>
        <p:spPr bwMode="auto">
          <a:xfrm>
            <a:off x="409575" y="1309688"/>
            <a:ext cx="8280400" cy="50784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Комбайнлар ёрдамида  териб олинган картошка таркибида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20% гача чиқиндилардан, шу  жумладан 15% кесаклардан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иборат бўлади.   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         Шунинг учун картошка туганакларини турли хил чиқиндилардан тозалаш ҳамда кесак, тош ва заҳаланган туганаклардан ажратиш ишлари бажарилади.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549275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1"/>
            </a:solidFill>
          </a:ln>
        </p:spPr>
        <p:txBody>
          <a:bodyPr rtlCol="0">
            <a:noAutofit/>
          </a:bodyPr>
          <a:lstStyle/>
          <a:p>
            <a:pPr marL="514350" indent="-514350" fontAlgn="auto">
              <a:spcAft>
                <a:spcPts val="0"/>
              </a:spcAft>
              <a:defRPr/>
            </a:pP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Картошкани тозалаш усуллари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5489" name="Rectangle 1"/>
          <p:cNvSpPr>
            <a:spLocks noChangeArrowheads="1"/>
          </p:cNvSpPr>
          <p:nvPr/>
        </p:nvSpPr>
        <p:spPr bwMode="auto">
          <a:xfrm>
            <a:off x="285750" y="1082675"/>
            <a:ext cx="8643938" cy="54483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Картошкани чиқиндилардан тозалашда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механик, гидравлик, электрик, электро-магнит, аэродинамик,   ишқаланиш кучидан фойдаланиш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усуллари  кенг тарқалган.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        Механик усулда ишлов бериш машиналари ишчи қисмларининг турига қараб куйидагича: 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айланадиган валикли (роликли); транспортерли (тасмали, тўрли); текис ғалвирли; цилиндрсимон ғалвирли (барабанли); аралашган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турларга бўлинади.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375" y="1773238"/>
            <a:ext cx="5184775" cy="32400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1). 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Маҳсулотларга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дастлабки ишлов бериш 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деганда нимани тушинасиз?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2).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Маҳсулотлар тозалашни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механизациялаш асосларига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нималар киради?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4213" y="476250"/>
            <a:ext cx="7920037" cy="57626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388" y="1773238"/>
            <a:ext cx="3313112" cy="32400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Дастлабки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ишлов бериш усуллари,  механизациялаш асослари,  тозалаш усуллари,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техноло-гик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жараёнлар ва машиналар тури, машинанинг ишчи қисмлари.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8313" y="1166813"/>
            <a:ext cx="2808287" cy="457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4663" y="1173163"/>
            <a:ext cx="3816350" cy="4508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8775" y="5157788"/>
          <a:ext cx="8389938" cy="14430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1198563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1"/>
            </a:solidFill>
          </a:ln>
        </p:spPr>
        <p:txBody>
          <a:bodyPr rtlCol="0">
            <a:noAutofit/>
          </a:bodyPr>
          <a:lstStyle/>
          <a:p>
            <a:pPr marL="514350" indent="-514350" fontAlgn="auto">
              <a:spcAft>
                <a:spcPts val="0"/>
              </a:spcAft>
              <a:defRPr/>
            </a:pP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Картошкани тозалашга қўйиладиган   агротехник талаблар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5489" name="Rectangle 1"/>
          <p:cNvSpPr>
            <a:spLocks noChangeArrowheads="1"/>
          </p:cNvSpPr>
          <p:nvPr/>
        </p:nvSpPr>
        <p:spPr bwMode="auto">
          <a:xfrm>
            <a:off x="285750" y="1677988"/>
            <a:ext cx="8643938" cy="39703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Агротехник талабларга қуйидагилар: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ўрнатилган тўпламлардаги туганаклар массасини ўзгариш чегараси  ҳар бир тўпламда бошқа тўпламга кирадиган ўлчамдаги туганаклар миқдори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10%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 кам, заҳаланган туганаклар миқдори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1%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 ошмаслиги керак.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115888"/>
            <a:ext cx="8424863" cy="1441450"/>
          </a:xfr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1"/>
            </a:solidFill>
          </a:ln>
        </p:spPr>
        <p:txBody>
          <a:bodyPr rtlCol="0">
            <a:noAutofit/>
          </a:bodyPr>
          <a:lstStyle/>
          <a:p>
            <a:pPr marL="514350" indent="-514350" fontAlgn="auto">
              <a:spcAft>
                <a:spcPts val="0"/>
              </a:spcAft>
              <a:defRPr/>
            </a:pP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Туганакларни тупроқдан тозалаш машинасини тузилиши ва ишлаш жараёни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989138"/>
            <a:ext cx="8640763" cy="28797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7891" name="Rectangle 1"/>
          <p:cNvSpPr>
            <a:spLocks noChangeArrowheads="1"/>
          </p:cNvSpPr>
          <p:nvPr/>
        </p:nvSpPr>
        <p:spPr bwMode="auto">
          <a:xfrm>
            <a:off x="900113" y="5300663"/>
            <a:ext cx="77041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/>
            <a:r>
              <a:rPr lang="uz-Cyrl-UZ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1-қабул бункери;    2, 6, 7 ва 8- транспортерлар;      3 </a:t>
            </a:r>
            <a:r>
              <a:rPr lang="uz-Cyrl-UZ" b="1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uz-Cyrl-UZ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майда  чиқиндиларни  ажратувчи  роликлар;         4 ва 5 </a:t>
            </a:r>
            <a:r>
              <a:rPr lang="uz-Cyrl-UZ" b="1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uz-Cyrl-UZ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туганакларни                </a:t>
            </a:r>
            <a:endParaRPr lang="ru-RU" sz="1000" b="1">
              <a:ea typeface="Calibri" pitchFamily="34" charset="0"/>
              <a:cs typeface="Times New Roman" pitchFamily="18" charset="0"/>
            </a:endParaRPr>
          </a:p>
          <a:p>
            <a:pPr indent="449263" algn="ctr" eaLnBrk="0" hangingPunct="0"/>
            <a:r>
              <a:rPr lang="uz-Cyrl-UZ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ажратувчи роликлар;    9-рама; 10-ғилдираклар</a:t>
            </a:r>
            <a:endParaRPr lang="ru-RU" sz="1000" b="1">
              <a:ea typeface="Calibri" pitchFamily="34" charset="0"/>
              <a:cs typeface="Times New Roman" pitchFamily="18" charset="0"/>
            </a:endParaRPr>
          </a:p>
          <a:p>
            <a:pPr indent="449263" eaLnBrk="0" hangingPunct="0"/>
            <a:endParaRPr lang="ru-RU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11188" y="333375"/>
            <a:ext cx="7705725" cy="13668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Туганакларни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зичлиги бўйича тош ва кесаклардан ажратиш қурилмаси </a:t>
            </a:r>
            <a:br>
              <a:rPr lang="uz-Cyrl-UZ" sz="3200" b="1" dirty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188" y="1882775"/>
            <a:ext cx="7848600" cy="460851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55576" y="2060848"/>
            <a:ext cx="5112568" cy="432048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38916" name="Прямоугольник 4"/>
          <p:cNvSpPr>
            <a:spLocks noChangeArrowheads="1"/>
          </p:cNvSpPr>
          <p:nvPr/>
        </p:nvSpPr>
        <p:spPr bwMode="auto">
          <a:xfrm>
            <a:off x="6011863" y="3573463"/>
            <a:ext cx="24479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z-Cyrl-UZ">
                <a:latin typeface="Calibri" pitchFamily="34" charset="0"/>
              </a:rPr>
              <a:t>1-идиш; </a:t>
            </a:r>
          </a:p>
          <a:p>
            <a:r>
              <a:rPr lang="uz-Cyrl-UZ">
                <a:latin typeface="Calibri" pitchFamily="34" charset="0"/>
              </a:rPr>
              <a:t>2-транспортер;                      3-винтсимон сув ҳайдагич;                         4,5,6-транспортерлар.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11188" y="333375"/>
            <a:ext cx="7705725" cy="15827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Туганакларни    ишқаланиш коэффициенти бўйича тош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ва кесаклардан ажратиш қурилмаси </a:t>
            </a:r>
            <a:br>
              <a:rPr lang="uz-Cyrl-UZ" sz="3200" b="1" dirty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8313" y="2060575"/>
            <a:ext cx="7848600" cy="43942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939" name="Прямоугольник 4"/>
          <p:cNvSpPr>
            <a:spLocks noChangeArrowheads="1"/>
          </p:cNvSpPr>
          <p:nvPr/>
        </p:nvSpPr>
        <p:spPr bwMode="auto">
          <a:xfrm>
            <a:off x="1042988" y="5516563"/>
            <a:ext cx="69135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1-узатувчи транпортер;  2-сараловчи транспотер; 3- тугунаклар учун идиш;    4- қум, тош ва кесаклар учун идиш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1043608" y="2348880"/>
            <a:ext cx="6768752" cy="302433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214563" y="214313"/>
            <a:ext cx="5000625" cy="1500187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</a:rPr>
              <a:t>Диққат!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57188" y="1714500"/>
            <a:ext cx="8572500" cy="478631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963" name="Rectangle 1"/>
          <p:cNvSpPr>
            <a:spLocks noChangeArrowheads="1"/>
          </p:cNvSpPr>
          <p:nvPr/>
        </p:nvSpPr>
        <p:spPr bwMode="auto">
          <a:xfrm>
            <a:off x="250825" y="1906588"/>
            <a:ext cx="8759825" cy="440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</a:p>
          <a:p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Турли хилдаги чиқиндилар </a:t>
            </a:r>
          </a:p>
          <a:p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       билан  ифлосланган қишлоқ  хўжалиги </a:t>
            </a:r>
          </a:p>
          <a:p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   маҳсулотларини тозалаш  учун </a:t>
            </a:r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техникалар танлашда </a:t>
            </a:r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маҳсулот аралашмасидаги чиқинди ва маҳсулотнинг </a:t>
            </a:r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физик  хоссаларига </a:t>
            </a:r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алоҳида  </a:t>
            </a:r>
          </a:p>
          <a:p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          эътибор бериш  мақсадга мувофиқ  </a:t>
            </a:r>
          </a:p>
          <a:p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                             ҳисобланади. </a:t>
            </a:r>
          </a:p>
          <a:p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endParaRPr lang="ru-RU">
              <a:cs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5650" y="260350"/>
            <a:ext cx="7488238" cy="86518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Маҳсулотларига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дастлабки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ишлов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беришнинг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ўзига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хос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хусусиятлари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750" y="1268413"/>
            <a:ext cx="7993063" cy="5040312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Ҳозирги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пайтда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республикамиз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шароитида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етиштирилган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экинлар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ҳосили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замонавий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техникалар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ёрдамида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йиғиштириб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олинмоқда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Аммо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далаларда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экинлар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ҳосилининг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нотекис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пишиши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уларнинг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ҳосилини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ҳаддан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зиёд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қуриб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кетиши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бегона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ўтлар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қолдиқлари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билан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ифлосланиши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тупроқнинг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кесакли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бўлиши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тошлар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билан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ифлосланиши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оқибатида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йиғиштириб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олинган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маҳсулотларнинг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сифати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паст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бўлиши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табиийдир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Масалан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дон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тайёрлашнинг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чегаравий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меъёрларига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кўра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дон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таркибида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бегона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қўшилмалар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кўпи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билан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5,0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фоиз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микдорида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бўлиши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талаб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этилган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ҳолда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комбайннинг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янчиш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аппарати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ишчи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қисмларини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нотўғри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ростланганлиги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натижасида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йиғиштирилган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дон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таркиби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бошқа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аралашмалар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билан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ифлосланиши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7-9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фоизгача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чала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янчилган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бошоқ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қисмлари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эса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4-5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фоизгача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ортиб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кетмоқда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5650" y="260350"/>
            <a:ext cx="7488238" cy="86518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Маҳсулотларига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дастлабки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ишлов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бериш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усуллари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750" y="1268413"/>
            <a:ext cx="7993063" cy="504031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z-Cyrl-UZ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Дастлабки ишлов бериш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– бу  маҳсулотларнинг </a:t>
            </a:r>
            <a:r>
              <a:rPr lang="uz-Cyrl-UZ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физик ва  биологик хоссаларини  ўзгартирмаган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ҳолда  уларнинг сифати  ва намлигини давлат стандартида белгиланган кўрсаткичларга келтирилишига айтилади.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          Маҳсулотнинг 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керакли бўлган сифатга эришиш,  уларни тозалаш, саралаш ва калибровкалаш усуллари орқали амалга оширилади.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Тозалаш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- маҳсулот аралашмасидаги маҳсулотни  бошқа чиқиндилардан  ажратиб олиш жараёнига айтилади.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z-Cyrl-UZ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Саралаш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-  маҳсулотни ишлатилишига  боғлиқ ҳолда  унинг қайсидир бир хусусиятига қараб бўлакларга ажратиш жараёнига  айтилади.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z-Cyrl-UZ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Калибровкалаш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– маҳсулот аралашмасидан бир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хил аниқ ўлчамдаги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маҳсулотни  танлаб олишга айтилади.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39750" y="404813"/>
            <a:ext cx="8064500" cy="3952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2. Пахтага дастлабки ишлов бериш асослари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539750" y="1125538"/>
          <a:ext cx="8208963" cy="55911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6064"/>
                <a:gridCol w="3168352"/>
                <a:gridCol w="2376264"/>
                <a:gridCol w="2088232"/>
              </a:tblGrid>
              <a:tr h="2880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Т/р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Маҳсулотлар аралашмасига дастлабки 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ишлов 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бериш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турлари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Чиқитларнинг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84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физик 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хоссаси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1814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Бегона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ўтлардан 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тозалаш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Уруғи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Учувчанлиги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Енгил барги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Пояси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814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Тупроқдан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тозалаш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Чанги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Учувчанлиги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Кесак ва тош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334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Маҳсулот </a:t>
                      </a:r>
                      <a:endParaRPr lang="uz-Cyrl-UZ" sz="18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чиқиндиларидан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тозалаш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Барги, чаноғи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Илашувчанлиги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Чиригани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Захалангани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Маҳсулотни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саралаш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Ўлчамлари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Зичлиги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333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Юзасини ҳолати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362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Ишқаланиш кучи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Рангги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Маҳсулотни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калибрлаш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Ўлчами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Оғирлиги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500" name="Rectangle 1"/>
          <p:cNvSpPr>
            <a:spLocks noChangeArrowheads="1"/>
          </p:cNvSpPr>
          <p:nvPr/>
        </p:nvSpPr>
        <p:spPr bwMode="auto">
          <a:xfrm>
            <a:off x="1770063" y="1584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39750" y="404813"/>
            <a:ext cx="8064500" cy="39528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Донга дастлабки ишлов бериш асослари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539750" y="1125538"/>
          <a:ext cx="8208963" cy="5591175"/>
        </p:xfrm>
        <a:graphic>
          <a:graphicData uri="http://schemas.openxmlformats.org/drawingml/2006/table">
            <a:tbl>
              <a:tblPr/>
              <a:tblGrid>
                <a:gridCol w="576263"/>
                <a:gridCol w="3168650"/>
                <a:gridCol w="2374900"/>
                <a:gridCol w="2089150"/>
              </a:tblGrid>
              <a:tr h="28733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Т/р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Маҳсулотлар аралашмасига дастлабки ишлов бериш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турлари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Чиқитларнинг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7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физик хоссаси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D5B5"/>
                    </a:solidFill>
                  </a:tcPr>
                </a:tc>
              </a:tr>
              <a:tr h="217488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Бегона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ўтлардан тозалаш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Уруғи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Учувчанлиги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</a:tr>
              <a:tr h="217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Енгил барги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Пояси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6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748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Тупроқдан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тозалаш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Чанги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Учувчанлиги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Оғирлиги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</a:tr>
              <a:tr h="217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Кесак ва тош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CE6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3388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Маҳсулот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чиқиндиларидан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тозалаш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Барги, чаноғи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Учувчанлиги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</a:tr>
              <a:tr h="217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Чиригани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-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</a:tr>
              <a:tr h="217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Захалангани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Ўлчами 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</a:tr>
              <a:tr h="217488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Маҳсулотни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саралаш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Ўлчамлари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Ўлчамлари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</a:tr>
              <a:tr h="217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Зичлиги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Зичлиги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</a:tr>
              <a:tr h="433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Юзасини ҳолати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Юзасини ҳолати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</a:tr>
              <a:tr h="436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Ишқаланиш кучи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Ишқаланиш кучи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</a:tr>
              <a:tr h="217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Рангги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-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</a:tr>
              <a:tr h="21748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ADA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Маҳсулотни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калибрлаш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Ўлчами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Ўлчами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ADA"/>
                    </a:solidFill>
                  </a:tcPr>
                </a:tc>
              </a:tr>
              <a:tr h="217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Оғирлиги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A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Оғирлиги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195" marR="49195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ADA"/>
                    </a:solidFill>
                  </a:tcPr>
                </a:tc>
              </a:tr>
            </a:tbl>
          </a:graphicData>
        </a:graphic>
      </p:graphicFrame>
      <p:sp>
        <p:nvSpPr>
          <p:cNvPr id="19524" name="Rectangle 1"/>
          <p:cNvSpPr>
            <a:spLocks noChangeArrowheads="1"/>
          </p:cNvSpPr>
          <p:nvPr/>
        </p:nvSpPr>
        <p:spPr bwMode="auto">
          <a:xfrm>
            <a:off x="1770063" y="1584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39750" y="404813"/>
            <a:ext cx="8064500" cy="39528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Картошкага дастлабки ишлов бериш асослари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539750" y="1125538"/>
          <a:ext cx="8208963" cy="57038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6064"/>
                <a:gridCol w="3168352"/>
                <a:gridCol w="2376264"/>
                <a:gridCol w="2088232"/>
              </a:tblGrid>
              <a:tr h="2880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Т/р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Маҳсулотлар аралашмасига дастлабки 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ишлов 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бериш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турлари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Чиқитларнинг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84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физик 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хоссаси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1814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Бегона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ўтлардан 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тозалаш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Уруғи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Учувчанлиги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Енгил барги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Пояси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814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Тупроқдан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тозалаш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Чанги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Учувчанлиги Оғирлии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Кесак ва тош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334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Маҳсулот </a:t>
                      </a:r>
                      <a:endParaRPr lang="uz-Cyrl-UZ" sz="18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чиқиндиларидан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тозалаш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Барги, чаноғи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Учувчанлиги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Чиригани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Зичлиги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Захалангани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Маҳсулотни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саралаш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Ўлчамлари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Ўлчамлари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Зичлиги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Зичлиги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333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Юзасини ҳолати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362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Ишқаланиш кучи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Ишқаланиш кучи</a:t>
                      </a:r>
                      <a:endParaRPr lang="ru-RU" sz="11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Рангги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Маҳсулотни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калибрлаш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Ўлчами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Ўлчами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Оғирлиги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Оғирлиги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548" name="Rectangle 1"/>
          <p:cNvSpPr>
            <a:spLocks noChangeArrowheads="1"/>
          </p:cNvSpPr>
          <p:nvPr/>
        </p:nvSpPr>
        <p:spPr bwMode="auto">
          <a:xfrm>
            <a:off x="1770063" y="1584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39750" y="404813"/>
            <a:ext cx="8064500" cy="39528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Мевага дастлабки ишлов бериш асослари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539750" y="1125538"/>
          <a:ext cx="8208963" cy="55911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6064"/>
                <a:gridCol w="3168352"/>
                <a:gridCol w="2376264"/>
                <a:gridCol w="2088232"/>
              </a:tblGrid>
              <a:tr h="28803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Т/р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Маҳсулотлар аралашмасига дастлабки 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ишлов 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бериш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турлари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Чиқитларнинг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84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физик 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хоссаси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1814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Бегона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ўтлардан 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тозалаш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Уруғи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Учувчанлиги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Енгил барги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Пояси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814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Тупроқдан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тозалаш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Чанги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Учувчанлиги Оқирлиги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Кесак ва тош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334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Маҳсулот </a:t>
                      </a:r>
                      <a:endParaRPr lang="uz-Cyrl-UZ" sz="18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чиқиндиларидан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тозалаш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Барги, чаноғи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Илашувчанлиги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Чиригани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Зичлиги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Захалангани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Маҳсулотни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саралаш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Ўлчамлари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Ўлчамлари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Зичлиги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333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Юзасини ҳолати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362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Ишқаланиш кучи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Рангги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Ранги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Маҳсулотни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калибрлаш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Ўлчами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Ўлчами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181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Оғирлиги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Оғирлиги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9195" marR="491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572" name="Rectangle 1"/>
          <p:cNvSpPr>
            <a:spLocks noChangeArrowheads="1"/>
          </p:cNvSpPr>
          <p:nvPr/>
        </p:nvSpPr>
        <p:spPr bwMode="auto">
          <a:xfrm>
            <a:off x="1770063" y="15843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84213" y="311150"/>
            <a:ext cx="7704137" cy="9144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Маҳсулотларига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дастлабки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ишлов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бериш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машиналарини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ишчи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қисмлари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8313" y="1557338"/>
            <a:ext cx="8207375" cy="49672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 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70248" y="1700808"/>
            <a:ext cx="3867844" cy="482453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2" name="Прямоугольник 7"/>
          <p:cNvSpPr>
            <a:spLocks noChangeArrowheads="1"/>
          </p:cNvSpPr>
          <p:nvPr/>
        </p:nvSpPr>
        <p:spPr bwMode="auto">
          <a:xfrm>
            <a:off x="4535488" y="1304925"/>
            <a:ext cx="4068762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z-Cyrl-UZ" b="1">
              <a:latin typeface="Calibri" pitchFamily="34" charset="0"/>
            </a:endParaRPr>
          </a:p>
          <a:p>
            <a:r>
              <a:rPr lang="uz-Cyrl-UZ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А-аэродинамик хоссаси бўйича                      </a:t>
            </a:r>
            <a:r>
              <a:rPr lang="uz-Cyrl-UZ" b="1">
                <a:latin typeface="Times New Roman" pitchFamily="18" charset="0"/>
                <a:cs typeface="Times New Roman" pitchFamily="18" charset="0"/>
              </a:rPr>
              <a:t>1-аспирация канали, 2- ҳаво билан тозалаш;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Б- ўлчамлари бўйича 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z-Cyrl-UZ" b="1">
                <a:latin typeface="Times New Roman" pitchFamily="18" charset="0"/>
                <a:cs typeface="Times New Roman" pitchFamily="18" charset="0"/>
              </a:rPr>
              <a:t>3- учбурчак ва   4- айлана  тешикли ғалвирлар, 5-бўртма чуқурчали (триер) юза; 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b="1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В- юзасининг ҳолати бўйича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z-Cyrl-UZ" b="1">
                <a:latin typeface="Times New Roman" pitchFamily="18" charset="0"/>
                <a:cs typeface="Times New Roman" pitchFamily="18" charset="0"/>
              </a:rPr>
              <a:t> 6-қия ва 7-кўндаланг текислик;            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b="1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Д-электромагнит хоссаси бўйича 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z-Cyrl-UZ" b="1">
                <a:latin typeface="Times New Roman" pitchFamily="18" charset="0"/>
                <a:cs typeface="Times New Roman" pitchFamily="18" charset="0"/>
              </a:rPr>
              <a:t>8-электр магнитли юза, 9-магнитли юза 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Г-шакли бўйича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z-Cyrl-UZ" b="1">
                <a:latin typeface="Times New Roman" pitchFamily="18" charset="0"/>
                <a:cs typeface="Times New Roman" pitchFamily="18" charset="0"/>
              </a:rPr>
              <a:t> 10-винтсимон юзали, 11-учбурчак тешикли;   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Е- оғирлиги ва ишқаланиш кучи бўйича   </a:t>
            </a:r>
            <a:r>
              <a:rPr lang="uz-Cyrl-UZ" b="1">
                <a:latin typeface="Times New Roman" pitchFamily="18" charset="0"/>
                <a:cs typeface="Times New Roman" pitchFamily="18" charset="0"/>
              </a:rPr>
              <a:t>12 - пневмотебранишли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1137</Words>
  <Application>Microsoft Office PowerPoint</Application>
  <PresentationFormat>Экран (4:3)</PresentationFormat>
  <Paragraphs>317</Paragraphs>
  <Slides>24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Calibri</vt:lpstr>
      <vt:lpstr>Arial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Картошка туганакларини тозалаш технологияси ва машиналари </vt:lpstr>
      <vt:lpstr>Картошкани тозалаш усуллари </vt:lpstr>
      <vt:lpstr>Картошкани тозалашга қўйиладиган   агротехник талаблар</vt:lpstr>
      <vt:lpstr>Туганакларни тупроқдан тозалаш машинасини тузилиши ва ишлаш жараёни</vt:lpstr>
      <vt:lpstr>Слайд 22</vt:lpstr>
      <vt:lpstr>Слайд 23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User</cp:lastModifiedBy>
  <cp:revision>2</cp:revision>
  <dcterms:created xsi:type="dcterms:W3CDTF">2016-06-01T12:59:30Z</dcterms:created>
  <dcterms:modified xsi:type="dcterms:W3CDTF">2018-11-20T13:41:16Z</dcterms:modified>
</cp:coreProperties>
</file>