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68C79-98DB-4D49-B701-987E5757F540}" type="datetimeFigureOut">
              <a:rPr lang="ru-RU" smtClean="0"/>
              <a:t>01.06.2016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4FF9DB-7397-47A2-B836-6098B49AB0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36847" y="692696"/>
            <a:ext cx="8424936" cy="54006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ysClr val="windowText" lastClr="000000"/>
                  </a:solidFill>
                </a:ln>
              </a:rPr>
              <a:t>   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24035" y="56820"/>
            <a:ext cx="8052421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8-мавзу:  Тракторнинг техник  кўрсатгичлари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Режа: 1. Қишлоқ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хўжалигида тракторлардан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фойдаланиш мезонлари;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Трактор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техник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кўрсатгичларининг   </a:t>
            </a:r>
          </a:p>
          <a:p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 аҳамияти.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dirty="0"/>
              <a:t>               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49186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857364"/>
            <a:ext cx="8358246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642910" y="2165140"/>
            <a:ext cx="807249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Фойдаланиш мезонларига      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мос   келадиган    тракторларни </a:t>
            </a:r>
          </a:p>
          <a:p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танлаш,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улардан  йил  давомида тўлиқ   ва   мақсадли     фойдаланиш       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ҳамда ишлаб чиқариш    жараёнла-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рини сифатли    қилиб      бажариш </a:t>
            </a:r>
          </a:p>
          <a:p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имконини    беради.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453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27512" y="1754933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Тракторнинг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асосий техник кўрсатгичини 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билиш нимага керак?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Тракторнинг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ғилдирак формуласи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деганда нимани тушунасиз?</a:t>
            </a:r>
          </a:p>
          <a:p>
            <a:pPr algn="just"/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3).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Трактордан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мақсадли фойдаланиш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деганда нимани тушинасиз? 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i="1" dirty="0" smtClean="0">
                <a:latin typeface="Times New Roman" pitchFamily="18" charset="0"/>
                <a:cs typeface="Times New Roman" pitchFamily="18" charset="0"/>
              </a:rPr>
              <a:t>Тортиш </a:t>
            </a:r>
            <a:r>
              <a:rPr lang="uz-Cyrl-UZ" sz="2000" b="1" i="1" dirty="0">
                <a:latin typeface="Times New Roman" pitchFamily="18" charset="0"/>
                <a:cs typeface="Times New Roman" pitchFamily="18" charset="0"/>
              </a:rPr>
              <a:t>синфи, ғилдирак формуласи, двигател модели ва қуввати,   узатмалар сони,  ҳаракат тезлиги, ғилдираклар оралиғи, ғилдирак базаси, конструкцион массаси, ташқи ўлчамлари (узунлиги, кенглиги ва баландлиги</a:t>
            </a:r>
            <a:r>
              <a:rPr lang="uz-Cyrl-UZ" sz="2400" i="1" dirty="0"/>
              <a:t>).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01045889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097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1. Тракторлардан   фойдаланиш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мезонлари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Қишлоқ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хўжалиги экинлари етиштириладиган майдонлар 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тоғли, тоғ олди, текислик ва чўл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минтақаларда  жойлашган бўлиб, ҳар бир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минтақани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ўзига хос хусусиятлари ва экиладиган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экин турлари бир-биридан фарқ қилади. Бу ҳолат шароитга қараб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махсус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тракторлардан </a:t>
            </a:r>
            <a:r>
              <a:rPr lang="uz-Cyrl-UZ" sz="2600" b="1" dirty="0">
                <a:latin typeface="Times New Roman" pitchFamily="18" charset="0"/>
                <a:cs typeface="Times New Roman" pitchFamily="18" charset="0"/>
              </a:rPr>
              <a:t>фойдаланишни таққоза этади. 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        Трактор танлашда асосий мезонларга қуйидагилар: 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ер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рельефи, экин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майдонларини </a:t>
            </a:r>
            <a:r>
              <a:rPr lang="uz-Cyrl-UZ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шакли ва ўлчами, тупроқнинг солиштирма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қаршилиги, экинлар тури ва уларни ривожланиш хусусиятлари 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ҳамда жараёнга қўйиладиган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агротехник талаблар</a:t>
            </a:r>
            <a:r>
              <a:rPr lang="uz-Cyrl-UZ" sz="2600" b="1" dirty="0" smtClean="0">
                <a:latin typeface="Times New Roman" pitchFamily="18" charset="0"/>
                <a:cs typeface="Times New Roman" pitchFamily="18" charset="0"/>
              </a:rPr>
              <a:t> киради. 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xmlns="" val="32099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285728"/>
            <a:ext cx="8358246" cy="4725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Тракторларни танлаш тартиби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836712"/>
            <a:ext cx="8715436" cy="566412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2877" y="714118"/>
            <a:ext cx="835824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Кўп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энергия талаб этиладиган (ер ҳайдаш, чизеллаш, чуқур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юмшатиш)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ҳамда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юзаси 10 гектардан ва узунлиги 300 метрдан катта далалардаги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ишларни бажаришда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юқори қувватли умумий ишларни бажарадиган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Ахion-850, МХ-250,  Арион-640С, Магнум-7240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К-701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Т-150К,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ХТЗ-181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ВТ-150  русумли тракторлар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кенг қамровли машиналар билан, худди шу ишлар, лекин кичик ва ўртача майдонларда </a:t>
            </a:r>
            <a:r>
              <a:rPr lang="uz-Cyrl-UZ" sz="2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Т-401, ВТ-100, ТС-6070, Ахsоs-320С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тракторларидан фойдаланиш мақсадга мувофиқ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бўлади.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Экишдан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олдин ерларни тайёрлашда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асосан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Т-4А, ВТ-100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ВТ-150Д,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ХТЗ-181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занжирли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тракторлардан,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қатор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ораларига ишлов беришда </a:t>
            </a:r>
            <a:r>
              <a:rPr lang="uz-Cyrl-UZ" sz="2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ТТЗ-60.11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ТТЗ-80.11, МТЗ-80Х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русумли чопиқ тракторларидан ва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юк ташишда</a:t>
            </a:r>
            <a:r>
              <a:rPr lang="uz-Cyrl-UZ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ТТЗ-60.10, ТТЗ-80.10, МТЗ-80,82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ТТЗ-100.10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транспорт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тракторларидан  фойдаланиш юқори самара беради.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3619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68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Тракторнинг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асосий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техник  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кўрсатгичлари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1484784"/>
            <a:ext cx="8640960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1484784"/>
            <a:ext cx="82809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Тракторнинг асосий техник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кўрсатгичларига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унинг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тортиш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синфи,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ғилдирак формуласи,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двигател модели ва қуввати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узатмалар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сони, 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ҳаракат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тезлиги,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ғилдираклар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оралиғи,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ғилдирак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базаси, конструктив  массаси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 ташқи ўлчамлари (узунлиги,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кенглиги </a:t>
            </a:r>
            <a:r>
              <a:rPr lang="uz-Cyrl-UZ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баландлиги)  </a:t>
            </a:r>
            <a:r>
              <a:rPr lang="uz-Cyrl-UZ" sz="3600" b="1" dirty="0">
                <a:latin typeface="Times New Roman" pitchFamily="18" charset="0"/>
                <a:cs typeface="Times New Roman" pitchFamily="18" charset="0"/>
              </a:rPr>
              <a:t>киради.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265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214290"/>
            <a:ext cx="835292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Тракторнинг асосий ўлчамлари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1484784"/>
            <a:ext cx="8856984" cy="49685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/>
              <a:t>А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640960" cy="32403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331640" y="4612486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b="1" dirty="0" smtClean="0"/>
              <a:t>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461248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b="1" dirty="0" smtClean="0"/>
              <a:t>Б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88224" y="4612486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b="1" dirty="0" smtClean="0"/>
              <a:t>В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4869160"/>
            <a:ext cx="8424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Тракторнинг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асосий ўлчамлари: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А-олдидан кўриниши; Б-орқасидан кўриниши; В- ёнидан кўриниши;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-узунлиги:   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b-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баландлиги;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g-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эни;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c-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базаси;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d-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кинематик узунлиги;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i-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агротирқиши;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k-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колеяси;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a-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 шина кенглиги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572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214290"/>
            <a:ext cx="8496944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КЕЙС”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фирмаси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тракторларини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техник тавсифлари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6386008"/>
              </p:ext>
            </p:extLst>
          </p:nvPr>
        </p:nvGraphicFramePr>
        <p:xfrm>
          <a:off x="431540" y="1340769"/>
          <a:ext cx="8424935" cy="55172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9634"/>
                <a:gridCol w="1048330"/>
                <a:gridCol w="1019159"/>
                <a:gridCol w="1163192"/>
                <a:gridCol w="981785"/>
                <a:gridCol w="1032835"/>
              </a:tblGrid>
              <a:tr h="560409">
                <a:tc>
                  <a:txBody>
                    <a:bodyPr/>
                    <a:lstStyle/>
                    <a:p>
                      <a:pPr marL="17780"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Кўрсаткичнинг</a:t>
                      </a:r>
                      <a:endParaRPr lang="ru-RU" sz="1000" dirty="0">
                        <a:effectLst/>
                      </a:endParaRPr>
                    </a:p>
                    <a:p>
                      <a:pPr marL="17780"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 номи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МХ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135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МХМ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140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МХ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Магнум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8940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МХ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255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18289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Тортиш синфи, </a:t>
                      </a:r>
                      <a:r>
                        <a:rPr lang="ru-RU" sz="1400" kern="1200" dirty="0" err="1">
                          <a:effectLst/>
                        </a:rPr>
                        <a:t>kN</a:t>
                      </a:r>
                      <a:r>
                        <a:rPr lang="ru-RU" sz="1400" kern="1200" dirty="0">
                          <a:effectLst/>
                        </a:rPr>
                        <a:t>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4</a:t>
                      </a:r>
                      <a:r>
                        <a:rPr lang="en-US" sz="1400" b="1" kern="1200" dirty="0">
                          <a:effectLst/>
                        </a:rPr>
                        <a:t>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effectLst/>
                        </a:rPr>
                        <a:t>50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18289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Ғилдирак формуласи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4К4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4К4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560409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Двигател: Модели</a:t>
                      </a:r>
                      <a:endParaRPr lang="ru-RU" sz="1000" dirty="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қуввати, </a:t>
                      </a:r>
                      <a:r>
                        <a:rPr lang="ru-RU" sz="1400" kern="1200" dirty="0" err="1">
                          <a:effectLst/>
                        </a:rPr>
                        <a:t>kW</a:t>
                      </a:r>
                      <a:r>
                        <a:rPr lang="uz-Cyrl-UZ" sz="1400" kern="1200" dirty="0">
                          <a:effectLst/>
                        </a:rPr>
                        <a:t> (о.к.)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103(140)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06(142)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6ТАА-830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205,88(280)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6ТА-830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176( 240)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effectLst/>
                        </a:rPr>
                        <a:t>Case IH</a:t>
                      </a:r>
                      <a:endParaRPr lang="ru-RU" sz="14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effectLst/>
                        </a:rPr>
                        <a:t>190(255)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95921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Узатмалар сони, олдига/орқага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16/12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18/6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18/4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18/4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effectLst/>
                        </a:rPr>
                        <a:t>18/4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802528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Ҳаракат тезлиги,</a:t>
                      </a:r>
                      <a:r>
                        <a:rPr lang="ru-RU" sz="1400" kern="1200">
                          <a:effectLst/>
                        </a:rPr>
                        <a:t> km</a:t>
                      </a:r>
                      <a:r>
                        <a:rPr lang="uz-Cyrl-UZ" sz="1400" kern="1200">
                          <a:effectLst/>
                        </a:rPr>
                        <a:t>/</a:t>
                      </a:r>
                      <a:r>
                        <a:rPr lang="ru-RU" sz="1400" kern="1200">
                          <a:effectLst/>
                        </a:rPr>
                        <a:t>h</a:t>
                      </a:r>
                      <a:r>
                        <a:rPr lang="uz-Cyrl-UZ" sz="1400" kern="1200">
                          <a:effectLst/>
                        </a:rPr>
                        <a:t>: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олдинга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орқага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4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2,0-38,6</a:t>
                      </a:r>
                      <a:endParaRPr lang="ru-RU" sz="14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3,3-21,9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40 гача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3,21-36,00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4,50-12,00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2-3-6,4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4,5-12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effectLst/>
                        </a:rPr>
                        <a:t>40</a:t>
                      </a:r>
                      <a:r>
                        <a:rPr lang="uz-Cyrl-UZ" sz="1400" b="1" kern="1200" dirty="0">
                          <a:effectLst/>
                        </a:rPr>
                        <a:t>гача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802528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Ўқлар оралиғи,</a:t>
                      </a:r>
                      <a:r>
                        <a:rPr lang="ru-RU" sz="1400" kern="1200">
                          <a:effectLst/>
                        </a:rPr>
                        <a:t> mm</a:t>
                      </a:r>
                      <a:r>
                        <a:rPr lang="uz-Cyrl-UZ" sz="1400" kern="1200">
                          <a:effectLst/>
                        </a:rPr>
                        <a:t>: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олдинги ғилдираклар 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орқа ғилдираклар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 </a:t>
                      </a:r>
                      <a:endParaRPr lang="ru-RU" sz="14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1830</a:t>
                      </a:r>
                      <a:endParaRPr lang="ru-RU" sz="14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1840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1543-2187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1524-2540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1840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1777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1524-2235</a:t>
                      </a:r>
                      <a:endParaRPr lang="ru-RU" sz="14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1624-2489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18289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Ғилдирак базаси,</a:t>
                      </a:r>
                      <a:r>
                        <a:rPr lang="ru-RU" sz="1400" kern="1200">
                          <a:effectLst/>
                        </a:rPr>
                        <a:t> mm</a:t>
                      </a:r>
                      <a:r>
                        <a:rPr lang="uz-Cyrl-UZ" sz="1400" kern="1200">
                          <a:effectLst/>
                        </a:rPr>
                        <a:t>: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2700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2783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3010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3006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95921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Конструкцион  массаси,</a:t>
                      </a:r>
                      <a:r>
                        <a:rPr lang="ru-RU" sz="1400" kern="1200">
                          <a:effectLst/>
                        </a:rPr>
                        <a:t> kg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>
                          <a:effectLst/>
                        </a:rPr>
                        <a:t>6442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5450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effectLst/>
                        </a:rPr>
                        <a:t>9830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600" b="1" kern="1200" dirty="0">
                          <a:effectLst/>
                        </a:rPr>
                        <a:t>9725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1044648">
                <a:tc>
                  <a:txBody>
                    <a:bodyPr/>
                    <a:lstStyle/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Ташқи ўлчамлари, </a:t>
                      </a:r>
                      <a:r>
                        <a:rPr lang="ru-RU" sz="1400" kern="1200">
                          <a:effectLst/>
                        </a:rPr>
                        <a:t>mm</a:t>
                      </a:r>
                      <a:r>
                        <a:rPr lang="uz-Cyrl-UZ" sz="1400" kern="1200">
                          <a:effectLst/>
                        </a:rPr>
                        <a:t>: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узунлиги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кенглиги</a:t>
                      </a:r>
                      <a:endParaRPr lang="ru-RU" sz="1000">
                        <a:effectLst/>
                      </a:endParaRPr>
                    </a:p>
                    <a:p>
                      <a:pPr marL="17780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баландлиги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76711" marR="76711" marT="38356" marB="38356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5100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2385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2940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effectLst/>
                        </a:rPr>
                        <a:t> </a:t>
                      </a:r>
                      <a:endParaRPr lang="ru-RU" sz="12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effectLst/>
                        </a:rPr>
                        <a:t>4718</a:t>
                      </a:r>
                      <a:endParaRPr lang="ru-RU" sz="12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effectLst/>
                        </a:rPr>
                        <a:t>2300</a:t>
                      </a:r>
                      <a:endParaRPr lang="ru-RU" sz="12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effectLst/>
                        </a:rPr>
                        <a:t>2955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5883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2540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3127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5551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3048</a:t>
                      </a:r>
                      <a:endParaRPr lang="ru-RU" sz="12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3022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6516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214290"/>
            <a:ext cx="871296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“КЛААС “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фирмаси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тракторларини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 техник тавсифлари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18335020"/>
              </p:ext>
            </p:extLst>
          </p:nvPr>
        </p:nvGraphicFramePr>
        <p:xfrm>
          <a:off x="251519" y="1484783"/>
          <a:ext cx="8640962" cy="5306633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3259047"/>
                <a:gridCol w="1074514"/>
                <a:gridCol w="1044615"/>
                <a:gridCol w="1065170"/>
                <a:gridCol w="1138986"/>
                <a:gridCol w="1058630"/>
              </a:tblGrid>
              <a:tr h="5195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Кўрсаткичнинг номи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 err="1">
                          <a:effectLst/>
                        </a:rPr>
                        <a:t>Axos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340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ARES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697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ARION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640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AXION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AXION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effectLst/>
                        </a:rPr>
                        <a:t>810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83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Тортиш синфи, </a:t>
                      </a:r>
                      <a:r>
                        <a:rPr lang="ru-RU" sz="1200" kern="1200" dirty="0" err="1">
                          <a:effectLst/>
                        </a:rPr>
                        <a:t>kN</a:t>
                      </a:r>
                      <a:endParaRPr lang="ru-RU" sz="10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20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30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30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40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40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83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Ғилдирак формуласи</a:t>
                      </a:r>
                      <a:endParaRPr lang="ru-RU" sz="10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4</a:t>
                      </a:r>
                      <a:r>
                        <a:rPr lang="uz-Cyrl-UZ" sz="1400" kern="1200" dirty="0">
                          <a:effectLst/>
                        </a:rPr>
                        <a:t>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4</a:t>
                      </a:r>
                      <a:r>
                        <a:rPr lang="uz-Cyrl-UZ" sz="1400" kern="1200" dirty="0">
                          <a:effectLst/>
                        </a:rPr>
                        <a:t>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4</a:t>
                      </a:r>
                      <a:r>
                        <a:rPr lang="uz-Cyrl-UZ" sz="1400" kern="1200" dirty="0">
                          <a:effectLst/>
                        </a:rPr>
                        <a:t>К4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4</a:t>
                      </a:r>
                      <a:r>
                        <a:rPr lang="uz-Cyrl-UZ" sz="1400" kern="1200">
                          <a:effectLst/>
                        </a:rPr>
                        <a:t>К4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4</a:t>
                      </a:r>
                      <a:r>
                        <a:rPr lang="uz-Cyrl-UZ" sz="1400" kern="1200">
                          <a:effectLst/>
                        </a:rPr>
                        <a:t>К4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833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Двигател:  модели</a:t>
                      </a:r>
                      <a:endParaRPr lang="ru-RU" sz="105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қуввати, </a:t>
                      </a:r>
                      <a:r>
                        <a:rPr lang="ru-RU" sz="1200" kern="1200" dirty="0" err="1">
                          <a:effectLst/>
                        </a:rPr>
                        <a:t>kW</a:t>
                      </a:r>
                      <a:r>
                        <a:rPr lang="uz-Cyrl-UZ" sz="1200" kern="1200" dirty="0">
                          <a:effectLst/>
                        </a:rPr>
                        <a:t> (о.к.)</a:t>
                      </a:r>
                      <a:endParaRPr lang="ru-RU" sz="10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1104Д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74,9(102,1)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TRT 73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104,5(143)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HRT 3A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128(175)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HRT </a:t>
                      </a:r>
                      <a:r>
                        <a:rPr lang="uz-Cyrl-UZ" sz="1400" kern="1200" dirty="0">
                          <a:effectLst/>
                        </a:rPr>
                        <a:t>8 </a:t>
                      </a:r>
                      <a:r>
                        <a:rPr lang="ru-RU" sz="1400" kern="1200" dirty="0">
                          <a:effectLst/>
                        </a:rPr>
                        <a:t>0B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124(169)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150(204)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3758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Узатмалар сони, олдига/орқага</a:t>
                      </a:r>
                      <a:endParaRPr lang="ru-RU" sz="10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10/5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24/24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24/24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24//24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поғанасиз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1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Ҳаракат тезлиги,</a:t>
                      </a:r>
                      <a:r>
                        <a:rPr lang="ru-RU" sz="1200" kern="1200" dirty="0">
                          <a:effectLst/>
                        </a:rPr>
                        <a:t> </a:t>
                      </a:r>
                      <a:r>
                        <a:rPr lang="ru-RU" sz="1200" kern="1200" dirty="0" err="1">
                          <a:effectLst/>
                        </a:rPr>
                        <a:t>km</a:t>
                      </a:r>
                      <a:r>
                        <a:rPr lang="uz-Cyrl-UZ" sz="1200" kern="1200" dirty="0">
                          <a:effectLst/>
                        </a:rPr>
                        <a:t>/</a:t>
                      </a:r>
                      <a:r>
                        <a:rPr lang="ru-RU" sz="1200" kern="1200" dirty="0">
                          <a:effectLst/>
                        </a:rPr>
                        <a:t>h</a:t>
                      </a:r>
                      <a:r>
                        <a:rPr lang="uz-Cyrl-UZ" sz="1200" kern="1200" dirty="0">
                          <a:effectLst/>
                        </a:rPr>
                        <a:t>:</a:t>
                      </a:r>
                      <a:endParaRPr lang="ru-RU" sz="105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олдинга</a:t>
                      </a:r>
                      <a:endParaRPr lang="ru-RU" sz="105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 dirty="0">
                          <a:effectLst/>
                        </a:rPr>
                        <a:t>орқага</a:t>
                      </a:r>
                      <a:endParaRPr lang="ru-RU" sz="10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0.44-40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dirty="0">
                          <a:effectLst/>
                        </a:rPr>
                        <a:t>0.11-41.8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dirty="0">
                          <a:effectLst/>
                        </a:rPr>
                        <a:t>0.11-41.8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0,11-48,0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0,11-48,0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0,41-41,69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0,41-41,69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0,05-40,0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0,05-40,0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1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Ўқлар оралиғи,</a:t>
                      </a:r>
                      <a:r>
                        <a:rPr lang="ru-RU" sz="1200" kern="1200">
                          <a:effectLst/>
                        </a:rPr>
                        <a:t> mm</a:t>
                      </a:r>
                      <a:r>
                        <a:rPr lang="uz-Cyrl-UZ" sz="1200" kern="1200">
                          <a:effectLst/>
                        </a:rPr>
                        <a:t>: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олдинги ғилдираклар 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орқа ғилдираклар </a:t>
                      </a:r>
                      <a:endParaRPr lang="ru-RU" sz="10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1283-2078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1394-1928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1531-2186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>
                          <a:effectLst/>
                        </a:rPr>
                        <a:t>1534-2253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347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Ғилдирак базаси,</a:t>
                      </a:r>
                      <a:r>
                        <a:rPr lang="ru-RU" sz="1200" kern="1200">
                          <a:effectLst/>
                        </a:rPr>
                        <a:t> mm</a:t>
                      </a:r>
                      <a:r>
                        <a:rPr lang="uz-Cyrl-UZ" sz="1200" kern="1200">
                          <a:effectLst/>
                        </a:rPr>
                        <a:t>:</a:t>
                      </a:r>
                      <a:endParaRPr lang="ru-RU" sz="10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2489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2820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2820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2985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2985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347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Конструкцион массаси,</a:t>
                      </a:r>
                      <a:r>
                        <a:rPr lang="ru-RU" sz="1200" kern="1200">
                          <a:effectLst/>
                        </a:rPr>
                        <a:t>kg</a:t>
                      </a:r>
                      <a:endParaRPr lang="ru-RU" sz="10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4490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6845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6500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7500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7500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686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Ташқи ўлчамлари, </a:t>
                      </a:r>
                      <a:r>
                        <a:rPr lang="ru-RU" sz="1200" kern="1200">
                          <a:effectLst/>
                        </a:rPr>
                        <a:t>mm</a:t>
                      </a:r>
                      <a:r>
                        <a:rPr lang="uz-Cyrl-UZ" sz="1200" kern="1200">
                          <a:effectLst/>
                        </a:rPr>
                        <a:t>: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узунлиги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кенглиги</a:t>
                      </a:r>
                      <a:endParaRPr lang="ru-RU" sz="105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200" kern="1200">
                          <a:effectLst/>
                        </a:rPr>
                        <a:t>баландлиги</a:t>
                      </a:r>
                      <a:endParaRPr lang="ru-RU" sz="10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3659" marR="63659" marT="31829" marB="3182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4659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2510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2540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 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5160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2845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5155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2490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5721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2598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5721</a:t>
                      </a:r>
                      <a:endParaRPr lang="ru-RU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2598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6516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214290"/>
            <a:ext cx="8712968" cy="112647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Тошкент трактор заводи” </a:t>
            </a:r>
            <a:r>
              <a:rPr lang="uz-Cyrl-UZ" sz="4000" b="1" dirty="0" smtClean="0">
                <a:latin typeface="Times New Roman" pitchFamily="18" charset="0"/>
                <a:cs typeface="Times New Roman" pitchFamily="18" charset="0"/>
              </a:rPr>
              <a:t>тракторларини техник </a:t>
            </a:r>
            <a:r>
              <a:rPr lang="uz-Cyrl-UZ" sz="4000" b="1" dirty="0">
                <a:latin typeface="Times New Roman" pitchFamily="18" charset="0"/>
                <a:cs typeface="Times New Roman" pitchFamily="18" charset="0"/>
              </a:rPr>
              <a:t>тавсифлари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z-Cyrl-UZ" sz="4000" dirty="0"/>
              <a:t> </a:t>
            </a:r>
            <a:endParaRPr lang="ru-RU" sz="4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8231669"/>
              </p:ext>
            </p:extLst>
          </p:nvPr>
        </p:nvGraphicFramePr>
        <p:xfrm>
          <a:off x="179512" y="1412776"/>
          <a:ext cx="8712967" cy="5317249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3065849"/>
                <a:gridCol w="1157705"/>
                <a:gridCol w="1093600"/>
                <a:gridCol w="1044575"/>
                <a:gridCol w="1202959"/>
                <a:gridCol w="1148279"/>
              </a:tblGrid>
              <a:tr h="418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Кўрсаткичнинг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 номи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ТТЗ 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 60.11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ТТЗ 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 80.11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ТТЗ 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100К11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ТТЗ  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60.10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ТТЗ  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80.10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976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Тортиш класси,</a:t>
                      </a:r>
                      <a:r>
                        <a:rPr lang="ru-RU" sz="1400" kern="1200" dirty="0">
                          <a:effectLst/>
                        </a:rPr>
                        <a:t> </a:t>
                      </a:r>
                      <a:r>
                        <a:rPr lang="ru-RU" sz="1400" kern="1200" dirty="0" err="1">
                          <a:effectLst/>
                        </a:rPr>
                        <a:t>kN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9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14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14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9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14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39767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Ғилдирак формуласи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3К</a:t>
                      </a:r>
                      <a:r>
                        <a:rPr lang="ru-RU" sz="1400" b="1" kern="1200" dirty="0">
                          <a:effectLst/>
                        </a:rPr>
                        <a:t>2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3К2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3К2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4К</a:t>
                      </a:r>
                      <a:r>
                        <a:rPr lang="en-US" sz="1400" b="1" kern="1200">
                          <a:effectLst/>
                        </a:rPr>
                        <a:t>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4К2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Двигател:модели</a:t>
                      </a:r>
                      <a:endParaRPr lang="ru-RU" sz="10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қуввати, </a:t>
                      </a:r>
                      <a:r>
                        <a:rPr lang="ru-RU" sz="1400" kern="1200" dirty="0" err="1">
                          <a:effectLst/>
                        </a:rPr>
                        <a:t>kW</a:t>
                      </a:r>
                      <a:r>
                        <a:rPr lang="uz-Cyrl-UZ" sz="1400" kern="1200" dirty="0">
                          <a:effectLst/>
                        </a:rPr>
                        <a:t> (о.к.)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Д-144-09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46,7(63,5)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Д-243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59,6(81)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4ВТ-3,9-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67,71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Д-144-12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46,7(63,5)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Д-243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59,6(81)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Узатмалар сони, олдига/орқага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6/3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9/3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9/3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6/3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9/3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591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Ҳаракат тезлиги,</a:t>
                      </a:r>
                      <a:r>
                        <a:rPr lang="ru-RU" sz="1400" kern="1200" dirty="0">
                          <a:effectLst/>
                        </a:rPr>
                        <a:t> </a:t>
                      </a:r>
                      <a:r>
                        <a:rPr lang="ru-RU" sz="1400" kern="1200" dirty="0" err="1">
                          <a:effectLst/>
                        </a:rPr>
                        <a:t>km</a:t>
                      </a:r>
                      <a:r>
                        <a:rPr lang="uz-Cyrl-UZ" sz="1400" kern="1200" dirty="0">
                          <a:effectLst/>
                        </a:rPr>
                        <a:t>/</a:t>
                      </a:r>
                      <a:r>
                        <a:rPr lang="ru-RU" sz="1400" kern="1200" dirty="0">
                          <a:effectLst/>
                        </a:rPr>
                        <a:t>h</a:t>
                      </a:r>
                      <a:r>
                        <a:rPr lang="uz-Cyrl-UZ" sz="1400" kern="1200" dirty="0">
                          <a:effectLst/>
                        </a:rPr>
                        <a:t>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олдинга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орқага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2,77-15,57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3,61-10,44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3,06-17,25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4,0-11,55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2,96-16,65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3,36-11,15 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4,89-27,48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 dirty="0">
                          <a:effectLst/>
                        </a:rPr>
                        <a:t>6,38-18,41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5,31-29,95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000" b="1" kern="1200">
                          <a:effectLst/>
                        </a:rPr>
                        <a:t>6,92-20,06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5910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Ўқлар оралиғи,</a:t>
                      </a:r>
                      <a:r>
                        <a:rPr lang="ru-RU" sz="1400" kern="1200" dirty="0">
                          <a:effectLst/>
                        </a:rPr>
                        <a:t> m</a:t>
                      </a:r>
                      <a:r>
                        <a:rPr lang="uz-Cyrl-UZ" sz="1400" kern="1200" dirty="0">
                          <a:effectLst/>
                        </a:rPr>
                        <a:t>: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олдинги ғилдираклар 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орқа ғилдираклар 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1,8-2,4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1,8-2,4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1,8-2,4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1,3-1,7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1,4 – 1,8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1,3-1,7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1,4 – 1,8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</a:tr>
              <a:tr h="3405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Ғилдирак базаси,</a:t>
                      </a:r>
                      <a:r>
                        <a:rPr lang="ru-RU" sz="1400" kern="1200" dirty="0">
                          <a:effectLst/>
                        </a:rPr>
                        <a:t> </a:t>
                      </a:r>
                      <a:r>
                        <a:rPr lang="ru-RU" sz="1400" kern="1200" dirty="0" err="1">
                          <a:effectLst/>
                        </a:rPr>
                        <a:t>mm</a:t>
                      </a:r>
                      <a:r>
                        <a:rPr lang="uz-Cyrl-UZ" sz="1400" kern="1200" dirty="0">
                          <a:effectLst/>
                        </a:rPr>
                        <a:t>: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2251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2268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2200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2177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2168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z-Cyrl-UZ" sz="1400" kern="1200" dirty="0">
                          <a:effectLst/>
                        </a:rPr>
                        <a:t>Конструктив  массаси, </a:t>
                      </a:r>
                      <a:r>
                        <a:rPr lang="ru-RU" sz="1400" kern="1200" dirty="0" err="1">
                          <a:effectLst/>
                        </a:rPr>
                        <a:t>kg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3471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3810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3330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3341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3590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 anchor="ctr"/>
                </a:tc>
              </a:tr>
              <a:tr h="7640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Ташқи ўлчамлари, </a:t>
                      </a:r>
                      <a:r>
                        <a:rPr lang="ru-RU" sz="1400" kern="1200">
                          <a:effectLst/>
                        </a:rPr>
                        <a:t>mm</a:t>
                      </a:r>
                      <a:r>
                        <a:rPr lang="uz-Cyrl-UZ" sz="1400" kern="1200">
                          <a:effectLst/>
                        </a:rPr>
                        <a:t>: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узунлиги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кенглиги</a:t>
                      </a:r>
                      <a:endParaRPr lang="ru-RU" sz="10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uz-Cyrl-UZ" sz="1400" kern="1200">
                          <a:effectLst/>
                        </a:rPr>
                        <a:t>баландлиги </a:t>
                      </a:r>
                      <a:endParaRPr lang="ru-RU" sz="1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9899" marR="69899" marT="34950" marB="3495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3778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2153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3034 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 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4300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2185</a:t>
                      </a:r>
                      <a:endParaRPr lang="ru-RU" sz="1000" b="1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>
                          <a:effectLst/>
                        </a:rPr>
                        <a:t>2830 </a:t>
                      </a:r>
                      <a:endParaRPr lang="ru-RU" sz="10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4310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2185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2825 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3624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2078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2812 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4325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1735</a:t>
                      </a:r>
                      <a:endParaRPr lang="ru-RU" sz="1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z-Cyrl-UZ" sz="1400" b="1" kern="1200" dirty="0">
                          <a:effectLst/>
                        </a:rPr>
                        <a:t>2620 </a:t>
                      </a:r>
                      <a:endParaRPr lang="ru-RU" sz="1000" b="1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617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786</Words>
  <Application>Microsoft Office PowerPoint</Application>
  <PresentationFormat>Экран (4:3)</PresentationFormat>
  <Paragraphs>380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Гость</cp:lastModifiedBy>
  <cp:revision>1</cp:revision>
  <dcterms:created xsi:type="dcterms:W3CDTF">2016-06-01T12:23:38Z</dcterms:created>
  <dcterms:modified xsi:type="dcterms:W3CDTF">2016-06-01T12:25:30Z</dcterms:modified>
</cp:coreProperties>
</file>