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</p:sldIdLst>
  <p:sldSz cx="9144000" cy="6858000" type="screen4x3"/>
  <p:notesSz cx="6815138" cy="9942513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39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1EC585-F51E-4B7F-AA54-489E646ABD47}" type="datetimeFigureOut">
              <a:rPr lang="ru-RU"/>
              <a:pPr>
                <a:defRPr/>
              </a:pPr>
              <a:t>03.10.2018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12F9BA-BAD3-4731-8967-278E059A51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73CD1E-3021-457C-87FB-2CC9F5E1EC28}" type="datetimeFigureOut">
              <a:rPr lang="ru-RU"/>
              <a:pPr>
                <a:defRPr/>
              </a:pPr>
              <a:t>03.10.2018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923279-6BCE-4D1E-BA3D-C414A9E5A2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2809-55AD-4119-8973-6E7557D4EEE1}" type="datetimeFigureOut">
              <a:rPr lang="ru-RU"/>
              <a:pPr>
                <a:defRPr/>
              </a:pPr>
              <a:t>03.10.2018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C3F13D-283B-4B91-A14E-C82A7E0E30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9ED6D8-E10B-4FAA-B619-E3626EF64A40}" type="datetimeFigureOut">
              <a:rPr lang="ru-RU"/>
              <a:pPr>
                <a:defRPr/>
              </a:pPr>
              <a:t>03.10.2018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72E849-4CA0-4A11-8844-572EC2FDF6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BF0430-2FB6-4181-BA0C-C97939C8D810}" type="datetimeFigureOut">
              <a:rPr lang="ru-RU"/>
              <a:pPr>
                <a:defRPr/>
              </a:pPr>
              <a:t>03.10.2018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FD5580-B94A-4DC9-8C0A-61857B094A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D54323-7738-4F63-93D6-AF7080528C9D}" type="datetimeFigureOut">
              <a:rPr lang="ru-RU"/>
              <a:pPr>
                <a:defRPr/>
              </a:pPr>
              <a:t>03.10.2018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607E9F-43A2-4D3B-B5CE-49EFB2FFAD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B013BB-BBCE-4FF7-B98E-F6C242227D8D}" type="datetimeFigureOut">
              <a:rPr lang="ru-RU"/>
              <a:pPr>
                <a:defRPr/>
              </a:pPr>
              <a:t>03.10.2018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3375BF-3260-4B79-A6EE-3246075005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A9A3B8-1BCD-4059-B4D9-CC31047B1A56}" type="datetimeFigureOut">
              <a:rPr lang="ru-RU"/>
              <a:pPr>
                <a:defRPr/>
              </a:pPr>
              <a:t>03.10.2018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254C9E-E95B-481A-9D01-E84326C9E3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4C7FD3-EC7D-4015-A043-E1A82581A6A1}" type="datetimeFigureOut">
              <a:rPr lang="ru-RU"/>
              <a:pPr>
                <a:defRPr/>
              </a:pPr>
              <a:t>03.10.2018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109B26-4EFE-4157-8E02-A1AF995D30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D122EC-2D48-471C-AC9F-07762428D93D}" type="datetimeFigureOut">
              <a:rPr lang="ru-RU"/>
              <a:pPr>
                <a:defRPr/>
              </a:pPr>
              <a:t>03.10.2018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D54967-DD14-487A-827A-2EA4BEF029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B5ACFF-24DA-4551-8C83-05D79420E8DA}" type="datetimeFigureOut">
              <a:rPr lang="ru-RU"/>
              <a:pPr>
                <a:defRPr/>
              </a:pPr>
              <a:t>03.10.2018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BC005F-856B-4854-982E-7B5B70D426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901BEFF-4B6B-4133-AFDF-2D0C08A36EE7}" type="datetimeFigureOut">
              <a:rPr lang="ru-RU"/>
              <a:pPr>
                <a:defRPr/>
              </a:pPr>
              <a:t>03.10.2018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A80A478-3916-420A-A551-5FA14D1701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500063" y="857250"/>
            <a:ext cx="8072437" cy="485775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314" name="Rectangle 1"/>
          <p:cNvSpPr>
            <a:spLocks noChangeArrowheads="1"/>
          </p:cNvSpPr>
          <p:nvPr/>
        </p:nvSpPr>
        <p:spPr bwMode="auto">
          <a:xfrm>
            <a:off x="500063" y="958850"/>
            <a:ext cx="8001000" cy="3910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49263" algn="ctr"/>
            <a:endParaRPr lang="uz-Cyrl-UZ" sz="2800" b="1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indent="449263" algn="ctr"/>
            <a:r>
              <a:rPr lang="uz-Cyrl-UZ" sz="32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1.5-мавзу: Трактор д</a:t>
            </a:r>
            <a:r>
              <a:rPr lang="uz-Cyrl-UZ" sz="36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вигатели</a:t>
            </a:r>
          </a:p>
          <a:p>
            <a:pPr indent="449263" algn="ctr"/>
            <a:r>
              <a:rPr lang="uz-Cyrl-UZ" sz="32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(2 соат)</a:t>
            </a:r>
          </a:p>
          <a:p>
            <a:pPr indent="449263" algn="ctr"/>
            <a:endParaRPr lang="ru-RU" sz="2800">
              <a:ea typeface="Calibri" pitchFamily="34" charset="0"/>
              <a:cs typeface="Arial" charset="0"/>
            </a:endParaRPr>
          </a:p>
          <a:p>
            <a:pPr indent="449263" algn="just" eaLnBrk="0" hangingPunct="0"/>
            <a:r>
              <a:rPr lang="uz-Cyrl-UZ" sz="24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Режа: 1.  Двигателнинг вазифаси, тузилиши ва </a:t>
            </a:r>
          </a:p>
          <a:p>
            <a:pPr indent="449263" algn="just" eaLnBrk="0" hangingPunct="0"/>
            <a:r>
              <a:rPr lang="uz-Cyrl-UZ" sz="24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ишлаш жараёни;</a:t>
            </a:r>
            <a:endParaRPr lang="ru-RU" sz="1100" b="1">
              <a:cs typeface="Arial" charset="0"/>
            </a:endParaRPr>
          </a:p>
          <a:p>
            <a:pPr indent="449263" algn="just" eaLnBrk="0" hangingPunct="0"/>
            <a:r>
              <a:rPr lang="uz-Cyrl-UZ" sz="2400" b="1">
                <a:latin typeface="Times New Roman" pitchFamily="18" charset="0"/>
              </a:rPr>
              <a:t>            2.  Унинг  асосий механизм ва тизимлари;</a:t>
            </a:r>
            <a:endParaRPr lang="ru-RU" sz="1100" b="1">
              <a:cs typeface="Arial" charset="0"/>
            </a:endParaRPr>
          </a:p>
          <a:p>
            <a:pPr indent="449263" algn="just" eaLnBrk="0" hangingPunct="0"/>
            <a:r>
              <a:rPr lang="uz-Cyrl-UZ" sz="2400" b="1">
                <a:latin typeface="Times New Roman" pitchFamily="18" charset="0"/>
              </a:rPr>
              <a:t>            3.  Двигателларнинг таснифланиши</a:t>
            </a:r>
            <a:r>
              <a:rPr lang="uz-Cyrl-UZ" sz="2800" b="1">
                <a:solidFill>
                  <a:srgbClr val="FF0000"/>
                </a:solidFill>
                <a:latin typeface="Times New Roman" pitchFamily="18" charset="0"/>
              </a:rPr>
              <a:t>.</a:t>
            </a:r>
            <a:endParaRPr lang="uz-Cyrl-UZ" sz="3600">
              <a:solidFill>
                <a:srgbClr val="FF0000"/>
              </a:solidFill>
              <a:cs typeface="Arial" charset="0"/>
            </a:endParaRPr>
          </a:p>
          <a:p>
            <a:pPr indent="449263" eaLnBrk="0" hangingPunct="0"/>
            <a:endParaRPr lang="ru-RU" sz="2400"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57188" y="357188"/>
            <a:ext cx="8286750" cy="714375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Двигателни таъминлаш тизими 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14313" y="1285875"/>
            <a:ext cx="8715375" cy="542925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z-Cyrl-UZ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1400" b="1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2636838"/>
            <a:ext cx="5111750" cy="38877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2532" name="Прямоугольник 1"/>
          <p:cNvSpPr>
            <a:spLocks noChangeArrowheads="1"/>
          </p:cNvSpPr>
          <p:nvPr/>
        </p:nvSpPr>
        <p:spPr bwMode="auto">
          <a:xfrm>
            <a:off x="755650" y="1285875"/>
            <a:ext cx="7632700" cy="1262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uz-Cyrl-UZ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Таъминлаш тизими </a:t>
            </a:r>
            <a:r>
              <a:rPr lang="uz-Cyrl-UZ" sz="2400" b="1">
                <a:latin typeface="Times New Roman" pitchFamily="18" charset="0"/>
                <a:cs typeface="Times New Roman" pitchFamily="18" charset="0"/>
              </a:rPr>
              <a:t>– двигателни турли  режимда ишчи аралашма ва тоза ҳаво билан тежамкор таъминлаш учун хизмат қилади. </a:t>
            </a:r>
            <a:endParaRPr lang="ru-RU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33" name="Прямоугольник 2"/>
          <p:cNvSpPr>
            <a:spLocks noChangeArrowheads="1"/>
          </p:cNvSpPr>
          <p:nvPr/>
        </p:nvSpPr>
        <p:spPr bwMode="auto">
          <a:xfrm>
            <a:off x="5940425" y="2997200"/>
            <a:ext cx="2808288" cy="258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z-Cyrl-UZ" b="1">
                <a:latin typeface="Times New Roman" pitchFamily="18" charset="0"/>
                <a:cs typeface="Times New Roman" pitchFamily="18" charset="0"/>
              </a:rPr>
              <a:t>Таъминлаш тизимини тузилиши: </a:t>
            </a:r>
          </a:p>
          <a:p>
            <a:pPr algn="ctr"/>
            <a:r>
              <a:rPr lang="uz-Cyrl-UZ" b="1">
                <a:latin typeface="Times New Roman" pitchFamily="18" charset="0"/>
                <a:cs typeface="Times New Roman" pitchFamily="18" charset="0"/>
              </a:rPr>
              <a:t>1- ёқилғи баки; 2-ёқилғи найи; 3-дағал тозалагич; 4-ёқилғи насоси; 5-ҳаво тозалагич;          6-ёниш камераси;    7-чиқариш трубаси;         8-майин тозалагичлар. </a:t>
            </a:r>
            <a:endParaRPr lang="ru-RU" b="1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57188" y="357188"/>
            <a:ext cx="8286750" cy="714375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Двигателни мойлаш  тизими 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28600" y="1196975"/>
            <a:ext cx="8715375" cy="542925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z-Cyrl-UZ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1400" b="1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55" name="Прямоугольник 1"/>
          <p:cNvSpPr>
            <a:spLocks noChangeArrowheads="1"/>
          </p:cNvSpPr>
          <p:nvPr/>
        </p:nvSpPr>
        <p:spPr bwMode="auto">
          <a:xfrm>
            <a:off x="755650" y="1285875"/>
            <a:ext cx="7632700" cy="169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uz-Cyrl-UZ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Мойлаш тизими </a:t>
            </a:r>
            <a:r>
              <a:rPr lang="uz-Cyrl-UZ" sz="2400" b="1">
                <a:latin typeface="Times New Roman" pitchFamily="18" charset="0"/>
                <a:cs typeface="Times New Roman" pitchFamily="18" charset="0"/>
              </a:rPr>
              <a:t>– двигателнинг ўзаро харакатланадиган қисмларининг юзаларини ёйилишидан сақлаш ва ёйилишдан ҳосил бўлган чиқиндилардан тозалаш учун ишлатилади.</a:t>
            </a:r>
            <a:endParaRPr lang="ru-RU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56" name="Прямоугольник 2"/>
          <p:cNvSpPr>
            <a:spLocks noChangeArrowheads="1"/>
          </p:cNvSpPr>
          <p:nvPr/>
        </p:nvSpPr>
        <p:spPr bwMode="auto">
          <a:xfrm>
            <a:off x="5651500" y="3198813"/>
            <a:ext cx="2992438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z-Cyrl-UZ" b="1">
                <a:latin typeface="Times New Roman" pitchFamily="18" charset="0"/>
                <a:cs typeface="Times New Roman" pitchFamily="18" charset="0"/>
              </a:rPr>
              <a:t>Мойлаш  тизимини тузилиши: </a:t>
            </a:r>
          </a:p>
          <a:p>
            <a:pPr algn="ctr"/>
            <a:r>
              <a:rPr lang="uz-Cyrl-UZ" b="1">
                <a:latin typeface="Times New Roman" pitchFamily="18" charset="0"/>
                <a:cs typeface="Times New Roman" pitchFamily="18" charset="0"/>
              </a:rPr>
              <a:t>1- мой насоси; 2-тирсакли вал; 3-мой тозалагич;        4-мой совутгич; 5-газ тақсимлаш механизми;          6-поршен;    7-шатун;         8-ёқилғи       насоси;                9-дағал мой тозалагич;  10-мой идиши.  </a:t>
            </a:r>
            <a:endParaRPr lang="ru-RU"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0113" y="2911475"/>
            <a:ext cx="4751387" cy="37147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57188" y="357188"/>
            <a:ext cx="8286750" cy="714375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Двигателни совутиш тизими 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14313" y="1285875"/>
            <a:ext cx="8715375" cy="542925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z-Cyrl-UZ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1400" b="1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79" name="Прямоугольник 1"/>
          <p:cNvSpPr>
            <a:spLocks noChangeArrowheads="1"/>
          </p:cNvSpPr>
          <p:nvPr/>
        </p:nvSpPr>
        <p:spPr bwMode="auto">
          <a:xfrm>
            <a:off x="755650" y="1285875"/>
            <a:ext cx="7632700" cy="1262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uz-Cyrl-UZ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Совутиш тизими </a:t>
            </a:r>
            <a:r>
              <a:rPr lang="uz-Cyrl-UZ" sz="2400" b="1">
                <a:latin typeface="Times New Roman" pitchFamily="18" charset="0"/>
                <a:cs typeface="Times New Roman" pitchFamily="18" charset="0"/>
              </a:rPr>
              <a:t>– двигателларнинг юқори ҳароратда ишлайдиган қисмларини белгиланган режимда совутиб туриши учун ишлатилади.</a:t>
            </a:r>
            <a:endParaRPr lang="ru-RU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80" name="Прямоугольник 2"/>
          <p:cNvSpPr>
            <a:spLocks noChangeArrowheads="1"/>
          </p:cNvSpPr>
          <p:nvPr/>
        </p:nvSpPr>
        <p:spPr bwMode="auto">
          <a:xfrm>
            <a:off x="5940425" y="2997200"/>
            <a:ext cx="2808288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z-Cyrl-UZ" sz="2000" b="1">
                <a:latin typeface="Times New Roman" pitchFamily="18" charset="0"/>
                <a:cs typeface="Times New Roman" pitchFamily="18" charset="0"/>
              </a:rPr>
              <a:t>Совутиш тизимини тузилиши: </a:t>
            </a:r>
          </a:p>
          <a:p>
            <a:pPr algn="ctr"/>
            <a:endParaRPr lang="uz-Cyrl-UZ" b="1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z-Cyrl-UZ" b="1">
                <a:latin typeface="Times New Roman" pitchFamily="18" charset="0"/>
                <a:cs typeface="Times New Roman" pitchFamily="18" charset="0"/>
              </a:rPr>
              <a:t>1- сув насоси; 2-сув совутгич; 3-мой совутгич; 4-паррак;       5-қуйиш қопқоғи;          6-термостат;                    7-двигател корпуси;       8-термометр. </a:t>
            </a:r>
            <a:endParaRPr lang="ru-RU"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8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2503488"/>
            <a:ext cx="5616575" cy="4138612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57188" y="357188"/>
            <a:ext cx="8286750" cy="714375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Двигателни юргизиб юбориш тизими 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14313" y="1285875"/>
            <a:ext cx="8715375" cy="542925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z-Cyrl-UZ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1400" b="1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603" name="Прямоугольник 1"/>
          <p:cNvSpPr>
            <a:spLocks noChangeArrowheads="1"/>
          </p:cNvSpPr>
          <p:nvPr/>
        </p:nvSpPr>
        <p:spPr bwMode="auto">
          <a:xfrm>
            <a:off x="755650" y="1285875"/>
            <a:ext cx="7632700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uz-Cyrl-UZ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Юргазиб  юбориш тизими </a:t>
            </a:r>
            <a:r>
              <a:rPr lang="uz-Cyrl-UZ" sz="2400" b="1">
                <a:latin typeface="Times New Roman" pitchFamily="18" charset="0"/>
                <a:cs typeface="Times New Roman" pitchFamily="18" charset="0"/>
              </a:rPr>
              <a:t>– двигател ишламай (турғун ҳолатда)  турганда, тирсакли вални айлантириш ҳисобига цилиндрдаги ишчи харакат бошланишини таъминлавчи тизимдир.</a:t>
            </a:r>
            <a:endParaRPr lang="ru-RU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604" name="Прямоугольник 2"/>
          <p:cNvSpPr>
            <a:spLocks noChangeArrowheads="1"/>
          </p:cNvSpPr>
          <p:nvPr/>
        </p:nvSpPr>
        <p:spPr bwMode="auto">
          <a:xfrm>
            <a:off x="5940425" y="2997200"/>
            <a:ext cx="2808288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z-Cyrl-UZ" b="1">
                <a:latin typeface="Times New Roman" pitchFamily="18" charset="0"/>
                <a:cs typeface="Times New Roman" pitchFamily="18" charset="0"/>
              </a:rPr>
              <a:t>Юргазиб юбориш тизимини тузилиши: </a:t>
            </a:r>
          </a:p>
          <a:p>
            <a:pPr algn="ctr"/>
            <a:r>
              <a:rPr lang="uz-Cyrl-UZ" b="1">
                <a:latin typeface="Times New Roman" pitchFamily="18" charset="0"/>
                <a:cs typeface="Times New Roman" pitchFamily="18" charset="0"/>
              </a:rPr>
              <a:t>а- электр двигатели (стартерли); б-ички ёнув двигатели;</a:t>
            </a:r>
          </a:p>
          <a:p>
            <a:pPr algn="ctr"/>
            <a:r>
              <a:rPr lang="uz-Cyrl-UZ" b="1">
                <a:latin typeface="Times New Roman" pitchFamily="18" charset="0"/>
                <a:cs typeface="Times New Roman" pitchFamily="18" charset="0"/>
              </a:rPr>
              <a:t>1- маховик; 2-шестерня; 3-улагич; 4-стартер;      5-тирсакли      вал;          шестерня;    7-қўшиш дастаги;         8-ички ёнув    двигатели;           9- шестерняли узатма. </a:t>
            </a:r>
            <a:endParaRPr lang="ru-RU"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2588" y="3100388"/>
            <a:ext cx="5616575" cy="3313112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57188" y="357188"/>
            <a:ext cx="8286750" cy="714375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Двигателни ўт олдириш тизими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31788" y="1484313"/>
            <a:ext cx="8715375" cy="52578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z-Cyrl-UZ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1400" b="1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627" name="Прямоугольник 1"/>
          <p:cNvSpPr>
            <a:spLocks noChangeArrowheads="1"/>
          </p:cNvSpPr>
          <p:nvPr/>
        </p:nvSpPr>
        <p:spPr bwMode="auto">
          <a:xfrm>
            <a:off x="827088" y="1484313"/>
            <a:ext cx="7993062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uz-Cyrl-UZ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Ўт  олдириш  тизими </a:t>
            </a:r>
            <a:r>
              <a:rPr lang="uz-Cyrl-UZ" sz="2800" b="1">
                <a:latin typeface="Times New Roman" pitchFamily="18" charset="0"/>
                <a:cs typeface="Times New Roman" pitchFamily="18" charset="0"/>
              </a:rPr>
              <a:t>– бензинли, газли двигателларда цилиндр ичидаги ишчи аралашмани ёқиш учун ишлатилади. </a:t>
            </a:r>
            <a:endParaRPr lang="ru-RU" sz="2800" b="1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28" name="Рисунок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550" y="3068638"/>
            <a:ext cx="4392613" cy="3529012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6629" name="TextBox 2"/>
          <p:cNvSpPr txBox="1">
            <a:spLocks noChangeArrowheads="1"/>
          </p:cNvSpPr>
          <p:nvPr/>
        </p:nvSpPr>
        <p:spPr bwMode="auto">
          <a:xfrm>
            <a:off x="5580063" y="3357563"/>
            <a:ext cx="3240087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z-Cyrl-UZ" sz="2400" b="1">
                <a:latin typeface="Times New Roman" pitchFamily="18" charset="0"/>
                <a:cs typeface="Times New Roman" pitchFamily="18" charset="0"/>
              </a:rPr>
              <a:t>Ўт олдириш тизимини тузилиши ва ишлаш жараёни:</a:t>
            </a:r>
          </a:p>
          <a:p>
            <a:pPr algn="ctr"/>
            <a:endParaRPr lang="uz-Cyrl-UZ" sz="2400" b="1">
              <a:latin typeface="Times New Roman" pitchFamily="18" charset="0"/>
              <a:cs typeface="Times New Roman" pitchFamily="18" charset="0"/>
            </a:endParaRPr>
          </a:p>
          <a:p>
            <a:r>
              <a:rPr lang="uz-Cyrl-UZ" sz="2000" b="1">
                <a:latin typeface="Times New Roman" pitchFamily="18" charset="0"/>
                <a:cs typeface="Times New Roman" pitchFamily="18" charset="0"/>
              </a:rPr>
              <a:t>1-аккумулятор батареяси;</a:t>
            </a:r>
          </a:p>
          <a:p>
            <a:r>
              <a:rPr lang="uz-Cyrl-UZ" sz="2000" b="1">
                <a:latin typeface="Times New Roman" pitchFamily="18" charset="0"/>
                <a:cs typeface="Times New Roman" pitchFamily="18" charset="0"/>
              </a:rPr>
              <a:t>2- ёндириш ғалтаги;</a:t>
            </a:r>
          </a:p>
          <a:p>
            <a:r>
              <a:rPr lang="uz-Cyrl-UZ" sz="2000" b="1">
                <a:latin typeface="Times New Roman" pitchFamily="18" charset="0"/>
                <a:cs typeface="Times New Roman" pitchFamily="18" charset="0"/>
              </a:rPr>
              <a:t>3- узгич-тақсимлагич;</a:t>
            </a:r>
          </a:p>
          <a:p>
            <a:r>
              <a:rPr lang="uz-Cyrl-UZ" sz="2000" b="1">
                <a:latin typeface="Times New Roman" pitchFamily="18" charset="0"/>
                <a:cs typeface="Times New Roman" pitchFamily="18" charset="0"/>
              </a:rPr>
              <a:t>4- свечалар</a:t>
            </a:r>
            <a:endParaRPr lang="ru-RU" sz="2000" b="1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071563" y="115888"/>
            <a:ext cx="7215187" cy="649287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3. Ички ёнув двигателларининг турлари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57188" y="908050"/>
            <a:ext cx="8501062" cy="576103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endParaRPr lang="uz-Cyrl-UZ" sz="2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uz-Cyrl-UZ" sz="2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Ўрнатилишига қараб </a:t>
            </a:r>
            <a:r>
              <a:rPr lang="uz-Cyrl-UZ" sz="2200" b="1" dirty="0">
                <a:latin typeface="Times New Roman" pitchFamily="18" charset="0"/>
                <a:cs typeface="Times New Roman" pitchFamily="18" charset="0"/>
              </a:rPr>
              <a:t>- кўчма  ва муқим ўрнатилган</a:t>
            </a: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2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Иш циклига қараб  </a:t>
            </a:r>
            <a:r>
              <a:rPr lang="uz-Cyrl-UZ" sz="2200" b="1" dirty="0">
                <a:latin typeface="Times New Roman" pitchFamily="18" charset="0"/>
                <a:cs typeface="Times New Roman" pitchFamily="18" charset="0"/>
              </a:rPr>
              <a:t>- тўрт ва икки тактли двигателлар.</a:t>
            </a: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2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3. Ишчи аралашмасини ҳосил қилишга қараб </a:t>
            </a:r>
            <a:r>
              <a:rPr lang="uz-Cyrl-UZ" sz="2200" b="1" dirty="0">
                <a:latin typeface="Times New Roman" pitchFamily="18" charset="0"/>
                <a:cs typeface="Times New Roman" pitchFamily="18" charset="0"/>
              </a:rPr>
              <a:t>– аралашмани цилиндрдан  ташқарида (бензинли ва газли) ва цилиндр ичида (дизелли) ҳосил қилинадиган двигателлар.</a:t>
            </a: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2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4. Ишчи аралашмани ёқиш усулига қараб -</a:t>
            </a:r>
            <a:r>
              <a:rPr lang="uz-Cyrl-UZ" sz="2200" b="1" dirty="0">
                <a:latin typeface="Times New Roman" pitchFamily="18" charset="0"/>
                <a:cs typeface="Times New Roman" pitchFamily="18" charset="0"/>
              </a:rPr>
              <a:t> электр учқуни ёрдамида (бензинли)  ва  аралашмани юқори босимда сиқиш (дизелли) ёрдамида ёқиладиган.</a:t>
            </a: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2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5. Қўлланадиган ёқилғи турига қараб </a:t>
            </a:r>
            <a:r>
              <a:rPr lang="uz-Cyrl-UZ" sz="2200" b="1" dirty="0">
                <a:latin typeface="Times New Roman" pitchFamily="18" charset="0"/>
                <a:cs typeface="Times New Roman" pitchFamily="18" charset="0"/>
              </a:rPr>
              <a:t>– бензин, газ ва  дизел ёқилғиси билан ишлайдиган.</a:t>
            </a: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2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6. Цилиндрлар сонига қараб  </a:t>
            </a:r>
            <a:r>
              <a:rPr lang="uz-Cyrl-UZ" sz="2200" b="1" dirty="0">
                <a:latin typeface="Times New Roman" pitchFamily="18" charset="0"/>
                <a:cs typeface="Times New Roman" pitchFamily="18" charset="0"/>
              </a:rPr>
              <a:t>- бир, икки ва ҳакозо цилиндрли двигателлар.</a:t>
            </a: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2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7. Цилиндрларни жойлашишига қараб </a:t>
            </a:r>
            <a:r>
              <a:rPr lang="uz-Cyrl-UZ" sz="2200" b="1" dirty="0">
                <a:latin typeface="Times New Roman" pitchFamily="18" charset="0"/>
                <a:cs typeface="Times New Roman" pitchFamily="18" charset="0"/>
              </a:rPr>
              <a:t>– вертикал (тик), горизонтал (ётиқ)  ва V-  симон  ўрнатилган</a:t>
            </a: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2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8. Совутиш усулига қараб  </a:t>
            </a:r>
            <a:r>
              <a:rPr lang="uz-Cyrl-UZ" sz="2200" b="1" dirty="0">
                <a:latin typeface="Times New Roman" pitchFamily="18" charset="0"/>
                <a:cs typeface="Times New Roman" pitchFamily="18" charset="0"/>
              </a:rPr>
              <a:t>-  суюқлик ва ҳаво ёрдамида совутиладиган турларга    бўлинади.</a:t>
            </a: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2000" b="1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2143125" y="357188"/>
            <a:ext cx="5000625" cy="1357312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Диққат! 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Ёзиб олинг ва эслаб қолинг!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500063" y="1857375"/>
            <a:ext cx="8358187" cy="4786313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8675" name="Прямоугольник 5"/>
          <p:cNvSpPr>
            <a:spLocks noChangeArrowheads="1"/>
          </p:cNvSpPr>
          <p:nvPr/>
        </p:nvSpPr>
        <p:spPr bwMode="auto">
          <a:xfrm>
            <a:off x="428625" y="1785938"/>
            <a:ext cx="8715375" cy="4894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uz-Cyrl-UZ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</a:t>
            </a:r>
          </a:p>
          <a:p>
            <a:r>
              <a:rPr lang="uz-Cyrl-UZ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</a:t>
            </a:r>
            <a:r>
              <a:rPr lang="uz-Cyrl-UZ" sz="3200" b="1">
                <a:latin typeface="Times New Roman" pitchFamily="18" charset="0"/>
                <a:cs typeface="Times New Roman" pitchFamily="18" charset="0"/>
              </a:rPr>
              <a:t>Ҳар бир трактор ва унинг </a:t>
            </a:r>
          </a:p>
          <a:p>
            <a:r>
              <a:rPr lang="uz-Cyrl-UZ" sz="3200" b="1">
                <a:latin typeface="Times New Roman" pitchFamily="18" charset="0"/>
                <a:cs typeface="Times New Roman" pitchFamily="18" charset="0"/>
              </a:rPr>
              <a:t>      двигатели  республикамиз шароитида </a:t>
            </a:r>
          </a:p>
          <a:p>
            <a:r>
              <a:rPr lang="uz-Cyrl-UZ" sz="3200" b="1">
                <a:latin typeface="Times New Roman" pitchFamily="18" charset="0"/>
                <a:cs typeface="Times New Roman" pitchFamily="18" charset="0"/>
              </a:rPr>
              <a:t>     давлат синовидан ўтказилганлиги     ва    </a:t>
            </a:r>
          </a:p>
          <a:p>
            <a:r>
              <a:rPr lang="uz-Cyrl-UZ" sz="3200" b="1">
                <a:latin typeface="Times New Roman" pitchFamily="18" charset="0"/>
                <a:cs typeface="Times New Roman" pitchFamily="18" charset="0"/>
              </a:rPr>
              <a:t>  фойдаланишга    рухсат    берилганлиги  </a:t>
            </a:r>
          </a:p>
          <a:p>
            <a:r>
              <a:rPr lang="uz-Cyrl-UZ" sz="3200" b="1">
                <a:latin typeface="Times New Roman" pitchFamily="18" charset="0"/>
                <a:cs typeface="Times New Roman" pitchFamily="18" charset="0"/>
              </a:rPr>
              <a:t>   тўғрисида </a:t>
            </a:r>
            <a:r>
              <a:rPr lang="uz-Cyrl-UZ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сертификати  борлигига ҳамда  </a:t>
            </a:r>
          </a:p>
          <a:p>
            <a:r>
              <a:rPr lang="uz-Cyrl-UZ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уларга сервис хизмати кўрсатиш тизими  </a:t>
            </a:r>
          </a:p>
          <a:p>
            <a:r>
              <a:rPr lang="uz-Cyrl-UZ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ташкил    этилганлигига </a:t>
            </a:r>
            <a:r>
              <a:rPr lang="uz-Cyrl-UZ" sz="3200" b="1">
                <a:latin typeface="Times New Roman" pitchFamily="18" charset="0"/>
                <a:cs typeface="Times New Roman" pitchFamily="18" charset="0"/>
              </a:rPr>
              <a:t>алоҳида  </a:t>
            </a:r>
          </a:p>
          <a:p>
            <a:r>
              <a:rPr lang="uz-Cyrl-UZ" sz="3200" b="1">
                <a:latin typeface="Times New Roman" pitchFamily="18" charset="0"/>
                <a:cs typeface="Times New Roman" pitchFamily="18" charset="0"/>
              </a:rPr>
              <a:t>                      эътибор бериш керак</a:t>
            </a:r>
            <a:r>
              <a:rPr lang="uz-Cyrl-UZ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sz="32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z-Cyrl-UZ" sz="2400" b="1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ru-RU" sz="2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635375" y="1773238"/>
            <a:ext cx="5184775" cy="3240087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2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uz-Cyrl-UZ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1). </a:t>
            </a:r>
            <a:r>
              <a:rPr lang="uz-Cyrl-UZ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Двегателнинг</a:t>
            </a:r>
            <a:r>
              <a:rPr lang="uz-Cyrl-UZ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вазифаси </a:t>
            </a:r>
            <a:r>
              <a:rPr lang="uz-Cyrl-UZ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нимадан иборат деб ўйлайсиз?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uz-Cyrl-UZ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2).</a:t>
            </a:r>
            <a:r>
              <a:rPr lang="uz-Cyrl-UZ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Ҳозирда</a:t>
            </a:r>
            <a:r>
              <a:rPr lang="uz-Cyrl-UZ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қишлоқ хўжалиги тракторларида қандай турдаги двигателлар ўрнатилган? </a:t>
            </a:r>
            <a:r>
              <a:rPr lang="uz-Cyrl-UZ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Келажакда-чи? 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84213" y="476250"/>
            <a:ext cx="7920037" cy="576263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Мавзу бўйича билим савиясини баҳолаш </a:t>
            </a:r>
            <a:endParaRPr lang="uz-Cyrl-UZ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61925" y="1814513"/>
            <a:ext cx="3313113" cy="3240087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2400" b="1" i="1" dirty="0">
                <a:latin typeface="Times New Roman" pitchFamily="18" charset="0"/>
                <a:cs typeface="Times New Roman" pitchFamily="18" charset="0"/>
              </a:rPr>
              <a:t>Двигател</a:t>
            </a:r>
            <a:r>
              <a:rPr lang="uz-Cyrl-UZ" sz="2400" b="1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z-Cyrl-UZ" sz="2400" b="1" i="1" dirty="0">
                <a:latin typeface="Times New Roman" pitchFamily="18" charset="0"/>
                <a:cs typeface="Times New Roman" pitchFamily="18" charset="0"/>
              </a:rPr>
              <a:t>ички   </a:t>
            </a:r>
            <a:r>
              <a:rPr lang="uz-Cyrl-UZ" sz="2400" b="1" i="1" dirty="0">
                <a:latin typeface="Times New Roman" pitchFamily="18" charset="0"/>
                <a:cs typeface="Times New Roman" pitchFamily="18" charset="0"/>
              </a:rPr>
              <a:t>ёнув двигатели, </a:t>
            </a:r>
            <a:r>
              <a:rPr lang="uz-Cyrl-UZ" sz="2400" b="1" i="1" dirty="0">
                <a:latin typeface="Times New Roman" pitchFamily="18" charset="0"/>
                <a:cs typeface="Times New Roman" pitchFamily="18" charset="0"/>
              </a:rPr>
              <a:t>кривошип - шатун  ва газ </a:t>
            </a:r>
            <a:r>
              <a:rPr lang="uz-Cyrl-UZ" sz="2400" b="1" i="1" dirty="0">
                <a:latin typeface="Times New Roman" pitchFamily="18" charset="0"/>
                <a:cs typeface="Times New Roman" pitchFamily="18" charset="0"/>
              </a:rPr>
              <a:t>тақсимлаш </a:t>
            </a:r>
            <a:r>
              <a:rPr lang="uz-Cyrl-UZ" sz="2400" b="1" i="1" dirty="0">
                <a:latin typeface="Times New Roman" pitchFamily="18" charset="0"/>
                <a:cs typeface="Times New Roman" pitchFamily="18" charset="0"/>
              </a:rPr>
              <a:t>механизмлари</a:t>
            </a:r>
            <a:r>
              <a:rPr lang="uz-Cyrl-UZ" sz="2400" b="1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z-Cyrl-UZ" sz="2400" b="1" i="1" dirty="0">
                <a:latin typeface="Times New Roman" pitchFamily="18" charset="0"/>
                <a:cs typeface="Times New Roman" pitchFamily="18" charset="0"/>
              </a:rPr>
              <a:t>дви-гател тизимлари</a:t>
            </a:r>
            <a:r>
              <a:rPr lang="uz-Cyrl-UZ" sz="2400" b="1" i="1" dirty="0">
                <a:latin typeface="Times New Roman" pitchFamily="18" charset="0"/>
                <a:cs typeface="Times New Roman" pitchFamily="18" charset="0"/>
              </a:rPr>
              <a:t>, иш </a:t>
            </a:r>
            <a:r>
              <a:rPr lang="uz-Cyrl-UZ" sz="2400" b="1" i="1" dirty="0">
                <a:latin typeface="Times New Roman" pitchFamily="18" charset="0"/>
                <a:cs typeface="Times New Roman" pitchFamily="18" charset="0"/>
              </a:rPr>
              <a:t>жараёни ва  </a:t>
            </a:r>
            <a:r>
              <a:rPr lang="uz-Cyrl-UZ" sz="2400" b="1" i="1" dirty="0">
                <a:latin typeface="Times New Roman" pitchFamily="18" charset="0"/>
                <a:cs typeface="Times New Roman" pitchFamily="18" charset="0"/>
              </a:rPr>
              <a:t>турлари.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68313" y="1166813"/>
            <a:ext cx="2808287" cy="4572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Тушунчалар 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284663" y="1173163"/>
            <a:ext cx="3816350" cy="45085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Назорат саволлари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358775" y="5157788"/>
          <a:ext cx="8389938" cy="1443037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2645159"/>
                <a:gridCol w="3249766"/>
                <a:gridCol w="2494008"/>
              </a:tblGrid>
              <a:tr h="79208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Биламан</a:t>
                      </a: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ru-RU" sz="18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дарс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бошида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ёзилади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r>
                        <a:rPr lang="ru-RU" sz="24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600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2794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err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Билишни</a:t>
                      </a: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40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хоҳлайман</a:t>
                      </a: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ru-RU" sz="18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дарс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бошида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ёзилади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err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Билиб</a:t>
                      </a: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40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олдим</a:t>
                      </a: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</a:t>
                      </a:r>
                      <a:r>
                        <a:rPr lang="ru-RU" sz="16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ru-RU" sz="16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дарс</a:t>
                      </a:r>
                      <a:r>
                        <a:rPr lang="ru-RU" sz="16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охирида</a:t>
                      </a:r>
                      <a:r>
                        <a:rPr lang="ru-RU" sz="16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ёзилади</a:t>
                      </a:r>
                      <a:r>
                        <a:rPr lang="ru-RU" sz="16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61805">
                <a:tc>
                  <a:txBody>
                    <a:bodyPr/>
                    <a:lstStyle/>
                    <a:p>
                      <a:pPr indent="3429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3429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3429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214313" y="333375"/>
            <a:ext cx="8643937" cy="574675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Трактор </a:t>
            </a:r>
            <a:r>
              <a:rPr lang="ru-RU" sz="3600" b="1" dirty="0" err="1">
                <a:latin typeface="Times New Roman" pitchFamily="18" charset="0"/>
                <a:cs typeface="Times New Roman" pitchFamily="18" charset="0"/>
              </a:rPr>
              <a:t>двигателининг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>
                <a:latin typeface="Times New Roman" pitchFamily="18" charset="0"/>
                <a:cs typeface="Times New Roman" pitchFamily="18" charset="0"/>
              </a:rPr>
              <a:t>вазифаси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28625" y="1268413"/>
            <a:ext cx="8247063" cy="511333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uz-Cyrl-UZ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Двигател</a:t>
            </a:r>
            <a:r>
              <a:rPr lang="uz-Cyrl-UZ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uz-Cyrl-UZ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бу иссиқлик, электр, гидравлик каби энергияларни  механик ишга айлантириб берадиган машинага  айтилади.</a:t>
            </a:r>
            <a:endParaRPr lang="ru-RU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Тракторларда иссиқлик энергиясини механик ишга айлантириб берадиган </a:t>
            </a:r>
            <a:r>
              <a:rPr lang="uz-Cyrl-UZ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ички ёнув двигателлари </a:t>
            </a:r>
            <a:r>
              <a:rPr lang="uz-Cyrl-UZ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қўлланилади. </a:t>
            </a:r>
            <a:endParaRPr lang="ru-RU" sz="3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214313" y="333375"/>
            <a:ext cx="8643937" cy="6477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Дизел двигателини  умумий тузилиши</a:t>
            </a:r>
            <a:endParaRPr lang="ru-RU" sz="2000" dirty="0">
              <a:solidFill>
                <a:schemeClr val="tx1"/>
              </a:solidFill>
            </a:endParaRPr>
          </a:p>
        </p:txBody>
      </p:sp>
      <p:pic>
        <p:nvPicPr>
          <p:cNvPr id="10" name="Рисунок 9"/>
          <p:cNvPicPr/>
          <p:nvPr/>
        </p:nvPicPr>
        <p:blipFill>
          <a:blip r:embed="rId2">
            <a:lum bright="-20000" contrast="40000"/>
          </a:blip>
          <a:srcRect/>
          <a:stretch>
            <a:fillRect/>
          </a:stretch>
        </p:blipFill>
        <p:spPr bwMode="auto">
          <a:xfrm>
            <a:off x="357188" y="1125538"/>
            <a:ext cx="4791075" cy="5543550"/>
          </a:xfrm>
          <a:prstGeom prst="rect">
            <a:avLst/>
          </a:prstGeom>
          <a:solidFill>
            <a:schemeClr val="tx1"/>
          </a:solidFill>
          <a:ln w="19050">
            <a:solidFill>
              <a:schemeClr val="tx1">
                <a:lumMod val="95000"/>
                <a:lumOff val="5000"/>
              </a:schemeClr>
            </a:solidFill>
          </a:ln>
        </p:spPr>
      </p:pic>
      <p:sp>
        <p:nvSpPr>
          <p:cNvPr id="14" name="Скругленный прямоугольник 13"/>
          <p:cNvSpPr/>
          <p:nvPr/>
        </p:nvSpPr>
        <p:spPr>
          <a:xfrm>
            <a:off x="357188" y="5737225"/>
            <a:ext cx="8358187" cy="71437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8" name="Прямоугольник 1"/>
          <p:cNvSpPr>
            <a:spLocks noChangeArrowheads="1"/>
          </p:cNvSpPr>
          <p:nvPr/>
        </p:nvSpPr>
        <p:spPr bwMode="auto">
          <a:xfrm>
            <a:off x="5003800" y="1989138"/>
            <a:ext cx="3854450" cy="3538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z-Cyrl-UZ" sz="24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Двигателнинг асосий қисмлари:    </a:t>
            </a:r>
            <a:r>
              <a:rPr lang="uz-Cyrl-UZ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1- блок картер; 2-цилиндр; 3-поршен;       4-шатун;          5-тирсакли вал;  6-остки қопқоқ;      7-қопқоқ;           8-киритиш йўлаги;               9-чиқариш йўлаги;             10-беркитгич; 11-пуркагич; 12-ҳалқалар; 13 маховик</a:t>
            </a:r>
            <a:endParaRPr lang="ru-RU" sz="2200" b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lum bright="-10000" contrast="40000"/>
          </a:blip>
          <a:srcRect/>
          <a:stretch>
            <a:fillRect/>
          </a:stretch>
        </p:blipFill>
        <p:spPr bwMode="auto">
          <a:xfrm>
            <a:off x="107504" y="1700808"/>
            <a:ext cx="8928992" cy="3096344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" name="Скругленный прямоугольник 2"/>
          <p:cNvSpPr/>
          <p:nvPr/>
        </p:nvSpPr>
        <p:spPr>
          <a:xfrm>
            <a:off x="428625" y="333375"/>
            <a:ext cx="8286750" cy="109537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3600" b="1" dirty="0">
                <a:latin typeface="Times New Roman" pitchFamily="18" charset="0"/>
                <a:cs typeface="Times New Roman" pitchFamily="18" charset="0"/>
              </a:rPr>
              <a:t>Двигател цилиндрларини жойлашиш    бўйича турлари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23850" y="4941888"/>
            <a:ext cx="8496300" cy="158273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а)-бир қаторли тик; б)-бир қаторли тик ўққа бурчак   остида;  d)- “V”-симон;  е)-цилиндрлар қарама-қарши жойлашган:  1-цилиндр; 2-блок каллаги;                              3- цилиндр блоки; 4-картер таги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428625" y="214313"/>
            <a:ext cx="8215313" cy="5715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929188" y="928688"/>
            <a:ext cx="4000500" cy="2214562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42875" y="3214688"/>
            <a:ext cx="8715375" cy="34290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dirty="0"/>
          </a:p>
        </p:txBody>
      </p:sp>
      <p:sp>
        <p:nvSpPr>
          <p:cNvPr id="18436" name="Rectangle 3"/>
          <p:cNvSpPr>
            <a:spLocks noChangeArrowheads="1"/>
          </p:cNvSpPr>
          <p:nvPr/>
        </p:nvSpPr>
        <p:spPr bwMode="auto">
          <a:xfrm>
            <a:off x="214313" y="3214688"/>
            <a:ext cx="8572500" cy="3478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49263" algn="just"/>
            <a:r>
              <a:rPr lang="en-US" b="1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I. </a:t>
            </a:r>
            <a:r>
              <a:rPr lang="uz-Cyrl-UZ" b="1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Киритиш жараёни </a:t>
            </a:r>
            <a:r>
              <a:rPr lang="uz-Cyrl-UZ" sz="1600" b="1">
                <a:latin typeface="Calibri" pitchFamily="34" charset="0"/>
                <a:ea typeface="Calibri" pitchFamily="34" charset="0"/>
                <a:cs typeface="Times New Roman" pitchFamily="18" charset="0"/>
              </a:rPr>
              <a:t>–</a:t>
            </a:r>
            <a:r>
              <a:rPr lang="uz-Cyrl-UZ" sz="16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тирсакли вал айланганда поршен пастга харакатланади, шу билан бир пайтда киритиш клапани очилади ва  цилиндр ичига ёқилғи аралашмаси сўрилади.</a:t>
            </a:r>
            <a:endParaRPr lang="en-US" sz="1600" b="1">
              <a:ea typeface="Calibri" pitchFamily="34" charset="0"/>
              <a:cs typeface="Arial" charset="0"/>
            </a:endParaRPr>
          </a:p>
          <a:p>
            <a:pPr indent="449263" algn="just"/>
            <a:r>
              <a:rPr lang="en-US" b="1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II. </a:t>
            </a:r>
            <a:r>
              <a:rPr lang="uz-Cyrl-UZ" b="1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Сиқиш жараёни </a:t>
            </a:r>
            <a:r>
              <a:rPr lang="uz-Cyrl-UZ" sz="1600" b="1">
                <a:latin typeface="Calibri" pitchFamily="34" charset="0"/>
                <a:ea typeface="Calibri" pitchFamily="34" charset="0"/>
                <a:cs typeface="Times New Roman" pitchFamily="18" charset="0"/>
              </a:rPr>
              <a:t>–</a:t>
            </a:r>
            <a:r>
              <a:rPr lang="uz-Cyrl-UZ" sz="16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поршен юқорига харакат қилганда киритиш ва чиқариш клапанлари беркитилади ва ёқилғи аралашмаси (бензинли двигателда 6-8, дизел двигателида 14-18 мартагача) сиқилади. </a:t>
            </a:r>
            <a:endParaRPr lang="ru-RU" sz="1600" b="1">
              <a:cs typeface="Arial" charset="0"/>
            </a:endParaRPr>
          </a:p>
          <a:p>
            <a:pPr indent="449263" algn="just" eaLnBrk="0" hangingPunct="0"/>
            <a:r>
              <a:rPr lang="en-US" b="1">
                <a:solidFill>
                  <a:srgbClr val="FF0000"/>
                </a:solidFill>
                <a:latin typeface="Times New Roman" pitchFamily="18" charset="0"/>
              </a:rPr>
              <a:t>III. </a:t>
            </a:r>
            <a:r>
              <a:rPr lang="uz-Cyrl-UZ" b="1">
                <a:solidFill>
                  <a:srgbClr val="FF0000"/>
                </a:solidFill>
                <a:latin typeface="Times New Roman" pitchFamily="18" charset="0"/>
              </a:rPr>
              <a:t>Ёниш жараёни </a:t>
            </a:r>
            <a:r>
              <a:rPr lang="uz-Cyrl-UZ" sz="1600" b="1">
                <a:latin typeface="Calibri" pitchFamily="34" charset="0"/>
              </a:rPr>
              <a:t>–</a:t>
            </a:r>
            <a:r>
              <a:rPr lang="uz-Cyrl-UZ" sz="1600" b="1">
                <a:latin typeface="Times New Roman" pitchFamily="18" charset="0"/>
              </a:rPr>
              <a:t> поршен юқори чекка нуқтага етганда бензинли двегателда сиқилган ёқилғи аралашмаси электр учқуни ёрдамида ёндирилади, дизел двигателида сиқилган ва қизиган  ҳавога ёқилғи пуркалади ва у ўз-ўзидан ёнади. Ёқилғини ёниши натижасида ҳосил бўлган юқори босимли газ поршенни  пастга ҳаракатлантиради, бу ёниш жараёни пастки чекка нуқтагача  давом этади.</a:t>
            </a:r>
            <a:endParaRPr lang="ru-RU" sz="1600" b="1">
              <a:cs typeface="Arial" charset="0"/>
            </a:endParaRPr>
          </a:p>
          <a:p>
            <a:pPr indent="449263" algn="just" eaLnBrk="0" hangingPunct="0"/>
            <a:r>
              <a:rPr lang="en-US" b="1">
                <a:solidFill>
                  <a:srgbClr val="FF0000"/>
                </a:solidFill>
                <a:latin typeface="Times New Roman" pitchFamily="18" charset="0"/>
              </a:rPr>
              <a:t>IV. </a:t>
            </a:r>
            <a:r>
              <a:rPr lang="uz-Cyrl-UZ" b="1">
                <a:solidFill>
                  <a:srgbClr val="FF0000"/>
                </a:solidFill>
                <a:latin typeface="Times New Roman" pitchFamily="18" charset="0"/>
              </a:rPr>
              <a:t>Чиқариш жараёни </a:t>
            </a:r>
            <a:r>
              <a:rPr lang="uz-Cyrl-UZ" sz="1600" b="1">
                <a:latin typeface="Calibri" pitchFamily="34" charset="0"/>
              </a:rPr>
              <a:t>–</a:t>
            </a:r>
            <a:r>
              <a:rPr lang="uz-Cyrl-UZ" sz="1600" b="1">
                <a:latin typeface="Times New Roman" pitchFamily="18" charset="0"/>
              </a:rPr>
              <a:t> поршен юқорига харакатланганда чиқариш клапани очилади ва ёнишдан   ҳосил   бўлган  газлар  ташқарига   чиқарилади</a:t>
            </a:r>
            <a:r>
              <a:rPr lang="uz-Cyrl-UZ" sz="2000" b="1">
                <a:latin typeface="Times New Roman" pitchFamily="18" charset="0"/>
              </a:rPr>
              <a:t>.</a:t>
            </a:r>
            <a:endParaRPr lang="uz-Cyrl-UZ" sz="2800" b="1">
              <a:cs typeface="Arial" charset="0"/>
            </a:endParaRPr>
          </a:p>
        </p:txBody>
      </p:sp>
      <p:pic>
        <p:nvPicPr>
          <p:cNvPr id="18437" name="Рисунок 11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/>
          <a:stretch>
            <a:fillRect/>
          </a:stretch>
        </p:blipFill>
        <p:spPr bwMode="auto">
          <a:xfrm>
            <a:off x="285750" y="928688"/>
            <a:ext cx="4572000" cy="2214562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18438" name="Rectangle 1"/>
          <p:cNvSpPr>
            <a:spLocks noChangeArrowheads="1"/>
          </p:cNvSpPr>
          <p:nvPr/>
        </p:nvSpPr>
        <p:spPr bwMode="auto">
          <a:xfrm>
            <a:off x="606425" y="115888"/>
            <a:ext cx="7859713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49263" algn="ctr"/>
            <a:r>
              <a:rPr lang="uz-Cyrl-UZ" sz="28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3200" b="1">
                <a:latin typeface="Times New Roman" pitchFamily="18" charset="0"/>
                <a:cs typeface="Times New Roman" pitchFamily="18" charset="0"/>
              </a:rPr>
              <a:t>Дизел двигателини ишлаш жараёни</a:t>
            </a:r>
            <a:endParaRPr lang="uz-Cyrl-UZ" sz="3600"/>
          </a:p>
        </p:txBody>
      </p:sp>
      <p:sp>
        <p:nvSpPr>
          <p:cNvPr id="825346" name="Rectangle 2"/>
          <p:cNvSpPr>
            <a:spLocks noChangeArrowheads="1"/>
          </p:cNvSpPr>
          <p:nvPr/>
        </p:nvSpPr>
        <p:spPr bwMode="auto">
          <a:xfrm>
            <a:off x="4857750" y="1000125"/>
            <a:ext cx="4000500" cy="221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449263" algn="ctr">
              <a:defRPr/>
            </a:pPr>
            <a:r>
              <a:rPr lang="uz-Cyrl-UZ" sz="2000" b="1" dirty="0">
                <a:latin typeface="Times New Roman" pitchFamily="18" charset="0"/>
                <a:cs typeface="Times New Roman" pitchFamily="18" charset="0"/>
              </a:rPr>
              <a:t>1-тирсакли вал; 2-шатун;     3-поршен; 4-цилиндр;  5-ҳаво киритиш йўлаги;      6-киритиш клапани;      7- форсунка;             8- чиқариш  клапани;  9- ёнган газни чиқариш йўлаги</a:t>
            </a:r>
            <a:endParaRPr lang="ru-RU" sz="1050" b="1" dirty="0">
              <a:latin typeface="Arial" pitchFamily="34" charset="0"/>
            </a:endParaRPr>
          </a:p>
          <a:p>
            <a:pPr indent="449263" eaLnBrk="0" hangingPunct="0">
              <a:defRPr/>
            </a:pPr>
            <a:endParaRPr lang="ru-RU" dirty="0"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79388" y="4724400"/>
            <a:ext cx="8713787" cy="199072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458" name="Rectangle 1"/>
          <p:cNvSpPr>
            <a:spLocks noChangeArrowheads="1"/>
          </p:cNvSpPr>
          <p:nvPr/>
        </p:nvSpPr>
        <p:spPr bwMode="auto">
          <a:xfrm>
            <a:off x="19050" y="4389438"/>
            <a:ext cx="8820150" cy="2309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49263" algn="ctr"/>
            <a:endParaRPr lang="uz-Cyrl-UZ" sz="1600" b="1">
              <a:solidFill>
                <a:srgbClr val="FF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indent="449263" algn="ctr"/>
            <a:r>
              <a:rPr lang="uz-Cyrl-UZ" sz="32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Двигателни тўхтовсиз бир маромда ишлашини таъминлаш учун у ўзаро         ниҳоятда юқори аниқликда ишлайдиган                           </a:t>
            </a:r>
            <a:r>
              <a:rPr lang="uz-Cyrl-UZ" sz="3200" b="1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 та механизм ва</a:t>
            </a:r>
            <a:r>
              <a:rPr lang="uz-Cyrl-UZ" sz="32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uz-Cyrl-UZ" sz="3200" b="1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 та тизим  мавжуд.     </a:t>
            </a:r>
            <a:r>
              <a:rPr lang="uz-Cyrl-UZ" sz="2800" b="1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</a:t>
            </a:r>
            <a:endParaRPr lang="uz-Cyrl-UZ" sz="2800">
              <a:ea typeface="Calibri" pitchFamily="34" charset="0"/>
              <a:cs typeface="Arial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95288" y="142875"/>
            <a:ext cx="8320087" cy="785813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2. Двигателнинг механизм ва тизимларини вазифаси, тузилиши ва ишлаш жараёни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/>
          <p:cNvPicPr/>
          <p:nvPr/>
        </p:nvPicPr>
        <p:blipFill>
          <a:blip r:embed="rId2">
            <a:lum bright="-10000" contrast="40000"/>
          </a:blip>
          <a:srcRect/>
          <a:stretch>
            <a:fillRect/>
          </a:stretch>
        </p:blipFill>
        <p:spPr bwMode="auto">
          <a:xfrm>
            <a:off x="468313" y="1076325"/>
            <a:ext cx="4824412" cy="3535363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  <a:miter lim="800000"/>
            <a:headEnd/>
            <a:tailEnd/>
          </a:ln>
        </p:spPr>
      </p:pic>
      <p:sp>
        <p:nvSpPr>
          <p:cNvPr id="19461" name="TextBox 1"/>
          <p:cNvSpPr txBox="1">
            <a:spLocks noChangeArrowheads="1"/>
          </p:cNvSpPr>
          <p:nvPr/>
        </p:nvSpPr>
        <p:spPr bwMode="auto">
          <a:xfrm>
            <a:off x="5940425" y="1268413"/>
            <a:ext cx="1841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9462" name="Прямоугольник 2"/>
          <p:cNvSpPr>
            <a:spLocks noChangeArrowheads="1"/>
          </p:cNvSpPr>
          <p:nvPr/>
        </p:nvSpPr>
        <p:spPr bwMode="auto">
          <a:xfrm>
            <a:off x="5435600" y="1271588"/>
            <a:ext cx="3457575" cy="317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z-Cyrl-UZ" sz="20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Двигателнинг асосий қисмлари: </a:t>
            </a:r>
          </a:p>
          <a:p>
            <a:pPr algn="ctr"/>
            <a:r>
              <a:rPr lang="uz-Cyrl-UZ" sz="20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1- блок картер; 2-цилиндр;  3-поршен;       4-шатун;          5-тирсакли вал;  6-остки қопқоқ;      7-қопқоқ;              8-киритиш йўлаги;                 9-чиқариш йўлаги;              10-беркитгич; 11-пуркагич; 12-ҳалқалар; 13 маховик</a:t>
            </a:r>
            <a:endParaRPr lang="ru-RU" sz="2000" b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42875" y="908050"/>
            <a:ext cx="8643938" cy="144145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Вазифаси: </a:t>
            </a:r>
            <a:r>
              <a:rPr lang="uz-Cyrl-UZ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Ишчи </a:t>
            </a: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аралашмасини ёниши натижасида ҳосил бўлган босим таъсирида поршеннинг илгариланма-қайтма  ҳаракатини тирсакли     валнинг     айланма      харакатига   айлантириб    беради.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14313" y="2428875"/>
            <a:ext cx="8501062" cy="421481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0483" name="Рисунок 5" descr="Image"/>
          <p:cNvPicPr>
            <a:picLocks noChangeAspect="1" noChangeArrowheads="1"/>
          </p:cNvPicPr>
          <p:nvPr/>
        </p:nvPicPr>
        <p:blipFill>
          <a:blip r:embed="rId2"/>
          <a:srcRect b="16991"/>
          <a:stretch>
            <a:fillRect/>
          </a:stretch>
        </p:blipFill>
        <p:spPr bwMode="auto">
          <a:xfrm>
            <a:off x="3702050" y="2517775"/>
            <a:ext cx="4714875" cy="2640013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500034" y="2517246"/>
            <a:ext cx="3000396" cy="4126464"/>
          </a:xfrm>
          <a:prstGeom prst="rect">
            <a:avLst/>
          </a:prstGeom>
          <a:noFill/>
          <a:ln w="635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0485" name="Прямоугольник 7"/>
          <p:cNvSpPr>
            <a:spLocks noChangeArrowheads="1"/>
          </p:cNvSpPr>
          <p:nvPr/>
        </p:nvSpPr>
        <p:spPr bwMode="auto">
          <a:xfrm>
            <a:off x="3819525" y="5165725"/>
            <a:ext cx="4786313" cy="14779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z-Cyrl-UZ" sz="1600" b="1">
                <a:latin typeface="Times New Roman" pitchFamily="18" charset="0"/>
                <a:cs typeface="Times New Roman" pitchFamily="18" charset="0"/>
              </a:rPr>
              <a:t>Поршенли ички ёнув двигателининг кривошип-шатун механизмини тузилиши </a:t>
            </a:r>
            <a:r>
              <a:rPr lang="uz-Cyrl-UZ" sz="1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(А)</a:t>
            </a:r>
            <a:r>
              <a:rPr lang="uz-Cyrl-UZ" sz="1600" b="1">
                <a:latin typeface="Times New Roman" pitchFamily="18" charset="0"/>
                <a:cs typeface="Times New Roman" pitchFamily="18" charset="0"/>
              </a:rPr>
              <a:t> ва харакатланадиган деталлари </a:t>
            </a:r>
            <a:r>
              <a:rPr lang="uz-Cyrl-UZ" sz="1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(В)</a:t>
            </a:r>
            <a:r>
              <a:rPr lang="uz-Cyrl-UZ" sz="1600" b="1">
                <a:latin typeface="Times New Roman" pitchFamily="18" charset="0"/>
                <a:cs typeface="Times New Roman" pitchFamily="18" charset="0"/>
              </a:rPr>
              <a:t>:                           </a:t>
            </a:r>
            <a:r>
              <a:rPr lang="uz-Cyrl-UZ" sz="1400" b="1">
                <a:latin typeface="Times New Roman" pitchFamily="18" charset="0"/>
                <a:cs typeface="Times New Roman" pitchFamily="18" charset="0"/>
              </a:rPr>
              <a:t>1-цилиндрлар каллаги; 2-поршен халқалари;  3-поршен бармоги;  4-поршен; 5-цилиндр; 6-маховик; 7-катер:       8-тирсакли вал; 9-шатун </a:t>
            </a:r>
            <a:endParaRPr lang="ru-RU" sz="1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787400" y="188913"/>
            <a:ext cx="7713663" cy="57626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Кривошип шатун </a:t>
            </a:r>
            <a:r>
              <a:rPr lang="uz-Cyrl-UZ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механизми 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2843213" y="2571750"/>
            <a:ext cx="576262" cy="58420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2800" b="1" dirty="0">
                <a:solidFill>
                  <a:srgbClr val="C00000"/>
                </a:solidFill>
              </a:rPr>
              <a:t>А</a:t>
            </a:r>
            <a:endParaRPr lang="ru-RU" sz="1600" b="1" dirty="0">
              <a:solidFill>
                <a:srgbClr val="C00000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7729538" y="2517775"/>
            <a:ext cx="687387" cy="64770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2800" b="1" dirty="0">
                <a:solidFill>
                  <a:srgbClr val="C00000"/>
                </a:solidFill>
              </a:rPr>
              <a:t> В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19075" y="1052513"/>
            <a:ext cx="8643938" cy="1223962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Вазифаси:</a:t>
            </a:r>
            <a:r>
              <a:rPr lang="uz-Cyrl-U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шчи аралашмани керакли пайтда  цилиндрга киритиш ва ишлаб бўлган газни ташқарига чиқариб юбориш учун  хизмат қилади. </a:t>
            </a: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	                                            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14313" y="2500313"/>
            <a:ext cx="8501062" cy="421481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507" name="Прямоугольник 7"/>
          <p:cNvSpPr>
            <a:spLocks noChangeArrowheads="1"/>
          </p:cNvSpPr>
          <p:nvPr/>
        </p:nvSpPr>
        <p:spPr bwMode="auto">
          <a:xfrm>
            <a:off x="3303588" y="5148263"/>
            <a:ext cx="5500687" cy="17843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z-Cyrl-UZ" sz="2000" b="1">
                <a:latin typeface="Times New Roman" pitchFamily="18" charset="0"/>
                <a:cs typeface="Times New Roman" pitchFamily="18" charset="0"/>
              </a:rPr>
              <a:t>Газ тақсимлаш механизмининг тузилиши   </a:t>
            </a:r>
            <a:r>
              <a:rPr lang="uz-Cyrl-UZ" sz="2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(А) </a:t>
            </a:r>
            <a:r>
              <a:rPr lang="uz-Cyrl-UZ" sz="2000" b="1">
                <a:latin typeface="Times New Roman" pitchFamily="18" charset="0"/>
                <a:cs typeface="Times New Roman" pitchFamily="18" charset="0"/>
              </a:rPr>
              <a:t>ва харакатланадиган деталлари </a:t>
            </a:r>
            <a:r>
              <a:rPr lang="uz-Cyrl-UZ" sz="2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(В): </a:t>
            </a:r>
          </a:p>
          <a:p>
            <a:pPr algn="ctr"/>
            <a:r>
              <a:rPr lang="uz-Cyrl-UZ" b="1">
                <a:latin typeface="Times New Roman" pitchFamily="18" charset="0"/>
                <a:cs typeface="Times New Roman" pitchFamily="18" charset="0"/>
              </a:rPr>
              <a:t>1-тақсимлаш  вали; 2-туртгич; 3- штанга;              4- коромисло;   5-пружина; 6- клапан;                      7-харакат узатмаси</a:t>
            </a:r>
            <a:endParaRPr lang="ru-RU" b="1">
              <a:latin typeface="Times New Roman" pitchFamily="18" charset="0"/>
              <a:cs typeface="Times New Roman" pitchFamily="18" charset="0"/>
            </a:endParaRPr>
          </a:p>
          <a:p>
            <a:r>
              <a:rPr lang="uz-Cyrl-UZ" sz="1600">
                <a:latin typeface="Calibri" pitchFamily="34" charset="0"/>
              </a:rPr>
              <a:t> </a:t>
            </a:r>
            <a:endParaRPr lang="ru-RU" sz="1600">
              <a:latin typeface="Calibri" pitchFamily="34" charset="0"/>
            </a:endParaRPr>
          </a:p>
        </p:txBody>
      </p:sp>
      <p:pic>
        <p:nvPicPr>
          <p:cNvPr id="21508" name="Рисунок 11"/>
          <p:cNvPicPr>
            <a:picLocks noChangeAspect="1" noChangeArrowheads="1"/>
          </p:cNvPicPr>
          <p:nvPr/>
        </p:nvPicPr>
        <p:blipFill>
          <a:blip r:embed="rId2">
            <a:lum bright="-20000" contrast="60000"/>
          </a:blip>
          <a:srcRect/>
          <a:stretch>
            <a:fillRect/>
          </a:stretch>
        </p:blipFill>
        <p:spPr bwMode="auto">
          <a:xfrm>
            <a:off x="357188" y="2500313"/>
            <a:ext cx="2857500" cy="40005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150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8" y="2500313"/>
            <a:ext cx="3357562" cy="272891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1510" name="TextBox 12"/>
          <p:cNvSpPr txBox="1">
            <a:spLocks noChangeArrowheads="1"/>
          </p:cNvSpPr>
          <p:nvPr/>
        </p:nvSpPr>
        <p:spPr bwMode="auto">
          <a:xfrm>
            <a:off x="428625" y="2571750"/>
            <a:ext cx="5619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z-Cyrl-UZ" sz="3200" b="1">
                <a:solidFill>
                  <a:srgbClr val="C00000"/>
                </a:solidFill>
                <a:latin typeface="Calibri" pitchFamily="34" charset="0"/>
              </a:rPr>
              <a:t>А)</a:t>
            </a:r>
            <a:endParaRPr lang="ru-RU" b="1">
              <a:solidFill>
                <a:srgbClr val="C00000"/>
              </a:solidFill>
              <a:latin typeface="Calibri" pitchFamily="34" charset="0"/>
            </a:endParaRPr>
          </a:p>
        </p:txBody>
      </p:sp>
      <p:sp>
        <p:nvSpPr>
          <p:cNvPr id="21511" name="TextBox 13"/>
          <p:cNvSpPr txBox="1">
            <a:spLocks noChangeArrowheads="1"/>
          </p:cNvSpPr>
          <p:nvPr/>
        </p:nvSpPr>
        <p:spPr bwMode="auto">
          <a:xfrm>
            <a:off x="7286625" y="2571750"/>
            <a:ext cx="5445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z-Cyrl-UZ" sz="3200" b="1">
                <a:solidFill>
                  <a:srgbClr val="C00000"/>
                </a:solidFill>
                <a:latin typeface="Calibri" pitchFamily="34" charset="0"/>
              </a:rPr>
              <a:t>В)</a:t>
            </a:r>
            <a:endParaRPr lang="ru-RU" b="1">
              <a:solidFill>
                <a:srgbClr val="C00000"/>
              </a:solidFill>
              <a:latin typeface="Calibri" pitchFamily="34" charset="0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357188" y="260350"/>
            <a:ext cx="8358187" cy="72072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Газ тақсимлаш механизми </a:t>
            </a:r>
            <a:endParaRPr lang="ru-RU" sz="3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776</Words>
  <Application>Microsoft Office PowerPoint</Application>
  <PresentationFormat>Экран (4:3)</PresentationFormat>
  <Paragraphs>107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Calibri</vt:lpstr>
      <vt:lpstr>Arial</vt:lpstr>
      <vt:lpstr>Times New Roman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Гость</dc:creator>
  <cp:lastModifiedBy>User</cp:lastModifiedBy>
  <cp:revision>2</cp:revision>
  <dcterms:created xsi:type="dcterms:W3CDTF">2016-06-01T12:16:27Z</dcterms:created>
  <dcterms:modified xsi:type="dcterms:W3CDTF">2018-10-03T13:44:28Z</dcterms:modified>
</cp:coreProperties>
</file>