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104E5-D14A-4CF3-A26E-C9185DD5DC21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C4879-9398-405E-A01A-3B0683737A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104E5-D14A-4CF3-A26E-C9185DD5DC21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C4879-9398-405E-A01A-3B0683737A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104E5-D14A-4CF3-A26E-C9185DD5DC21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C4879-9398-405E-A01A-3B0683737A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104E5-D14A-4CF3-A26E-C9185DD5DC21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C4879-9398-405E-A01A-3B0683737A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104E5-D14A-4CF3-A26E-C9185DD5DC21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C4879-9398-405E-A01A-3B0683737A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104E5-D14A-4CF3-A26E-C9185DD5DC21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C4879-9398-405E-A01A-3B0683737A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104E5-D14A-4CF3-A26E-C9185DD5DC21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C4879-9398-405E-A01A-3B0683737A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104E5-D14A-4CF3-A26E-C9185DD5DC21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C4879-9398-405E-A01A-3B0683737A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104E5-D14A-4CF3-A26E-C9185DD5DC21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C4879-9398-405E-A01A-3B0683737A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104E5-D14A-4CF3-A26E-C9185DD5DC21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C4879-9398-405E-A01A-3B0683737A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104E5-D14A-4CF3-A26E-C9185DD5DC21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C4879-9398-405E-A01A-3B0683737A1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0104E5-D14A-4CF3-A26E-C9185DD5DC21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0C4879-9398-405E-A01A-3B0683737A1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500034" y="714356"/>
            <a:ext cx="8072494" cy="535785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500034" y="958324"/>
            <a:ext cx="8001056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- мавзу: Ишлаб чиқариш  жараёнлари, асосий тушунча ва таърифлар (2 соат)</a:t>
            </a:r>
            <a:endParaRPr lang="uz-Cyrl-UZ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z-Cyrl-UZ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Режа: 1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. Қишлоқ хўжалиги ишлаб чиқариш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       жараёнлари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, асосий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тушунча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ва тарифлар;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2. Ишлаб чиқариш жараёнининг турлари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             ва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таркиби;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3. Ишлаб чиқариш жараёнларини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            самарали 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ташкил этишда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намунавий    </a:t>
            </a:r>
          </a:p>
          <a:p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            технологик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карталарнинг аҳамияти.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85720" y="1772816"/>
            <a:ext cx="8501122" cy="494233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uz-Cyrl-UZ" sz="1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Қишлоқ хўжалиги маҳсулотларини етиштиришдаги ишлаб чиқариш жараёнларини амалга ошириш учун  бажариладиган асосий ва транспорт </a:t>
            </a:r>
            <a:r>
              <a:rPr lang="uz-Cyrl-U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ишларининг рўйхати технологик карталар </a:t>
            </a: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деб аталади ва улар </a:t>
            </a:r>
            <a:r>
              <a:rPr lang="uz-Cyrl-U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фермер хўжаликларининг бизнес режасини тузишда асосий хужжат </a:t>
            </a:r>
            <a:r>
              <a:rPr lang="uz-Cyrl-UZ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ҳисобланади. 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42910" y="260648"/>
            <a:ext cx="7858180" cy="122413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40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Намунавий технологик  карталарнинг аҳамияти</a:t>
            </a:r>
            <a:endParaRPr lang="ru-RU" sz="4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95536" y="285728"/>
            <a:ext cx="8391306" cy="105504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Технологик карталар тузишдан   асосий мақсад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5720" y="1484784"/>
            <a:ext cx="8572560" cy="518457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dirty="0"/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521963" y="1484784"/>
            <a:ext cx="8286808" cy="549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  </a:t>
            </a:r>
            <a:r>
              <a:rPr kumimoji="0" lang="uz-Cyrl-UZ" sz="27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1)</a:t>
            </a:r>
            <a:r>
              <a:rPr kumimoji="0" lang="uz-Cyrl-UZ" sz="27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Минтақаларни ўзига хос тупроқ-иқлим шароитларини ҳисобга олган ҳолда илғор агротадбирлар ва машиналар тизимидан самарали фойдаланиб, экинлар етиштириш жараёнининг </a:t>
            </a:r>
            <a:r>
              <a:rPr kumimoji="0" lang="uz-Cyrl-UZ" sz="27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механизциялаш даражасини ошириш; </a:t>
            </a:r>
            <a:r>
              <a:rPr lang="uz-Cyrl-UZ" sz="2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uz-Cyrl-UZ" sz="27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z-Cyrl-UZ" sz="27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z-Cyrl-UZ" sz="2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kumimoji="0" lang="uz-Cyrl-UZ" sz="27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) </a:t>
            </a:r>
            <a:r>
              <a:rPr kumimoji="0" lang="uz-Cyrl-UZ" sz="27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Меҳнат ва моддий ресурслардан </a:t>
            </a:r>
            <a:r>
              <a:rPr kumimoji="0" lang="uz-Cyrl-UZ" sz="27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унумли фойдаланиш;  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z-Cyrl-UZ" sz="27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kumimoji="0" lang="uz-Cyrl-UZ" sz="27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3) </a:t>
            </a:r>
            <a:r>
              <a:rPr kumimoji="0" lang="uz-Cyrl-UZ" sz="27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Маҳсулот етиштиришда ишчи кучи, ёқилғи,  ўғитлар ва механизация </a:t>
            </a:r>
            <a:r>
              <a:rPr kumimoji="0" lang="uz-Cyrl-UZ" sz="27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сарфларини қисқартириш</a:t>
            </a:r>
            <a:r>
              <a:rPr kumimoji="0" lang="uz-Cyrl-UZ" sz="27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;         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z-Cyrl-UZ" sz="27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kumimoji="0" lang="uz-Cyrl-UZ" sz="27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4)</a:t>
            </a:r>
            <a:r>
              <a:rPr kumimoji="0" lang="uz-Cyrl-UZ" sz="27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Маҳсулот таннархини камайтириш мақсадида фойдаланадиган </a:t>
            </a:r>
            <a:r>
              <a:rPr kumimoji="0" lang="uz-Cyrl-UZ" sz="27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техника ва жиҳозларни</a:t>
            </a:r>
            <a:r>
              <a:rPr kumimoji="0" lang="uz-Cyrl-UZ" sz="27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арзонроқ турлари билан алмаштириш. 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z-Cyrl-UZ" sz="27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kumimoji="0" lang="ru-RU" sz="27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356470" y="260649"/>
            <a:ext cx="8358934" cy="88233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Технологик </a:t>
            </a: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карталарни тузишда   тупроқ-иқлим минтақаларига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бўлиниши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56470" y="1357298"/>
            <a:ext cx="714380" cy="528641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Минтақалар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431510" y="1173478"/>
            <a:ext cx="7388962" cy="178051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456832" y="3068960"/>
            <a:ext cx="7388962" cy="216024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431510" y="5373216"/>
            <a:ext cx="7388962" cy="1270494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2098" name="Rectangle 2"/>
          <p:cNvSpPr>
            <a:spLocks noChangeArrowheads="1"/>
          </p:cNvSpPr>
          <p:nvPr/>
        </p:nvSpPr>
        <p:spPr bwMode="auto">
          <a:xfrm>
            <a:off x="1630838" y="1096534"/>
            <a:ext cx="709630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49263" algn="just" fontAlgn="base">
              <a:spcBef>
                <a:spcPct val="0"/>
              </a:spcBef>
              <a:spcAft>
                <a:spcPct val="0"/>
              </a:spcAft>
            </a:pPr>
            <a:r>
              <a:rPr lang="uz-Cyrl-U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Биринчи минтақага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сатхи сезиларли даражадаги қияликлардан иборат, ёғингарчилик нисбатан кўп бўлиб,  чигитни тупроқнинг табиий намига ундириб олиш имконини берадиган тоғ олди ерлар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киради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2099" name="Rectangle 3"/>
          <p:cNvSpPr>
            <a:spLocks noChangeArrowheads="1"/>
          </p:cNvSpPr>
          <p:nvPr/>
        </p:nvSpPr>
        <p:spPr bwMode="auto">
          <a:xfrm>
            <a:off x="1572761" y="2953992"/>
            <a:ext cx="721245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z-Cyrl-U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Иккинчи </a:t>
            </a:r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минтақага 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сатҳн киялиги унчалик сезиларли бўлмаган,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ёғингарчиликлар камроқ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, чигитни тупроқнинг табиий намига ундириб олиш имкониятини бермайдиган ва нам тўплаш суви беришни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тақозо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этадиган тоғ олди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ерлар киради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531889" y="5434045"/>
            <a:ext cx="72838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z-Cyrl-U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Учинчи </a:t>
            </a:r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минтақага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сатҳи бир оз қия бўлган, тупроғи турли даражада шўрланган, экишдан олдин шўр ювиш талаб этиладиган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ерлар киради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Стрелка вправо 21"/>
          <p:cNvSpPr/>
          <p:nvPr/>
        </p:nvSpPr>
        <p:spPr>
          <a:xfrm>
            <a:off x="1070850" y="1887435"/>
            <a:ext cx="357190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1070850" y="3742331"/>
            <a:ext cx="357190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>
            <a:off x="1074320" y="5886152"/>
            <a:ext cx="357190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низ 25"/>
          <p:cNvSpPr/>
          <p:nvPr/>
        </p:nvSpPr>
        <p:spPr>
          <a:xfrm>
            <a:off x="499346" y="1142984"/>
            <a:ext cx="428628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43659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356470" y="260649"/>
            <a:ext cx="8358934" cy="88233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Республика ҳудудларини минтақалар бўйича жойлашиши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56470" y="1357298"/>
            <a:ext cx="714380" cy="528641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Ҳудудларлар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431510" y="1281199"/>
            <a:ext cx="7388962" cy="1569661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456832" y="2996952"/>
            <a:ext cx="7388962" cy="153020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431510" y="4632206"/>
            <a:ext cx="7388962" cy="2011504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2098" name="Rectangle 2"/>
          <p:cNvSpPr>
            <a:spLocks noChangeArrowheads="1"/>
          </p:cNvSpPr>
          <p:nvPr/>
        </p:nvSpPr>
        <p:spPr bwMode="auto">
          <a:xfrm>
            <a:off x="1630838" y="1281200"/>
            <a:ext cx="709630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49263" algn="just" fontAlgn="base">
              <a:spcBef>
                <a:spcPct val="0"/>
              </a:spcBef>
              <a:spcAft>
                <a:spcPct val="0"/>
              </a:spcAft>
            </a:pPr>
            <a:r>
              <a:rPr lang="uz-Cyrl-U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Биринчи минтақага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Фарғона водийси, Қашқадарё, Самарқанд, Жиззах, Сурхондарё, Наманган ва Тошкент вилоятларининг тоғ олди туманлари киради.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2099" name="Rectangle 3"/>
          <p:cNvSpPr>
            <a:spLocks noChangeArrowheads="1"/>
          </p:cNvSpPr>
          <p:nvPr/>
        </p:nvSpPr>
        <p:spPr bwMode="auto">
          <a:xfrm>
            <a:off x="1702276" y="2957501"/>
            <a:ext cx="721245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z-Cyrl-U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Иккинчи </a:t>
            </a:r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минтақага 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Фарғона,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Андижон, Сурхондарё, Наманган, Навоий, Жиззах, Қашқадарё, Самарқанд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вилоятини бир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қатор туманлари киради.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547664" y="4534204"/>
            <a:ext cx="743850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z-Cyrl-U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Учинчи </a:t>
            </a:r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минтақага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Қарақалпоғистон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Республи-каси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, Хоразм, Сирдарё ва Бухоро вилоятларининг барча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туманлари, Андижон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, Тошкент, Жиззах, Самарқанд, Навоий, Сурхондарё ва Қашқадарё вилоятларининг қолган туманлари киради.</a:t>
            </a: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трелка вправо 21"/>
          <p:cNvSpPr/>
          <p:nvPr/>
        </p:nvSpPr>
        <p:spPr>
          <a:xfrm>
            <a:off x="1070850" y="1887435"/>
            <a:ext cx="357190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1070850" y="3742331"/>
            <a:ext cx="357190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>
            <a:off x="1111653" y="5613844"/>
            <a:ext cx="357190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низ 25"/>
          <p:cNvSpPr/>
          <p:nvPr/>
        </p:nvSpPr>
        <p:spPr>
          <a:xfrm>
            <a:off x="499346" y="1142984"/>
            <a:ext cx="428628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15519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285852" y="285728"/>
            <a:ext cx="6786610" cy="98303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Маҳсулот етиштириш технологиясининг самарадорлиги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71472" y="1484784"/>
            <a:ext cx="8001056" cy="5170896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"/>
            <a:r>
              <a:rPr lang="uz-Cyrl-U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uz-Cyrl-UZ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Маҳсулот етиштириш технологиясининг </a:t>
            </a:r>
            <a:r>
              <a:rPr lang="uz-Cyrl-UZ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самарадорлиги</a:t>
            </a:r>
            <a:r>
              <a:rPr lang="uz-Cyrl-UZ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бу кам меҳнат ва ашёлар (ёқилғи-мой, уруғлик, ўғитлар, эҳтиёт қисмлар, сервис хизматлари ва бошқалар)  сарфлаб юқори ҳосил олишдан иборат</a:t>
            </a:r>
            <a:r>
              <a:rPr lang="uz-Cyrl-UZ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/>
            <a:r>
              <a:rPr lang="uz-Cyrl-UZ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uz-Cyrl-UZ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Ашёлар сарфининг энг салмоқли қисмини ёқилғи сарфи ташкил этади. Шунинг учун ҳам биринчи навбатда </a:t>
            </a:r>
            <a:r>
              <a:rPr lang="uz-Cyrl-UZ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иш унумини ошириш ва ёқилғи сарфини камайтириш </a:t>
            </a:r>
            <a:r>
              <a:rPr lang="uz-Cyrl-UZ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маҳсулот етиштириш технологиясининг самарадорлигини оширишда энг муҳим тадбирлар ҳисобланади.</a:t>
            </a:r>
            <a:endParaRPr lang="ru-RU" sz="2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95536" y="142852"/>
            <a:ext cx="8352928" cy="8572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r>
              <a:rPr lang="uz-Cyrl-UZ" sz="32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Техниканинг иш унуми ва ёқилғи сарфига таъсир кўрсатадиган омиллар 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24056" y="1069204"/>
            <a:ext cx="8572560" cy="564360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indent="449263" algn="just" fontAlgn="base">
              <a:spcBef>
                <a:spcPct val="0"/>
              </a:spcBef>
              <a:spcAft>
                <a:spcPct val="0"/>
              </a:spcAft>
            </a:pPr>
            <a:r>
              <a:rPr lang="uz-Cyrl-UZ" sz="2800" b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1.Даланинг узунлиги</a:t>
            </a:r>
            <a:r>
              <a:rPr lang="uz-Cyrl-UZ" sz="3200" b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Дала узунлигини ошиши билан техниканинг иш унуми ҳам ошади. Лекин дала узунлигини 500 м.дан ошириш экинларнинг </a:t>
            </a:r>
            <a:r>
              <a:rPr lang="uz-Cyrl-UZ" sz="2800" b="1" u="sng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суғориш ишларини қийинлаштиради.</a:t>
            </a:r>
            <a:endParaRPr lang="ru-RU" sz="2800" b="1" u="sng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z-Cyrl-UZ" sz="3200" b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</a:t>
            </a:r>
            <a:r>
              <a:rPr lang="uz-Cyrl-UZ" sz="2800" b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Даланинг юзаси. </a:t>
            </a:r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Дала юзасининг ўлчами агрегатнинг смена давомида даладан-далага ўтиш учун сарфланадиган вақтига таъсир кўрсатади. Далалар кичик бўлса, даладан</a:t>
            </a:r>
            <a:r>
              <a:rPr lang="uz-Cyrl-UZ" sz="2800" b="1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–</a:t>
            </a:r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далага кўчиб ўтишлар сони ошади. Натижада унинг кўчиб ўтиш учун </a:t>
            </a:r>
            <a:r>
              <a:rPr lang="uz-Cyrl-UZ" sz="2800" b="1" u="sng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қўшимча вақт сарфланади ва  иш унумини пасаяди.</a:t>
            </a:r>
            <a:endParaRPr lang="ru-RU" sz="2800" b="1" u="sng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454321" y="0"/>
            <a:ext cx="8352928" cy="62185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r>
              <a:rPr lang="uz-Cyrl-UZ" sz="32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Давоми 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44505" y="769657"/>
            <a:ext cx="8572560" cy="580642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uz-Cyrl-UZ" sz="2400" b="1" dirty="0" smtClean="0">
              <a:solidFill>
                <a:srgbClr val="0070C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z-Cyrl-UZ" sz="2600" b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Даланинг шакли.  </a:t>
            </a:r>
            <a:r>
              <a:rPr lang="uz-Cyrl-UZ" sz="26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Дала шаклини мураккаблиги,  қийтиқ жойларни кўпайиши натижасида салт юришлар ортади. Бу  техниканинг </a:t>
            </a:r>
            <a:r>
              <a:rPr lang="uz-Cyrl-UZ" sz="2600" b="1" u="sng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иш унумини пасайишига ва ёқилғи сарфини ошишига </a:t>
            </a:r>
            <a:r>
              <a:rPr lang="uz-Cyrl-UZ" sz="26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олиб келади.</a:t>
            </a:r>
            <a:endParaRPr lang="ru-RU" sz="2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z-Cyrl-UZ" sz="2600" b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Тўсиқларнинг мавжудлиги. </a:t>
            </a:r>
            <a:r>
              <a:rPr lang="uz-Cyrl-UZ" sz="26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Симёғоч, сув ювиб кетган жойлар ва шу каби тўсиқлар кўп бўлган далада ишлаганда техника тезлигини камайтиришга мажбур бўлинади ва натижада  унинг </a:t>
            </a:r>
            <a:r>
              <a:rPr lang="uz-Cyrl-UZ" sz="2600" b="1" u="sng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иш унуми пасаяди.</a:t>
            </a:r>
            <a:endParaRPr lang="ru-RU" sz="2600" b="1" u="sng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z-Cyrl-UZ" sz="2600" b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Ернинг қиялиги ҳамда тошлилик даражасини </a:t>
            </a:r>
            <a:r>
              <a:rPr lang="uz-Cyrl-UZ" sz="26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ортиб борган сари техникаларнинг иш тезлигини мажбурий равишда пасайтириш ҳисобига унинг </a:t>
            </a:r>
            <a:r>
              <a:rPr lang="uz-Cyrl-UZ" sz="2600" b="1" u="sng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иш унуми камаяди. </a:t>
            </a:r>
            <a:endParaRPr lang="ru-RU" sz="2600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4866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143108" y="357166"/>
            <a:ext cx="5000660" cy="135732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Диққат!  </a:t>
            </a:r>
          </a:p>
          <a:p>
            <a:pPr algn="ctr"/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Ёзиб олинг ва эслаб қолинг!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500034" y="1714488"/>
            <a:ext cx="8358246" cy="492922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76803" name="Rectangle 3"/>
          <p:cNvSpPr>
            <a:spLocks noChangeArrowheads="1"/>
          </p:cNvSpPr>
          <p:nvPr/>
        </p:nvSpPr>
        <p:spPr bwMode="auto">
          <a:xfrm>
            <a:off x="642910" y="2193940"/>
            <a:ext cx="821537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uz-Cyrl-UZ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</a:t>
            </a:r>
            <a:r>
              <a:rPr kumimoji="0" lang="uz-Cyrl-UZ" sz="3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Фермер  хўжаликлари учун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z-Cyrl-UZ" sz="36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z-Cyrl-UZ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uz-Cyrl-UZ" sz="3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тузиладиган   амалий  технологик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z-Cyrl-UZ" sz="36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z-Cyrl-UZ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z-Cyrl-UZ" sz="3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карталар     </a:t>
            </a:r>
            <a:r>
              <a:rPr kumimoji="0" lang="uz-Cyrl-UZ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хўжаликнинг           </a:t>
            </a:r>
            <a:r>
              <a:rPr lang="uz-Cyrl-UZ" sz="36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экин майдонларининг   ўлчамлари, тупроқ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z-Cyrl-UZ" sz="3600" b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z-Cyrl-UZ" sz="36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ва иқлим шароитларини </a:t>
            </a:r>
            <a:r>
              <a:rPr lang="uz-Cyrl-UZ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ҳисобга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z-Cyrl-UZ" sz="36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z-Cyrl-UZ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олган ҳолда тузилиши мақсадга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z-Cyrl-UZ" sz="36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z-Cyrl-UZ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мувофиқ ҳисобланади.</a:t>
            </a:r>
            <a:endParaRPr kumimoji="0" lang="uz-Cyrl-UZ" sz="32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635896" y="1772816"/>
            <a:ext cx="5184575" cy="324036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r>
              <a:rPr lang="uz-Cyrl-UZ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Қишлоқ хўжалиги маҳсулот-лари </a:t>
            </a:r>
            <a:r>
              <a:rPr lang="uz-Cyrl-U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қандай етиштирилади?       </a:t>
            </a:r>
          </a:p>
          <a:p>
            <a:pPr lvl="0" algn="just"/>
            <a:r>
              <a:rPr lang="uz-Cyrl-U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2. Ишлаб </a:t>
            </a:r>
            <a:r>
              <a:rPr lang="uz-Cyrl-U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чиқариш жараёни </a:t>
            </a:r>
            <a:r>
              <a:rPr lang="uz-Cyrl-UZ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деганда нимани тушунасиз?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3. Намунавий </a:t>
            </a:r>
            <a:r>
              <a:rPr lang="uz-Cyrl-U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технологик карталарни </a:t>
            </a:r>
            <a:r>
              <a:rPr lang="uz-Cyrl-UZ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тузишдан мақсад нима</a:t>
            </a:r>
            <a:r>
              <a:rPr lang="uz-Cyrl-U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3568" y="476672"/>
            <a:ext cx="7920880" cy="57606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Мавзу бўйича билим савиясини баҳолаш </a:t>
            </a:r>
            <a:endParaRPr lang="uz-Cyrl-UZ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79512" y="1772817"/>
            <a:ext cx="3312368" cy="324035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400" b="1" i="1" dirty="0" smtClean="0">
                <a:latin typeface="Times New Roman" pitchFamily="18" charset="0"/>
                <a:cs typeface="Times New Roman" pitchFamily="18" charset="0"/>
              </a:rPr>
              <a:t>Технология</a:t>
            </a:r>
            <a:r>
              <a:rPr lang="uz-Cyrl-UZ" sz="2400" b="1" i="1" dirty="0">
                <a:latin typeface="Times New Roman" pitchFamily="18" charset="0"/>
                <a:cs typeface="Times New Roman" pitchFamily="18" charset="0"/>
              </a:rPr>
              <a:t>, технологик жараён, ишлаб чиқариш жараёни,  ишлаб чиқариш иши,  технологик карталар</a:t>
            </a:r>
            <a:r>
              <a:rPr lang="uz-Cyrl-UZ" sz="2400" b="1" i="1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uz-Cyrl-UZ" sz="2400" b="1" i="1" dirty="0">
                <a:latin typeface="Times New Roman" pitchFamily="18" charset="0"/>
                <a:cs typeface="Times New Roman" pitchFamily="18" charset="0"/>
              </a:rPr>
              <a:t>ҳудудий минтақалар.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z-Cyrl-UZ" sz="2400" b="1" i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67544" y="1166359"/>
            <a:ext cx="2808312" cy="45720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Тушунчалар 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3969" y="1173770"/>
            <a:ext cx="3816423" cy="44979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Назорат саволлари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27776584"/>
              </p:ext>
            </p:extLst>
          </p:nvPr>
        </p:nvGraphicFramePr>
        <p:xfrm>
          <a:off x="359531" y="5157192"/>
          <a:ext cx="8388933" cy="144326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645159"/>
                <a:gridCol w="3249766"/>
                <a:gridCol w="2494008"/>
              </a:tblGrid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Биламан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бошида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ru-RU" sz="24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794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Билишни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хоҳлайман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бошида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Билиб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олдим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охирида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61805"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563436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267527923"/>
              </p:ext>
            </p:extLst>
          </p:nvPr>
        </p:nvGraphicFramePr>
        <p:xfrm>
          <a:off x="285719" y="428603"/>
          <a:ext cx="8586791" cy="59626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6698"/>
                <a:gridCol w="2146698"/>
                <a:gridCol w="2153125"/>
                <a:gridCol w="2140270"/>
              </a:tblGrid>
              <a:tr h="526545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z-Cyrl-UZ" sz="3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1. Фанининг асосий тушунчалари </a:t>
                      </a:r>
                      <a:endParaRPr lang="ru-RU" sz="3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32555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34517">
                <a:tc>
                  <a:txBody>
                    <a:bodyPr/>
                    <a:lstStyle/>
                    <a:p>
                      <a:pPr algn="ctr"/>
                      <a:endParaRPr lang="uz-Cyrl-UZ" sz="28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uz-Cyrl-UZ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Технология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z-Cyrl-UZ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Технологик   жараён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z-Cyrl-UZ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Ишлаб чиқариш жараёни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z-Cyrl-UZ" sz="2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Ишлаб чиқариш иши</a:t>
                      </a:r>
                      <a:endParaRPr lang="ru-RU" sz="2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81971"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8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71120">
                <a:tc>
                  <a:txBody>
                    <a:bodyPr/>
                    <a:lstStyle/>
                    <a:p>
                      <a:pPr algn="ctr"/>
                      <a:r>
                        <a:rPr lang="uz-Cyrl-UZ" sz="2800" b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Механиза-циялаш-</a:t>
                      </a:r>
                      <a:endParaRPr lang="uz-Cyrl-UZ" sz="28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uz-Cyrl-UZ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тирилмаган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z-Cyrl-UZ" sz="2800" b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Механиза-циялаш-</a:t>
                      </a:r>
                      <a:endParaRPr lang="uz-Cyrl-UZ" sz="28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uz-Cyrl-UZ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тирилган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z-Cyrl-UZ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Электр-лашти-</a:t>
                      </a:r>
                      <a:r>
                        <a:rPr lang="uz-Cyrl-UZ" sz="28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рилган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z-Cyrl-UZ" sz="2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Автомат-лаштирил-ган</a:t>
                      </a:r>
                      <a:endParaRPr lang="ru-RU" sz="28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32555"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  <a:tr h="33255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cxnSp>
        <p:nvCxnSpPr>
          <p:cNvPr id="8" name="Прямая соединительная линия 7"/>
          <p:cNvCxnSpPr/>
          <p:nvPr/>
        </p:nvCxnSpPr>
        <p:spPr>
          <a:xfrm flipV="1">
            <a:off x="1730239" y="1527680"/>
            <a:ext cx="6127910" cy="79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5400000">
            <a:off x="5797500" y="1599912"/>
            <a:ext cx="142876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5400000">
            <a:off x="3652314" y="1627436"/>
            <a:ext cx="142876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5400000">
            <a:off x="1658007" y="1627436"/>
            <a:ext cx="142876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5400000">
            <a:off x="7785916" y="1633606"/>
            <a:ext cx="142876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Прямая со стрелкой 2"/>
          <p:cNvCxnSpPr/>
          <p:nvPr/>
        </p:nvCxnSpPr>
        <p:spPr>
          <a:xfrm>
            <a:off x="4572000" y="1052736"/>
            <a:ext cx="0" cy="474944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flipH="1">
            <a:off x="1331640" y="3356992"/>
            <a:ext cx="4392488" cy="86409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>
            <a:off x="3527884" y="3356992"/>
            <a:ext cx="2196244" cy="86409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5724128" y="3356992"/>
            <a:ext cx="0" cy="86409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5724128" y="3356992"/>
            <a:ext cx="2134021" cy="86409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718386" y="285728"/>
            <a:ext cx="7500990" cy="107157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4400" b="1" dirty="0" smtClean="0">
                <a:latin typeface="Times New Roman" pitchFamily="18" charset="0"/>
                <a:cs typeface="Times New Roman" pitchFamily="18" charset="0"/>
              </a:rPr>
              <a:t>Технология 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5720" y="1785926"/>
            <a:ext cx="8572560" cy="485778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dirty="0"/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500034" y="1827718"/>
            <a:ext cx="828680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</a:t>
            </a:r>
          </a:p>
          <a:p>
            <a:pPr algn="just"/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z-Cyrl-UZ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Технология - </a:t>
            </a:r>
            <a:r>
              <a:rPr lang="uz-Cyrl-UZ" sz="4400" b="1" dirty="0" smtClean="0">
                <a:latin typeface="Times New Roman" pitchFamily="18" charset="0"/>
                <a:cs typeface="Times New Roman" pitchFamily="18" charset="0"/>
              </a:rPr>
              <a:t>бу </a:t>
            </a:r>
            <a:r>
              <a:rPr lang="uz-Cyrl-UZ" sz="4400" b="1" dirty="0">
                <a:latin typeface="Times New Roman" pitchFamily="18" charset="0"/>
                <a:cs typeface="Times New Roman" pitchFamily="18" charset="0"/>
              </a:rPr>
              <a:t>белгиланган сифатдаги маҳсулотни олиш учун амалга ошириладиган </a:t>
            </a:r>
            <a:r>
              <a:rPr lang="uz-Cyrl-UZ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биологик, кимёвий, физик </a:t>
            </a:r>
            <a:r>
              <a:rPr lang="uz-Cyrl-UZ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ва </a:t>
            </a:r>
            <a:r>
              <a:rPr lang="uz-Cyrl-UZ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агротехник жараёнлар </a:t>
            </a:r>
            <a:r>
              <a:rPr lang="uz-Cyrl-UZ" sz="4400" b="1" dirty="0" smtClean="0">
                <a:latin typeface="Times New Roman" pitchFamily="18" charset="0"/>
                <a:cs typeface="Times New Roman" pitchFamily="18" charset="0"/>
              </a:rPr>
              <a:t>йиғиндисидир.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185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85720" y="285728"/>
            <a:ext cx="8501122" cy="6950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4400" b="1" dirty="0">
                <a:latin typeface="Times New Roman" pitchFamily="18" charset="0"/>
                <a:cs typeface="Times New Roman" pitchFamily="18" charset="0"/>
              </a:rPr>
              <a:t>Технологик   </a:t>
            </a:r>
            <a:r>
              <a:rPr lang="uz-Cyrl-UZ" sz="4400" b="1" dirty="0" smtClean="0">
                <a:latin typeface="Times New Roman" pitchFamily="18" charset="0"/>
                <a:cs typeface="Times New Roman" pitchFamily="18" charset="0"/>
              </a:rPr>
              <a:t>жараён 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5720" y="1268760"/>
            <a:ext cx="8572560" cy="537495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dirty="0"/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428596" y="1143608"/>
            <a:ext cx="8286808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uz-Cyrl-UZ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Технологик </a:t>
            </a:r>
            <a:r>
              <a:rPr lang="uz-Cyrl-UZ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жараён </a:t>
            </a:r>
            <a:r>
              <a:rPr lang="uz-Cyrl-UZ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z-Cyrl-UZ" sz="4400" b="1" dirty="0" smtClean="0">
                <a:latin typeface="Times New Roman" pitchFamily="18" charset="0"/>
                <a:cs typeface="Times New Roman" pitchFamily="18" charset="0"/>
              </a:rPr>
              <a:t>бу  </a:t>
            </a:r>
            <a:r>
              <a:rPr lang="uz-Cyrl-UZ" sz="4400" b="1" dirty="0">
                <a:latin typeface="Times New Roman" pitchFamily="18" charset="0"/>
                <a:cs typeface="Times New Roman" pitchFamily="18" charset="0"/>
              </a:rPr>
              <a:t>меҳнат </a:t>
            </a:r>
            <a:r>
              <a:rPr lang="uz-Cyrl-UZ" sz="4400" b="1" dirty="0" smtClean="0">
                <a:latin typeface="Times New Roman" pitchFamily="18" charset="0"/>
                <a:cs typeface="Times New Roman" pitchFamily="18" charset="0"/>
              </a:rPr>
              <a:t>предметига </a:t>
            </a:r>
            <a:r>
              <a:rPr lang="uz-Cyrl-UZ" sz="4400" b="1" dirty="0">
                <a:latin typeface="Times New Roman" pitchFamily="18" charset="0"/>
                <a:cs typeface="Times New Roman" pitchFamily="18" charset="0"/>
              </a:rPr>
              <a:t>(тупроқ, дон, пахта ва </a:t>
            </a:r>
            <a:r>
              <a:rPr lang="uz-Cyrl-UZ" sz="4400" b="1" dirty="0" smtClean="0">
                <a:latin typeface="Times New Roman" pitchFamily="18" charset="0"/>
                <a:cs typeface="Times New Roman" pitchFamily="18" charset="0"/>
              </a:rPr>
              <a:t>ҳакозо) </a:t>
            </a:r>
            <a:r>
              <a:rPr lang="uz-Cyrl-UZ" sz="4400" b="1" dirty="0">
                <a:latin typeface="Times New Roman" pitchFamily="18" charset="0"/>
                <a:cs typeface="Times New Roman" pitchFamily="18" charset="0"/>
              </a:rPr>
              <a:t>йўналтирилган таъсирлар жамламаси бўлиб, унинг натижасида ишлов берилаётган материалнинг </a:t>
            </a:r>
            <a:r>
              <a:rPr lang="uz-Cyrl-UZ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ҳоссаси</a:t>
            </a:r>
            <a:r>
              <a:rPr lang="uz-Cyrl-UZ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z-Cyrl-UZ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жойлашиши</a:t>
            </a:r>
            <a:r>
              <a:rPr lang="uz-Cyrl-UZ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ҳолати</a:t>
            </a:r>
            <a:r>
              <a:rPr lang="uz-Cyrl-UZ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4400" b="1" dirty="0" smtClean="0">
                <a:latin typeface="Times New Roman" pitchFamily="18" charset="0"/>
                <a:cs typeface="Times New Roman" pitchFamily="18" charset="0"/>
              </a:rPr>
              <a:t>ўзгаради.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185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714348" y="285728"/>
            <a:ext cx="7500990" cy="6950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4000" b="1" dirty="0">
                <a:latin typeface="Times New Roman" pitchFamily="18" charset="0"/>
                <a:cs typeface="Times New Roman" pitchFamily="18" charset="0"/>
              </a:rPr>
              <a:t>Ишлаб чиқариш жараёни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5720" y="1124744"/>
            <a:ext cx="8572560" cy="551896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dirty="0"/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498395" y="1138862"/>
            <a:ext cx="8286808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Ишлаб </a:t>
            </a:r>
            <a:r>
              <a:rPr lang="uz-Cyrl-UZ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чиқариш жараёни </a:t>
            </a:r>
            <a:r>
              <a:rPr lang="uz-Cyrl-UZ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z-Cyrl-UZ" sz="4000" b="1" dirty="0" smtClean="0">
                <a:latin typeface="Times New Roman" pitchFamily="18" charset="0"/>
                <a:cs typeface="Times New Roman" pitchFamily="18" charset="0"/>
              </a:rPr>
              <a:t>бу </a:t>
            </a:r>
            <a:r>
              <a:rPr lang="uz-Cyrl-UZ" sz="4000" b="1" dirty="0">
                <a:latin typeface="Times New Roman" pitchFamily="18" charset="0"/>
                <a:cs typeface="Times New Roman" pitchFamily="18" charset="0"/>
              </a:rPr>
              <a:t>талаб этиладиган сифатга жавоб берадиган маҳсулот олиш </a:t>
            </a:r>
            <a:r>
              <a:rPr lang="uz-Cyrl-UZ" sz="4000" b="1" dirty="0" smtClean="0">
                <a:latin typeface="Times New Roman" pitchFamily="18" charset="0"/>
                <a:cs typeface="Times New Roman" pitchFamily="18" charset="0"/>
              </a:rPr>
              <a:t>мақса-дида </a:t>
            </a:r>
            <a:r>
              <a:rPr lang="uz-Cyrl-UZ" sz="4000" b="1" dirty="0">
                <a:latin typeface="Times New Roman" pitchFamily="18" charset="0"/>
                <a:cs typeface="Times New Roman" pitchFamily="18" charset="0"/>
              </a:rPr>
              <a:t>машина ва механизмлар томонидан </a:t>
            </a:r>
            <a:r>
              <a:rPr lang="uz-Cyrl-UZ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белгиланган режимда ва агротехник муддатда кетма-кет, ўзаро боғланган</a:t>
            </a:r>
            <a:r>
              <a:rPr lang="uz-Cyrl-UZ" sz="4000" b="1" dirty="0">
                <a:latin typeface="Times New Roman" pitchFamily="18" charset="0"/>
                <a:cs typeface="Times New Roman" pitchFamily="18" charset="0"/>
              </a:rPr>
              <a:t> ҳолда </a:t>
            </a:r>
            <a:r>
              <a:rPr lang="uz-Cyrl-UZ" sz="4000" b="1" dirty="0" smtClean="0">
                <a:latin typeface="Times New Roman" pitchFamily="18" charset="0"/>
                <a:cs typeface="Times New Roman" pitchFamily="18" charset="0"/>
              </a:rPr>
              <a:t>бажарила-диган </a:t>
            </a:r>
            <a:r>
              <a:rPr lang="uz-Cyrl-UZ" sz="4000" b="1" dirty="0">
                <a:latin typeface="Times New Roman" pitchFamily="18" charset="0"/>
                <a:cs typeface="Times New Roman" pitchFamily="18" charset="0"/>
              </a:rPr>
              <a:t>ишлар жамланмасига </a:t>
            </a:r>
            <a:r>
              <a:rPr lang="uz-Cyrl-UZ" sz="4000" b="1" dirty="0" smtClean="0">
                <a:latin typeface="Times New Roman" pitchFamily="18" charset="0"/>
                <a:cs typeface="Times New Roman" pitchFamily="18" charset="0"/>
              </a:rPr>
              <a:t>айтилади.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kumimoji="0" lang="ru-RU" sz="11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185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95536" y="285728"/>
            <a:ext cx="8280920" cy="107157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4400" b="1" dirty="0">
                <a:latin typeface="Times New Roman" pitchFamily="18" charset="0"/>
                <a:cs typeface="Times New Roman" pitchFamily="18" charset="0"/>
              </a:rPr>
              <a:t>Ишлаб чиқариш </a:t>
            </a:r>
            <a:r>
              <a:rPr lang="uz-Cyrl-UZ" sz="4400" b="1" dirty="0" smtClean="0">
                <a:latin typeface="Times New Roman" pitchFamily="18" charset="0"/>
                <a:cs typeface="Times New Roman" pitchFamily="18" charset="0"/>
              </a:rPr>
              <a:t>иши 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5720" y="1785926"/>
            <a:ext cx="8572560" cy="485778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dirty="0"/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500034" y="2689491"/>
            <a:ext cx="8286808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uz-Cyrl-UZ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Ишлаб </a:t>
            </a:r>
            <a:r>
              <a:rPr lang="uz-Cyrl-UZ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чиқариш иши </a:t>
            </a:r>
            <a:r>
              <a:rPr lang="uz-Cyrl-UZ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pPr algn="ctr"/>
            <a:r>
              <a:rPr lang="uz-Cyrl-UZ" sz="4400" b="1" dirty="0" smtClean="0">
                <a:latin typeface="Times New Roman" pitchFamily="18" charset="0"/>
                <a:cs typeface="Times New Roman" pitchFamily="18" charset="0"/>
              </a:rPr>
              <a:t>бу </a:t>
            </a:r>
            <a:r>
              <a:rPr lang="uz-Cyrl-UZ" sz="4400" b="1" dirty="0">
                <a:latin typeface="Times New Roman" pitchFamily="18" charset="0"/>
                <a:cs typeface="Times New Roman" pitchFamily="18" charset="0"/>
              </a:rPr>
              <a:t>техника </a:t>
            </a:r>
            <a:r>
              <a:rPr lang="uz-Cyrl-UZ" sz="4400" b="1" dirty="0" smtClean="0">
                <a:latin typeface="Times New Roman" pitchFamily="18" charset="0"/>
                <a:cs typeface="Times New Roman" pitchFamily="18" charset="0"/>
              </a:rPr>
              <a:t>воситаларининг </a:t>
            </a:r>
          </a:p>
          <a:p>
            <a:pPr algn="ctr"/>
            <a:r>
              <a:rPr lang="uz-Cyrl-UZ" sz="4400" b="1" dirty="0" smtClean="0">
                <a:latin typeface="Times New Roman" pitchFamily="18" charset="0"/>
                <a:cs typeface="Times New Roman" pitchFamily="18" charset="0"/>
              </a:rPr>
              <a:t>ишлов </a:t>
            </a:r>
            <a:r>
              <a:rPr lang="uz-Cyrl-UZ" sz="4400" b="1" dirty="0">
                <a:latin typeface="Times New Roman" pitchFamily="18" charset="0"/>
                <a:cs typeface="Times New Roman" pitchFamily="18" charset="0"/>
              </a:rPr>
              <a:t>бериш предметига таъсирини </a:t>
            </a:r>
            <a:r>
              <a:rPr lang="uz-Cyrl-UZ" sz="4400" b="1" dirty="0" smtClean="0">
                <a:latin typeface="Times New Roman" pitchFamily="18" charset="0"/>
                <a:cs typeface="Times New Roman" pitchFamily="18" charset="0"/>
              </a:rPr>
              <a:t>англатади.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185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23" name="Поле 16"/>
          <p:cNvSpPr txBox="1">
            <a:spLocks noChangeArrowheads="1"/>
          </p:cNvSpPr>
          <p:nvPr/>
        </p:nvSpPr>
        <p:spPr bwMode="auto">
          <a:xfrm>
            <a:off x="6027745" y="571480"/>
            <a:ext cx="2401907" cy="571503"/>
          </a:xfrm>
          <a:prstGeom prst="rect">
            <a:avLst/>
          </a:prstGeom>
          <a:solidFill>
            <a:srgbClr val="D6E3BC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Экиш ва бошқалар</a:t>
            </a:r>
            <a:endParaRPr kumimoji="0" lang="uz-Cyrl-UZ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622" name="Поле 17"/>
          <p:cNvSpPr txBox="1">
            <a:spLocks noChangeArrowheads="1"/>
          </p:cNvSpPr>
          <p:nvPr/>
        </p:nvSpPr>
        <p:spPr bwMode="auto">
          <a:xfrm>
            <a:off x="928662" y="571480"/>
            <a:ext cx="2814671" cy="571503"/>
          </a:xfrm>
          <a:prstGeom prst="rect">
            <a:avLst/>
          </a:prstGeom>
          <a:solidFill>
            <a:srgbClr val="D6E3BC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uz-Cyrl-UZ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z-Cyrl-UZ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Ер  ҳайдаш, тирмалаш</a:t>
            </a:r>
            <a:endParaRPr lang="uz-Cyrl-UZ" b="1" dirty="0">
              <a:latin typeface="Arial" pitchFamily="34" charset="0"/>
              <a:cs typeface="Arial" pitchFamily="34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uz-Cyrl-UZ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621" name="Стрелка вправо 14"/>
          <p:cNvSpPr>
            <a:spLocks noChangeArrowheads="1"/>
          </p:cNvSpPr>
          <p:nvPr/>
        </p:nvSpPr>
        <p:spPr bwMode="auto">
          <a:xfrm>
            <a:off x="5786446" y="642918"/>
            <a:ext cx="257175" cy="484188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4F81BD"/>
          </a:solidFill>
          <a:ln w="25400">
            <a:solidFill>
              <a:srgbClr val="243F6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620" name="Стрелка влево 15"/>
          <p:cNvSpPr>
            <a:spLocks noChangeArrowheads="1"/>
          </p:cNvSpPr>
          <p:nvPr/>
        </p:nvSpPr>
        <p:spPr bwMode="auto">
          <a:xfrm>
            <a:off x="3714744" y="571480"/>
            <a:ext cx="285752" cy="55245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4F81BD"/>
          </a:solidFill>
          <a:ln w="25400">
            <a:solidFill>
              <a:srgbClr val="243F6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619" name="Поле 24"/>
          <p:cNvSpPr txBox="1">
            <a:spLocks noChangeArrowheads="1"/>
          </p:cNvSpPr>
          <p:nvPr/>
        </p:nvSpPr>
        <p:spPr bwMode="auto">
          <a:xfrm>
            <a:off x="4000496" y="1357298"/>
            <a:ext cx="1762125" cy="785818"/>
          </a:xfrm>
          <a:prstGeom prst="rect">
            <a:avLst/>
          </a:prstGeom>
          <a:solidFill>
            <a:srgbClr val="92CDDC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Ишлаб чиқариш ишлари</a:t>
            </a:r>
            <a:endParaRPr kumimoji="0" lang="uz-Cyrl-UZ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614" name="Прямая со стрелкой 18"/>
          <p:cNvSpPr>
            <a:spLocks noChangeShapeType="1"/>
          </p:cNvSpPr>
          <p:nvPr/>
        </p:nvSpPr>
        <p:spPr bwMode="auto">
          <a:xfrm rot="5400000">
            <a:off x="4743458" y="1082669"/>
            <a:ext cx="285750" cy="0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arrow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613" name="Прямая соединительная линия 97"/>
          <p:cNvSpPr>
            <a:spLocks noChangeShapeType="1"/>
          </p:cNvSpPr>
          <p:nvPr/>
        </p:nvSpPr>
        <p:spPr bwMode="auto">
          <a:xfrm>
            <a:off x="2752733" y="2338382"/>
            <a:ext cx="41910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612" name="Поле 98"/>
          <p:cNvSpPr txBox="1">
            <a:spLocks noChangeArrowheads="1"/>
          </p:cNvSpPr>
          <p:nvPr/>
        </p:nvSpPr>
        <p:spPr bwMode="auto">
          <a:xfrm>
            <a:off x="4214810" y="2571744"/>
            <a:ext cx="1357322" cy="752475"/>
          </a:xfrm>
          <a:prstGeom prst="rect">
            <a:avLst/>
          </a:prstGeom>
          <a:solidFill>
            <a:srgbClr val="C6D9F1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Юк ташиш иши</a:t>
            </a:r>
            <a:endParaRPr kumimoji="0" lang="uz-Cyrl-UZ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611" name="Поле 101"/>
          <p:cNvSpPr txBox="1">
            <a:spLocks noChangeArrowheads="1"/>
          </p:cNvSpPr>
          <p:nvPr/>
        </p:nvSpPr>
        <p:spPr bwMode="auto">
          <a:xfrm>
            <a:off x="5715008" y="2571744"/>
            <a:ext cx="2009775" cy="752475"/>
          </a:xfrm>
          <a:prstGeom prst="rect">
            <a:avLst/>
          </a:prstGeom>
          <a:solidFill>
            <a:srgbClr val="B8CCE4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Ёрдамчи</a:t>
            </a:r>
            <a:endParaRPr kumimoji="0" lang="uz-Cyrl-UZ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ишлар</a:t>
            </a:r>
            <a:endParaRPr kumimoji="0" lang="uz-Cyrl-UZ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610" name="Поле 100"/>
          <p:cNvSpPr txBox="1">
            <a:spLocks noChangeArrowheads="1"/>
          </p:cNvSpPr>
          <p:nvPr/>
        </p:nvSpPr>
        <p:spPr bwMode="auto">
          <a:xfrm>
            <a:off x="1785918" y="2571744"/>
            <a:ext cx="2247900" cy="752475"/>
          </a:xfrm>
          <a:prstGeom prst="rect">
            <a:avLst/>
          </a:prstGeom>
          <a:solidFill>
            <a:srgbClr val="B8CCE4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Асосий иш</a:t>
            </a:r>
            <a:endParaRPr kumimoji="0" lang="uz-Cyrl-UZ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609" name="Поле 112"/>
          <p:cNvSpPr txBox="1">
            <a:spLocks noChangeArrowheads="1"/>
          </p:cNvSpPr>
          <p:nvPr/>
        </p:nvSpPr>
        <p:spPr bwMode="auto">
          <a:xfrm>
            <a:off x="4886333" y="3646482"/>
            <a:ext cx="1219200" cy="619125"/>
          </a:xfrm>
          <a:prstGeom prst="rect">
            <a:avLst/>
          </a:prstGeom>
          <a:solidFill>
            <a:srgbClr val="DDD8C2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Тайёрлаш -тугатиш ишилари</a:t>
            </a:r>
            <a:endParaRPr kumimoji="0" lang="uz-Cyrl-UZ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608" name="Поле 111"/>
          <p:cNvSpPr txBox="1">
            <a:spLocks noChangeArrowheads="1"/>
          </p:cNvSpPr>
          <p:nvPr/>
        </p:nvSpPr>
        <p:spPr bwMode="auto">
          <a:xfrm>
            <a:off x="6477008" y="3646482"/>
            <a:ext cx="1247775" cy="619125"/>
          </a:xfrm>
          <a:prstGeom prst="rect">
            <a:avLst/>
          </a:prstGeom>
          <a:solidFill>
            <a:srgbClr val="DDD8C2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Қўшимча</a:t>
            </a:r>
            <a:endParaRPr kumimoji="0" lang="uz-Cyrl-UZ" sz="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11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ишлар</a:t>
            </a:r>
            <a:endParaRPr kumimoji="0" lang="uz-Cyrl-UZ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607" name="Поле 29698"/>
          <p:cNvSpPr txBox="1">
            <a:spLocks noChangeArrowheads="1"/>
          </p:cNvSpPr>
          <p:nvPr/>
        </p:nvSpPr>
        <p:spPr bwMode="auto">
          <a:xfrm>
            <a:off x="2143133" y="4397369"/>
            <a:ext cx="285750" cy="1866900"/>
          </a:xfrm>
          <a:prstGeom prst="rect">
            <a:avLst/>
          </a:prstGeom>
          <a:solidFill>
            <a:srgbClr val="CCC0D9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vert270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Агрегатни эгатдаги иши </a:t>
            </a:r>
            <a:endParaRPr kumimoji="0" lang="uz-Cyrl-UZ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606" name="Поле 124"/>
          <p:cNvSpPr txBox="1">
            <a:spLocks noChangeArrowheads="1"/>
          </p:cNvSpPr>
          <p:nvPr/>
        </p:nvSpPr>
        <p:spPr bwMode="auto">
          <a:xfrm>
            <a:off x="2752733" y="4397369"/>
            <a:ext cx="466725" cy="1866900"/>
          </a:xfrm>
          <a:prstGeom prst="rect">
            <a:avLst/>
          </a:prstGeom>
          <a:solidFill>
            <a:srgbClr val="CCC0D9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vert270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Бурилиш йўлагига ишлов бериш</a:t>
            </a:r>
            <a:endParaRPr kumimoji="0" lang="uz-Cyrl-UZ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605" name="Поле 29697"/>
          <p:cNvSpPr txBox="1">
            <a:spLocks noChangeArrowheads="1"/>
          </p:cNvSpPr>
          <p:nvPr/>
        </p:nvSpPr>
        <p:spPr bwMode="auto">
          <a:xfrm>
            <a:off x="3543308" y="4397369"/>
            <a:ext cx="342900" cy="1817713"/>
          </a:xfrm>
          <a:prstGeom prst="rect">
            <a:avLst/>
          </a:prstGeom>
          <a:solidFill>
            <a:srgbClr val="B6DDE8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vert270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Уруғлик етказиб бериш</a:t>
            </a:r>
            <a:endParaRPr kumimoji="0" lang="uz-Cyrl-UZ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604" name="Поле 29696"/>
          <p:cNvSpPr txBox="1">
            <a:spLocks noChangeArrowheads="1"/>
          </p:cNvSpPr>
          <p:nvPr/>
        </p:nvSpPr>
        <p:spPr bwMode="auto">
          <a:xfrm>
            <a:off x="4229108" y="4397369"/>
            <a:ext cx="314325" cy="1866900"/>
          </a:xfrm>
          <a:prstGeom prst="rect">
            <a:avLst/>
          </a:prstGeom>
          <a:solidFill>
            <a:srgbClr val="B6DDE8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vert270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Дон ташиш</a:t>
            </a:r>
            <a:endParaRPr kumimoji="0" lang="uz-Cyrl-UZ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603" name="Поле 127"/>
          <p:cNvSpPr txBox="1">
            <a:spLocks noChangeArrowheads="1"/>
          </p:cNvSpPr>
          <p:nvPr/>
        </p:nvSpPr>
        <p:spPr bwMode="auto">
          <a:xfrm>
            <a:off x="4829183" y="4397369"/>
            <a:ext cx="342900" cy="1866900"/>
          </a:xfrm>
          <a:prstGeom prst="rect">
            <a:avLst/>
          </a:prstGeom>
          <a:solidFill>
            <a:srgbClr val="FDE9D9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vert270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Агрегатни тайёрлаш</a:t>
            </a:r>
            <a:endParaRPr kumimoji="0" lang="uz-Cyrl-UZ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602" name="Поле 126"/>
          <p:cNvSpPr txBox="1">
            <a:spLocks noChangeArrowheads="1"/>
          </p:cNvSpPr>
          <p:nvPr/>
        </p:nvSpPr>
        <p:spPr bwMode="auto">
          <a:xfrm>
            <a:off x="5343533" y="4397369"/>
            <a:ext cx="304800" cy="1866900"/>
          </a:xfrm>
          <a:prstGeom prst="rect">
            <a:avLst/>
          </a:prstGeom>
          <a:solidFill>
            <a:srgbClr val="FDE9D9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vert270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Далани тайёрлаш</a:t>
            </a:r>
            <a:endParaRPr kumimoji="0" lang="uz-Cyrl-UZ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601" name="Поле 122"/>
          <p:cNvSpPr txBox="1">
            <a:spLocks noChangeArrowheads="1"/>
          </p:cNvSpPr>
          <p:nvPr/>
        </p:nvSpPr>
        <p:spPr bwMode="auto">
          <a:xfrm>
            <a:off x="5715008" y="4397369"/>
            <a:ext cx="495300" cy="1866900"/>
          </a:xfrm>
          <a:prstGeom prst="rect">
            <a:avLst/>
          </a:prstGeom>
          <a:solidFill>
            <a:srgbClr val="FDE9D9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vert270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Ишни қабул қилиш ва топшириш</a:t>
            </a:r>
            <a:endParaRPr kumimoji="0" lang="uz-Cyrl-UZ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600" name="Поле 125"/>
          <p:cNvSpPr txBox="1">
            <a:spLocks noChangeArrowheads="1"/>
          </p:cNvSpPr>
          <p:nvPr/>
        </p:nvSpPr>
        <p:spPr bwMode="auto">
          <a:xfrm>
            <a:off x="6276983" y="4397369"/>
            <a:ext cx="323850" cy="1866900"/>
          </a:xfrm>
          <a:prstGeom prst="rect">
            <a:avLst/>
          </a:prstGeom>
          <a:solidFill>
            <a:srgbClr val="F2DBDB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vert270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Машинани созлаш</a:t>
            </a:r>
            <a:endParaRPr kumimoji="0" lang="uz-Cyrl-UZ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99" name="Поле 121"/>
          <p:cNvSpPr txBox="1">
            <a:spLocks noChangeArrowheads="1"/>
          </p:cNvSpPr>
          <p:nvPr/>
        </p:nvSpPr>
        <p:spPr bwMode="auto">
          <a:xfrm>
            <a:off x="6686558" y="4400544"/>
            <a:ext cx="466725" cy="1866900"/>
          </a:xfrm>
          <a:prstGeom prst="rect">
            <a:avLst/>
          </a:prstGeom>
          <a:solidFill>
            <a:srgbClr val="F2DBDB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vert270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Асосий ишнинг сифатини текшириш</a:t>
            </a:r>
            <a:endParaRPr kumimoji="0" lang="uz-Cyrl-UZ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98" name="Поле 120"/>
          <p:cNvSpPr txBox="1">
            <a:spLocks noChangeArrowheads="1"/>
          </p:cNvSpPr>
          <p:nvPr/>
        </p:nvSpPr>
        <p:spPr bwMode="auto">
          <a:xfrm>
            <a:off x="7248533" y="4400544"/>
            <a:ext cx="476250" cy="1866900"/>
          </a:xfrm>
          <a:prstGeom prst="rect">
            <a:avLst/>
          </a:prstGeom>
          <a:solidFill>
            <a:srgbClr val="F2DBDB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vert270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11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Терилган  маҳсулотни  транс-порт  воситасига  ағдариш</a:t>
            </a:r>
            <a:endParaRPr kumimoji="0" lang="uz-Cyrl-UZ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97" name="Прямая со стрелкой 96"/>
          <p:cNvSpPr>
            <a:spLocks noChangeShapeType="1"/>
          </p:cNvSpPr>
          <p:nvPr/>
        </p:nvSpPr>
        <p:spPr bwMode="auto">
          <a:xfrm rot="5400000">
            <a:off x="6824670" y="2457445"/>
            <a:ext cx="238125" cy="0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arrow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96" name="Прямая со стрелкой 31"/>
          <p:cNvSpPr>
            <a:spLocks noChangeShapeType="1"/>
          </p:cNvSpPr>
          <p:nvPr/>
        </p:nvSpPr>
        <p:spPr bwMode="auto">
          <a:xfrm rot="5400000">
            <a:off x="2633670" y="2457445"/>
            <a:ext cx="238125" cy="0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arrow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77" name="Скругленный прямоугольник 170"/>
          <p:cNvSpPr>
            <a:spLocks noChangeArrowheads="1"/>
          </p:cNvSpPr>
          <p:nvPr/>
        </p:nvSpPr>
        <p:spPr bwMode="auto">
          <a:xfrm>
            <a:off x="4000496" y="571480"/>
            <a:ext cx="1833563" cy="606413"/>
          </a:xfrm>
          <a:prstGeom prst="roundRect">
            <a:avLst>
              <a:gd name="adj" fmla="val 16667"/>
            </a:avLst>
          </a:prstGeom>
          <a:solidFill>
            <a:srgbClr val="C2D69B"/>
          </a:solidFill>
          <a:ln w="25400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z-Cyrl-UZ" sz="1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Ишлаб чиқариш жараёни</a:t>
            </a:r>
            <a:endParaRPr kumimoji="0" lang="uz-Cyrl-UZ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z-Cyrl-U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624" name="Rectangle 48"/>
          <p:cNvSpPr>
            <a:spLocks noChangeArrowheads="1"/>
          </p:cNvSpPr>
          <p:nvPr/>
        </p:nvSpPr>
        <p:spPr bwMode="auto">
          <a:xfrm>
            <a:off x="1714480" y="214290"/>
            <a:ext cx="742952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648" name="Rectangle 72"/>
          <p:cNvSpPr>
            <a:spLocks noChangeArrowheads="1"/>
          </p:cNvSpPr>
          <p:nvPr/>
        </p:nvSpPr>
        <p:spPr bwMode="auto">
          <a:xfrm>
            <a:off x="1785918" y="0"/>
            <a:ext cx="568957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z-Cyrl-UZ" sz="1600" b="1" dirty="0" smtClean="0">
                <a:latin typeface="Times New Roman" pitchFamily="18" charset="0"/>
                <a:cs typeface="Times New Roman" pitchFamily="18" charset="0"/>
              </a:rPr>
              <a:t>Қишлоқ хўжалиги ишлаб чиқариш жараёнининг  тизими</a:t>
            </a:r>
            <a:endParaRPr kumimoji="0" lang="ru-RU" sz="1600" b="1" i="0" u="none" strike="noStrike" cap="none" normalizeH="0" baseline="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4" name="Прямая со стрелкой 53"/>
          <p:cNvCxnSpPr>
            <a:stCxn id="24610" idx="2"/>
            <a:endCxn id="24606" idx="0"/>
          </p:cNvCxnSpPr>
          <p:nvPr/>
        </p:nvCxnSpPr>
        <p:spPr>
          <a:xfrm rot="16200000" flipH="1">
            <a:off x="2411407" y="3822680"/>
            <a:ext cx="1073150" cy="762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>
            <a:stCxn id="24610" idx="2"/>
            <a:endCxn id="24607" idx="0"/>
          </p:cNvCxnSpPr>
          <p:nvPr/>
        </p:nvCxnSpPr>
        <p:spPr>
          <a:xfrm rot="5400000">
            <a:off x="2061363" y="3548864"/>
            <a:ext cx="1073150" cy="6238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>
            <a:stCxn id="24612" idx="2"/>
            <a:endCxn id="24604" idx="0"/>
          </p:cNvCxnSpPr>
          <p:nvPr/>
        </p:nvCxnSpPr>
        <p:spPr>
          <a:xfrm rot="5400000">
            <a:off x="4103296" y="3607194"/>
            <a:ext cx="1073150" cy="50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 стрелкой 61"/>
          <p:cNvCxnSpPr>
            <a:stCxn id="24612" idx="2"/>
            <a:endCxn id="24605" idx="0"/>
          </p:cNvCxnSpPr>
          <p:nvPr/>
        </p:nvCxnSpPr>
        <p:spPr>
          <a:xfrm rot="5400000">
            <a:off x="3767540" y="3271438"/>
            <a:ext cx="1073150" cy="11787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 стрелкой 63"/>
          <p:cNvCxnSpPr>
            <a:stCxn id="24611" idx="2"/>
            <a:endCxn id="24609" idx="0"/>
          </p:cNvCxnSpPr>
          <p:nvPr/>
        </p:nvCxnSpPr>
        <p:spPr>
          <a:xfrm rot="5400000">
            <a:off x="5946784" y="2873369"/>
            <a:ext cx="322263" cy="12239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>
            <a:stCxn id="24611" idx="2"/>
            <a:endCxn id="24608" idx="0"/>
          </p:cNvCxnSpPr>
          <p:nvPr/>
        </p:nvCxnSpPr>
        <p:spPr>
          <a:xfrm rot="16200000" flipH="1">
            <a:off x="6749265" y="3294850"/>
            <a:ext cx="322263" cy="38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 стрелкой 67"/>
          <p:cNvCxnSpPr>
            <a:stCxn id="24609" idx="2"/>
            <a:endCxn id="24601" idx="0"/>
          </p:cNvCxnSpPr>
          <p:nvPr/>
        </p:nvCxnSpPr>
        <p:spPr>
          <a:xfrm rot="16200000" flipH="1">
            <a:off x="5663414" y="4098125"/>
            <a:ext cx="131762" cy="4667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>
            <a:stCxn id="24609" idx="2"/>
            <a:endCxn id="24602" idx="0"/>
          </p:cNvCxnSpPr>
          <p:nvPr/>
        </p:nvCxnSpPr>
        <p:spPr>
          <a:xfrm rot="5400000">
            <a:off x="5430052" y="4331488"/>
            <a:ext cx="13176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 стрелкой 71"/>
          <p:cNvCxnSpPr>
            <a:stCxn id="24609" idx="2"/>
            <a:endCxn id="24603" idx="0"/>
          </p:cNvCxnSpPr>
          <p:nvPr/>
        </p:nvCxnSpPr>
        <p:spPr>
          <a:xfrm rot="5400000">
            <a:off x="5182402" y="4083838"/>
            <a:ext cx="131762" cy="4953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 стрелкой 75"/>
          <p:cNvCxnSpPr>
            <a:stCxn id="24608" idx="2"/>
            <a:endCxn id="24598" idx="0"/>
          </p:cNvCxnSpPr>
          <p:nvPr/>
        </p:nvCxnSpPr>
        <p:spPr>
          <a:xfrm rot="16200000" flipH="1">
            <a:off x="7226309" y="4140194"/>
            <a:ext cx="134937" cy="3857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 стрелкой 77"/>
          <p:cNvCxnSpPr>
            <a:stCxn id="24608" idx="2"/>
            <a:endCxn id="24599" idx="0"/>
          </p:cNvCxnSpPr>
          <p:nvPr/>
        </p:nvCxnSpPr>
        <p:spPr>
          <a:xfrm rot="5400000">
            <a:off x="6942941" y="4242588"/>
            <a:ext cx="134937" cy="1809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 стрелкой 79"/>
          <p:cNvCxnSpPr>
            <a:stCxn id="24608" idx="2"/>
            <a:endCxn id="24600" idx="0"/>
          </p:cNvCxnSpPr>
          <p:nvPr/>
        </p:nvCxnSpPr>
        <p:spPr>
          <a:xfrm rot="5400000">
            <a:off x="6704021" y="4000494"/>
            <a:ext cx="131762" cy="6619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Прямая со стрелкой 97"/>
          <p:cNvCxnSpPr>
            <a:stCxn id="24619" idx="2"/>
            <a:endCxn id="24612" idx="0"/>
          </p:cNvCxnSpPr>
          <p:nvPr/>
        </p:nvCxnSpPr>
        <p:spPr>
          <a:xfrm rot="16200000" flipH="1">
            <a:off x="4673201" y="2351474"/>
            <a:ext cx="428628" cy="1191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Прямая со стрелкой 99"/>
          <p:cNvCxnSpPr>
            <a:stCxn id="24577" idx="2"/>
            <a:endCxn id="24619" idx="0"/>
          </p:cNvCxnSpPr>
          <p:nvPr/>
        </p:nvCxnSpPr>
        <p:spPr>
          <a:xfrm rot="5400000">
            <a:off x="4809717" y="1249736"/>
            <a:ext cx="179405" cy="35719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Скругленный прямоугольник 50"/>
          <p:cNvSpPr/>
          <p:nvPr/>
        </p:nvSpPr>
        <p:spPr>
          <a:xfrm>
            <a:off x="785786" y="0"/>
            <a:ext cx="7715304" cy="50004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000" b="1" dirty="0" smtClean="0">
                <a:latin typeface="Times New Roman" pitchFamily="18" charset="0"/>
                <a:cs typeface="Times New Roman" pitchFamily="18" charset="0"/>
              </a:rPr>
              <a:t>2. Қишлоқ хўжалиги ишлаб чиқариши жараёнларининг тизими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403648" y="260648"/>
            <a:ext cx="6597376" cy="100811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Ишлаб чиқариш жараёнини амалга ошириш усуллари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62936" y="1268760"/>
            <a:ext cx="3857082" cy="85725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Кўчиб юриш ҳолатида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929190" y="1268760"/>
            <a:ext cx="3929090" cy="85725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Муқим турган ҳолатида 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28596" y="2276872"/>
            <a:ext cx="4286280" cy="193794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Кўчиб юриш усулида амалга ошириладиган жараёнларда ишлов бериладиган </a:t>
            </a:r>
            <a:r>
              <a:rPr lang="uz-Cyrl-U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предмет (масалан: ер, экилган экин, етиштирилган ҳосил ва бошқалар) қўзғалмайди балки ишлов бериш воситаси кўчиб харакатланади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857752" y="2276872"/>
            <a:ext cx="4000528" cy="186650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Муқим бажариладиган  жараёнларда </a:t>
            </a:r>
            <a:r>
              <a:rPr lang="uz-Cyrl-U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ишлов бериш воситаси қўзғалмас ҳолатда ўрнатилиб, ишлов бериш предмети (масалан, насосда сув чиқариш, донни тозалаш ва бошқалар) эса унга узатилади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42910" y="4500570"/>
            <a:ext cx="4143404" cy="207170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929190" y="4500570"/>
            <a:ext cx="3929090" cy="207170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2562058" y="4214818"/>
            <a:ext cx="285752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6858016" y="4143380"/>
            <a:ext cx="357190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 descr="C:\Documents and Settings\User\Рабочий стол\as\traktori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4572009"/>
            <a:ext cx="3857652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/>
          <p:cNvPicPr/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143504" y="4500570"/>
            <a:ext cx="357190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891</Words>
  <Application>Microsoft Office PowerPoint</Application>
  <PresentationFormat>Экран (4:3)</PresentationFormat>
  <Paragraphs>115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Гость</dc:creator>
  <cp:lastModifiedBy>Гость</cp:lastModifiedBy>
  <cp:revision>1</cp:revision>
  <dcterms:created xsi:type="dcterms:W3CDTF">2016-06-01T12:05:05Z</dcterms:created>
  <dcterms:modified xsi:type="dcterms:W3CDTF">2016-06-01T12:05:52Z</dcterms:modified>
</cp:coreProperties>
</file>