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</p:sldIdLst>
  <p:sldSz cx="9144000" cy="6858000" type="screen4x3"/>
  <p:notesSz cx="6858000" cy="9144000"/>
  <p:custDataLst>
    <p:tags r:id="rId16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663458-75D1-4AC5-A5E7-4825BAF37DF1}" type="datetimeFigureOut">
              <a:rPr lang="ru-RU" smtClean="0"/>
              <a:t>02.03.2018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3972DF-C7B2-4229-A191-E5EC0EA06A7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663458-75D1-4AC5-A5E7-4825BAF37DF1}" type="datetimeFigureOut">
              <a:rPr lang="ru-RU" smtClean="0"/>
              <a:t>02.03.2018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3972DF-C7B2-4229-A191-E5EC0EA06A7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663458-75D1-4AC5-A5E7-4825BAF37DF1}" type="datetimeFigureOut">
              <a:rPr lang="ru-RU" smtClean="0"/>
              <a:t>02.03.2018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3972DF-C7B2-4229-A191-E5EC0EA06A7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663458-75D1-4AC5-A5E7-4825BAF37DF1}" type="datetimeFigureOut">
              <a:rPr lang="ru-RU" smtClean="0"/>
              <a:t>02.03.2018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3972DF-C7B2-4229-A191-E5EC0EA06A7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663458-75D1-4AC5-A5E7-4825BAF37DF1}" type="datetimeFigureOut">
              <a:rPr lang="ru-RU" smtClean="0"/>
              <a:t>02.03.2018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3972DF-C7B2-4229-A191-E5EC0EA06A7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663458-75D1-4AC5-A5E7-4825BAF37DF1}" type="datetimeFigureOut">
              <a:rPr lang="ru-RU" smtClean="0"/>
              <a:t>02.03.2018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3972DF-C7B2-4229-A191-E5EC0EA06A7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663458-75D1-4AC5-A5E7-4825BAF37DF1}" type="datetimeFigureOut">
              <a:rPr lang="ru-RU" smtClean="0"/>
              <a:t>02.03.2018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3972DF-C7B2-4229-A191-E5EC0EA06A7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663458-75D1-4AC5-A5E7-4825BAF37DF1}" type="datetimeFigureOut">
              <a:rPr lang="ru-RU" smtClean="0"/>
              <a:t>02.03.2018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3972DF-C7B2-4229-A191-E5EC0EA06A7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663458-75D1-4AC5-A5E7-4825BAF37DF1}" type="datetimeFigureOut">
              <a:rPr lang="ru-RU" smtClean="0"/>
              <a:t>02.03.2018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3972DF-C7B2-4229-A191-E5EC0EA06A7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663458-75D1-4AC5-A5E7-4825BAF37DF1}" type="datetimeFigureOut">
              <a:rPr lang="ru-RU" smtClean="0"/>
              <a:t>02.03.2018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3972DF-C7B2-4229-A191-E5EC0EA06A7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663458-75D1-4AC5-A5E7-4825BAF37DF1}" type="datetimeFigureOut">
              <a:rPr lang="ru-RU" smtClean="0"/>
              <a:t>02.03.2018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3972DF-C7B2-4229-A191-E5EC0EA06A7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C663458-75D1-4AC5-A5E7-4825BAF37DF1}" type="datetimeFigureOut">
              <a:rPr lang="ru-RU" smtClean="0"/>
              <a:t>02.03.2018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3972DF-C7B2-4229-A191-E5EC0EA06A71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7" Type="http://schemas.openxmlformats.org/officeDocument/2006/relationships/image" Target="../media/image16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jpeg"/><Relationship Id="rId5" Type="http://schemas.microsoft.com/office/2007/relationships/hdphoto" Target="../media/hdphoto4.wdp"/><Relationship Id="rId4" Type="http://schemas.openxmlformats.org/officeDocument/2006/relationships/image" Target="../media/image14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Скругленный прямоугольник 7"/>
          <p:cNvSpPr/>
          <p:nvPr/>
        </p:nvSpPr>
        <p:spPr>
          <a:xfrm>
            <a:off x="500034" y="857232"/>
            <a:ext cx="8072494" cy="4857784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Rectangle 1"/>
          <p:cNvSpPr>
            <a:spLocks noChangeArrowheads="1"/>
          </p:cNvSpPr>
          <p:nvPr/>
        </p:nvSpPr>
        <p:spPr bwMode="auto">
          <a:xfrm>
            <a:off x="500034" y="559339"/>
            <a:ext cx="8001056" cy="50167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indent="449263" algn="ctr" fontAlgn="base">
              <a:spcBef>
                <a:spcPct val="0"/>
              </a:spcBef>
              <a:spcAft>
                <a:spcPct val="0"/>
              </a:spcAft>
            </a:pPr>
            <a:endParaRPr lang="uz-Cyrl-UZ" sz="2800" b="1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algn="ctr"/>
            <a:r>
              <a:rPr lang="uz-Cyrl-UZ" sz="32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7- мавзу: </a:t>
            </a:r>
            <a:r>
              <a:rPr lang="uz-Cyrl-UZ" sz="3200" b="1" dirty="0" smtClean="0">
                <a:latin typeface="Times New Roman" pitchFamily="18" charset="0"/>
                <a:cs typeface="Times New Roman" pitchFamily="18" charset="0"/>
              </a:rPr>
              <a:t>Тракторнинг </a:t>
            </a:r>
            <a:r>
              <a:rPr lang="uz-Cyrl-UZ" sz="3200" b="1" dirty="0">
                <a:latin typeface="Times New Roman" pitchFamily="18" charset="0"/>
                <a:cs typeface="Times New Roman" pitchFamily="18" charset="0"/>
              </a:rPr>
              <a:t>иш жиҳозлари </a:t>
            </a:r>
            <a:r>
              <a:rPr lang="uz-Cyrl-UZ" sz="3200" b="1" dirty="0" smtClean="0">
                <a:latin typeface="Times New Roman" pitchFamily="18" charset="0"/>
                <a:cs typeface="Times New Roman" pitchFamily="18" charset="0"/>
              </a:rPr>
              <a:t>  </a:t>
            </a:r>
          </a:p>
          <a:p>
            <a:pPr algn="ctr"/>
            <a:r>
              <a:rPr lang="uz-Cyrl-UZ" sz="3200" b="1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uz-Cyrl-UZ" sz="3200" b="1" dirty="0">
                <a:latin typeface="Times New Roman" pitchFamily="18" charset="0"/>
                <a:cs typeface="Times New Roman" pitchFamily="18" charset="0"/>
              </a:rPr>
              <a:t>2 соат)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uz-Cyrl-UZ" sz="3200" b="1" dirty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uz-Cyrl-UZ" sz="3200" b="1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uz-Cyrl-UZ" sz="2800" b="1" dirty="0">
                <a:latin typeface="Times New Roman" pitchFamily="18" charset="0"/>
                <a:cs typeface="Times New Roman" pitchFamily="18" charset="0"/>
              </a:rPr>
              <a:t>Режа: 1. Ўрнатма  гидротизимнинг вазифаси, </a:t>
            </a:r>
            <a:endParaRPr lang="uz-Cyrl-UZ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uz-Cyrl-UZ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z-Cyrl-UZ" sz="2800" b="1" dirty="0" smtClean="0">
                <a:latin typeface="Times New Roman" pitchFamily="18" charset="0"/>
                <a:cs typeface="Times New Roman" pitchFamily="18" charset="0"/>
              </a:rPr>
              <a:t>                 тузилиши </a:t>
            </a:r>
            <a:r>
              <a:rPr lang="uz-Cyrl-UZ" sz="2800" b="1" dirty="0">
                <a:latin typeface="Times New Roman" pitchFamily="18" charset="0"/>
                <a:cs typeface="Times New Roman" pitchFamily="18" charset="0"/>
              </a:rPr>
              <a:t>ва  ишлаши;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uz-Cyrl-UZ" sz="2800" b="1" dirty="0">
                <a:latin typeface="Times New Roman" pitchFamily="18" charset="0"/>
                <a:cs typeface="Times New Roman" pitchFamily="18" charset="0"/>
              </a:rPr>
              <a:t>             2. Ўрнатиш </a:t>
            </a:r>
            <a:r>
              <a:rPr lang="uz-Cyrl-UZ" sz="2800" b="1" dirty="0" smtClean="0">
                <a:latin typeface="Times New Roman" pitchFamily="18" charset="0"/>
                <a:cs typeface="Times New Roman" pitchFamily="18" charset="0"/>
              </a:rPr>
              <a:t>қурилмаларининг турлари,  </a:t>
            </a:r>
          </a:p>
          <a:p>
            <a:pPr algn="just"/>
            <a:r>
              <a:rPr lang="uz-Cyrl-UZ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z-Cyrl-UZ" sz="2800" b="1" dirty="0" smtClean="0">
                <a:latin typeface="Times New Roman" pitchFamily="18" charset="0"/>
                <a:cs typeface="Times New Roman" pitchFamily="18" charset="0"/>
              </a:rPr>
              <a:t>                тузилиши </a:t>
            </a:r>
            <a:r>
              <a:rPr lang="uz-Cyrl-UZ" sz="2800" b="1" dirty="0">
                <a:latin typeface="Times New Roman" pitchFamily="18" charset="0"/>
                <a:cs typeface="Times New Roman" pitchFamily="18" charset="0"/>
              </a:rPr>
              <a:t>ва ишлаши;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uz-Cyrl-UZ" sz="2800" b="1" dirty="0">
                <a:latin typeface="Times New Roman" pitchFamily="18" charset="0"/>
                <a:cs typeface="Times New Roman" pitchFamily="18" charset="0"/>
              </a:rPr>
              <a:t>             3. Қувват олиш валининг </a:t>
            </a:r>
            <a:r>
              <a:rPr lang="uz-Cyrl-UZ" sz="2800" b="1" dirty="0" smtClean="0">
                <a:latin typeface="Times New Roman" pitchFamily="18" charset="0"/>
                <a:cs typeface="Times New Roman" pitchFamily="18" charset="0"/>
              </a:rPr>
              <a:t>турлари,  </a:t>
            </a:r>
          </a:p>
          <a:p>
            <a:pPr algn="just"/>
            <a:r>
              <a:rPr lang="uz-Cyrl-UZ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z-Cyrl-UZ" sz="2800" b="1" dirty="0" smtClean="0">
                <a:latin typeface="Times New Roman" pitchFamily="18" charset="0"/>
                <a:cs typeface="Times New Roman" pitchFamily="18" charset="0"/>
              </a:rPr>
              <a:t>                тузилиши </a:t>
            </a:r>
            <a:r>
              <a:rPr lang="uz-Cyrl-UZ" sz="2800" b="1" dirty="0">
                <a:latin typeface="Times New Roman" pitchFamily="18" charset="0"/>
                <a:cs typeface="Times New Roman" pitchFamily="18" charset="0"/>
              </a:rPr>
              <a:t>ва ишлаши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  <a:p>
            <a:pPr lvl="0" indent="449263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Toplink short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  <a14:imgEffect>
                      <a14:brightnessContrast bright="20000" contrast="4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4714876" y="1285860"/>
            <a:ext cx="4008063" cy="2500330"/>
          </a:xfrm>
          <a:prstGeom prst="rect">
            <a:avLst/>
          </a:prstGeom>
          <a:noFill/>
        </p:spPr>
      </p:pic>
      <p:pic>
        <p:nvPicPr>
          <p:cNvPr id="5" name="Picture 4" descr="Toplink long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285721" y="1285861"/>
            <a:ext cx="4071966" cy="2500329"/>
          </a:xfrm>
          <a:prstGeom prst="rect">
            <a:avLst/>
          </a:prstGeom>
          <a:noFill/>
        </p:spPr>
      </p:pic>
      <p:sp>
        <p:nvSpPr>
          <p:cNvPr id="7" name="Скругленный прямоугольник 6"/>
          <p:cNvSpPr/>
          <p:nvPr/>
        </p:nvSpPr>
        <p:spPr>
          <a:xfrm>
            <a:off x="857224" y="214290"/>
            <a:ext cx="7572428" cy="928694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 err="1" smtClean="0">
                <a:latin typeface="Times New Roman" pitchFamily="18" charset="0"/>
                <a:cs typeface="Times New Roman" pitchFamily="18" charset="0"/>
              </a:rPr>
              <a:t>Плугни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ер </a:t>
            </a:r>
            <a:r>
              <a:rPr lang="ru-RU" sz="3200" b="1" dirty="0" err="1" smtClean="0">
                <a:latin typeface="Times New Roman" pitchFamily="18" charset="0"/>
                <a:cs typeface="Times New Roman" pitchFamily="18" charset="0"/>
              </a:rPr>
              <a:t>юзасига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err="1" smtClean="0">
                <a:latin typeface="Times New Roman" pitchFamily="18" charset="0"/>
                <a:cs typeface="Times New Roman" pitchFamily="18" charset="0"/>
              </a:rPr>
              <a:t>нисбатан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err="1" smtClean="0">
                <a:latin typeface="Times New Roman" pitchFamily="18" charset="0"/>
                <a:cs typeface="Times New Roman" pitchFamily="18" charset="0"/>
              </a:rPr>
              <a:t>нотўғри   ўрнатилган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3200" b="1" dirty="0" err="1" smtClean="0">
                <a:latin typeface="Times New Roman" pitchFamily="18" charset="0"/>
                <a:cs typeface="Times New Roman" pitchFamily="18" charset="0"/>
              </a:rPr>
              <a:t>ҳолатлар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Picture 4" descr="Angle - wron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714876" y="4143380"/>
            <a:ext cx="4071966" cy="2357454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pic>
      <p:pic>
        <p:nvPicPr>
          <p:cNvPr id="10" name="Picture 4" descr="Angle - wrong - 4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85720" y="4143380"/>
            <a:ext cx="4071966" cy="238110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pic>
      <p:sp>
        <p:nvSpPr>
          <p:cNvPr id="11" name="TextBox 10"/>
          <p:cNvSpPr txBox="1"/>
          <p:nvPr/>
        </p:nvSpPr>
        <p:spPr>
          <a:xfrm>
            <a:off x="219947" y="3730820"/>
            <a:ext cx="436298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z-Cyrl-UZ" sz="2000" b="1" dirty="0" smtClean="0"/>
              <a:t>Охирги корпус  чуқур-олдингиси саёз</a:t>
            </a:r>
            <a:endParaRPr lang="ru-RU" sz="2000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4582936" y="3776987"/>
            <a:ext cx="438155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z-Cyrl-UZ" sz="2000" b="1" dirty="0" smtClean="0"/>
              <a:t>Охирги корпус  саёз-олдингиси чуқур</a:t>
            </a:r>
            <a:endParaRPr lang="ru-RU" sz="2000" b="1" dirty="0"/>
          </a:p>
        </p:txBody>
      </p:sp>
      <p:sp>
        <p:nvSpPr>
          <p:cNvPr id="14" name="TextBox 13"/>
          <p:cNvSpPr txBox="1"/>
          <p:nvPr/>
        </p:nvSpPr>
        <p:spPr>
          <a:xfrm>
            <a:off x="4429124" y="1357298"/>
            <a:ext cx="21431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z-Cyrl-UZ" b="1" dirty="0" smtClean="0">
                <a:solidFill>
                  <a:srgbClr val="FF0000"/>
                </a:solidFill>
              </a:rPr>
              <a:t>Бўйлама</a:t>
            </a:r>
            <a:r>
              <a:rPr lang="uz-Cyrl-UZ" dirty="0" smtClean="0"/>
              <a:t> </a:t>
            </a:r>
            <a:endParaRPr lang="ru-RU" dirty="0"/>
          </a:p>
        </p:txBody>
      </p:sp>
      <p:sp>
        <p:nvSpPr>
          <p:cNvPr id="15" name="TextBox 14"/>
          <p:cNvSpPr txBox="1"/>
          <p:nvPr/>
        </p:nvSpPr>
        <p:spPr>
          <a:xfrm>
            <a:off x="4429125" y="4143380"/>
            <a:ext cx="214314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z-Cyrl-UZ" b="1" dirty="0" smtClean="0">
                <a:solidFill>
                  <a:srgbClr val="FF0000"/>
                </a:solidFill>
              </a:rPr>
              <a:t>Кўндаланг</a:t>
            </a:r>
            <a:endParaRPr lang="ru-RU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кругленный прямоугольник 5"/>
          <p:cNvSpPr/>
          <p:nvPr/>
        </p:nvSpPr>
        <p:spPr>
          <a:xfrm>
            <a:off x="428596" y="500042"/>
            <a:ext cx="8215370" cy="2286016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7106" name="Rectangle 2"/>
          <p:cNvSpPr>
            <a:spLocks noChangeArrowheads="1"/>
          </p:cNvSpPr>
          <p:nvPr/>
        </p:nvSpPr>
        <p:spPr bwMode="auto">
          <a:xfrm>
            <a:off x="500034" y="571480"/>
            <a:ext cx="8072494" cy="20005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7675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uz-Cyrl-UZ" sz="28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3.Тракторнинг қувват олиш валини вазифаси </a:t>
            </a:r>
          </a:p>
          <a:p>
            <a:pPr marL="0" marR="0" lvl="0" indent="447675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uz-Cyrl-UZ" sz="24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Тракторни қувват олиш вали трактор билан агрегатланган, кўчиб юрадиган ёки муқим ишлайдиган қишлоқ хўжалик машиналарининг </a:t>
            </a:r>
            <a:r>
              <a:rPr kumimoji="0" lang="uz-Cyrl-UZ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ишчи қисмларига харакат бериш</a:t>
            </a:r>
            <a:r>
              <a:rPr kumimoji="0" lang="uz-Cyrl-UZ" sz="24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учун хизмат қилади</a:t>
            </a:r>
            <a:r>
              <a:rPr kumimoji="0" lang="uz-Cyrl-UZ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</a:t>
            </a:r>
            <a:endParaRPr kumimoji="0" lang="uz-Cyrl-UZ" sz="2400" b="1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8" name="Рисунок 7"/>
          <p:cNvPicPr/>
          <p:nvPr/>
        </p:nvPicPr>
        <p:blipFill>
          <a:blip r:embed="rId2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282" y="3000372"/>
            <a:ext cx="5357850" cy="3643338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</p:pic>
      <p:sp>
        <p:nvSpPr>
          <p:cNvPr id="9" name="Скругленный прямоугольник 8"/>
          <p:cNvSpPr/>
          <p:nvPr/>
        </p:nvSpPr>
        <p:spPr>
          <a:xfrm>
            <a:off x="5715008" y="3000372"/>
            <a:ext cx="3071834" cy="3429024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7107" name="Rectangle 3"/>
          <p:cNvSpPr>
            <a:spLocks noChangeArrowheads="1"/>
          </p:cNvSpPr>
          <p:nvPr/>
        </p:nvSpPr>
        <p:spPr bwMode="auto">
          <a:xfrm>
            <a:off x="5643570" y="3214686"/>
            <a:ext cx="3214710" cy="31393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z-Cyrl-UZ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Қувват олиш валининг трактор харакатига боғлиқ (а) ва  боғлиқ бўлмаган  (б)  харакат бериш турлари: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z-Cyrl-UZ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1-қўшиш дастаси; 2-тишли муфта;3-шестерналар;          4-қувват олиш вали;              5-двигателнинг тишлашиш муфтаси; 6-тишлашиш муфтасининг етакланувчи вали</a:t>
            </a:r>
            <a:r>
              <a:rPr kumimoji="0" lang="ru-RU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кругленный прямоугольник 4"/>
          <p:cNvSpPr/>
          <p:nvPr/>
        </p:nvSpPr>
        <p:spPr>
          <a:xfrm>
            <a:off x="500034" y="285728"/>
            <a:ext cx="7929618" cy="1285884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z-Cyrl-UZ" sz="3200" b="1" dirty="0" smtClean="0">
                <a:latin typeface="Times New Roman" pitchFamily="18" charset="0"/>
                <a:cs typeface="Times New Roman" pitchFamily="18" charset="0"/>
              </a:rPr>
              <a:t>Қувват олиш валининг харакати тракторнинг  харакатига  боғлиқ  бўлишига  қараб турланиши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857224" y="1857364"/>
            <a:ext cx="3429024" cy="500066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z-Cyrl-UZ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Боғлиқ бўлган</a:t>
            </a:r>
            <a:endParaRPr lang="ru-RU" sz="2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4786314" y="1857364"/>
            <a:ext cx="3357586" cy="500066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z-Cyrl-UZ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Боғлиқ бўлмаган</a:t>
            </a:r>
            <a:endParaRPr lang="ru-RU" sz="2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трелка вниз 7"/>
          <p:cNvSpPr/>
          <p:nvPr/>
        </p:nvSpPr>
        <p:spPr>
          <a:xfrm>
            <a:off x="2428860" y="1571612"/>
            <a:ext cx="285752" cy="28575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трелка вниз 8"/>
          <p:cNvSpPr/>
          <p:nvPr/>
        </p:nvSpPr>
        <p:spPr>
          <a:xfrm>
            <a:off x="6286512" y="1571612"/>
            <a:ext cx="357190" cy="28575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214282" y="2857496"/>
            <a:ext cx="4286280" cy="3786214"/>
          </a:xfrm>
          <a:prstGeom prst="roundRect">
            <a:avLst/>
          </a:prstGeom>
          <a:solidFill>
            <a:schemeClr val="bg2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714876" y="2857496"/>
            <a:ext cx="4214842" cy="3786214"/>
          </a:xfrm>
          <a:prstGeom prst="roundRect">
            <a:avLst/>
          </a:prstGeom>
          <a:solidFill>
            <a:schemeClr val="bg2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285720" y="2571744"/>
            <a:ext cx="4143404" cy="40318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676275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z-Cyrl-UZ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676275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z-Cyrl-UZ" sz="20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Агар қувват олиш вали  харакатни трактор трансмис-сиясидан олса, унинг харакати  трактор харакатига боғлиқ бўлади,  </a:t>
            </a:r>
            <a:r>
              <a:rPr kumimoji="0" lang="uz-Cyrl-UZ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трактор тўхтаса, қувват олиш валининг  харакати ҳам тўхтайди.</a:t>
            </a:r>
            <a:r>
              <a:rPr kumimoji="0" lang="uz-Cyrl-UZ" sz="20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</a:p>
          <a:p>
            <a:pPr marL="0" marR="0" lvl="0" indent="676275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z-Cyrl-UZ" sz="20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Бундай харакат бериш тури  </a:t>
            </a:r>
            <a:r>
              <a:rPr kumimoji="0" lang="uz-Cyrl-UZ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култиватор-ўғитлагич, маъданли ва маҳаллий ўғит сепгичлар</a:t>
            </a:r>
            <a:r>
              <a:rPr kumimoji="0" lang="uz-Cyrl-UZ" sz="2000" b="1" i="0" u="none" strike="noStrike" cap="none" normalizeH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uz-Cyrl-UZ" sz="20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каби қишлоқ хўжалиги машиналарида қўлланилади.</a:t>
            </a:r>
            <a:endParaRPr kumimoji="0" lang="uz-Cyrl-UZ" sz="2000" b="1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4714876" y="2654194"/>
            <a:ext cx="4143404" cy="37240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676275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z-Cyrl-UZ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676275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z-Cyrl-UZ" sz="20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Бу турдаги харакат бериш усулида қувват олиш вали харакатни трактор двигателини тирсакли валидан олади. </a:t>
            </a:r>
          </a:p>
          <a:p>
            <a:pPr lvl="0" indent="676275" algn="just" fontAlgn="base">
              <a:spcBef>
                <a:spcPct val="0"/>
              </a:spcBef>
              <a:spcAft>
                <a:spcPct val="0"/>
              </a:spcAft>
            </a:pPr>
            <a:r>
              <a:rPr kumimoji="0" lang="uz-Cyrl-UZ" sz="20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Бунда </a:t>
            </a:r>
            <a:r>
              <a:rPr kumimoji="0" lang="uz-Cyrl-UZ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трактор харакатдан тўхтаса ҳам қувват олиш валининг  харакати </a:t>
            </a:r>
            <a:r>
              <a:rPr kumimoji="0" lang="uz-Cyrl-UZ" sz="20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тўхтамайди. Бундай ҳаракат </a:t>
            </a:r>
            <a:r>
              <a:rPr lang="uz-Cyrl-UZ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пахта териш, пахта тозалаш,  ўт ўриш машиналари, сув насоси </a:t>
            </a:r>
            <a:r>
              <a:rPr lang="uz-Cyrl-UZ" sz="2000" b="1" dirty="0" smtClean="0">
                <a:latin typeface="Times New Roman" pitchFamily="18" charset="0"/>
                <a:cs typeface="Times New Roman" pitchFamily="18" charset="0"/>
              </a:rPr>
              <a:t>ва  бошқаларда  қўлланилади</a:t>
            </a:r>
            <a:endParaRPr kumimoji="0" lang="uz-Cyrl-UZ" sz="2000" b="1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Стрелка вниз 14"/>
          <p:cNvSpPr/>
          <p:nvPr/>
        </p:nvSpPr>
        <p:spPr>
          <a:xfrm>
            <a:off x="2143108" y="2357430"/>
            <a:ext cx="785818" cy="50006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Стрелка вниз 15"/>
          <p:cNvSpPr/>
          <p:nvPr/>
        </p:nvSpPr>
        <p:spPr>
          <a:xfrm>
            <a:off x="6072198" y="2357430"/>
            <a:ext cx="857256" cy="50006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1285852" y="142852"/>
            <a:ext cx="6715172" cy="857256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z-Cyrl-UZ" sz="2800" b="1" dirty="0" smtClean="0">
                <a:latin typeface="Times New Roman" pitchFamily="18" charset="0"/>
                <a:cs typeface="Times New Roman" pitchFamily="18" charset="0"/>
              </a:rPr>
              <a:t>Қувват олиш валини тракторга ўрнатилган жойига қараб турлари  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571472" y="1214422"/>
            <a:ext cx="3143272" cy="1571636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z-Cyrl-UZ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Тракторни олдига ўрнатиладиган</a:t>
            </a:r>
          </a:p>
          <a:p>
            <a:pPr algn="ctr"/>
            <a:r>
              <a:rPr lang="uz-Cyrl-UZ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(ўт ўрадиган жаткалар,  ғўзани чилпиш қурилмаси ва бошқалар) 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571472" y="4857760"/>
            <a:ext cx="3143272" cy="1714512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z-Cyrl-UZ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Тракторни ёнига ўрнатилган</a:t>
            </a:r>
          </a:p>
          <a:p>
            <a:pPr algn="ctr"/>
            <a:r>
              <a:rPr lang="uz-Cyrl-UZ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(қатор орасига ўғит соладиган култиватор) 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571472" y="2928934"/>
            <a:ext cx="3143272" cy="1785950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z-Cyrl-UZ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Тракторни орқа тарафига ўрнатилган </a:t>
            </a:r>
          </a:p>
          <a:p>
            <a:pPr algn="ctr"/>
            <a:r>
              <a:rPr lang="uz-Cyrl-UZ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(ўт ўргич, ўғит сепгич, пуркагич ва ҳакозолар)  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49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86182" y="1071546"/>
            <a:ext cx="5072098" cy="3429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000496" y="4235401"/>
            <a:ext cx="4622234" cy="26225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вал 3"/>
          <p:cNvSpPr/>
          <p:nvPr/>
        </p:nvSpPr>
        <p:spPr>
          <a:xfrm>
            <a:off x="2143108" y="357166"/>
            <a:ext cx="5000660" cy="1357322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z-Cyrl-UZ" sz="2800" b="1" dirty="0" smtClean="0">
                <a:solidFill>
                  <a:srgbClr val="FF0000"/>
                </a:solidFill>
              </a:rPr>
              <a:t>Диққат!  </a:t>
            </a:r>
          </a:p>
          <a:p>
            <a:pPr algn="ctr"/>
            <a:r>
              <a:rPr lang="uz-Cyrl-UZ" sz="2800" b="1" dirty="0" smtClean="0">
                <a:solidFill>
                  <a:srgbClr val="FF0000"/>
                </a:solidFill>
              </a:rPr>
              <a:t>Ёзиб олинг ва эслаб қолинг!</a:t>
            </a:r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5" name="Овал 4"/>
          <p:cNvSpPr/>
          <p:nvPr/>
        </p:nvSpPr>
        <p:spPr>
          <a:xfrm>
            <a:off x="500034" y="1857364"/>
            <a:ext cx="8358246" cy="4786346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endParaRPr lang="ru-RU" dirty="0"/>
          </a:p>
        </p:txBody>
      </p:sp>
      <p:sp>
        <p:nvSpPr>
          <p:cNvPr id="83969" name="Rectangle 1"/>
          <p:cNvSpPr>
            <a:spLocks noChangeArrowheads="1"/>
          </p:cNvSpPr>
          <p:nvPr/>
        </p:nvSpPr>
        <p:spPr bwMode="auto">
          <a:xfrm>
            <a:off x="642910" y="1857364"/>
            <a:ext cx="8072494" cy="45858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kumimoji="0" lang="uz-Cyrl-UZ" sz="40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      </a:t>
            </a:r>
            <a:r>
              <a:rPr lang="uz-Cyrl-UZ" sz="3600" b="1" dirty="0" smtClean="0">
                <a:latin typeface="Times New Roman" pitchFamily="18" charset="0"/>
                <a:cs typeface="Times New Roman" pitchFamily="18" charset="0"/>
              </a:rPr>
              <a:t>Тракторларни </a:t>
            </a:r>
          </a:p>
          <a:p>
            <a:r>
              <a:rPr lang="uz-Cyrl-UZ" sz="3600" b="1" dirty="0" smtClean="0">
                <a:latin typeface="Times New Roman" pitchFamily="18" charset="0"/>
                <a:cs typeface="Times New Roman" pitchFamily="18" charset="0"/>
              </a:rPr>
              <a:t>      танлашда  етиштириладиган экинлар  турига мос  бўлган қишлоқ хўжалиги машиналарининг </a:t>
            </a:r>
            <a:r>
              <a:rPr lang="uz-Cyrl-UZ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ишлати-лиши ва уларнинг тракторни  қувват олиш валидан фойдаланиш   имко- </a:t>
            </a:r>
          </a:p>
          <a:p>
            <a:r>
              <a:rPr lang="uz-Cyrl-UZ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нияти мавжудлигига </a:t>
            </a:r>
            <a:r>
              <a:rPr lang="uz-Cyrl-UZ" sz="3600" b="1" dirty="0" smtClean="0">
                <a:latin typeface="Times New Roman" pitchFamily="18" charset="0"/>
                <a:cs typeface="Times New Roman" pitchFamily="18" charset="0"/>
              </a:rPr>
              <a:t>алоҳида </a:t>
            </a:r>
          </a:p>
          <a:p>
            <a:r>
              <a:rPr lang="uz-Cyrl-UZ" sz="3600" b="1" dirty="0" smtClean="0">
                <a:latin typeface="Times New Roman" pitchFamily="18" charset="0"/>
                <a:cs typeface="Times New Roman" pitchFamily="18" charset="0"/>
              </a:rPr>
              <a:t>           аҳамият берилиши керак.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3635896" y="1772816"/>
            <a:ext cx="5184575" cy="3240360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uz-Cyrl-UZ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1). </a:t>
            </a:r>
            <a:r>
              <a:rPr lang="uz-Cyrl-UZ" sz="2800" b="1" dirty="0" smtClean="0">
                <a:latin typeface="Times New Roman" pitchFamily="18" charset="0"/>
                <a:cs typeface="Times New Roman" pitchFamily="18" charset="0"/>
              </a:rPr>
              <a:t>Тракторнинг </a:t>
            </a:r>
            <a:r>
              <a:rPr lang="uz-Cyrl-UZ" sz="2800" b="1" dirty="0">
                <a:latin typeface="Times New Roman" pitchFamily="18" charset="0"/>
                <a:cs typeface="Times New Roman" pitchFamily="18" charset="0"/>
              </a:rPr>
              <a:t>иш </a:t>
            </a:r>
            <a:r>
              <a:rPr lang="uz-Cyrl-UZ" sz="2800" b="1" dirty="0" smtClean="0">
                <a:latin typeface="Times New Roman" pitchFamily="18" charset="0"/>
                <a:cs typeface="Times New Roman" pitchFamily="18" charset="0"/>
              </a:rPr>
              <a:t>жиҳоз-ларига </a:t>
            </a:r>
            <a:r>
              <a:rPr lang="uz-Cyrl-UZ" sz="2800" b="1" dirty="0">
                <a:latin typeface="Times New Roman" pitchFamily="18" charset="0"/>
                <a:cs typeface="Times New Roman" pitchFamily="18" charset="0"/>
              </a:rPr>
              <a:t>нималар киради? </a:t>
            </a:r>
            <a:endParaRPr lang="uz-Cyrl-UZ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uz-Cyrl-UZ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2).</a:t>
            </a:r>
            <a:r>
              <a:rPr lang="uz-Cyrl-UZ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z-Cyrl-UZ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Ў</a:t>
            </a:r>
            <a:r>
              <a:rPr lang="uz-Cyrl-UZ" sz="2800" b="1" dirty="0" smtClean="0">
                <a:latin typeface="Times New Roman" pitchFamily="18" charset="0"/>
                <a:cs typeface="Times New Roman" pitchFamily="18" charset="0"/>
              </a:rPr>
              <a:t>рнатиш қурилмасининг вазифаси нимадан иборат?</a:t>
            </a:r>
          </a:p>
          <a:p>
            <a:pPr algn="just"/>
            <a:r>
              <a:rPr lang="uz-Cyrl-UZ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z-Cyrl-UZ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3).</a:t>
            </a:r>
            <a:r>
              <a:rPr lang="uz-Cyrl-UZ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z-Cyrl-UZ" sz="2800" b="1" dirty="0" smtClean="0">
                <a:latin typeface="Times New Roman" pitchFamily="18" charset="0"/>
                <a:cs typeface="Times New Roman" pitchFamily="18" charset="0"/>
              </a:rPr>
              <a:t>Қувват </a:t>
            </a:r>
            <a:r>
              <a:rPr lang="uz-Cyrl-UZ" sz="2800" b="1" dirty="0">
                <a:latin typeface="Times New Roman" pitchFamily="18" charset="0"/>
                <a:cs typeface="Times New Roman" pitchFamily="18" charset="0"/>
              </a:rPr>
              <a:t>олиш валининг </a:t>
            </a:r>
            <a:r>
              <a:rPr lang="uz-Cyrl-UZ" sz="2800" b="1" dirty="0" smtClean="0">
                <a:latin typeface="Times New Roman" pitchFamily="18" charset="0"/>
                <a:cs typeface="Times New Roman" pitchFamily="18" charset="0"/>
              </a:rPr>
              <a:t>вазифасини  айтинг.</a:t>
            </a:r>
            <a:endParaRPr lang="ru-RU" sz="2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683568" y="476672"/>
            <a:ext cx="7920880" cy="576064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z-Cyrl-UZ" sz="3200" b="1" dirty="0" smtClean="0">
                <a:latin typeface="Times New Roman" pitchFamily="18" charset="0"/>
                <a:cs typeface="Times New Roman" pitchFamily="18" charset="0"/>
              </a:rPr>
              <a:t>Мавзу бўйича билим савиясини баҳолаш </a:t>
            </a:r>
            <a:endParaRPr lang="uz-Cyrl-UZ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179512" y="1772817"/>
            <a:ext cx="3312368" cy="3240359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uz-Cyrl-UZ" sz="2000" b="1" dirty="0" smtClean="0">
                <a:latin typeface="Times New Roman" pitchFamily="18" charset="0"/>
                <a:cs typeface="Times New Roman" pitchFamily="18" charset="0"/>
              </a:rPr>
              <a:t>Ўрнатма </a:t>
            </a:r>
            <a:r>
              <a:rPr lang="uz-Cyrl-UZ" sz="2000" b="1" dirty="0">
                <a:latin typeface="Times New Roman" pitchFamily="18" charset="0"/>
                <a:cs typeface="Times New Roman" pitchFamily="18" charset="0"/>
              </a:rPr>
              <a:t>гидротизим, ўрнатиш қурилмаси, тиркалма, осма ва ярим осма ўрнатиш турлари,  икки ва уч нуқтали улаш усуллари, қувват олиш вали ва унинг  доимий  ёки ўзгарувчан айланишли турлари. 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467544" y="1166359"/>
            <a:ext cx="2808312" cy="457201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z-Cyrl-UZ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Тушунчалар </a:t>
            </a:r>
            <a:endParaRPr lang="ru-RU" sz="32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4283969" y="1173770"/>
            <a:ext cx="3816423" cy="449790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z-Cyrl-UZ" sz="32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Назорат саволлари</a:t>
            </a: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56536162"/>
              </p:ext>
            </p:extLst>
          </p:nvPr>
        </p:nvGraphicFramePr>
        <p:xfrm>
          <a:off x="359531" y="5229200"/>
          <a:ext cx="8388933" cy="1443261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2645159"/>
                <a:gridCol w="3249766"/>
                <a:gridCol w="2494008"/>
              </a:tblGrid>
              <a:tr h="90944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err="1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Биламан</a:t>
                      </a:r>
                      <a:r>
                        <a:rPr lang="ru-RU" sz="24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</a:t>
                      </a:r>
                      <a:r>
                        <a:rPr lang="ru-RU" sz="1800" dirty="0" err="1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дарс</a:t>
                      </a:r>
                      <a:r>
                        <a:rPr lang="ru-RU" sz="1800" dirty="0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800" dirty="0" err="1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бошида</a:t>
                      </a:r>
                      <a:r>
                        <a:rPr lang="ru-RU" sz="1800" dirty="0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800" dirty="0" err="1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ёзилади</a:t>
                      </a:r>
                      <a:r>
                        <a:rPr lang="ru-RU" sz="1800" dirty="0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)</a:t>
                      </a:r>
                      <a:r>
                        <a:rPr lang="ru-RU" sz="2400" dirty="0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sz="1600" dirty="0"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2794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dirty="0" err="1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Билишни</a:t>
                      </a:r>
                      <a:r>
                        <a:rPr lang="ru-RU" sz="240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2400" dirty="0" err="1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хоҳлайман</a:t>
                      </a:r>
                      <a:r>
                        <a:rPr lang="ru-RU" sz="24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800" dirty="0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</a:t>
                      </a:r>
                      <a:r>
                        <a:rPr lang="ru-RU" sz="1800" dirty="0" err="1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дарс</a:t>
                      </a:r>
                      <a:r>
                        <a:rPr lang="ru-RU" sz="1800" dirty="0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800" dirty="0" err="1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бошида</a:t>
                      </a:r>
                      <a:r>
                        <a:rPr lang="ru-RU" sz="1800" dirty="0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800" dirty="0" err="1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ёзилади</a:t>
                      </a:r>
                      <a:r>
                        <a:rPr lang="ru-RU" sz="1800" dirty="0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dirty="0" err="1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Билиб</a:t>
                      </a:r>
                      <a:r>
                        <a:rPr lang="ru-RU" sz="240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2400" dirty="0" err="1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олдим</a:t>
                      </a:r>
                      <a:r>
                        <a:rPr lang="ru-RU" sz="24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</a:t>
                      </a:r>
                      <a:r>
                        <a:rPr lang="ru-RU" sz="1600" dirty="0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</a:t>
                      </a:r>
                      <a:r>
                        <a:rPr lang="ru-RU" sz="1600" dirty="0" err="1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дарс</a:t>
                      </a:r>
                      <a:r>
                        <a:rPr lang="ru-RU" sz="1600" dirty="0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600" dirty="0" err="1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охирида</a:t>
                      </a:r>
                      <a:r>
                        <a:rPr lang="ru-RU" sz="1600" dirty="0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600" dirty="0" err="1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ёзилади</a:t>
                      </a:r>
                      <a:r>
                        <a:rPr lang="ru-RU" sz="1600" dirty="0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)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461805">
                <a:tc>
                  <a:txBody>
                    <a:bodyPr/>
                    <a:lstStyle/>
                    <a:p>
                      <a:pPr indent="3429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indent="3429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indent="3429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097921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кругленный прямоугольник 5"/>
          <p:cNvSpPr/>
          <p:nvPr/>
        </p:nvSpPr>
        <p:spPr>
          <a:xfrm>
            <a:off x="285720" y="1000108"/>
            <a:ext cx="8501122" cy="1571636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uz-Cyrl-UZ" sz="2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Тракторнинг ўрнатма гидротизими осма қишлоқ хўжалик машиналарини  </a:t>
            </a:r>
            <a:r>
              <a:rPr lang="uz-Cyrl-UZ" sz="2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ишчи ҳолатдан транспорт ҳолатига ёки аксинча иш  ҳолатига </a:t>
            </a:r>
            <a:r>
              <a:rPr lang="uz-Cyrl-UZ" sz="2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ўтказиш  учун хизмат қилади.</a:t>
            </a:r>
            <a:endParaRPr lang="ru-RU" sz="26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285720" y="2714620"/>
            <a:ext cx="8572560" cy="3857652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714348" y="6000768"/>
            <a:ext cx="7929618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7675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z-Cyrl-UZ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Тракторнинг ўрнатма гидротизими: 1ва 6 – ўрнатма қурилмалар;   2ва 5-куч цилиндрлари; 3- мой насоси: 4-тақсимлагич; 7- мой баки. </a:t>
            </a:r>
            <a:endParaRPr kumimoji="0" lang="uz-Cyrl-UZ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6830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  <a14:imgEffect>
                      <a14:brightnessContrast bright="-20000" contrast="4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571472" y="2786058"/>
            <a:ext cx="8010525" cy="3190875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  <a:effectLst/>
        </p:spPr>
      </p:pic>
      <p:sp>
        <p:nvSpPr>
          <p:cNvPr id="8" name="Скругленный прямоугольник 7"/>
          <p:cNvSpPr/>
          <p:nvPr/>
        </p:nvSpPr>
        <p:spPr>
          <a:xfrm>
            <a:off x="428596" y="285728"/>
            <a:ext cx="8358246" cy="571504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z-Cyrl-UZ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1. Трактор ўрнатма гидротизимининг вазифаси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785786" y="500042"/>
            <a:ext cx="7358114" cy="1000132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z-Cyrl-UZ" sz="3200" b="1" dirty="0" smtClean="0">
                <a:latin typeface="Times New Roman" pitchFamily="18" charset="0"/>
                <a:cs typeface="Times New Roman" pitchFamily="18" charset="0"/>
              </a:rPr>
              <a:t>Қишлоқ хўжалиги машиналарини тракторга улаш усуллари 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214282" y="1857364"/>
            <a:ext cx="3000396" cy="571504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z-Cyrl-UZ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Тиркама </a:t>
            </a:r>
            <a:endParaRPr lang="ru-RU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3357554" y="1857364"/>
            <a:ext cx="2428892" cy="642942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z-Cyrl-UZ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Осма</a:t>
            </a:r>
            <a:endParaRPr lang="ru-RU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5929322" y="1857364"/>
            <a:ext cx="3000396" cy="642942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z-Cyrl-UZ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Ярим осма</a:t>
            </a:r>
            <a:endParaRPr lang="ru-RU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Picture 4"/>
          <p:cNvPicPr>
            <a:picLocks noChangeAspect="1" noChangeArrowheads="1"/>
          </p:cNvPicPr>
          <p:nvPr/>
        </p:nvPicPr>
        <p:blipFill>
          <a:blip r:embed="rId2" cstate="print">
            <a:lum bright="-20000" contrast="40000"/>
          </a:blip>
          <a:srcRect/>
          <a:stretch>
            <a:fillRect/>
          </a:stretch>
        </p:blipFill>
        <p:spPr>
          <a:xfrm>
            <a:off x="3214678" y="2857496"/>
            <a:ext cx="2786082" cy="3071834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  <p:sp>
        <p:nvSpPr>
          <p:cNvPr id="10" name="Rectangle 3" descr="H5C28010R_1024x768"/>
          <p:cNvSpPr>
            <a:spLocks noGrp="1" noChangeAspect="1" noChangeArrowheads="1"/>
          </p:cNvSpPr>
          <p:nvPr isPhoto="1"/>
        </p:nvSpPr>
        <p:spPr bwMode="auto">
          <a:xfrm>
            <a:off x="142844" y="2857496"/>
            <a:ext cx="3000396" cy="3071834"/>
          </a:xfrm>
          <a:prstGeom prst="rect">
            <a:avLst/>
          </a:prstGeom>
          <a:blipFill dpi="0" rotWithShape="1">
            <a:blip r:embed="rId3" cstate="print">
              <a:lum contrast="40000"/>
            </a:blip>
            <a:srcRect/>
            <a:stretch>
              <a:fillRect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endParaRPr lang="en-GB"/>
          </a:p>
        </p:txBody>
      </p:sp>
      <p:sp>
        <p:nvSpPr>
          <p:cNvPr id="12" name="Стрелка вниз 11"/>
          <p:cNvSpPr/>
          <p:nvPr/>
        </p:nvSpPr>
        <p:spPr>
          <a:xfrm>
            <a:off x="1571604" y="1500174"/>
            <a:ext cx="357190" cy="35719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Стрелка вниз 14"/>
          <p:cNvSpPr/>
          <p:nvPr/>
        </p:nvSpPr>
        <p:spPr>
          <a:xfrm>
            <a:off x="4357686" y="1500174"/>
            <a:ext cx="357190" cy="35719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Стрелка вниз 16"/>
          <p:cNvSpPr/>
          <p:nvPr/>
        </p:nvSpPr>
        <p:spPr>
          <a:xfrm>
            <a:off x="7000892" y="1500174"/>
            <a:ext cx="357190" cy="35719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Стрелка вниз 17"/>
          <p:cNvSpPr/>
          <p:nvPr/>
        </p:nvSpPr>
        <p:spPr>
          <a:xfrm>
            <a:off x="1500166" y="2428868"/>
            <a:ext cx="571504" cy="42862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Стрелка вниз 19"/>
          <p:cNvSpPr/>
          <p:nvPr/>
        </p:nvSpPr>
        <p:spPr>
          <a:xfrm>
            <a:off x="4286248" y="2500306"/>
            <a:ext cx="571504" cy="35719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Стрелка вниз 20"/>
          <p:cNvSpPr/>
          <p:nvPr/>
        </p:nvSpPr>
        <p:spPr>
          <a:xfrm>
            <a:off x="6929454" y="2500306"/>
            <a:ext cx="571504" cy="35719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6" name="Picture 5" descr="C:\Documents and Settings\User\Рабочий стол\as\traktori.jpg"/>
          <p:cNvPicPr>
            <a:picLocks noChangeAspect="1" noChangeArrowheads="1"/>
          </p:cNvPicPr>
          <p:nvPr/>
        </p:nvPicPr>
        <p:blipFill>
          <a:blip r:embed="rId4">
            <a:lum bright="-10000" contrast="40000"/>
          </a:blip>
          <a:srcRect/>
          <a:stretch>
            <a:fillRect/>
          </a:stretch>
        </p:blipFill>
        <p:spPr bwMode="auto">
          <a:xfrm>
            <a:off x="6072198" y="2857496"/>
            <a:ext cx="2928958" cy="3071834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683568" y="908720"/>
            <a:ext cx="7992888" cy="662892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z-Cyrl-UZ" sz="2800" b="1" dirty="0" smtClean="0">
                <a:latin typeface="Times New Roman" pitchFamily="18" charset="0"/>
                <a:cs typeface="Times New Roman" pitchFamily="18" charset="0"/>
              </a:rPr>
              <a:t>Тиркама машиналарни  тракторга улаш қурилмалари</a:t>
            </a:r>
            <a:r>
              <a:rPr lang="uz-Cyrl-UZ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/>
          <p:cNvPicPr/>
          <p:nvPr/>
        </p:nvPicPr>
        <p:blipFill>
          <a:blip r:embed="rId2">
            <a:lum bright="-20000" contrast="4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8662" y="2428868"/>
            <a:ext cx="3419475" cy="2683966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Скругленный прямоугольник 5"/>
          <p:cNvSpPr/>
          <p:nvPr/>
        </p:nvSpPr>
        <p:spPr>
          <a:xfrm>
            <a:off x="857224" y="1857364"/>
            <a:ext cx="3429024" cy="500066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z-Cyrl-UZ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Ғилдиракли тракторларда</a:t>
            </a:r>
            <a:endParaRPr lang="ru-RU" sz="2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4786314" y="1857364"/>
            <a:ext cx="3357586" cy="500066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z-Cyrl-UZ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Занжирли тракторларда</a:t>
            </a:r>
            <a:endParaRPr lang="ru-RU" sz="2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Рисунок 7"/>
          <p:cNvPicPr/>
          <p:nvPr/>
        </p:nvPicPr>
        <p:blipFill>
          <a:blip r:embed="rId3" cstate="print">
            <a:lum bright="-20000" contrast="4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6314" y="2571744"/>
            <a:ext cx="3414718" cy="2527084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Скругленный прямоугольник 8"/>
          <p:cNvSpPr/>
          <p:nvPr/>
        </p:nvSpPr>
        <p:spPr>
          <a:xfrm>
            <a:off x="857224" y="5286388"/>
            <a:ext cx="3357586" cy="1214446"/>
          </a:xfrm>
          <a:prstGeom prst="round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929190" y="5286388"/>
            <a:ext cx="3286148" cy="1214446"/>
          </a:xfrm>
          <a:prstGeom prst="round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5000628" y="5286388"/>
            <a:ext cx="3071834" cy="1600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z-Cyrl-UZ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Тиркаш қурилмасининг тузилиши;   1-маҳкамлагич;            2-шатаклагич;           3-қўшиш сирғаси; 4-сирға бармоғи;  5-улаш бармоғи</a:t>
            </a:r>
            <a:endParaRPr kumimoji="0" lang="ru-RU" sz="9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928662" y="5286388"/>
            <a:ext cx="3214710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z-Cyrl-UZ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Ўрнатиш</a:t>
            </a:r>
            <a:r>
              <a:rPr kumimoji="0" lang="uz-Cyrl-UZ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қурилмасига шатаклагич ўрнатиш:</a:t>
            </a:r>
            <a:endParaRPr kumimoji="0" lang="ru-RU" sz="9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z-Cyrl-UZ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1-қўзғатмаслик тортқилари;                  2-шатаклагич; 3-маҳкамлагич;</a:t>
            </a:r>
            <a:endParaRPr kumimoji="0" lang="ru-RU" sz="9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z-Cyrl-UZ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4-пастки тортқилар, 5-тик кашаклар.</a:t>
            </a:r>
            <a:endParaRPr kumimoji="0" lang="uz-Cyrl-UZ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Стрелка вниз 13"/>
          <p:cNvSpPr/>
          <p:nvPr/>
        </p:nvSpPr>
        <p:spPr>
          <a:xfrm>
            <a:off x="2428860" y="1571612"/>
            <a:ext cx="285752" cy="28575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Стрелка вниз 14"/>
          <p:cNvSpPr/>
          <p:nvPr/>
        </p:nvSpPr>
        <p:spPr>
          <a:xfrm>
            <a:off x="6286512" y="1571612"/>
            <a:ext cx="357190" cy="28575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285720" y="214290"/>
            <a:ext cx="8643998" cy="571504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z-Cyrl-UZ" sz="3200" b="1" dirty="0" smtClean="0">
                <a:latin typeface="Times New Roman" pitchFamily="18" charset="0"/>
                <a:cs typeface="Times New Roman" pitchFamily="18" charset="0"/>
              </a:rPr>
              <a:t>2. Трактор ўрнатма қурилмасининг турлари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928662" y="142852"/>
            <a:ext cx="7286676" cy="71438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z-Cyrl-UZ" sz="2800" b="1" dirty="0" smtClean="0">
                <a:latin typeface="Times New Roman" pitchFamily="18" charset="0"/>
                <a:cs typeface="Times New Roman" pitchFamily="18" charset="0"/>
              </a:rPr>
              <a:t>Осма ва ярим осма  машиналарни  тракторга улаш усуллари.</a:t>
            </a:r>
            <a:r>
              <a:rPr lang="uz-Cyrl-UZ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928662" y="1142984"/>
            <a:ext cx="3429024" cy="500066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z-Cyrl-UZ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Икки нуқтали  ўрнатиш  қурилмаси</a:t>
            </a:r>
            <a:endParaRPr lang="ru-RU" sz="2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4857752" y="1142984"/>
            <a:ext cx="3357586" cy="500066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z-Cyrl-UZ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Уч нуқтали ўрнатиш  </a:t>
            </a:r>
          </a:p>
          <a:p>
            <a:pPr algn="ctr"/>
            <a:r>
              <a:rPr lang="uz-Cyrl-UZ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қурилмаси</a:t>
            </a:r>
            <a:endParaRPr lang="ru-RU" sz="2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929190" y="5286388"/>
            <a:ext cx="3286148" cy="1214446"/>
          </a:xfrm>
          <a:prstGeom prst="round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трелка вниз 12"/>
          <p:cNvSpPr/>
          <p:nvPr/>
        </p:nvSpPr>
        <p:spPr>
          <a:xfrm>
            <a:off x="2428860" y="857232"/>
            <a:ext cx="285752" cy="28575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Стрелка вниз 13"/>
          <p:cNvSpPr/>
          <p:nvPr/>
        </p:nvSpPr>
        <p:spPr>
          <a:xfrm>
            <a:off x="6286512" y="857232"/>
            <a:ext cx="357190" cy="28575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285720" y="1785926"/>
            <a:ext cx="4214842" cy="1285884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z-Cyrl-UZ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Икки нуқтали   ўрнатиш қурилмаси  тракторга нисбатан  </a:t>
            </a:r>
            <a:r>
              <a:rPr lang="uz-Cyrl-UZ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10-15</a:t>
            </a:r>
            <a:r>
              <a:rPr lang="uz-Cyrl-UZ" sz="1600" b="1" baseline="30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0</a:t>
            </a:r>
            <a:r>
              <a:rPr lang="en-US" sz="1600" b="1" baseline="30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z-Cyrl-UZ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гача </a:t>
            </a:r>
            <a:r>
              <a:rPr lang="uz-Cyrl-UZ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бурилиб ишлашга мажбур бўладиган (масалан, плуг) машиналарни ўрнатишда қўлланилади. </a:t>
            </a:r>
            <a:endParaRPr lang="ru-RU" sz="16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4572000" y="1785926"/>
            <a:ext cx="4286280" cy="1285884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081" name="Rectangle 1"/>
          <p:cNvSpPr>
            <a:spLocks noChangeArrowheads="1"/>
          </p:cNvSpPr>
          <p:nvPr/>
        </p:nvSpPr>
        <p:spPr bwMode="auto">
          <a:xfrm>
            <a:off x="4500562" y="1714488"/>
            <a:ext cx="4357718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3619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z-Cyrl-UZ" sz="16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Уч нуқтали ўрнатиш қурилмаси тракторга нисбатан ён томонларга бурилмасдан юриши талаб қилинадиган машиналарни (сеялка, чопиқ култиватори, ўғит сепгич ва ҳ.) ўрнатишда қўлланилади. </a:t>
            </a:r>
            <a:endParaRPr kumimoji="0" lang="uz-Cyrl-UZ" sz="2000" b="1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8" name="Рисунок 17"/>
          <p:cNvPicPr/>
          <p:nvPr/>
        </p:nvPicPr>
        <p:blipFill>
          <a:blip r:embed="rId2">
            <a:lum bright="-20000" contrast="4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0100" y="3143248"/>
            <a:ext cx="2785009" cy="2143140"/>
          </a:xfrm>
          <a:prstGeom prst="rect">
            <a:avLst/>
          </a:prstGeom>
          <a:noFill/>
          <a:ln>
            <a:noFill/>
          </a:ln>
        </p:spPr>
      </p:pic>
      <p:pic>
        <p:nvPicPr>
          <p:cNvPr id="19" name="Рисунок 18"/>
          <p:cNvPicPr/>
          <p:nvPr/>
        </p:nvPicPr>
        <p:blipFill>
          <a:blip r:embed="rId3">
            <a:lum bright="-20000" contrast="4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72132" y="3214686"/>
            <a:ext cx="2500330" cy="2000264"/>
          </a:xfrm>
          <a:prstGeom prst="rect">
            <a:avLst/>
          </a:prstGeom>
          <a:noFill/>
          <a:ln>
            <a:noFill/>
          </a:ln>
        </p:spPr>
      </p:pic>
      <p:sp>
        <p:nvSpPr>
          <p:cNvPr id="20" name="Скругленный прямоугольник 19"/>
          <p:cNvSpPr/>
          <p:nvPr/>
        </p:nvSpPr>
        <p:spPr>
          <a:xfrm>
            <a:off x="4714876" y="5357826"/>
            <a:ext cx="4143404" cy="1285884"/>
          </a:xfrm>
          <a:prstGeom prst="roundRect">
            <a:avLst>
              <a:gd name="adj" fmla="val 19129"/>
            </a:avLst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uz-Cyrl-UZ" sz="1400" b="1" dirty="0" smtClean="0">
                <a:latin typeface="Times New Roman" pitchFamily="18" charset="0"/>
                <a:cs typeface="Times New Roman" pitchFamily="18" charset="0"/>
              </a:rPr>
              <a:t>1-юқориги ўқ, 2-пасткиўқ, 3- ўрта ўқ,               4-кўтариш ричаги, 5- марказий тортқи,            6-кашаклар,  7-пастки бўйлама тортқилар,8-гидроцилиндр, 9-марказий тортқи втулкаси, 10-бўйлама тортқилар втулкаси, 11-муфта.</a:t>
            </a:r>
            <a:endParaRPr lang="ru-RU" sz="14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642910" y="5357826"/>
            <a:ext cx="3929090" cy="1357322"/>
          </a:xfrm>
          <a:prstGeom prst="round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082" name="Rectangle 2"/>
          <p:cNvSpPr>
            <a:spLocks noChangeArrowheads="1"/>
          </p:cNvSpPr>
          <p:nvPr/>
        </p:nvSpPr>
        <p:spPr bwMode="auto">
          <a:xfrm>
            <a:off x="714348" y="5357827"/>
            <a:ext cx="3786214" cy="16619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z-Cyrl-UZ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1-юқориги ўқ, 2-пастки ўқ, 3- ўрта ўқ,                4-кўтариш ричаги,   5- марказий тортқи,              6-кашаклар, 7-пастки бўйлама тортқилар,        8-гидроцилиндр, 9-марказий тортқи втулкаси, 10-бўйлама тортқилар втулкаси, 11-муфта.</a:t>
            </a:r>
            <a:endParaRPr kumimoji="0" lang="ru-RU" sz="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4" name="Стрелка вниз 23"/>
          <p:cNvSpPr/>
          <p:nvPr/>
        </p:nvSpPr>
        <p:spPr>
          <a:xfrm>
            <a:off x="2428860" y="1643050"/>
            <a:ext cx="357190" cy="14287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Стрелка вниз 24"/>
          <p:cNvSpPr/>
          <p:nvPr/>
        </p:nvSpPr>
        <p:spPr>
          <a:xfrm>
            <a:off x="6286512" y="1643050"/>
            <a:ext cx="500066" cy="14287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Скругленный прямоугольник 7"/>
          <p:cNvSpPr/>
          <p:nvPr/>
        </p:nvSpPr>
        <p:spPr>
          <a:xfrm>
            <a:off x="642910" y="1928802"/>
            <a:ext cx="7929618" cy="4357718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081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290817" name="Рисунок 13"/>
          <p:cNvPicPr>
            <a:picLocks noChangeAspect="1" noChangeArrowheads="1"/>
          </p:cNvPicPr>
          <p:nvPr/>
        </p:nvPicPr>
        <p:blipFill>
          <a:blip r:embed="rId2">
            <a:lum bright="-20000" contrast="40000"/>
          </a:blip>
          <a:srcRect/>
          <a:stretch>
            <a:fillRect/>
          </a:stretch>
        </p:blipFill>
        <p:spPr bwMode="auto">
          <a:xfrm>
            <a:off x="785786" y="2143116"/>
            <a:ext cx="7643866" cy="3071834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</p:pic>
      <p:sp>
        <p:nvSpPr>
          <p:cNvPr id="290821" name="Rectangle 5"/>
          <p:cNvSpPr>
            <a:spLocks noChangeArrowheads="1"/>
          </p:cNvSpPr>
          <p:nvPr/>
        </p:nvSpPr>
        <p:spPr bwMode="auto">
          <a:xfrm>
            <a:off x="1285852" y="4786322"/>
            <a:ext cx="6929486" cy="17235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z-Cyrl-UZ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z-Cyrl-UZ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z-Cyrl-UZ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Осма плуг рамасининг дала юзасига параллеллигини ростлаш: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z-Cyrl-UZ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1-пастки тортқич; 2-пастки тортқич кашаги; 3-марказий тортқи; 4-плуг рамаси; 5- корпус; 6-ростлаш механизми</a:t>
            </a:r>
            <a:endParaRPr kumimoji="0" lang="ru-RU" sz="9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1142976" y="500042"/>
            <a:ext cx="6929486" cy="928694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z-Cyrl-UZ" sz="3200" b="1" dirty="0" smtClean="0">
                <a:latin typeface="Times New Roman" pitchFamily="18" charset="0"/>
                <a:cs typeface="Times New Roman" pitchFamily="18" charset="0"/>
              </a:rPr>
              <a:t>Трактор ўрнатма      қурилмасининг аҳамияти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Toplink"/>
          <p:cNvPicPr>
            <a:picLocks noChangeAspect="1" noChangeArrowheads="1"/>
          </p:cNvPicPr>
          <p:nvPr/>
        </p:nvPicPr>
        <p:blipFill>
          <a:blip r:embed="rId2">
            <a:lum contrast="40000"/>
          </a:blip>
          <a:srcRect/>
          <a:stretch>
            <a:fillRect/>
          </a:stretch>
        </p:blipFill>
        <p:spPr bwMode="auto">
          <a:xfrm>
            <a:off x="4786314" y="2000240"/>
            <a:ext cx="4272734" cy="3214710"/>
          </a:xfrm>
          <a:prstGeom prst="rect">
            <a:avLst/>
          </a:prstGeom>
          <a:noFill/>
        </p:spPr>
      </p:pic>
      <p:pic>
        <p:nvPicPr>
          <p:cNvPr id="5" name="Picture 4" descr="Frame paralell"/>
          <p:cNvPicPr>
            <a:picLocks noChangeAspect="1" noChangeArrowheads="1"/>
          </p:cNvPicPr>
          <p:nvPr/>
        </p:nvPicPr>
        <p:blipFill>
          <a:blip r:embed="rId3">
            <a:lum contrast="30000"/>
          </a:blip>
          <a:srcRect/>
          <a:stretch>
            <a:fillRect/>
          </a:stretch>
        </p:blipFill>
        <p:spPr bwMode="auto">
          <a:xfrm>
            <a:off x="285720" y="2000240"/>
            <a:ext cx="4441510" cy="321471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pic>
      <p:sp>
        <p:nvSpPr>
          <p:cNvPr id="6" name="Скругленный прямоугольник 5"/>
          <p:cNvSpPr/>
          <p:nvPr/>
        </p:nvSpPr>
        <p:spPr>
          <a:xfrm>
            <a:off x="1071538" y="642918"/>
            <a:ext cx="7072362" cy="1000132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 err="1" smtClean="0">
                <a:latin typeface="Times New Roman" pitchFamily="18" charset="0"/>
                <a:cs typeface="Times New Roman" pitchFamily="18" charset="0"/>
              </a:rPr>
              <a:t>Плугни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ер </a:t>
            </a:r>
            <a:r>
              <a:rPr lang="ru-RU" sz="3200" b="1" dirty="0" err="1" smtClean="0">
                <a:latin typeface="Times New Roman" pitchFamily="18" charset="0"/>
                <a:cs typeface="Times New Roman" pitchFamily="18" charset="0"/>
              </a:rPr>
              <a:t>юзасига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err="1" smtClean="0">
                <a:latin typeface="Times New Roman" pitchFamily="18" charset="0"/>
                <a:cs typeface="Times New Roman" pitchFamily="18" charset="0"/>
              </a:rPr>
              <a:t>нисбатан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err="1" smtClean="0">
                <a:latin typeface="Times New Roman" pitchFamily="18" charset="0"/>
                <a:cs typeface="Times New Roman" pitchFamily="18" charset="0"/>
              </a:rPr>
              <a:t>тўғри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3200" b="1" dirty="0" err="1" smtClean="0">
                <a:latin typeface="Times New Roman" pitchFamily="18" charset="0"/>
                <a:cs typeface="Times New Roman" pitchFamily="18" charset="0"/>
              </a:rPr>
              <a:t>горизонтал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)  </a:t>
            </a:r>
            <a:r>
              <a:rPr lang="ru-RU" sz="3200" b="1" dirty="0" err="1" smtClean="0">
                <a:latin typeface="Times New Roman" pitchFamily="18" charset="0"/>
                <a:cs typeface="Times New Roman" pitchFamily="18" charset="0"/>
              </a:rPr>
              <a:t>ўрнатилган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err="1" smtClean="0">
                <a:latin typeface="Times New Roman" pitchFamily="18" charset="0"/>
                <a:cs typeface="Times New Roman" pitchFamily="18" charset="0"/>
              </a:rPr>
              <a:t>ҳолат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143108" y="5214950"/>
            <a:ext cx="40267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z-Cyrl-UZ" sz="2800" b="1" dirty="0" smtClean="0">
                <a:solidFill>
                  <a:srgbClr val="FF0000"/>
                </a:solidFill>
              </a:rPr>
              <a:t>А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929454" y="5286388"/>
            <a:ext cx="3834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z-Cyrl-UZ" sz="2800" b="1" dirty="0" smtClean="0">
                <a:solidFill>
                  <a:srgbClr val="00B0F0"/>
                </a:solidFill>
              </a:rPr>
              <a:t>Б</a:t>
            </a:r>
            <a:endParaRPr lang="ru-RU" b="1" dirty="0">
              <a:solidFill>
                <a:srgbClr val="00B0F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643042" y="6000768"/>
            <a:ext cx="650505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z-Cyrl-UZ" sz="2400" b="1" dirty="0" smtClean="0">
                <a:solidFill>
                  <a:srgbClr val="FF0000"/>
                </a:solidFill>
              </a:rPr>
              <a:t>А</a:t>
            </a:r>
            <a:r>
              <a:rPr lang="uz-Cyrl-UZ" sz="2400" b="1" dirty="0" smtClean="0"/>
              <a:t> - умумий кўриниши;  </a:t>
            </a:r>
            <a:r>
              <a:rPr lang="uz-Cyrl-UZ" sz="2400" b="1" dirty="0" smtClean="0">
                <a:solidFill>
                  <a:srgbClr val="00B0F0"/>
                </a:solidFill>
              </a:rPr>
              <a:t>Б</a:t>
            </a:r>
            <a:r>
              <a:rPr lang="uz-Cyrl-UZ" sz="2400" b="1" dirty="0" smtClean="0"/>
              <a:t> - кинематик схемаси  </a:t>
            </a:r>
            <a:endParaRPr lang="ru-RU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971600" y="404664"/>
            <a:ext cx="7128792" cy="936104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 err="1" smtClean="0">
                <a:latin typeface="Times New Roman" pitchFamily="18" charset="0"/>
                <a:cs typeface="Times New Roman" pitchFamily="18" charset="0"/>
              </a:rPr>
              <a:t>Замонавий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err="1" smtClean="0">
                <a:latin typeface="Times New Roman" pitchFamily="18" charset="0"/>
                <a:cs typeface="Times New Roman" pitchFamily="18" charset="0"/>
              </a:rPr>
              <a:t>осма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err="1" smtClean="0">
                <a:latin typeface="Times New Roman" pitchFamily="18" charset="0"/>
                <a:cs typeface="Times New Roman" pitchFamily="18" charset="0"/>
              </a:rPr>
              <a:t>плугни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err="1" smtClean="0">
                <a:latin typeface="Times New Roman" pitchFamily="18" charset="0"/>
                <a:cs typeface="Times New Roman" pitchFamily="18" charset="0"/>
              </a:rPr>
              <a:t>тракторга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err="1" smtClean="0">
                <a:latin typeface="Times New Roman" pitchFamily="18" charset="0"/>
                <a:cs typeface="Times New Roman" pitchFamily="18" charset="0"/>
              </a:rPr>
              <a:t>тўғри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err="1" smtClean="0">
                <a:latin typeface="Times New Roman" pitchFamily="18" charset="0"/>
                <a:cs typeface="Times New Roman" pitchFamily="18" charset="0"/>
              </a:rPr>
              <a:t>ўрнатиш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323528" y="1484784"/>
            <a:ext cx="8568952" cy="4968552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Рисунок 5"/>
          <p:cNvPicPr/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4553" y="1648966"/>
            <a:ext cx="7704856" cy="468052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5976443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2" val="2a543ff91efc688e3ca38cbfb95d6a668f90bf4"/>
</p:tagLst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705</Words>
  <Application>Microsoft Office PowerPoint</Application>
  <PresentationFormat>Экран (4:3)</PresentationFormat>
  <Paragraphs>86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Гость</dc:creator>
  <cp:lastModifiedBy>Admin</cp:lastModifiedBy>
  <cp:revision>4</cp:revision>
  <dcterms:created xsi:type="dcterms:W3CDTF">2016-06-01T12:18:58Z</dcterms:created>
  <dcterms:modified xsi:type="dcterms:W3CDTF">2018-03-02T10:30:03Z</dcterms:modified>
</cp:coreProperties>
</file>