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9144000" cy="6858000" type="screen4x3"/>
  <p:notesSz cx="6858000" cy="9144000"/>
  <p:custDataLst>
    <p:tags r:id="rId20"/>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7E7912-B2B0-4DA5-9B4B-113B39689F02}" type="datetimeFigureOut">
              <a:rPr lang="ru-RU" smtClean="0"/>
              <a:t>02.05.2018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FE3360-192C-456F-A512-ADD143F10E3B}" type="slidenum">
              <a:rPr lang="ru-RU" smtClean="0"/>
              <a:t>‹#›</a:t>
            </a:fld>
            <a:endParaRPr lang="ru-RU"/>
          </a:p>
        </p:txBody>
      </p:sp>
    </p:spTree>
    <p:extLst>
      <p:ext uri="{BB962C8B-B14F-4D97-AF65-F5344CB8AC3E}">
        <p14:creationId xmlns:p14="http://schemas.microsoft.com/office/powerpoint/2010/main" val="3676068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E1768A9-0D1B-40B3-8AC3-BEF3573E4420}" type="slidenum">
              <a:rPr lang="ru-RU" smtClean="0"/>
              <a:pPr/>
              <a:t>5</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E1768A9-0D1B-40B3-8AC3-BEF3573E4420}" type="slidenum">
              <a:rPr lang="ru-RU" smtClean="0"/>
              <a:pPr/>
              <a:t>6</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E1768A9-0D1B-40B3-8AC3-BEF3573E4420}" type="slidenum">
              <a:rPr lang="ru-RU" smtClean="0"/>
              <a:pPr/>
              <a:t>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29FC8B0-BFA2-4AC3-A259-FC772766E05A}" type="datetimeFigureOut">
              <a:rPr lang="ru-RU" smtClean="0"/>
              <a:t>02.05.2018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6F3B99-BC63-4513-A10E-858B22F8B4FD}"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29FC8B0-BFA2-4AC3-A259-FC772766E05A}" type="datetimeFigureOut">
              <a:rPr lang="ru-RU" smtClean="0"/>
              <a:t>02.05.2018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6F3B99-BC63-4513-A10E-858B22F8B4FD}"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29FC8B0-BFA2-4AC3-A259-FC772766E05A}" type="datetimeFigureOut">
              <a:rPr lang="ru-RU" smtClean="0"/>
              <a:t>02.05.2018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6F3B99-BC63-4513-A10E-858B22F8B4FD}"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29FC8B0-BFA2-4AC3-A259-FC772766E05A}" type="datetimeFigureOut">
              <a:rPr lang="ru-RU" smtClean="0"/>
              <a:t>02.05.2018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6F3B99-BC63-4513-A10E-858B22F8B4FD}"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29FC8B0-BFA2-4AC3-A259-FC772766E05A}" type="datetimeFigureOut">
              <a:rPr lang="ru-RU" smtClean="0"/>
              <a:t>02.05.2018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6F3B99-BC63-4513-A10E-858B22F8B4FD}"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29FC8B0-BFA2-4AC3-A259-FC772766E05A}" type="datetimeFigureOut">
              <a:rPr lang="ru-RU" smtClean="0"/>
              <a:t>02.05.2018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06F3B99-BC63-4513-A10E-858B22F8B4FD}"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29FC8B0-BFA2-4AC3-A259-FC772766E05A}" type="datetimeFigureOut">
              <a:rPr lang="ru-RU" smtClean="0"/>
              <a:t>02.05.2018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06F3B99-BC63-4513-A10E-858B22F8B4FD}"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29FC8B0-BFA2-4AC3-A259-FC772766E05A}" type="datetimeFigureOut">
              <a:rPr lang="ru-RU" smtClean="0"/>
              <a:t>02.05.2018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06F3B99-BC63-4513-A10E-858B22F8B4FD}"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29FC8B0-BFA2-4AC3-A259-FC772766E05A}" type="datetimeFigureOut">
              <a:rPr lang="ru-RU" smtClean="0"/>
              <a:t>02.05.2018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06F3B99-BC63-4513-A10E-858B22F8B4FD}"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29FC8B0-BFA2-4AC3-A259-FC772766E05A}" type="datetimeFigureOut">
              <a:rPr lang="ru-RU" smtClean="0"/>
              <a:t>02.05.2018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06F3B99-BC63-4513-A10E-858B22F8B4FD}"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29FC8B0-BFA2-4AC3-A259-FC772766E05A}" type="datetimeFigureOut">
              <a:rPr lang="ru-RU" smtClean="0"/>
              <a:t>02.05.2018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06F3B99-BC63-4513-A10E-858B22F8B4FD}"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9FC8B0-BFA2-4AC3-A259-FC772766E05A}" type="datetimeFigureOut">
              <a:rPr lang="ru-RU" smtClean="0"/>
              <a:t>02.05.2018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6F3B99-BC63-4513-A10E-858B22F8B4FD}"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285720" y="714356"/>
            <a:ext cx="8643998" cy="535785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9" name="Rectangle 1"/>
          <p:cNvSpPr>
            <a:spLocks noChangeArrowheads="1"/>
          </p:cNvSpPr>
          <p:nvPr/>
        </p:nvSpPr>
        <p:spPr bwMode="auto">
          <a:xfrm>
            <a:off x="395536" y="1347417"/>
            <a:ext cx="864096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sz="3200" b="1" dirty="0">
                <a:latin typeface="Times New Roman" pitchFamily="18" charset="0"/>
                <a:cs typeface="Times New Roman" pitchFamily="18" charset="0"/>
              </a:rPr>
              <a:t>1</a:t>
            </a:r>
            <a:r>
              <a:rPr lang="uz-Cyrl-UZ" sz="3200" b="1" dirty="0" smtClean="0">
                <a:latin typeface="Times New Roman" pitchFamily="18" charset="0"/>
                <a:cs typeface="Times New Roman" pitchFamily="18" charset="0"/>
              </a:rPr>
              <a:t>9 </a:t>
            </a:r>
            <a:r>
              <a:rPr lang="uz-Cyrl-UZ" sz="3200" b="1" dirty="0">
                <a:latin typeface="Times New Roman" pitchFamily="18" charset="0"/>
                <a:cs typeface="Times New Roman" pitchFamily="18" charset="0"/>
              </a:rPr>
              <a:t>- мавзу: </a:t>
            </a:r>
            <a:r>
              <a:rPr lang="uz-Cyrl-UZ" sz="3200" b="1" dirty="0" smtClean="0">
                <a:latin typeface="Times New Roman" pitchFamily="18" charset="0"/>
                <a:cs typeface="Times New Roman" pitchFamily="18" charset="0"/>
              </a:rPr>
              <a:t>Бошоқли донлар ҳосилини йиғиштириш  </a:t>
            </a:r>
            <a:r>
              <a:rPr lang="uz-Cyrl-UZ" sz="3200" b="1" dirty="0">
                <a:latin typeface="Times New Roman" pitchFamily="18" charset="0"/>
                <a:cs typeface="Times New Roman" pitchFamily="18" charset="0"/>
              </a:rPr>
              <a:t>(2 соат)</a:t>
            </a:r>
            <a:endParaRPr lang="ru-RU" sz="3200" dirty="0">
              <a:latin typeface="Times New Roman" pitchFamily="18" charset="0"/>
              <a:cs typeface="Times New Roman" pitchFamily="18" charset="0"/>
            </a:endParaRPr>
          </a:p>
          <a:p>
            <a:pPr algn="ctr"/>
            <a:r>
              <a:rPr lang="uz-Cyrl-UZ" sz="3200" b="1" dirty="0">
                <a:latin typeface="Times New Roman" pitchFamily="18" charset="0"/>
                <a:cs typeface="Times New Roman" pitchFamily="18" charset="0"/>
              </a:rPr>
              <a:t> </a:t>
            </a:r>
            <a:endParaRPr lang="ru-RU" sz="3200" dirty="0">
              <a:latin typeface="Times New Roman" pitchFamily="18" charset="0"/>
              <a:cs typeface="Times New Roman" pitchFamily="18" charset="0"/>
            </a:endParaRPr>
          </a:p>
          <a:p>
            <a:r>
              <a:rPr lang="uz-Cyrl-UZ" sz="2800" b="1" dirty="0">
                <a:latin typeface="Times New Roman" pitchFamily="18" charset="0"/>
                <a:cs typeface="Times New Roman" pitchFamily="18" charset="0"/>
              </a:rPr>
              <a:t>Режа: 1. </a:t>
            </a:r>
            <a:r>
              <a:rPr lang="uz-Cyrl-UZ" sz="2800" b="1" dirty="0" smtClean="0">
                <a:latin typeface="Times New Roman" pitchFamily="18" charset="0"/>
                <a:cs typeface="Times New Roman" pitchFamily="18" charset="0"/>
              </a:rPr>
              <a:t>Бошоқли донлар ҳосилини  </a:t>
            </a:r>
            <a:r>
              <a:rPr lang="uz-Cyrl-UZ" sz="2800" b="1" dirty="0">
                <a:latin typeface="Times New Roman" pitchFamily="18" charset="0"/>
                <a:cs typeface="Times New Roman" pitchFamily="18" charset="0"/>
              </a:rPr>
              <a:t>йиғиштириб </a:t>
            </a:r>
            <a:endParaRPr lang="uz-Cyrl-UZ" sz="2800" b="1" dirty="0" smtClean="0">
              <a:latin typeface="Times New Roman" pitchFamily="18" charset="0"/>
              <a:cs typeface="Times New Roman" pitchFamily="18" charset="0"/>
            </a:endParaRPr>
          </a:p>
          <a:p>
            <a:r>
              <a:rPr lang="uz-Cyrl-UZ" sz="2800" b="1" dirty="0">
                <a:latin typeface="Times New Roman" pitchFamily="18" charset="0"/>
                <a:cs typeface="Times New Roman" pitchFamily="18" charset="0"/>
              </a:rPr>
              <a:t> </a:t>
            </a:r>
            <a:r>
              <a:rPr lang="uz-Cyrl-UZ" sz="2800" b="1" dirty="0" smtClean="0">
                <a:latin typeface="Times New Roman" pitchFamily="18" charset="0"/>
                <a:cs typeface="Times New Roman" pitchFamily="18" charset="0"/>
              </a:rPr>
              <a:t>              олишнинг   </a:t>
            </a:r>
            <a:r>
              <a:rPr lang="uz-Cyrl-UZ" sz="2800" b="1" dirty="0">
                <a:latin typeface="Times New Roman" pitchFamily="18" charset="0"/>
                <a:cs typeface="Times New Roman" pitchFamily="18" charset="0"/>
              </a:rPr>
              <a:t>ўзига </a:t>
            </a:r>
            <a:r>
              <a:rPr lang="uz-Cyrl-UZ" sz="2800" b="1" dirty="0" smtClean="0">
                <a:latin typeface="Times New Roman" pitchFamily="18" charset="0"/>
                <a:cs typeface="Times New Roman" pitchFamily="18" charset="0"/>
              </a:rPr>
              <a:t>хос хусусиятлари ва   </a:t>
            </a:r>
          </a:p>
          <a:p>
            <a:r>
              <a:rPr lang="uz-Cyrl-UZ" sz="2800" b="1" dirty="0">
                <a:latin typeface="Times New Roman" pitchFamily="18" charset="0"/>
                <a:cs typeface="Times New Roman" pitchFamily="18" charset="0"/>
              </a:rPr>
              <a:t> </a:t>
            </a:r>
            <a:r>
              <a:rPr lang="uz-Cyrl-UZ" sz="2800" b="1" dirty="0" smtClean="0">
                <a:latin typeface="Times New Roman" pitchFamily="18" charset="0"/>
                <a:cs typeface="Times New Roman" pitchFamily="18" charset="0"/>
              </a:rPr>
              <a:t>              усуллари;</a:t>
            </a:r>
            <a:endParaRPr lang="ru-RU" sz="2800" dirty="0">
              <a:latin typeface="Times New Roman" pitchFamily="18" charset="0"/>
              <a:cs typeface="Times New Roman" pitchFamily="18" charset="0"/>
            </a:endParaRPr>
          </a:p>
          <a:p>
            <a:pPr lvl="0"/>
            <a:r>
              <a:rPr lang="uz-Cyrl-UZ" sz="2800" b="1" dirty="0" smtClean="0">
                <a:latin typeface="Times New Roman" pitchFamily="18" charset="0"/>
                <a:cs typeface="Times New Roman" pitchFamily="18" charset="0"/>
              </a:rPr>
              <a:t>           2. Ғалла </a:t>
            </a:r>
            <a:r>
              <a:rPr lang="uz-Cyrl-UZ" sz="2800" b="1" dirty="0">
                <a:latin typeface="Times New Roman" pitchFamily="18" charset="0"/>
                <a:cs typeface="Times New Roman" pitchFamily="18" charset="0"/>
              </a:rPr>
              <a:t>ўриш </a:t>
            </a:r>
            <a:r>
              <a:rPr lang="uz-Cyrl-UZ" sz="2800" b="1" dirty="0" smtClean="0">
                <a:latin typeface="Times New Roman" pitchFamily="18" charset="0"/>
                <a:cs typeface="Times New Roman" pitchFamily="18" charset="0"/>
              </a:rPr>
              <a:t>машиналарини тузилиши  </a:t>
            </a:r>
          </a:p>
          <a:p>
            <a:pPr lvl="0"/>
            <a:r>
              <a:rPr lang="uz-Cyrl-UZ" sz="2800" b="1" dirty="0">
                <a:latin typeface="Times New Roman" pitchFamily="18" charset="0"/>
                <a:cs typeface="Times New Roman" pitchFamily="18" charset="0"/>
              </a:rPr>
              <a:t> </a:t>
            </a:r>
            <a:r>
              <a:rPr lang="uz-Cyrl-UZ" sz="2800" b="1" dirty="0" smtClean="0">
                <a:latin typeface="Times New Roman" pitchFamily="18" charset="0"/>
                <a:cs typeface="Times New Roman" pitchFamily="18" charset="0"/>
              </a:rPr>
              <a:t>              ва ишлаш жараёнлари; </a:t>
            </a:r>
          </a:p>
          <a:p>
            <a:pPr lvl="0"/>
            <a:r>
              <a:rPr lang="uz-Cyrl-UZ" sz="2800" b="1" dirty="0">
                <a:latin typeface="Times New Roman" pitchFamily="18" charset="0"/>
                <a:cs typeface="Times New Roman" pitchFamily="18" charset="0"/>
              </a:rPr>
              <a:t> </a:t>
            </a:r>
            <a:r>
              <a:rPr lang="uz-Cyrl-UZ" sz="2800" b="1" dirty="0" smtClean="0">
                <a:latin typeface="Times New Roman" pitchFamily="18" charset="0"/>
                <a:cs typeface="Times New Roman" pitchFamily="18" charset="0"/>
              </a:rPr>
              <a:t>          </a:t>
            </a:r>
            <a:endParaRPr lang="ru-RU" sz="3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кругленный прямоугольник 8"/>
          <p:cNvSpPr/>
          <p:nvPr/>
        </p:nvSpPr>
        <p:spPr>
          <a:xfrm>
            <a:off x="1357290" y="142852"/>
            <a:ext cx="7215238" cy="78581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lvl="0" indent="450850" algn="ctr" fontAlgn="base">
              <a:spcBef>
                <a:spcPct val="0"/>
              </a:spcBef>
              <a:spcAft>
                <a:spcPct val="0"/>
              </a:spcAft>
              <a:tabLst>
                <a:tab pos="431800" algn="l"/>
                <a:tab pos="615950" algn="l"/>
                <a:tab pos="647700" algn="l"/>
              </a:tabLst>
            </a:pPr>
            <a:r>
              <a:rPr lang="uz-Cyrl-UZ" sz="2800" b="1" dirty="0" smtClean="0">
                <a:solidFill>
                  <a:schemeClr val="tx1"/>
                </a:solidFill>
                <a:latin typeface="Times New Roman" pitchFamily="18" charset="0"/>
                <a:cs typeface="Times New Roman" pitchFamily="18" charset="0"/>
              </a:rPr>
              <a:t>Замонавий ғалла ўриш комбайнлари ва уларнинг  фойдаланиш кўрсатгичлари</a:t>
            </a:r>
            <a:endParaRPr lang="ru-RU" sz="2800" dirty="0" smtClean="0">
              <a:solidFill>
                <a:schemeClr val="tx1"/>
              </a:solidFill>
              <a:latin typeface="Arial" pitchFamily="34" charset="0"/>
              <a:cs typeface="Arial" pitchFamily="34" charset="0"/>
            </a:endParaRPr>
          </a:p>
        </p:txBody>
      </p:sp>
      <p:sp>
        <p:nvSpPr>
          <p:cNvPr id="5550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55011" name="Rectangle 3"/>
          <p:cNvSpPr>
            <a:spLocks noChangeArrowheads="1"/>
          </p:cNvSpPr>
          <p:nvPr/>
        </p:nvSpPr>
        <p:spPr bwMode="auto">
          <a:xfrm>
            <a:off x="214282" y="6286520"/>
            <a:ext cx="407196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eaLnBrk="0" fontAlgn="base" hangingPunct="0">
              <a:spcBef>
                <a:spcPct val="0"/>
              </a:spcBef>
              <a:spcAft>
                <a:spcPct val="0"/>
              </a:spcAft>
            </a:pPr>
            <a:r>
              <a:rPr lang="uz-Cyrl-UZ" b="1" dirty="0" smtClean="0">
                <a:latin typeface="Times New Roman" pitchFamily="18" charset="0"/>
                <a:cs typeface="Times New Roman" pitchFamily="18" charset="0"/>
              </a:rPr>
              <a:t> “Кейс – 2366” ғалла комбайни.</a:t>
            </a:r>
            <a:endParaRPr kumimoji="0" lang="ru-RU" sz="1800" b="1"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5501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3" name="Прямоугольник 12"/>
          <p:cNvSpPr/>
          <p:nvPr/>
        </p:nvSpPr>
        <p:spPr>
          <a:xfrm>
            <a:off x="4429124" y="6396335"/>
            <a:ext cx="4714876" cy="646331"/>
          </a:xfrm>
          <a:prstGeom prst="rect">
            <a:avLst/>
          </a:prstGeom>
        </p:spPr>
        <p:txBody>
          <a:bodyPr wrap="square">
            <a:spAutoFit/>
          </a:bodyPr>
          <a:lstStyle/>
          <a:p>
            <a:r>
              <a:rPr lang="uz-Cyrl-UZ" b="1" dirty="0" smtClean="0">
                <a:latin typeface="Times New Roman" pitchFamily="18" charset="0"/>
                <a:cs typeface="Times New Roman" pitchFamily="18" charset="0"/>
              </a:rPr>
              <a:t>“Класс – Доминатор - 130” ғалла комбайни.</a:t>
            </a:r>
            <a:endParaRPr lang="ru-RU" b="1" dirty="0" smtClean="0">
              <a:latin typeface="Times New Roman" pitchFamily="18" charset="0"/>
              <a:cs typeface="Times New Roman" pitchFamily="18" charset="0"/>
            </a:endParaRPr>
          </a:p>
          <a:p>
            <a:r>
              <a:rPr lang="uz-Cyrl-UZ" dirty="0" smtClean="0"/>
              <a:t> </a:t>
            </a:r>
            <a:endParaRPr lang="ru-RU" dirty="0"/>
          </a:p>
        </p:txBody>
      </p:sp>
      <p:graphicFrame>
        <p:nvGraphicFramePr>
          <p:cNvPr id="10" name="Таблица 9"/>
          <p:cNvGraphicFramePr>
            <a:graphicFrameLocks noGrp="1"/>
          </p:cNvGraphicFramePr>
          <p:nvPr/>
        </p:nvGraphicFramePr>
        <p:xfrm>
          <a:off x="500033" y="1000107"/>
          <a:ext cx="8358242" cy="2357453"/>
        </p:xfrm>
        <a:graphic>
          <a:graphicData uri="http://schemas.openxmlformats.org/drawingml/2006/table">
            <a:tbl>
              <a:tblPr/>
              <a:tblGrid>
                <a:gridCol w="357188"/>
                <a:gridCol w="928694"/>
                <a:gridCol w="1500198"/>
                <a:gridCol w="928694"/>
                <a:gridCol w="1214445"/>
                <a:gridCol w="857256"/>
                <a:gridCol w="1357322"/>
                <a:gridCol w="1214445"/>
              </a:tblGrid>
              <a:tr h="1029661">
                <a:tc>
                  <a:txBody>
                    <a:bodyPr/>
                    <a:lstStyle/>
                    <a:p>
                      <a:pPr algn="ctr">
                        <a:lnSpc>
                          <a:spcPct val="115000"/>
                        </a:lnSpc>
                        <a:spcAft>
                          <a:spcPts val="1000"/>
                        </a:spcAft>
                        <a:tabLst>
                          <a:tab pos="431800" algn="l"/>
                          <a:tab pos="615950" algn="l"/>
                          <a:tab pos="647700" algn="l"/>
                        </a:tabLst>
                      </a:pPr>
                      <a:r>
                        <a:rPr lang="uz-Cyrl-UZ" sz="1400" b="1" dirty="0" smtClean="0">
                          <a:latin typeface="Calibri"/>
                          <a:ea typeface="Calibri"/>
                          <a:cs typeface="Times New Roman"/>
                        </a:rPr>
                        <a:t>№</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uz-Cyrl-UZ" sz="1600" b="1" dirty="0" smtClean="0">
                          <a:latin typeface="Times New Roman"/>
                          <a:ea typeface="Calibri"/>
                          <a:cs typeface="Times New Roman"/>
                        </a:rPr>
                        <a:t>Фирма-ларнинг   </a:t>
                      </a:r>
                      <a:r>
                        <a:rPr lang="uz-Cyrl-UZ" sz="1600" b="1" dirty="0">
                          <a:latin typeface="Times New Roman"/>
                          <a:ea typeface="Calibri"/>
                          <a:cs typeface="Times New Roman"/>
                        </a:rPr>
                        <a:t>номи </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uz-Cyrl-UZ" sz="1600" b="1" dirty="0" smtClean="0">
                          <a:latin typeface="Times New Roman"/>
                          <a:ea typeface="Calibri"/>
                          <a:cs typeface="Times New Roman"/>
                        </a:rPr>
                        <a:t>Комбайнлар </a:t>
                      </a:r>
                      <a:r>
                        <a:rPr lang="ru-RU" sz="1600" b="1" dirty="0">
                          <a:latin typeface="Times New Roman"/>
                          <a:ea typeface="Calibri"/>
                          <a:cs typeface="Times New Roman"/>
                        </a:rPr>
                        <a:t>тури </a:t>
                      </a:r>
                      <a:r>
                        <a:rPr lang="ru-RU" sz="1600" b="1" dirty="0" err="1">
                          <a:latin typeface="Times New Roman"/>
                          <a:ea typeface="Calibri"/>
                          <a:cs typeface="Times New Roman"/>
                        </a:rPr>
                        <a:t>ва</a:t>
                      </a:r>
                      <a:r>
                        <a:rPr lang="ru-RU" sz="1600" b="1" dirty="0">
                          <a:latin typeface="Times New Roman"/>
                          <a:ea typeface="Calibri"/>
                          <a:cs typeface="Times New Roman"/>
                        </a:rPr>
                        <a:t> </a:t>
                      </a:r>
                      <a:r>
                        <a:rPr lang="ru-RU" sz="1600" b="1" dirty="0" err="1">
                          <a:latin typeface="Times New Roman"/>
                          <a:ea typeface="Calibri"/>
                          <a:cs typeface="Times New Roman"/>
                        </a:rPr>
                        <a:t>русумлари</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err="1">
                          <a:latin typeface="Times New Roman"/>
                          <a:ea typeface="Calibri"/>
                          <a:cs typeface="Times New Roman"/>
                        </a:rPr>
                        <a:t>Қамраш </a:t>
                      </a:r>
                      <a:r>
                        <a:rPr lang="ru-RU" sz="1600" b="1" dirty="0" err="1" smtClean="0">
                          <a:latin typeface="Times New Roman"/>
                          <a:ea typeface="Calibri"/>
                          <a:cs typeface="Times New Roman"/>
                        </a:rPr>
                        <a:t>кенглиги</a:t>
                      </a:r>
                      <a:r>
                        <a:rPr lang="ru-RU" sz="1600" b="1" dirty="0" smtClean="0">
                          <a:latin typeface="Times New Roman"/>
                          <a:ea typeface="Calibri"/>
                          <a:cs typeface="Times New Roman"/>
                        </a:rPr>
                        <a:t> (</a:t>
                      </a:r>
                      <a:r>
                        <a:rPr lang="ru-RU" sz="1600" b="1" dirty="0" err="1">
                          <a:latin typeface="Times New Roman"/>
                          <a:ea typeface="Calibri"/>
                          <a:cs typeface="Times New Roman"/>
                        </a:rPr>
                        <a:t>Вм</a:t>
                      </a:r>
                      <a:r>
                        <a:rPr lang="ru-RU" sz="1600" b="1" dirty="0">
                          <a:latin typeface="Times New Roman"/>
                          <a:ea typeface="Calibri"/>
                          <a:cs typeface="Times New Roman"/>
                        </a:rPr>
                        <a:t>),м</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err="1" smtClean="0">
                          <a:latin typeface="Times New Roman"/>
                          <a:ea typeface="Calibri"/>
                          <a:cs typeface="Times New Roman"/>
                        </a:rPr>
                        <a:t>Кинематик</a:t>
                      </a:r>
                      <a:r>
                        <a:rPr lang="ru-RU" sz="1600" b="1" dirty="0" smtClean="0">
                          <a:latin typeface="Times New Roman"/>
                          <a:ea typeface="Calibri"/>
                          <a:cs typeface="Times New Roman"/>
                        </a:rPr>
                        <a:t> </a:t>
                      </a:r>
                      <a:r>
                        <a:rPr lang="ru-RU" sz="1600" b="1" dirty="0" err="1" smtClean="0">
                          <a:latin typeface="Times New Roman"/>
                          <a:ea typeface="Calibri"/>
                          <a:cs typeface="Times New Roman"/>
                        </a:rPr>
                        <a:t>узунлиги</a:t>
                      </a:r>
                      <a:r>
                        <a:rPr lang="ru-RU" sz="1600" b="1" dirty="0" smtClean="0">
                          <a:latin typeface="Times New Roman"/>
                          <a:ea typeface="Calibri"/>
                          <a:cs typeface="Times New Roman"/>
                        </a:rPr>
                        <a:t> (</a:t>
                      </a:r>
                      <a:r>
                        <a:rPr lang="en-US" sz="1600" b="1" dirty="0">
                          <a:latin typeface="Times New Roman"/>
                          <a:ea typeface="Calibri"/>
                          <a:cs typeface="Times New Roman"/>
                        </a:rPr>
                        <a:t>Lm</a:t>
                      </a:r>
                      <a:r>
                        <a:rPr lang="ru-RU" sz="1600" b="1" dirty="0">
                          <a:latin typeface="Times New Roman"/>
                          <a:ea typeface="Calibri"/>
                          <a:cs typeface="Times New Roman"/>
                        </a:rPr>
                        <a:t>),м</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a:latin typeface="Times New Roman"/>
                          <a:ea typeface="Calibri"/>
                          <a:cs typeface="Times New Roman"/>
                        </a:rPr>
                        <a:t>Мас-саси (</a:t>
                      </a:r>
                      <a:r>
                        <a:rPr lang="en-US" sz="1600" b="1">
                          <a:latin typeface="Times New Roman"/>
                          <a:ea typeface="Calibri"/>
                          <a:cs typeface="Times New Roman"/>
                        </a:rPr>
                        <a:t>Gm)</a:t>
                      </a:r>
                      <a:r>
                        <a:rPr lang="uz-Cyrl-UZ" sz="1600" b="1">
                          <a:latin typeface="Times New Roman"/>
                          <a:ea typeface="Calibri"/>
                          <a:cs typeface="Times New Roman"/>
                        </a:rPr>
                        <a:t>,</a:t>
                      </a:r>
                      <a:r>
                        <a:rPr lang="ru-RU" sz="1600" b="1">
                          <a:latin typeface="Times New Roman"/>
                          <a:ea typeface="Calibri"/>
                          <a:cs typeface="Times New Roman"/>
                        </a:rPr>
                        <a:t>кН</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err="1" smtClean="0">
                          <a:latin typeface="Times New Roman"/>
                          <a:ea typeface="Calibri"/>
                          <a:cs typeface="Times New Roman"/>
                        </a:rPr>
                        <a:t>Конструктив</a:t>
                      </a:r>
                      <a:r>
                        <a:rPr lang="ru-RU" sz="1600" b="1" dirty="0" smtClean="0">
                          <a:latin typeface="Times New Roman"/>
                          <a:ea typeface="Calibri"/>
                          <a:cs typeface="Times New Roman"/>
                        </a:rPr>
                        <a:t> </a:t>
                      </a:r>
                      <a:r>
                        <a:rPr lang="ru-RU" sz="1600" b="1" dirty="0" err="1" smtClean="0">
                          <a:latin typeface="Times New Roman"/>
                          <a:ea typeface="Calibri"/>
                          <a:cs typeface="Times New Roman"/>
                        </a:rPr>
                        <a:t>кенглиги</a:t>
                      </a:r>
                      <a:r>
                        <a:rPr lang="uz-Cyrl-UZ" sz="1600" b="1" dirty="0" smtClean="0">
                          <a:latin typeface="Times New Roman"/>
                          <a:ea typeface="Calibri"/>
                          <a:cs typeface="Times New Roman"/>
                        </a:rPr>
                        <a:t> </a:t>
                      </a:r>
                      <a:r>
                        <a:rPr lang="uz-Cyrl-UZ" sz="1600" b="1" dirty="0">
                          <a:latin typeface="Times New Roman"/>
                          <a:ea typeface="Calibri"/>
                          <a:cs typeface="Times New Roman"/>
                        </a:rPr>
                        <a:t>(</a:t>
                      </a:r>
                      <a:r>
                        <a:rPr lang="en-US" sz="1600" b="1" dirty="0">
                          <a:latin typeface="Times New Roman"/>
                          <a:ea typeface="Calibri"/>
                          <a:cs typeface="Times New Roman"/>
                        </a:rPr>
                        <a:t>d</a:t>
                      </a:r>
                      <a:r>
                        <a:rPr lang="ru-RU" sz="1600" b="1" dirty="0">
                          <a:latin typeface="Times New Roman"/>
                          <a:ea typeface="Calibri"/>
                          <a:cs typeface="Times New Roman"/>
                        </a:rPr>
                        <a:t>к),м</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err="1" smtClean="0">
                          <a:latin typeface="Times New Roman"/>
                          <a:ea typeface="Calibri"/>
                          <a:cs typeface="Times New Roman"/>
                        </a:rPr>
                        <a:t>Нисбий</a:t>
                      </a:r>
                      <a:r>
                        <a:rPr lang="ru-RU" sz="1600" b="1" dirty="0" smtClean="0">
                          <a:latin typeface="Times New Roman"/>
                          <a:ea typeface="Calibri"/>
                          <a:cs typeface="Times New Roman"/>
                        </a:rPr>
                        <a:t>    </a:t>
                      </a:r>
                      <a:r>
                        <a:rPr lang="ru-RU" sz="1600" b="1" dirty="0" err="1" smtClean="0">
                          <a:latin typeface="Times New Roman"/>
                          <a:ea typeface="Calibri"/>
                          <a:cs typeface="Times New Roman"/>
                        </a:rPr>
                        <a:t>қаршилиги    Кm</a:t>
                      </a:r>
                      <a:r>
                        <a:rPr lang="ru-RU" sz="1600" b="1" dirty="0" smtClean="0">
                          <a:latin typeface="Times New Roman"/>
                          <a:ea typeface="Calibri"/>
                          <a:cs typeface="Times New Roman"/>
                        </a:rPr>
                        <a:t> </a:t>
                      </a:r>
                      <a:r>
                        <a:rPr lang="ru-RU" sz="1600" b="1" dirty="0">
                          <a:latin typeface="Times New Roman"/>
                          <a:ea typeface="Calibri"/>
                          <a:cs typeface="Times New Roman"/>
                        </a:rPr>
                        <a:t>(</a:t>
                      </a:r>
                      <a:r>
                        <a:rPr lang="ru-RU" sz="1600" b="1" dirty="0" err="1">
                          <a:latin typeface="Times New Roman"/>
                          <a:ea typeface="Calibri"/>
                          <a:cs typeface="Times New Roman"/>
                        </a:rPr>
                        <a:t>кH</a:t>
                      </a:r>
                      <a:r>
                        <a:rPr lang="ru-RU" sz="1600" b="1" dirty="0">
                          <a:latin typeface="Times New Roman"/>
                          <a:ea typeface="Calibri"/>
                          <a:cs typeface="Times New Roman"/>
                        </a:rPr>
                        <a:t>/м)</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948">
                <a:tc rowSpan="2">
                  <a:txBody>
                    <a:bodyPr/>
                    <a:lstStyle/>
                    <a:p>
                      <a:pPr algn="ctr">
                        <a:lnSpc>
                          <a:spcPct val="115000"/>
                        </a:lnSpc>
                        <a:spcAft>
                          <a:spcPts val="1000"/>
                        </a:spcAft>
                      </a:pPr>
                      <a:r>
                        <a:rPr lang="uz-Cyrl-UZ" sz="1600" b="1" dirty="0">
                          <a:latin typeface="Times New Roman"/>
                          <a:ea typeface="Calibri"/>
                          <a:cs typeface="Times New Roman"/>
                        </a:rPr>
                        <a:t>1</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1000"/>
                        </a:spcAft>
                      </a:pPr>
                      <a:r>
                        <a:rPr lang="ru-RU" sz="1600" b="1">
                          <a:latin typeface="Times New Roman"/>
                          <a:ea typeface="Calibri"/>
                          <a:cs typeface="Times New Roman"/>
                        </a:rPr>
                        <a:t>Клаас</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ru-RU" sz="1600" b="1">
                          <a:latin typeface="Times New Roman"/>
                          <a:ea typeface="Calibri"/>
                          <a:cs typeface="Times New Roman"/>
                        </a:rPr>
                        <a:t>Доминатор-130</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a:latin typeface="Times New Roman"/>
                          <a:ea typeface="Calibri"/>
                          <a:cs typeface="Times New Roman"/>
                        </a:rPr>
                        <a:t>4,2</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a:latin typeface="Times New Roman"/>
                          <a:ea typeface="Calibri"/>
                          <a:cs typeface="Times New Roman"/>
                        </a:rPr>
                        <a:t>9,1</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a:latin typeface="Times New Roman"/>
                          <a:ea typeface="Calibri"/>
                          <a:cs typeface="Times New Roman"/>
                        </a:rPr>
                        <a:t>77,6</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en-US" sz="1600" b="1">
                          <a:latin typeface="Times New Roman"/>
                          <a:ea typeface="Calibri"/>
                          <a:cs typeface="Times New Roman"/>
                        </a:rPr>
                        <a:t>4.5</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lnSpc>
                          <a:spcPct val="115000"/>
                        </a:lnSpc>
                        <a:spcAft>
                          <a:spcPts val="1000"/>
                        </a:spcAft>
                        <a:tabLst>
                          <a:tab pos="431800" algn="l"/>
                          <a:tab pos="615950" algn="l"/>
                          <a:tab pos="647700" algn="l"/>
                        </a:tabLst>
                      </a:pPr>
                      <a:endParaRPr lang="uz-Cyrl-UZ" sz="1600" b="1">
                        <a:latin typeface="Times New Roman"/>
                        <a:ea typeface="Calibri"/>
                        <a:cs typeface="Times New Roman"/>
                      </a:endParaRPr>
                    </a:p>
                    <a:p>
                      <a:pPr algn="ctr">
                        <a:lnSpc>
                          <a:spcPct val="115000"/>
                        </a:lnSpc>
                        <a:spcAft>
                          <a:spcPts val="1000"/>
                        </a:spcAft>
                        <a:tabLst>
                          <a:tab pos="431800" algn="l"/>
                          <a:tab pos="615950" algn="l"/>
                          <a:tab pos="647700" algn="l"/>
                        </a:tabLst>
                      </a:pPr>
                      <a:r>
                        <a:rPr lang="ru-RU" sz="1600" b="1">
                          <a:latin typeface="Times New Roman"/>
                          <a:ea typeface="Calibri"/>
                          <a:cs typeface="Times New Roman"/>
                        </a:rPr>
                        <a:t>1,7-1,9</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948">
                <a:tc vMerge="1">
                  <a:txBody>
                    <a:bodyPr/>
                    <a:lstStyle/>
                    <a:p>
                      <a:endParaRPr lang="ru-RU"/>
                    </a:p>
                  </a:txBody>
                  <a:tcPr/>
                </a:tc>
                <a:tc vMerge="1">
                  <a:txBody>
                    <a:bodyPr/>
                    <a:lstStyle/>
                    <a:p>
                      <a:endParaRPr lang="ru-RU"/>
                    </a:p>
                  </a:txBody>
                  <a:tcPr/>
                </a:tc>
                <a:tc>
                  <a:txBody>
                    <a:bodyPr/>
                    <a:lstStyle/>
                    <a:p>
                      <a:pPr algn="ctr">
                        <a:lnSpc>
                          <a:spcPct val="115000"/>
                        </a:lnSpc>
                        <a:spcAft>
                          <a:spcPts val="1000"/>
                        </a:spcAft>
                      </a:pPr>
                      <a:r>
                        <a:rPr lang="ru-RU" sz="1600" b="1">
                          <a:latin typeface="Times New Roman"/>
                          <a:ea typeface="Calibri"/>
                          <a:cs typeface="Times New Roman"/>
                        </a:rPr>
                        <a:t>Тукано-430</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a:latin typeface="Times New Roman"/>
                          <a:ea typeface="Calibri"/>
                          <a:cs typeface="Times New Roman"/>
                        </a:rPr>
                        <a:t>5,0</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a:latin typeface="Times New Roman"/>
                          <a:ea typeface="Calibri"/>
                          <a:cs typeface="Times New Roman"/>
                        </a:rPr>
                        <a:t>10,1</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a:latin typeface="Times New Roman"/>
                          <a:ea typeface="Calibri"/>
                          <a:cs typeface="Times New Roman"/>
                        </a:rPr>
                        <a:t>141,7</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en-US" sz="1600" b="1">
                          <a:latin typeface="Times New Roman"/>
                          <a:ea typeface="Calibri"/>
                          <a:cs typeface="Times New Roman"/>
                        </a:rPr>
                        <a:t>5.6</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r>
              <a:tr h="331948">
                <a:tc rowSpan="2">
                  <a:txBody>
                    <a:bodyPr/>
                    <a:lstStyle/>
                    <a:p>
                      <a:pPr algn="ctr">
                        <a:lnSpc>
                          <a:spcPct val="115000"/>
                        </a:lnSpc>
                        <a:spcAft>
                          <a:spcPts val="1000"/>
                        </a:spcAft>
                      </a:pPr>
                      <a:r>
                        <a:rPr lang="uz-Cyrl-UZ" sz="1600" b="1">
                          <a:latin typeface="Times New Roman"/>
                          <a:ea typeface="Calibri"/>
                          <a:cs typeface="Times New Roman"/>
                        </a:rPr>
                        <a:t>2</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1000"/>
                        </a:spcAft>
                      </a:pPr>
                      <a:r>
                        <a:rPr lang="ru-RU" sz="1600" b="1">
                          <a:latin typeface="Times New Roman"/>
                          <a:ea typeface="Calibri"/>
                          <a:cs typeface="Times New Roman"/>
                        </a:rPr>
                        <a:t>Кейс</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ru-RU" sz="1600" b="1">
                          <a:latin typeface="Times New Roman"/>
                          <a:ea typeface="Calibri"/>
                          <a:cs typeface="Times New Roman"/>
                        </a:rPr>
                        <a:t>Кейс-2388</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a:latin typeface="Times New Roman"/>
                          <a:ea typeface="Calibri"/>
                          <a:cs typeface="Times New Roman"/>
                        </a:rPr>
                        <a:t>6,0</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a:latin typeface="Times New Roman"/>
                          <a:ea typeface="Calibri"/>
                          <a:cs typeface="Times New Roman"/>
                        </a:rPr>
                        <a:t>10,6</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a:latin typeface="Times New Roman"/>
                          <a:ea typeface="Calibri"/>
                          <a:cs typeface="Times New Roman"/>
                        </a:rPr>
                        <a:t>124,0</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en-US" sz="1600" b="1">
                          <a:latin typeface="Times New Roman"/>
                          <a:ea typeface="Calibri"/>
                          <a:cs typeface="Times New Roman"/>
                        </a:rPr>
                        <a:t>7.2</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r>
              <a:tr h="331948">
                <a:tc vMerge="1">
                  <a:txBody>
                    <a:bodyPr/>
                    <a:lstStyle/>
                    <a:p>
                      <a:endParaRPr lang="ru-RU"/>
                    </a:p>
                  </a:txBody>
                  <a:tcPr/>
                </a:tc>
                <a:tc vMerge="1">
                  <a:txBody>
                    <a:bodyPr/>
                    <a:lstStyle/>
                    <a:p>
                      <a:endParaRPr lang="ru-RU"/>
                    </a:p>
                  </a:txBody>
                  <a:tcPr/>
                </a:tc>
                <a:tc>
                  <a:txBody>
                    <a:bodyPr/>
                    <a:lstStyle/>
                    <a:p>
                      <a:pPr algn="ctr">
                        <a:lnSpc>
                          <a:spcPct val="115000"/>
                        </a:lnSpc>
                        <a:spcAft>
                          <a:spcPts val="1000"/>
                        </a:spcAft>
                      </a:pPr>
                      <a:r>
                        <a:rPr lang="ru-RU" sz="1600" b="1">
                          <a:latin typeface="Times New Roman"/>
                          <a:ea typeface="Calibri"/>
                          <a:cs typeface="Times New Roman"/>
                        </a:rPr>
                        <a:t>ТС-5060</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a:latin typeface="Times New Roman"/>
                          <a:ea typeface="Calibri"/>
                          <a:cs typeface="Times New Roman"/>
                        </a:rPr>
                        <a:t>5,0</a:t>
                      </a:r>
                      <a:endParaRPr lang="ru-RU" sz="1400" b="1">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a:latin typeface="Times New Roman"/>
                          <a:ea typeface="Calibri"/>
                          <a:cs typeface="Times New Roman"/>
                        </a:rPr>
                        <a:t>9,86</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ru-RU" sz="1600" b="1" dirty="0">
                          <a:latin typeface="Times New Roman"/>
                          <a:ea typeface="Calibri"/>
                          <a:cs typeface="Times New Roman"/>
                        </a:rPr>
                        <a:t>100,0</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tabLst>
                          <a:tab pos="431800" algn="l"/>
                          <a:tab pos="615950" algn="l"/>
                          <a:tab pos="647700" algn="l"/>
                        </a:tabLst>
                      </a:pPr>
                      <a:r>
                        <a:rPr lang="en-US" sz="1600" b="1" dirty="0">
                          <a:latin typeface="Times New Roman"/>
                          <a:ea typeface="Calibri"/>
                          <a:cs typeface="Times New Roman"/>
                        </a:rPr>
                        <a:t>6.2</a:t>
                      </a:r>
                      <a:endParaRPr lang="ru-RU" sz="1400" b="1" dirty="0">
                        <a:latin typeface="Calibri"/>
                        <a:ea typeface="Calibri"/>
                        <a:cs typeface="Times New Roman"/>
                      </a:endParaRPr>
                    </a:p>
                  </a:txBody>
                  <a:tcPr marL="32322" marR="3232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r>
            </a:tbl>
          </a:graphicData>
        </a:graphic>
      </p:graphicFrame>
      <p:sp>
        <p:nvSpPr>
          <p:cNvPr id="566273"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pic>
        <p:nvPicPr>
          <p:cNvPr id="566274" name="Picture 2" descr="Сардор1"/>
          <p:cNvPicPr>
            <a:picLocks noChangeAspect="1" noChangeArrowheads="1"/>
          </p:cNvPicPr>
          <p:nvPr/>
        </p:nvPicPr>
        <p:blipFill>
          <a:blip r:embed="rId2" cstate="print">
            <a:lum bright="10000" contrast="20000"/>
          </a:blip>
          <a:srcRect t="15248" b="7111"/>
          <a:stretch>
            <a:fillRect/>
          </a:stretch>
        </p:blipFill>
        <p:spPr bwMode="auto">
          <a:xfrm>
            <a:off x="214282" y="3429000"/>
            <a:ext cx="4186239" cy="2857520"/>
          </a:xfrm>
          <a:prstGeom prst="roundRect">
            <a:avLst>
              <a:gd name="adj" fmla="val 8594"/>
            </a:avLst>
          </a:prstGeom>
          <a:solidFill>
            <a:srgbClr val="FFFFFF">
              <a:shade val="85000"/>
            </a:srgbClr>
          </a:solidFill>
          <a:ln w="38100">
            <a:solidFill>
              <a:schemeClr val="tx1"/>
            </a:solidFill>
          </a:ln>
          <a:effectLst>
            <a:reflection blurRad="12700" stA="38000" endPos="28000" dist="5000" dir="5400000" sy="-100000" algn="bl" rotWithShape="0"/>
          </a:effectLst>
        </p:spPr>
      </p:pic>
      <p:pic>
        <p:nvPicPr>
          <p:cNvPr id="566275" name="Picture 3" descr="DOVX3"/>
          <p:cNvPicPr>
            <a:picLocks noChangeAspect="1" noChangeArrowheads="1"/>
          </p:cNvPicPr>
          <p:nvPr/>
        </p:nvPicPr>
        <p:blipFill>
          <a:blip r:embed="rId3" cstate="print"/>
          <a:srcRect t="36490" b="13860"/>
          <a:stretch>
            <a:fillRect/>
          </a:stretch>
        </p:blipFill>
        <p:spPr bwMode="auto">
          <a:xfrm>
            <a:off x="4643438" y="3429000"/>
            <a:ext cx="4357718" cy="2867025"/>
          </a:xfrm>
          <a:prstGeom prst="roundRect">
            <a:avLst>
              <a:gd name="adj" fmla="val 8594"/>
            </a:avLst>
          </a:prstGeom>
          <a:solidFill>
            <a:srgbClr val="FFFFFF">
              <a:shade val="85000"/>
            </a:srgbClr>
          </a:solidFill>
          <a:ln w="38100">
            <a:solidFill>
              <a:schemeClr val="tx1"/>
            </a:solid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39784"/>
          </a:xfrm>
          <a:solidFill>
            <a:schemeClr val="accent6">
              <a:lumMod val="40000"/>
              <a:lumOff val="60000"/>
            </a:schemeClr>
          </a:solidFill>
          <a:ln w="12700">
            <a:solidFill>
              <a:schemeClr val="tx1"/>
            </a:solidFill>
          </a:ln>
        </p:spPr>
        <p:txBody>
          <a:bodyPr>
            <a:noAutofit/>
          </a:bodyPr>
          <a:lstStyle/>
          <a:p>
            <a:r>
              <a:rPr lang="uz-Cyrl-UZ" sz="3200" b="1" dirty="0" smtClean="0">
                <a:latin typeface="Times New Roman" pitchFamily="18" charset="0"/>
                <a:cs typeface="Times New Roman" pitchFamily="18" charset="0"/>
              </a:rPr>
              <a:t>“Кейс-2366” ғалла  комбайнини</a:t>
            </a:r>
            <a:br>
              <a:rPr lang="uz-Cyrl-UZ" sz="3200" b="1" dirty="0" smtClean="0">
                <a:latin typeface="Times New Roman" pitchFamily="18" charset="0"/>
                <a:cs typeface="Times New Roman" pitchFamily="18" charset="0"/>
              </a:rPr>
            </a:br>
            <a:r>
              <a:rPr lang="uz-Cyrl-UZ" sz="3200" b="1" dirty="0" smtClean="0">
                <a:latin typeface="Times New Roman" pitchFamily="18" charset="0"/>
                <a:cs typeface="Times New Roman" pitchFamily="18" charset="0"/>
              </a:rPr>
              <a:t> умумий тузилиши </a:t>
            </a:r>
            <a:endParaRPr lang="ru-RU" sz="3200" dirty="0">
              <a:latin typeface="Times New Roman" pitchFamily="18" charset="0"/>
              <a:cs typeface="Times New Roman" pitchFamily="18" charset="0"/>
            </a:endParaRPr>
          </a:p>
        </p:txBody>
      </p:sp>
      <p:pic>
        <p:nvPicPr>
          <p:cNvPr id="517121" name="Picture 1"/>
          <p:cNvPicPr>
            <a:picLocks noChangeAspect="1" noChangeArrowheads="1"/>
          </p:cNvPicPr>
          <p:nvPr/>
        </p:nvPicPr>
        <p:blipFill>
          <a:blip r:embed="rId2"/>
          <a:srcRect/>
          <a:stretch>
            <a:fillRect/>
          </a:stretch>
        </p:blipFill>
        <p:spPr bwMode="auto">
          <a:xfrm>
            <a:off x="438110" y="1604963"/>
            <a:ext cx="8205856" cy="5038747"/>
          </a:xfrm>
          <a:prstGeom prst="rect">
            <a:avLst/>
          </a:prstGeom>
          <a:noFill/>
          <a:ln w="28575">
            <a:solidFill>
              <a:schemeClr val="tx1"/>
            </a:solid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39784"/>
          </a:xfrm>
          <a:solidFill>
            <a:schemeClr val="accent6">
              <a:lumMod val="40000"/>
              <a:lumOff val="60000"/>
            </a:schemeClr>
          </a:solidFill>
        </p:spPr>
        <p:txBody>
          <a:bodyPr>
            <a:noAutofit/>
          </a:bodyPr>
          <a:lstStyle/>
          <a:p>
            <a:r>
              <a:rPr lang="uz-Cyrl-UZ" sz="3200" b="1" dirty="0" smtClean="0">
                <a:latin typeface="Times New Roman" pitchFamily="18" charset="0"/>
                <a:cs typeface="Times New Roman" pitchFamily="18" charset="0"/>
              </a:rPr>
              <a:t>“Доминатор-130” ғалла комбайнини умумий тузилиши </a:t>
            </a:r>
            <a:endParaRPr lang="ru-RU" sz="3200" dirty="0">
              <a:latin typeface="Times New Roman" pitchFamily="18" charset="0"/>
              <a:cs typeface="Times New Roman" pitchFamily="18" charset="0"/>
            </a:endParaRPr>
          </a:p>
        </p:txBody>
      </p:sp>
      <p:pic>
        <p:nvPicPr>
          <p:cNvPr id="593922" name="Picture 2"/>
          <p:cNvPicPr>
            <a:picLocks noChangeAspect="1" noChangeArrowheads="1"/>
          </p:cNvPicPr>
          <p:nvPr/>
        </p:nvPicPr>
        <p:blipFill>
          <a:blip r:embed="rId2"/>
          <a:srcRect/>
          <a:stretch>
            <a:fillRect/>
          </a:stretch>
        </p:blipFill>
        <p:spPr bwMode="auto">
          <a:xfrm>
            <a:off x="500034" y="1357298"/>
            <a:ext cx="8007780" cy="51435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082660"/>
          </a:xfrm>
          <a:solidFill>
            <a:schemeClr val="accent3">
              <a:lumMod val="20000"/>
              <a:lumOff val="80000"/>
            </a:schemeClr>
          </a:solidFill>
          <a:ln w="12700">
            <a:solidFill>
              <a:schemeClr val="tx1"/>
            </a:solidFill>
          </a:ln>
        </p:spPr>
        <p:txBody>
          <a:bodyPr>
            <a:noAutofit/>
          </a:bodyPr>
          <a:lstStyle/>
          <a:p>
            <a:r>
              <a:rPr lang="uz-Cyrl-UZ" sz="3200" b="1" dirty="0" smtClean="0">
                <a:latin typeface="Times New Roman" pitchFamily="18" charset="0"/>
                <a:cs typeface="Times New Roman" pitchFamily="18" charset="0"/>
              </a:rPr>
              <a:t>“Доминатор-130” ғалла комбайнини тузилиши ва ишлаш жараёни</a:t>
            </a:r>
            <a:endParaRPr lang="ru-RU" sz="3200" dirty="0">
              <a:latin typeface="Times New Roman" pitchFamily="18" charset="0"/>
              <a:cs typeface="Times New Roman" pitchFamily="18" charset="0"/>
            </a:endParaRPr>
          </a:p>
        </p:txBody>
      </p:sp>
      <p:pic>
        <p:nvPicPr>
          <p:cNvPr id="573442" name="Picture 2" descr="Scan2"/>
          <p:cNvPicPr>
            <a:picLocks noChangeAspect="1" noChangeArrowheads="1"/>
          </p:cNvPicPr>
          <p:nvPr/>
        </p:nvPicPr>
        <p:blipFill>
          <a:blip r:embed="rId2">
            <a:lum bright="-20000" contrast="40000"/>
          </a:blip>
          <a:srcRect l="17140" t="7506" r="12929" b="64917"/>
          <a:stretch>
            <a:fillRect/>
          </a:stretch>
        </p:blipFill>
        <p:spPr bwMode="auto">
          <a:xfrm>
            <a:off x="785785" y="1428738"/>
            <a:ext cx="7833544" cy="4286278"/>
          </a:xfrm>
          <a:prstGeom prst="rect">
            <a:avLst/>
          </a:prstGeom>
          <a:noFill/>
          <a:ln w="28575">
            <a:noFill/>
            <a:miter lim="800000"/>
            <a:headEnd/>
            <a:tailEnd/>
          </a:ln>
        </p:spPr>
      </p:pic>
      <p:sp>
        <p:nvSpPr>
          <p:cNvPr id="573443" name="Rectangle 3"/>
          <p:cNvSpPr>
            <a:spLocks noChangeArrowheads="1"/>
          </p:cNvSpPr>
          <p:nvPr/>
        </p:nvSpPr>
        <p:spPr bwMode="auto">
          <a:xfrm>
            <a:off x="428596" y="5626894"/>
            <a:ext cx="835824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uz-Cyrl-UZ"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1-мотовило; 2-қия транспортер; 3-кабина; 4-бункер; 5-шнек; 6-янчиш аппарати; 7- қайтаргич; 8-двигател; 9-орқа этак; 10-сомон силкитгич;           11-юқори ғалвир; 12-пастки ғалвир; 13-дон ирғитувчи доска; 14-вентилятор; 15-гидроцилиндр; 16-шнек; 17-ён тўсгич </a:t>
            </a:r>
            <a:endParaRPr kumimoji="0" lang="ru-RU" sz="10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449263" algn="ctr" defTabSz="914400" rtl="0" eaLnBrk="0" fontAlgn="base" latinLnBrk="0" hangingPunct="0">
              <a:lnSpc>
                <a:spcPct val="100000"/>
              </a:lnSpc>
              <a:spcBef>
                <a:spcPct val="0"/>
              </a:spcBef>
              <a:spcAft>
                <a:spcPct val="0"/>
              </a:spcAft>
              <a:buClrTx/>
              <a:buSzTx/>
              <a:buFontTx/>
              <a:buNone/>
              <a:tabLst/>
            </a:pP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500066"/>
          </a:xfrm>
          <a:solidFill>
            <a:schemeClr val="accent4">
              <a:lumMod val="20000"/>
              <a:lumOff val="80000"/>
            </a:schemeClr>
          </a:solidFill>
          <a:ln>
            <a:solidFill>
              <a:schemeClr val="accent1"/>
            </a:solidFill>
          </a:ln>
        </p:spPr>
        <p:txBody>
          <a:bodyPr>
            <a:noAutofit/>
          </a:bodyPr>
          <a:lstStyle/>
          <a:p>
            <a:r>
              <a:rPr lang="uz-Cyrl-UZ" sz="3200" b="1" dirty="0" smtClean="0">
                <a:latin typeface="Times New Roman" pitchFamily="18" charset="0"/>
                <a:cs typeface="Times New Roman" pitchFamily="18" charset="0"/>
              </a:rPr>
              <a:t>3. Комбайнлардан самарали фойдаланиш </a:t>
            </a:r>
            <a:endParaRPr lang="ru-RU" sz="3200" b="1" dirty="0">
              <a:latin typeface="Times New Roman" pitchFamily="18" charset="0"/>
              <a:cs typeface="Times New Roman" pitchFamily="18" charset="0"/>
            </a:endParaRPr>
          </a:p>
        </p:txBody>
      </p:sp>
      <p:sp>
        <p:nvSpPr>
          <p:cNvPr id="575489" name="Rectangle 1"/>
          <p:cNvSpPr>
            <a:spLocks noChangeArrowheads="1"/>
          </p:cNvSpPr>
          <p:nvPr/>
        </p:nvSpPr>
        <p:spPr bwMode="auto">
          <a:xfrm>
            <a:off x="285720" y="977389"/>
            <a:ext cx="8643966" cy="5693866"/>
          </a:xfrm>
          <a:prstGeom prst="rect">
            <a:avLst/>
          </a:prstGeom>
          <a:solidFill>
            <a:schemeClr val="accent3">
              <a:lumMod val="20000"/>
              <a:lumOff val="80000"/>
            </a:schemeClr>
          </a:solidFill>
          <a:ln w="28575">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indent="447675" algn="just" fontAlgn="base">
              <a:spcBef>
                <a:spcPct val="0"/>
              </a:spcBef>
              <a:spcAft>
                <a:spcPct val="0"/>
              </a:spcAft>
            </a:pPr>
            <a:r>
              <a:rPr kumimoji="0" lang="uz-Cyrl-U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uz-Cyrl-UZ" sz="2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Республикамизнинг туроқ-иқлим шароити етиштирилган бошоқли дон ҳосилини қисқа муддатларда ғалла комбайнлари билан </a:t>
            </a:r>
            <a:r>
              <a:rPr kumimoji="0" lang="uz-Cyrl-UZ" sz="2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бир фазали  </a:t>
            </a:r>
            <a:r>
              <a:rPr kumimoji="0" lang="uz-Cyrl-UZ" sz="2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усулда йиғиштириб олиш имконини беради.   </a:t>
            </a:r>
          </a:p>
          <a:p>
            <a:pPr indent="447675" algn="just" fontAlgn="base">
              <a:spcBef>
                <a:spcPct val="0"/>
              </a:spcBef>
              <a:spcAft>
                <a:spcPct val="0"/>
              </a:spcAft>
            </a:pPr>
            <a:r>
              <a:rPr lang="uz-Cyrl-UZ" sz="2600" b="1" dirty="0">
                <a:solidFill>
                  <a:schemeClr val="tx1"/>
                </a:solidFill>
                <a:latin typeface="Times New Roman" pitchFamily="18" charset="0"/>
                <a:cs typeface="Times New Roman" pitchFamily="18" charset="0"/>
              </a:rPr>
              <a:t> </a:t>
            </a:r>
            <a:r>
              <a:rPr lang="uz-Cyrl-UZ" sz="2600" b="1" dirty="0" smtClean="0">
                <a:solidFill>
                  <a:schemeClr val="tx1"/>
                </a:solidFill>
                <a:latin typeface="Times New Roman" pitchFamily="18" charset="0"/>
                <a:cs typeface="Times New Roman" pitchFamily="18" charset="0"/>
              </a:rPr>
              <a:t>  </a:t>
            </a:r>
            <a:r>
              <a:rPr lang="uz-Cyrl-UZ" sz="2600" b="1" dirty="0" smtClean="0">
                <a:latin typeface="Times New Roman" pitchFamily="18" charset="0"/>
                <a:cs typeface="Times New Roman" pitchFamily="18" charset="0"/>
              </a:rPr>
              <a:t>Мамлакатимизда бошоқли дон экинларининг асосий қисми суғориладиган майдонларда етиштирилиши ва бу майдонларнинг катта  қисми       10 гектардан кам бўлганлиги  ҳамда кўпчилик майдонларда  бошоқли донлар пишиб етилгандан сўнг қисқа вақт ичида бир йиллик бегона ўтларни тез ривожланишини ҳисобга олган ҳолда </a:t>
            </a:r>
            <a:r>
              <a:rPr lang="uz-Cyrl-UZ" sz="2600" b="1" dirty="0" smtClean="0">
                <a:solidFill>
                  <a:srgbClr val="FF0000"/>
                </a:solidFill>
                <a:latin typeface="Times New Roman" pitchFamily="18" charset="0"/>
                <a:cs typeface="Times New Roman" pitchFamily="18" charset="0"/>
              </a:rPr>
              <a:t>“Класс” фирмасининг “Доминатор-130”</a:t>
            </a:r>
            <a:r>
              <a:rPr lang="uz-Cyrl-UZ" sz="2600" b="1" dirty="0" smtClean="0">
                <a:latin typeface="Times New Roman" pitchFamily="18" charset="0"/>
                <a:cs typeface="Times New Roman" pitchFamily="18" charset="0"/>
              </a:rPr>
              <a:t> русумли комбайнлардан фойдаланиш юқори самара бериши тажрибаларда аниқланган. </a:t>
            </a:r>
            <a:endParaRPr kumimoji="0" lang="ru-RU" sz="11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7" name="Rectangle 1"/>
          <p:cNvSpPr>
            <a:spLocks noChangeArrowheads="1"/>
          </p:cNvSpPr>
          <p:nvPr/>
        </p:nvSpPr>
        <p:spPr bwMode="auto">
          <a:xfrm>
            <a:off x="365082" y="1700808"/>
            <a:ext cx="8572560" cy="5016758"/>
          </a:xfrm>
          <a:prstGeom prst="rect">
            <a:avLst/>
          </a:prstGeom>
          <a:solidFill>
            <a:schemeClr val="accent6">
              <a:lumMod val="20000"/>
              <a:lumOff val="80000"/>
            </a:schemeClr>
          </a:solidFill>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algn="ctr"/>
            <a:r>
              <a:rPr lang="uz-Cyrl-UZ" b="1" dirty="0" smtClean="0">
                <a:solidFill>
                  <a:srgbClr val="FF0000"/>
                </a:solidFill>
                <a:latin typeface="Times New Roman" pitchFamily="18" charset="0"/>
                <a:cs typeface="Times New Roman" pitchFamily="18" charset="0"/>
              </a:rPr>
              <a:t>      </a:t>
            </a:r>
            <a:r>
              <a:rPr lang="uz-Cyrl-UZ" sz="3200" b="1" dirty="0" smtClean="0">
                <a:solidFill>
                  <a:srgbClr val="FF0000"/>
                </a:solidFill>
                <a:latin typeface="Times New Roman" pitchFamily="18" charset="0"/>
                <a:cs typeface="Times New Roman" pitchFamily="18" charset="0"/>
              </a:rPr>
              <a:t>1. Далани ғалла ўримига тайёрлаш.  </a:t>
            </a:r>
          </a:p>
          <a:p>
            <a:pPr algn="just"/>
            <a:r>
              <a:rPr lang="uz-Cyrl-UZ" sz="3200" b="1" dirty="0">
                <a:solidFill>
                  <a:srgbClr val="FF0000"/>
                </a:solidFill>
                <a:latin typeface="Times New Roman" pitchFamily="18" charset="0"/>
                <a:cs typeface="Times New Roman" pitchFamily="18" charset="0"/>
              </a:rPr>
              <a:t> </a:t>
            </a:r>
            <a:r>
              <a:rPr lang="uz-Cyrl-UZ" sz="3200" b="1" dirty="0" smtClean="0">
                <a:solidFill>
                  <a:srgbClr val="FF0000"/>
                </a:solidFill>
                <a:latin typeface="Times New Roman" pitchFamily="18" charset="0"/>
                <a:cs typeface="Times New Roman" pitchFamily="18" charset="0"/>
              </a:rPr>
              <a:t>          </a:t>
            </a:r>
            <a:r>
              <a:rPr lang="uz-Cyrl-UZ" sz="3200" b="1" dirty="0" smtClean="0">
                <a:latin typeface="Times New Roman" pitchFamily="18" charset="0"/>
                <a:cs typeface="Times New Roman" pitchFamily="18" charset="0"/>
              </a:rPr>
              <a:t>Далалар бегона ўтлар, айниқса. ғалла пояларига ўралиб ўсувчи ва йўғон пояли бегона ўсимликлардан тозаланиши ва бегона ўтларга қарши мавжуд герпицидлар билан ишлов берилиши лозим.</a:t>
            </a:r>
            <a:endParaRPr lang="ru-RU" sz="3200" b="1" dirty="0" smtClean="0">
              <a:latin typeface="Times New Roman" pitchFamily="18" charset="0"/>
              <a:cs typeface="Times New Roman" pitchFamily="18" charset="0"/>
            </a:endParaRPr>
          </a:p>
          <a:p>
            <a:pPr algn="just"/>
            <a:r>
              <a:rPr lang="uz-Cyrl-UZ" sz="3200" b="1" dirty="0" smtClean="0">
                <a:latin typeface="Times New Roman" pitchFamily="18" charset="0"/>
                <a:cs typeface="Times New Roman" pitchFamily="18" charset="0"/>
              </a:rPr>
              <a:t>      Дала четларида жойлашган ғалла ҳосили қўлда ўрилиб, тик турган пояларга суяб қўйиш, ўқариқлар текислаш, далага кирадиган йўлларни тайёрлаш керак.</a:t>
            </a:r>
            <a:r>
              <a:rPr kumimoji="0" lang="uz-Cyrl-UZ" b="1" i="0" u="none" strike="noStrike" cap="none" normalizeH="0" baseline="0" dirty="0" smtClean="0">
                <a:ln>
                  <a:noFill/>
                </a:ln>
                <a:solidFill>
                  <a:srgbClr val="FF0000"/>
                </a:solidFill>
                <a:effectLst/>
                <a:latin typeface="Times New Roman" pitchFamily="18" charset="0"/>
                <a:cs typeface="Times New Roman" pitchFamily="18" charset="0"/>
              </a:rPr>
              <a:t>      </a:t>
            </a:r>
            <a:endParaRPr kumimoji="0" lang="ru-RU" sz="24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Скругленный прямоугольник 5"/>
          <p:cNvSpPr/>
          <p:nvPr/>
        </p:nvSpPr>
        <p:spPr>
          <a:xfrm>
            <a:off x="285720" y="428604"/>
            <a:ext cx="8643998" cy="112818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Ўрим-йиғим ишларини самарали ташкил этиш тадбирлари  </a:t>
            </a:r>
            <a:endParaRPr lang="ru-RU" sz="3200" b="1" dirty="0">
              <a:latin typeface="Times New Roman" pitchFamily="18" charset="0"/>
              <a:cs typeface="Times New Roman" pitchFamily="18" charset="0"/>
            </a:endParaRPr>
          </a:p>
        </p:txBody>
      </p:sp>
    </p:spTree>
    <p:extLst>
      <p:ext uri="{BB962C8B-B14F-4D97-AF65-F5344CB8AC3E}">
        <p14:creationId xmlns:p14="http://schemas.microsoft.com/office/powerpoint/2010/main" val="27278210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7" name="Rectangle 1"/>
          <p:cNvSpPr>
            <a:spLocks noChangeArrowheads="1"/>
          </p:cNvSpPr>
          <p:nvPr/>
        </p:nvSpPr>
        <p:spPr bwMode="auto">
          <a:xfrm>
            <a:off x="179512" y="373305"/>
            <a:ext cx="8572560" cy="6124754"/>
          </a:xfrm>
          <a:prstGeom prst="rect">
            <a:avLst/>
          </a:prstGeom>
          <a:solidFill>
            <a:schemeClr val="accent6">
              <a:lumMod val="20000"/>
              <a:lumOff val="80000"/>
            </a:schemeClr>
          </a:solidFill>
          <a:ln>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algn="ctr"/>
            <a:r>
              <a:rPr kumimoji="0" lang="uz-Cyrl-UZ" sz="2800" b="1" i="0" u="none" strike="noStrike" cap="none" normalizeH="0" baseline="0" dirty="0" smtClean="0">
                <a:ln>
                  <a:noFill/>
                </a:ln>
                <a:solidFill>
                  <a:srgbClr val="FF0000"/>
                </a:solidFill>
                <a:effectLst/>
                <a:latin typeface="Times New Roman" pitchFamily="18" charset="0"/>
                <a:cs typeface="Times New Roman" pitchFamily="18" charset="0"/>
              </a:rPr>
              <a:t>2. Ўрим-йиғим ишларини  отряд усулида </a:t>
            </a:r>
          </a:p>
          <a:p>
            <a:pPr algn="ctr"/>
            <a:r>
              <a:rPr kumimoji="0" lang="uz-Cyrl-UZ" sz="2800" b="1" i="0" u="none" strike="noStrike" cap="none" normalizeH="0" baseline="0" dirty="0" smtClean="0">
                <a:ln>
                  <a:noFill/>
                </a:ln>
                <a:solidFill>
                  <a:srgbClr val="FF0000"/>
                </a:solidFill>
                <a:effectLst/>
                <a:latin typeface="Times New Roman" pitchFamily="18" charset="0"/>
                <a:cs typeface="Times New Roman" pitchFamily="18" charset="0"/>
              </a:rPr>
              <a:t>ташкил этиш. </a:t>
            </a:r>
          </a:p>
          <a:p>
            <a:pPr algn="just"/>
            <a:r>
              <a:rPr kumimoji="0" lang="uz-Cyrl-UZ"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uz-Cyrl-UZ" sz="2400" b="1" i="0" u="none" strike="noStrike" cap="none" normalizeH="0" baseline="0" dirty="0" smtClean="0">
                <a:ln>
                  <a:noFill/>
                </a:ln>
                <a:solidFill>
                  <a:srgbClr val="FF0000"/>
                </a:solidFill>
                <a:effectLst/>
                <a:latin typeface="Times New Roman" pitchFamily="18" charset="0"/>
                <a:cs typeface="Times New Roman" pitchFamily="18" charset="0"/>
              </a:rPr>
              <a:t>Ўрим-йиғим ишларини отряд усулида ташкил этиш  </a:t>
            </a:r>
            <a:r>
              <a:rPr kumimoji="0" lang="uz-Cyrl-UZ" sz="2400" b="1" i="0" u="none" strike="noStrike" cap="none" normalizeH="0" baseline="0" dirty="0" smtClean="0">
                <a:ln>
                  <a:noFill/>
                </a:ln>
                <a:solidFill>
                  <a:schemeClr val="tx1"/>
                </a:solidFill>
                <a:effectLst/>
                <a:latin typeface="Times New Roman" pitchFamily="18" charset="0"/>
                <a:cs typeface="Times New Roman" pitchFamily="18" charset="0"/>
              </a:rPr>
              <a:t>комбайнларнинг салт ҳолатда бир жойдан иккинчи жойга кўчириб юришини камайишига, иш вақтида юзага келган нуқсонлар ва камчиликларни тезда бартараф этилишига  имкон</a:t>
            </a:r>
            <a:r>
              <a:rPr kumimoji="0" lang="uz-Cyrl-UZ" sz="2400" b="1" i="0" u="none" strike="noStrike" cap="none" normalizeH="0" dirty="0" smtClean="0">
                <a:ln>
                  <a:noFill/>
                </a:ln>
                <a:solidFill>
                  <a:schemeClr val="tx1"/>
                </a:solidFill>
                <a:effectLst/>
                <a:latin typeface="Times New Roman" pitchFamily="18" charset="0"/>
                <a:cs typeface="Times New Roman" pitchFamily="18" charset="0"/>
              </a:rPr>
              <a:t> яратади.</a:t>
            </a:r>
            <a:endParaRPr kumimoji="0" lang="ru-RU" sz="11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uz-Cyrl-UZ" sz="2400" b="1"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uz-Cyrl-UZ" sz="2400" b="1" i="0" u="none" strike="noStrike" cap="none" normalizeH="0" baseline="0" dirty="0" smtClean="0">
                <a:ln>
                  <a:noFill/>
                </a:ln>
                <a:solidFill>
                  <a:srgbClr val="FF0000"/>
                </a:solidFill>
                <a:effectLst/>
                <a:latin typeface="Times New Roman" pitchFamily="18" charset="0"/>
                <a:cs typeface="Times New Roman" pitchFamily="18" charset="0"/>
              </a:rPr>
              <a:t>Ҳар бир отрядга </a:t>
            </a:r>
            <a:r>
              <a:rPr kumimoji="0" lang="uz-Cyrl-UZ" sz="2400" b="1" i="0" u="none" strike="noStrike" cap="none" normalizeH="0" baseline="0" dirty="0" smtClean="0">
                <a:ln>
                  <a:noFill/>
                </a:ln>
                <a:solidFill>
                  <a:schemeClr val="tx1"/>
                </a:solidFill>
                <a:effectLst/>
                <a:latin typeface="Times New Roman" pitchFamily="18" charset="0"/>
                <a:cs typeface="Times New Roman" pitchFamily="18" charset="0"/>
              </a:rPr>
              <a:t>бир неча комбайн, транспорт воситалари ва бошқа техникалар, ташкилий ишлар бўйича ишчи-ходимлар бириктирилади </a:t>
            </a:r>
          </a:p>
          <a:p>
            <a:pPr marL="0" marR="0" lvl="0" indent="0" algn="just" defTabSz="914400" rtl="0" eaLnBrk="0" fontAlgn="base" latinLnBrk="0" hangingPunct="0">
              <a:lnSpc>
                <a:spcPct val="100000"/>
              </a:lnSpc>
              <a:spcBef>
                <a:spcPct val="0"/>
              </a:spcBef>
              <a:spcAft>
                <a:spcPct val="0"/>
              </a:spcAft>
              <a:buClrTx/>
              <a:buSzTx/>
              <a:buFontTx/>
              <a:buNone/>
              <a:tabLst/>
            </a:pPr>
            <a:r>
              <a:rPr lang="uz-Cyrl-UZ" sz="2400" b="1" dirty="0">
                <a:solidFill>
                  <a:schemeClr val="tx1"/>
                </a:solidFill>
                <a:latin typeface="Times New Roman" pitchFamily="18" charset="0"/>
                <a:cs typeface="Times New Roman" pitchFamily="18" charset="0"/>
              </a:rPr>
              <a:t> </a:t>
            </a:r>
            <a:r>
              <a:rPr lang="uz-Cyrl-UZ" sz="2400" b="1" dirty="0" smtClean="0">
                <a:solidFill>
                  <a:schemeClr val="tx1"/>
                </a:solidFill>
                <a:latin typeface="Times New Roman" pitchFamily="18" charset="0"/>
                <a:cs typeface="Times New Roman" pitchFamily="18" charset="0"/>
              </a:rPr>
              <a:t>       </a:t>
            </a:r>
            <a:r>
              <a:rPr kumimoji="0" lang="uz-Cyrl-UZ" sz="2400" b="1" i="0" u="none" strike="noStrike" cap="none" normalizeH="0" baseline="0" dirty="0" smtClean="0">
                <a:ln>
                  <a:noFill/>
                </a:ln>
                <a:solidFill>
                  <a:schemeClr val="tx1"/>
                </a:solidFill>
                <a:effectLst/>
                <a:latin typeface="Times New Roman" pitchFamily="18" charset="0"/>
                <a:cs typeface="Times New Roman" pitchFamily="18" charset="0"/>
              </a:rPr>
              <a:t>Ўрим-йиғим даврида комбайнларнинг иш унумдорлигига қараб, уларни дон ташиш транспорт воситалари билан етарли миқдорда бириктирилиши  натижасида йиғим-терим ҳамда донни қабул қилиш пунктларига ташиш ишларини </a:t>
            </a:r>
            <a:r>
              <a:rPr kumimoji="0" lang="uz-Cyrl-UZ" sz="2400" b="1" i="0" u="none" strike="noStrike" cap="none" normalizeH="0" baseline="0" dirty="0" smtClean="0">
                <a:ln>
                  <a:noFill/>
                </a:ln>
                <a:solidFill>
                  <a:srgbClr val="FF0000"/>
                </a:solidFill>
                <a:effectLst/>
                <a:latin typeface="Times New Roman" pitchFamily="18" charset="0"/>
                <a:cs typeface="Times New Roman" pitchFamily="18" charset="0"/>
              </a:rPr>
              <a:t>узлуксиз оқим усулида </a:t>
            </a:r>
            <a:r>
              <a:rPr kumimoji="0" lang="uz-Cyrl-UZ" sz="2400" b="1" i="0" u="none" strike="noStrike" cap="none" normalizeH="0" baseline="0" dirty="0" smtClean="0">
                <a:ln>
                  <a:noFill/>
                </a:ln>
                <a:solidFill>
                  <a:schemeClr val="tx1"/>
                </a:solidFill>
                <a:effectLst/>
                <a:latin typeface="Times New Roman" pitchFamily="18" charset="0"/>
                <a:cs typeface="Times New Roman" pitchFamily="18" charset="0"/>
              </a:rPr>
              <a:t>амалга ошириш таъминланади.</a:t>
            </a:r>
            <a:endParaRPr kumimoji="0" lang="ru-RU" sz="32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214546" y="214290"/>
            <a:ext cx="5000660" cy="1500198"/>
          </a:xfrm>
          <a:prstGeom prst="ellipse">
            <a:avLst/>
          </a:prstGeom>
          <a:solidFill>
            <a:srgbClr val="FFC0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solidFill>
                  <a:srgbClr val="FF0000"/>
                </a:solidFill>
              </a:rPr>
              <a:t>Диққат!  </a:t>
            </a:r>
          </a:p>
          <a:p>
            <a:pPr algn="ctr"/>
            <a:r>
              <a:rPr lang="uz-Cyrl-UZ" sz="2800" b="1" dirty="0" smtClean="0">
                <a:solidFill>
                  <a:srgbClr val="FF0000"/>
                </a:solidFill>
              </a:rPr>
              <a:t>Ёзиб олинг ва эслаб қолинг!</a:t>
            </a:r>
            <a:endParaRPr lang="ru-RU" sz="2800" b="1" dirty="0">
              <a:solidFill>
                <a:srgbClr val="FF0000"/>
              </a:solidFill>
            </a:endParaRPr>
          </a:p>
        </p:txBody>
      </p:sp>
      <p:sp>
        <p:nvSpPr>
          <p:cNvPr id="5" name="Овал 4"/>
          <p:cNvSpPr/>
          <p:nvPr/>
        </p:nvSpPr>
        <p:spPr>
          <a:xfrm>
            <a:off x="357158" y="1714488"/>
            <a:ext cx="8572560" cy="4786346"/>
          </a:xfrm>
          <a:prstGeom prst="ellipse">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32801" name="Rectangle 1"/>
          <p:cNvSpPr>
            <a:spLocks noChangeArrowheads="1"/>
          </p:cNvSpPr>
          <p:nvPr/>
        </p:nvSpPr>
        <p:spPr bwMode="auto">
          <a:xfrm>
            <a:off x="285720" y="1773784"/>
            <a:ext cx="8643966" cy="49859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uz-Cyrl-UZ" sz="2800" b="1" dirty="0" smtClean="0">
                <a:latin typeface="Times New Roman" pitchFamily="18" charset="0"/>
                <a:cs typeface="Times New Roman" pitchFamily="18" charset="0"/>
              </a:rPr>
              <a:t>                     </a:t>
            </a:r>
            <a:r>
              <a:rPr lang="uz-Cyrl-UZ" sz="3000" b="1" dirty="0" smtClean="0">
                <a:solidFill>
                  <a:srgbClr val="FF0000"/>
                </a:solidFill>
                <a:latin typeface="Times New Roman" pitchFamily="18" charset="0"/>
                <a:cs typeface="Times New Roman" pitchFamily="18" charset="0"/>
              </a:rPr>
              <a:t>Роторли комбайнлар </a:t>
            </a:r>
            <a:r>
              <a:rPr lang="uz-Cyrl-UZ" sz="3000" b="1" dirty="0" smtClean="0">
                <a:latin typeface="Times New Roman" pitchFamily="18" charset="0"/>
                <a:cs typeface="Times New Roman" pitchFamily="18" charset="0"/>
              </a:rPr>
              <a:t>бегона </a:t>
            </a:r>
          </a:p>
          <a:p>
            <a:r>
              <a:rPr lang="uz-Cyrl-UZ" sz="3000" b="1" dirty="0" smtClean="0">
                <a:latin typeface="Times New Roman" pitchFamily="18" charset="0"/>
                <a:cs typeface="Times New Roman" pitchFamily="18" charset="0"/>
              </a:rPr>
              <a:t>                ўсимликлардан, айниқса, ғалла              </a:t>
            </a:r>
          </a:p>
          <a:p>
            <a:r>
              <a:rPr lang="uz-Cyrl-UZ" sz="3000" b="1" dirty="0">
                <a:latin typeface="Times New Roman" pitchFamily="18" charset="0"/>
                <a:cs typeface="Times New Roman" pitchFamily="18" charset="0"/>
              </a:rPr>
              <a:t> </a:t>
            </a:r>
            <a:r>
              <a:rPr lang="uz-Cyrl-UZ" sz="3000" b="1" dirty="0" smtClean="0">
                <a:latin typeface="Times New Roman" pitchFamily="18" charset="0"/>
                <a:cs typeface="Times New Roman" pitchFamily="18" charset="0"/>
              </a:rPr>
              <a:t>        пояларига     ўралиб   ўсувчи     (печак)                              </a:t>
            </a:r>
          </a:p>
          <a:p>
            <a:r>
              <a:rPr lang="uz-Cyrl-UZ" sz="3000" b="1" dirty="0">
                <a:latin typeface="Times New Roman" pitchFamily="18" charset="0"/>
                <a:cs typeface="Times New Roman" pitchFamily="18" charset="0"/>
              </a:rPr>
              <a:t> </a:t>
            </a:r>
            <a:r>
              <a:rPr lang="uz-Cyrl-UZ" sz="3000" b="1" dirty="0" smtClean="0">
                <a:latin typeface="Times New Roman" pitchFamily="18" charset="0"/>
                <a:cs typeface="Times New Roman" pitchFamily="18" charset="0"/>
              </a:rPr>
              <a:t>      ва йўғон пояли (қамиш, ғумай, кўк шўра)            </a:t>
            </a:r>
          </a:p>
          <a:p>
            <a:r>
              <a:rPr lang="uz-Cyrl-UZ" sz="3000" b="1" dirty="0">
                <a:latin typeface="Times New Roman" pitchFamily="18" charset="0"/>
                <a:cs typeface="Times New Roman" pitchFamily="18" charset="0"/>
              </a:rPr>
              <a:t> </a:t>
            </a:r>
            <a:r>
              <a:rPr lang="uz-Cyrl-UZ" sz="3000" b="1" dirty="0" smtClean="0">
                <a:latin typeface="Times New Roman" pitchFamily="18" charset="0"/>
                <a:cs typeface="Times New Roman" pitchFamily="18" charset="0"/>
              </a:rPr>
              <a:t>  каби бир  ва  кўп  йиллик   бегона      ўтлардан   </a:t>
            </a:r>
          </a:p>
          <a:p>
            <a:r>
              <a:rPr lang="uz-Cyrl-UZ" sz="3000" b="1" dirty="0">
                <a:latin typeface="Times New Roman" pitchFamily="18" charset="0"/>
                <a:cs typeface="Times New Roman" pitchFamily="18" charset="0"/>
              </a:rPr>
              <a:t> </a:t>
            </a:r>
            <a:r>
              <a:rPr lang="uz-Cyrl-UZ" sz="3000" b="1" dirty="0" smtClean="0">
                <a:latin typeface="Times New Roman" pitchFamily="18" charset="0"/>
                <a:cs typeface="Times New Roman" pitchFamily="18" charset="0"/>
              </a:rPr>
              <a:t>     тозаланган       майдонларда,   </a:t>
            </a:r>
            <a:r>
              <a:rPr lang="uz-Cyrl-UZ" sz="3000" b="1" dirty="0" smtClean="0">
                <a:solidFill>
                  <a:srgbClr val="FF0000"/>
                </a:solidFill>
                <a:latin typeface="Times New Roman" pitchFamily="18" charset="0"/>
                <a:cs typeface="Times New Roman" pitchFamily="18" charset="0"/>
              </a:rPr>
              <a:t>   барабанли   </a:t>
            </a:r>
          </a:p>
          <a:p>
            <a:r>
              <a:rPr lang="uz-Cyrl-UZ" sz="3000" b="1" dirty="0" smtClean="0">
                <a:solidFill>
                  <a:srgbClr val="FF0000"/>
                </a:solidFill>
                <a:latin typeface="Times New Roman" pitchFamily="18" charset="0"/>
                <a:cs typeface="Times New Roman" pitchFamily="18" charset="0"/>
              </a:rPr>
              <a:t>      комбайнларни </a:t>
            </a:r>
            <a:r>
              <a:rPr lang="uz-Cyrl-UZ" sz="3000" b="1" dirty="0" smtClean="0">
                <a:latin typeface="Times New Roman" pitchFamily="18" charset="0"/>
                <a:cs typeface="Times New Roman" pitchFamily="18" charset="0"/>
              </a:rPr>
              <a:t>эса турли  даражада ўт босган  </a:t>
            </a:r>
          </a:p>
          <a:p>
            <a:r>
              <a:rPr lang="uz-Cyrl-UZ" sz="3000" b="1" dirty="0" smtClean="0">
                <a:latin typeface="Times New Roman" pitchFamily="18" charset="0"/>
                <a:cs typeface="Times New Roman" pitchFamily="18" charset="0"/>
              </a:rPr>
              <a:t>           майдонлардаги ғаллани ўриб олишда   </a:t>
            </a:r>
          </a:p>
          <a:p>
            <a:r>
              <a:rPr lang="uz-Cyrl-UZ" sz="3000" b="1" dirty="0">
                <a:latin typeface="Times New Roman" pitchFamily="18" charset="0"/>
                <a:cs typeface="Times New Roman" pitchFamily="18" charset="0"/>
              </a:rPr>
              <a:t> </a:t>
            </a:r>
            <a:r>
              <a:rPr lang="uz-Cyrl-UZ" sz="3000" b="1" dirty="0" smtClean="0">
                <a:latin typeface="Times New Roman" pitchFamily="18" charset="0"/>
                <a:cs typeface="Times New Roman" pitchFamily="18" charset="0"/>
              </a:rPr>
              <a:t>                  юқори  самарадорлик   билан     </a:t>
            </a:r>
          </a:p>
          <a:p>
            <a:r>
              <a:rPr lang="uz-Cyrl-UZ" sz="3000" b="1" dirty="0">
                <a:latin typeface="Times New Roman" pitchFamily="18" charset="0"/>
                <a:cs typeface="Times New Roman" pitchFamily="18" charset="0"/>
              </a:rPr>
              <a:t> </a:t>
            </a:r>
            <a:r>
              <a:rPr lang="uz-Cyrl-UZ" sz="3000" b="1" dirty="0" smtClean="0">
                <a:latin typeface="Times New Roman" pitchFamily="18" charset="0"/>
                <a:cs typeface="Times New Roman" pitchFamily="18" charset="0"/>
              </a:rPr>
              <a:t>                           ишлатиш </a:t>
            </a:r>
            <a:r>
              <a:rPr lang="uz-Cyrl-UZ" sz="2800" b="1" dirty="0" smtClean="0">
                <a:latin typeface="Times New Roman" pitchFamily="18" charset="0"/>
                <a:cs typeface="Times New Roman" pitchFamily="18" charset="0"/>
              </a:rPr>
              <a:t>  мумкин</a:t>
            </a:r>
            <a:endParaRPr lang="ru-RU" sz="2800" b="1" dirty="0" smtClean="0">
              <a:latin typeface="Times New Roman" pitchFamily="18" charset="0"/>
              <a:cs typeface="Times New Roman" pitchFamily="18" charset="0"/>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635896" y="1772816"/>
            <a:ext cx="5184575" cy="324036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just"/>
            <a:r>
              <a:rPr lang="uz-Cyrl-UZ" sz="2200" b="1" dirty="0" smtClean="0">
                <a:solidFill>
                  <a:srgbClr val="FF0000"/>
                </a:solidFill>
                <a:latin typeface="Times New Roman" pitchFamily="18" charset="0"/>
                <a:cs typeface="Times New Roman" pitchFamily="18" charset="0"/>
              </a:rPr>
              <a:t> </a:t>
            </a:r>
            <a:r>
              <a:rPr lang="uz-Cyrl-UZ" sz="2800" b="1" dirty="0" smtClean="0">
                <a:solidFill>
                  <a:srgbClr val="FF0000"/>
                </a:solidFill>
                <a:latin typeface="Times New Roman" pitchFamily="18" charset="0"/>
                <a:cs typeface="Times New Roman" pitchFamily="18" charset="0"/>
              </a:rPr>
              <a:t>1).</a:t>
            </a:r>
            <a:r>
              <a:rPr lang="uz-Cyrl-UZ" sz="2800" b="1" dirty="0">
                <a:solidFill>
                  <a:schemeClr val="tx1"/>
                </a:solidFill>
                <a:latin typeface="Times New Roman" pitchFamily="18" charset="0"/>
                <a:cs typeface="Times New Roman" pitchFamily="18" charset="0"/>
              </a:rPr>
              <a:t> Нима учун </a:t>
            </a:r>
            <a:r>
              <a:rPr lang="uz-Cyrl-UZ" sz="2800" b="1" dirty="0">
                <a:solidFill>
                  <a:srgbClr val="FF0000"/>
                </a:solidFill>
                <a:latin typeface="Times New Roman" pitchFamily="18" charset="0"/>
                <a:cs typeface="Times New Roman" pitchFamily="18" charset="0"/>
              </a:rPr>
              <a:t>ғаллани қисқа муддатда</a:t>
            </a:r>
            <a:r>
              <a:rPr lang="uz-Cyrl-UZ" sz="2800" b="1" dirty="0">
                <a:solidFill>
                  <a:schemeClr val="tx1"/>
                </a:solidFill>
                <a:latin typeface="Times New Roman" pitchFamily="18" charset="0"/>
                <a:cs typeface="Times New Roman" pitchFamily="18" charset="0"/>
              </a:rPr>
              <a:t> йиғиштириб олиш керак; </a:t>
            </a:r>
            <a:endParaRPr lang="ru-RU" sz="2800" b="1" dirty="0">
              <a:solidFill>
                <a:schemeClr val="tx1"/>
              </a:solidFill>
              <a:latin typeface="Times New Roman" pitchFamily="18" charset="0"/>
              <a:cs typeface="Times New Roman" pitchFamily="18" charset="0"/>
            </a:endParaRPr>
          </a:p>
          <a:p>
            <a:pPr algn="just"/>
            <a:r>
              <a:rPr lang="uz-Cyrl-UZ" sz="2800" b="1" dirty="0" smtClean="0">
                <a:solidFill>
                  <a:srgbClr val="FF0000"/>
                </a:solidFill>
                <a:latin typeface="Times New Roman" pitchFamily="18" charset="0"/>
                <a:cs typeface="Times New Roman" pitchFamily="18" charset="0"/>
              </a:rPr>
              <a:t> 2</a:t>
            </a:r>
            <a:r>
              <a:rPr lang="uz-Cyrl-UZ" sz="2800" b="1" dirty="0">
                <a:solidFill>
                  <a:srgbClr val="FF0000"/>
                </a:solidFill>
                <a:latin typeface="Times New Roman" pitchFamily="18" charset="0"/>
                <a:cs typeface="Times New Roman" pitchFamily="18" charset="0"/>
              </a:rPr>
              <a:t>).</a:t>
            </a:r>
            <a:r>
              <a:rPr lang="uz-Cyrl-UZ" sz="2800" b="1" dirty="0">
                <a:solidFill>
                  <a:schemeClr val="tx1"/>
                </a:solidFill>
                <a:latin typeface="Times New Roman" pitchFamily="18" charset="0"/>
                <a:cs typeface="Times New Roman" pitchFamily="18" charset="0"/>
              </a:rPr>
              <a:t> Ғаллани машинада </a:t>
            </a:r>
            <a:r>
              <a:rPr lang="uz-Cyrl-UZ" sz="2800" b="1" dirty="0" smtClean="0">
                <a:solidFill>
                  <a:schemeClr val="tx1"/>
                </a:solidFill>
                <a:latin typeface="Times New Roman" pitchFamily="18" charset="0"/>
                <a:cs typeface="Times New Roman" pitchFamily="18" charset="0"/>
              </a:rPr>
              <a:t>йиғиштириб </a:t>
            </a:r>
            <a:r>
              <a:rPr lang="uz-Cyrl-UZ" sz="2800" b="1" dirty="0">
                <a:solidFill>
                  <a:schemeClr val="tx1"/>
                </a:solidFill>
                <a:latin typeface="Times New Roman" pitchFamily="18" charset="0"/>
                <a:cs typeface="Times New Roman" pitchFamily="18" charset="0"/>
              </a:rPr>
              <a:t>олишда  унинг </a:t>
            </a:r>
            <a:r>
              <a:rPr lang="uz-Cyrl-UZ" sz="2800" b="1" dirty="0">
                <a:solidFill>
                  <a:srgbClr val="FF0000"/>
                </a:solidFill>
                <a:latin typeface="Times New Roman" pitchFamily="18" charset="0"/>
                <a:cs typeface="Times New Roman" pitchFamily="18" charset="0"/>
              </a:rPr>
              <a:t>қайси </a:t>
            </a:r>
            <a:r>
              <a:rPr lang="uz-Cyrl-UZ" sz="2800" b="1" dirty="0" smtClean="0">
                <a:solidFill>
                  <a:srgbClr val="FF0000"/>
                </a:solidFill>
                <a:latin typeface="Times New Roman" pitchFamily="18" charset="0"/>
                <a:cs typeface="Times New Roman" pitchFamily="18" charset="0"/>
              </a:rPr>
              <a:t>хоссаларидан  </a:t>
            </a:r>
            <a:r>
              <a:rPr lang="uz-Cyrl-UZ" sz="2800" b="1" dirty="0">
                <a:solidFill>
                  <a:schemeClr val="tx1"/>
                </a:solidFill>
                <a:latin typeface="Times New Roman" pitchFamily="18" charset="0"/>
                <a:cs typeface="Times New Roman" pitchFamily="18" charset="0"/>
              </a:rPr>
              <a:t>фойдаланилади? </a:t>
            </a:r>
          </a:p>
        </p:txBody>
      </p:sp>
      <p:sp>
        <p:nvSpPr>
          <p:cNvPr id="5" name="Скругленный прямоугольник 4"/>
          <p:cNvSpPr/>
          <p:nvPr/>
        </p:nvSpPr>
        <p:spPr>
          <a:xfrm>
            <a:off x="683568" y="476672"/>
            <a:ext cx="7920880" cy="576064"/>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Мавзу бўйича билим савиясини баҳолаш </a:t>
            </a:r>
            <a:endParaRPr lang="uz-Cyrl-UZ" sz="3200" b="1" dirty="0">
              <a:latin typeface="Times New Roman" pitchFamily="18" charset="0"/>
              <a:cs typeface="Times New Roman" pitchFamily="18" charset="0"/>
            </a:endParaRPr>
          </a:p>
        </p:txBody>
      </p:sp>
      <p:sp>
        <p:nvSpPr>
          <p:cNvPr id="3" name="Скругленный прямоугольник 2"/>
          <p:cNvSpPr/>
          <p:nvPr/>
        </p:nvSpPr>
        <p:spPr>
          <a:xfrm>
            <a:off x="179512" y="1772817"/>
            <a:ext cx="3312368" cy="3240359"/>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just"/>
            <a:r>
              <a:rPr lang="uz-Cyrl-UZ" sz="2200" b="1" i="1" dirty="0" smtClean="0">
                <a:latin typeface="Times New Roman" pitchFamily="18" charset="0"/>
                <a:cs typeface="Times New Roman" pitchFamily="18" charset="0"/>
              </a:rPr>
              <a:t>Бошоқли </a:t>
            </a:r>
            <a:r>
              <a:rPr lang="uz-Cyrl-UZ" sz="2200" b="1" i="1" dirty="0">
                <a:latin typeface="Times New Roman" pitchFamily="18" charset="0"/>
                <a:cs typeface="Times New Roman" pitchFamily="18" charset="0"/>
              </a:rPr>
              <a:t>дон </a:t>
            </a:r>
            <a:r>
              <a:rPr lang="uz-Cyrl-UZ" sz="2200" b="1" i="1" dirty="0" smtClean="0">
                <a:latin typeface="Times New Roman" pitchFamily="18" charset="0"/>
                <a:cs typeface="Times New Roman" pitchFamily="18" charset="0"/>
              </a:rPr>
              <a:t>ҳосили-ни </a:t>
            </a:r>
            <a:r>
              <a:rPr lang="uz-Cyrl-UZ" sz="2200" b="1" i="1" dirty="0">
                <a:latin typeface="Times New Roman" pitchFamily="18" charset="0"/>
                <a:cs typeface="Times New Roman" pitchFamily="18" charset="0"/>
              </a:rPr>
              <a:t>йиғиштириб олиш усуллари</a:t>
            </a:r>
            <a:r>
              <a:rPr lang="uz-Cyrl-UZ" sz="2200" b="1" i="1" dirty="0" smtClean="0">
                <a:latin typeface="Times New Roman" pitchFamily="18" charset="0"/>
                <a:cs typeface="Times New Roman" pitchFamily="18" charset="0"/>
              </a:rPr>
              <a:t>, агротехник </a:t>
            </a:r>
            <a:r>
              <a:rPr lang="uz-Cyrl-UZ" sz="2200" b="1" i="1" dirty="0">
                <a:latin typeface="Times New Roman" pitchFamily="18" charset="0"/>
                <a:cs typeface="Times New Roman" pitchFamily="18" charset="0"/>
              </a:rPr>
              <a:t>талаблар,  </a:t>
            </a:r>
            <a:r>
              <a:rPr lang="uz-Cyrl-UZ" sz="2200" b="1" i="1" dirty="0" smtClean="0">
                <a:latin typeface="Times New Roman" pitchFamily="18" charset="0"/>
                <a:cs typeface="Times New Roman" pitchFamily="18" charset="0"/>
              </a:rPr>
              <a:t>техноло-гик </a:t>
            </a:r>
            <a:r>
              <a:rPr lang="uz-Cyrl-UZ" sz="2200" b="1" i="1" dirty="0">
                <a:latin typeface="Times New Roman" pitchFamily="18" charset="0"/>
                <a:cs typeface="Times New Roman" pitchFamily="18" charset="0"/>
              </a:rPr>
              <a:t>жараёнлар ва машиналар тури, машинанинг ишчи қисмлари, илғор технологиялар</a:t>
            </a:r>
            <a:endParaRPr lang="ru-RU" sz="2200" b="1" dirty="0">
              <a:latin typeface="Times New Roman" pitchFamily="18" charset="0"/>
              <a:cs typeface="Times New Roman" pitchFamily="18" charset="0"/>
            </a:endParaRPr>
          </a:p>
        </p:txBody>
      </p:sp>
      <p:sp>
        <p:nvSpPr>
          <p:cNvPr id="4" name="Скругленный прямоугольник 3"/>
          <p:cNvSpPr/>
          <p:nvPr/>
        </p:nvSpPr>
        <p:spPr>
          <a:xfrm>
            <a:off x="467544" y="1166359"/>
            <a:ext cx="2808312" cy="457201"/>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solidFill>
                  <a:srgbClr val="C00000"/>
                </a:solidFill>
                <a:latin typeface="Times New Roman" pitchFamily="18" charset="0"/>
                <a:cs typeface="Times New Roman" pitchFamily="18" charset="0"/>
              </a:rPr>
              <a:t>Тушунчалар </a:t>
            </a:r>
            <a:endParaRPr lang="ru-RU" sz="3200" b="1" dirty="0">
              <a:solidFill>
                <a:srgbClr val="C00000"/>
              </a:solidFill>
              <a:latin typeface="Times New Roman" pitchFamily="18" charset="0"/>
              <a:cs typeface="Times New Roman" pitchFamily="18" charset="0"/>
            </a:endParaRPr>
          </a:p>
        </p:txBody>
      </p:sp>
      <p:sp>
        <p:nvSpPr>
          <p:cNvPr id="6" name="Скругленный прямоугольник 5"/>
          <p:cNvSpPr/>
          <p:nvPr/>
        </p:nvSpPr>
        <p:spPr>
          <a:xfrm>
            <a:off x="4283969" y="1173770"/>
            <a:ext cx="3816423" cy="44979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a:solidFill>
                  <a:srgbClr val="C00000"/>
                </a:solidFill>
                <a:latin typeface="Times New Roman" pitchFamily="18" charset="0"/>
                <a:cs typeface="Times New Roman" pitchFamily="18" charset="0"/>
              </a:rPr>
              <a:t>Назорат саволлари</a:t>
            </a:r>
          </a:p>
        </p:txBody>
      </p:sp>
      <p:graphicFrame>
        <p:nvGraphicFramePr>
          <p:cNvPr id="8" name="Таблица 7"/>
          <p:cNvGraphicFramePr>
            <a:graphicFrameLocks noGrp="1"/>
          </p:cNvGraphicFramePr>
          <p:nvPr>
            <p:extLst>
              <p:ext uri="{D42A27DB-BD31-4B8C-83A1-F6EECF244321}">
                <p14:modId xmlns:p14="http://schemas.microsoft.com/office/powerpoint/2010/main" val="1969473965"/>
              </p:ext>
            </p:extLst>
          </p:nvPr>
        </p:nvGraphicFramePr>
        <p:xfrm>
          <a:off x="359531" y="5157192"/>
          <a:ext cx="8388933" cy="1443261"/>
        </p:xfrm>
        <a:graphic>
          <a:graphicData uri="http://schemas.openxmlformats.org/drawingml/2006/table">
            <a:tbl>
              <a:tblPr firstRow="1" firstCol="1" lastRow="1" lastCol="1" bandRow="1" bandCol="1">
                <a:tableStyleId>{5C22544A-7EE6-4342-B048-85BDC9FD1C3A}</a:tableStyleId>
              </a:tblPr>
              <a:tblGrid>
                <a:gridCol w="2645159"/>
                <a:gridCol w="3249766"/>
                <a:gridCol w="2494008"/>
              </a:tblGrid>
              <a:tr h="792088">
                <a:tc>
                  <a:txBody>
                    <a:bodyPr/>
                    <a:lstStyle/>
                    <a:p>
                      <a:pPr algn="ctr">
                        <a:lnSpc>
                          <a:spcPct val="115000"/>
                        </a:lnSpc>
                        <a:spcAft>
                          <a:spcPts val="0"/>
                        </a:spcAft>
                      </a:pPr>
                      <a:r>
                        <a:rPr lang="ru-RU" sz="2400" dirty="0" err="1" smtClean="0">
                          <a:solidFill>
                            <a:schemeClr val="tx1"/>
                          </a:solidFill>
                          <a:effectLst/>
                          <a:latin typeface="Times New Roman" pitchFamily="18" charset="0"/>
                          <a:cs typeface="Times New Roman" pitchFamily="18" charset="0"/>
                        </a:rPr>
                        <a:t>Биламан</a:t>
                      </a:r>
                      <a:r>
                        <a:rPr lang="ru-RU" sz="2400" dirty="0" smtClean="0">
                          <a:solidFill>
                            <a:schemeClr val="tx1"/>
                          </a:solidFill>
                          <a:effectLst/>
                          <a:latin typeface="Times New Roman" pitchFamily="18" charset="0"/>
                          <a:cs typeface="Times New Roman" pitchFamily="18" charset="0"/>
                        </a:rPr>
                        <a:t> </a:t>
                      </a:r>
                    </a:p>
                    <a:p>
                      <a:pPr algn="ctr">
                        <a:lnSpc>
                          <a:spcPct val="115000"/>
                        </a:lnSpc>
                        <a:spcAft>
                          <a:spcPts val="0"/>
                        </a:spcAft>
                      </a:pP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r>
                        <a:rPr lang="ru-RU" sz="2400" dirty="0" smtClean="0">
                          <a:solidFill>
                            <a:srgbClr val="FF0000"/>
                          </a:solidFill>
                          <a:effectLst/>
                          <a:latin typeface="Times New Roman" pitchFamily="18" charset="0"/>
                          <a:cs typeface="Times New Roman" pitchFamily="18" charset="0"/>
                        </a:rPr>
                        <a:t> </a:t>
                      </a: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2794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Билишни</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хоҳлайман</a:t>
                      </a:r>
                      <a:r>
                        <a:rPr lang="ru-RU" sz="2400" dirty="0" smtClean="0">
                          <a:solidFill>
                            <a:schemeClr val="tx1"/>
                          </a:solidFill>
                          <a:effectLst/>
                          <a:latin typeface="Times New Roman" pitchFamily="18" charset="0"/>
                          <a:cs typeface="Times New Roman" pitchFamily="18" charset="0"/>
                        </a:rPr>
                        <a:t> </a:t>
                      </a: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Билиб</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олдим</a:t>
                      </a:r>
                      <a:r>
                        <a:rPr lang="ru-RU" sz="2400" dirty="0" smtClean="0">
                          <a:solidFill>
                            <a:schemeClr val="tx1"/>
                          </a:solidFill>
                          <a:effectLst/>
                          <a:latin typeface="Times New Roman" pitchFamily="18" charset="0"/>
                          <a:cs typeface="Times New Roman" pitchFamily="18" charset="0"/>
                        </a:rPr>
                        <a:t>    </a:t>
                      </a:r>
                      <a:r>
                        <a:rPr lang="ru-RU" sz="1600" dirty="0" smtClean="0">
                          <a:solidFill>
                            <a:srgbClr val="FF0000"/>
                          </a:solidFill>
                          <a:effectLst/>
                          <a:latin typeface="Times New Roman" pitchFamily="18" charset="0"/>
                          <a:cs typeface="Times New Roman" pitchFamily="18" charset="0"/>
                        </a:rPr>
                        <a:t>(</a:t>
                      </a:r>
                      <a:r>
                        <a:rPr lang="ru-RU" sz="1600" dirty="0" err="1" smtClean="0">
                          <a:solidFill>
                            <a:srgbClr val="FF0000"/>
                          </a:solidFill>
                          <a:effectLst/>
                          <a:latin typeface="Times New Roman" pitchFamily="18" charset="0"/>
                          <a:cs typeface="Times New Roman" pitchFamily="18" charset="0"/>
                        </a:rPr>
                        <a:t>дарс</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охирида</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ёзилади</a:t>
                      </a:r>
                      <a:r>
                        <a:rPr lang="ru-RU" sz="1600" dirty="0" smtClean="0">
                          <a:solidFill>
                            <a:srgbClr val="FF0000"/>
                          </a:solidFill>
                          <a:effectLst/>
                          <a:latin typeface="Times New Roman" pitchFamily="18" charset="0"/>
                          <a:cs typeface="Times New Roman" pitchFamily="18" charset="0"/>
                        </a:rPr>
                        <a:t>)</a:t>
                      </a:r>
                    </a:p>
                    <a:p>
                      <a:pPr algn="ctr">
                        <a:lnSpc>
                          <a:spcPct val="115000"/>
                        </a:lnSpc>
                        <a:spcAft>
                          <a:spcPts val="0"/>
                        </a:spcAft>
                      </a:pP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61805">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val="42097921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14348" y="142852"/>
            <a:ext cx="7929618" cy="785818"/>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marL="514350" indent="-514350" algn="ctr">
              <a:buAutoNum type="arabicPeriod"/>
            </a:pPr>
            <a:r>
              <a:rPr lang="uz-Cyrl-UZ" sz="3200" b="1" dirty="0" smtClean="0">
                <a:latin typeface="Times New Roman" pitchFamily="18" charset="0"/>
                <a:cs typeface="Times New Roman" pitchFamily="18" charset="0"/>
              </a:rPr>
              <a:t>Ғаллани ўриб-йиғиб олишнинг </a:t>
            </a:r>
          </a:p>
          <a:p>
            <a:pPr marL="514350" indent="-514350" algn="ctr"/>
            <a:r>
              <a:rPr lang="uz-Cyrl-UZ" sz="3200" b="1" dirty="0" smtClean="0">
                <a:latin typeface="Times New Roman" pitchFamily="18" charset="0"/>
                <a:cs typeface="Times New Roman" pitchFamily="18" charset="0"/>
              </a:rPr>
              <a:t> ўзига  хос хусусиятлари</a:t>
            </a:r>
            <a:endParaRPr lang="ru-RU" sz="3600" b="1" dirty="0">
              <a:latin typeface="Times New Roman" pitchFamily="18" charset="0"/>
              <a:cs typeface="Times New Roman" pitchFamily="18" charset="0"/>
            </a:endParaRPr>
          </a:p>
        </p:txBody>
      </p:sp>
      <p:sp>
        <p:nvSpPr>
          <p:cNvPr id="6" name="Скругленный прямоугольник 5"/>
          <p:cNvSpPr/>
          <p:nvPr/>
        </p:nvSpPr>
        <p:spPr>
          <a:xfrm>
            <a:off x="277583" y="1060801"/>
            <a:ext cx="8715436" cy="5643602"/>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510980" name="Rectangle 4"/>
          <p:cNvSpPr>
            <a:spLocks noChangeArrowheads="1"/>
          </p:cNvSpPr>
          <p:nvPr/>
        </p:nvSpPr>
        <p:spPr bwMode="auto">
          <a:xfrm>
            <a:off x="4551534" y="1142984"/>
            <a:ext cx="4286312" cy="5509200"/>
          </a:xfrm>
          <a:prstGeom prst="rect">
            <a:avLst/>
          </a:prstGeom>
          <a:solidFill>
            <a:srgbClr val="FFFFFF"/>
          </a:solidFill>
          <a:ln w="12700">
            <a:solidFill>
              <a:schemeClr val="accent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tab pos="130175" algn="l"/>
              </a:tabLst>
            </a:pPr>
            <a:r>
              <a:rPr kumimoji="0" lang="ru-RU" b="1" i="0" u="none" strike="noStrike" cap="none" normalizeH="0" baseline="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baseline="0" dirty="0" smtClean="0">
                <a:ln>
                  <a:noFill/>
                </a:ln>
                <a:solidFill>
                  <a:schemeClr val="tx1"/>
                </a:solidFill>
                <a:effectLst/>
                <a:latin typeface="Times New Roman" pitchFamily="18" charset="0"/>
                <a:ea typeface="Segoe UI" pitchFamily="34" charset="0"/>
                <a:cs typeface="Times New Roman" pitchFamily="18" charset="0"/>
              </a:rPr>
              <a:t>1. </a:t>
            </a:r>
            <a:r>
              <a:rPr kumimoji="0" lang="ru-RU" sz="2200" b="1" i="0" u="none" strike="noStrike" cap="none" normalizeH="0" baseline="0" dirty="0" err="1" smtClean="0">
                <a:ln>
                  <a:noFill/>
                </a:ln>
                <a:solidFill>
                  <a:schemeClr val="tx1"/>
                </a:solidFill>
                <a:effectLst/>
                <a:latin typeface="Times New Roman" pitchFamily="18" charset="0"/>
                <a:ea typeface="Segoe UI" pitchFamily="34" charset="0"/>
                <a:cs typeface="Times New Roman" pitchFamily="18" charset="0"/>
              </a:rPr>
              <a:t>Ўрим-йиғим</a:t>
            </a:r>
            <a:r>
              <a:rPr kumimoji="0" lang="ru-RU" sz="2200" b="1" i="0" u="none" strike="noStrike" cap="none" normalizeH="0" baseline="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baseline="0" dirty="0" err="1" smtClean="0">
                <a:ln>
                  <a:noFill/>
                </a:ln>
                <a:solidFill>
                  <a:schemeClr val="tx1"/>
                </a:solidFill>
                <a:effectLst/>
                <a:latin typeface="Times New Roman" pitchFamily="18" charset="0"/>
                <a:ea typeface="Segoe UI" pitchFamily="34" charset="0"/>
                <a:cs typeface="Times New Roman" pitchFamily="18" charset="0"/>
              </a:rPr>
              <a:t>ишларини</a:t>
            </a:r>
            <a:r>
              <a:rPr kumimoji="0" lang="ru-RU" sz="2200" b="1" i="0" u="none" strike="noStrike" cap="none" normalizeH="0" baseline="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baseline="0" dirty="0" err="1" smtClean="0">
                <a:ln>
                  <a:noFill/>
                </a:ln>
                <a:solidFill>
                  <a:srgbClr val="FF0000"/>
                </a:solidFill>
                <a:effectLst/>
                <a:latin typeface="Times New Roman" pitchFamily="18" charset="0"/>
                <a:ea typeface="Segoe UI" pitchFamily="34" charset="0"/>
                <a:cs typeface="Times New Roman" pitchFamily="18" charset="0"/>
              </a:rPr>
              <a:t>биринчи</a:t>
            </a:r>
            <a:r>
              <a:rPr kumimoji="0" lang="ru-RU" sz="2200" b="1" i="0" u="none" strike="noStrike" cap="none" normalizeH="0" baseline="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baseline="0" dirty="0" err="1" smtClean="0">
                <a:ln>
                  <a:noFill/>
                </a:ln>
                <a:solidFill>
                  <a:srgbClr val="FF0000"/>
                </a:solidFill>
                <a:effectLst/>
                <a:latin typeface="Times New Roman" pitchFamily="18" charset="0"/>
                <a:ea typeface="Segoe UI" pitchFamily="34" charset="0"/>
                <a:cs typeface="Times New Roman" pitchFamily="18" charset="0"/>
              </a:rPr>
              <a:t>навбатда</a:t>
            </a:r>
            <a:r>
              <a:rPr kumimoji="0" lang="ru-RU" sz="2200" b="1" i="0" u="none" strike="noStrike" cap="none" normalizeH="0" baseline="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baseline="0" dirty="0" err="1" smtClean="0">
                <a:ln>
                  <a:noFill/>
                </a:ln>
                <a:solidFill>
                  <a:srgbClr val="FF0000"/>
                </a:solidFill>
                <a:effectLst/>
                <a:latin typeface="Times New Roman" pitchFamily="18" charset="0"/>
                <a:ea typeface="Segoe UI" pitchFamily="34" charset="0"/>
                <a:cs typeface="Times New Roman" pitchFamily="18" charset="0"/>
              </a:rPr>
              <a:t>бошоқли</a:t>
            </a:r>
            <a:r>
              <a:rPr kumimoji="0" lang="ru-RU" sz="2200" b="1" i="0" u="none" strike="noStrike" cap="none" normalizeH="0" baseline="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baseline="0" dirty="0" err="1" smtClean="0">
                <a:ln>
                  <a:noFill/>
                </a:ln>
                <a:solidFill>
                  <a:srgbClr val="FF0000"/>
                </a:solidFill>
                <a:effectLst/>
                <a:latin typeface="Times New Roman" pitchFamily="18" charset="0"/>
                <a:ea typeface="Segoe UI" pitchFamily="34" charset="0"/>
                <a:cs typeface="Times New Roman" pitchFamily="18" charset="0"/>
              </a:rPr>
              <a:t>донлар</a:t>
            </a:r>
            <a:r>
              <a:rPr kumimoji="0" lang="ru-RU" sz="2200" b="1" i="0" u="none" strike="noStrike" cap="none" normalizeH="0" baseline="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baseline="0" dirty="0" err="1" smtClean="0">
                <a:ln>
                  <a:noFill/>
                </a:ln>
                <a:solidFill>
                  <a:srgbClr val="FF0000"/>
                </a:solidFill>
                <a:effectLst/>
                <a:latin typeface="Times New Roman" pitchFamily="18" charset="0"/>
                <a:ea typeface="Segoe UI" pitchFamily="34" charset="0"/>
                <a:cs typeface="Times New Roman" pitchFamily="18" charset="0"/>
              </a:rPr>
              <a:t>тўлиқ</a:t>
            </a:r>
            <a:r>
              <a:rPr kumimoji="0" lang="ru-RU" sz="2200" b="1" i="0" u="none" strike="noStrike" cap="none" normalizeH="0" baseline="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baseline="0" dirty="0" err="1" smtClean="0">
                <a:ln>
                  <a:noFill/>
                </a:ln>
                <a:solidFill>
                  <a:srgbClr val="FF0000"/>
                </a:solidFill>
                <a:effectLst/>
                <a:latin typeface="Times New Roman" pitchFamily="18" charset="0"/>
                <a:ea typeface="Segoe UI" pitchFamily="34" charset="0"/>
                <a:cs typeface="Times New Roman" pitchFamily="18" charset="0"/>
              </a:rPr>
              <a:t>пишиб</a:t>
            </a:r>
            <a:r>
              <a:rPr kumimoji="0" lang="ru-RU" sz="2200" b="1" i="0" u="none" strike="noStrike" cap="none" normalizeH="0" baseline="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baseline="0" dirty="0" err="1" smtClean="0">
                <a:ln>
                  <a:noFill/>
                </a:ln>
                <a:solidFill>
                  <a:srgbClr val="FF0000"/>
                </a:solidFill>
                <a:effectLst/>
                <a:latin typeface="Times New Roman" pitchFamily="18" charset="0"/>
                <a:ea typeface="Segoe UI" pitchFamily="34" charset="0"/>
                <a:cs typeface="Times New Roman" pitchFamily="18" charset="0"/>
              </a:rPr>
              <a:t>етилган</a:t>
            </a:r>
            <a:r>
              <a:rPr kumimoji="0" lang="ru-RU" sz="2200" b="1" i="0" u="none" strike="noStrike" cap="none" normalizeH="0" baseline="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baseline="0" dirty="0" err="1" smtClean="0">
                <a:ln>
                  <a:noFill/>
                </a:ln>
                <a:solidFill>
                  <a:srgbClr val="FF0000"/>
                </a:solidFill>
                <a:effectLst/>
                <a:latin typeface="Times New Roman" pitchFamily="18" charset="0"/>
                <a:ea typeface="Segoe UI" pitchFamily="34" charset="0"/>
                <a:cs typeface="Times New Roman" pitchFamily="18" charset="0"/>
              </a:rPr>
              <a:t>майдонлардан</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бошлаш</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керак</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p>
          <a:p>
            <a:pPr marL="0" marR="0" lvl="0" indent="0" algn="just" defTabSz="914400" rtl="0" eaLnBrk="1" fontAlgn="base" latinLnBrk="0" hangingPunct="1">
              <a:lnSpc>
                <a:spcPct val="100000"/>
              </a:lnSpc>
              <a:spcBef>
                <a:spcPct val="0"/>
              </a:spcBef>
              <a:spcAft>
                <a:spcPct val="0"/>
              </a:spcAft>
              <a:buClrTx/>
              <a:buSzTx/>
              <a:tabLst>
                <a:tab pos="130175" algn="l"/>
              </a:tabLst>
            </a:pPr>
            <a:r>
              <a:rPr lang="ru-RU" sz="2200" b="1" dirty="0" smtClean="0">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Чунки</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дон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тўлиқ пишган</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кунидан</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бошлаб</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биринчи</a:t>
            </a:r>
            <a:r>
              <a:rPr lang="ru-RU" sz="2200" b="1" dirty="0" smtClean="0">
                <a:latin typeface="Times New Roman" pitchFamily="18" charset="0"/>
                <a:ea typeface="Segoe UI" pitchFamily="34" charset="0"/>
                <a:cs typeface="Times New Roman" pitchFamily="18" charset="0"/>
              </a:rPr>
              <a:t> </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10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кунликда</a:t>
            </a:r>
            <a:r>
              <a:rPr lang="ru-RU" sz="2200" b="1" dirty="0" smtClean="0">
                <a:solidFill>
                  <a:srgbClr val="FF0000"/>
                </a:solidFill>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ҳар куни</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1—2%дан</a:t>
            </a:r>
            <a:r>
              <a:rPr kumimoji="0" lang="ru-RU" sz="2200" b="1" i="0" u="none" strike="noStrike" cap="none" normalizeH="0" baseline="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baseline="0" dirty="0" err="1" smtClean="0">
                <a:ln>
                  <a:noFill/>
                </a:ln>
                <a:solidFill>
                  <a:srgbClr val="FF0000"/>
                </a:solidFill>
                <a:effectLst/>
                <a:latin typeface="Times New Roman" pitchFamily="18" charset="0"/>
                <a:ea typeface="Segoe UI" pitchFamily="34" charset="0"/>
                <a:cs typeface="Times New Roman" pitchFamily="18" charset="0"/>
              </a:rPr>
              <a:t>иккинчи</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ўн</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кунликда</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эса</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3-4%дан  дон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табиий</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ҳолда  ерга</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тўкила</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бошлайди</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a:t>
            </a:r>
          </a:p>
          <a:p>
            <a:pPr marL="0" marR="0" lvl="0" indent="0" algn="just" defTabSz="914400" rtl="0" eaLnBrk="1" fontAlgn="base" latinLnBrk="0" hangingPunct="1">
              <a:lnSpc>
                <a:spcPct val="100000"/>
              </a:lnSpc>
              <a:spcBef>
                <a:spcPct val="0"/>
              </a:spcBef>
              <a:spcAft>
                <a:spcPct val="0"/>
              </a:spcAft>
              <a:buClrTx/>
              <a:buSzTx/>
              <a:tabLst>
                <a:tab pos="130175" algn="l"/>
              </a:tabLst>
            </a:pP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2.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Ўсимлик</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пояларини</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қ</a:t>
            </a:r>
            <a:r>
              <a:rPr kumimoji="0" lang="uz-Cyrl-UZ"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у</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риб</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қолиши</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натижасида</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бегона</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ўтларнинг</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ўсиш</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жараёни</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rgbClr val="FF0000"/>
                </a:solidFill>
                <a:effectLst/>
                <a:latin typeface="Times New Roman" pitchFamily="18" charset="0"/>
                <a:ea typeface="Segoe UI" pitchFamily="34" charset="0"/>
                <a:cs typeface="Times New Roman" pitchFamily="18" charset="0"/>
              </a:rPr>
              <a:t>тезлашгани</a:t>
            </a:r>
            <a:r>
              <a:rPr kumimoji="0" lang="ru-RU" sz="2200" b="1" i="0" u="none" strike="noStrike" cap="none" normalizeH="0" dirty="0" smtClean="0">
                <a:ln>
                  <a:noFill/>
                </a:ln>
                <a:solidFill>
                  <a:srgbClr val="FF0000"/>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сабабли</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ғаллани</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ўриб</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олиш</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ишлари</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бирмунча</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r>
              <a:rPr kumimoji="0" lang="ru-RU" sz="2200" b="1" i="0" u="none" strike="noStrike" cap="none" normalizeH="0" dirty="0" err="1" smtClean="0">
                <a:ln>
                  <a:noFill/>
                </a:ln>
                <a:solidFill>
                  <a:schemeClr val="tx1"/>
                </a:solidFill>
                <a:effectLst/>
                <a:latin typeface="Times New Roman" pitchFamily="18" charset="0"/>
                <a:ea typeface="Segoe UI" pitchFamily="34" charset="0"/>
                <a:cs typeface="Times New Roman" pitchFamily="18" charset="0"/>
              </a:rPr>
              <a:t>қийинлашади</a:t>
            </a:r>
            <a:r>
              <a:rPr kumimoji="0" lang="ru-RU" sz="2200" b="1" i="0" u="none" strike="noStrike" cap="none" normalizeH="0" dirty="0" smtClean="0">
                <a:ln>
                  <a:noFill/>
                </a:ln>
                <a:solidFill>
                  <a:schemeClr val="tx1"/>
                </a:solidFill>
                <a:effectLst/>
                <a:latin typeface="Times New Roman" pitchFamily="18" charset="0"/>
                <a:ea typeface="Segoe UI" pitchFamily="34" charset="0"/>
                <a:cs typeface="Times New Roman" pitchFamily="18" charset="0"/>
              </a:rPr>
              <a:t>. </a:t>
            </a:r>
            <a:endParaRPr kumimoji="0" lang="ru-RU" sz="2200" b="1" i="0" u="none" strike="noStrike" cap="none" normalizeH="0" baseline="0" dirty="0" smtClean="0">
              <a:ln>
                <a:noFill/>
              </a:ln>
              <a:solidFill>
                <a:schemeClr val="tx1"/>
              </a:solidFill>
              <a:effectLst/>
              <a:latin typeface="Arial" pitchFamily="34" charset="0"/>
            </a:endParaRPr>
          </a:p>
        </p:txBody>
      </p:sp>
      <p:pic>
        <p:nvPicPr>
          <p:cNvPr id="7" name="irc_mi" descr="http://www.ua.all.biz/img/ua/catalog/2525348.jpeg?rrr=1"/>
          <p:cNvPicPr/>
          <p:nvPr/>
        </p:nvPicPr>
        <p:blipFill>
          <a:blip r:embed="rId2">
            <a:lum contrast="30000"/>
          </a:blip>
          <a:srcRect/>
          <a:stretch>
            <a:fillRect/>
          </a:stretch>
        </p:blipFill>
        <p:spPr bwMode="auto">
          <a:xfrm>
            <a:off x="285720" y="1556792"/>
            <a:ext cx="4214842" cy="4392488"/>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14348" y="142852"/>
            <a:ext cx="7929618" cy="981892"/>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marL="514350" indent="-514350" algn="ctr"/>
            <a:r>
              <a:rPr lang="uz-Cyrl-UZ" sz="3200" b="1" dirty="0">
                <a:latin typeface="Times New Roman" pitchFamily="18" charset="0"/>
                <a:cs typeface="Times New Roman" pitchFamily="18" charset="0"/>
              </a:rPr>
              <a:t>Ғаллани ўриб-йиғиб олишнинг </a:t>
            </a:r>
          </a:p>
          <a:p>
            <a:pPr marL="514350" indent="-514350" algn="ctr"/>
            <a:r>
              <a:rPr lang="uz-Cyrl-UZ" sz="3200" b="1" dirty="0">
                <a:latin typeface="Times New Roman" pitchFamily="18" charset="0"/>
                <a:cs typeface="Times New Roman" pitchFamily="18" charset="0"/>
              </a:rPr>
              <a:t> технологик </a:t>
            </a:r>
            <a:r>
              <a:rPr lang="uz-Cyrl-UZ" sz="3200" b="1" dirty="0" smtClean="0">
                <a:latin typeface="Times New Roman" pitchFamily="18" charset="0"/>
                <a:cs typeface="Times New Roman" pitchFamily="18" charset="0"/>
              </a:rPr>
              <a:t>жараёни ва усуллари</a:t>
            </a:r>
            <a:endParaRPr lang="ru-RU" sz="3600" b="1" dirty="0">
              <a:latin typeface="Times New Roman" pitchFamily="18" charset="0"/>
              <a:cs typeface="Times New Roman" pitchFamily="18" charset="0"/>
            </a:endParaRPr>
          </a:p>
        </p:txBody>
      </p:sp>
      <p:sp>
        <p:nvSpPr>
          <p:cNvPr id="6" name="Скругленный прямоугольник 5"/>
          <p:cNvSpPr/>
          <p:nvPr/>
        </p:nvSpPr>
        <p:spPr>
          <a:xfrm>
            <a:off x="195801" y="1240952"/>
            <a:ext cx="8715436" cy="544527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8" name="Скругленный прямоугольник 7"/>
          <p:cNvSpPr/>
          <p:nvPr/>
        </p:nvSpPr>
        <p:spPr>
          <a:xfrm>
            <a:off x="714348" y="5143512"/>
            <a:ext cx="8001056"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Ғаллани ўриб-йиғиб олиш усуллари </a:t>
            </a:r>
            <a:endParaRPr lang="ru-RU" sz="2800" b="1" dirty="0">
              <a:latin typeface="Times New Roman" pitchFamily="18" charset="0"/>
              <a:cs typeface="Times New Roman" pitchFamily="18" charset="0"/>
            </a:endParaRPr>
          </a:p>
        </p:txBody>
      </p:sp>
      <p:sp>
        <p:nvSpPr>
          <p:cNvPr id="11" name="Стрелка вниз 10"/>
          <p:cNvSpPr/>
          <p:nvPr/>
        </p:nvSpPr>
        <p:spPr>
          <a:xfrm>
            <a:off x="1714480" y="5572140"/>
            <a:ext cx="214314"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низ 11"/>
          <p:cNvSpPr/>
          <p:nvPr/>
        </p:nvSpPr>
        <p:spPr>
          <a:xfrm>
            <a:off x="4429124" y="5572140"/>
            <a:ext cx="214314"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низ 12"/>
          <p:cNvSpPr/>
          <p:nvPr/>
        </p:nvSpPr>
        <p:spPr>
          <a:xfrm>
            <a:off x="7500958" y="5572140"/>
            <a:ext cx="214314"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кругленный прямоугольник 13"/>
          <p:cNvSpPr/>
          <p:nvPr/>
        </p:nvSpPr>
        <p:spPr>
          <a:xfrm>
            <a:off x="785786" y="5786454"/>
            <a:ext cx="2286016" cy="785818"/>
          </a:xfrm>
          <a:prstGeom prst="roundRect">
            <a:avLst/>
          </a:prstGeom>
          <a:solidFill>
            <a:schemeClr val="tx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Бир </a:t>
            </a:r>
          </a:p>
          <a:p>
            <a:pPr algn="ctr"/>
            <a:r>
              <a:rPr lang="uz-Cyrl-UZ" sz="2800" b="1" dirty="0" smtClean="0">
                <a:latin typeface="Times New Roman" pitchFamily="18" charset="0"/>
                <a:cs typeface="Times New Roman" pitchFamily="18" charset="0"/>
              </a:rPr>
              <a:t>фазали</a:t>
            </a:r>
            <a:endParaRPr lang="ru-RU" sz="2800" b="1" dirty="0">
              <a:latin typeface="Times New Roman" pitchFamily="18" charset="0"/>
              <a:cs typeface="Times New Roman" pitchFamily="18" charset="0"/>
            </a:endParaRPr>
          </a:p>
        </p:txBody>
      </p:sp>
      <p:sp>
        <p:nvSpPr>
          <p:cNvPr id="15" name="Скругленный прямоугольник 14"/>
          <p:cNvSpPr/>
          <p:nvPr/>
        </p:nvSpPr>
        <p:spPr>
          <a:xfrm>
            <a:off x="3286116" y="5786454"/>
            <a:ext cx="2786082" cy="785818"/>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Икки</a:t>
            </a:r>
          </a:p>
          <a:p>
            <a:pPr algn="ctr"/>
            <a:r>
              <a:rPr lang="uz-Cyrl-UZ" sz="2800" b="1" dirty="0" smtClean="0">
                <a:latin typeface="Times New Roman" pitchFamily="18" charset="0"/>
                <a:cs typeface="Times New Roman" pitchFamily="18" charset="0"/>
              </a:rPr>
              <a:t> фазали</a:t>
            </a:r>
            <a:endParaRPr lang="ru-RU" sz="2800" b="1" dirty="0">
              <a:latin typeface="Times New Roman" pitchFamily="18" charset="0"/>
              <a:cs typeface="Times New Roman" pitchFamily="18" charset="0"/>
            </a:endParaRPr>
          </a:p>
        </p:txBody>
      </p:sp>
      <p:sp>
        <p:nvSpPr>
          <p:cNvPr id="16" name="Скругленный прямоугольник 15"/>
          <p:cNvSpPr/>
          <p:nvPr/>
        </p:nvSpPr>
        <p:spPr>
          <a:xfrm>
            <a:off x="6357950" y="5786454"/>
            <a:ext cx="2428892" cy="785818"/>
          </a:xfrm>
          <a:prstGeom prst="roundRect">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Уч </a:t>
            </a:r>
          </a:p>
          <a:p>
            <a:pPr algn="ctr"/>
            <a:r>
              <a:rPr lang="uz-Cyrl-UZ" sz="2800" b="1" dirty="0" smtClean="0">
                <a:latin typeface="Times New Roman" pitchFamily="18" charset="0"/>
                <a:cs typeface="Times New Roman" pitchFamily="18" charset="0"/>
              </a:rPr>
              <a:t>фазали </a:t>
            </a:r>
            <a:endParaRPr lang="ru-RU" sz="2800" b="1" dirty="0">
              <a:latin typeface="Times New Roman" pitchFamily="18" charset="0"/>
              <a:cs typeface="Times New Roman" pitchFamily="18" charset="0"/>
            </a:endParaRPr>
          </a:p>
        </p:txBody>
      </p:sp>
      <p:pic>
        <p:nvPicPr>
          <p:cNvPr id="17" name="Picture 3"/>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81287" y="1484784"/>
            <a:ext cx="5774889" cy="3456384"/>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358314" y="1628800"/>
            <a:ext cx="2678182" cy="1477328"/>
          </a:xfrm>
          <a:prstGeom prst="rect">
            <a:avLst/>
          </a:prstGeom>
        </p:spPr>
        <p:txBody>
          <a:bodyPr wrap="square">
            <a:spAutoFit/>
          </a:bodyPr>
          <a:lstStyle/>
          <a:p>
            <a:pPr lvl="0" indent="446088" fontAlgn="base">
              <a:spcBef>
                <a:spcPct val="0"/>
              </a:spcBef>
              <a:spcAft>
                <a:spcPct val="0"/>
              </a:spcAft>
            </a:pPr>
            <a:r>
              <a:rPr lang="uz-Cyrl-UZ" b="1" dirty="0" smtClean="0">
                <a:latin typeface="Times New Roman" pitchFamily="18" charset="0"/>
                <a:ea typeface="Times New Roman" pitchFamily="18" charset="0"/>
                <a:cs typeface="Times New Roman" pitchFamily="18" charset="0"/>
              </a:rPr>
              <a:t>                                 I- ғаллани </a:t>
            </a:r>
            <a:r>
              <a:rPr lang="uz-Cyrl-UZ" b="1" dirty="0">
                <a:latin typeface="Times New Roman" pitchFamily="18" charset="0"/>
                <a:ea typeface="Times New Roman" pitchFamily="18" charset="0"/>
                <a:cs typeface="Times New Roman" pitchFamily="18" charset="0"/>
              </a:rPr>
              <a:t>ўриб олиш; </a:t>
            </a:r>
            <a:r>
              <a:rPr lang="uz-Cyrl-UZ" b="1" dirty="0" smtClean="0">
                <a:latin typeface="Times New Roman" pitchFamily="18" charset="0"/>
                <a:ea typeface="Times New Roman" pitchFamily="18" charset="0"/>
                <a:cs typeface="Times New Roman" pitchFamily="18" charset="0"/>
              </a:rPr>
              <a:t>                             II </a:t>
            </a:r>
            <a:r>
              <a:rPr lang="uz-Cyrl-UZ" b="1" dirty="0">
                <a:latin typeface="Times New Roman" pitchFamily="18" charset="0"/>
                <a:ea typeface="Times New Roman" pitchFamily="18" charset="0"/>
                <a:cs typeface="Times New Roman" pitchFamily="18" charset="0"/>
              </a:rPr>
              <a:t>– ғаллани янчиш;                                </a:t>
            </a:r>
            <a:r>
              <a:rPr lang="uz-Cyrl-UZ" b="1" dirty="0" smtClean="0">
                <a:latin typeface="Times New Roman" pitchFamily="18" charset="0"/>
                <a:ea typeface="Times New Roman" pitchFamily="18" charset="0"/>
                <a:cs typeface="Times New Roman" pitchFamily="18" charset="0"/>
              </a:rPr>
              <a:t>III </a:t>
            </a:r>
            <a:r>
              <a:rPr lang="uz-Cyrl-UZ" b="1" dirty="0">
                <a:latin typeface="Times New Roman" pitchFamily="18" charset="0"/>
                <a:ea typeface="Times New Roman" pitchFamily="18" charset="0"/>
                <a:cs typeface="Times New Roman" pitchFamily="18" charset="0"/>
              </a:rPr>
              <a:t>– сомонни ажратиш; IV – донни тозалаш </a:t>
            </a:r>
          </a:p>
        </p:txBody>
      </p:sp>
    </p:spTree>
    <p:extLst>
      <p:ext uri="{BB962C8B-B14F-4D97-AF65-F5344CB8AC3E}">
        <p14:creationId xmlns:p14="http://schemas.microsoft.com/office/powerpoint/2010/main" val="35857503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кругленный прямоугольник 9"/>
          <p:cNvSpPr/>
          <p:nvPr/>
        </p:nvSpPr>
        <p:spPr>
          <a:xfrm>
            <a:off x="642910" y="214290"/>
            <a:ext cx="7858180" cy="642942"/>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Ғаллани бир фазали усулда ўриб-йиғиб олиш</a:t>
            </a:r>
            <a:endParaRPr lang="ru-RU" sz="2800" b="1" dirty="0">
              <a:latin typeface="Times New Roman" pitchFamily="18" charset="0"/>
              <a:cs typeface="Times New Roman" pitchFamily="18" charset="0"/>
            </a:endParaRPr>
          </a:p>
        </p:txBody>
      </p:sp>
      <p:sp>
        <p:nvSpPr>
          <p:cNvPr id="14" name="Скругленный прямоугольник 13"/>
          <p:cNvSpPr/>
          <p:nvPr/>
        </p:nvSpPr>
        <p:spPr>
          <a:xfrm>
            <a:off x="214282" y="928670"/>
            <a:ext cx="8572560" cy="1571636"/>
          </a:xfrm>
          <a:prstGeom prst="roundRect">
            <a:avLst/>
          </a:prstGeom>
          <a:solidFill>
            <a:schemeClr val="tx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10275" name="Rectangle 3"/>
          <p:cNvSpPr>
            <a:spLocks noChangeArrowheads="1"/>
          </p:cNvSpPr>
          <p:nvPr/>
        </p:nvSpPr>
        <p:spPr bwMode="auto">
          <a:xfrm>
            <a:off x="285720" y="642918"/>
            <a:ext cx="8286808" cy="19082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endParaRPr lang="uz-Cyrl-UZ" sz="2200" b="1" dirty="0" smtClean="0">
              <a:latin typeface="Times New Roman" pitchFamily="18" charset="0"/>
            </a:endParaRPr>
          </a:p>
          <a:p>
            <a:pPr algn="just" fontAlgn="base">
              <a:spcBef>
                <a:spcPct val="0"/>
              </a:spcBef>
              <a:spcAft>
                <a:spcPct val="0"/>
              </a:spcAft>
            </a:pPr>
            <a:r>
              <a:rPr lang="uz-Cyrl-UZ" sz="2400" b="1" dirty="0" smtClean="0">
                <a:latin typeface="Times New Roman" pitchFamily="18" charset="0"/>
              </a:rPr>
              <a:t>Ғаллани ўриш, уни янчиш, донни тозалаш, сомонни йиғиш, уларни ташиш воситаларига тўкиш ишлари </a:t>
            </a:r>
            <a:r>
              <a:rPr lang="uz-Cyrl-UZ" sz="2400" b="1" dirty="0" smtClean="0">
                <a:solidFill>
                  <a:srgbClr val="FF0000"/>
                </a:solidFill>
                <a:latin typeface="Times New Roman" pitchFamily="18" charset="0"/>
              </a:rPr>
              <a:t>битта агрегат (ғалла комбайни) билан бир вақтда  </a:t>
            </a:r>
            <a:r>
              <a:rPr lang="uz-Cyrl-UZ" sz="2400" b="1" dirty="0" smtClean="0">
                <a:latin typeface="Times New Roman" pitchFamily="18" charset="0"/>
              </a:rPr>
              <a:t>бажарилади.</a:t>
            </a:r>
            <a:endParaRPr lang="ru-RU" sz="2400" dirty="0" smtClean="0">
              <a:solidFill>
                <a:srgbClr val="FF0000"/>
              </a:solidFill>
            </a:endParaRPr>
          </a:p>
        </p:txBody>
      </p:sp>
      <p:pic>
        <p:nvPicPr>
          <p:cNvPr id="17" name="Picture 2"/>
          <p:cNvPicPr>
            <a:picLocks noChangeAspect="1" noChangeArrowheads="1"/>
          </p:cNvPicPr>
          <p:nvPr/>
        </p:nvPicPr>
        <p:blipFill>
          <a:blip r:embed="rId3">
            <a:lum contrast="10000"/>
          </a:blip>
          <a:srcRect/>
          <a:stretch>
            <a:fillRect/>
          </a:stretch>
        </p:blipFill>
        <p:spPr bwMode="auto">
          <a:xfrm>
            <a:off x="500034" y="2643182"/>
            <a:ext cx="8215370" cy="39290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кругленный прямоугольник 9"/>
          <p:cNvSpPr/>
          <p:nvPr/>
        </p:nvSpPr>
        <p:spPr>
          <a:xfrm>
            <a:off x="642910" y="214290"/>
            <a:ext cx="7858180" cy="642942"/>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Ғаллани икки фазали усулда ўриб-йиғиб олиш</a:t>
            </a:r>
            <a:endParaRPr lang="ru-RU" sz="2800" b="1" dirty="0">
              <a:latin typeface="Times New Roman" pitchFamily="18" charset="0"/>
              <a:cs typeface="Times New Roman" pitchFamily="18" charset="0"/>
            </a:endParaRPr>
          </a:p>
        </p:txBody>
      </p:sp>
      <p:sp>
        <p:nvSpPr>
          <p:cNvPr id="14" name="Скругленный прямоугольник 13"/>
          <p:cNvSpPr/>
          <p:nvPr/>
        </p:nvSpPr>
        <p:spPr>
          <a:xfrm>
            <a:off x="214282" y="928670"/>
            <a:ext cx="8572560" cy="2286016"/>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10275" name="Rectangle 3"/>
          <p:cNvSpPr>
            <a:spLocks noChangeArrowheads="1"/>
          </p:cNvSpPr>
          <p:nvPr/>
        </p:nvSpPr>
        <p:spPr bwMode="auto">
          <a:xfrm>
            <a:off x="285720" y="500042"/>
            <a:ext cx="8286808" cy="26468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endParaRPr lang="uz-Cyrl-UZ" sz="2200" b="1" dirty="0" smtClean="0">
              <a:latin typeface="Times New Roman" pitchFamily="18" charset="0"/>
            </a:endParaRPr>
          </a:p>
          <a:p>
            <a:pPr algn="just"/>
            <a:r>
              <a:rPr lang="uz-Cyrl-UZ" sz="2400" b="1" dirty="0" smtClean="0">
                <a:latin typeface="Times New Roman" pitchFamily="18" charset="0"/>
              </a:rPr>
              <a:t>Ғалла дони думбул пишиб етилганда (пишишдан  5-10 кун олдин) уни </a:t>
            </a:r>
            <a:r>
              <a:rPr lang="uz-Cyrl-UZ" sz="2400" b="1" dirty="0" smtClean="0">
                <a:solidFill>
                  <a:srgbClr val="FF0000"/>
                </a:solidFill>
                <a:latin typeface="Times New Roman" pitchFamily="18" charset="0"/>
              </a:rPr>
              <a:t>ўргич-уюмлагичлар</a:t>
            </a:r>
            <a:r>
              <a:rPr lang="uz-Cyrl-UZ" sz="2400" b="1" dirty="0" smtClean="0">
                <a:latin typeface="Times New Roman" pitchFamily="18" charset="0"/>
              </a:rPr>
              <a:t> билан ўрилади ва дала шароитда қуритилади.  Қуриган ғалла                </a:t>
            </a:r>
            <a:r>
              <a:rPr lang="uz-Cyrl-UZ" sz="2400" b="1" dirty="0" smtClean="0">
                <a:solidFill>
                  <a:srgbClr val="FF0000"/>
                </a:solidFill>
                <a:latin typeface="Times New Roman" pitchFamily="18" charset="0"/>
              </a:rPr>
              <a:t>йиғиштиргичлар билан жиҳозланган комбайнлар ёрдамида  йиғиш-тириб олинади, янчилади, дон ва сомони </a:t>
            </a:r>
            <a:r>
              <a:rPr lang="uz-Cyrl-UZ" sz="2400" b="1" dirty="0" smtClean="0">
                <a:latin typeface="Times New Roman" pitchFamily="18" charset="0"/>
              </a:rPr>
              <a:t>ажратиб олинади. </a:t>
            </a:r>
            <a:endParaRPr lang="uz-Cyrl-UZ" sz="2400" b="1" dirty="0">
              <a:latin typeface="Times New Roman" pitchFamily="18" charset="0"/>
            </a:endParaRPr>
          </a:p>
        </p:txBody>
      </p:sp>
      <p:pic>
        <p:nvPicPr>
          <p:cNvPr id="6" name="Picture 4" descr="Жатка1"/>
          <p:cNvPicPr>
            <a:picLocks noChangeAspect="1" noChangeArrowheads="1"/>
          </p:cNvPicPr>
          <p:nvPr/>
        </p:nvPicPr>
        <p:blipFill>
          <a:blip r:embed="rId3" cstate="print">
            <a:lum bright="-10000" contrast="30000"/>
          </a:blip>
          <a:srcRect/>
          <a:stretch>
            <a:fillRect/>
          </a:stretch>
        </p:blipFill>
        <p:spPr bwMode="auto">
          <a:xfrm>
            <a:off x="214282" y="3500438"/>
            <a:ext cx="4143404" cy="2857520"/>
          </a:xfrm>
          <a:prstGeom prst="rect">
            <a:avLst/>
          </a:prstGeom>
          <a:noFill/>
          <a:ln w="19050">
            <a:solidFill>
              <a:schemeClr val="accent1"/>
            </a:solidFill>
            <a:miter lim="800000"/>
            <a:headEnd/>
            <a:tailEnd/>
          </a:ln>
        </p:spPr>
      </p:pic>
      <p:sp>
        <p:nvSpPr>
          <p:cNvPr id="8" name="TextBox 7"/>
          <p:cNvSpPr txBox="1"/>
          <p:nvPr/>
        </p:nvSpPr>
        <p:spPr>
          <a:xfrm>
            <a:off x="1071538" y="6396335"/>
            <a:ext cx="3286148" cy="461665"/>
          </a:xfrm>
          <a:prstGeom prst="rect">
            <a:avLst/>
          </a:prstGeom>
          <a:noFill/>
        </p:spPr>
        <p:txBody>
          <a:bodyPr wrap="square" rtlCol="0">
            <a:spAutoFit/>
          </a:bodyPr>
          <a:lstStyle/>
          <a:p>
            <a:r>
              <a:rPr lang="uz-Cyrl-UZ" sz="2400" b="1" dirty="0" smtClean="0">
                <a:solidFill>
                  <a:srgbClr val="FF0000"/>
                </a:solidFill>
                <a:latin typeface="Times New Roman" pitchFamily="18" charset="0"/>
                <a:cs typeface="Times New Roman" pitchFamily="18" charset="0"/>
              </a:rPr>
              <a:t>Ўргич-уюмлагич</a:t>
            </a:r>
            <a:endParaRPr lang="ru-RU" sz="2400" b="1" dirty="0">
              <a:solidFill>
                <a:srgbClr val="FF0000"/>
              </a:solidFill>
              <a:latin typeface="Times New Roman" pitchFamily="18" charset="0"/>
              <a:cs typeface="Times New Roman" pitchFamily="18" charset="0"/>
            </a:endParaRPr>
          </a:p>
        </p:txBody>
      </p:sp>
      <p:pic>
        <p:nvPicPr>
          <p:cNvPr id="564226" name="Picture 2"/>
          <p:cNvPicPr>
            <a:picLocks noChangeAspect="1" noChangeArrowheads="1"/>
          </p:cNvPicPr>
          <p:nvPr/>
        </p:nvPicPr>
        <p:blipFill>
          <a:blip r:embed="rId4">
            <a:lum bright="-10000" contrast="30000"/>
          </a:blip>
          <a:srcRect/>
          <a:stretch>
            <a:fillRect/>
          </a:stretch>
        </p:blipFill>
        <p:spPr bwMode="auto">
          <a:xfrm>
            <a:off x="4500562" y="3500438"/>
            <a:ext cx="4357718" cy="2857519"/>
          </a:xfrm>
          <a:prstGeom prst="rect">
            <a:avLst/>
          </a:prstGeom>
          <a:noFill/>
          <a:ln w="9525">
            <a:solidFill>
              <a:schemeClr val="accent1"/>
            </a:solidFill>
            <a:miter lim="800000"/>
            <a:headEnd/>
            <a:tailEnd/>
          </a:ln>
          <a:effectLst/>
        </p:spPr>
      </p:pic>
      <p:sp>
        <p:nvSpPr>
          <p:cNvPr id="11" name="TextBox 10"/>
          <p:cNvSpPr txBox="1"/>
          <p:nvPr/>
        </p:nvSpPr>
        <p:spPr>
          <a:xfrm>
            <a:off x="4786314" y="6357958"/>
            <a:ext cx="4071966" cy="461665"/>
          </a:xfrm>
          <a:prstGeom prst="rect">
            <a:avLst/>
          </a:prstGeom>
          <a:noFill/>
        </p:spPr>
        <p:txBody>
          <a:bodyPr wrap="square" rtlCol="0">
            <a:spAutoFit/>
          </a:bodyPr>
          <a:lstStyle/>
          <a:p>
            <a:r>
              <a:rPr lang="uz-Cyrl-UZ" sz="2400" b="1" dirty="0" smtClean="0">
                <a:solidFill>
                  <a:schemeClr val="accent6">
                    <a:lumMod val="50000"/>
                  </a:schemeClr>
                </a:solidFill>
                <a:latin typeface="Times New Roman" pitchFamily="18" charset="0"/>
                <a:cs typeface="Times New Roman" pitchFamily="18" charset="0"/>
              </a:rPr>
              <a:t>Йиғиштиргичли  комбайн </a:t>
            </a:r>
            <a:endParaRPr lang="ru-RU" sz="2400" b="1" dirty="0">
              <a:solidFill>
                <a:schemeClr val="accent6">
                  <a:lumMod val="50000"/>
                </a:schemeClr>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кругленный прямоугольник 9"/>
          <p:cNvSpPr/>
          <p:nvPr/>
        </p:nvSpPr>
        <p:spPr>
          <a:xfrm>
            <a:off x="642910" y="285728"/>
            <a:ext cx="8001056" cy="642942"/>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Ғаллани уч фазали усулда ўриб олиш</a:t>
            </a:r>
            <a:endParaRPr lang="ru-RU" sz="3200" b="1" dirty="0">
              <a:latin typeface="Times New Roman" pitchFamily="18" charset="0"/>
              <a:cs typeface="Times New Roman" pitchFamily="18" charset="0"/>
            </a:endParaRPr>
          </a:p>
        </p:txBody>
      </p:sp>
      <p:sp>
        <p:nvSpPr>
          <p:cNvPr id="16" name="Скругленный прямоугольник 15"/>
          <p:cNvSpPr/>
          <p:nvPr/>
        </p:nvSpPr>
        <p:spPr>
          <a:xfrm>
            <a:off x="500034" y="1071546"/>
            <a:ext cx="8143932" cy="4857784"/>
          </a:xfrm>
          <a:prstGeom prst="roundRect">
            <a:avLst>
              <a:gd name="adj" fmla="val 15894"/>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just"/>
            <a:r>
              <a:rPr lang="uz-Cyrl-UZ" b="1" dirty="0" smtClean="0">
                <a:solidFill>
                  <a:srgbClr val="FF0000"/>
                </a:solidFill>
                <a:latin typeface="Times New Roman" pitchFamily="18" charset="0"/>
              </a:rPr>
              <a:t/>
            </a:r>
            <a:br>
              <a:rPr lang="uz-Cyrl-UZ" b="1" dirty="0" smtClean="0">
                <a:solidFill>
                  <a:srgbClr val="FF0000"/>
                </a:solidFill>
                <a:latin typeface="Times New Roman" pitchFamily="18" charset="0"/>
              </a:rPr>
            </a:br>
            <a:r>
              <a:rPr lang="uz-Cyrl-UZ" sz="4000" b="1" dirty="0" smtClean="0">
                <a:solidFill>
                  <a:schemeClr val="tx1"/>
                </a:solidFill>
                <a:latin typeface="Times New Roman" pitchFamily="18" charset="0"/>
              </a:rPr>
              <a:t>Ғалланинг </a:t>
            </a:r>
            <a:r>
              <a:rPr lang="uz-Cyrl-UZ" sz="4000" b="1" dirty="0" smtClean="0">
                <a:solidFill>
                  <a:srgbClr val="FF0000"/>
                </a:solidFill>
                <a:latin typeface="Times New Roman" pitchFamily="18" charset="0"/>
              </a:rPr>
              <a:t>бутун</a:t>
            </a:r>
            <a:r>
              <a:rPr lang="uz-Cyrl-UZ" sz="4000" b="1" dirty="0" smtClean="0">
                <a:solidFill>
                  <a:schemeClr val="tx1"/>
                </a:solidFill>
                <a:latin typeface="Times New Roman" pitchFamily="18" charset="0"/>
              </a:rPr>
              <a:t> </a:t>
            </a:r>
            <a:r>
              <a:rPr lang="uz-Cyrl-UZ" sz="4000" b="1" dirty="0" smtClean="0">
                <a:solidFill>
                  <a:srgbClr val="FF0000"/>
                </a:solidFill>
                <a:latin typeface="Times New Roman" pitchFamily="18" charset="0"/>
              </a:rPr>
              <a:t>биологик массасини йиғиштириб олиш ва уни хирмонга ташилади, сўнгра  муқим  ҳолатда  янчилади, дони ва сомони алоҳида ажратиб </a:t>
            </a:r>
            <a:r>
              <a:rPr lang="uz-Cyrl-UZ" sz="4000" b="1" dirty="0" smtClean="0">
                <a:solidFill>
                  <a:schemeClr val="tx1"/>
                </a:solidFill>
                <a:latin typeface="Times New Roman" pitchFamily="18" charset="0"/>
              </a:rPr>
              <a:t>олинади ва  омборларга жойлаштиришлади.</a:t>
            </a:r>
            <a:r>
              <a:rPr lang="uz-Cyrl-UZ" sz="4400" b="1" dirty="0" smtClean="0">
                <a:solidFill>
                  <a:schemeClr val="tx1"/>
                </a:solidFill>
                <a:latin typeface="Times New Roman" pitchFamily="18" charset="0"/>
              </a:rPr>
              <a:t/>
            </a:r>
            <a:br>
              <a:rPr lang="uz-Cyrl-UZ" sz="4400" b="1" dirty="0" smtClean="0">
                <a:solidFill>
                  <a:schemeClr val="tx1"/>
                </a:solidFill>
                <a:latin typeface="Times New Roman" pitchFamily="18" charset="0"/>
              </a:rPr>
            </a:br>
            <a:endParaRPr lang="ru-RU" sz="3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500034" y="285728"/>
            <a:ext cx="8143932" cy="107157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Ғаллани ўриб – йиғиб олишга қўйиладиган агротехник талаблар</a:t>
            </a:r>
            <a:endParaRPr lang="ru-RU" sz="3200" b="1" dirty="0">
              <a:latin typeface="Times New Roman" pitchFamily="18" charset="0"/>
              <a:cs typeface="Times New Roman" pitchFamily="18" charset="0"/>
            </a:endParaRPr>
          </a:p>
        </p:txBody>
      </p:sp>
      <p:sp>
        <p:nvSpPr>
          <p:cNvPr id="8" name="Скругленный прямоугольник 7"/>
          <p:cNvSpPr/>
          <p:nvPr/>
        </p:nvSpPr>
        <p:spPr>
          <a:xfrm>
            <a:off x="500034" y="1643050"/>
            <a:ext cx="8143932" cy="4500594"/>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28706" name="Rectangle 2"/>
          <p:cNvSpPr>
            <a:spLocks noChangeArrowheads="1"/>
          </p:cNvSpPr>
          <p:nvPr/>
        </p:nvSpPr>
        <p:spPr bwMode="auto">
          <a:xfrm>
            <a:off x="428596" y="1785926"/>
            <a:ext cx="8143932"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7675" algn="just" defTabSz="914400" rtl="0" eaLnBrk="1" fontAlgn="base" latinLnBrk="0" hangingPunct="1">
              <a:lnSpc>
                <a:spcPct val="100000"/>
              </a:lnSpc>
              <a:spcBef>
                <a:spcPct val="0"/>
              </a:spcBef>
              <a:spcAft>
                <a:spcPct val="0"/>
              </a:spcAft>
              <a:buClrTx/>
              <a:buSzTx/>
              <a:buFontTx/>
              <a:buNone/>
              <a:tabLst/>
            </a:pPr>
            <a:r>
              <a:rPr lang="uz-Cyrl-UZ" sz="3200" b="1" dirty="0" smtClean="0">
                <a:latin typeface="Times New Roman" pitchFamily="18" charset="0"/>
                <a:cs typeface="Times New Roman" pitchFamily="18" charset="0"/>
              </a:rPr>
              <a:t>  </a:t>
            </a:r>
            <a:r>
              <a:rPr lang="uz-Cyrl-UZ" sz="3200" b="1" dirty="0" smtClean="0">
                <a:solidFill>
                  <a:srgbClr val="FF0000"/>
                </a:solidFill>
                <a:latin typeface="Times New Roman" pitchFamily="18" charset="0"/>
                <a:cs typeface="Times New Roman" pitchFamily="18" charset="0"/>
              </a:rPr>
              <a:t>-комбайн жаткасидаги дон нобудгар-</a:t>
            </a:r>
          </a:p>
          <a:p>
            <a:pPr marL="0" marR="0" lvl="0" indent="447675" algn="just" defTabSz="914400" rtl="0" eaLnBrk="1" fontAlgn="base" latinLnBrk="0" hangingPunct="1">
              <a:lnSpc>
                <a:spcPct val="100000"/>
              </a:lnSpc>
              <a:spcBef>
                <a:spcPct val="0"/>
              </a:spcBef>
              <a:spcAft>
                <a:spcPct val="0"/>
              </a:spcAft>
              <a:buClrTx/>
              <a:buSzTx/>
              <a:buFontTx/>
              <a:buNone/>
              <a:tabLst/>
            </a:pPr>
            <a:r>
              <a:rPr lang="uz-Cyrl-UZ" sz="3200" b="1" dirty="0" smtClean="0">
                <a:solidFill>
                  <a:srgbClr val="FF0000"/>
                </a:solidFill>
                <a:latin typeface="Times New Roman" pitchFamily="18" charset="0"/>
                <a:cs typeface="Times New Roman" pitchFamily="18" charset="0"/>
              </a:rPr>
              <a:t>   чилиги,   кўпи билан   0,5 %;  </a:t>
            </a:r>
            <a:endParaRPr lang="ru-RU" sz="3200" b="1" dirty="0" smtClean="0">
              <a:solidFill>
                <a:srgbClr val="FF0000"/>
              </a:solidFill>
              <a:latin typeface="Times New Roman" pitchFamily="18" charset="0"/>
              <a:cs typeface="Times New Roman" pitchFamily="18" charset="0"/>
            </a:endParaRPr>
          </a:p>
          <a:p>
            <a:pPr lvl="0" algn="just"/>
            <a:r>
              <a:rPr lang="uz-Cyrl-UZ" sz="3200" b="1" dirty="0" smtClean="0">
                <a:solidFill>
                  <a:srgbClr val="FF0000"/>
                </a:solidFill>
                <a:latin typeface="Times New Roman" pitchFamily="18" charset="0"/>
                <a:cs typeface="Times New Roman" pitchFamily="18" charset="0"/>
              </a:rPr>
              <a:t>       -комбайн орқасидаги ерга тўкилган  </a:t>
            </a:r>
          </a:p>
          <a:p>
            <a:pPr lvl="0" algn="just"/>
            <a:r>
              <a:rPr lang="uz-Cyrl-UZ" sz="3200" b="1" dirty="0" smtClean="0">
                <a:solidFill>
                  <a:srgbClr val="FF0000"/>
                </a:solidFill>
                <a:latin typeface="Times New Roman" pitchFamily="18" charset="0"/>
                <a:cs typeface="Times New Roman" pitchFamily="18" charset="0"/>
              </a:rPr>
              <a:t>        дон миқдори, кўпи билан 1,5 %;</a:t>
            </a:r>
            <a:endParaRPr lang="ru-RU" sz="3200" b="1" dirty="0" smtClean="0">
              <a:solidFill>
                <a:srgbClr val="FF0000"/>
              </a:solidFill>
              <a:latin typeface="Times New Roman" pitchFamily="18" charset="0"/>
              <a:cs typeface="Times New Roman" pitchFamily="18" charset="0"/>
            </a:endParaRPr>
          </a:p>
          <a:p>
            <a:pPr lvl="0" algn="just"/>
            <a:r>
              <a:rPr lang="uz-Cyrl-UZ" sz="3200" b="1" dirty="0" smtClean="0">
                <a:solidFill>
                  <a:srgbClr val="FF0000"/>
                </a:solidFill>
                <a:latin typeface="Times New Roman" pitchFamily="18" charset="0"/>
                <a:cs typeface="Times New Roman" pitchFamily="18" charset="0"/>
              </a:rPr>
              <a:t>       -бункердаги доннинг шикастлан- </a:t>
            </a:r>
          </a:p>
          <a:p>
            <a:pPr lvl="0" algn="just"/>
            <a:r>
              <a:rPr lang="uz-Cyrl-UZ" sz="3200" b="1" dirty="0" smtClean="0">
                <a:solidFill>
                  <a:srgbClr val="FF0000"/>
                </a:solidFill>
                <a:latin typeface="Times New Roman" pitchFamily="18" charset="0"/>
                <a:cs typeface="Times New Roman" pitchFamily="18" charset="0"/>
              </a:rPr>
              <a:t>        ганлик даражаси, кўпи билан 2 %;</a:t>
            </a:r>
            <a:endParaRPr lang="ru-RU" sz="3200" b="1" dirty="0" smtClean="0">
              <a:solidFill>
                <a:srgbClr val="FF0000"/>
              </a:solidFill>
              <a:latin typeface="Times New Roman" pitchFamily="18" charset="0"/>
              <a:cs typeface="Times New Roman" pitchFamily="18" charset="0"/>
            </a:endParaRPr>
          </a:p>
          <a:p>
            <a:pPr algn="just"/>
            <a:r>
              <a:rPr lang="uz-Cyrl-UZ" sz="3200" b="1" dirty="0" smtClean="0">
                <a:solidFill>
                  <a:srgbClr val="FF0000"/>
                </a:solidFill>
                <a:latin typeface="Times New Roman" pitchFamily="18" charset="0"/>
                <a:cs typeface="Times New Roman" pitchFamily="18" charset="0"/>
              </a:rPr>
              <a:t>       -бункердаги доннинг тозалиги, энг  </a:t>
            </a:r>
          </a:p>
          <a:p>
            <a:pPr algn="just"/>
            <a:r>
              <a:rPr lang="uz-Cyrl-UZ" sz="3200" b="1" dirty="0" smtClean="0">
                <a:solidFill>
                  <a:srgbClr val="FF0000"/>
                </a:solidFill>
                <a:latin typeface="Times New Roman" pitchFamily="18" charset="0"/>
                <a:cs typeface="Times New Roman" pitchFamily="18" charset="0"/>
              </a:rPr>
              <a:t>        камида   3 % бўлиши керак</a:t>
            </a:r>
            <a:r>
              <a:rPr lang="uz-Cyrl-UZ" sz="3200" dirty="0" smtClean="0">
                <a:solidFill>
                  <a:srgbClr val="FF0000"/>
                </a:solidFill>
                <a:latin typeface="Times New Roman" pitchFamily="18" charset="0"/>
                <a:cs typeface="Times New Roman" pitchFamily="18" charset="0"/>
              </a:rPr>
              <a:t>	</a:t>
            </a:r>
            <a:endParaRPr kumimoji="0" lang="uz-Cyrl-UZ" sz="3200" b="1" i="0" u="none" strike="noStrike" cap="none" normalizeH="0" baseline="0" dirty="0" smtClean="0">
              <a:ln>
                <a:noFill/>
              </a:ln>
              <a:solidFill>
                <a:srgbClr val="FF000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500034" y="285728"/>
            <a:ext cx="8143932" cy="642942"/>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2.  Ғаллани ўриб – йиғиб олиш машиналарини тарихи</a:t>
            </a:r>
            <a:endParaRPr lang="ru-RU" sz="3200" b="1" dirty="0">
              <a:latin typeface="Times New Roman" pitchFamily="18" charset="0"/>
              <a:cs typeface="Times New Roman" pitchFamily="18" charset="0"/>
            </a:endParaRPr>
          </a:p>
        </p:txBody>
      </p:sp>
      <p:pic>
        <p:nvPicPr>
          <p:cNvPr id="592898" name="Picture 2"/>
          <p:cNvPicPr>
            <a:picLocks noChangeAspect="1" noChangeArrowheads="1"/>
          </p:cNvPicPr>
          <p:nvPr/>
        </p:nvPicPr>
        <p:blipFill>
          <a:blip r:embed="rId2">
            <a:lum bright="-10000" contrast="40000"/>
          </a:blip>
          <a:srcRect/>
          <a:stretch>
            <a:fillRect/>
          </a:stretch>
        </p:blipFill>
        <p:spPr bwMode="auto">
          <a:xfrm>
            <a:off x="2000232" y="1000108"/>
            <a:ext cx="4933950" cy="2357454"/>
          </a:xfrm>
          <a:prstGeom prst="rect">
            <a:avLst/>
          </a:prstGeom>
          <a:noFill/>
          <a:ln w="12700">
            <a:solidFill>
              <a:schemeClr val="tx1"/>
            </a:solidFill>
            <a:miter lim="800000"/>
            <a:headEnd/>
            <a:tailEnd/>
          </a:ln>
          <a:effectLst/>
        </p:spPr>
      </p:pic>
      <p:pic>
        <p:nvPicPr>
          <p:cNvPr id="592899" name="Picture 3"/>
          <p:cNvPicPr>
            <a:picLocks noChangeAspect="1" noChangeArrowheads="1"/>
          </p:cNvPicPr>
          <p:nvPr/>
        </p:nvPicPr>
        <p:blipFill>
          <a:blip r:embed="rId3">
            <a:lum bright="-20000" contrast="40000"/>
          </a:blip>
          <a:srcRect/>
          <a:stretch>
            <a:fillRect/>
          </a:stretch>
        </p:blipFill>
        <p:spPr bwMode="auto">
          <a:xfrm>
            <a:off x="142843" y="3500438"/>
            <a:ext cx="4214843" cy="3143272"/>
          </a:xfrm>
          <a:prstGeom prst="rect">
            <a:avLst/>
          </a:prstGeom>
          <a:noFill/>
          <a:ln w="12700">
            <a:solidFill>
              <a:schemeClr val="tx1"/>
            </a:solidFill>
            <a:miter lim="800000"/>
            <a:headEnd/>
            <a:tailEnd/>
          </a:ln>
          <a:effectLst/>
        </p:spPr>
      </p:pic>
      <p:pic>
        <p:nvPicPr>
          <p:cNvPr id="592900" name="Picture 4"/>
          <p:cNvPicPr>
            <a:picLocks noChangeAspect="1" noChangeArrowheads="1"/>
          </p:cNvPicPr>
          <p:nvPr/>
        </p:nvPicPr>
        <p:blipFill>
          <a:blip r:embed="rId4">
            <a:lum bright="-20000" contrast="40000"/>
          </a:blip>
          <a:srcRect/>
          <a:stretch>
            <a:fillRect/>
          </a:stretch>
        </p:blipFill>
        <p:spPr bwMode="auto">
          <a:xfrm>
            <a:off x="4500562" y="3500438"/>
            <a:ext cx="4357686" cy="3138489"/>
          </a:xfrm>
          <a:prstGeom prst="rect">
            <a:avLst/>
          </a:prstGeom>
          <a:noFill/>
          <a:ln w="9525">
            <a:solidFill>
              <a:schemeClr val="tx1"/>
            </a:solidFill>
            <a:miter lim="800000"/>
            <a:headEnd/>
            <a:tailEnd/>
          </a:ln>
          <a:effectLst/>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a2f377919ec4fff3869d4c59636247e3dac4b2f"/>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820</Words>
  <Application>Microsoft Office PowerPoint</Application>
  <PresentationFormat>Экран (4:3)</PresentationFormat>
  <Paragraphs>122</Paragraphs>
  <Slides>17</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“Кейс-2366” ғалла  комбайнини  умумий тузилиши </vt:lpstr>
      <vt:lpstr>“Доминатор-130” ғалла комбайнини умумий тузилиши </vt:lpstr>
      <vt:lpstr>“Доминатор-130” ғалла комбайнини тузилиши ва ишлаш жараёни</vt:lpstr>
      <vt:lpstr>3. Комбайнлардан самарали фойдаланиш </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Гость</dc:creator>
  <cp:lastModifiedBy>Admin</cp:lastModifiedBy>
  <cp:revision>4</cp:revision>
  <dcterms:created xsi:type="dcterms:W3CDTF">2016-06-01T12:50:41Z</dcterms:created>
  <dcterms:modified xsi:type="dcterms:W3CDTF">2018-05-02T13:45:50Z</dcterms:modified>
</cp:coreProperties>
</file>