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E8436D-8A31-4F8F-8CC7-B01C0D7BB6A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0FC5F-A211-4097-B77A-608B268711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6BBF3-F1BB-4D60-BC03-603964C141E8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64DF8-3A96-4AF2-BB8B-A8F3D6B7F4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53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28102" y="1052736"/>
            <a:ext cx="8001056" cy="48965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z-Cyrl-UZ" sz="3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-мавзу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Машиналарни танлаш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кўрсатгичлари (2 соат)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Режа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1. Машиналарни танлаш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кўрсатгичлари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Машинанинг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энергетик  </a:t>
            </a:r>
          </a:p>
          <a:p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кўрсатгичларини 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аниқлаш;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Машинанинг танлаш сифатини </a:t>
            </a:r>
            <a:endParaRPr lang="uz-Cyrl-UZ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баҳолаш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28604"/>
            <a:ext cx="8501122" cy="1058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Юк ташиш машинасининг  </a:t>
            </a: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тортиш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қаршилиги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аниқлаш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722183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487064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39952" y="1975421"/>
            <a:ext cx="48965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 </a:t>
            </a:r>
            <a:r>
              <a:rPr lang="uz-Cyrl-UZ" sz="4400" b="1" dirty="0">
                <a:solidFill>
                  <a:srgbClr val="FF0000"/>
                </a:solidFill>
              </a:rPr>
              <a:t>R </a:t>
            </a:r>
            <a:r>
              <a:rPr lang="uz-Cyrl-UZ" sz="2800" b="1" dirty="0" smtClean="0">
                <a:solidFill>
                  <a:srgbClr val="FF0000"/>
                </a:solidFill>
              </a:rPr>
              <a:t>юк</a:t>
            </a:r>
            <a:r>
              <a:rPr lang="uz-Cyrl-UZ" sz="4400" b="1" dirty="0" smtClean="0">
                <a:solidFill>
                  <a:srgbClr val="FF0000"/>
                </a:solidFill>
              </a:rPr>
              <a:t>=(G</a:t>
            </a:r>
            <a:r>
              <a:rPr lang="uz-Cyrl-UZ" sz="2800" b="1" dirty="0" smtClean="0">
                <a:solidFill>
                  <a:srgbClr val="FF0000"/>
                </a:solidFill>
              </a:rPr>
              <a:t>пр</a:t>
            </a:r>
            <a:r>
              <a:rPr lang="uz-Cyrl-UZ" sz="4400" b="1" dirty="0" smtClean="0">
                <a:solidFill>
                  <a:srgbClr val="FF0000"/>
                </a:solidFill>
              </a:rPr>
              <a:t>+G</a:t>
            </a:r>
            <a:r>
              <a:rPr lang="uz-Cyrl-UZ" sz="2800" b="1" dirty="0" smtClean="0">
                <a:solidFill>
                  <a:srgbClr val="FF0000"/>
                </a:solidFill>
              </a:rPr>
              <a:t>юк</a:t>
            </a:r>
            <a:r>
              <a:rPr lang="uz-Cyrl-UZ" sz="4400" b="1" dirty="0" smtClean="0">
                <a:solidFill>
                  <a:srgbClr val="FF0000"/>
                </a:solidFill>
              </a:rPr>
              <a:t>)n</a:t>
            </a:r>
            <a:r>
              <a:rPr lang="uz-Cyrl-UZ" sz="2800" b="1" dirty="0" smtClean="0">
                <a:solidFill>
                  <a:srgbClr val="FF0000"/>
                </a:solidFill>
              </a:rPr>
              <a:t>пр</a:t>
            </a:r>
            <a:r>
              <a:rPr lang="uz-Cyrl-UZ" sz="4400" b="1" dirty="0" smtClean="0">
                <a:solidFill>
                  <a:srgbClr val="FF0000"/>
                </a:solidFill>
              </a:rPr>
              <a:t> </a:t>
            </a:r>
            <a:r>
              <a:rPr lang="uz-Cyrl-UZ" sz="4000" b="1" dirty="0">
                <a:solidFill>
                  <a:srgbClr val="FF0000"/>
                </a:solidFill>
              </a:rPr>
              <a:t>K</a:t>
            </a:r>
            <a:r>
              <a:rPr lang="uz-Cyrl-UZ" sz="2800" b="1" dirty="0">
                <a:solidFill>
                  <a:srgbClr val="FF0000"/>
                </a:solidFill>
              </a:rPr>
              <a:t>х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Бу ерда: </a:t>
            </a:r>
          </a:p>
          <a:p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юк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тиркама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 ва ундаги юк оғирлиги, кН;    </a:t>
            </a:r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– агрегатдаги тиркамалар сони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uz-Cyrl-U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харакат 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қаршиликлари йиғиндиси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коэффициенти</a:t>
            </a:r>
            <a:r>
              <a:rPr lang="uz-Cyrl-UZ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6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28604"/>
            <a:ext cx="8501122" cy="1058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Плугнинг тортиш қаршилиги аниқлаш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689900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487064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3779912" y="1790228"/>
                <a:ext cx="5256584" cy="459561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uz-Cyrl-UZ" sz="3600" b="1" dirty="0">
                    <a:solidFill>
                      <a:srgbClr val="FF0000"/>
                    </a:solidFill>
                  </a:rPr>
                  <a:t>R</a:t>
                </a:r>
                <a:r>
                  <a:rPr lang="uz-Cyrl-UZ" sz="2000" b="1" dirty="0">
                    <a:solidFill>
                      <a:srgbClr val="FF0000"/>
                    </a:solidFill>
                  </a:rPr>
                  <a:t>пл</a:t>
                </a:r>
                <a:r>
                  <a:rPr lang="uz-Cyrl-UZ" sz="3600" b="1" dirty="0">
                    <a:solidFill>
                      <a:srgbClr val="FF0000"/>
                    </a:solidFill>
                  </a:rPr>
                  <a:t>= K</a:t>
                </a:r>
                <a:r>
                  <a:rPr lang="uz-Cyrl-UZ" sz="2000" b="1" dirty="0">
                    <a:solidFill>
                      <a:srgbClr val="FF0000"/>
                    </a:solidFill>
                  </a:rPr>
                  <a:t>пл</a:t>
                </a:r>
                <a:r>
                  <a:rPr lang="uz-Cyrl-UZ" sz="3600" b="1" dirty="0">
                    <a:solidFill>
                      <a:srgbClr val="FF0000"/>
                    </a:solidFill>
                  </a:rPr>
                  <a:t> a b</a:t>
                </a:r>
                <a:r>
                  <a:rPr lang="uz-Cyrl-UZ" sz="2000" b="1" dirty="0">
                    <a:solidFill>
                      <a:srgbClr val="FF0000"/>
                    </a:solidFill>
                  </a:rPr>
                  <a:t>к</a:t>
                </a:r>
                <a:r>
                  <a:rPr lang="uz-Cyrl-UZ" sz="3600" b="1" dirty="0">
                    <a:solidFill>
                      <a:srgbClr val="FF0000"/>
                    </a:solidFill>
                  </a:rPr>
                  <a:t> n</a:t>
                </a:r>
                <a:r>
                  <a:rPr lang="uz-Cyrl-UZ" sz="2000" b="1" dirty="0">
                    <a:solidFill>
                      <a:srgbClr val="FF0000"/>
                    </a:solidFill>
                  </a:rPr>
                  <a:t>к</a:t>
                </a:r>
                <a:r>
                  <a:rPr lang="uz-Cyrl-UZ" sz="3600" b="1" dirty="0">
                    <a:solidFill>
                      <a:srgbClr val="FF0000"/>
                    </a:solidFill>
                  </a:rPr>
                  <a:t>  ±  G</a:t>
                </a:r>
                <a:r>
                  <a:rPr lang="uz-Cyrl-UZ" sz="2000" b="1" dirty="0">
                    <a:solidFill>
                      <a:srgbClr val="FF0000"/>
                    </a:solidFill>
                  </a:rPr>
                  <a:t>пл</a:t>
                </a:r>
                <a:r>
                  <a:rPr lang="uz-Cyrl-UZ" sz="3600" b="1" dirty="0">
                    <a:solidFill>
                      <a:srgbClr val="FF0000"/>
                    </a:solidFill>
                  </a:rPr>
                  <a:t>𝗂/100</a:t>
                </a:r>
                <a:endParaRPr lang="ru-RU" sz="3600" dirty="0">
                  <a:solidFill>
                    <a:srgbClr val="FF0000"/>
                  </a:solidFill>
                  <a:effectLst/>
                </a:endParaRPr>
              </a:p>
              <a:p>
                <a:r>
                  <a:rPr lang="uz-Cyrl-UZ" sz="2800" dirty="0"/>
                  <a:t>Бу </a:t>
                </a:r>
                <a:r>
                  <a:rPr lang="uz-Cyrl-UZ" sz="2800" dirty="0" smtClean="0"/>
                  <a:t>ерда:</a:t>
                </a:r>
              </a:p>
              <a:p>
                <a:r>
                  <a:rPr lang="uz-Cyrl-UZ" sz="2800" dirty="0" smtClean="0"/>
                  <a:t/>
                </a:r>
                <a:r>
                  <a:rPr lang="uz-Cyrl-UZ" sz="2800" b="1" dirty="0">
                    <a:solidFill>
                      <a:srgbClr val="FF0000"/>
                    </a:solidFill>
                  </a:rPr>
                  <a:t>K</a:t>
                </a:r>
                <a:r>
                  <a:rPr lang="uz-Cyrl-UZ" b="1" dirty="0">
                    <a:solidFill>
                      <a:srgbClr val="FF0000"/>
                    </a:solidFill>
                  </a:rPr>
                  <a:t>пл</a:t>
                </a:r>
                <a:r>
                  <a:rPr lang="uz-Cyrl-UZ" sz="2800" dirty="0"/>
                  <a:t>- плугнинг солиштирма қаршилиги, кН/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i="1">
                            <a:latin typeface="Cambria Math"/>
                          </a:rPr>
                        </m:ctrlPr>
                      </m:sSupPr>
                      <m:e>
                        <m:r>
                          <a:rPr lang="uz-Cyrl-UZ" sz="2800" i="1"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uz-Cyrl-UZ" sz="2800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z-Cyrl-UZ" sz="2800" dirty="0"/>
                  <a:t>; </a:t>
                </a:r>
                <a:r>
                  <a:rPr lang="uz-Cyrl-UZ" sz="2800" dirty="0" smtClean="0"/>
                  <a:t/>
                </a:r>
                <a:r>
                  <a:rPr lang="uz-Cyrl-UZ" sz="2800" b="1" dirty="0" smtClean="0">
                    <a:solidFill>
                      <a:srgbClr val="FF0000"/>
                    </a:solidFill>
                  </a:rPr>
                  <a:t>a</a:t>
                </a:r>
                <a:r>
                  <a:rPr lang="uz-Cyrl-UZ" sz="2800" dirty="0" smtClean="0"/>
                  <a:t/>
                </a:r>
                <a:r>
                  <a:rPr lang="uz-Cyrl-UZ" sz="2800" dirty="0"/>
                  <a:t>-ҳайдаш чуқурлиги, м; </a:t>
                </a:r>
                <a:r>
                  <a:rPr lang="uz-Cyrl-UZ" sz="2800" dirty="0" smtClean="0"/>
                  <a:t/>
                </a:r>
                <a:r>
                  <a:rPr lang="uz-Cyrl-UZ" sz="2800" b="1" dirty="0" smtClean="0">
                    <a:solidFill>
                      <a:srgbClr val="FF0000"/>
                    </a:solidFill>
                  </a:rPr>
                  <a:t>b</a:t>
                </a:r>
                <a:r>
                  <a:rPr lang="uz-Cyrl-UZ" b="1" dirty="0" smtClean="0">
                    <a:solidFill>
                      <a:srgbClr val="FF0000"/>
                    </a:solidFill>
                  </a:rPr>
                  <a:t>к</a:t>
                </a:r>
                <a:r>
                  <a:rPr lang="uz-Cyrl-UZ" dirty="0" smtClean="0"/>
                  <a:t/>
                </a:r>
                <a:r>
                  <a:rPr lang="uz-Cyrl-UZ" sz="2800" dirty="0"/>
                  <a:t>- битта корпуснинг қамраш кенглиги, м; </a:t>
                </a:r>
                <a:r>
                  <a:rPr lang="uz-Cyrl-UZ" sz="2800" dirty="0" smtClean="0"/>
                  <a:t/>
                </a:r>
                <a:r>
                  <a:rPr lang="uz-Cyrl-UZ" sz="2800" b="1" dirty="0" smtClean="0">
                    <a:solidFill>
                      <a:srgbClr val="FF0000"/>
                    </a:solidFill>
                  </a:rPr>
                  <a:t>n</a:t>
                </a:r>
                <a:r>
                  <a:rPr lang="uz-Cyrl-UZ" b="1" dirty="0" smtClean="0">
                    <a:solidFill>
                      <a:srgbClr val="FF0000"/>
                    </a:solidFill>
                  </a:rPr>
                  <a:t>к</a:t>
                </a:r>
                <a:r>
                  <a:rPr lang="uz-Cyrl-UZ" sz="2800" dirty="0" smtClean="0">
                    <a:solidFill>
                      <a:srgbClr val="FF0000"/>
                    </a:solidFill>
                  </a:rPr>
                  <a:t/>
                </a:r>
                <a:r>
                  <a:rPr lang="uz-Cyrl-UZ" sz="2800" dirty="0" smtClean="0"/>
                  <a:t/>
                </a:r>
                <a:r>
                  <a:rPr lang="uz-Cyrl-UZ" sz="2800" dirty="0"/>
                  <a:t>-  корпуслар сони;  </a:t>
                </a:r>
                <a:r>
                  <a:rPr lang="uz-Cyrl-UZ" sz="2800" dirty="0" smtClean="0"/>
                  <a:t/>
                </a:r>
                <a:r>
                  <a:rPr lang="uz-Cyrl-UZ" sz="2800" b="1" dirty="0">
                    <a:solidFill>
                      <a:srgbClr val="FF0000"/>
                    </a:solidFill>
                  </a:rPr>
                  <a:t>G</a:t>
                </a:r>
                <a:r>
                  <a:rPr lang="uz-Cyrl-UZ" b="1" dirty="0">
                    <a:solidFill>
                      <a:srgbClr val="FF0000"/>
                    </a:solidFill>
                  </a:rPr>
                  <a:t>пл</a:t>
                </a:r>
                <a:r>
                  <a:rPr lang="uz-Cyrl-UZ" sz="2800" dirty="0"/>
                  <a:t>- плугнинг оғирлиги, кН</a:t>
                </a:r>
                <a:r>
                  <a:rPr lang="uz-Cyrl-UZ" sz="2800" dirty="0" smtClean="0"/>
                  <a:t>.</a:t>
                </a:r>
              </a:p>
              <a:p>
                <a:r>
                  <a:rPr lang="uz-Cyrl-UZ" sz="2800" b="1" dirty="0">
                    <a:solidFill>
                      <a:srgbClr val="FF0000"/>
                    </a:solidFill>
                  </a:rPr>
                  <a:t>𝗂 </a:t>
                </a:r>
                <a:r>
                  <a:rPr lang="uz-Cyrl-UZ" sz="2800" b="1" dirty="0"/>
                  <a:t>- </a:t>
                </a:r>
                <a:r>
                  <a:rPr lang="uz-Cyrl-UZ" sz="2800" dirty="0"/>
                  <a:t>ернинг қиялиги,%.</a:t>
                </a:r>
                <a:endParaRPr lang="ru-RU" sz="2800" dirty="0">
                  <a:effectLst/>
                </a:endParaRP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790228"/>
                <a:ext cx="5256584" cy="4595617"/>
              </a:xfrm>
              <a:prstGeom prst="rect">
                <a:avLst/>
              </a:prstGeom>
              <a:blipFill rotWithShape="1">
                <a:blip r:embed="rId2"/>
                <a:stretch>
                  <a:fillRect l="-3480" t="-2255" b="-15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/>
          <a:stretch>
            <a:fillRect/>
          </a:stretch>
        </p:blipFill>
        <p:spPr>
          <a:xfrm>
            <a:off x="467544" y="1487064"/>
            <a:ext cx="2918128" cy="249569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5" descr="C:\Documents and Settings\User\Рабочий стол\as\traktori.jpg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467544" y="3964297"/>
            <a:ext cx="2928958" cy="27050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516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28604"/>
            <a:ext cx="8501122" cy="1058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Машинанинг қувват кўрсатгичини аниқлаш 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4670" y="1601149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487064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5231575" y="2212351"/>
                <a:ext cx="3623855" cy="4259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uz-Cyrl-UZ" sz="2400" dirty="0" smtClean="0"/>
                  <a:t>Бу </a:t>
                </a:r>
                <a:r>
                  <a:rPr lang="uz-Cyrl-UZ" sz="2400" dirty="0"/>
                  <a:t>ерда</a:t>
                </a:r>
                <a:r>
                  <a:rPr lang="uz-Cyrl-UZ" sz="2400" dirty="0" smtClean="0"/>
                  <a:t>:</a:t>
                </a:r>
              </a:p>
              <a:p>
                <a:r>
                  <a:rPr lang="uz-Cyrl-UZ" sz="2000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𝑹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м</m:t>
                        </m:r>
                      </m:sub>
                    </m:sSub>
                  </m:oMath>
                </a14:m>
                <a:r>
                  <a:rPr lang="uz-Cyrl-UZ" sz="2400" dirty="0">
                    <a:solidFill>
                      <a:srgbClr val="FF0000"/>
                    </a:solidFill>
                  </a:rPr>
                  <a:t>- </a:t>
                </a:r>
                <a:r>
                  <a:rPr lang="uz-Cyrl-UZ" sz="2400" dirty="0"/>
                  <a:t>машинанинг тортишга қаршилиги, кН;                   </a:t>
                </a:r>
                <a:r>
                  <a:rPr lang="uz-Cyrl-UZ" sz="2400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тт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FF0000"/>
                    </a:solidFill>
                  </a:rPr>
                  <a:t>- </a:t>
                </a:r>
                <a:r>
                  <a:rPr lang="uz-Cyrl-UZ" sz="2400" dirty="0"/>
                  <a:t>машинанинг </a:t>
                </a:r>
                <a:r>
                  <a:rPr lang="uz-Cyrl-UZ" sz="2400" dirty="0" smtClean="0"/>
                  <a:t>техно-логик </a:t>
                </a:r>
                <a:r>
                  <a:rPr lang="uz-Cyrl-UZ" sz="2400" dirty="0"/>
                  <a:t>тезлиги, км/соат; </a:t>
                </a:r>
                <a:r>
                  <a:rPr lang="uz-Cyrl-UZ" sz="2400" dirty="0" smtClean="0"/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𝜼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тр</m:t>
                        </m:r>
                      </m:sub>
                    </m:sSub>
                  </m:oMath>
                </a14:m>
                <a:r>
                  <a:rPr lang="uz-Cyrl-UZ" sz="2400" b="1" dirty="0"/>
                  <a:t>- </a:t>
                </a:r>
                <a:r>
                  <a:rPr lang="uz-Cyrl-UZ" sz="2400" dirty="0"/>
                  <a:t>тракторнинг фойдали иш коэффициенти</a:t>
                </a:r>
                <a:r>
                  <a:rPr lang="uz-Cyrl-UZ" sz="2400" dirty="0" smtClean="0"/>
                  <a:t>,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uz-Cyrl-UZ" sz="24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қов</m:t>
                        </m:r>
                      </m:sub>
                    </m:sSub>
                  </m:oMath>
                </a14:m>
                <a:r>
                  <a:rPr lang="uz-Cyrl-UZ" sz="2400" b="1" dirty="0">
                    <a:solidFill>
                      <a:srgbClr val="FF0000"/>
                    </a:solidFill>
                  </a:rPr>
                  <a:t>–</a:t>
                </a:r>
                <a:r>
                  <a:rPr lang="uz-Cyrl-UZ" sz="2400" dirty="0"/>
                  <a:t>машинанинг ишчи қисмларини харакатга келтириш учун </a:t>
                </a:r>
                <a:r>
                  <a:rPr lang="uz-Cyrl-UZ" sz="2400" dirty="0" smtClean="0"/>
                  <a:t>сарфла-надиган </a:t>
                </a:r>
                <a:r>
                  <a:rPr lang="uz-Cyrl-UZ" sz="2400" dirty="0"/>
                  <a:t>қувват. кВт.</a:t>
                </a:r>
                <a:endParaRPr lang="ru-RU" sz="2400" dirty="0"/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1575" y="2212351"/>
                <a:ext cx="3623855" cy="4259692"/>
              </a:xfrm>
              <a:prstGeom prst="rect">
                <a:avLst/>
              </a:prstGeom>
              <a:blipFill rotWithShape="1">
                <a:blip r:embed="rId2"/>
                <a:stretch>
                  <a:fillRect l="-2521" t="-1144" r="-33109" b="-2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7545" y="1786433"/>
            <a:ext cx="4764030" cy="3297940"/>
          </a:xfrm>
          <a:prstGeom prst="rect">
            <a:avLst/>
          </a:prstGeom>
          <a:ln w="1905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Прямоугольник 2"/>
              <p:cNvSpPr/>
              <p:nvPr/>
            </p:nvSpPr>
            <p:spPr>
              <a:xfrm>
                <a:off x="810483" y="5304859"/>
                <a:ext cx="3710787" cy="10141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м </m:t>
                        </m:r>
                      </m:sub>
                    </m:sSub>
                  </m:oMath>
                </a14:m>
                <a:r>
                  <a:rPr lang="uz-Cyrl-UZ" sz="3600" b="1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𝑹</m:t>
                            </m:r>
                          </m:e>
                          <m:sub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м</m:t>
                            </m:r>
                          </m:sub>
                        </m:sSub>
                        <m:sSub>
                          <m:sSubPr>
                            <m:ctrlP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𝒗</m:t>
                            </m:r>
                          </m:e>
                          <m:sub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тт</m:t>
                            </m:r>
                          </m:sub>
                        </m:sSub>
                      </m:num>
                      <m:den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𝟔</m:t>
                        </m:r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sSub>
                          <m:sSubPr>
                            <m:ctrlP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𝜼</m:t>
                            </m:r>
                          </m:e>
                          <m:sub>
                            <m:r>
                              <a:rPr lang="uz-Cyrl-UZ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тр</m:t>
                            </m:r>
                          </m:sub>
                        </m:sSub>
                      </m:den>
                    </m:f>
                  </m:oMath>
                </a14:m>
                <a:r>
                  <a:rPr lang="uz-Cyrl-UZ" sz="3600" b="1" dirty="0">
                    <a:solidFill>
                      <a:srgbClr val="FF0000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𝑵</m:t>
                        </m:r>
                      </m:e>
                      <m:sub>
                        <m:r>
                          <a:rPr lang="uz-Cyrl-UZ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қов</m:t>
                        </m:r>
                      </m:sub>
                    </m:sSub>
                  </m:oMath>
                </a14:m>
                <a:r>
                  <a:rPr lang="en-US" sz="3600" b="1" dirty="0">
                    <a:solidFill>
                      <a:srgbClr val="FF0000"/>
                    </a:solidFill>
                  </a:rPr>
                  <a:t/>
                </a:r>
                <a:endParaRPr lang="ru-RU" sz="3600" dirty="0"/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483" y="5304859"/>
                <a:ext cx="3710787" cy="101418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180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1439" y="214290"/>
            <a:ext cx="8501122" cy="9977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Машинани баҳолаш усуллари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1543201"/>
            <a:ext cx="8715436" cy="53012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21439" y="1571978"/>
            <a:ext cx="850112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Танланган машина қуйидаги усулларда: </a:t>
            </a: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-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минимум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тўғридан-тўғри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пул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  харажатлари; </a:t>
            </a: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минимум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меҳнат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энергия сарфлари; </a:t>
            </a: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максимум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иш унуми; </a:t>
            </a:r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- технологик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ишни бажариш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энг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қиска  </a:t>
            </a: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 муддати бўйича баҳоланади.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Машинани баҳолашда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кенг тарқалган 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усул -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бу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минимум пул харажатлари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усули ҳисобланади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3929058" y="1212008"/>
            <a:ext cx="128588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1439" y="214290"/>
            <a:ext cx="8501122" cy="9977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Машинани баҳолаш кўрсатгичлари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1543201"/>
            <a:ext cx="8715436" cy="530120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26" name="Rectangle 2"/>
              <p:cNvSpPr>
                <a:spLocks noChangeArrowheads="1"/>
              </p:cNvSpPr>
              <p:nvPr/>
            </p:nvSpPr>
            <p:spPr bwMode="auto">
              <a:xfrm>
                <a:off x="321439" y="1418090"/>
                <a:ext cx="8501122" cy="53245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algn="just"/>
                <a:r>
                  <a:rPr lang="uz-Cyrl-UZ" sz="32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200" b="1" dirty="0">
                    <a:latin typeface="Times New Roman" pitchFamily="18" charset="0"/>
                    <a:cs typeface="Times New Roman" pitchFamily="18" charset="0"/>
                  </a:rPr>
                  <a:t>Мавжуд ва қабул қилинган машинанинг </a:t>
                </a:r>
                <a:r>
                  <a:rPr lang="uz-Cyrl-UZ" sz="3200" b="1" dirty="0" smtClean="0">
                    <a:latin typeface="Times New Roman" pitchFamily="18" charset="0"/>
                    <a:cs typeface="Times New Roman" pitchFamily="18" charset="0"/>
                  </a:rPr>
                  <a:t>қуйидаги баҳолаш кўрсатгичлари аниқланади:</a:t>
                </a:r>
              </a:p>
              <a:p>
                <a:pPr algn="just"/>
                <a:r>
                  <a:rPr lang="uz-Cyrl-UZ" sz="3200" b="1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200" b="1" dirty="0" smtClean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- меҳнат </a:t>
                </a:r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сарфини камайиши (%)</a:t>
                </a:r>
                <a:endParaRPr lang="ru-RU" sz="3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- меҳнат </a:t>
                </a:r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унумдорлигини ўсиши </a:t>
                </a:r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(%); </a:t>
                </a:r>
              </a:p>
              <a:p>
                <a:pPr algn="just"/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-  </a:t>
                </a:r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харажатларни камайиши </a:t>
                </a:r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(%); </a:t>
                </a:r>
              </a:p>
              <a:p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  - й</a:t>
                </a:r>
                <a:r>
                  <a:rPr lang="ru-RU" sz="3200" b="1" dirty="0" err="1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иллик</a:t>
                </a:r>
                <a:r>
                  <a:rPr lang="ru-RU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ru-RU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қ</a:t>
                </a:r>
                <a:r>
                  <a:rPr lang="ru-RU" sz="32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тисод</a:t>
                </a:r>
                <a:r>
                  <a:rPr lang="uz-Cyrl-UZ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ий  самара (сўм)</a:t>
                </a:r>
                <a:endParaRPr lang="ru-RU" sz="3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Э</m:t>
                        </m:r>
                      </m:e>
                      <m:sub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й  </m:t>
                        </m:r>
                      </m:sub>
                    </m:sSub>
                    <m:r>
                      <a:rPr lang="ru-RU" sz="3200" b="1" i="1">
                        <a:solidFill>
                          <a:srgbClr val="FF0000"/>
                        </a:solidFill>
                        <a:latin typeface="Cambria Math"/>
                      </a:rPr>
                      <m:t>=  (</m:t>
                    </m:r>
                    <m:sSub>
                      <m:sSubPr>
                        <m:ctrlP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м  </m:t>
                        </m:r>
                      </m:sub>
                    </m:sSub>
                    <m:r>
                      <a:rPr lang="ru-RU" sz="3200" b="1" i="1">
                        <a:solidFill>
                          <a:srgbClr val="FF0000"/>
                        </a:solidFill>
                        <a:latin typeface="Cambria Math"/>
                      </a:rPr>
                      <m:t>−  </m:t>
                    </m:r>
                    <m:sSub>
                      <m:sSubPr>
                        <m:ctrlP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я </m:t>
                        </m:r>
                      </m:sub>
                    </m:sSub>
                    <m:r>
                      <a:rPr lang="ru-RU" sz="3200" b="1" i="1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F </a:t>
                </a:r>
                <a:r>
                  <a:rPr lang="uz-Cyrl-UZ" sz="32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</a:p>
              <a:p>
                <a:r>
                  <a:rPr lang="uz-Cyrl-UZ" sz="2800" dirty="0" smtClean="0">
                    <a:latin typeface="Times New Roman" pitchFamily="18" charset="0"/>
                    <a:cs typeface="Times New Roman" pitchFamily="18" charset="0"/>
                  </a:rPr>
                  <a:t>Бу </a:t>
                </a:r>
                <a:r>
                  <a:rPr lang="uz-Cyrl-UZ" sz="2800" dirty="0">
                    <a:latin typeface="Times New Roman" pitchFamily="18" charset="0"/>
                    <a:cs typeface="Times New Roman" pitchFamily="18" charset="0"/>
                  </a:rPr>
                  <a:t>ерда: </a:t>
                </a:r>
                <a:r>
                  <a:rPr lang="en-US" sz="28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uz-Cyrl-UZ" sz="2800" dirty="0">
                    <a:latin typeface="Times New Roman" pitchFamily="18" charset="0"/>
                    <a:cs typeface="Times New Roman" pitchFamily="18" charset="0"/>
                  </a:rPr>
                  <a:t> – ишлов берилган майдон, га</a:t>
                </a:r>
                <a:r>
                  <a:rPr lang="uz-Cyrl-UZ" sz="28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sz="2800">
                            <a:latin typeface="Cambria Math"/>
                          </a:rPr>
                          <m:t>м</m:t>
                        </m:r>
                      </m:sub>
                    </m:sSub>
                    <m:r>
                      <a:rPr lang="ru-RU" sz="2800" i="1">
                        <a:latin typeface="Cambria Math"/>
                      </a:rPr>
                      <m:t>ва </m:t>
                    </m:r>
                    <m:sSub>
                      <m:sSubPr>
                        <m:ctrlPr>
                          <a:rPr lang="ru-RU" sz="2800" i="1">
                            <a:latin typeface="Cambria Math"/>
                          </a:rPr>
                        </m:ctrlPr>
                      </m:sSubPr>
                      <m:e>
                        <m:r>
                          <a:rPr lang="ru-RU" sz="2800">
                            <a:latin typeface="Cambria Math"/>
                          </a:rPr>
                          <m:t>П</m:t>
                        </m:r>
                      </m:e>
                      <m:sub>
                        <m:r>
                          <a:rPr lang="ru-RU" sz="2800">
                            <a:latin typeface="Cambria Math"/>
                          </a:rPr>
                          <m:t>я</m:t>
                        </m:r>
                      </m:sub>
                    </m:sSub>
                  </m:oMath>
                </a14:m>
                <a:r>
                  <a:rPr lang="ru-RU" sz="2800" dirty="0"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ru-RU" sz="2800" dirty="0" err="1">
                    <a:latin typeface="Times New Roman" pitchFamily="18" charset="0"/>
                    <a:cs typeface="Times New Roman" pitchFamily="18" charset="0"/>
                  </a:rPr>
                  <a:t>мос</a:t>
                </a:r>
                <a:r>
                  <a:rPr lang="ru-RU" sz="2800" dirty="0">
                    <a:latin typeface="Times New Roman" pitchFamily="18" charset="0"/>
                    <a:cs typeface="Times New Roman" pitchFamily="18" charset="0"/>
                  </a:rPr>
                  <a:t/>
                </a:r>
                <a:r>
                  <a:rPr lang="uz-Cyrl-UZ" sz="2800" dirty="0">
                    <a:latin typeface="Times New Roman" pitchFamily="18" charset="0"/>
                    <a:cs typeface="Times New Roman" pitchFamily="18" charset="0"/>
                  </a:rPr>
                  <a:t>ҳолда мавжуд ва янги машинанинг тўғридан-тўғри </a:t>
                </a:r>
                <a:r>
                  <a:rPr lang="uz-Cyrl-UZ" sz="2800" dirty="0" smtClean="0">
                    <a:latin typeface="Times New Roman" pitchFamily="18" charset="0"/>
                    <a:cs typeface="Times New Roman" pitchFamily="18" charset="0"/>
                  </a:rPr>
                  <a:t>харажатлари, сўм</a:t>
                </a:r>
                <a:endParaRPr lang="ru-RU" sz="2800" b="1" dirty="0"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26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1439" y="1418090"/>
                <a:ext cx="8501122" cy="5324535"/>
              </a:xfrm>
              <a:prstGeom prst="rect">
                <a:avLst/>
              </a:prstGeom>
              <a:blipFill rotWithShape="1">
                <a:blip r:embed="rId3"/>
                <a:stretch>
                  <a:fillRect l="-1865" t="-1145" r="-1793" b="-2749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Стрелка вниз 13"/>
          <p:cNvSpPr/>
          <p:nvPr/>
        </p:nvSpPr>
        <p:spPr>
          <a:xfrm>
            <a:off x="3929058" y="1212008"/>
            <a:ext cx="128588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593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500042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2071678"/>
            <a:ext cx="8358246" cy="4572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0034" y="1754018"/>
            <a:ext cx="835824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uz-Cyrl-U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</a:p>
          <a:p>
            <a:endParaRPr lang="uz-Cyrl-UZ" sz="2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Ҳар бир фермер хўжалиги  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шароити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учун юқорида келтирилган  баҳолаш кўрсатгичларини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қўллашда машинани бажарган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ишининг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сифати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агротехник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талаблар  даражасида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              бўлиши зарур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287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Машинанинг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танлаш кўрсатгичларига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нималар киради?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 algn="just"/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Машинанинг қандай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баҳолаш кўрсатгичларини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биласиз?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z-Cyrl-UZ" sz="2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456384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i="1" dirty="0" smtClean="0"/>
              <a:t>Машинани  </a:t>
            </a:r>
            <a:r>
              <a:rPr lang="uz-Cyrl-UZ" sz="2000" b="1" i="1" dirty="0"/>
              <a:t>тортиш </a:t>
            </a:r>
            <a:r>
              <a:rPr lang="uz-Cyrl-UZ" sz="2000" b="1" i="1" dirty="0" smtClean="0"/>
              <a:t>қаршилиги ва  қувват </a:t>
            </a:r>
            <a:r>
              <a:rPr lang="uz-Cyrl-UZ" sz="2000" b="1" i="1" dirty="0"/>
              <a:t>кўрсатгичлари, танлаш сифатини баҳолаш </a:t>
            </a:r>
            <a:r>
              <a:rPr lang="uz-Cyrl-UZ" sz="2000" b="1" i="1" dirty="0" smtClean="0"/>
              <a:t>усуллари</a:t>
            </a:r>
            <a:r>
              <a:rPr lang="uz-Cyrl-UZ" sz="2000" b="1" i="1" dirty="0"/>
              <a:t>, </a:t>
            </a:r>
            <a:r>
              <a:rPr lang="uz-Cyrl-UZ" sz="2000" b="1" i="1" dirty="0" smtClean="0"/>
              <a:t>минимум </a:t>
            </a:r>
            <a:r>
              <a:rPr lang="uz-Cyrl-UZ" sz="2000" b="1" i="1" dirty="0"/>
              <a:t>тўғридан-тўғри пул </a:t>
            </a:r>
            <a:r>
              <a:rPr lang="uz-Cyrl-UZ" sz="2000" b="1" i="1" dirty="0" smtClean="0"/>
              <a:t>харажатлари, максимум </a:t>
            </a:r>
            <a:r>
              <a:rPr lang="uz-Cyrl-UZ" sz="2000" b="1" i="1" dirty="0"/>
              <a:t>иш </a:t>
            </a:r>
            <a:r>
              <a:rPr lang="uz-Cyrl-UZ" sz="2000" b="1" i="1" dirty="0" smtClean="0"/>
              <a:t>унуми; </a:t>
            </a:r>
            <a:r>
              <a:rPr lang="uz-Cyrl-UZ" sz="2000" b="1" i="1" dirty="0"/>
              <a:t>технологик ишни бажаришни энг кам муддати.</a:t>
            </a:r>
            <a:endParaRPr lang="ru-RU" sz="2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20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9166" y="214290"/>
            <a:ext cx="8501122" cy="13447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1. Машинани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танлаш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кўрсатгичлари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844824"/>
            <a:ext cx="8786874" cy="479888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916531"/>
            <a:ext cx="864399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just"/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Машиналарни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танлаш кўрсатгичларига унинг қуйидаги: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-  машиналарни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йил давомида  ишлатиш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- м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ашинани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бериладиган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материал-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ларга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айниқса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тупроққа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салбий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таъсирини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минимумга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камайтириш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- т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анланган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машина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қўллашдан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энг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кўп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иқтисодий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самара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имкониятлари киради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559072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214290"/>
            <a:ext cx="8501122" cy="12348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Машинани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йил давомида 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ишлатиш имконияти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772816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793421"/>
            <a:ext cx="864399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/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машиналар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сонини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қисқар-тириш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металл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сарфи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эҳтиёт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қисмлар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ишлаб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чиқариш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техник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хизмат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кўрсатиш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сақлаш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харажатларини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камайтириш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механизатор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кадрлардан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яхшироқ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фойдаланишга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имконини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беради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29058" y="1449156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44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214290"/>
            <a:ext cx="8501122" cy="19208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бериладиган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материалларга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салбий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таъсирини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камайтириш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имконияти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2420888"/>
            <a:ext cx="8786874" cy="38884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101198"/>
            <a:ext cx="864399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тупроқ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структурасини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бузилишини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пасайтириш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сув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шамол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эрозиясини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камайтириш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ҳамда 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йиғиштириб олинган маҳсулотларни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сифатли бўлишига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ижобий таъсир кўрсатади.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29058" y="2135136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826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214290"/>
            <a:ext cx="8501122" cy="17768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Машинадан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энг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кўп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иқтисодий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самара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имконияти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2276872"/>
            <a:ext cx="8786874" cy="436683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408974"/>
            <a:ext cx="864399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қўллашда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шундай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мақбул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ечимни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топиш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керакки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бунда фермер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хўжалигини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шароити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учун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қабул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қилинадиган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вариантларнинг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энг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яхшисини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керак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3929058" y="1991120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44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20608" y="214289"/>
            <a:ext cx="8501122" cy="135958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Машинанинг энергетик кўрсатгичлари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44" y="1844824"/>
            <a:ext cx="8786874" cy="43924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716749"/>
            <a:ext cx="864399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Машинанинг энергетик кўрсатгичига унинг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тортиш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қаршилиги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ишчи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қисмлари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ҳамда механизмларини  трактор-нинг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қувват олиш вали орқали харакатлантириш учун зарур бўлган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қувватлар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киради.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3929058" y="1573873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80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28604"/>
            <a:ext cx="8501122" cy="1058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Тиркама машинанинг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тортиш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қаршилигини аниқлаш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0351" y="1772816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487064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3" descr="H5C28010R_1024x768"/>
          <p:cNvSpPr>
            <a:spLocks noGrp="1" noChangeAspect="1" noChangeArrowheads="1"/>
          </p:cNvSpPr>
          <p:nvPr isPhoto="1"/>
        </p:nvSpPr>
        <p:spPr bwMode="auto">
          <a:xfrm>
            <a:off x="285720" y="2348879"/>
            <a:ext cx="3494192" cy="3719969"/>
          </a:xfrm>
          <a:prstGeom prst="rect">
            <a:avLst/>
          </a:prstGeom>
          <a:blipFill dpi="0" rotWithShape="1">
            <a:blip r:embed="rId2" cstate="print">
              <a:lum contrast="4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1975421"/>
            <a:ext cx="525658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3600" b="1" dirty="0" smtClean="0">
                <a:solidFill>
                  <a:srgbClr val="FF0000"/>
                </a:solidFill>
              </a:rPr>
              <a:t>R </a:t>
            </a:r>
            <a:r>
              <a:rPr lang="uz-Cyrl-UZ" sz="2000" b="1" dirty="0">
                <a:solidFill>
                  <a:srgbClr val="FF0000"/>
                </a:solidFill>
              </a:rPr>
              <a:t>тм</a:t>
            </a:r>
            <a:r>
              <a:rPr lang="uz-Cyrl-UZ" sz="3600" b="1" dirty="0">
                <a:solidFill>
                  <a:srgbClr val="FF0000"/>
                </a:solidFill>
              </a:rPr>
              <a:t>  = K</a:t>
            </a:r>
            <a:r>
              <a:rPr lang="uz-Cyrl-UZ" sz="2000" b="1" dirty="0">
                <a:solidFill>
                  <a:srgbClr val="FF0000"/>
                </a:solidFill>
              </a:rPr>
              <a:t>м</a:t>
            </a:r>
            <a:r>
              <a:rPr lang="uz-Cyrl-UZ" sz="3600" b="1" dirty="0">
                <a:solidFill>
                  <a:srgbClr val="FF0000"/>
                </a:solidFill>
              </a:rPr>
              <a:t> b</a:t>
            </a:r>
            <a:r>
              <a:rPr lang="uz-Cyrl-UZ" sz="2000" b="1" dirty="0">
                <a:solidFill>
                  <a:srgbClr val="FF0000"/>
                </a:solidFill>
              </a:rPr>
              <a:t>м</a:t>
            </a:r>
            <a:r>
              <a:rPr lang="uz-Cyrl-UZ" sz="3600" b="1" dirty="0">
                <a:solidFill>
                  <a:srgbClr val="FF0000"/>
                </a:solidFill>
              </a:rPr>
              <a:t>  ±  G</a:t>
            </a:r>
            <a:r>
              <a:rPr lang="uz-Cyrl-UZ" sz="2000" b="1" dirty="0">
                <a:solidFill>
                  <a:srgbClr val="FF0000"/>
                </a:solidFill>
              </a:rPr>
              <a:t>м</a:t>
            </a:r>
            <a:r>
              <a:rPr lang="uz-Cyrl-UZ" sz="3600" b="1" dirty="0">
                <a:solidFill>
                  <a:srgbClr val="FF0000"/>
                </a:solidFill>
              </a:rPr>
              <a:t>𝗂/100</a:t>
            </a:r>
            <a:endParaRPr lang="ru-RU" sz="3600" dirty="0">
              <a:solidFill>
                <a:srgbClr val="FF0000"/>
              </a:solidFill>
            </a:endParaRPr>
          </a:p>
          <a:p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Бу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ерда: </a:t>
            </a:r>
            <a:endParaRPr lang="uz-Cyrl-UZ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- машинанинг қамраш кенглиги, м; 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–машинанинг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солиштирма тортиш қаршилиги, кН/м; 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- машинани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оғирлиги, кН;        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𝗂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dirty="0">
                <a:latin typeface="Times New Roman" pitchFamily="18" charset="0"/>
                <a:cs typeface="Times New Roman" pitchFamily="18" charset="0"/>
              </a:rPr>
              <a:t>ернинг қиялиги,%. 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428604"/>
            <a:ext cx="8501122" cy="10584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Осма ва ярим осма машинанинг  тортиш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қаршилиги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аниқлаш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9622" y="1722183"/>
            <a:ext cx="8786874" cy="487089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3857620" y="1487064"/>
            <a:ext cx="135732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76687" y="1772816"/>
            <a:ext cx="52565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3600" b="1" dirty="0" smtClean="0">
                <a:solidFill>
                  <a:srgbClr val="FF0000"/>
                </a:solidFill>
              </a:rPr>
              <a:t>R</a:t>
            </a:r>
            <a:r>
              <a:rPr lang="uz-Cyrl-UZ" sz="2000" b="1" dirty="0" smtClean="0">
                <a:solidFill>
                  <a:srgbClr val="FF0000"/>
                </a:solidFill>
              </a:rPr>
              <a:t>ос</a:t>
            </a:r>
            <a:r>
              <a:rPr lang="uz-Cyrl-UZ" sz="3600" b="1" dirty="0" smtClean="0">
                <a:solidFill>
                  <a:srgbClr val="FF0000"/>
                </a:solidFill>
              </a:rPr>
              <a:t>= </a:t>
            </a:r>
            <a:r>
              <a:rPr lang="uz-Cyrl-UZ" sz="3600" b="1" dirty="0">
                <a:solidFill>
                  <a:srgbClr val="FF0000"/>
                </a:solidFill>
              </a:rPr>
              <a:t>K</a:t>
            </a:r>
            <a:r>
              <a:rPr lang="uz-Cyrl-UZ" sz="2000" b="1" dirty="0">
                <a:solidFill>
                  <a:srgbClr val="FF0000"/>
                </a:solidFill>
              </a:rPr>
              <a:t>м</a:t>
            </a:r>
            <a:r>
              <a:rPr lang="uz-Cyrl-UZ" sz="3600" b="1" dirty="0">
                <a:solidFill>
                  <a:srgbClr val="FF0000"/>
                </a:solidFill>
              </a:rPr>
              <a:t> b</a:t>
            </a:r>
            <a:r>
              <a:rPr lang="uz-Cyrl-UZ" sz="2000" b="1" dirty="0">
                <a:solidFill>
                  <a:srgbClr val="FF0000"/>
                </a:solidFill>
              </a:rPr>
              <a:t>м</a:t>
            </a:r>
            <a:r>
              <a:rPr lang="uz-Cyrl-UZ" sz="3600" b="1" dirty="0">
                <a:solidFill>
                  <a:srgbClr val="FF0000"/>
                </a:solidFill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</a:rPr>
              <a:t>± G</a:t>
            </a:r>
            <a:r>
              <a:rPr lang="uz-Cyrl-UZ" sz="2000" b="1" dirty="0" smtClean="0">
                <a:solidFill>
                  <a:srgbClr val="FF0000"/>
                </a:solidFill>
              </a:rPr>
              <a:t>m</a:t>
            </a:r>
            <a:r>
              <a:rPr lang="uz-Cyrl-UZ" sz="3600" b="1" dirty="0" smtClean="0">
                <a:solidFill>
                  <a:srgbClr val="FF0000"/>
                </a:solidFill>
              </a:rPr>
              <a:t>(1+λ)ʄ 𝗂/</a:t>
            </a:r>
            <a:r>
              <a:rPr lang="uz-Cyrl-UZ" sz="3600" b="1" dirty="0">
                <a:solidFill>
                  <a:srgbClr val="FF0000"/>
                </a:solidFill>
              </a:rPr>
              <a:t>100</a:t>
            </a:r>
            <a:endParaRPr lang="ru-RU" sz="3600" dirty="0">
              <a:solidFill>
                <a:srgbClr val="FF0000"/>
              </a:solidFill>
            </a:endParaRPr>
          </a:p>
          <a:p>
            <a:r>
              <a:rPr lang="uz-Cyrl-UZ" sz="2800" dirty="0" smtClean="0"/>
              <a:t>Бу </a:t>
            </a:r>
            <a:r>
              <a:rPr lang="uz-Cyrl-UZ" sz="2800" dirty="0"/>
              <a:t>ерда: </a:t>
            </a:r>
            <a:endParaRPr lang="uz-Cyrl-UZ" sz="2800" dirty="0" smtClean="0"/>
          </a:p>
          <a:p>
            <a:r>
              <a:rPr lang="uz-Cyrl-UZ" sz="2800" b="1" dirty="0" smtClean="0">
                <a:solidFill>
                  <a:srgbClr val="FF0000"/>
                </a:solidFill>
              </a:rPr>
              <a:t>b</a:t>
            </a:r>
            <a:r>
              <a:rPr lang="uz-Cyrl-UZ" b="1" dirty="0" smtClean="0">
                <a:solidFill>
                  <a:srgbClr val="FF0000"/>
                </a:solidFill>
              </a:rPr>
              <a:t>м</a:t>
            </a:r>
            <a:r>
              <a:rPr lang="uz-Cyrl-UZ" sz="2800" dirty="0" smtClean="0"/>
              <a:t> </a:t>
            </a:r>
            <a:r>
              <a:rPr lang="uz-Cyrl-UZ" sz="2800" dirty="0"/>
              <a:t>- машинанинг қамраш кенглиги, м; </a:t>
            </a:r>
            <a:r>
              <a:rPr lang="uz-Cyrl-UZ" sz="2800" dirty="0" smtClean="0"/>
              <a:t>                                 </a:t>
            </a:r>
            <a:r>
              <a:rPr lang="uz-Cyrl-UZ" sz="2800" b="1" dirty="0" smtClean="0">
                <a:solidFill>
                  <a:srgbClr val="FF0000"/>
                </a:solidFill>
              </a:rPr>
              <a:t>K</a:t>
            </a:r>
            <a:r>
              <a:rPr lang="uz-Cyrl-UZ" b="1" dirty="0" smtClean="0">
                <a:solidFill>
                  <a:srgbClr val="FF0000"/>
                </a:solidFill>
              </a:rPr>
              <a:t>м</a:t>
            </a:r>
            <a:r>
              <a:rPr lang="uz-Cyrl-UZ" sz="2800" dirty="0" smtClean="0"/>
              <a:t>–машинанинг </a:t>
            </a:r>
            <a:r>
              <a:rPr lang="uz-Cyrl-UZ" sz="2800" dirty="0"/>
              <a:t>солиштирма тортиш қаршилиги, кН/м; </a:t>
            </a:r>
            <a:r>
              <a:rPr lang="uz-Cyrl-UZ" sz="2800" dirty="0" smtClean="0"/>
              <a:t>        </a:t>
            </a:r>
            <a:r>
              <a:rPr lang="uz-Cyrl-UZ" sz="2800" b="1" dirty="0" smtClean="0">
                <a:solidFill>
                  <a:srgbClr val="FF0000"/>
                </a:solidFill>
              </a:rPr>
              <a:t>G</a:t>
            </a:r>
            <a:r>
              <a:rPr lang="uz-Cyrl-UZ" b="1" dirty="0" smtClean="0">
                <a:solidFill>
                  <a:srgbClr val="FF0000"/>
                </a:solidFill>
              </a:rPr>
              <a:t>м</a:t>
            </a:r>
            <a:r>
              <a:rPr lang="uz-Cyrl-UZ" sz="2800" dirty="0" smtClean="0"/>
              <a:t>- машинани </a:t>
            </a:r>
            <a:r>
              <a:rPr lang="uz-Cyrl-UZ" sz="2800" dirty="0"/>
              <a:t>оғирлиги, кН;            </a:t>
            </a:r>
            <a:r>
              <a:rPr lang="uz-Cyrl-UZ" sz="2800" b="1" dirty="0">
                <a:solidFill>
                  <a:srgbClr val="FF0000"/>
                </a:solidFill>
              </a:rPr>
              <a:t>𝗂 </a:t>
            </a:r>
            <a:r>
              <a:rPr lang="uz-Cyrl-UZ" sz="2800" b="1" dirty="0"/>
              <a:t>- </a:t>
            </a:r>
            <a:r>
              <a:rPr lang="uz-Cyrl-UZ" sz="2800" dirty="0"/>
              <a:t>ернинг қиялиги</a:t>
            </a:r>
            <a:r>
              <a:rPr lang="uz-Cyrl-UZ" sz="2800" dirty="0" smtClean="0"/>
              <a:t>,%.</a:t>
            </a:r>
          </a:p>
          <a:p>
            <a:r>
              <a:rPr lang="uz-Cyrl-UZ" sz="2800" dirty="0" smtClean="0"/>
              <a:t> </a:t>
            </a:r>
            <a:r>
              <a:rPr lang="uz-Cyrl-UZ" sz="2800" b="1" dirty="0">
                <a:solidFill>
                  <a:srgbClr val="FF0000"/>
                </a:solidFill>
              </a:rPr>
              <a:t>λ</a:t>
            </a:r>
            <a:r>
              <a:rPr lang="uz-Cyrl-UZ" sz="2800" dirty="0"/>
              <a:t> - осма машина оғирлигининг тракторга бериладиган </a:t>
            </a:r>
            <a:r>
              <a:rPr lang="uz-Cyrl-UZ" sz="2800" dirty="0" smtClean="0"/>
              <a:t>қисми.</a:t>
            </a:r>
          </a:p>
          <a:p>
            <a:r>
              <a:rPr lang="uz-Cyrl-UZ" sz="3200" b="1" dirty="0" smtClean="0">
                <a:solidFill>
                  <a:srgbClr val="FF0000"/>
                </a:solidFill>
              </a:rPr>
              <a:t>ʄ -</a:t>
            </a:r>
            <a:r>
              <a:rPr lang="uz-Cyrl-UZ" sz="2800" dirty="0" smtClean="0"/>
              <a:t>думаланиш коэффициенти</a:t>
            </a:r>
            <a:endParaRPr lang="ru-RU" sz="3200" dirty="0">
              <a:effectLst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291" y="1772816"/>
            <a:ext cx="3564396" cy="250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 descr="C:\Documents and Settings\User\Рабочий стол\as\traktori.jpg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312291" y="4160703"/>
            <a:ext cx="3545329" cy="250865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5165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Microsoft Office PowerPoint</Application>
  <PresentationFormat>Экран (4:3)</PresentationFormat>
  <Paragraphs>84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2016-06-01T13:03:14Z</dcterms:created>
  <dcterms:modified xsi:type="dcterms:W3CDTF">2016-06-01T13:03:35Z</dcterms:modified>
</cp:coreProperties>
</file>