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6858000" type="screen4x3"/>
  <p:notesSz cx="6815138" cy="9942513"/>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390"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52750"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60800" y="0"/>
            <a:ext cx="2952750" cy="496888"/>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67D9D5F4-42F3-4D3B-A1CB-414C8E57ECF1}" type="datetimeFigureOut">
              <a:rPr lang="ru-RU"/>
              <a:pPr>
                <a:defRPr/>
              </a:pPr>
              <a:t>27.11.2018</a:t>
            </a:fld>
            <a:endParaRPr lang="ru-RU"/>
          </a:p>
        </p:txBody>
      </p:sp>
      <p:sp>
        <p:nvSpPr>
          <p:cNvPr id="4" name="Образ слайда 3"/>
          <p:cNvSpPr>
            <a:spLocks noGrp="1" noRot="1" noChangeAspect="1"/>
          </p:cNvSpPr>
          <p:nvPr>
            <p:ph type="sldImg" idx="2"/>
          </p:nvPr>
        </p:nvSpPr>
        <p:spPr>
          <a:xfrm>
            <a:off x="923925" y="746125"/>
            <a:ext cx="4970463" cy="372745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1038" y="4722813"/>
            <a:ext cx="5453062" cy="4473575"/>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444038"/>
            <a:ext cx="2952750" cy="496887"/>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60800" y="9444038"/>
            <a:ext cx="2952750" cy="496887"/>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80C74EFF-19B4-4DEA-ABFC-46D2A528F866}"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Образ слайда 1"/>
          <p:cNvSpPr>
            <a:spLocks noGrp="1" noRot="1" noChangeAspect="1"/>
          </p:cNvSpPr>
          <p:nvPr>
            <p:ph type="sldImg"/>
          </p:nvPr>
        </p:nvSpPr>
        <p:spPr bwMode="auto">
          <a:noFill/>
          <a:ln>
            <a:solidFill>
              <a:srgbClr val="000000"/>
            </a:solidFill>
            <a:miter lim="800000"/>
            <a:headEnd/>
            <a:tailEnd/>
          </a:ln>
        </p:spPr>
      </p:sp>
      <p:sp>
        <p:nvSpPr>
          <p:cNvPr id="1741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741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50B68E-BEA8-4FCA-A6D0-D551004C30B9}" type="slidenum">
              <a:rPr lang="ru-RU"/>
              <a:pPr fontAlgn="base">
                <a:spcBef>
                  <a:spcPct val="0"/>
                </a:spcBef>
                <a:spcAft>
                  <a:spcPct val="0"/>
                </a:spcAft>
              </a:pPr>
              <a:t>3</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Образ слайда 1"/>
          <p:cNvSpPr>
            <a:spLocks noGrp="1" noRot="1" noChangeAspect="1"/>
          </p:cNvSpPr>
          <p:nvPr>
            <p:ph type="sldImg"/>
          </p:nvPr>
        </p:nvSpPr>
        <p:spPr bwMode="auto">
          <a:noFill/>
          <a:ln>
            <a:solidFill>
              <a:srgbClr val="000000"/>
            </a:solidFill>
            <a:miter lim="800000"/>
            <a:headEnd/>
            <a:tailEnd/>
          </a:ln>
        </p:spPr>
      </p:sp>
      <p:sp>
        <p:nvSpPr>
          <p:cNvPr id="3789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789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9B3D3D9-42FB-4897-A793-F5947423E407}" type="slidenum">
              <a:rPr lang="ru-RU"/>
              <a:pPr fontAlgn="base">
                <a:spcBef>
                  <a:spcPct val="0"/>
                </a:spcBef>
                <a:spcAft>
                  <a:spcPct val="0"/>
                </a:spcAft>
              </a:pPr>
              <a:t>14</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Образ слайда 1"/>
          <p:cNvSpPr>
            <a:spLocks noGrp="1" noRot="1" noChangeAspect="1"/>
          </p:cNvSpPr>
          <p:nvPr>
            <p:ph type="sldImg"/>
          </p:nvPr>
        </p:nvSpPr>
        <p:spPr bwMode="auto">
          <a:noFill/>
          <a:ln>
            <a:solidFill>
              <a:srgbClr val="000000"/>
            </a:solidFill>
            <a:miter lim="800000"/>
            <a:headEnd/>
            <a:tailEnd/>
          </a:ln>
        </p:spPr>
      </p:sp>
      <p:sp>
        <p:nvSpPr>
          <p:cNvPr id="3993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993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E44A7F3-7228-4AEE-9DD3-EF08AEA472AE}" type="slidenum">
              <a:rPr lang="ru-RU"/>
              <a:pPr fontAlgn="base">
                <a:spcBef>
                  <a:spcPct val="0"/>
                </a:spcBef>
                <a:spcAft>
                  <a:spcPct val="0"/>
                </a:spcAft>
              </a:pPr>
              <a:t>15</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Образ слайда 1"/>
          <p:cNvSpPr>
            <a:spLocks noGrp="1" noRot="1" noChangeAspect="1"/>
          </p:cNvSpPr>
          <p:nvPr>
            <p:ph type="sldImg"/>
          </p:nvPr>
        </p:nvSpPr>
        <p:spPr bwMode="auto">
          <a:noFill/>
          <a:ln>
            <a:solidFill>
              <a:srgbClr val="000000"/>
            </a:solidFill>
            <a:miter lim="800000"/>
            <a:headEnd/>
            <a:tailEnd/>
          </a:ln>
        </p:spPr>
      </p:sp>
      <p:sp>
        <p:nvSpPr>
          <p:cNvPr id="4198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4198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F2DC7B2-06D9-4125-BDA9-A3F73AFA0F4D}" type="slidenum">
              <a:rPr lang="ru-RU"/>
              <a:pPr fontAlgn="base">
                <a:spcBef>
                  <a:spcPct val="0"/>
                </a:spcBef>
                <a:spcAft>
                  <a:spcPct val="0"/>
                </a:spcAft>
              </a:pPr>
              <a:t>16</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Образ слайда 1"/>
          <p:cNvSpPr>
            <a:spLocks noGrp="1" noRot="1" noChangeAspect="1"/>
          </p:cNvSpPr>
          <p:nvPr>
            <p:ph type="sldImg"/>
          </p:nvPr>
        </p:nvSpPr>
        <p:spPr bwMode="auto">
          <a:noFill/>
          <a:ln>
            <a:solidFill>
              <a:srgbClr val="000000"/>
            </a:solidFill>
            <a:miter lim="800000"/>
            <a:headEnd/>
            <a:tailEnd/>
          </a:ln>
        </p:spPr>
      </p:sp>
      <p:sp>
        <p:nvSpPr>
          <p:cNvPr id="4403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4403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603039B-4A39-4CAD-B181-72BFAFCFCCDB}" type="slidenum">
              <a:rPr lang="ru-RU"/>
              <a:pPr fontAlgn="base">
                <a:spcBef>
                  <a:spcPct val="0"/>
                </a:spcBef>
                <a:spcAft>
                  <a:spcPct val="0"/>
                </a:spcAft>
              </a:pPr>
              <a:t>17</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Образ слайда 1"/>
          <p:cNvSpPr>
            <a:spLocks noGrp="1" noRot="1" noChangeAspect="1"/>
          </p:cNvSpPr>
          <p:nvPr>
            <p:ph type="sldImg"/>
          </p:nvPr>
        </p:nvSpPr>
        <p:spPr bwMode="auto">
          <a:noFill/>
          <a:ln>
            <a:solidFill>
              <a:srgbClr val="000000"/>
            </a:solidFill>
            <a:miter lim="800000"/>
            <a:headEnd/>
            <a:tailEnd/>
          </a:ln>
        </p:spPr>
      </p:sp>
      <p:sp>
        <p:nvSpPr>
          <p:cNvPr id="1945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945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22CE67-34EE-46C2-9B1F-28792B7CAAA6}" type="slidenum">
              <a:rPr lang="ru-RU"/>
              <a:pPr fontAlgn="base">
                <a:spcBef>
                  <a:spcPct val="0"/>
                </a:spcBef>
                <a:spcAft>
                  <a:spcPct val="0"/>
                </a:spcAft>
              </a:pPr>
              <a:t>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Образ слайда 1"/>
          <p:cNvSpPr>
            <a:spLocks noGrp="1" noRot="1" noChangeAspect="1"/>
          </p:cNvSpPr>
          <p:nvPr>
            <p:ph type="sldImg"/>
          </p:nvPr>
        </p:nvSpPr>
        <p:spPr bwMode="auto">
          <a:noFill/>
          <a:ln>
            <a:solidFill>
              <a:srgbClr val="000000"/>
            </a:solidFill>
            <a:miter lim="800000"/>
            <a:headEnd/>
            <a:tailEnd/>
          </a:ln>
        </p:spPr>
      </p:sp>
      <p:sp>
        <p:nvSpPr>
          <p:cNvPr id="2150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150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11DCBC-9374-4AA4-B20E-719019F81F42}" type="slidenum">
              <a:rPr lang="ru-RU"/>
              <a:pPr fontAlgn="base">
                <a:spcBef>
                  <a:spcPct val="0"/>
                </a:spcBef>
                <a:spcAft>
                  <a:spcPct val="0"/>
                </a:spcAft>
              </a:pPr>
              <a:t>5</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Образ слайда 1"/>
          <p:cNvSpPr>
            <a:spLocks noGrp="1" noRot="1" noChangeAspect="1"/>
          </p:cNvSpPr>
          <p:nvPr>
            <p:ph type="sldImg"/>
          </p:nvPr>
        </p:nvSpPr>
        <p:spPr bwMode="auto">
          <a:noFill/>
          <a:ln>
            <a:solidFill>
              <a:srgbClr val="000000"/>
            </a:solidFill>
            <a:miter lim="800000"/>
            <a:headEnd/>
            <a:tailEnd/>
          </a:ln>
        </p:spPr>
      </p:sp>
      <p:sp>
        <p:nvSpPr>
          <p:cNvPr id="2355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355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C4CD21F-3388-46C7-BA7C-68FB7F340D95}" type="slidenum">
              <a:rPr lang="ru-RU"/>
              <a:pPr fontAlgn="base">
                <a:spcBef>
                  <a:spcPct val="0"/>
                </a:spcBef>
                <a:spcAft>
                  <a:spcPct val="0"/>
                </a:spcAft>
              </a:pPr>
              <a:t>6</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Образ слайда 1"/>
          <p:cNvSpPr>
            <a:spLocks noGrp="1" noRot="1" noChangeAspect="1"/>
          </p:cNvSpPr>
          <p:nvPr>
            <p:ph type="sldImg"/>
          </p:nvPr>
        </p:nvSpPr>
        <p:spPr bwMode="auto">
          <a:noFill/>
          <a:ln>
            <a:solidFill>
              <a:srgbClr val="000000"/>
            </a:solidFill>
            <a:miter lim="800000"/>
            <a:headEnd/>
            <a:tailEnd/>
          </a:ln>
        </p:spPr>
      </p:sp>
      <p:sp>
        <p:nvSpPr>
          <p:cNvPr id="2560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560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9E6BDCD-D575-498C-B1BD-47255CA73C65}" type="slidenum">
              <a:rPr lang="ru-RU"/>
              <a:pPr fontAlgn="base">
                <a:spcBef>
                  <a:spcPct val="0"/>
                </a:spcBef>
                <a:spcAft>
                  <a:spcPct val="0"/>
                </a:spcAft>
              </a:pPr>
              <a:t>7</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Образ слайда 1"/>
          <p:cNvSpPr>
            <a:spLocks noGrp="1" noRot="1" noChangeAspect="1"/>
          </p:cNvSpPr>
          <p:nvPr>
            <p:ph type="sldImg"/>
          </p:nvPr>
        </p:nvSpPr>
        <p:spPr bwMode="auto">
          <a:noFill/>
          <a:ln>
            <a:solidFill>
              <a:srgbClr val="000000"/>
            </a:solidFill>
            <a:miter lim="800000"/>
            <a:headEnd/>
            <a:tailEnd/>
          </a:ln>
        </p:spPr>
      </p:sp>
      <p:sp>
        <p:nvSpPr>
          <p:cNvPr id="2867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867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7E7D51D-7DC5-430B-A4A3-077748B555B7}" type="slidenum">
              <a:rPr lang="ru-RU"/>
              <a:pPr fontAlgn="base">
                <a:spcBef>
                  <a:spcPct val="0"/>
                </a:spcBef>
                <a:spcAft>
                  <a:spcPct val="0"/>
                </a:spcAft>
              </a:pPr>
              <a:t>9</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Образ слайда 1"/>
          <p:cNvSpPr>
            <a:spLocks noGrp="1" noRot="1" noChangeAspect="1"/>
          </p:cNvSpPr>
          <p:nvPr>
            <p:ph type="sldImg"/>
          </p:nvPr>
        </p:nvSpPr>
        <p:spPr bwMode="auto">
          <a:noFill/>
          <a:ln>
            <a:solidFill>
              <a:srgbClr val="000000"/>
            </a:solidFill>
            <a:miter lim="800000"/>
            <a:headEnd/>
            <a:tailEnd/>
          </a:ln>
        </p:spPr>
      </p:sp>
      <p:sp>
        <p:nvSpPr>
          <p:cNvPr id="3072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072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14445D7-5D5F-40F4-A3EC-8F9EB1C8973A}" type="slidenum">
              <a:rPr lang="ru-RU"/>
              <a:pPr fontAlgn="base">
                <a:spcBef>
                  <a:spcPct val="0"/>
                </a:spcBef>
                <a:spcAft>
                  <a:spcPct val="0"/>
                </a:spcAft>
              </a:pPr>
              <a:t>10</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Образ слайда 1"/>
          <p:cNvSpPr>
            <a:spLocks noGrp="1" noRot="1" noChangeAspect="1"/>
          </p:cNvSpPr>
          <p:nvPr>
            <p:ph type="sldImg"/>
          </p:nvPr>
        </p:nvSpPr>
        <p:spPr bwMode="auto">
          <a:noFill/>
          <a:ln>
            <a:solidFill>
              <a:srgbClr val="000000"/>
            </a:solidFill>
            <a:miter lim="800000"/>
            <a:headEnd/>
            <a:tailEnd/>
          </a:ln>
        </p:spPr>
      </p:sp>
      <p:sp>
        <p:nvSpPr>
          <p:cNvPr id="3379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379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FA5CE4B-442B-40C2-A743-AE3F6F25CCB1}" type="slidenum">
              <a:rPr lang="ru-RU"/>
              <a:pPr fontAlgn="base">
                <a:spcBef>
                  <a:spcPct val="0"/>
                </a:spcBef>
                <a:spcAft>
                  <a:spcPct val="0"/>
                </a:spcAft>
              </a:pPr>
              <a:t>12</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Образ слайда 1"/>
          <p:cNvSpPr>
            <a:spLocks noGrp="1" noRot="1" noChangeAspect="1"/>
          </p:cNvSpPr>
          <p:nvPr>
            <p:ph type="sldImg"/>
          </p:nvPr>
        </p:nvSpPr>
        <p:spPr bwMode="auto">
          <a:noFill/>
          <a:ln>
            <a:solidFill>
              <a:srgbClr val="000000"/>
            </a:solidFill>
            <a:miter lim="800000"/>
            <a:headEnd/>
            <a:tailEnd/>
          </a:ln>
        </p:spPr>
      </p:sp>
      <p:sp>
        <p:nvSpPr>
          <p:cNvPr id="3584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584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5B7A224-9058-4E5E-802C-75A34E6E9D3C}" type="slidenum">
              <a:rPr lang="ru-RU"/>
              <a:pPr fontAlgn="base">
                <a:spcBef>
                  <a:spcPct val="0"/>
                </a:spcBef>
                <a:spcAft>
                  <a:spcPct val="0"/>
                </a:spcAft>
              </a:pPr>
              <a:t>13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0DB7F91B-EC6E-4673-8A64-98B2360AC2A1}" type="datetimeFigureOut">
              <a:rPr lang="ru-RU"/>
              <a:pPr>
                <a:defRPr/>
              </a:pPr>
              <a:t>27.11.2018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7387FD5-4D48-4D60-B1B1-2033078F1E4C}"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9C2A64C-8FE4-41D7-A1D9-2D8883763BE5}" type="datetimeFigureOut">
              <a:rPr lang="ru-RU"/>
              <a:pPr>
                <a:defRPr/>
              </a:pPr>
              <a:t>27.11.2018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EBCEBCA-650A-472F-AF6B-D165B5436373}"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F5CCCA1-A810-4BDD-ACCB-9460F7000987}" type="datetimeFigureOut">
              <a:rPr lang="ru-RU"/>
              <a:pPr>
                <a:defRPr/>
              </a:pPr>
              <a:t>27.11.2018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C8476D6-BD28-44C8-9993-6183C0873735}"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52D5A99-A5E1-4FC4-A997-225CF5880485}" type="datetimeFigureOut">
              <a:rPr lang="ru-RU"/>
              <a:pPr>
                <a:defRPr/>
              </a:pPr>
              <a:t>27.11.2018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989BC4A-A37E-44BF-9A34-8817032C5C2B}"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2E6444B7-E7FD-483F-9CE6-DE469852C32E}" type="datetimeFigureOut">
              <a:rPr lang="ru-RU"/>
              <a:pPr>
                <a:defRPr/>
              </a:pPr>
              <a:t>27.11.2018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EF23621-B2C1-4F15-8E7D-952117A3A679}"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8F156B49-E584-42AB-81BB-F2D3479B22B3}" type="datetimeFigureOut">
              <a:rPr lang="ru-RU"/>
              <a:pPr>
                <a:defRPr/>
              </a:pPr>
              <a:t>27.11.2018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2FCAAFB-BB4F-4F4F-9EB4-9D85D428A2CA}"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C8A629EB-EAD2-445F-955B-9312C4723AFA}" type="datetimeFigureOut">
              <a:rPr lang="ru-RU"/>
              <a:pPr>
                <a:defRPr/>
              </a:pPr>
              <a:t>27.11.2018</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C0837943-645D-45C4-AF0D-B476ADB480AC}"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BAC7B1A6-3A5D-4825-AB64-89A17161220D}" type="datetimeFigureOut">
              <a:rPr lang="ru-RU"/>
              <a:pPr>
                <a:defRPr/>
              </a:pPr>
              <a:t>27.11.2018</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952A6FE2-CF04-46E4-B7E1-154A3B5BD9E2}"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B437A26A-B6C9-47B1-AB36-063C9CAE3DB0}" type="datetimeFigureOut">
              <a:rPr lang="ru-RU"/>
              <a:pPr>
                <a:defRPr/>
              </a:pPr>
              <a:t>27.11.2018</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02C714C4-24CA-4B2A-90CB-9FF18DC740D1}"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298F9CE-806A-481A-AE65-E859EFB6A0C5}" type="datetimeFigureOut">
              <a:rPr lang="ru-RU"/>
              <a:pPr>
                <a:defRPr/>
              </a:pPr>
              <a:t>27.11.2018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C372931-865F-4012-B314-B015ED1BF7E8}"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0F5A401-73BC-4EF8-A63A-3C4827FF5F6C}" type="datetimeFigureOut">
              <a:rPr lang="ru-RU"/>
              <a:pPr>
                <a:defRPr/>
              </a:pPr>
              <a:t>27.11.2018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0712B6C3-6BBD-470F-B455-ACF2F7C29C34}"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208BD1B3-BE5E-48EB-8BCA-C5C276818CA2}" type="datetimeFigureOut">
              <a:rPr lang="ru-RU"/>
              <a:pPr>
                <a:defRPr/>
              </a:pPr>
              <a:t>27.11.2018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309B1C4-DD60-4580-8976-A77CEF807853}"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285750" y="1000125"/>
            <a:ext cx="8643938" cy="4589463"/>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14338" name="Rectangle 1"/>
          <p:cNvSpPr>
            <a:spLocks noChangeArrowheads="1"/>
          </p:cNvSpPr>
          <p:nvPr/>
        </p:nvSpPr>
        <p:spPr bwMode="auto">
          <a:xfrm>
            <a:off x="395288" y="528638"/>
            <a:ext cx="8534400" cy="4586287"/>
          </a:xfrm>
          <a:prstGeom prst="rect">
            <a:avLst/>
          </a:prstGeom>
          <a:noFill/>
          <a:ln w="9525">
            <a:noFill/>
            <a:miter lim="800000"/>
            <a:headEnd/>
            <a:tailEnd/>
          </a:ln>
        </p:spPr>
        <p:txBody>
          <a:bodyPr anchor="ctr">
            <a:spAutoFit/>
          </a:bodyPr>
          <a:lstStyle/>
          <a:p>
            <a:pPr algn="ctr"/>
            <a:endParaRPr lang="uz-Cyrl-UZ" sz="3200" b="1">
              <a:latin typeface="Times New Roman" pitchFamily="18" charset="0"/>
              <a:cs typeface="Times New Roman" pitchFamily="18" charset="0"/>
            </a:endParaRPr>
          </a:p>
          <a:p>
            <a:pPr algn="ctr"/>
            <a:endParaRPr lang="uz-Cyrl-UZ" sz="3200" b="1">
              <a:latin typeface="Times New Roman" pitchFamily="18" charset="0"/>
              <a:cs typeface="Times New Roman" pitchFamily="18" charset="0"/>
            </a:endParaRPr>
          </a:p>
          <a:p>
            <a:pPr algn="ctr"/>
            <a:endParaRPr lang="uz-Cyrl-UZ" sz="3200" b="1">
              <a:latin typeface="Times New Roman" pitchFamily="18" charset="0"/>
              <a:cs typeface="Times New Roman" pitchFamily="18" charset="0"/>
            </a:endParaRPr>
          </a:p>
          <a:p>
            <a:pPr algn="ctr"/>
            <a:r>
              <a:rPr lang="uz-Cyrl-UZ" sz="3200" b="1">
                <a:latin typeface="Times New Roman" pitchFamily="18" charset="0"/>
                <a:cs typeface="Times New Roman" pitchFamily="18" charset="0"/>
              </a:rPr>
              <a:t>24- мавзу. Маҳсулотларни саралаш </a:t>
            </a:r>
          </a:p>
          <a:p>
            <a:pPr algn="ctr"/>
            <a:r>
              <a:rPr lang="uz-Cyrl-UZ" sz="3200" b="1">
                <a:latin typeface="Times New Roman" pitchFamily="18" charset="0"/>
                <a:cs typeface="Times New Roman" pitchFamily="18" charset="0"/>
              </a:rPr>
              <a:t>(2 соат)</a:t>
            </a:r>
            <a:endParaRPr lang="ru-RU" sz="3200">
              <a:latin typeface="Times New Roman" pitchFamily="18" charset="0"/>
              <a:cs typeface="Times New Roman" pitchFamily="18" charset="0"/>
            </a:endParaRPr>
          </a:p>
          <a:p>
            <a:r>
              <a:rPr lang="uz-Cyrl-UZ" sz="3200" b="1">
                <a:latin typeface="Times New Roman" pitchFamily="18" charset="0"/>
                <a:cs typeface="Times New Roman" pitchFamily="18" charset="0"/>
              </a:rPr>
              <a:t> </a:t>
            </a:r>
            <a:endParaRPr lang="ru-RU" sz="3200">
              <a:latin typeface="Times New Roman" pitchFamily="18" charset="0"/>
              <a:cs typeface="Times New Roman" pitchFamily="18" charset="0"/>
            </a:endParaRPr>
          </a:p>
          <a:p>
            <a:r>
              <a:rPr lang="uz-Cyrl-UZ" sz="2400" b="1">
                <a:latin typeface="Times New Roman" pitchFamily="18" charset="0"/>
                <a:cs typeface="Times New Roman" pitchFamily="18" charset="0"/>
              </a:rPr>
              <a:t>Режа: 1. Донни саралаш технологияси  ва машиналари;</a:t>
            </a:r>
            <a:endParaRPr lang="ru-RU" sz="2400">
              <a:latin typeface="Times New Roman" pitchFamily="18" charset="0"/>
              <a:cs typeface="Times New Roman" pitchFamily="18" charset="0"/>
            </a:endParaRPr>
          </a:p>
          <a:p>
            <a:r>
              <a:rPr lang="uz-Cyrl-UZ" sz="2400" b="1">
                <a:latin typeface="Times New Roman" pitchFamily="18" charset="0"/>
                <a:cs typeface="Times New Roman" pitchFamily="18" charset="0"/>
              </a:rPr>
              <a:t>           2. Мевани саралаш технологияси ва машиналари;</a:t>
            </a:r>
            <a:endParaRPr lang="ru-RU" sz="2400">
              <a:latin typeface="Times New Roman" pitchFamily="18" charset="0"/>
              <a:cs typeface="Times New Roman" pitchFamily="18" charset="0"/>
            </a:endParaRPr>
          </a:p>
          <a:p>
            <a:r>
              <a:rPr lang="uz-Cyrl-UZ" sz="2400" b="1">
                <a:latin typeface="Times New Roman" pitchFamily="18" charset="0"/>
                <a:cs typeface="Times New Roman" pitchFamily="18" charset="0"/>
              </a:rPr>
              <a:t>           3. Картошкани саралаш технологияси ва машинаси.</a:t>
            </a:r>
            <a:endParaRPr lang="ru-RU" sz="2400">
              <a:latin typeface="Times New Roman" pitchFamily="18" charset="0"/>
              <a:cs typeface="Times New Roman" pitchFamily="18" charset="0"/>
            </a:endParaRPr>
          </a:p>
          <a:p>
            <a:pPr algn="just"/>
            <a:endParaRPr lang="ru-RU" sz="280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8651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ru-RU" sz="3200" b="1" dirty="0" err="1">
                <a:latin typeface="Times New Roman" pitchFamily="18" charset="0"/>
                <a:cs typeface="Times New Roman" pitchFamily="18" charset="0"/>
              </a:rPr>
              <a:t>Донни</a:t>
            </a:r>
            <a:r>
              <a:rPr lang="ru-RU" sz="3200" b="1" dirty="0">
                <a:latin typeface="Times New Roman" pitchFamily="18" charset="0"/>
                <a:cs typeface="Times New Roman" pitchFamily="18" charset="0"/>
              </a:rPr>
              <a:t> </a:t>
            </a:r>
            <a:r>
              <a:rPr lang="ru-RU" sz="3200" b="1" dirty="0" err="1">
                <a:latin typeface="Times New Roman" pitchFamily="18" charset="0"/>
                <a:cs typeface="Times New Roman" pitchFamily="18" charset="0"/>
              </a:rPr>
              <a:t>зич</a:t>
            </a:r>
            <a:r>
              <a:rPr lang="uz-Cyrl-UZ" sz="3200" b="1" dirty="0">
                <a:latin typeface="Times New Roman" pitchFamily="18" charset="0"/>
                <a:cs typeface="Times New Roman" pitchFamily="18" charset="0"/>
              </a:rPr>
              <a:t>лиги</a:t>
            </a:r>
            <a:r>
              <a:rPr lang="ru-RU" sz="3200" b="1" dirty="0">
                <a:latin typeface="Times New Roman" pitchFamily="18" charset="0"/>
                <a:cs typeface="Times New Roman" pitchFamily="18" charset="0"/>
              </a:rPr>
              <a:t>  б</a:t>
            </a:r>
            <a:r>
              <a:rPr lang="uz-Cyrl-UZ" sz="3200" b="1" dirty="0">
                <a:latin typeface="Times New Roman" pitchFamily="18" charset="0"/>
                <a:cs typeface="Times New Roman" pitchFamily="18" charset="0"/>
              </a:rPr>
              <a:t>ўйича </a:t>
            </a:r>
          </a:p>
          <a:p>
            <a:pPr algn="ctr" fontAlgn="auto">
              <a:spcBef>
                <a:spcPts val="0"/>
              </a:spcBef>
              <a:spcAft>
                <a:spcPts val="0"/>
              </a:spcAft>
              <a:defRPr/>
            </a:pPr>
            <a:r>
              <a:rPr lang="uz-Cyrl-UZ" sz="3200" b="1" dirty="0">
                <a:latin typeface="Times New Roman" pitchFamily="18" charset="0"/>
                <a:cs typeface="Times New Roman" pitchFamily="18" charset="0"/>
              </a:rPr>
              <a:t>қуруқ усулда ажратиш</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576263" y="1268413"/>
            <a:ext cx="7991475" cy="5270500"/>
          </a:xfrm>
          <a:prstGeom prst="roundRect">
            <a:avLst/>
          </a:prstGeom>
          <a:solidFill>
            <a:schemeClr val="accent6">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29699" name="Прямоугольник 7"/>
          <p:cNvSpPr>
            <a:spLocks noChangeArrowheads="1"/>
          </p:cNvSpPr>
          <p:nvPr/>
        </p:nvSpPr>
        <p:spPr bwMode="auto">
          <a:xfrm>
            <a:off x="1042988" y="1412875"/>
            <a:ext cx="7345362" cy="5878513"/>
          </a:xfrm>
          <a:prstGeom prst="rect">
            <a:avLst/>
          </a:prstGeom>
          <a:noFill/>
          <a:ln w="9525">
            <a:noFill/>
            <a:miter lim="800000"/>
            <a:headEnd/>
            <a:tailEnd/>
          </a:ln>
        </p:spPr>
        <p:txBody>
          <a:bodyPr>
            <a:spAutoFit/>
          </a:bodyPr>
          <a:lstStyle/>
          <a:p>
            <a:pPr algn="just"/>
            <a:r>
              <a:rPr lang="uz-Cyrl-UZ" sz="2000" b="1">
                <a:latin typeface="Times New Roman" pitchFamily="18" charset="0"/>
                <a:cs typeface="Times New Roman" pitchFamily="18" charset="0"/>
              </a:rPr>
              <a:t>        </a:t>
            </a:r>
            <a:r>
              <a:rPr lang="uz-Cyrl-UZ" sz="2700" b="1">
                <a:latin typeface="Times New Roman" pitchFamily="18" charset="0"/>
                <a:cs typeface="Times New Roman" pitchFamily="18" charset="0"/>
              </a:rPr>
              <a:t>Дон аралашмасини қуруқ усулда ажратиш усулида  аралашмани </a:t>
            </a:r>
            <a:r>
              <a:rPr lang="uz-Cyrl-UZ" sz="2700" b="1">
                <a:solidFill>
                  <a:srgbClr val="FF0000"/>
                </a:solidFill>
                <a:latin typeface="Times New Roman" pitchFamily="18" charset="0"/>
                <a:cs typeface="Times New Roman" pitchFamily="18" charset="0"/>
              </a:rPr>
              <a:t>тебратилиши ва ҳаво билан кўтарилиши </a:t>
            </a:r>
            <a:r>
              <a:rPr lang="uz-Cyrl-UZ" sz="2700" b="1">
                <a:latin typeface="Times New Roman" pitchFamily="18" charset="0"/>
                <a:cs typeface="Times New Roman" pitchFamily="18" charset="0"/>
              </a:rPr>
              <a:t>натижасида зарралар-нинг орасидаги илашиш кучи камайтирилиб, суюкликнинг ҳоссасига ўхшаган - </a:t>
            </a:r>
            <a:r>
              <a:rPr lang="uz-Cyrl-UZ" sz="2700" b="1">
                <a:solidFill>
                  <a:srgbClr val="FF0000"/>
                </a:solidFill>
                <a:latin typeface="Times New Roman" pitchFamily="18" charset="0"/>
                <a:cs typeface="Times New Roman" pitchFamily="18" charset="0"/>
              </a:rPr>
              <a:t>ярим вазнсизлик ҳолатига </a:t>
            </a:r>
            <a:r>
              <a:rPr lang="uz-Cyrl-UZ" sz="2700" b="1">
                <a:latin typeface="Times New Roman" pitchFamily="18" charset="0"/>
                <a:cs typeface="Times New Roman" pitchFamily="18" charset="0"/>
              </a:rPr>
              <a:t>келтирилади. </a:t>
            </a:r>
          </a:p>
          <a:p>
            <a:pPr algn="just"/>
            <a:r>
              <a:rPr lang="uz-Cyrl-UZ" sz="2700" b="1">
                <a:latin typeface="Times New Roman" pitchFamily="18" charset="0"/>
                <a:cs typeface="Times New Roman" pitchFamily="18" charset="0"/>
              </a:rPr>
              <a:t>	Натижада зичлиги катта бўлган донлар аралашма қатламининг пастки қисмига тушади, енгиллари эса юқори қисмига қалқиб чиқади. Ғалвирнинг қия ўрнатилганлиги ҳисобига </a:t>
            </a:r>
            <a:r>
              <a:rPr lang="uz-Cyrl-UZ" sz="2700" b="1">
                <a:solidFill>
                  <a:srgbClr val="FF0000"/>
                </a:solidFill>
                <a:latin typeface="Times New Roman" pitchFamily="18" charset="0"/>
                <a:cs typeface="Times New Roman" pitchFamily="18" charset="0"/>
              </a:rPr>
              <a:t>донлар зичлигига қараб </a:t>
            </a:r>
            <a:r>
              <a:rPr lang="uz-Cyrl-UZ" sz="2700" b="1">
                <a:latin typeface="Times New Roman" pitchFamily="18" charset="0"/>
                <a:cs typeface="Times New Roman" pitchFamily="18" charset="0"/>
              </a:rPr>
              <a:t>ажратиб олинади.</a:t>
            </a:r>
          </a:p>
          <a:p>
            <a:pPr algn="just"/>
            <a:endParaRPr lang="uz-Cyrl-UZ" sz="2800" b="1">
              <a:latin typeface="Times New Roman" pitchFamily="18" charset="0"/>
              <a:cs typeface="Times New Roman" pitchFamily="18" charset="0"/>
            </a:endParaRPr>
          </a:p>
          <a:p>
            <a:pPr algn="just"/>
            <a:r>
              <a:rPr lang="uz-Cyrl-UZ" sz="2400" b="1">
                <a:latin typeface="Times New Roman" pitchFamily="18" charset="0"/>
                <a:cs typeface="Times New Roman" pitchFamily="18" charset="0"/>
              </a:rPr>
              <a:t>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8651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ru-RU" sz="3200" b="1" dirty="0" err="1">
                <a:latin typeface="Times New Roman" pitchFamily="18" charset="0"/>
                <a:cs typeface="Times New Roman" pitchFamily="18" charset="0"/>
              </a:rPr>
              <a:t>Пневмотебрангичли</a:t>
            </a:r>
            <a:r>
              <a:rPr lang="ru-RU" sz="3200" b="1" dirty="0">
                <a:latin typeface="Times New Roman" pitchFamily="18" charset="0"/>
                <a:cs typeface="Times New Roman" pitchFamily="18" charset="0"/>
              </a:rPr>
              <a:t> </a:t>
            </a:r>
            <a:r>
              <a:rPr lang="ru-RU" sz="3200" b="1" dirty="0" err="1">
                <a:latin typeface="Times New Roman" pitchFamily="18" charset="0"/>
                <a:cs typeface="Times New Roman" pitchFamily="18" charset="0"/>
              </a:rPr>
              <a:t>саралаш</a:t>
            </a:r>
            <a:r>
              <a:rPr lang="ru-RU" sz="3200" b="1" dirty="0">
                <a:latin typeface="Times New Roman" pitchFamily="18" charset="0"/>
                <a:cs typeface="Times New Roman" pitchFamily="18" charset="0"/>
              </a:rPr>
              <a:t> </a:t>
            </a:r>
            <a:r>
              <a:rPr lang="ru-RU" sz="3200" b="1" dirty="0" err="1">
                <a:latin typeface="Times New Roman" pitchFamily="18" charset="0"/>
                <a:cs typeface="Times New Roman" pitchFamily="18" charset="0"/>
              </a:rPr>
              <a:t>машинасини</a:t>
            </a:r>
            <a:r>
              <a:rPr lang="ru-RU" sz="3200" b="1" dirty="0">
                <a:latin typeface="Times New Roman" pitchFamily="18" charset="0"/>
                <a:cs typeface="Times New Roman" pitchFamily="18" charset="0"/>
              </a:rPr>
              <a:t> </a:t>
            </a:r>
            <a:r>
              <a:rPr lang="ru-RU" sz="3200" b="1" dirty="0" err="1">
                <a:latin typeface="Times New Roman" pitchFamily="18" charset="0"/>
                <a:cs typeface="Times New Roman" pitchFamily="18" charset="0"/>
              </a:rPr>
              <a:t>тузилиши</a:t>
            </a:r>
            <a:r>
              <a:rPr lang="ru-RU" sz="3200" b="1" dirty="0">
                <a:latin typeface="Times New Roman" pitchFamily="18" charset="0"/>
                <a:cs typeface="Times New Roman" pitchFamily="18" charset="0"/>
              </a:rPr>
              <a:t> </a:t>
            </a:r>
            <a:r>
              <a:rPr lang="ru-RU" sz="3200" b="1" dirty="0" err="1">
                <a:latin typeface="Times New Roman" pitchFamily="18" charset="0"/>
                <a:cs typeface="Times New Roman" pitchFamily="18" charset="0"/>
              </a:rPr>
              <a:t>ва</a:t>
            </a:r>
            <a:r>
              <a:rPr lang="ru-RU" sz="3200" b="1" dirty="0">
                <a:latin typeface="Times New Roman" pitchFamily="18" charset="0"/>
                <a:cs typeface="Times New Roman" pitchFamily="18" charset="0"/>
              </a:rPr>
              <a:t> </a:t>
            </a:r>
            <a:r>
              <a:rPr lang="ru-RU" sz="3200" b="1" dirty="0" err="1">
                <a:latin typeface="Times New Roman" pitchFamily="18" charset="0"/>
                <a:cs typeface="Times New Roman" pitchFamily="18" charset="0"/>
              </a:rPr>
              <a:t>ишлаши</a:t>
            </a:r>
            <a:r>
              <a:rPr lang="ru-RU" sz="3200" b="1" dirty="0">
                <a:latin typeface="Times New Roman" pitchFamily="18" charset="0"/>
                <a:cs typeface="Times New Roman" pitchFamily="18" charset="0"/>
              </a:rPr>
              <a:t>  </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539750" y="1268413"/>
            <a:ext cx="7993063" cy="5040312"/>
          </a:xfrm>
          <a:prstGeom prst="roundRect">
            <a:avLst/>
          </a:prstGeom>
          <a:solidFill>
            <a:schemeClr val="accent6">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pic>
        <p:nvPicPr>
          <p:cNvPr id="31747" name="Рисунок 6"/>
          <p:cNvPicPr>
            <a:picLocks noChangeAspect="1" noChangeArrowheads="1"/>
          </p:cNvPicPr>
          <p:nvPr/>
        </p:nvPicPr>
        <p:blipFill>
          <a:blip r:embed="rId2"/>
          <a:srcRect/>
          <a:stretch>
            <a:fillRect/>
          </a:stretch>
        </p:blipFill>
        <p:spPr bwMode="auto">
          <a:xfrm>
            <a:off x="969963" y="2770188"/>
            <a:ext cx="4681537" cy="3429000"/>
          </a:xfrm>
          <a:prstGeom prst="rect">
            <a:avLst/>
          </a:prstGeom>
          <a:noFill/>
          <a:ln w="12700">
            <a:solidFill>
              <a:schemeClr val="tx1"/>
            </a:solidFill>
            <a:miter lim="800000"/>
            <a:headEnd/>
            <a:tailEnd/>
          </a:ln>
        </p:spPr>
      </p:pic>
      <p:sp>
        <p:nvSpPr>
          <p:cNvPr id="31748" name="Прямоугольник 1"/>
          <p:cNvSpPr>
            <a:spLocks noChangeArrowheads="1"/>
          </p:cNvSpPr>
          <p:nvPr/>
        </p:nvSpPr>
        <p:spPr bwMode="auto">
          <a:xfrm>
            <a:off x="5651500" y="1292225"/>
            <a:ext cx="2881313" cy="4524375"/>
          </a:xfrm>
          <a:prstGeom prst="rect">
            <a:avLst/>
          </a:prstGeom>
          <a:noFill/>
          <a:ln w="9525">
            <a:noFill/>
            <a:miter lim="800000"/>
            <a:headEnd/>
            <a:tailEnd/>
          </a:ln>
        </p:spPr>
        <p:txBody>
          <a:bodyPr>
            <a:spAutoFit/>
          </a:bodyPr>
          <a:lstStyle/>
          <a:p>
            <a:pPr algn="ctr"/>
            <a:endParaRPr lang="uz-Cyrl-UZ" b="1">
              <a:latin typeface="Calibri" pitchFamily="34" charset="0"/>
            </a:endParaRPr>
          </a:p>
          <a:p>
            <a:pPr algn="ctr"/>
            <a:endParaRPr lang="uz-Cyrl-UZ" b="1">
              <a:latin typeface="Calibri" pitchFamily="34" charset="0"/>
            </a:endParaRPr>
          </a:p>
          <a:p>
            <a:pPr algn="ctr"/>
            <a:endParaRPr lang="uz-Cyrl-UZ" b="1">
              <a:latin typeface="Calibri" pitchFamily="34" charset="0"/>
            </a:endParaRPr>
          </a:p>
          <a:p>
            <a:pPr algn="ctr"/>
            <a:endParaRPr lang="uz-Cyrl-UZ" b="1">
              <a:latin typeface="Times New Roman" pitchFamily="18" charset="0"/>
              <a:cs typeface="Times New Roman" pitchFamily="18" charset="0"/>
            </a:endParaRPr>
          </a:p>
          <a:p>
            <a:pPr algn="ctr"/>
            <a:endParaRPr lang="uz-Cyrl-UZ" b="1">
              <a:latin typeface="Times New Roman" pitchFamily="18" charset="0"/>
              <a:cs typeface="Times New Roman" pitchFamily="18" charset="0"/>
            </a:endParaRPr>
          </a:p>
          <a:p>
            <a:pPr algn="ctr"/>
            <a:endParaRPr lang="uz-Cyrl-UZ" b="1">
              <a:latin typeface="Times New Roman" pitchFamily="18" charset="0"/>
              <a:cs typeface="Times New Roman" pitchFamily="18" charset="0"/>
            </a:endParaRPr>
          </a:p>
          <a:p>
            <a:pPr algn="ctr"/>
            <a:r>
              <a:rPr lang="uz-Cyrl-UZ" b="1">
                <a:latin typeface="Times New Roman" pitchFamily="18" charset="0"/>
                <a:cs typeface="Times New Roman" pitchFamily="18" charset="0"/>
              </a:rPr>
              <a:t>Пневмотебрангичли саралаш машинасининг</a:t>
            </a:r>
            <a:endParaRPr lang="ru-RU">
              <a:latin typeface="Times New Roman" pitchFamily="18" charset="0"/>
              <a:cs typeface="Times New Roman" pitchFamily="18" charset="0"/>
            </a:endParaRPr>
          </a:p>
          <a:p>
            <a:pPr algn="ctr"/>
            <a:r>
              <a:rPr lang="uz-Cyrl-UZ" b="1">
                <a:latin typeface="Times New Roman" pitchFamily="18" charset="0"/>
                <a:cs typeface="Times New Roman" pitchFamily="18" charset="0"/>
              </a:rPr>
              <a:t>тузилиши  ва иш жараёни:</a:t>
            </a:r>
          </a:p>
          <a:p>
            <a:pPr algn="ctr"/>
            <a:r>
              <a:rPr lang="uz-Cyrl-UZ">
                <a:latin typeface="Times New Roman" pitchFamily="18" charset="0"/>
                <a:cs typeface="Times New Roman" pitchFamily="18" charset="0"/>
              </a:rPr>
              <a:t>1-рама; 2-электродвигател;                 3-харакат узатиш меха- низми;     4-вентилятор;         5-тебранувчи дека;</a:t>
            </a:r>
            <a:endParaRPr lang="ru-RU">
              <a:latin typeface="Times New Roman" pitchFamily="18" charset="0"/>
              <a:cs typeface="Times New Roman" pitchFamily="18" charset="0"/>
            </a:endParaRPr>
          </a:p>
          <a:p>
            <a:pPr algn="ctr"/>
            <a:r>
              <a:rPr lang="uz-Cyrl-UZ">
                <a:latin typeface="Times New Roman" pitchFamily="18" charset="0"/>
                <a:cs typeface="Times New Roman" pitchFamily="18" charset="0"/>
              </a:rPr>
              <a:t>6,7,8 ва 9- чиқариш тешиклари.</a:t>
            </a:r>
            <a:endParaRPr lang="ru-RU">
              <a:latin typeface="Times New Roman" pitchFamily="18" charset="0"/>
              <a:cs typeface="Times New Roman" pitchFamily="18" charset="0"/>
            </a:endParaRPr>
          </a:p>
        </p:txBody>
      </p:sp>
      <p:sp>
        <p:nvSpPr>
          <p:cNvPr id="31749" name="Прямоугольник 2"/>
          <p:cNvSpPr>
            <a:spLocks noChangeArrowheads="1"/>
          </p:cNvSpPr>
          <p:nvPr/>
        </p:nvSpPr>
        <p:spPr bwMode="auto">
          <a:xfrm>
            <a:off x="969963" y="1292225"/>
            <a:ext cx="7346950" cy="1477963"/>
          </a:xfrm>
          <a:prstGeom prst="rect">
            <a:avLst/>
          </a:prstGeom>
          <a:noFill/>
          <a:ln w="9525">
            <a:noFill/>
            <a:miter lim="800000"/>
            <a:headEnd/>
            <a:tailEnd/>
          </a:ln>
        </p:spPr>
        <p:txBody>
          <a:bodyPr>
            <a:spAutoFit/>
          </a:bodyPr>
          <a:lstStyle/>
          <a:p>
            <a:pPr algn="just"/>
            <a:r>
              <a:rPr lang="uz-Cyrl-UZ" b="1">
                <a:latin typeface="Times New Roman" pitchFamily="18" charset="0"/>
                <a:cs typeface="Times New Roman" pitchFamily="18" charset="0"/>
              </a:rPr>
              <a:t>       Донларни қуруқ усулда саралаш пневмотебранувчи столларда бажарилади. Бунда дон аралашмаси </a:t>
            </a:r>
            <a:r>
              <a:rPr lang="uz-Cyrl-UZ" b="1">
                <a:solidFill>
                  <a:srgbClr val="FF0000"/>
                </a:solidFill>
                <a:latin typeface="Times New Roman" pitchFamily="18" charset="0"/>
                <a:cs typeface="Times New Roman" pitchFamily="18" charset="0"/>
              </a:rPr>
              <a:t>майда тешикли (</a:t>
            </a:r>
            <a:r>
              <a:rPr lang="uz-Cyrl-UZ" b="1">
                <a:solidFill>
                  <a:srgbClr val="FF0000"/>
                </a:solidFill>
                <a:latin typeface="Times New Roman" pitchFamily="18" charset="0"/>
                <a:cs typeface="Times New Roman" pitchFamily="18" charset="0"/>
                <a:sym typeface="Symbol" pitchFamily="18" charset="2"/>
              </a:rPr>
              <a:t> 0,5-0,6 мм)</a:t>
            </a:r>
            <a:r>
              <a:rPr lang="uz-Cyrl-UZ" b="1">
                <a:solidFill>
                  <a:srgbClr val="FF0000"/>
                </a:solidFill>
                <a:latin typeface="Times New Roman" pitchFamily="18" charset="0"/>
                <a:cs typeface="Times New Roman" pitchFamily="18" charset="0"/>
              </a:rPr>
              <a:t> бўйи ва эни бўйича қия ўрнатилган ғилвир </a:t>
            </a:r>
            <a:r>
              <a:rPr lang="uz-Cyrl-UZ" b="1">
                <a:latin typeface="Times New Roman" pitchFamily="18" charset="0"/>
                <a:cs typeface="Times New Roman" pitchFamily="18" charset="0"/>
              </a:rPr>
              <a:t>устига тўкилади.      </a:t>
            </a:r>
          </a:p>
          <a:p>
            <a:pPr algn="just"/>
            <a:r>
              <a:rPr lang="uz-Cyrl-UZ" b="1">
                <a:latin typeface="Times New Roman" pitchFamily="18" charset="0"/>
                <a:cs typeface="Times New Roman" pitchFamily="18" charset="0"/>
              </a:rPr>
              <a:t>        Ғалвирни тебратиш билан биргаликда дон аралашмасини ҳаво билан кўтариш натижасида донлар зичлигига қараб ажратилади.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865188"/>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2. Мева ва сабзавотларни саралаш усуллари </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576263" y="1268413"/>
            <a:ext cx="7991475" cy="5270500"/>
          </a:xfrm>
          <a:prstGeom prst="roundRect">
            <a:avLst/>
          </a:prstGeom>
          <a:solidFill>
            <a:schemeClr val="accent3">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32771" name="Прямоугольник 7"/>
          <p:cNvSpPr>
            <a:spLocks noChangeArrowheads="1"/>
          </p:cNvSpPr>
          <p:nvPr/>
        </p:nvSpPr>
        <p:spPr bwMode="auto">
          <a:xfrm>
            <a:off x="1042988" y="1412875"/>
            <a:ext cx="7345362" cy="6124575"/>
          </a:xfrm>
          <a:prstGeom prst="rect">
            <a:avLst/>
          </a:prstGeom>
          <a:noFill/>
          <a:ln w="9525">
            <a:noFill/>
            <a:miter lim="800000"/>
            <a:headEnd/>
            <a:tailEnd/>
          </a:ln>
        </p:spPr>
        <p:txBody>
          <a:bodyPr>
            <a:spAutoFit/>
          </a:bodyPr>
          <a:lstStyle/>
          <a:p>
            <a:pPr algn="just"/>
            <a:r>
              <a:rPr lang="uz-Cyrl-UZ" sz="2000">
                <a:latin typeface="Calibri" pitchFamily="34" charset="0"/>
              </a:rPr>
              <a:t>          </a:t>
            </a:r>
            <a:r>
              <a:rPr lang="uz-Cyrl-UZ" sz="2400" b="1">
                <a:latin typeface="Times New Roman" pitchFamily="18" charset="0"/>
                <a:cs typeface="Times New Roman" pitchFamily="18" charset="0"/>
              </a:rPr>
              <a:t>Маълумки, </a:t>
            </a:r>
            <a:r>
              <a:rPr lang="uz-Cyrl-UZ" sz="2400" b="1">
                <a:solidFill>
                  <a:srgbClr val="FF0000"/>
                </a:solidFill>
                <a:latin typeface="Times New Roman" pitchFamily="18" charset="0"/>
                <a:cs typeface="Times New Roman" pitchFamily="18" charset="0"/>
              </a:rPr>
              <a:t>узоқ вақт сақлаш учун ажратиладиган мевалар қўлда,  зудлик билан қайта ишлашга жўнатиладиган мевалар эса махсус машиналар</a:t>
            </a:r>
            <a:r>
              <a:rPr lang="uz-Cyrl-UZ" sz="2400" b="1">
                <a:latin typeface="Times New Roman" pitchFamily="18" charset="0"/>
                <a:cs typeface="Times New Roman" pitchFamily="18" charset="0"/>
              </a:rPr>
              <a:t> билан териб олинади. </a:t>
            </a:r>
          </a:p>
          <a:p>
            <a:pPr algn="just"/>
            <a:r>
              <a:rPr lang="uz-Cyrl-UZ" sz="2400" b="1">
                <a:latin typeface="Times New Roman" pitchFamily="18" charset="0"/>
                <a:cs typeface="Times New Roman" pitchFamily="18" charset="0"/>
              </a:rPr>
              <a:t>           Қўлда терилган мевалар махсус саралаш машиналарида </a:t>
            </a:r>
            <a:r>
              <a:rPr lang="uz-Cyrl-UZ" sz="2400" b="1">
                <a:solidFill>
                  <a:srgbClr val="FF0000"/>
                </a:solidFill>
                <a:latin typeface="Times New Roman" pitchFamily="18" charset="0"/>
                <a:cs typeface="Times New Roman" pitchFamily="18" charset="0"/>
              </a:rPr>
              <a:t>ўлчамларига</a:t>
            </a:r>
            <a:r>
              <a:rPr lang="uz-Cyrl-UZ" sz="2400" b="1">
                <a:latin typeface="Times New Roman" pitchFamily="18" charset="0"/>
                <a:cs typeface="Times New Roman" pitchFamily="18" charset="0"/>
              </a:rPr>
              <a:t> қараб сараланади. Улар </a:t>
            </a:r>
            <a:r>
              <a:rPr lang="uz-Cyrl-UZ" sz="2400" b="1">
                <a:solidFill>
                  <a:srgbClr val="FF0000"/>
                </a:solidFill>
                <a:latin typeface="Times New Roman" pitchFamily="18" charset="0"/>
                <a:cs typeface="Times New Roman" pitchFamily="18" charset="0"/>
              </a:rPr>
              <a:t>тасмали  ва роликли  саралаш</a:t>
            </a:r>
            <a:r>
              <a:rPr lang="uz-Cyrl-UZ" sz="2400" b="1">
                <a:latin typeface="Times New Roman" pitchFamily="18" charset="0"/>
                <a:cs typeface="Times New Roman" pitchFamily="18" charset="0"/>
              </a:rPr>
              <a:t> машиналари бўлиб, улар ёрдамида майда мевалардан ажратилади. </a:t>
            </a:r>
          </a:p>
          <a:p>
            <a:pPr algn="just"/>
            <a:r>
              <a:rPr lang="uz-Cyrl-UZ" sz="2400" b="1">
                <a:latin typeface="Times New Roman" pitchFamily="18" charset="0"/>
                <a:cs typeface="Times New Roman" pitchFamily="18" charset="0"/>
              </a:rPr>
              <a:t>          Машинада терилган мевалар эса  турли хил чиқиндилардан - </a:t>
            </a:r>
            <a:r>
              <a:rPr lang="uz-Cyrl-UZ" sz="2400" b="1">
                <a:solidFill>
                  <a:srgbClr val="FF0000"/>
                </a:solidFill>
                <a:latin typeface="Times New Roman" pitchFamily="18" charset="0"/>
                <a:cs typeface="Times New Roman" pitchFamily="18" charset="0"/>
              </a:rPr>
              <a:t>пишмаган, захаланган ва касалланган мевалардан тозаланиб, </a:t>
            </a:r>
            <a:r>
              <a:rPr lang="uz-Cyrl-UZ" sz="2400" b="1">
                <a:latin typeface="Times New Roman" pitchFamily="18" charset="0"/>
                <a:cs typeface="Times New Roman" pitchFamily="18" charset="0"/>
              </a:rPr>
              <a:t>тўғридан-тўғри қайта ишлаш машиналарига жўнатилади. </a:t>
            </a:r>
            <a:endParaRPr lang="ru-RU" sz="2400" b="1">
              <a:latin typeface="Times New Roman" pitchFamily="18" charset="0"/>
              <a:cs typeface="Times New Roman" pitchFamily="18" charset="0"/>
            </a:endParaRPr>
          </a:p>
          <a:p>
            <a:pPr algn="just"/>
            <a:endParaRPr lang="ru-RU" sz="2400" b="1">
              <a:latin typeface="Times New Roman" pitchFamily="18" charset="0"/>
              <a:cs typeface="Times New Roman" pitchFamily="18" charset="0"/>
            </a:endParaRPr>
          </a:p>
          <a:p>
            <a:pPr algn="just"/>
            <a:endParaRPr lang="uz-Cyrl-UZ" sz="3200" b="1">
              <a:latin typeface="Times New Roman" pitchFamily="18" charset="0"/>
              <a:cs typeface="Times New Roman" pitchFamily="18" charset="0"/>
            </a:endParaRPr>
          </a:p>
          <a:p>
            <a:pPr algn="just"/>
            <a:r>
              <a:rPr lang="uz-Cyrl-UZ" sz="2400" b="1">
                <a:latin typeface="Times New Roman" pitchFamily="18" charset="0"/>
                <a:cs typeface="Times New Roman" pitchFamily="18" charset="0"/>
              </a:rPr>
              <a:t>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576263"/>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 Тасмали саралаш машинаси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576263" y="981075"/>
            <a:ext cx="7991475" cy="5557838"/>
          </a:xfrm>
          <a:prstGeom prst="roundRect">
            <a:avLst/>
          </a:prstGeom>
          <a:solidFill>
            <a:schemeClr val="accent3">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34819" name="Прямоугольник 7"/>
          <p:cNvSpPr>
            <a:spLocks noChangeArrowheads="1"/>
          </p:cNvSpPr>
          <p:nvPr/>
        </p:nvSpPr>
        <p:spPr bwMode="auto">
          <a:xfrm>
            <a:off x="1042988" y="1412875"/>
            <a:ext cx="7345362" cy="1262063"/>
          </a:xfrm>
          <a:prstGeom prst="rect">
            <a:avLst/>
          </a:prstGeom>
          <a:noFill/>
          <a:ln w="9525">
            <a:noFill/>
            <a:miter lim="800000"/>
            <a:headEnd/>
            <a:tailEnd/>
          </a:ln>
        </p:spPr>
        <p:txBody>
          <a:bodyPr>
            <a:spAutoFit/>
          </a:bodyPr>
          <a:lstStyle/>
          <a:p>
            <a:pPr algn="just"/>
            <a:r>
              <a:rPr lang="uz-Cyrl-UZ" sz="2000">
                <a:latin typeface="Calibri" pitchFamily="34" charset="0"/>
              </a:rPr>
              <a:t>          </a:t>
            </a:r>
            <a:endParaRPr lang="ru-RU" sz="2400" b="1">
              <a:latin typeface="Times New Roman" pitchFamily="18" charset="0"/>
              <a:cs typeface="Times New Roman" pitchFamily="18" charset="0"/>
            </a:endParaRPr>
          </a:p>
          <a:p>
            <a:pPr algn="just"/>
            <a:endParaRPr lang="uz-Cyrl-UZ" sz="3200" b="1">
              <a:latin typeface="Times New Roman" pitchFamily="18" charset="0"/>
              <a:cs typeface="Times New Roman" pitchFamily="18" charset="0"/>
            </a:endParaRPr>
          </a:p>
          <a:p>
            <a:pPr algn="just"/>
            <a:r>
              <a:rPr lang="uz-Cyrl-UZ" sz="2400" b="1">
                <a:latin typeface="Times New Roman" pitchFamily="18" charset="0"/>
                <a:cs typeface="Times New Roman" pitchFamily="18" charset="0"/>
              </a:rPr>
              <a:t>       </a:t>
            </a:r>
          </a:p>
        </p:txBody>
      </p:sp>
      <p:sp>
        <p:nvSpPr>
          <p:cNvPr id="34820" name="Прямоугольник 1"/>
          <p:cNvSpPr>
            <a:spLocks noChangeArrowheads="1"/>
          </p:cNvSpPr>
          <p:nvPr/>
        </p:nvSpPr>
        <p:spPr bwMode="auto">
          <a:xfrm>
            <a:off x="755650" y="984250"/>
            <a:ext cx="7721600" cy="3446463"/>
          </a:xfrm>
          <a:prstGeom prst="rect">
            <a:avLst/>
          </a:prstGeom>
          <a:noFill/>
          <a:ln w="9525">
            <a:noFill/>
            <a:miter lim="800000"/>
            <a:headEnd/>
            <a:tailEnd/>
          </a:ln>
        </p:spPr>
        <p:txBody>
          <a:bodyPr>
            <a:spAutoFit/>
          </a:bodyPr>
          <a:lstStyle/>
          <a:p>
            <a:pPr algn="just"/>
            <a:r>
              <a:rPr lang="uz-Cyrl-UZ" sz="2000" b="1">
                <a:latin typeface="Times New Roman" pitchFamily="18" charset="0"/>
                <a:cs typeface="Times New Roman" pitchFamily="18" charset="0"/>
              </a:rPr>
              <a:t>          Тасмали саралаш машиналари </a:t>
            </a:r>
            <a:r>
              <a:rPr lang="uz-Cyrl-UZ" sz="2000" b="1">
                <a:solidFill>
                  <a:srgbClr val="FF0000"/>
                </a:solidFill>
                <a:latin typeface="Times New Roman" pitchFamily="18" charset="0"/>
                <a:cs typeface="Times New Roman" pitchFamily="18" charset="0"/>
              </a:rPr>
              <a:t>майда ўлчамли хом ашёни (нўхат, гилос, олча ва бошқалар)</a:t>
            </a:r>
            <a:r>
              <a:rPr lang="uz-Cyrl-UZ" sz="2000" b="1">
                <a:latin typeface="Times New Roman" pitchFamily="18" charset="0"/>
                <a:cs typeface="Times New Roman" pitchFamily="18" charset="0"/>
              </a:rPr>
              <a:t> саралаш учун ишлатилади. Унинг  </a:t>
            </a:r>
            <a:r>
              <a:rPr lang="uz-Cyrl-UZ" sz="2000" b="1">
                <a:solidFill>
                  <a:srgbClr val="FF0000"/>
                </a:solidFill>
                <a:latin typeface="Times New Roman" pitchFamily="18" charset="0"/>
                <a:cs typeface="Times New Roman" pitchFamily="18" charset="0"/>
              </a:rPr>
              <a:t>тасмалари  орасидаги масофалар </a:t>
            </a:r>
            <a:r>
              <a:rPr lang="uz-Cyrl-UZ" sz="2000" b="1">
                <a:latin typeface="Times New Roman" pitchFamily="18" charset="0"/>
                <a:cs typeface="Times New Roman" pitchFamily="18" charset="0"/>
              </a:rPr>
              <a:t>чиқиндига чиқари-ладиган майда меваларнинг ўлчамларига қараб аниқланади. </a:t>
            </a:r>
          </a:p>
          <a:p>
            <a:pPr algn="just"/>
            <a:r>
              <a:rPr lang="uz-Cyrl-UZ" sz="2000" b="1">
                <a:latin typeface="Times New Roman" pitchFamily="18" charset="0"/>
                <a:cs typeface="Times New Roman" pitchFamily="18" charset="0"/>
              </a:rPr>
              <a:t>          Машина қуйидаги қисмлардан: корпус 1, резинали тасма 2, харакатлантирувчи барабанлар 3 ва 4 ҳамда тўсиқ 5 дан иборат.  </a:t>
            </a:r>
          </a:p>
          <a:p>
            <a:pPr algn="just"/>
            <a:r>
              <a:rPr lang="uz-Cyrl-UZ" sz="2000" b="1">
                <a:latin typeface="Times New Roman" pitchFamily="18" charset="0"/>
                <a:cs typeface="Times New Roman" pitchFamily="18" charset="0"/>
              </a:rPr>
              <a:t>           Электродвигател ёрдамида тасмалар харакатга келтирилади ва бункердан хом ашё унинг устига тўкилади. Ёнбош жойларда турган ишчилар стандарт бўлмаган меваларни қўлда саралаб ўртадаги лентага қўйишади. </a:t>
            </a:r>
            <a:endParaRPr lang="ru-RU" sz="2000" b="1">
              <a:latin typeface="Times New Roman" pitchFamily="18" charset="0"/>
              <a:cs typeface="Times New Roman" pitchFamily="18" charset="0"/>
            </a:endParaRPr>
          </a:p>
          <a:p>
            <a:endParaRPr lang="ru-RU">
              <a:latin typeface="Calibri" pitchFamily="34" charset="0"/>
            </a:endParaRPr>
          </a:p>
        </p:txBody>
      </p:sp>
      <p:pic>
        <p:nvPicPr>
          <p:cNvPr id="34821" name="Рисунок 5"/>
          <p:cNvPicPr>
            <a:picLocks noChangeAspect="1" noChangeArrowheads="1"/>
          </p:cNvPicPr>
          <p:nvPr/>
        </p:nvPicPr>
        <p:blipFill>
          <a:blip r:embed="rId3">
            <a:grayscl/>
            <a:biLevel thresh="50000"/>
          </a:blip>
          <a:srcRect/>
          <a:stretch>
            <a:fillRect/>
          </a:stretch>
        </p:blipFill>
        <p:spPr bwMode="auto">
          <a:xfrm>
            <a:off x="831850" y="4076700"/>
            <a:ext cx="5324475" cy="2305050"/>
          </a:xfrm>
          <a:prstGeom prst="rect">
            <a:avLst/>
          </a:prstGeom>
          <a:noFill/>
          <a:ln w="19050">
            <a:solidFill>
              <a:schemeClr val="tx1"/>
            </a:solidFill>
            <a:miter lim="800000"/>
            <a:headEnd/>
            <a:tailEnd/>
          </a:ln>
        </p:spPr>
      </p:pic>
      <p:sp>
        <p:nvSpPr>
          <p:cNvPr id="34822" name="Прямоугольник 2"/>
          <p:cNvSpPr>
            <a:spLocks noChangeArrowheads="1"/>
          </p:cNvSpPr>
          <p:nvPr/>
        </p:nvSpPr>
        <p:spPr bwMode="auto">
          <a:xfrm>
            <a:off x="6205538" y="4076700"/>
            <a:ext cx="2447925" cy="1939925"/>
          </a:xfrm>
          <a:prstGeom prst="rect">
            <a:avLst/>
          </a:prstGeom>
          <a:noFill/>
          <a:ln w="9525">
            <a:noFill/>
            <a:miter lim="800000"/>
            <a:headEnd/>
            <a:tailEnd/>
          </a:ln>
        </p:spPr>
        <p:txBody>
          <a:bodyPr>
            <a:spAutoFit/>
          </a:bodyPr>
          <a:lstStyle/>
          <a:p>
            <a:pPr algn="ctr"/>
            <a:r>
              <a:rPr lang="uz-Cyrl-UZ" sz="2000" b="1">
                <a:latin typeface="Calibri" pitchFamily="34" charset="0"/>
              </a:rPr>
              <a:t>Тасмали саралаш қурилмаси:</a:t>
            </a:r>
            <a:endParaRPr lang="ru-RU" sz="2000">
              <a:latin typeface="Calibri" pitchFamily="34" charset="0"/>
            </a:endParaRPr>
          </a:p>
          <a:p>
            <a:pPr algn="ctr"/>
            <a:r>
              <a:rPr lang="uz-Cyrl-UZ" sz="2000">
                <a:latin typeface="Calibri" pitchFamily="34" charset="0"/>
              </a:rPr>
              <a:t>1-корпус;                   2-резинали тасма; 3,4- барабанлар;      5-тўсиқ</a:t>
            </a:r>
            <a:endParaRPr lang="ru-RU" sz="2000">
              <a:latin typeface="Calibri"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576263"/>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 Роликли саралаш машинаси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576263" y="981075"/>
            <a:ext cx="7991475" cy="5557838"/>
          </a:xfrm>
          <a:prstGeom prst="roundRect">
            <a:avLst/>
          </a:prstGeom>
          <a:solidFill>
            <a:schemeClr val="accent3">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36867" name="Прямоугольник 7"/>
          <p:cNvSpPr>
            <a:spLocks noChangeArrowheads="1"/>
          </p:cNvSpPr>
          <p:nvPr/>
        </p:nvSpPr>
        <p:spPr bwMode="auto">
          <a:xfrm>
            <a:off x="1042988" y="1412875"/>
            <a:ext cx="7345362" cy="1262063"/>
          </a:xfrm>
          <a:prstGeom prst="rect">
            <a:avLst/>
          </a:prstGeom>
          <a:noFill/>
          <a:ln w="9525">
            <a:noFill/>
            <a:miter lim="800000"/>
            <a:headEnd/>
            <a:tailEnd/>
          </a:ln>
        </p:spPr>
        <p:txBody>
          <a:bodyPr>
            <a:spAutoFit/>
          </a:bodyPr>
          <a:lstStyle/>
          <a:p>
            <a:pPr algn="just"/>
            <a:r>
              <a:rPr lang="uz-Cyrl-UZ" sz="2000">
                <a:latin typeface="Calibri" pitchFamily="34" charset="0"/>
              </a:rPr>
              <a:t>          </a:t>
            </a:r>
            <a:endParaRPr lang="ru-RU" sz="2400" b="1">
              <a:latin typeface="Times New Roman" pitchFamily="18" charset="0"/>
              <a:cs typeface="Times New Roman" pitchFamily="18" charset="0"/>
            </a:endParaRPr>
          </a:p>
          <a:p>
            <a:pPr algn="just"/>
            <a:endParaRPr lang="uz-Cyrl-UZ" sz="3200" b="1">
              <a:latin typeface="Times New Roman" pitchFamily="18" charset="0"/>
              <a:cs typeface="Times New Roman" pitchFamily="18" charset="0"/>
            </a:endParaRPr>
          </a:p>
          <a:p>
            <a:pPr algn="just"/>
            <a:r>
              <a:rPr lang="uz-Cyrl-UZ" sz="2400" b="1">
                <a:latin typeface="Times New Roman" pitchFamily="18" charset="0"/>
                <a:cs typeface="Times New Roman" pitchFamily="18" charset="0"/>
              </a:rPr>
              <a:t>       </a:t>
            </a:r>
          </a:p>
        </p:txBody>
      </p:sp>
      <p:sp>
        <p:nvSpPr>
          <p:cNvPr id="36868" name="Прямоугольник 1"/>
          <p:cNvSpPr>
            <a:spLocks noChangeArrowheads="1"/>
          </p:cNvSpPr>
          <p:nvPr/>
        </p:nvSpPr>
        <p:spPr bwMode="auto">
          <a:xfrm>
            <a:off x="755650" y="984250"/>
            <a:ext cx="7721600" cy="2862263"/>
          </a:xfrm>
          <a:prstGeom prst="rect">
            <a:avLst/>
          </a:prstGeom>
          <a:noFill/>
          <a:ln w="9525">
            <a:noFill/>
            <a:miter lim="800000"/>
            <a:headEnd/>
            <a:tailEnd/>
          </a:ln>
        </p:spPr>
        <p:txBody>
          <a:bodyPr>
            <a:spAutoFit/>
          </a:bodyPr>
          <a:lstStyle/>
          <a:p>
            <a:pPr algn="just"/>
            <a:r>
              <a:rPr lang="uz-Cyrl-UZ" sz="2000" b="1">
                <a:latin typeface="Times New Roman" pitchFamily="18" charset="0"/>
                <a:cs typeface="Times New Roman" pitchFamily="18" charset="0"/>
              </a:rPr>
              <a:t>          Машина </a:t>
            </a:r>
            <a:r>
              <a:rPr lang="uz-Cyrl-UZ" sz="2000" b="1">
                <a:solidFill>
                  <a:srgbClr val="FF0000"/>
                </a:solidFill>
                <a:latin typeface="Times New Roman" pitchFamily="18" charset="0"/>
                <a:cs typeface="Times New Roman" pitchFamily="18" charset="0"/>
              </a:rPr>
              <a:t>помидор, олма, шафтоли ва бошқа меваларни </a:t>
            </a:r>
            <a:r>
              <a:rPr lang="uz-Cyrl-UZ" sz="2000" b="1">
                <a:latin typeface="Times New Roman" pitchFamily="18" charset="0"/>
                <a:cs typeface="Times New Roman" pitchFamily="18" charset="0"/>
              </a:rPr>
              <a:t>саралашда ишлатилади. Машинанинг асосий қисми қуйидагилардан иборат: рама 1, бункер 2, транспортер тасмаси 3, роликлар 4 ва харакат узатиш механизми 5. </a:t>
            </a:r>
          </a:p>
          <a:p>
            <a:pPr algn="just"/>
            <a:r>
              <a:rPr lang="uz-Cyrl-UZ" sz="2000">
                <a:latin typeface="Calibri" pitchFamily="34" charset="0"/>
              </a:rPr>
              <a:t>           </a:t>
            </a:r>
            <a:r>
              <a:rPr lang="uz-Cyrl-UZ" sz="2000" b="1">
                <a:latin typeface="Times New Roman" pitchFamily="18" charset="0"/>
                <a:cs typeface="Times New Roman" pitchFamily="18" charset="0"/>
              </a:rPr>
              <a:t>Маҳсулот бункер 2 орқали қурилма лентасига тушади. Шу билан бирга роликлар 4 </a:t>
            </a:r>
            <a:r>
              <a:rPr lang="uz-Cyrl-UZ" sz="2000" b="1">
                <a:solidFill>
                  <a:srgbClr val="FF0000"/>
                </a:solidFill>
                <a:latin typeface="Times New Roman" pitchFamily="18" charset="0"/>
                <a:cs typeface="Times New Roman" pitchFamily="18" charset="0"/>
              </a:rPr>
              <a:t>маҳсулотни аралаштиради ва майда маҳсулотни саралайди.</a:t>
            </a:r>
            <a:r>
              <a:rPr lang="uz-Cyrl-UZ" sz="2000">
                <a:solidFill>
                  <a:srgbClr val="FF0000"/>
                </a:solidFill>
                <a:latin typeface="Times New Roman" pitchFamily="18" charset="0"/>
                <a:cs typeface="Times New Roman" pitchFamily="18" charset="0"/>
              </a:rPr>
              <a:t> </a:t>
            </a:r>
            <a:r>
              <a:rPr lang="uz-Cyrl-UZ" sz="2000" b="1">
                <a:latin typeface="Times New Roman" pitchFamily="18" charset="0"/>
                <a:cs typeface="Times New Roman" pitchFamily="18" charset="0"/>
              </a:rPr>
              <a:t>Ёнбош тарафида турган ишчилар томонидан сифатсиз, чириган ва касалланган маҳсулотлар қўлда териб олишади ва махсус бункерларга солинади. </a:t>
            </a:r>
            <a:endParaRPr lang="ru-RU" b="1">
              <a:latin typeface="Times New Roman" pitchFamily="18" charset="0"/>
              <a:cs typeface="Times New Roman" pitchFamily="18" charset="0"/>
            </a:endParaRPr>
          </a:p>
        </p:txBody>
      </p:sp>
      <p:sp>
        <p:nvSpPr>
          <p:cNvPr id="36869" name="Прямоугольник 2"/>
          <p:cNvSpPr>
            <a:spLocks noChangeArrowheads="1"/>
          </p:cNvSpPr>
          <p:nvPr/>
        </p:nvSpPr>
        <p:spPr bwMode="auto">
          <a:xfrm>
            <a:off x="6205538" y="3824288"/>
            <a:ext cx="2271712" cy="2862262"/>
          </a:xfrm>
          <a:prstGeom prst="rect">
            <a:avLst/>
          </a:prstGeom>
          <a:noFill/>
          <a:ln w="9525">
            <a:noFill/>
            <a:miter lim="800000"/>
            <a:headEnd/>
            <a:tailEnd/>
          </a:ln>
        </p:spPr>
        <p:txBody>
          <a:bodyPr>
            <a:spAutoFit/>
          </a:bodyPr>
          <a:lstStyle/>
          <a:p>
            <a:pPr algn="ctr"/>
            <a:r>
              <a:rPr lang="uz-Cyrl-UZ" sz="2000" b="1">
                <a:latin typeface="Times New Roman" pitchFamily="18" charset="0"/>
                <a:cs typeface="Times New Roman" pitchFamily="18" charset="0"/>
              </a:rPr>
              <a:t>Роликли саралаш қурилмаси:</a:t>
            </a:r>
            <a:r>
              <a:rPr lang="uz-Cyrl-UZ" sz="2000">
                <a:latin typeface="Times New Roman" pitchFamily="18" charset="0"/>
                <a:cs typeface="Times New Roman" pitchFamily="18" charset="0"/>
              </a:rPr>
              <a:t>            1-рама; 2-бункер;</a:t>
            </a:r>
            <a:endParaRPr lang="ru-RU" sz="2000">
              <a:latin typeface="Times New Roman" pitchFamily="18" charset="0"/>
              <a:cs typeface="Times New Roman" pitchFamily="18" charset="0"/>
            </a:endParaRPr>
          </a:p>
          <a:p>
            <a:pPr algn="ctr"/>
            <a:r>
              <a:rPr lang="uz-Cyrl-UZ" sz="2000">
                <a:latin typeface="Times New Roman" pitchFamily="18" charset="0"/>
                <a:cs typeface="Times New Roman" pitchFamily="18" charset="0"/>
              </a:rPr>
              <a:t>3-транспортер тасмаси;               4-роликлар;          5-харакат узатиш механизми.</a:t>
            </a:r>
            <a:endParaRPr lang="ru-RU" sz="2000">
              <a:latin typeface="Times New Roman" pitchFamily="18" charset="0"/>
              <a:cs typeface="Times New Roman" pitchFamily="18" charset="0"/>
            </a:endParaRPr>
          </a:p>
          <a:p>
            <a:r>
              <a:rPr lang="uz-Cyrl-UZ" sz="2000">
                <a:latin typeface="Times New Roman" pitchFamily="18" charset="0"/>
                <a:cs typeface="Times New Roman" pitchFamily="18" charset="0"/>
              </a:rPr>
              <a:t>.</a:t>
            </a:r>
            <a:endParaRPr lang="ru-RU" sz="2000">
              <a:latin typeface="Times New Roman" pitchFamily="18" charset="0"/>
              <a:cs typeface="Times New Roman" pitchFamily="18" charset="0"/>
            </a:endParaRPr>
          </a:p>
        </p:txBody>
      </p:sp>
      <p:pic>
        <p:nvPicPr>
          <p:cNvPr id="36870" name="Рисунок 8"/>
          <p:cNvPicPr>
            <a:picLocks noChangeAspect="1" noChangeArrowheads="1"/>
          </p:cNvPicPr>
          <p:nvPr/>
        </p:nvPicPr>
        <p:blipFill>
          <a:blip r:embed="rId3">
            <a:grayscl/>
            <a:biLevel thresh="50000"/>
          </a:blip>
          <a:srcRect/>
          <a:stretch>
            <a:fillRect/>
          </a:stretch>
        </p:blipFill>
        <p:spPr bwMode="auto">
          <a:xfrm>
            <a:off x="900113" y="3824288"/>
            <a:ext cx="5111750" cy="2557462"/>
          </a:xfrm>
          <a:prstGeom prst="rect">
            <a:avLst/>
          </a:prstGeom>
          <a:noFill/>
          <a:ln w="12700">
            <a:solidFill>
              <a:schemeClr val="tx1"/>
            </a:solid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865188"/>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3. Картошкани саралаш усуллари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576263" y="1268413"/>
            <a:ext cx="7991475" cy="5270500"/>
          </a:xfrm>
          <a:prstGeom prst="roundRect">
            <a:avLst/>
          </a:prstGeom>
          <a:solidFill>
            <a:schemeClr val="accent4">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38915" name="Прямоугольник 7"/>
          <p:cNvSpPr>
            <a:spLocks noChangeArrowheads="1"/>
          </p:cNvSpPr>
          <p:nvPr/>
        </p:nvSpPr>
        <p:spPr bwMode="auto">
          <a:xfrm>
            <a:off x="755650" y="1412875"/>
            <a:ext cx="7632700" cy="6124575"/>
          </a:xfrm>
          <a:prstGeom prst="rect">
            <a:avLst/>
          </a:prstGeom>
          <a:noFill/>
          <a:ln w="9525">
            <a:noFill/>
            <a:miter lim="800000"/>
            <a:headEnd/>
            <a:tailEnd/>
          </a:ln>
        </p:spPr>
        <p:txBody>
          <a:bodyPr>
            <a:spAutoFit/>
          </a:bodyPr>
          <a:lstStyle/>
          <a:p>
            <a:pPr algn="just"/>
            <a:r>
              <a:rPr lang="uz-Cyrl-UZ" sz="2600">
                <a:latin typeface="Times New Roman" pitchFamily="18" charset="0"/>
                <a:cs typeface="Times New Roman" pitchFamily="18" charset="0"/>
              </a:rPr>
              <a:t>          </a:t>
            </a:r>
            <a:r>
              <a:rPr lang="uz-Cyrl-UZ" sz="2600" b="1">
                <a:latin typeface="Times New Roman" pitchFamily="18" charset="0"/>
                <a:cs typeface="Times New Roman" pitchFamily="18" charset="0"/>
              </a:rPr>
              <a:t>Саралаш жараёни давомида картошка туганаклари учта тўпламга : </a:t>
            </a:r>
            <a:r>
              <a:rPr lang="uz-Cyrl-UZ" sz="2600" b="1">
                <a:solidFill>
                  <a:srgbClr val="FF0000"/>
                </a:solidFill>
                <a:latin typeface="Times New Roman" pitchFamily="18" charset="0"/>
                <a:cs typeface="Times New Roman" pitchFamily="18" charset="0"/>
              </a:rPr>
              <a:t>йирик</a:t>
            </a:r>
            <a:r>
              <a:rPr lang="uz-Cyrl-UZ" sz="2600" b="1">
                <a:latin typeface="Times New Roman" pitchFamily="18" charset="0"/>
                <a:cs typeface="Times New Roman" pitchFamily="18" charset="0"/>
              </a:rPr>
              <a:t> (озиқ-овқат учун, массаси 80 граммдан ортиқ), </a:t>
            </a:r>
            <a:r>
              <a:rPr lang="uz-Cyrl-UZ" sz="2600" b="1">
                <a:solidFill>
                  <a:srgbClr val="FF0000"/>
                </a:solidFill>
                <a:latin typeface="Times New Roman" pitchFamily="18" charset="0"/>
                <a:cs typeface="Times New Roman" pitchFamily="18" charset="0"/>
              </a:rPr>
              <a:t>ўртача</a:t>
            </a:r>
            <a:r>
              <a:rPr lang="uz-Cyrl-UZ" sz="2600" b="1">
                <a:latin typeface="Times New Roman" pitchFamily="18" charset="0"/>
                <a:cs typeface="Times New Roman" pitchFamily="18" charset="0"/>
              </a:rPr>
              <a:t> (уруғлик учун, массаси 40-80 граммлик) ва </a:t>
            </a:r>
            <a:r>
              <a:rPr lang="uz-Cyrl-UZ" sz="2600" b="1">
                <a:solidFill>
                  <a:srgbClr val="FF0000"/>
                </a:solidFill>
                <a:latin typeface="Times New Roman" pitchFamily="18" charset="0"/>
                <a:cs typeface="Times New Roman" pitchFamily="18" charset="0"/>
              </a:rPr>
              <a:t>майда</a:t>
            </a:r>
            <a:r>
              <a:rPr lang="uz-Cyrl-UZ" sz="2600" b="1">
                <a:latin typeface="Times New Roman" pitchFamily="18" charset="0"/>
                <a:cs typeface="Times New Roman" pitchFamily="18" charset="0"/>
              </a:rPr>
              <a:t> (емиш учун, 20-40 граммлик) ажратилади.  </a:t>
            </a:r>
            <a:endParaRPr lang="ru-RU" sz="2600" b="1">
              <a:latin typeface="Times New Roman" pitchFamily="18" charset="0"/>
              <a:cs typeface="Times New Roman" pitchFamily="18" charset="0"/>
            </a:endParaRPr>
          </a:p>
          <a:p>
            <a:pPr algn="just"/>
            <a:r>
              <a:rPr lang="uz-Cyrl-UZ" sz="2600" b="1">
                <a:latin typeface="Times New Roman" pitchFamily="18" charset="0"/>
                <a:cs typeface="Times New Roman" pitchFamily="18" charset="0"/>
              </a:rPr>
              <a:t>        Картошка  асосан ўлчамларига қараб </a:t>
            </a:r>
            <a:r>
              <a:rPr lang="uz-Cyrl-UZ" sz="2600" b="1">
                <a:solidFill>
                  <a:srgbClr val="FF0000"/>
                </a:solidFill>
                <a:latin typeface="Times New Roman" pitchFamily="18" charset="0"/>
                <a:cs typeface="Times New Roman" pitchFamily="18" charset="0"/>
              </a:rPr>
              <a:t>механик усулда</a:t>
            </a:r>
            <a:r>
              <a:rPr lang="uz-Cyrl-UZ" sz="2600" b="1">
                <a:latin typeface="Times New Roman" pitchFamily="18" charset="0"/>
                <a:cs typeface="Times New Roman" pitchFamily="18" charset="0"/>
              </a:rPr>
              <a:t> сараланади. Бу усулда ишлов бериш машиналари ишчи қисмларининг турига қараб куйидагича:  </a:t>
            </a:r>
            <a:r>
              <a:rPr lang="uz-Cyrl-UZ" sz="2600" b="1">
                <a:solidFill>
                  <a:srgbClr val="FF0000"/>
                </a:solidFill>
                <a:latin typeface="Times New Roman" pitchFamily="18" charset="0"/>
                <a:cs typeface="Times New Roman" pitchFamily="18" charset="0"/>
              </a:rPr>
              <a:t>айланадиган валикли (роликли); транспортерли (тасмали, тўрли); текис ғалвирли; цилиндрсимон ғалвирли (барабанли); аралашган </a:t>
            </a:r>
            <a:r>
              <a:rPr lang="uz-Cyrl-UZ" sz="2600" b="1">
                <a:latin typeface="Times New Roman" pitchFamily="18" charset="0"/>
                <a:cs typeface="Times New Roman" pitchFamily="18" charset="0"/>
              </a:rPr>
              <a:t>турларга бўлинади. </a:t>
            </a:r>
            <a:endParaRPr lang="ru-RU" sz="2600" b="1">
              <a:latin typeface="Times New Roman" pitchFamily="18" charset="0"/>
              <a:cs typeface="Times New Roman" pitchFamily="18" charset="0"/>
            </a:endParaRPr>
          </a:p>
          <a:p>
            <a:pPr algn="just"/>
            <a:endParaRPr lang="ru-RU" sz="2400" b="1">
              <a:latin typeface="Times New Roman" pitchFamily="18" charset="0"/>
              <a:cs typeface="Times New Roman" pitchFamily="18" charset="0"/>
            </a:endParaRPr>
          </a:p>
          <a:p>
            <a:pPr algn="just"/>
            <a:endParaRPr lang="uz-Cyrl-UZ" sz="3200" b="1">
              <a:latin typeface="Times New Roman" pitchFamily="18" charset="0"/>
              <a:cs typeface="Times New Roman" pitchFamily="18" charset="0"/>
            </a:endParaRPr>
          </a:p>
          <a:p>
            <a:pPr algn="just"/>
            <a:r>
              <a:rPr lang="uz-Cyrl-UZ" sz="2400" b="1">
                <a:latin typeface="Times New Roman" pitchFamily="18" charset="0"/>
                <a:cs typeface="Times New Roman" pitchFamily="18" charset="0"/>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865188"/>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Роликли картошка саралаш машинасини тузилиши ва ишлаши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576263" y="1268413"/>
            <a:ext cx="7991475" cy="5270500"/>
          </a:xfrm>
          <a:prstGeom prst="roundRect">
            <a:avLst/>
          </a:prstGeom>
          <a:solidFill>
            <a:schemeClr val="accent4">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40963" name="Прямоугольник 7"/>
          <p:cNvSpPr>
            <a:spLocks noChangeArrowheads="1"/>
          </p:cNvSpPr>
          <p:nvPr/>
        </p:nvSpPr>
        <p:spPr bwMode="auto">
          <a:xfrm>
            <a:off x="684213" y="1412875"/>
            <a:ext cx="7775575" cy="2308225"/>
          </a:xfrm>
          <a:prstGeom prst="rect">
            <a:avLst/>
          </a:prstGeom>
          <a:noFill/>
          <a:ln w="9525">
            <a:noFill/>
            <a:miter lim="800000"/>
            <a:headEnd/>
            <a:tailEnd/>
          </a:ln>
        </p:spPr>
        <p:txBody>
          <a:bodyPr>
            <a:spAutoFit/>
          </a:bodyPr>
          <a:lstStyle/>
          <a:p>
            <a:pPr algn="just"/>
            <a:r>
              <a:rPr lang="uz-Cyrl-UZ" sz="2000">
                <a:latin typeface="Calibri" pitchFamily="34" charset="0"/>
              </a:rPr>
              <a:t>      </a:t>
            </a:r>
            <a:r>
              <a:rPr lang="uz-Cyrl-UZ" sz="2000" b="1">
                <a:latin typeface="Times New Roman" pitchFamily="18" charset="0"/>
                <a:cs typeface="Times New Roman" pitchFamily="18" charset="0"/>
              </a:rPr>
              <a:t>Машина роликларини саралаш юзаси резинасимон турли шаклдан иборат бўлиб, </a:t>
            </a:r>
            <a:r>
              <a:rPr lang="uz-Cyrl-UZ" sz="2000" b="1">
                <a:solidFill>
                  <a:srgbClr val="FF0000"/>
                </a:solidFill>
                <a:latin typeface="Times New Roman" pitchFamily="18" charset="0"/>
                <a:cs typeface="Times New Roman" pitchFamily="18" charset="0"/>
              </a:rPr>
              <a:t>бирламчи роликлар  3 орасининг кенглиги 35 мм.гача, А кенгликдаги иккиламчи роликлар 4 ораси 45 мм.гача ва Б кенгликдаги учламчи роликлар 5 ораси  эса 55 мм.гача</a:t>
            </a:r>
            <a:r>
              <a:rPr lang="uz-Cyrl-UZ" sz="2000" b="1">
                <a:latin typeface="Times New Roman" pitchFamily="18" charset="0"/>
                <a:cs typeface="Times New Roman" pitchFamily="18" charset="0"/>
              </a:rPr>
              <a:t> қилиб ўрнатилади.</a:t>
            </a:r>
          </a:p>
          <a:p>
            <a:pPr algn="just"/>
            <a:r>
              <a:rPr lang="uz-Cyrl-UZ" sz="2000" b="1">
                <a:latin typeface="Times New Roman" pitchFamily="18" charset="0"/>
                <a:cs typeface="Times New Roman" pitchFamily="18" charset="0"/>
              </a:rPr>
              <a:t>     Саралаш талабларига мос ҳолда </a:t>
            </a:r>
            <a:r>
              <a:rPr lang="uz-Cyrl-UZ" sz="2000" b="1">
                <a:solidFill>
                  <a:srgbClr val="FF0000"/>
                </a:solidFill>
                <a:latin typeface="Times New Roman" pitchFamily="18" charset="0"/>
                <a:cs typeface="Times New Roman" pitchFamily="18" charset="0"/>
              </a:rPr>
              <a:t>А ва Б масофадаги  роликлар орасининг кенглиги </a:t>
            </a:r>
            <a:r>
              <a:rPr lang="uz-Cyrl-UZ" sz="2000" b="1">
                <a:latin typeface="Times New Roman" pitchFamily="18" charset="0"/>
                <a:cs typeface="Times New Roman" pitchFamily="18" charset="0"/>
              </a:rPr>
              <a:t>уларни ўнга ёки чапга суриб ростланади.</a:t>
            </a:r>
            <a:r>
              <a:rPr lang="uz-Cyrl-UZ" sz="2400" b="1">
                <a:latin typeface="Times New Roman" pitchFamily="18" charset="0"/>
                <a:cs typeface="Times New Roman" pitchFamily="18" charset="0"/>
              </a:rPr>
              <a:t>       </a:t>
            </a:r>
          </a:p>
        </p:txBody>
      </p:sp>
      <p:pic>
        <p:nvPicPr>
          <p:cNvPr id="40964" name="Рисунок 5"/>
          <p:cNvPicPr>
            <a:picLocks noChangeAspect="1" noChangeArrowheads="1"/>
          </p:cNvPicPr>
          <p:nvPr/>
        </p:nvPicPr>
        <p:blipFill>
          <a:blip r:embed="rId3"/>
          <a:srcRect/>
          <a:stretch>
            <a:fillRect/>
          </a:stretch>
        </p:blipFill>
        <p:spPr bwMode="auto">
          <a:xfrm>
            <a:off x="755650" y="3868738"/>
            <a:ext cx="5346700" cy="2300287"/>
          </a:xfrm>
          <a:prstGeom prst="rect">
            <a:avLst/>
          </a:prstGeom>
          <a:noFill/>
          <a:ln w="19050">
            <a:solidFill>
              <a:schemeClr val="accent1"/>
            </a:solidFill>
            <a:miter lim="800000"/>
            <a:headEnd/>
            <a:tailEnd/>
          </a:ln>
        </p:spPr>
      </p:pic>
      <p:sp>
        <p:nvSpPr>
          <p:cNvPr id="40965" name="Прямоугольник 1"/>
          <p:cNvSpPr>
            <a:spLocks noChangeArrowheads="1"/>
          </p:cNvSpPr>
          <p:nvPr/>
        </p:nvSpPr>
        <p:spPr bwMode="auto">
          <a:xfrm>
            <a:off x="6102350" y="3725863"/>
            <a:ext cx="2501900" cy="2586037"/>
          </a:xfrm>
          <a:prstGeom prst="rect">
            <a:avLst/>
          </a:prstGeom>
          <a:noFill/>
          <a:ln w="9525">
            <a:noFill/>
            <a:miter lim="800000"/>
            <a:headEnd/>
            <a:tailEnd/>
          </a:ln>
        </p:spPr>
        <p:txBody>
          <a:bodyPr>
            <a:spAutoFit/>
          </a:bodyPr>
          <a:lstStyle/>
          <a:p>
            <a:pPr algn="ctr"/>
            <a:r>
              <a:rPr lang="uz-Cyrl-UZ">
                <a:latin typeface="Times New Roman" pitchFamily="18" charset="0"/>
                <a:cs typeface="Times New Roman" pitchFamily="18" charset="0"/>
              </a:rPr>
              <a:t>1-қабул бункери;          2- қия транспортер;    3-майда  чиқиндиларни  ажратувчи  роликлар;  4-туганак ажратувчи роликлар; 5-туганак йиғгичлар; 6-лентали транспортерлар;</a:t>
            </a:r>
            <a:endParaRPr lang="ru-RU">
              <a:latin typeface="Times New Roman" pitchFamily="18" charset="0"/>
              <a:cs typeface="Times New Roman" pitchFamily="18" charset="0"/>
            </a:endParaRPr>
          </a:p>
          <a:p>
            <a:pPr algn="ctr"/>
            <a:r>
              <a:rPr lang="uz-Cyrl-UZ">
                <a:latin typeface="Times New Roman" pitchFamily="18" charset="0"/>
                <a:cs typeface="Times New Roman" pitchFamily="18" charset="0"/>
              </a:rPr>
              <a:t>7-контейнерлар.</a:t>
            </a:r>
            <a:endParaRPr lang="ru-RU">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865188"/>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Картошка саралаш пунктининг технологик  жараёни ва машиналари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576263" y="1233488"/>
            <a:ext cx="7991475" cy="5268912"/>
          </a:xfrm>
          <a:prstGeom prst="roundRect">
            <a:avLst/>
          </a:prstGeom>
          <a:solidFill>
            <a:schemeClr val="accent6">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43011" name="Прямоугольник 7"/>
          <p:cNvSpPr>
            <a:spLocks noChangeArrowheads="1"/>
          </p:cNvSpPr>
          <p:nvPr/>
        </p:nvSpPr>
        <p:spPr bwMode="auto">
          <a:xfrm>
            <a:off x="704850" y="1227138"/>
            <a:ext cx="7775575" cy="3078162"/>
          </a:xfrm>
          <a:prstGeom prst="rect">
            <a:avLst/>
          </a:prstGeom>
          <a:noFill/>
          <a:ln w="9525">
            <a:noFill/>
            <a:miter lim="800000"/>
            <a:headEnd/>
            <a:tailEnd/>
          </a:ln>
        </p:spPr>
        <p:txBody>
          <a:bodyPr>
            <a:spAutoFit/>
          </a:bodyPr>
          <a:lstStyle/>
          <a:p>
            <a:pPr algn="just"/>
            <a:r>
              <a:rPr lang="uz-Cyrl-UZ">
                <a:latin typeface="Calibri" pitchFamily="34" charset="0"/>
              </a:rPr>
              <a:t>      </a:t>
            </a:r>
            <a:r>
              <a:rPr lang="uz-Cyrl-UZ" sz="1600" b="1">
                <a:latin typeface="Times New Roman" pitchFamily="18" charset="0"/>
                <a:cs typeface="Times New Roman" pitchFamily="18" charset="0"/>
              </a:rPr>
              <a:t>Картошкалар кўплаб сақланадиган жойларда махсус картошка саралаш пунктлари қурилади. Картошка туганаклари қабул қилиш бункери 2 дан  чиқинди тозалагич 3 га ўтказилади. Чиқинди тозалагич  3 да тупроқ ва майда туганаклар  (25 граммгача)  ажралиб,  нинасимон тозалагич 4 га тушади. Бу ерда  туганаклар тозалагичнинг ниналарга санчилиб чиқиндилардан ажратилади ва йиғувчи бункер 17 га йиғилади. Туганакларнинг асосий қисми тозалаш столлари 7 да  ишчилар томонидан  тош, кесак ва бошқа қўшимчалар қўлда териб олиниб,  транспортер 16 орқали бункер 15 га тўпланади. Асосий туганаклар ғалвирли саралагичлар  билан сараланган 80 граммдан катта туганаклар   бункер 12 га, 80 граммдан кам бўлган туганаклар эса  ғалвирли саралагич 10 да икки қисмга (25-50 гр ва 50-80 граммлик)  ажратилиб, биринчиси  бункер 14 га ва иккинчиси  бункер 13 га йиғилади.</a:t>
            </a:r>
            <a:endParaRPr lang="ru-RU" b="1">
              <a:latin typeface="Times New Roman" pitchFamily="18" charset="0"/>
              <a:cs typeface="Times New Roman" pitchFamily="18" charset="0"/>
            </a:endParaRPr>
          </a:p>
        </p:txBody>
      </p:sp>
      <p:pic>
        <p:nvPicPr>
          <p:cNvPr id="43012" name="Рисунок 6"/>
          <p:cNvPicPr>
            <a:picLocks noChangeAspect="1" noChangeArrowheads="1"/>
          </p:cNvPicPr>
          <p:nvPr/>
        </p:nvPicPr>
        <p:blipFill>
          <a:blip r:embed="rId3"/>
          <a:srcRect/>
          <a:stretch>
            <a:fillRect/>
          </a:stretch>
        </p:blipFill>
        <p:spPr bwMode="auto">
          <a:xfrm>
            <a:off x="1403350" y="4221163"/>
            <a:ext cx="6264275" cy="2143125"/>
          </a:xfrm>
          <a:prstGeom prst="rect">
            <a:avLst/>
          </a:prstGeom>
          <a:noFill/>
          <a:ln w="19050">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214563" y="214313"/>
            <a:ext cx="5000625" cy="1500187"/>
          </a:xfrm>
          <a:prstGeom prst="ellipse">
            <a:avLst/>
          </a:prstGeom>
          <a:solidFill>
            <a:srgbClr val="FFC0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2800" b="1" dirty="0">
                <a:solidFill>
                  <a:srgbClr val="FF0000"/>
                </a:solidFill>
              </a:rPr>
              <a:t>Диққат!  </a:t>
            </a:r>
          </a:p>
          <a:p>
            <a:pPr algn="ctr" fontAlgn="auto">
              <a:spcBef>
                <a:spcPts val="0"/>
              </a:spcBef>
              <a:spcAft>
                <a:spcPts val="0"/>
              </a:spcAft>
              <a:defRPr/>
            </a:pPr>
            <a:r>
              <a:rPr lang="uz-Cyrl-UZ" sz="2800" b="1" dirty="0">
                <a:solidFill>
                  <a:srgbClr val="FF0000"/>
                </a:solidFill>
              </a:rPr>
              <a:t>Ёзиб олинг ва эслаб қолинг!</a:t>
            </a:r>
            <a:endParaRPr lang="ru-RU" sz="2800" b="1" dirty="0">
              <a:solidFill>
                <a:srgbClr val="FF0000"/>
              </a:solidFill>
            </a:endParaRPr>
          </a:p>
        </p:txBody>
      </p:sp>
      <p:sp>
        <p:nvSpPr>
          <p:cNvPr id="5" name="Овал 4"/>
          <p:cNvSpPr/>
          <p:nvPr/>
        </p:nvSpPr>
        <p:spPr>
          <a:xfrm>
            <a:off x="334963" y="1741488"/>
            <a:ext cx="8572500" cy="4786312"/>
          </a:xfrm>
          <a:prstGeom prst="ellipse">
            <a:avLst/>
          </a:prstGeom>
          <a:solidFill>
            <a:srgbClr val="FFFF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dirty="0"/>
          </a:p>
        </p:txBody>
      </p:sp>
      <p:sp>
        <p:nvSpPr>
          <p:cNvPr id="45059" name="Rectangle 1"/>
          <p:cNvSpPr>
            <a:spLocks noChangeArrowheads="1"/>
          </p:cNvSpPr>
          <p:nvPr/>
        </p:nvSpPr>
        <p:spPr bwMode="auto">
          <a:xfrm>
            <a:off x="250825" y="3846513"/>
            <a:ext cx="8759825" cy="522287"/>
          </a:xfrm>
          <a:prstGeom prst="rect">
            <a:avLst/>
          </a:prstGeom>
          <a:noFill/>
          <a:ln w="9525">
            <a:noFill/>
            <a:miter lim="800000"/>
            <a:headEnd/>
            <a:tailEnd/>
          </a:ln>
        </p:spPr>
        <p:txBody>
          <a:bodyPr anchor="ctr">
            <a:spAutoFit/>
          </a:bodyPr>
          <a:lstStyle/>
          <a:p>
            <a:r>
              <a:rPr lang="uz-Cyrl-UZ" sz="2800" b="1">
                <a:solidFill>
                  <a:srgbClr val="FF0000"/>
                </a:solidFill>
                <a:latin typeface="Times New Roman" pitchFamily="18" charset="0"/>
                <a:cs typeface="Times New Roman" pitchFamily="18" charset="0"/>
              </a:rPr>
              <a:t>                </a:t>
            </a:r>
            <a:endParaRPr lang="ru-RU">
              <a:cs typeface="Arial" charset="0"/>
            </a:endParaRPr>
          </a:p>
        </p:txBody>
      </p:sp>
      <p:sp>
        <p:nvSpPr>
          <p:cNvPr id="45060" name="Прямоугольник 1"/>
          <p:cNvSpPr>
            <a:spLocks noChangeArrowheads="1"/>
          </p:cNvSpPr>
          <p:nvPr/>
        </p:nvSpPr>
        <p:spPr bwMode="auto">
          <a:xfrm>
            <a:off x="250825" y="1858963"/>
            <a:ext cx="8497888" cy="3970337"/>
          </a:xfrm>
          <a:prstGeom prst="rect">
            <a:avLst/>
          </a:prstGeom>
          <a:noFill/>
          <a:ln w="9525">
            <a:noFill/>
            <a:miter lim="800000"/>
            <a:headEnd/>
            <a:tailEnd/>
          </a:ln>
        </p:spPr>
        <p:txBody>
          <a:bodyPr>
            <a:spAutoFit/>
          </a:bodyPr>
          <a:lstStyle/>
          <a:p>
            <a:r>
              <a:rPr lang="ru-RU" sz="2800" b="1">
                <a:solidFill>
                  <a:srgbClr val="FF0000"/>
                </a:solidFill>
                <a:latin typeface="Times New Roman" pitchFamily="18" charset="0"/>
                <a:cs typeface="Times New Roman" pitchFamily="18" charset="0"/>
              </a:rPr>
              <a:t>                            </a:t>
            </a:r>
            <a:r>
              <a:rPr lang="ru-RU" sz="2800" b="1">
                <a:latin typeface="Times New Roman" pitchFamily="18" charset="0"/>
                <a:cs typeface="Times New Roman" pitchFamily="18" charset="0"/>
              </a:rPr>
              <a:t>Зудлик билан қайта             </a:t>
            </a:r>
          </a:p>
          <a:p>
            <a:r>
              <a:rPr lang="ru-RU" sz="2800" b="1">
                <a:latin typeface="Times New Roman" pitchFamily="18" charset="0"/>
                <a:cs typeface="Times New Roman" pitchFamily="18" charset="0"/>
              </a:rPr>
              <a:t>                 ишлашга жўнатилиши  керак бўлган   </a:t>
            </a:r>
          </a:p>
          <a:p>
            <a:r>
              <a:rPr lang="ru-RU" sz="2800" b="1">
                <a:latin typeface="Times New Roman" pitchFamily="18" charset="0"/>
                <a:cs typeface="Times New Roman" pitchFamily="18" charset="0"/>
              </a:rPr>
              <a:t>         мевалар  </a:t>
            </a:r>
            <a:r>
              <a:rPr lang="ru-RU" sz="2800" b="1">
                <a:solidFill>
                  <a:srgbClr val="FF0000"/>
                </a:solidFill>
                <a:latin typeface="Times New Roman" pitchFamily="18" charset="0"/>
                <a:cs typeface="Times New Roman" pitchFamily="18" charset="0"/>
              </a:rPr>
              <a:t>махсус  машиналар   билан   териб   </a:t>
            </a:r>
          </a:p>
          <a:p>
            <a:r>
              <a:rPr lang="ru-RU" sz="2800" b="1">
                <a:solidFill>
                  <a:srgbClr val="FF0000"/>
                </a:solidFill>
                <a:latin typeface="Times New Roman" pitchFamily="18" charset="0"/>
                <a:cs typeface="Times New Roman" pitchFamily="18" charset="0"/>
              </a:rPr>
              <a:t>     олиш,   уларни  тўхтовсиз оқим   усулида   қайта   </a:t>
            </a:r>
          </a:p>
          <a:p>
            <a:r>
              <a:rPr lang="ru-RU" sz="2800" b="1">
                <a:solidFill>
                  <a:srgbClr val="FF0000"/>
                </a:solidFill>
                <a:latin typeface="Times New Roman" pitchFamily="18" charset="0"/>
                <a:cs typeface="Times New Roman" pitchFamily="18" charset="0"/>
              </a:rPr>
              <a:t>   ишлаш  пунктига  етказиб  бериш  ва турли   хил    </a:t>
            </a:r>
          </a:p>
          <a:p>
            <a:r>
              <a:rPr lang="ru-RU" sz="2800" b="1">
                <a:solidFill>
                  <a:srgbClr val="FF0000"/>
                </a:solidFill>
                <a:latin typeface="Times New Roman" pitchFamily="18" charset="0"/>
                <a:cs typeface="Times New Roman" pitchFamily="18" charset="0"/>
              </a:rPr>
              <a:t>   чиқиндилардан тозалаб, тўғридан- тўғри қайта </a:t>
            </a:r>
          </a:p>
          <a:p>
            <a:r>
              <a:rPr lang="ru-RU" sz="2800" b="1">
                <a:solidFill>
                  <a:srgbClr val="FF0000"/>
                </a:solidFill>
                <a:latin typeface="Times New Roman" pitchFamily="18" charset="0"/>
                <a:cs typeface="Times New Roman" pitchFamily="18" charset="0"/>
              </a:rPr>
              <a:t>       ишлашга  жўнатиш   имконини    берадиган </a:t>
            </a:r>
          </a:p>
          <a:p>
            <a:r>
              <a:rPr lang="ru-RU" sz="2800" b="1">
                <a:solidFill>
                  <a:srgbClr val="FF0000"/>
                </a:solidFill>
                <a:latin typeface="Times New Roman" pitchFamily="18" charset="0"/>
                <a:cs typeface="Times New Roman" pitchFamily="18" charset="0"/>
              </a:rPr>
              <a:t>            технологиялардан </a:t>
            </a:r>
            <a:r>
              <a:rPr lang="ru-RU" sz="2800" b="1">
                <a:latin typeface="Times New Roman" pitchFamily="18" charset="0"/>
                <a:cs typeface="Times New Roman" pitchFamily="18" charset="0"/>
              </a:rPr>
              <a:t>фойдаланиш  мақсадга  </a:t>
            </a:r>
          </a:p>
          <a:p>
            <a:r>
              <a:rPr lang="ru-RU" sz="2800" b="1">
                <a:latin typeface="Times New Roman" pitchFamily="18" charset="0"/>
                <a:cs typeface="Times New Roman" pitchFamily="18" charset="0"/>
              </a:rPr>
              <a:t>                          мувофиқ ҳисобланади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635375" y="1773238"/>
            <a:ext cx="5184775" cy="3240087"/>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200" b="1" dirty="0">
                <a:solidFill>
                  <a:srgbClr val="FF0000"/>
                </a:solidFill>
                <a:latin typeface="Times New Roman" pitchFamily="18" charset="0"/>
                <a:cs typeface="Times New Roman" pitchFamily="18" charset="0"/>
              </a:rPr>
              <a:t>     </a:t>
            </a:r>
            <a:r>
              <a:rPr lang="uz-Cyrl-UZ" sz="2400" b="1" dirty="0">
                <a:solidFill>
                  <a:srgbClr val="FF0000"/>
                </a:solidFill>
                <a:latin typeface="Times New Roman" pitchFamily="18" charset="0"/>
                <a:cs typeface="Times New Roman" pitchFamily="18" charset="0"/>
              </a:rPr>
              <a:t>1). </a:t>
            </a:r>
            <a:r>
              <a:rPr lang="uz-Cyrl-UZ" sz="2400" b="1" dirty="0">
                <a:solidFill>
                  <a:schemeClr val="tx1"/>
                </a:solidFill>
                <a:latin typeface="Times New Roman" pitchFamily="18" charset="0"/>
                <a:cs typeface="Times New Roman" pitchFamily="18" charset="0"/>
              </a:rPr>
              <a:t>Нима учун маҳсулотлар  </a:t>
            </a:r>
            <a:r>
              <a:rPr lang="uz-Cyrl-UZ" sz="2400" b="1" dirty="0">
                <a:solidFill>
                  <a:srgbClr val="FF0000"/>
                </a:solidFill>
                <a:latin typeface="Times New Roman" pitchFamily="18" charset="0"/>
                <a:cs typeface="Times New Roman" pitchFamily="18" charset="0"/>
              </a:rPr>
              <a:t>сараланади? </a:t>
            </a:r>
          </a:p>
          <a:p>
            <a:pPr algn="just" fontAlgn="auto">
              <a:spcBef>
                <a:spcPts val="0"/>
              </a:spcBef>
              <a:spcAft>
                <a:spcPts val="0"/>
              </a:spcAft>
              <a:defRPr/>
            </a:pPr>
            <a:r>
              <a:rPr lang="uz-Cyrl-UZ" sz="2400" b="1" dirty="0">
                <a:solidFill>
                  <a:schemeClr val="tx1"/>
                </a:solidFill>
                <a:latin typeface="Times New Roman" pitchFamily="18" charset="0"/>
                <a:cs typeface="Times New Roman" pitchFamily="18" charset="0"/>
              </a:rPr>
              <a:t>     </a:t>
            </a:r>
            <a:r>
              <a:rPr lang="uz-Cyrl-UZ" sz="2400" b="1" dirty="0">
                <a:solidFill>
                  <a:srgbClr val="FF0000"/>
                </a:solidFill>
                <a:latin typeface="Times New Roman" pitchFamily="18" charset="0"/>
                <a:cs typeface="Times New Roman" pitchFamily="18" charset="0"/>
              </a:rPr>
              <a:t>2).</a:t>
            </a:r>
            <a:r>
              <a:rPr lang="uz-Cyrl-UZ" sz="2400" b="1" dirty="0">
                <a:solidFill>
                  <a:schemeClr val="tx1"/>
                </a:solidFill>
                <a:latin typeface="Times New Roman" pitchFamily="18" charset="0"/>
                <a:cs typeface="Times New Roman" pitchFamily="18" charset="0"/>
              </a:rPr>
              <a:t> Маҳсулотлар қандай </a:t>
            </a:r>
            <a:r>
              <a:rPr lang="uz-Cyrl-UZ" sz="2400" b="1" dirty="0">
                <a:solidFill>
                  <a:srgbClr val="FF0000"/>
                </a:solidFill>
                <a:latin typeface="Times New Roman" pitchFamily="18" charset="0"/>
                <a:cs typeface="Times New Roman" pitchFamily="18" charset="0"/>
              </a:rPr>
              <a:t>кўрсатгичларга</a:t>
            </a:r>
            <a:r>
              <a:rPr lang="uz-Cyrl-UZ" sz="2400" b="1" dirty="0">
                <a:solidFill>
                  <a:schemeClr val="tx1"/>
                </a:solidFill>
                <a:latin typeface="Times New Roman" pitchFamily="18" charset="0"/>
                <a:cs typeface="Times New Roman" pitchFamily="18" charset="0"/>
              </a:rPr>
              <a:t> асосан сараланади? </a:t>
            </a:r>
            <a:endParaRPr lang="ru-RU" sz="2400" b="1" dirty="0">
              <a:solidFill>
                <a:schemeClr val="tx1"/>
              </a:solidFill>
              <a:latin typeface="Times New Roman" pitchFamily="18" charset="0"/>
              <a:cs typeface="Times New Roman" pitchFamily="18" charset="0"/>
            </a:endParaRPr>
          </a:p>
        </p:txBody>
      </p:sp>
      <p:sp>
        <p:nvSpPr>
          <p:cNvPr id="5" name="Скругленный прямоугольник 4"/>
          <p:cNvSpPr/>
          <p:nvPr/>
        </p:nvSpPr>
        <p:spPr>
          <a:xfrm>
            <a:off x="684213" y="476250"/>
            <a:ext cx="7920037" cy="576263"/>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Мавзу бўйича билим савиясини баҳолаш </a:t>
            </a:r>
            <a:endParaRPr lang="uz-Cyrl-UZ" sz="3200" b="1" dirty="0">
              <a:latin typeface="Times New Roman" pitchFamily="18" charset="0"/>
              <a:cs typeface="Times New Roman" pitchFamily="18" charset="0"/>
            </a:endParaRPr>
          </a:p>
        </p:txBody>
      </p:sp>
      <p:sp>
        <p:nvSpPr>
          <p:cNvPr id="3" name="Скругленный прямоугольник 2"/>
          <p:cNvSpPr/>
          <p:nvPr/>
        </p:nvSpPr>
        <p:spPr>
          <a:xfrm>
            <a:off x="179388" y="1773238"/>
            <a:ext cx="3313112" cy="3240087"/>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400" b="1" i="1" dirty="0">
                <a:latin typeface="Times New Roman" pitchFamily="18" charset="0"/>
                <a:cs typeface="Times New Roman" pitchFamily="18" charset="0"/>
              </a:rPr>
              <a:t>Маҳсулотларни саралаш усуллари, механизациялаш </a:t>
            </a:r>
            <a:r>
              <a:rPr lang="uz-Cyrl-UZ" sz="2400" b="1" i="1" dirty="0">
                <a:latin typeface="Times New Roman" pitchFamily="18" charset="0"/>
                <a:cs typeface="Times New Roman" pitchFamily="18" charset="0"/>
              </a:rPr>
              <a:t>асослари,  </a:t>
            </a:r>
            <a:r>
              <a:rPr lang="uz-Cyrl-UZ" sz="2400" b="1" i="1" dirty="0">
                <a:latin typeface="Times New Roman" pitchFamily="18" charset="0"/>
                <a:cs typeface="Times New Roman" pitchFamily="18" charset="0"/>
              </a:rPr>
              <a:t>ехнологик </a:t>
            </a:r>
            <a:r>
              <a:rPr lang="uz-Cyrl-UZ" sz="2400" b="1" i="1" dirty="0">
                <a:latin typeface="Times New Roman" pitchFamily="18" charset="0"/>
                <a:cs typeface="Times New Roman" pitchFamily="18" charset="0"/>
              </a:rPr>
              <a:t>жараёнлар ва машиналар тури, машинанинг ишчи қисмлари.</a:t>
            </a:r>
            <a:endParaRPr lang="ru-RU" sz="2400" b="1" dirty="0">
              <a:latin typeface="Times New Roman" pitchFamily="18" charset="0"/>
              <a:cs typeface="Times New Roman" pitchFamily="18" charset="0"/>
            </a:endParaRPr>
          </a:p>
        </p:txBody>
      </p:sp>
      <p:sp>
        <p:nvSpPr>
          <p:cNvPr id="4" name="Скругленный прямоугольник 3"/>
          <p:cNvSpPr/>
          <p:nvPr/>
        </p:nvSpPr>
        <p:spPr>
          <a:xfrm>
            <a:off x="468313" y="1166813"/>
            <a:ext cx="2808287" cy="45720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solidFill>
                  <a:srgbClr val="C00000"/>
                </a:solidFill>
                <a:latin typeface="Times New Roman" pitchFamily="18" charset="0"/>
                <a:cs typeface="Times New Roman" pitchFamily="18" charset="0"/>
              </a:rPr>
              <a:t>Тушунчалар </a:t>
            </a:r>
            <a:endParaRPr lang="ru-RU" sz="3200" b="1" dirty="0">
              <a:solidFill>
                <a:srgbClr val="C00000"/>
              </a:solidFill>
              <a:latin typeface="Times New Roman" pitchFamily="18" charset="0"/>
              <a:cs typeface="Times New Roman" pitchFamily="18" charset="0"/>
            </a:endParaRPr>
          </a:p>
        </p:txBody>
      </p:sp>
      <p:sp>
        <p:nvSpPr>
          <p:cNvPr id="6" name="Скругленный прямоугольник 5"/>
          <p:cNvSpPr/>
          <p:nvPr/>
        </p:nvSpPr>
        <p:spPr>
          <a:xfrm>
            <a:off x="4284663" y="1173163"/>
            <a:ext cx="3816350" cy="45085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solidFill>
                  <a:srgbClr val="C00000"/>
                </a:solidFill>
                <a:latin typeface="Times New Roman" pitchFamily="18" charset="0"/>
                <a:cs typeface="Times New Roman" pitchFamily="18" charset="0"/>
              </a:rPr>
              <a:t>Назорат саволлари</a:t>
            </a:r>
          </a:p>
        </p:txBody>
      </p:sp>
      <p:graphicFrame>
        <p:nvGraphicFramePr>
          <p:cNvPr id="8" name="Таблица 7"/>
          <p:cNvGraphicFramePr>
            <a:graphicFrameLocks noGrp="1"/>
          </p:cNvGraphicFramePr>
          <p:nvPr/>
        </p:nvGraphicFramePr>
        <p:xfrm>
          <a:off x="358775" y="5157788"/>
          <a:ext cx="8389938" cy="1443037"/>
        </p:xfrm>
        <a:graphic>
          <a:graphicData uri="http://schemas.openxmlformats.org/drawingml/2006/table">
            <a:tbl>
              <a:tblPr firstRow="1" firstCol="1" lastRow="1" lastCol="1" bandRow="1" bandCol="1">
                <a:tableStyleId>{5C22544A-7EE6-4342-B048-85BDC9FD1C3A}</a:tableStyleId>
              </a:tblPr>
              <a:tblGrid>
                <a:gridCol w="2645159"/>
                <a:gridCol w="3249766"/>
                <a:gridCol w="2494008"/>
              </a:tblGrid>
              <a:tr h="792088">
                <a:tc>
                  <a:txBody>
                    <a:bodyPr/>
                    <a:lstStyle/>
                    <a:p>
                      <a:pPr algn="ctr">
                        <a:lnSpc>
                          <a:spcPct val="115000"/>
                        </a:lnSpc>
                        <a:spcAft>
                          <a:spcPts val="0"/>
                        </a:spcAft>
                      </a:pPr>
                      <a:r>
                        <a:rPr lang="ru-RU" sz="2400" dirty="0" err="1" smtClean="0">
                          <a:solidFill>
                            <a:schemeClr val="tx1"/>
                          </a:solidFill>
                          <a:effectLst/>
                          <a:latin typeface="Times New Roman" pitchFamily="18" charset="0"/>
                          <a:cs typeface="Times New Roman" pitchFamily="18" charset="0"/>
                        </a:rPr>
                        <a:t>Биламан</a:t>
                      </a:r>
                      <a:r>
                        <a:rPr lang="ru-RU" sz="2400" dirty="0" smtClean="0">
                          <a:solidFill>
                            <a:schemeClr val="tx1"/>
                          </a:solidFill>
                          <a:effectLst/>
                          <a:latin typeface="Times New Roman" pitchFamily="18" charset="0"/>
                          <a:cs typeface="Times New Roman" pitchFamily="18" charset="0"/>
                        </a:rPr>
                        <a:t> </a:t>
                      </a:r>
                    </a:p>
                    <a:p>
                      <a:pPr algn="ctr">
                        <a:lnSpc>
                          <a:spcPct val="115000"/>
                        </a:lnSpc>
                        <a:spcAft>
                          <a:spcPts val="0"/>
                        </a:spcAft>
                      </a:pP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r>
                        <a:rPr lang="ru-RU" sz="2400" dirty="0" smtClean="0">
                          <a:solidFill>
                            <a:srgbClr val="FF0000"/>
                          </a:solidFill>
                          <a:effectLst/>
                          <a:latin typeface="Times New Roman" pitchFamily="18" charset="0"/>
                          <a:cs typeface="Times New Roman" pitchFamily="18" charset="0"/>
                        </a:rPr>
                        <a:t> </a:t>
                      </a: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2794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Билишни</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хоҳлайман</a:t>
                      </a:r>
                      <a:r>
                        <a:rPr lang="ru-RU" sz="2400" dirty="0" smtClean="0">
                          <a:solidFill>
                            <a:schemeClr val="tx1"/>
                          </a:solidFill>
                          <a:effectLst/>
                          <a:latin typeface="Times New Roman" pitchFamily="18" charset="0"/>
                          <a:cs typeface="Times New Roman" pitchFamily="18" charset="0"/>
                        </a:rPr>
                        <a:t> </a:t>
                      </a: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Билиб</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олдим</a:t>
                      </a:r>
                      <a:r>
                        <a:rPr lang="ru-RU" sz="2400" dirty="0" smtClean="0">
                          <a:solidFill>
                            <a:schemeClr val="tx1"/>
                          </a:solidFill>
                          <a:effectLst/>
                          <a:latin typeface="Times New Roman" pitchFamily="18" charset="0"/>
                          <a:cs typeface="Times New Roman" pitchFamily="18" charset="0"/>
                        </a:rPr>
                        <a:t>    </a:t>
                      </a:r>
                      <a:r>
                        <a:rPr lang="ru-RU" sz="1600" dirty="0" smtClean="0">
                          <a:solidFill>
                            <a:srgbClr val="FF0000"/>
                          </a:solidFill>
                          <a:effectLst/>
                          <a:latin typeface="Times New Roman" pitchFamily="18" charset="0"/>
                          <a:cs typeface="Times New Roman" pitchFamily="18" charset="0"/>
                        </a:rPr>
                        <a:t>(</a:t>
                      </a:r>
                      <a:r>
                        <a:rPr lang="ru-RU" sz="1600" dirty="0" err="1" smtClean="0">
                          <a:solidFill>
                            <a:srgbClr val="FF0000"/>
                          </a:solidFill>
                          <a:effectLst/>
                          <a:latin typeface="Times New Roman" pitchFamily="18" charset="0"/>
                          <a:cs typeface="Times New Roman" pitchFamily="18" charset="0"/>
                        </a:rPr>
                        <a:t>дарс</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охирида</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ёзилади</a:t>
                      </a:r>
                      <a:r>
                        <a:rPr lang="ru-RU" sz="1600" dirty="0" smtClean="0">
                          <a:solidFill>
                            <a:srgbClr val="FF0000"/>
                          </a:solidFill>
                          <a:effectLst/>
                          <a:latin typeface="Times New Roman" pitchFamily="18" charset="0"/>
                          <a:cs typeface="Times New Roman" pitchFamily="18" charset="0"/>
                        </a:rPr>
                        <a:t>)</a:t>
                      </a:r>
                    </a:p>
                    <a:p>
                      <a:pPr algn="ctr">
                        <a:lnSpc>
                          <a:spcPct val="115000"/>
                        </a:lnSpc>
                        <a:spcAft>
                          <a:spcPts val="0"/>
                        </a:spcAft>
                      </a:pP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61805">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8651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ru-RU" sz="3200" b="1" dirty="0">
                <a:latin typeface="Times New Roman" pitchFamily="18" charset="0"/>
                <a:cs typeface="Times New Roman" pitchFamily="18" charset="0"/>
              </a:rPr>
              <a:t>1. </a:t>
            </a:r>
            <a:r>
              <a:rPr lang="ru-RU" sz="3200" b="1" dirty="0" err="1">
                <a:latin typeface="Times New Roman" pitchFamily="18" charset="0"/>
                <a:cs typeface="Times New Roman" pitchFamily="18" charset="0"/>
              </a:rPr>
              <a:t>Донларни</a:t>
            </a:r>
            <a:r>
              <a:rPr lang="ru-RU" sz="3200" b="1" dirty="0">
                <a:latin typeface="Times New Roman" pitchFamily="18" charset="0"/>
                <a:cs typeface="Times New Roman" pitchFamily="18" charset="0"/>
              </a:rPr>
              <a:t> </a:t>
            </a:r>
            <a:r>
              <a:rPr lang="ru-RU" sz="3200" b="1" dirty="0" err="1">
                <a:latin typeface="Times New Roman" pitchFamily="18" charset="0"/>
                <a:cs typeface="Times New Roman" pitchFamily="18" charset="0"/>
              </a:rPr>
              <a:t>саралаш</a:t>
            </a:r>
            <a:r>
              <a:rPr lang="ru-RU" sz="3200" b="1" dirty="0">
                <a:latin typeface="Times New Roman" pitchFamily="18" charset="0"/>
                <a:cs typeface="Times New Roman" pitchFamily="18" charset="0"/>
              </a:rPr>
              <a:t> </a:t>
            </a:r>
            <a:r>
              <a:rPr lang="ru-RU" sz="3200" b="1" dirty="0" err="1">
                <a:latin typeface="Times New Roman" pitchFamily="18" charset="0"/>
                <a:cs typeface="Times New Roman" pitchFamily="18" charset="0"/>
              </a:rPr>
              <a:t>хоссалари</a:t>
            </a:r>
            <a:r>
              <a:rPr lang="ru-RU" sz="3200" b="1" dirty="0">
                <a:latin typeface="Times New Roman" pitchFamily="18" charset="0"/>
                <a:cs typeface="Times New Roman" pitchFamily="18" charset="0"/>
              </a:rPr>
              <a:t> </a:t>
            </a:r>
            <a:r>
              <a:rPr lang="ru-RU" sz="3200" b="1" dirty="0" err="1">
                <a:latin typeface="Times New Roman" pitchFamily="18" charset="0"/>
                <a:cs typeface="Times New Roman" pitchFamily="18" charset="0"/>
              </a:rPr>
              <a:t>ва</a:t>
            </a:r>
            <a:r>
              <a:rPr lang="ru-RU" sz="3200" b="1" dirty="0">
                <a:latin typeface="Times New Roman" pitchFamily="18" charset="0"/>
                <a:cs typeface="Times New Roman" pitchFamily="18" charset="0"/>
              </a:rPr>
              <a:t> </a:t>
            </a:r>
            <a:r>
              <a:rPr lang="ru-RU" sz="3200" b="1" dirty="0" err="1">
                <a:latin typeface="Times New Roman" pitchFamily="18" charset="0"/>
                <a:cs typeface="Times New Roman" pitchFamily="18" charset="0"/>
              </a:rPr>
              <a:t>хусусиятлари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576263" y="1557338"/>
            <a:ext cx="7991475" cy="5040312"/>
          </a:xfrm>
          <a:prstGeom prst="roundRect">
            <a:avLst/>
          </a:prstGeom>
          <a:solidFill>
            <a:schemeClr val="accent6">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16387" name="Прямоугольник 2"/>
          <p:cNvSpPr>
            <a:spLocks noChangeArrowheads="1"/>
          </p:cNvSpPr>
          <p:nvPr/>
        </p:nvSpPr>
        <p:spPr bwMode="auto">
          <a:xfrm>
            <a:off x="827088" y="1844675"/>
            <a:ext cx="7489825" cy="4832350"/>
          </a:xfrm>
          <a:prstGeom prst="rect">
            <a:avLst/>
          </a:prstGeom>
          <a:noFill/>
          <a:ln w="9525">
            <a:noFill/>
            <a:miter lim="800000"/>
            <a:headEnd/>
            <a:tailEnd/>
          </a:ln>
        </p:spPr>
        <p:txBody>
          <a:bodyPr>
            <a:spAutoFit/>
          </a:bodyPr>
          <a:lstStyle/>
          <a:p>
            <a:pPr algn="just"/>
            <a:r>
              <a:rPr lang="uz-Cyrl-UZ" sz="2400" b="1">
                <a:latin typeface="Times New Roman" pitchFamily="18" charset="0"/>
                <a:cs typeface="Times New Roman" pitchFamily="18" charset="0"/>
              </a:rPr>
              <a:t>        </a:t>
            </a:r>
            <a:r>
              <a:rPr lang="uz-Cyrl-UZ" sz="2800" b="1">
                <a:latin typeface="Times New Roman" pitchFamily="18" charset="0"/>
                <a:cs typeface="Times New Roman" pitchFamily="18" charset="0"/>
              </a:rPr>
              <a:t>Дон қўлланилишига кўра куйидаги:       </a:t>
            </a:r>
            <a:r>
              <a:rPr lang="uz-Cyrl-UZ" sz="2800" b="1">
                <a:solidFill>
                  <a:srgbClr val="FF0000"/>
                </a:solidFill>
                <a:latin typeface="Times New Roman" pitchFamily="18" charset="0"/>
                <a:cs typeface="Times New Roman" pitchFamily="18" charset="0"/>
              </a:rPr>
              <a:t>1) уруғлик; 2) озиқ-овқат; 3) омухта ем учун ва техник донлар</a:t>
            </a:r>
            <a:r>
              <a:rPr lang="uz-Cyrl-UZ" sz="2800" b="1">
                <a:latin typeface="Times New Roman" pitchFamily="18" charset="0"/>
                <a:cs typeface="Times New Roman" pitchFamily="18" charset="0"/>
              </a:rPr>
              <a:t> каби гуруҳларга бўлинади:  </a:t>
            </a:r>
            <a:endParaRPr lang="ru-RU" sz="2800" b="1">
              <a:latin typeface="Times New Roman" pitchFamily="18" charset="0"/>
              <a:cs typeface="Times New Roman" pitchFamily="18" charset="0"/>
            </a:endParaRPr>
          </a:p>
          <a:p>
            <a:pPr algn="just"/>
            <a:r>
              <a:rPr lang="uz-Cyrl-UZ" sz="2800" b="1">
                <a:latin typeface="Times New Roman" pitchFamily="18" charset="0"/>
                <a:cs typeface="Times New Roman" pitchFamily="18" charset="0"/>
              </a:rPr>
              <a:t>       Ҳар бир гуруҳдаги дон сифатига давлат стандартида белгиланган алоҳида талаблар қўйилади. Доннинг керакли бўлган сифатига уларни  саралаш орқали эришилади. </a:t>
            </a:r>
            <a:endParaRPr lang="ru-RU" sz="2800" b="1">
              <a:latin typeface="Times New Roman" pitchFamily="18" charset="0"/>
              <a:cs typeface="Times New Roman" pitchFamily="18" charset="0"/>
            </a:endParaRPr>
          </a:p>
          <a:p>
            <a:pPr algn="just"/>
            <a:r>
              <a:rPr lang="uz-Cyrl-UZ" sz="2800" b="1">
                <a:latin typeface="Times New Roman" pitchFamily="18" charset="0"/>
                <a:cs typeface="Times New Roman" pitchFamily="18" charset="0"/>
              </a:rPr>
              <a:t>       Уруғлик донлар асосан уларнинг </a:t>
            </a:r>
            <a:r>
              <a:rPr lang="uz-Cyrl-UZ" sz="2800" b="1">
                <a:solidFill>
                  <a:srgbClr val="FF0000"/>
                </a:solidFill>
                <a:latin typeface="Times New Roman" pitchFamily="18" charset="0"/>
                <a:cs typeface="Times New Roman" pitchFamily="18" charset="0"/>
              </a:rPr>
              <a:t>бир хил ўлчамлиги, зичлиги ва юзасининг</a:t>
            </a:r>
            <a:r>
              <a:rPr lang="uz-Cyrl-UZ" sz="2800" b="1">
                <a:latin typeface="Times New Roman" pitchFamily="18" charset="0"/>
                <a:cs typeface="Times New Roman" pitchFamily="18" charset="0"/>
              </a:rPr>
              <a:t> </a:t>
            </a:r>
            <a:r>
              <a:rPr lang="uz-Cyrl-UZ" sz="2800" b="1">
                <a:solidFill>
                  <a:srgbClr val="FF0000"/>
                </a:solidFill>
                <a:latin typeface="Times New Roman" pitchFamily="18" charset="0"/>
                <a:cs typeface="Times New Roman" pitchFamily="18" charset="0"/>
              </a:rPr>
              <a:t>хоссаларига</a:t>
            </a:r>
            <a:r>
              <a:rPr lang="uz-Cyrl-UZ" sz="2800" b="1">
                <a:latin typeface="Times New Roman" pitchFamily="18" charset="0"/>
                <a:cs typeface="Times New Roman" pitchFamily="18" charset="0"/>
              </a:rPr>
              <a:t> қараб сараланади.</a:t>
            </a:r>
            <a:endParaRPr lang="ru-RU" sz="2800" b="1">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323850" y="260350"/>
            <a:ext cx="8424863" cy="8651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ru-RU" sz="3600" b="1" dirty="0" err="1">
                <a:latin typeface="Times New Roman" pitchFamily="18" charset="0"/>
                <a:cs typeface="Times New Roman" pitchFamily="18" charset="0"/>
              </a:rPr>
              <a:t>Донларни</a:t>
            </a:r>
            <a:r>
              <a:rPr lang="ru-RU" sz="3600" b="1" dirty="0">
                <a:latin typeface="Times New Roman" pitchFamily="18" charset="0"/>
                <a:cs typeface="Times New Roman" pitchFamily="18" charset="0"/>
              </a:rPr>
              <a:t> </a:t>
            </a:r>
            <a:r>
              <a:rPr lang="ru-RU" sz="3600" b="1" dirty="0" err="1">
                <a:latin typeface="Times New Roman" pitchFamily="18" charset="0"/>
                <a:cs typeface="Times New Roman" pitchFamily="18" charset="0"/>
              </a:rPr>
              <a:t>катталиги</a:t>
            </a:r>
            <a:r>
              <a:rPr lang="ru-RU" sz="3600" b="1" dirty="0">
                <a:latin typeface="Times New Roman" pitchFamily="18" charset="0"/>
                <a:cs typeface="Times New Roman" pitchFamily="18" charset="0"/>
              </a:rPr>
              <a:t> </a:t>
            </a:r>
            <a:r>
              <a:rPr lang="ru-RU" sz="3600" b="1" dirty="0" err="1">
                <a:latin typeface="Times New Roman" pitchFamily="18" charset="0"/>
                <a:cs typeface="Times New Roman" pitchFamily="18" charset="0"/>
              </a:rPr>
              <a:t>бўйича</a:t>
            </a:r>
            <a:r>
              <a:rPr lang="ru-RU" sz="3600" b="1" dirty="0">
                <a:latin typeface="Times New Roman" pitchFamily="18" charset="0"/>
                <a:cs typeface="Times New Roman" pitchFamily="18" charset="0"/>
              </a:rPr>
              <a:t> </a:t>
            </a:r>
            <a:r>
              <a:rPr lang="ru-RU" sz="3600" b="1" dirty="0" err="1">
                <a:latin typeface="Times New Roman" pitchFamily="18" charset="0"/>
                <a:cs typeface="Times New Roman" pitchFamily="18" charset="0"/>
              </a:rPr>
              <a:t>ажратиш</a:t>
            </a:r>
            <a:endParaRPr lang="ru-RU" sz="3600" b="1" dirty="0">
              <a:latin typeface="Times New Roman" pitchFamily="18" charset="0"/>
              <a:cs typeface="Times New Roman" pitchFamily="18" charset="0"/>
            </a:endParaRPr>
          </a:p>
        </p:txBody>
      </p:sp>
      <p:sp>
        <p:nvSpPr>
          <p:cNvPr id="5" name="Скругленный прямоугольник 4"/>
          <p:cNvSpPr/>
          <p:nvPr/>
        </p:nvSpPr>
        <p:spPr>
          <a:xfrm>
            <a:off x="576263" y="1557338"/>
            <a:ext cx="7991475" cy="5040312"/>
          </a:xfrm>
          <a:prstGeom prst="roundRect">
            <a:avLst/>
          </a:prstGeom>
          <a:solidFill>
            <a:schemeClr val="accent6">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pic>
        <p:nvPicPr>
          <p:cNvPr id="18435" name="Рисунок 5"/>
          <p:cNvPicPr>
            <a:picLocks noChangeAspect="1" noChangeArrowheads="1"/>
          </p:cNvPicPr>
          <p:nvPr/>
        </p:nvPicPr>
        <p:blipFill>
          <a:blip r:embed="rId3"/>
          <a:srcRect/>
          <a:stretch>
            <a:fillRect/>
          </a:stretch>
        </p:blipFill>
        <p:spPr bwMode="auto">
          <a:xfrm>
            <a:off x="900113" y="1773238"/>
            <a:ext cx="2951162" cy="4535487"/>
          </a:xfrm>
          <a:prstGeom prst="rect">
            <a:avLst/>
          </a:prstGeom>
          <a:noFill/>
          <a:ln w="19050">
            <a:solidFill>
              <a:schemeClr val="tx1"/>
            </a:solidFill>
            <a:miter lim="800000"/>
            <a:headEnd/>
            <a:tailEnd/>
          </a:ln>
        </p:spPr>
      </p:pic>
      <p:sp>
        <p:nvSpPr>
          <p:cNvPr id="18436" name="Прямоугольник 1"/>
          <p:cNvSpPr>
            <a:spLocks noChangeArrowheads="1"/>
          </p:cNvSpPr>
          <p:nvPr/>
        </p:nvSpPr>
        <p:spPr bwMode="auto">
          <a:xfrm>
            <a:off x="4032250" y="1446213"/>
            <a:ext cx="4535488" cy="5262562"/>
          </a:xfrm>
          <a:prstGeom prst="rect">
            <a:avLst/>
          </a:prstGeom>
          <a:noFill/>
          <a:ln w="9525">
            <a:noFill/>
            <a:miter lim="800000"/>
            <a:headEnd/>
            <a:tailEnd/>
          </a:ln>
        </p:spPr>
        <p:txBody>
          <a:bodyPr>
            <a:spAutoFit/>
          </a:bodyPr>
          <a:lstStyle/>
          <a:p>
            <a:pPr algn="just"/>
            <a:r>
              <a:rPr lang="uz-Cyrl-UZ" sz="2800" b="1">
                <a:latin typeface="Times New Roman" pitchFamily="18" charset="0"/>
                <a:cs typeface="Times New Roman" pitchFamily="18" charset="0"/>
              </a:rPr>
              <a:t>    Донли аралашмани катталигига караб ажра-тиш белгилари уларнинг </a:t>
            </a:r>
            <a:r>
              <a:rPr lang="uz-Cyrl-UZ" sz="2800" b="1">
                <a:solidFill>
                  <a:srgbClr val="FF0000"/>
                </a:solidFill>
                <a:latin typeface="Times New Roman" pitchFamily="18" charset="0"/>
                <a:cs typeface="Times New Roman" pitchFamily="18" charset="0"/>
              </a:rPr>
              <a:t>ўлчамлари</a:t>
            </a:r>
            <a:r>
              <a:rPr lang="uz-Cyrl-UZ" sz="2800" b="1">
                <a:latin typeface="Times New Roman" pitchFamily="18" charset="0"/>
                <a:cs typeface="Times New Roman" pitchFamily="18" charset="0"/>
              </a:rPr>
              <a:t> хисобланади. </a:t>
            </a:r>
          </a:p>
          <a:p>
            <a:pPr algn="just"/>
            <a:r>
              <a:rPr lang="uz-Cyrl-UZ" sz="2800" b="1">
                <a:latin typeface="Times New Roman" pitchFamily="18" charset="0"/>
                <a:cs typeface="Times New Roman" pitchFamily="18" charset="0"/>
              </a:rPr>
              <a:t>     Бу ўлчамлар учта ўзаро перпендикуляр йўналиш бўйича аниқланади, яъни </a:t>
            </a:r>
            <a:r>
              <a:rPr lang="uz-Cyrl-UZ" sz="2800" b="1">
                <a:solidFill>
                  <a:srgbClr val="FF0000"/>
                </a:solidFill>
                <a:latin typeface="Times New Roman" pitchFamily="18" charset="0"/>
                <a:cs typeface="Times New Roman" pitchFamily="18" charset="0"/>
              </a:rPr>
              <a:t>узунлиги </a:t>
            </a:r>
            <a:r>
              <a:rPr lang="uz-Cyrl-UZ" sz="2800" b="1" i="1">
                <a:solidFill>
                  <a:srgbClr val="FF0000"/>
                </a:solidFill>
                <a:latin typeface="Times New Roman" pitchFamily="18" charset="0"/>
                <a:cs typeface="Times New Roman" pitchFamily="18" charset="0"/>
              </a:rPr>
              <a:t>(</a:t>
            </a:r>
            <a:r>
              <a:rPr lang="en-US" sz="2800" b="1" i="1">
                <a:solidFill>
                  <a:srgbClr val="FF0000"/>
                </a:solidFill>
                <a:latin typeface="Times New Roman" pitchFamily="18" charset="0"/>
                <a:cs typeface="Times New Roman" pitchFamily="18" charset="0"/>
              </a:rPr>
              <a:t>l</a:t>
            </a:r>
            <a:r>
              <a:rPr lang="uz-Cyrl-UZ" sz="2800" b="1" i="1">
                <a:solidFill>
                  <a:srgbClr val="FF0000"/>
                </a:solidFill>
                <a:latin typeface="Times New Roman" pitchFamily="18" charset="0"/>
                <a:cs typeface="Times New Roman" pitchFamily="18" charset="0"/>
              </a:rPr>
              <a:t>)</a:t>
            </a:r>
            <a:r>
              <a:rPr lang="uz-Cyrl-UZ" sz="2800" b="1">
                <a:solidFill>
                  <a:srgbClr val="FF0000"/>
                </a:solidFill>
                <a:latin typeface="Times New Roman" pitchFamily="18" charset="0"/>
                <a:cs typeface="Times New Roman" pitchFamily="18" charset="0"/>
              </a:rPr>
              <a:t> </a:t>
            </a:r>
            <a:r>
              <a:rPr lang="uz-Cyrl-UZ" sz="2800" b="1">
                <a:latin typeface="Times New Roman" pitchFamily="18" charset="0"/>
                <a:cs typeface="Times New Roman" pitchFamily="18" charset="0"/>
              </a:rPr>
              <a:t>- энг катта бўйлама ўлчам, </a:t>
            </a:r>
            <a:r>
              <a:rPr lang="uz-Cyrl-UZ" sz="2800" b="1">
                <a:solidFill>
                  <a:srgbClr val="FF0000"/>
                </a:solidFill>
                <a:latin typeface="Times New Roman" pitchFamily="18" charset="0"/>
                <a:cs typeface="Times New Roman" pitchFamily="18" charset="0"/>
              </a:rPr>
              <a:t>эни</a:t>
            </a:r>
            <a:r>
              <a:rPr lang="en-US" sz="2800" b="1">
                <a:solidFill>
                  <a:srgbClr val="FF0000"/>
                </a:solidFill>
                <a:latin typeface="Times New Roman" pitchFamily="18" charset="0"/>
                <a:cs typeface="Times New Roman" pitchFamily="18" charset="0"/>
              </a:rPr>
              <a:t> </a:t>
            </a:r>
            <a:r>
              <a:rPr lang="en-US" sz="2800" b="1" i="1">
                <a:solidFill>
                  <a:srgbClr val="FF0000"/>
                </a:solidFill>
                <a:latin typeface="Times New Roman" pitchFamily="18" charset="0"/>
                <a:cs typeface="Times New Roman" pitchFamily="18" charset="0"/>
              </a:rPr>
              <a:t>(b)</a:t>
            </a:r>
            <a:r>
              <a:rPr lang="uz-Cyrl-UZ" sz="2800" b="1">
                <a:latin typeface="Times New Roman" pitchFamily="18" charset="0"/>
                <a:cs typeface="Times New Roman" pitchFamily="18" charset="0"/>
              </a:rPr>
              <a:t> - катта кўндаланг ўлчам, </a:t>
            </a:r>
            <a:r>
              <a:rPr lang="uz-Cyrl-UZ" sz="2800" b="1">
                <a:solidFill>
                  <a:srgbClr val="FF0000"/>
                </a:solidFill>
                <a:latin typeface="Times New Roman" pitchFamily="18" charset="0"/>
                <a:cs typeface="Times New Roman" pitchFamily="18" charset="0"/>
              </a:rPr>
              <a:t>қалинлиги</a:t>
            </a:r>
            <a:r>
              <a:rPr lang="en-US" sz="2800" b="1">
                <a:solidFill>
                  <a:srgbClr val="FF0000"/>
                </a:solidFill>
                <a:latin typeface="Times New Roman" pitchFamily="18" charset="0"/>
                <a:cs typeface="Times New Roman" pitchFamily="18" charset="0"/>
              </a:rPr>
              <a:t> </a:t>
            </a:r>
            <a:r>
              <a:rPr lang="en-US" sz="2800" b="1" i="1">
                <a:solidFill>
                  <a:srgbClr val="FF0000"/>
                </a:solidFill>
                <a:latin typeface="Times New Roman" pitchFamily="18" charset="0"/>
                <a:cs typeface="Times New Roman" pitchFamily="18" charset="0"/>
              </a:rPr>
              <a:t>(</a:t>
            </a:r>
            <a:r>
              <a:rPr lang="ru-RU" sz="2800" b="1" i="1">
                <a:solidFill>
                  <a:srgbClr val="FF0000"/>
                </a:solidFill>
                <a:latin typeface="Times New Roman" pitchFamily="18" charset="0"/>
                <a:cs typeface="Times New Roman" pitchFamily="18" charset="0"/>
              </a:rPr>
              <a:t>б</a:t>
            </a:r>
            <a:r>
              <a:rPr lang="en-US" sz="2800" b="1" i="1">
                <a:solidFill>
                  <a:srgbClr val="FF0000"/>
                </a:solidFill>
                <a:latin typeface="Times New Roman" pitchFamily="18" charset="0"/>
                <a:cs typeface="Times New Roman" pitchFamily="18" charset="0"/>
              </a:rPr>
              <a:t>)</a:t>
            </a:r>
            <a:r>
              <a:rPr lang="uz-Cyrl-UZ" sz="2800" b="1">
                <a:latin typeface="Times New Roman" pitchFamily="18" charset="0"/>
                <a:cs typeface="Times New Roman" pitchFamily="18" charset="0"/>
              </a:rPr>
              <a:t> - кичик кўндаланг ўлчам. </a:t>
            </a:r>
            <a:endParaRPr lang="ru-RU" sz="2800" b="1">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8651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ru-RU" sz="3600" b="1" dirty="0" err="1">
                <a:latin typeface="Times New Roman" pitchFamily="18" charset="0"/>
                <a:cs typeface="Times New Roman" pitchFamily="18" charset="0"/>
              </a:rPr>
              <a:t>Донни</a:t>
            </a:r>
            <a:r>
              <a:rPr lang="ru-RU" sz="3600" b="1" dirty="0">
                <a:latin typeface="Times New Roman" pitchFamily="18" charset="0"/>
                <a:cs typeface="Times New Roman" pitchFamily="18" charset="0"/>
              </a:rPr>
              <a:t> </a:t>
            </a:r>
            <a:r>
              <a:rPr lang="ru-RU" sz="3600" b="1" dirty="0" err="1">
                <a:latin typeface="Times New Roman" pitchFamily="18" charset="0"/>
                <a:cs typeface="Times New Roman" pitchFamily="18" charset="0"/>
              </a:rPr>
              <a:t>эни</a:t>
            </a:r>
            <a:r>
              <a:rPr lang="ru-RU" sz="3600" b="1" dirty="0">
                <a:latin typeface="Times New Roman" pitchFamily="18" charset="0"/>
                <a:cs typeface="Times New Roman" pitchFamily="18" charset="0"/>
              </a:rPr>
              <a:t> б</a:t>
            </a:r>
            <a:r>
              <a:rPr lang="uz-Cyrl-UZ" sz="3600" b="1" dirty="0">
                <a:latin typeface="Times New Roman" pitchFamily="18" charset="0"/>
                <a:cs typeface="Times New Roman" pitchFamily="18" charset="0"/>
              </a:rPr>
              <a:t>ўйича ажратиш</a:t>
            </a:r>
            <a:endParaRPr lang="ru-RU" sz="3600" b="1" dirty="0">
              <a:latin typeface="Times New Roman" pitchFamily="18" charset="0"/>
              <a:cs typeface="Times New Roman" pitchFamily="18" charset="0"/>
            </a:endParaRPr>
          </a:p>
        </p:txBody>
      </p:sp>
      <p:sp>
        <p:nvSpPr>
          <p:cNvPr id="5" name="Скругленный прямоугольник 4"/>
          <p:cNvSpPr/>
          <p:nvPr/>
        </p:nvSpPr>
        <p:spPr>
          <a:xfrm>
            <a:off x="576263" y="1557338"/>
            <a:ext cx="7991475" cy="5040312"/>
          </a:xfrm>
          <a:prstGeom prst="roundRect">
            <a:avLst/>
          </a:prstGeom>
          <a:solidFill>
            <a:schemeClr val="accent6">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20483" name="Прямоугольник 1"/>
          <p:cNvSpPr>
            <a:spLocks noChangeArrowheads="1"/>
          </p:cNvSpPr>
          <p:nvPr/>
        </p:nvSpPr>
        <p:spPr bwMode="auto">
          <a:xfrm>
            <a:off x="792163" y="1606550"/>
            <a:ext cx="7559675" cy="954088"/>
          </a:xfrm>
          <a:prstGeom prst="rect">
            <a:avLst/>
          </a:prstGeom>
          <a:noFill/>
          <a:ln w="9525">
            <a:noFill/>
            <a:miter lim="800000"/>
            <a:headEnd/>
            <a:tailEnd/>
          </a:ln>
        </p:spPr>
        <p:txBody>
          <a:bodyPr>
            <a:spAutoFit/>
          </a:bodyPr>
          <a:lstStyle/>
          <a:p>
            <a:pPr algn="just"/>
            <a:r>
              <a:rPr lang="uz-Cyrl-UZ" sz="2800" b="1">
                <a:latin typeface="Times New Roman" pitchFamily="18" charset="0"/>
                <a:cs typeface="Times New Roman" pitchFamily="18" charset="0"/>
              </a:rPr>
              <a:t>Донни эни  бўйича  ажратиш  </a:t>
            </a:r>
            <a:r>
              <a:rPr lang="uz-Cyrl-UZ" sz="2800" b="1">
                <a:solidFill>
                  <a:srgbClr val="FF0000"/>
                </a:solidFill>
                <a:latin typeface="Times New Roman" pitchFamily="18" charset="0"/>
                <a:cs typeface="Times New Roman" pitchFamily="18" charset="0"/>
              </a:rPr>
              <a:t>юмалоқ  кўзли  ғалвирлар </a:t>
            </a:r>
            <a:r>
              <a:rPr lang="uz-Cyrl-UZ" sz="2800" b="1">
                <a:latin typeface="Times New Roman" pitchFamily="18" charset="0"/>
                <a:cs typeface="Times New Roman" pitchFamily="18" charset="0"/>
              </a:rPr>
              <a:t>  ёрдамида  амалга оширилади.</a:t>
            </a:r>
            <a:endParaRPr lang="ru-RU" sz="2800" b="1">
              <a:latin typeface="Times New Roman" pitchFamily="18" charset="0"/>
              <a:cs typeface="Times New Roman" pitchFamily="18" charset="0"/>
            </a:endParaRPr>
          </a:p>
        </p:txBody>
      </p:sp>
      <p:pic>
        <p:nvPicPr>
          <p:cNvPr id="20484" name="Рисунок 5"/>
          <p:cNvPicPr>
            <a:picLocks noChangeAspect="1" noChangeArrowheads="1"/>
          </p:cNvPicPr>
          <p:nvPr/>
        </p:nvPicPr>
        <p:blipFill>
          <a:blip r:embed="rId3"/>
          <a:srcRect/>
          <a:stretch>
            <a:fillRect/>
          </a:stretch>
        </p:blipFill>
        <p:spPr bwMode="auto">
          <a:xfrm>
            <a:off x="1138238" y="2592388"/>
            <a:ext cx="4392612" cy="3870325"/>
          </a:xfrm>
          <a:prstGeom prst="rect">
            <a:avLst/>
          </a:prstGeom>
          <a:noFill/>
          <a:ln w="19050">
            <a:solidFill>
              <a:schemeClr val="accent1"/>
            </a:solidFill>
            <a:miter lim="800000"/>
            <a:headEnd/>
            <a:tailEnd/>
          </a:ln>
        </p:spPr>
      </p:pic>
      <p:sp>
        <p:nvSpPr>
          <p:cNvPr id="20485" name="Прямоугольник 6"/>
          <p:cNvSpPr>
            <a:spLocks noChangeArrowheads="1"/>
          </p:cNvSpPr>
          <p:nvPr/>
        </p:nvSpPr>
        <p:spPr bwMode="auto">
          <a:xfrm>
            <a:off x="5651500" y="2603500"/>
            <a:ext cx="2808288" cy="3170238"/>
          </a:xfrm>
          <a:prstGeom prst="rect">
            <a:avLst/>
          </a:prstGeom>
          <a:noFill/>
          <a:ln w="9525">
            <a:noFill/>
            <a:miter lim="800000"/>
            <a:headEnd/>
            <a:tailEnd/>
          </a:ln>
        </p:spPr>
        <p:txBody>
          <a:bodyPr>
            <a:spAutoFit/>
          </a:bodyPr>
          <a:lstStyle/>
          <a:p>
            <a:pPr algn="ctr"/>
            <a:endParaRPr lang="uz-Cyrl-UZ" sz="2000" b="1">
              <a:latin typeface="Calibri" pitchFamily="34" charset="0"/>
            </a:endParaRPr>
          </a:p>
          <a:p>
            <a:pPr algn="ctr"/>
            <a:endParaRPr lang="uz-Cyrl-UZ" sz="2000" b="1">
              <a:latin typeface="Calibri" pitchFamily="34" charset="0"/>
            </a:endParaRPr>
          </a:p>
          <a:p>
            <a:pPr algn="ctr"/>
            <a:r>
              <a:rPr lang="uz-Cyrl-UZ" sz="2000" b="1">
                <a:latin typeface="Calibri" pitchFamily="34" charset="0"/>
              </a:rPr>
              <a:t>Донларни юмалоқ кўзли ғалвирда ажратиш.                               </a:t>
            </a:r>
            <a:r>
              <a:rPr lang="uz-Cyrl-UZ" sz="2000">
                <a:latin typeface="Calibri" pitchFamily="34" charset="0"/>
              </a:rPr>
              <a:t>1, 2 ва 3 - эни ғалвир кўзи диаметридан кичик донлар;                                        4 - эни галвир кўзи диаметридан катта дон.</a:t>
            </a:r>
            <a:endParaRPr lang="ru-RU" sz="2000">
              <a:latin typeface="Calibri"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576263" y="260350"/>
            <a:ext cx="7991475" cy="8651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ru-RU" sz="3600" b="1" dirty="0" err="1">
                <a:latin typeface="Times New Roman" pitchFamily="18" charset="0"/>
                <a:cs typeface="Times New Roman" pitchFamily="18" charset="0"/>
              </a:rPr>
              <a:t>Донни</a:t>
            </a:r>
            <a:r>
              <a:rPr lang="ru-RU" sz="3600" b="1" dirty="0">
                <a:latin typeface="Times New Roman" pitchFamily="18" charset="0"/>
                <a:cs typeface="Times New Roman" pitchFamily="18" charset="0"/>
              </a:rPr>
              <a:t> </a:t>
            </a:r>
            <a:r>
              <a:rPr lang="ru-RU" sz="3600" b="1" dirty="0" err="1">
                <a:latin typeface="Times New Roman" pitchFamily="18" charset="0"/>
                <a:cs typeface="Times New Roman" pitchFamily="18" charset="0"/>
              </a:rPr>
              <a:t>қалинлиги</a:t>
            </a:r>
            <a:r>
              <a:rPr lang="ru-RU" sz="3600" b="1" dirty="0">
                <a:latin typeface="Times New Roman" pitchFamily="18" charset="0"/>
                <a:cs typeface="Times New Roman" pitchFamily="18" charset="0"/>
              </a:rPr>
              <a:t>  б</a:t>
            </a:r>
            <a:r>
              <a:rPr lang="uz-Cyrl-UZ" sz="3600" b="1" dirty="0">
                <a:latin typeface="Times New Roman" pitchFamily="18" charset="0"/>
                <a:cs typeface="Times New Roman" pitchFamily="18" charset="0"/>
              </a:rPr>
              <a:t>ўйича ажратиш</a:t>
            </a:r>
            <a:endParaRPr lang="ru-RU" sz="3600" b="1" dirty="0">
              <a:latin typeface="Times New Roman" pitchFamily="18" charset="0"/>
              <a:cs typeface="Times New Roman" pitchFamily="18" charset="0"/>
            </a:endParaRPr>
          </a:p>
        </p:txBody>
      </p:sp>
      <p:sp>
        <p:nvSpPr>
          <p:cNvPr id="5" name="Скругленный прямоугольник 4"/>
          <p:cNvSpPr/>
          <p:nvPr/>
        </p:nvSpPr>
        <p:spPr>
          <a:xfrm>
            <a:off x="576263" y="1268413"/>
            <a:ext cx="7991475" cy="5329237"/>
          </a:xfrm>
          <a:prstGeom prst="roundRect">
            <a:avLst/>
          </a:prstGeom>
          <a:solidFill>
            <a:schemeClr val="accent6">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22531" name="Прямоугольник 7"/>
          <p:cNvSpPr>
            <a:spLocks noChangeArrowheads="1"/>
          </p:cNvSpPr>
          <p:nvPr/>
        </p:nvSpPr>
        <p:spPr bwMode="auto">
          <a:xfrm>
            <a:off x="971550" y="1341438"/>
            <a:ext cx="7345363" cy="2462212"/>
          </a:xfrm>
          <a:prstGeom prst="rect">
            <a:avLst/>
          </a:prstGeom>
          <a:noFill/>
          <a:ln w="9525">
            <a:noFill/>
            <a:miter lim="800000"/>
            <a:headEnd/>
            <a:tailEnd/>
          </a:ln>
        </p:spPr>
        <p:txBody>
          <a:bodyPr>
            <a:spAutoFit/>
          </a:bodyPr>
          <a:lstStyle/>
          <a:p>
            <a:pPr algn="just"/>
            <a:r>
              <a:rPr lang="uz-Cyrl-UZ" sz="2200" b="1">
                <a:latin typeface="Times New Roman" pitchFamily="18" charset="0"/>
                <a:cs typeface="Times New Roman" pitchFamily="18" charset="0"/>
              </a:rPr>
              <a:t>        Донни қалинлиги бўйича ажратиш </a:t>
            </a:r>
            <a:r>
              <a:rPr lang="uz-Cyrl-UZ" sz="2200" b="1">
                <a:solidFill>
                  <a:srgbClr val="FF0000"/>
                </a:solidFill>
                <a:latin typeface="Times New Roman" pitchFamily="18" charset="0"/>
                <a:cs typeface="Times New Roman" pitchFamily="18" charset="0"/>
              </a:rPr>
              <a:t>чўзинчоқ  тўртбурчак шаклидаги ғалвир </a:t>
            </a:r>
            <a:r>
              <a:rPr lang="uz-Cyrl-UZ" sz="2200" b="1">
                <a:latin typeface="Times New Roman" pitchFamily="18" charset="0"/>
                <a:cs typeface="Times New Roman" pitchFamily="18" charset="0"/>
              </a:rPr>
              <a:t>ёрдамида сараланади. Чунки ғалвир кўзидан фақатгина қалинлиги кўзлар энидан кичик бўлган донлар ўтиши мумкин. Бунда доннинг эни ва узунлиги аҳамиятга эга эмас, чунки чўзинчоқ тўртбурчак шаклидаги кўзлар доннинг узунлигидан бир мунча каттароқ узунликка эга бўлади.</a:t>
            </a:r>
            <a:endParaRPr lang="ru-RU" sz="2200" b="1">
              <a:latin typeface="Times New Roman" pitchFamily="18" charset="0"/>
              <a:cs typeface="Times New Roman" pitchFamily="18" charset="0"/>
            </a:endParaRPr>
          </a:p>
        </p:txBody>
      </p:sp>
      <p:pic>
        <p:nvPicPr>
          <p:cNvPr id="22532" name="Рисунок 8"/>
          <p:cNvPicPr>
            <a:picLocks noChangeAspect="1" noChangeArrowheads="1"/>
          </p:cNvPicPr>
          <p:nvPr/>
        </p:nvPicPr>
        <p:blipFill>
          <a:blip r:embed="rId3"/>
          <a:srcRect/>
          <a:stretch>
            <a:fillRect/>
          </a:stretch>
        </p:blipFill>
        <p:spPr bwMode="auto">
          <a:xfrm>
            <a:off x="900113" y="3968750"/>
            <a:ext cx="4679950" cy="2457450"/>
          </a:xfrm>
          <a:prstGeom prst="rect">
            <a:avLst/>
          </a:prstGeom>
          <a:noFill/>
          <a:ln w="19050">
            <a:solidFill>
              <a:schemeClr val="tx1"/>
            </a:solidFill>
            <a:miter lim="800000"/>
            <a:headEnd/>
            <a:tailEnd/>
          </a:ln>
        </p:spPr>
      </p:pic>
      <p:sp>
        <p:nvSpPr>
          <p:cNvPr id="22533" name="Прямоугольник 1"/>
          <p:cNvSpPr>
            <a:spLocks noChangeArrowheads="1"/>
          </p:cNvSpPr>
          <p:nvPr/>
        </p:nvSpPr>
        <p:spPr bwMode="auto">
          <a:xfrm>
            <a:off x="5795963" y="3954463"/>
            <a:ext cx="2520950" cy="2584450"/>
          </a:xfrm>
          <a:prstGeom prst="rect">
            <a:avLst/>
          </a:prstGeom>
          <a:noFill/>
          <a:ln w="9525">
            <a:noFill/>
            <a:miter lim="800000"/>
            <a:headEnd/>
            <a:tailEnd/>
          </a:ln>
        </p:spPr>
        <p:txBody>
          <a:bodyPr>
            <a:spAutoFit/>
          </a:bodyPr>
          <a:lstStyle/>
          <a:p>
            <a:pPr algn="ctr"/>
            <a:r>
              <a:rPr lang="uz-Cyrl-UZ" b="1">
                <a:latin typeface="Calibri" pitchFamily="34" charset="0"/>
              </a:rPr>
              <a:t>Донларни чўзинчоқ тўртбурчак шаклдаги                        ғалвирларда ажратиш:   </a:t>
            </a:r>
            <a:r>
              <a:rPr lang="uz-Cyrl-UZ">
                <a:latin typeface="Calibri" pitchFamily="34" charset="0"/>
              </a:rPr>
              <a:t>1,2 ва 3-қалинлиги ғалвир кўзи энидан             кичик донлар;                4- қалинлиги ғалвир кўзи энидан катта дон.</a:t>
            </a:r>
            <a:endParaRPr lang="ru-RU">
              <a:latin typeface="Calibri" pitchFamily="34" charset="0"/>
            </a:endParaRPr>
          </a:p>
          <a:p>
            <a:r>
              <a:rPr lang="uz-Cyrl-UZ">
                <a:latin typeface="Calibri" pitchFamily="34" charset="0"/>
              </a:rPr>
              <a:t> </a:t>
            </a:r>
            <a:endParaRPr lang="ru-RU">
              <a:latin typeface="Calibri"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8651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ru-RU" sz="3600" b="1" dirty="0" err="1">
                <a:latin typeface="Times New Roman" pitchFamily="18" charset="0"/>
                <a:cs typeface="Times New Roman" pitchFamily="18" charset="0"/>
              </a:rPr>
              <a:t>Донни</a:t>
            </a:r>
            <a:r>
              <a:rPr lang="ru-RU" sz="3600" b="1" dirty="0">
                <a:latin typeface="Times New Roman" pitchFamily="18" charset="0"/>
                <a:cs typeface="Times New Roman" pitchFamily="18" charset="0"/>
              </a:rPr>
              <a:t> </a:t>
            </a:r>
            <a:r>
              <a:rPr lang="ru-RU" sz="3600" b="1" dirty="0" err="1">
                <a:latin typeface="Times New Roman" pitchFamily="18" charset="0"/>
                <a:cs typeface="Times New Roman" pitchFamily="18" charset="0"/>
              </a:rPr>
              <a:t>узунлиги</a:t>
            </a:r>
            <a:r>
              <a:rPr lang="ru-RU" sz="3600" b="1" dirty="0">
                <a:latin typeface="Times New Roman" pitchFamily="18" charset="0"/>
                <a:cs typeface="Times New Roman" pitchFamily="18" charset="0"/>
              </a:rPr>
              <a:t> б</a:t>
            </a:r>
            <a:r>
              <a:rPr lang="uz-Cyrl-UZ" sz="3600" b="1" dirty="0">
                <a:latin typeface="Times New Roman" pitchFamily="18" charset="0"/>
                <a:cs typeface="Times New Roman" pitchFamily="18" charset="0"/>
              </a:rPr>
              <a:t>ўйича ажратиш</a:t>
            </a:r>
            <a:endParaRPr lang="ru-RU" sz="3600" b="1" dirty="0">
              <a:latin typeface="Times New Roman" pitchFamily="18" charset="0"/>
              <a:cs typeface="Times New Roman" pitchFamily="18" charset="0"/>
            </a:endParaRPr>
          </a:p>
        </p:txBody>
      </p:sp>
      <p:sp>
        <p:nvSpPr>
          <p:cNvPr id="5" name="Скругленный прямоугольник 4"/>
          <p:cNvSpPr/>
          <p:nvPr/>
        </p:nvSpPr>
        <p:spPr>
          <a:xfrm>
            <a:off x="576263" y="1557338"/>
            <a:ext cx="7991475" cy="5040312"/>
          </a:xfrm>
          <a:prstGeom prst="roundRect">
            <a:avLst/>
          </a:prstGeom>
          <a:solidFill>
            <a:schemeClr val="accent6">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24579" name="Прямоугольник 7"/>
          <p:cNvSpPr>
            <a:spLocks noChangeArrowheads="1"/>
          </p:cNvSpPr>
          <p:nvPr/>
        </p:nvSpPr>
        <p:spPr bwMode="auto">
          <a:xfrm>
            <a:off x="971550" y="1412875"/>
            <a:ext cx="7345363" cy="2092325"/>
          </a:xfrm>
          <a:prstGeom prst="rect">
            <a:avLst/>
          </a:prstGeom>
          <a:noFill/>
          <a:ln w="9525">
            <a:noFill/>
            <a:miter lim="800000"/>
            <a:headEnd/>
            <a:tailEnd/>
          </a:ln>
        </p:spPr>
        <p:txBody>
          <a:bodyPr>
            <a:spAutoFit/>
          </a:bodyPr>
          <a:lstStyle/>
          <a:p>
            <a:pPr algn="just"/>
            <a:r>
              <a:rPr lang="uz-Cyrl-UZ" sz="2400" b="1">
                <a:latin typeface="Times New Roman" pitchFamily="18" charset="0"/>
                <a:cs typeface="Times New Roman" pitchFamily="18" charset="0"/>
              </a:rPr>
              <a:t>        </a:t>
            </a:r>
            <a:r>
              <a:rPr lang="uz-Cyrl-UZ" sz="2600" b="1">
                <a:latin typeface="Times New Roman" pitchFamily="18" charset="0"/>
                <a:cs typeface="Times New Roman" pitchFamily="18" charset="0"/>
              </a:rPr>
              <a:t>Донни узунлиги бўйича ажратиш </a:t>
            </a:r>
            <a:r>
              <a:rPr lang="uz-Cyrl-UZ" sz="2600" b="1">
                <a:solidFill>
                  <a:srgbClr val="FF0000"/>
                </a:solidFill>
                <a:latin typeface="Times New Roman" pitchFamily="18" charset="0"/>
                <a:cs typeface="Times New Roman" pitchFamily="18" charset="0"/>
              </a:rPr>
              <a:t>уячали юзалар </a:t>
            </a:r>
            <a:r>
              <a:rPr lang="uz-Cyrl-UZ" sz="2600" b="1">
                <a:latin typeface="Times New Roman" pitchFamily="18" charset="0"/>
                <a:cs typeface="Times New Roman" pitchFamily="18" charset="0"/>
              </a:rPr>
              <a:t>(триерлар), яъни  уячали юзалари ички уяли айланувчан цилиндр кўринишида ёки ён юзаларида уячаларга эга дискли кўринишдаги триерлар билан ажратилади.</a:t>
            </a:r>
            <a:endParaRPr lang="ru-RU" sz="2600" b="1">
              <a:latin typeface="Times New Roman" pitchFamily="18" charset="0"/>
              <a:cs typeface="Times New Roman" pitchFamily="18" charset="0"/>
            </a:endParaRPr>
          </a:p>
        </p:txBody>
      </p:sp>
      <p:pic>
        <p:nvPicPr>
          <p:cNvPr id="24580" name="Рисунок 6"/>
          <p:cNvPicPr>
            <a:picLocks noChangeAspect="1" noChangeArrowheads="1"/>
          </p:cNvPicPr>
          <p:nvPr/>
        </p:nvPicPr>
        <p:blipFill>
          <a:blip r:embed="rId3"/>
          <a:srcRect/>
          <a:stretch>
            <a:fillRect/>
          </a:stretch>
        </p:blipFill>
        <p:spPr bwMode="auto">
          <a:xfrm>
            <a:off x="827088" y="3644900"/>
            <a:ext cx="5400675" cy="2681288"/>
          </a:xfrm>
          <a:prstGeom prst="rect">
            <a:avLst/>
          </a:prstGeom>
          <a:noFill/>
          <a:ln w="19050">
            <a:solidFill>
              <a:schemeClr val="accent1"/>
            </a:solidFill>
            <a:miter lim="800000"/>
            <a:headEnd/>
            <a:tailEnd/>
          </a:ln>
        </p:spPr>
      </p:pic>
      <p:sp>
        <p:nvSpPr>
          <p:cNvPr id="24581" name="Прямоугольник 2"/>
          <p:cNvSpPr>
            <a:spLocks noChangeArrowheads="1"/>
          </p:cNvSpPr>
          <p:nvPr/>
        </p:nvSpPr>
        <p:spPr bwMode="auto">
          <a:xfrm>
            <a:off x="6300788" y="3573463"/>
            <a:ext cx="2266950" cy="2862262"/>
          </a:xfrm>
          <a:prstGeom prst="rect">
            <a:avLst/>
          </a:prstGeom>
          <a:noFill/>
          <a:ln w="9525">
            <a:noFill/>
            <a:miter lim="800000"/>
            <a:headEnd/>
            <a:tailEnd/>
          </a:ln>
        </p:spPr>
        <p:txBody>
          <a:bodyPr>
            <a:spAutoFit/>
          </a:bodyPr>
          <a:lstStyle/>
          <a:p>
            <a:pPr algn="ctr"/>
            <a:r>
              <a:rPr lang="uz-Cyrl-UZ" b="1">
                <a:latin typeface="Times New Roman" pitchFamily="18" charset="0"/>
                <a:cs typeface="Times New Roman" pitchFamily="18" charset="0"/>
              </a:rPr>
              <a:t>Донларни уячали юзаларда ажратиш.</a:t>
            </a:r>
            <a:endParaRPr lang="ru-RU" b="1">
              <a:latin typeface="Times New Roman" pitchFamily="18" charset="0"/>
              <a:cs typeface="Times New Roman" pitchFamily="18" charset="0"/>
            </a:endParaRPr>
          </a:p>
          <a:p>
            <a:pPr algn="ctr"/>
            <a:r>
              <a:rPr lang="uz-Cyrl-UZ" b="1">
                <a:latin typeface="Times New Roman" pitchFamily="18" charset="0"/>
                <a:cs typeface="Times New Roman" pitchFamily="18" charset="0"/>
              </a:rPr>
              <a:t>а-узунлиги уяча диаметридан кичик дон; в- узунлиги уяча                     диаметридан катта дон; 1 –триерлар;    2-тарнов; 3-шнек.</a:t>
            </a:r>
            <a:endParaRPr lang="ru-RU" b="1">
              <a:latin typeface="Times New Roman" pitchFamily="18" charset="0"/>
              <a:cs typeface="Times New Roman" pitchFamily="18" charset="0"/>
            </a:endParaRPr>
          </a:p>
          <a:p>
            <a:r>
              <a:rPr lang="uz-Cyrl-UZ" b="1">
                <a:latin typeface="Times New Roman" pitchFamily="18" charset="0"/>
                <a:cs typeface="Times New Roman" pitchFamily="18" charset="0"/>
              </a:rPr>
              <a:t> </a:t>
            </a:r>
            <a:endParaRPr lang="ru-RU" b="1">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488238" cy="8651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ru-RU" sz="2800" b="1" dirty="0" err="1">
                <a:latin typeface="Times New Roman" pitchFamily="18" charset="0"/>
                <a:cs typeface="Times New Roman" pitchFamily="18" charset="0"/>
              </a:rPr>
              <a:t>Ҳаво-ғалвир-триерли</a:t>
            </a:r>
            <a:r>
              <a:rPr lang="ru-RU" sz="2800" b="1" dirty="0">
                <a:latin typeface="Times New Roman" pitchFamily="18" charset="0"/>
                <a:cs typeface="Times New Roman" pitchFamily="18" charset="0"/>
              </a:rPr>
              <a:t> дон </a:t>
            </a:r>
            <a:r>
              <a:rPr lang="ru-RU" sz="2800" b="1" dirty="0" err="1">
                <a:latin typeface="Times New Roman" pitchFamily="18" charset="0"/>
                <a:cs typeface="Times New Roman" pitchFamily="18" charset="0"/>
              </a:rPr>
              <a:t>тозалаш</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машинасини</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тузилиши</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ва</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ишлаш</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жараёни</a:t>
            </a:r>
            <a:r>
              <a:rPr lang="ru-RU" sz="2800" b="1" dirty="0">
                <a:latin typeface="Times New Roman" pitchFamily="18" charset="0"/>
                <a:cs typeface="Times New Roman" pitchFamily="18" charset="0"/>
              </a:rPr>
              <a:t> </a:t>
            </a:r>
            <a:endParaRPr lang="ru-RU" sz="2800" b="1" dirty="0">
              <a:latin typeface="Times New Roman" pitchFamily="18" charset="0"/>
              <a:cs typeface="Times New Roman" pitchFamily="18" charset="0"/>
            </a:endParaRPr>
          </a:p>
        </p:txBody>
      </p:sp>
      <p:sp>
        <p:nvSpPr>
          <p:cNvPr id="5" name="Скругленный прямоугольник 4"/>
          <p:cNvSpPr/>
          <p:nvPr/>
        </p:nvSpPr>
        <p:spPr>
          <a:xfrm>
            <a:off x="503238" y="1628775"/>
            <a:ext cx="7993062" cy="4643438"/>
          </a:xfrm>
          <a:prstGeom prst="roundRect">
            <a:avLst/>
          </a:prstGeom>
          <a:solidFill>
            <a:schemeClr val="accent6">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pic>
        <p:nvPicPr>
          <p:cNvPr id="26627" name="Picture 2"/>
          <p:cNvPicPr>
            <a:picLocks noChangeAspect="1" noChangeArrowheads="1"/>
          </p:cNvPicPr>
          <p:nvPr/>
        </p:nvPicPr>
        <p:blipFill>
          <a:blip r:embed="rId2"/>
          <a:srcRect/>
          <a:stretch>
            <a:fillRect/>
          </a:stretch>
        </p:blipFill>
        <p:spPr bwMode="auto">
          <a:xfrm>
            <a:off x="1116013" y="1827213"/>
            <a:ext cx="6911975" cy="3382962"/>
          </a:xfrm>
          <a:prstGeom prst="rect">
            <a:avLst/>
          </a:prstGeom>
          <a:noFill/>
          <a:ln w="19050">
            <a:solidFill>
              <a:schemeClr val="tx1"/>
            </a:solidFill>
            <a:miter lim="800000"/>
            <a:headEnd/>
            <a:tailEnd/>
          </a:ln>
        </p:spPr>
      </p:pic>
      <p:sp>
        <p:nvSpPr>
          <p:cNvPr id="26628" name="Прямоугольник 1"/>
          <p:cNvSpPr>
            <a:spLocks noChangeArrowheads="1"/>
          </p:cNvSpPr>
          <p:nvPr/>
        </p:nvSpPr>
        <p:spPr bwMode="auto">
          <a:xfrm>
            <a:off x="1187450" y="5229225"/>
            <a:ext cx="6840538" cy="923925"/>
          </a:xfrm>
          <a:prstGeom prst="rect">
            <a:avLst/>
          </a:prstGeom>
          <a:noFill/>
          <a:ln w="9525">
            <a:noFill/>
            <a:miter lim="800000"/>
            <a:headEnd/>
            <a:tailEnd/>
          </a:ln>
        </p:spPr>
        <p:txBody>
          <a:bodyPr>
            <a:spAutoFit/>
          </a:bodyPr>
          <a:lstStyle/>
          <a:p>
            <a:pPr algn="ctr"/>
            <a:r>
              <a:rPr lang="ru-RU" b="1">
                <a:latin typeface="Times New Roman" pitchFamily="18" charset="0"/>
                <a:cs typeface="Times New Roman" pitchFamily="18" charset="0"/>
              </a:rPr>
              <a:t>1-юклаш транспортери</a:t>
            </a:r>
            <a:r>
              <a:rPr lang="uz-Cyrl-UZ" b="1">
                <a:latin typeface="Times New Roman" pitchFamily="18" charset="0"/>
                <a:cs typeface="Times New Roman" pitchFamily="18" charset="0"/>
              </a:rPr>
              <a:t>; 2- шнек ортгичи; 3-шнек; 4-беркитгич;         5-канал; 6 ва 8- тиндиргич; 7-вентилятор; 9-элеватор;                         10 ва 11-триерлар; 12-канал; 13-шнек. </a:t>
            </a:r>
            <a:endParaRPr lang="ru-RU" b="1">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650" y="260350"/>
            <a:ext cx="7704138" cy="8651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ru-RU" sz="3600" b="1" dirty="0" err="1">
                <a:latin typeface="Times New Roman" pitchFamily="18" charset="0"/>
                <a:cs typeface="Times New Roman" pitchFamily="18" charset="0"/>
              </a:rPr>
              <a:t>Донни</a:t>
            </a:r>
            <a:r>
              <a:rPr lang="ru-RU" sz="3600" b="1" dirty="0">
                <a:latin typeface="Times New Roman" pitchFamily="18" charset="0"/>
                <a:cs typeface="Times New Roman" pitchFamily="18" charset="0"/>
              </a:rPr>
              <a:t> </a:t>
            </a:r>
            <a:r>
              <a:rPr lang="ru-RU" sz="3600" b="1" dirty="0" err="1">
                <a:latin typeface="Times New Roman" pitchFamily="18" charset="0"/>
                <a:cs typeface="Times New Roman" pitchFamily="18" charset="0"/>
              </a:rPr>
              <a:t>зич</a:t>
            </a:r>
            <a:r>
              <a:rPr lang="uz-Cyrl-UZ" sz="3600" b="1" dirty="0">
                <a:latin typeface="Times New Roman" pitchFamily="18" charset="0"/>
                <a:cs typeface="Times New Roman" pitchFamily="18" charset="0"/>
              </a:rPr>
              <a:t>лиги</a:t>
            </a:r>
            <a:r>
              <a:rPr lang="ru-RU" sz="3600" b="1" dirty="0">
                <a:latin typeface="Times New Roman" pitchFamily="18" charset="0"/>
                <a:cs typeface="Times New Roman" pitchFamily="18" charset="0"/>
              </a:rPr>
              <a:t>  б</a:t>
            </a:r>
            <a:r>
              <a:rPr lang="uz-Cyrl-UZ" sz="3600" b="1" dirty="0">
                <a:latin typeface="Times New Roman" pitchFamily="18" charset="0"/>
                <a:cs typeface="Times New Roman" pitchFamily="18" charset="0"/>
              </a:rPr>
              <a:t>ўйича  ҳўллаш усулида ажратиш </a:t>
            </a:r>
            <a:endParaRPr lang="ru-RU" sz="3600" b="1" dirty="0">
              <a:latin typeface="Times New Roman" pitchFamily="18" charset="0"/>
              <a:cs typeface="Times New Roman" pitchFamily="18" charset="0"/>
            </a:endParaRPr>
          </a:p>
        </p:txBody>
      </p:sp>
      <p:sp>
        <p:nvSpPr>
          <p:cNvPr id="5" name="Скругленный прямоугольник 4"/>
          <p:cNvSpPr/>
          <p:nvPr/>
        </p:nvSpPr>
        <p:spPr>
          <a:xfrm>
            <a:off x="323850" y="1268413"/>
            <a:ext cx="8496300" cy="5270500"/>
          </a:xfrm>
          <a:prstGeom prst="roundRect">
            <a:avLst/>
          </a:prstGeom>
          <a:solidFill>
            <a:schemeClr val="accent6">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000" b="1" dirty="0">
                <a:latin typeface="Times New Roman" pitchFamily="18" charset="0"/>
                <a:cs typeface="Times New Roman" pitchFamily="18" charset="0"/>
              </a:rPr>
              <a:t>           </a:t>
            </a:r>
            <a:endParaRPr lang="ru-RU" sz="2400" b="1" dirty="0">
              <a:latin typeface="Times New Roman" pitchFamily="18" charset="0"/>
              <a:cs typeface="Times New Roman" pitchFamily="18" charset="0"/>
            </a:endParaRPr>
          </a:p>
        </p:txBody>
      </p:sp>
      <p:sp>
        <p:nvSpPr>
          <p:cNvPr id="27651" name="Прямоугольник 7"/>
          <p:cNvSpPr>
            <a:spLocks noChangeArrowheads="1"/>
          </p:cNvSpPr>
          <p:nvPr/>
        </p:nvSpPr>
        <p:spPr bwMode="auto">
          <a:xfrm>
            <a:off x="395288" y="1125538"/>
            <a:ext cx="8280400" cy="5262562"/>
          </a:xfrm>
          <a:prstGeom prst="rect">
            <a:avLst/>
          </a:prstGeom>
          <a:noFill/>
          <a:ln w="9525">
            <a:noFill/>
            <a:miter lim="800000"/>
            <a:headEnd/>
            <a:tailEnd/>
          </a:ln>
        </p:spPr>
        <p:txBody>
          <a:bodyPr>
            <a:spAutoFit/>
          </a:bodyPr>
          <a:lstStyle/>
          <a:p>
            <a:pPr algn="just"/>
            <a:r>
              <a:rPr lang="uz-Cyrl-UZ" sz="2000" b="1">
                <a:latin typeface="Times New Roman" pitchFamily="18" charset="0"/>
                <a:cs typeface="Times New Roman" pitchFamily="18" charset="0"/>
              </a:rPr>
              <a:t>        </a:t>
            </a:r>
            <a:r>
              <a:rPr lang="uz-Cyrl-UZ" sz="2800" b="1">
                <a:latin typeface="Times New Roman" pitchFamily="18" charset="0"/>
                <a:cs typeface="Times New Roman" pitchFamily="18" charset="0"/>
              </a:rPr>
              <a:t>Донни зичлиги бўйича ажратиш </a:t>
            </a:r>
            <a:r>
              <a:rPr lang="uz-Cyrl-UZ" sz="2800" b="1">
                <a:solidFill>
                  <a:srgbClr val="FF0000"/>
                </a:solidFill>
                <a:latin typeface="Times New Roman" pitchFamily="18" charset="0"/>
                <a:cs typeface="Times New Roman" pitchFamily="18" charset="0"/>
              </a:rPr>
              <a:t>ҳўл ва қуруқ усулларда</a:t>
            </a:r>
            <a:r>
              <a:rPr lang="uz-Cyrl-UZ" sz="2800" b="1">
                <a:latin typeface="Times New Roman" pitchFamily="18" charset="0"/>
                <a:cs typeface="Times New Roman" pitchFamily="18" charset="0"/>
              </a:rPr>
              <a:t> амалга оширилади. </a:t>
            </a:r>
          </a:p>
          <a:p>
            <a:pPr algn="just"/>
            <a:r>
              <a:rPr lang="uz-Cyrl-UZ" sz="2800" b="1">
                <a:latin typeface="Times New Roman" pitchFamily="18" charset="0"/>
                <a:cs typeface="Times New Roman" pitchFamily="18" charset="0"/>
              </a:rPr>
              <a:t>        </a:t>
            </a:r>
            <a:r>
              <a:rPr lang="uz-Cyrl-UZ" sz="2800" b="1">
                <a:solidFill>
                  <a:srgbClr val="FF0000"/>
                </a:solidFill>
                <a:latin typeface="Times New Roman" pitchFamily="18" charset="0"/>
                <a:cs typeface="Times New Roman" pitchFamily="18" charset="0"/>
              </a:rPr>
              <a:t>Ҳўллаш усули </a:t>
            </a:r>
            <a:r>
              <a:rPr lang="uz-Cyrl-UZ" sz="2800" b="1">
                <a:latin typeface="Times New Roman" pitchFamily="18" charset="0"/>
                <a:cs typeface="Times New Roman" pitchFamily="18" charset="0"/>
              </a:rPr>
              <a:t>анча содда ҳисобланади. Бунда донга таъсир кўрсатмайдиган тузлардан (ош тузи, минерал ўғитлар ва бошқалар) иборат </a:t>
            </a:r>
            <a:r>
              <a:rPr lang="uz-Cyrl-UZ" sz="2800" b="1">
                <a:solidFill>
                  <a:srgbClr val="FF0000"/>
                </a:solidFill>
                <a:latin typeface="Times New Roman" pitchFamily="18" charset="0"/>
                <a:cs typeface="Times New Roman" pitchFamily="18" charset="0"/>
              </a:rPr>
              <a:t>суюқ аралашма </a:t>
            </a:r>
            <a:r>
              <a:rPr lang="uz-Cyrl-UZ" sz="2800" b="1">
                <a:latin typeface="Times New Roman" pitchFamily="18" charset="0"/>
                <a:cs typeface="Times New Roman" pitchFamily="18" charset="0"/>
              </a:rPr>
              <a:t>ҳосил қилинади. Аралашманинг зичлиги ажратиладиган енгил ва оғир донларнинг </a:t>
            </a:r>
            <a:r>
              <a:rPr lang="uz-Cyrl-UZ" sz="2800" b="1">
                <a:solidFill>
                  <a:srgbClr val="FF0000"/>
                </a:solidFill>
                <a:latin typeface="Times New Roman" pitchFamily="18" charset="0"/>
                <a:cs typeface="Times New Roman" pitchFamily="18" charset="0"/>
              </a:rPr>
              <a:t>оралиқ  зичлигига мос қилиб </a:t>
            </a:r>
            <a:r>
              <a:rPr lang="uz-Cyrl-UZ" sz="2800" b="1">
                <a:latin typeface="Times New Roman" pitchFamily="18" charset="0"/>
                <a:cs typeface="Times New Roman" pitchFamily="18" charset="0"/>
              </a:rPr>
              <a:t>тайёрланади.  Сўнгра бу суюқлик  аралашмасига донлар солинади, улар аралаштирилганда зичлиги катта оғир донлар идиш тубига чўкади,  енгиллари эса унинг юзасига қалқиб  чиқади. </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1083</Words>
  <Application>Microsoft Office PowerPoint</Application>
  <PresentationFormat>Экран (4:3)</PresentationFormat>
  <Paragraphs>142</Paragraphs>
  <Slides>18</Slides>
  <Notes>13</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1</vt:i4>
      </vt:variant>
      <vt:variant>
        <vt:lpstr>Заголовки слайдов</vt:lpstr>
      </vt:variant>
      <vt:variant>
        <vt:i4>18</vt:i4>
      </vt:variant>
    </vt:vector>
  </HeadingPairs>
  <TitlesOfParts>
    <vt:vector size="23" baseType="lpstr">
      <vt:lpstr>Calibri</vt:lpstr>
      <vt:lpstr>Arial</vt:lpstr>
      <vt:lpstr>Times New Roman</vt:lpstr>
      <vt:lpstr>Symbol</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Гость</dc:creator>
  <cp:lastModifiedBy>User</cp:lastModifiedBy>
  <cp:revision>2</cp:revision>
  <dcterms:created xsi:type="dcterms:W3CDTF">2016-06-01T13:00:37Z</dcterms:created>
  <dcterms:modified xsi:type="dcterms:W3CDTF">2018-11-27T13:59:11Z</dcterms:modified>
</cp:coreProperties>
</file>