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9144000" cy="6858000" type="screen4x3"/>
  <p:notesSz cx="6815138" cy="9942513"/>
  <p:custDataLst>
    <p:tags r:id="rId21"/>
  </p:custDataLst>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390"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52750" cy="49688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60800" y="0"/>
            <a:ext cx="2952750" cy="496888"/>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BF61077-806F-493E-BC7B-A0F015ACA2B2}" type="datetimeFigureOut">
              <a:rPr lang="ru-RU"/>
              <a:pPr>
                <a:defRPr/>
              </a:pPr>
              <a:t>10.10.2018</a:t>
            </a:fld>
            <a:endParaRPr lang="ru-RU"/>
          </a:p>
        </p:txBody>
      </p:sp>
      <p:sp>
        <p:nvSpPr>
          <p:cNvPr id="4" name="Образ слайда 3"/>
          <p:cNvSpPr>
            <a:spLocks noGrp="1" noRot="1" noChangeAspect="1"/>
          </p:cNvSpPr>
          <p:nvPr>
            <p:ph type="sldImg" idx="2"/>
          </p:nvPr>
        </p:nvSpPr>
        <p:spPr>
          <a:xfrm>
            <a:off x="923925" y="746125"/>
            <a:ext cx="4970463" cy="372745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1038" y="4722813"/>
            <a:ext cx="5453062" cy="447357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44038"/>
            <a:ext cx="2952750" cy="496887"/>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60800" y="9444038"/>
            <a:ext cx="2952750" cy="496887"/>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9E04344-0B8B-4ABC-95A4-392708D3024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Образ слайда 1"/>
          <p:cNvSpPr>
            <a:spLocks noGrp="1" noRot="1" noChangeAspect="1"/>
          </p:cNvSpPr>
          <p:nvPr>
            <p:ph type="sldImg"/>
          </p:nvPr>
        </p:nvSpPr>
        <p:spPr bwMode="auto">
          <a:noFill/>
          <a:ln>
            <a:solidFill>
              <a:srgbClr val="000000"/>
            </a:solidFill>
            <a:miter lim="800000"/>
            <a:headEnd/>
            <a:tailEnd/>
          </a:ln>
        </p:spPr>
      </p:sp>
      <p:sp>
        <p:nvSpPr>
          <p:cNvPr id="1945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945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03ED5B3-725E-4B55-BB0C-F473A15C1231}" type="slidenum">
              <a:rPr lang="ru-RU"/>
              <a:pPr fontAlgn="base">
                <a:spcBef>
                  <a:spcPct val="0"/>
                </a:spcBef>
                <a:spcAft>
                  <a:spcPct val="0"/>
                </a:spcAft>
              </a:pPr>
              <a:t>5</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150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3675E9-1719-4140-905B-4FCFA6CDA8E1}" type="slidenum">
              <a:rPr lang="ru-RU"/>
              <a:pPr fontAlgn="base">
                <a:spcBef>
                  <a:spcPct val="0"/>
                </a:spcBef>
                <a:spcAft>
                  <a:spcPct val="0"/>
                </a:spcAft>
              </a:pPr>
              <a:t>6</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раз слайда 1"/>
          <p:cNvSpPr>
            <a:spLocks noGrp="1" noRot="1" noChangeAspect="1"/>
          </p:cNvSpPr>
          <p:nvPr>
            <p:ph type="sldImg"/>
          </p:nvPr>
        </p:nvSpPr>
        <p:spPr bwMode="auto">
          <a:noFill/>
          <a:ln>
            <a:solidFill>
              <a:srgbClr val="000000"/>
            </a:solidFill>
            <a:miter lim="800000"/>
            <a:headEnd/>
            <a:tailEnd/>
          </a:ln>
        </p:spPr>
      </p:sp>
      <p:sp>
        <p:nvSpPr>
          <p:cNvPr id="2457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457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83F4211-3E9D-4646-8586-ABA4A662328A}" type="slidenum">
              <a:rPr lang="ru-RU"/>
              <a:pPr fontAlgn="base">
                <a:spcBef>
                  <a:spcPct val="0"/>
                </a:spcBef>
                <a:spcAft>
                  <a:spcPct val="0"/>
                </a:spcAft>
              </a:pPr>
              <a:t>8</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Образ слайда 1"/>
          <p:cNvSpPr>
            <a:spLocks noGrp="1" noRot="1" noChangeAspect="1"/>
          </p:cNvSpPr>
          <p:nvPr>
            <p:ph type="sldImg"/>
          </p:nvPr>
        </p:nvSpPr>
        <p:spPr bwMode="auto">
          <a:noFill/>
          <a:ln>
            <a:solidFill>
              <a:srgbClr val="000000"/>
            </a:solidFill>
            <a:miter lim="800000"/>
            <a:headEnd/>
            <a:tailEnd/>
          </a:ln>
        </p:spPr>
      </p:sp>
      <p:sp>
        <p:nvSpPr>
          <p:cNvPr id="26626"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6627"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3FB841-0AA1-445D-94FA-E4490775DF2D}" type="slidenum">
              <a:rPr lang="ru-RU"/>
              <a:pPr fontAlgn="base">
                <a:spcBef>
                  <a:spcPct val="0"/>
                </a:spcBef>
                <a:spcAft>
                  <a:spcPct val="0"/>
                </a:spcAft>
              </a:pPr>
              <a:t>9</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раз слайда 1"/>
          <p:cNvSpPr>
            <a:spLocks noGrp="1" noRot="1" noChangeAspect="1"/>
          </p:cNvSpPr>
          <p:nvPr>
            <p:ph type="sldImg"/>
          </p:nvPr>
        </p:nvSpPr>
        <p:spPr bwMode="auto">
          <a:noFill/>
          <a:ln>
            <a:solidFill>
              <a:srgbClr val="000000"/>
            </a:solidFill>
            <a:miter lim="800000"/>
            <a:headEnd/>
            <a:tailEnd/>
          </a:ln>
        </p:spPr>
      </p:sp>
      <p:sp>
        <p:nvSpPr>
          <p:cNvPr id="28674"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86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49F0737-1DFC-46D3-856A-D262EE297354}" type="slidenum">
              <a:rPr lang="ru-RU"/>
              <a:pPr fontAlgn="base">
                <a:spcBef>
                  <a:spcPct val="0"/>
                </a:spcBef>
                <a:spcAft>
                  <a:spcPct val="0"/>
                </a:spcAft>
              </a:pPr>
              <a:t>10</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Образ слайда 1"/>
          <p:cNvSpPr>
            <a:spLocks noGrp="1" noRot="1" noChangeAspect="1"/>
          </p:cNvSpPr>
          <p:nvPr>
            <p:ph type="sldImg"/>
          </p:nvPr>
        </p:nvSpPr>
        <p:spPr bwMode="auto">
          <a:noFill/>
          <a:ln>
            <a:solidFill>
              <a:srgbClr val="000000"/>
            </a:solidFill>
            <a:miter lim="800000"/>
            <a:headEnd/>
            <a:tailEnd/>
          </a:ln>
        </p:spPr>
      </p:sp>
      <p:sp>
        <p:nvSpPr>
          <p:cNvPr id="3072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072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1BC9EF-B82F-46B2-9FFE-051E6A9B1DAC}" type="slidenum">
              <a:rPr lang="ru-RU"/>
              <a:pPr fontAlgn="base">
                <a:spcBef>
                  <a:spcPct val="0"/>
                </a:spcBef>
                <a:spcAft>
                  <a:spcPct val="0"/>
                </a:spcAft>
              </a:pPr>
              <a:t>11</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Образ слайда 1"/>
          <p:cNvSpPr>
            <a:spLocks noGrp="1" noRot="1" noChangeAspect="1"/>
          </p:cNvSpPr>
          <p:nvPr>
            <p:ph type="sldImg"/>
          </p:nvPr>
        </p:nvSpPr>
        <p:spPr bwMode="auto">
          <a:noFill/>
          <a:ln>
            <a:solidFill>
              <a:srgbClr val="000000"/>
            </a:solidFill>
            <a:miter lim="800000"/>
            <a:headEnd/>
            <a:tailEnd/>
          </a:ln>
        </p:spPr>
      </p:sp>
      <p:sp>
        <p:nvSpPr>
          <p:cNvPr id="32770"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2771"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B8A88D9-BBD2-445A-A989-1E988AC83650}" type="slidenum">
              <a:rPr lang="ru-RU"/>
              <a:pPr fontAlgn="base">
                <a:spcBef>
                  <a:spcPct val="0"/>
                </a:spcBef>
                <a:spcAft>
                  <a:spcPct val="0"/>
                </a:spcAft>
              </a:pPr>
              <a:t>12</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Образ слайда 1"/>
          <p:cNvSpPr>
            <a:spLocks noGrp="1" noRot="1" noChangeAspect="1"/>
          </p:cNvSpPr>
          <p:nvPr>
            <p:ph type="sldImg"/>
          </p:nvPr>
        </p:nvSpPr>
        <p:spPr bwMode="auto">
          <a:noFill/>
          <a:ln>
            <a:solidFill>
              <a:srgbClr val="000000"/>
            </a:solidFill>
            <a:miter lim="800000"/>
            <a:headEnd/>
            <a:tailEnd/>
          </a:ln>
        </p:spPr>
      </p:sp>
      <p:sp>
        <p:nvSpPr>
          <p:cNvPr id="3481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481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CC842F-7F61-42AF-84A8-DEA7DFCD920A}" type="slidenum">
              <a:rPr lang="ru-RU"/>
              <a:pPr fontAlgn="base">
                <a:spcBef>
                  <a:spcPct val="0"/>
                </a:spcBef>
                <a:spcAft>
                  <a:spcPct val="0"/>
                </a:spcAft>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FBBBECE-ABB9-4266-B54C-2CBD6AD61BC6}" type="datetimeFigureOut">
              <a:rPr lang="ru-RU"/>
              <a:pPr>
                <a:defRPr/>
              </a:pPr>
              <a:t>10.10.2018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389F8EE-9CD7-4102-8BE2-1B8EB476A476}"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954AAB6-B81B-4316-A2B0-8E0FA6723D72}" type="datetimeFigureOut">
              <a:rPr lang="ru-RU"/>
              <a:pPr>
                <a:defRPr/>
              </a:pPr>
              <a:t>10.10.2018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4D5AA52-4A9F-4415-8F0C-AEE94560A51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E5BF37F-845C-41E4-BAFA-7307F1D2B37C}" type="datetimeFigureOut">
              <a:rPr lang="ru-RU"/>
              <a:pPr>
                <a:defRPr/>
              </a:pPr>
              <a:t>10.10.2018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8299B84-0FBC-4B50-9C57-DBEEEC4BDBD1}"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58395EB-C945-4C10-AFBC-0472F90C5827}" type="datetimeFigureOut">
              <a:rPr lang="ru-RU"/>
              <a:pPr>
                <a:defRPr/>
              </a:pPr>
              <a:t>10.10.2018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F820F68-76F3-448D-85B6-D5D668189909}"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18512557-4862-4617-B72D-939E76BDA0D9}" type="datetimeFigureOut">
              <a:rPr lang="ru-RU"/>
              <a:pPr>
                <a:defRPr/>
              </a:pPr>
              <a:t>10.10.2018</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2AB4B42-C580-4FA8-B592-1679732106CD}"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074C8383-DA1D-4921-949C-2D6C128418B0}" type="datetimeFigureOut">
              <a:rPr lang="ru-RU"/>
              <a:pPr>
                <a:defRPr/>
              </a:pPr>
              <a:t>10.10.2018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11D8B4BD-3E33-4DCE-AB6D-145F9111372B}"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D41B9661-9725-4AF1-9D64-9EFFF07742AB}" type="datetimeFigureOut">
              <a:rPr lang="ru-RU"/>
              <a:pPr>
                <a:defRPr/>
              </a:pPr>
              <a:t>10.10.2018</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59CD6B33-10E8-417A-9951-BB9138F3DCA5}"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4BBA566-291C-410E-B40E-390CDC5105B7}" type="datetimeFigureOut">
              <a:rPr lang="ru-RU"/>
              <a:pPr>
                <a:defRPr/>
              </a:pPr>
              <a:t>10.10.2018</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B6B03DB9-3488-4E38-AF37-43353727E648}"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9BA9CBD-8FD8-46FA-AF29-DF8F18A0B620}" type="datetimeFigureOut">
              <a:rPr lang="ru-RU"/>
              <a:pPr>
                <a:defRPr/>
              </a:pPr>
              <a:t>10.10.2018</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C3A35CB3-768B-41E0-9623-61A5059388F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DAF212E-691A-4F2F-8904-2D6D726A3E1A}" type="datetimeFigureOut">
              <a:rPr lang="ru-RU"/>
              <a:pPr>
                <a:defRPr/>
              </a:pPr>
              <a:t>10.10.2018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F75149E-DA7A-47D3-A2C0-B9B997CC1DE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CECABF4-7F8A-4CDD-9F64-1831D8CAF57D}" type="datetimeFigureOut">
              <a:rPr lang="ru-RU"/>
              <a:pPr>
                <a:defRPr/>
              </a:pPr>
              <a:t>10.10.2018</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F54FE41-E52F-4C4E-BA9E-1CD7EA6024C3}"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C39FF40-D5A6-4E5E-9451-7EAA2F78514F}" type="datetimeFigureOut">
              <a:rPr lang="ru-RU"/>
              <a:pPr>
                <a:defRPr/>
              </a:pPr>
              <a:t>10.10.2018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574AD7E1-0D2B-43ED-9105-60AAE47BBE80}"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500063" y="857250"/>
            <a:ext cx="8072437" cy="48577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9" name="Rectangle 1"/>
          <p:cNvSpPr>
            <a:spLocks noChangeArrowheads="1"/>
          </p:cNvSpPr>
          <p:nvPr/>
        </p:nvSpPr>
        <p:spPr bwMode="auto">
          <a:xfrm>
            <a:off x="500063" y="158750"/>
            <a:ext cx="8001000" cy="5448300"/>
          </a:xfrm>
          <a:prstGeom prst="rect">
            <a:avLst/>
          </a:prstGeom>
          <a:noFill/>
          <a:ln w="9525">
            <a:noFill/>
            <a:miter lim="800000"/>
            <a:headEnd/>
            <a:tailEnd/>
          </a:ln>
          <a:effectLst/>
        </p:spPr>
        <p:txBody>
          <a:bodyPr anchor="ctr">
            <a:spAutoFit/>
          </a:bodyPr>
          <a:lstStyle/>
          <a:p>
            <a:pPr indent="449263" algn="ctr"/>
            <a:endParaRPr lang="uz-Cyrl-UZ" sz="2800" b="1">
              <a:latin typeface="Times New Roman" pitchFamily="18" charset="0"/>
              <a:ea typeface="Calibri" pitchFamily="34" charset="0"/>
              <a:cs typeface="Times New Roman" pitchFamily="18" charset="0"/>
            </a:endParaRPr>
          </a:p>
          <a:p>
            <a:pPr indent="449263" algn="ctr"/>
            <a:endParaRPr lang="uz-Cyrl-UZ" sz="2800" b="1">
              <a:latin typeface="Times New Roman" pitchFamily="18" charset="0"/>
              <a:ea typeface="Calibri" pitchFamily="34" charset="0"/>
              <a:cs typeface="Times New Roman" pitchFamily="18" charset="0"/>
            </a:endParaRPr>
          </a:p>
          <a:p>
            <a:pPr indent="449263" algn="ctr"/>
            <a:r>
              <a:rPr lang="uz-Cyrl-UZ" sz="3200" b="1">
                <a:latin typeface="Times New Roman" pitchFamily="18" charset="0"/>
                <a:ea typeface="Calibri" pitchFamily="34" charset="0"/>
                <a:cs typeface="Times New Roman" pitchFamily="18" charset="0"/>
              </a:rPr>
              <a:t>  Тракторнинг юриш қисми </a:t>
            </a:r>
          </a:p>
          <a:p>
            <a:pPr indent="449263" algn="ctr"/>
            <a:r>
              <a:rPr lang="uz-Cyrl-UZ" sz="3200" b="1">
                <a:latin typeface="Times New Roman" pitchFamily="18" charset="0"/>
                <a:ea typeface="Calibri" pitchFamily="34" charset="0"/>
                <a:cs typeface="Times New Roman" pitchFamily="18" charset="0"/>
              </a:rPr>
              <a:t> (2 соат)</a:t>
            </a:r>
            <a:endParaRPr lang="ru-RU" sz="3200">
              <a:latin typeface="Times New Roman" pitchFamily="18" charset="0"/>
              <a:ea typeface="Calibri" pitchFamily="34" charset="0"/>
              <a:cs typeface="Times New Roman" pitchFamily="18" charset="0"/>
            </a:endParaRPr>
          </a:p>
          <a:p>
            <a:pPr indent="449263" algn="ctr"/>
            <a:r>
              <a:rPr lang="uz-Cyrl-UZ" sz="3200" b="1">
                <a:latin typeface="Times New Roman" pitchFamily="18" charset="0"/>
                <a:ea typeface="Calibri" pitchFamily="34" charset="0"/>
                <a:cs typeface="Times New Roman" pitchFamily="18" charset="0"/>
              </a:rPr>
              <a:t> </a:t>
            </a:r>
            <a:endParaRPr lang="ru-RU" sz="3200">
              <a:latin typeface="Times New Roman" pitchFamily="18" charset="0"/>
              <a:ea typeface="Calibri" pitchFamily="34" charset="0"/>
              <a:cs typeface="Times New Roman" pitchFamily="18" charset="0"/>
            </a:endParaRPr>
          </a:p>
          <a:p>
            <a:pPr indent="449263"/>
            <a:r>
              <a:rPr lang="uz-Cyrl-UZ" sz="3200" b="1">
                <a:latin typeface="Times New Roman" pitchFamily="18" charset="0"/>
                <a:ea typeface="Calibri" pitchFamily="34" charset="0"/>
                <a:cs typeface="Times New Roman" pitchFamily="18" charset="0"/>
              </a:rPr>
              <a:t>        </a:t>
            </a:r>
            <a:r>
              <a:rPr lang="uz-Cyrl-UZ" sz="2800" b="1">
                <a:latin typeface="Times New Roman" pitchFamily="18" charset="0"/>
                <a:ea typeface="Calibri" pitchFamily="34" charset="0"/>
                <a:cs typeface="Times New Roman" pitchFamily="18" charset="0"/>
              </a:rPr>
              <a:t>Режа: 1. Тракторлар юриш қисмини           </a:t>
            </a:r>
          </a:p>
          <a:p>
            <a:pPr indent="449263"/>
            <a:r>
              <a:rPr lang="uz-Cyrl-UZ" sz="2800" b="1">
                <a:latin typeface="Times New Roman" pitchFamily="18" charset="0"/>
                <a:ea typeface="Calibri" pitchFamily="34" charset="0"/>
                <a:cs typeface="Times New Roman" pitchFamily="18" charset="0"/>
              </a:rPr>
              <a:t>                          вазифаси,  турлари, тузилиши    </a:t>
            </a:r>
          </a:p>
          <a:p>
            <a:pPr indent="449263"/>
            <a:r>
              <a:rPr lang="uz-Cyrl-UZ" sz="2800" b="1">
                <a:latin typeface="Times New Roman" pitchFamily="18" charset="0"/>
                <a:ea typeface="Calibri" pitchFamily="34" charset="0"/>
                <a:cs typeface="Times New Roman" pitchFamily="18" charset="0"/>
              </a:rPr>
              <a:t>                          ва  ишлаш жараёни;</a:t>
            </a:r>
            <a:endParaRPr lang="ru-RU" sz="2800">
              <a:latin typeface="Times New Roman" pitchFamily="18" charset="0"/>
              <a:ea typeface="Calibri" pitchFamily="34" charset="0"/>
              <a:cs typeface="Times New Roman" pitchFamily="18" charset="0"/>
            </a:endParaRPr>
          </a:p>
          <a:p>
            <a:pPr indent="449263"/>
            <a:r>
              <a:rPr lang="uz-Cyrl-UZ" sz="2800" b="1">
                <a:latin typeface="Times New Roman" pitchFamily="18" charset="0"/>
                <a:ea typeface="Calibri" pitchFamily="34" charset="0"/>
                <a:cs typeface="Times New Roman" pitchFamily="18" charset="0"/>
              </a:rPr>
              <a:t>                     2.  Юриш қисмининг тупроққа   </a:t>
            </a:r>
          </a:p>
          <a:p>
            <a:pPr indent="449263"/>
            <a:r>
              <a:rPr lang="uz-Cyrl-UZ" sz="2800" b="1">
                <a:latin typeface="Times New Roman" pitchFamily="18" charset="0"/>
                <a:ea typeface="Calibri" pitchFamily="34" charset="0"/>
                <a:cs typeface="Times New Roman" pitchFamily="18" charset="0"/>
              </a:rPr>
              <a:t>                          таъсири ва  уни камайтириш   </a:t>
            </a:r>
          </a:p>
          <a:p>
            <a:pPr indent="449263"/>
            <a:r>
              <a:rPr lang="uz-Cyrl-UZ" sz="2800" b="1">
                <a:latin typeface="Times New Roman" pitchFamily="18" charset="0"/>
                <a:ea typeface="Calibri" pitchFamily="34" charset="0"/>
                <a:cs typeface="Times New Roman" pitchFamily="18" charset="0"/>
              </a:rPr>
              <a:t>                          йўллари. </a:t>
            </a:r>
            <a:endParaRPr lang="ru-RU" sz="2800">
              <a:latin typeface="Times New Roman" pitchFamily="18" charset="0"/>
              <a:ea typeface="Calibri" pitchFamily="34" charset="0"/>
              <a:cs typeface="Times New Roman" pitchFamily="18" charset="0"/>
            </a:endParaRPr>
          </a:p>
          <a:p>
            <a:pPr indent="449263"/>
            <a:r>
              <a:rPr lang="uz-Cyrl-UZ" sz="2400" b="1">
                <a:latin typeface="Times New Roman" pitchFamily="18" charset="0"/>
                <a:ea typeface="Calibri" pitchFamily="34" charset="0"/>
                <a:cs typeface="Times New Roman" pitchFamily="18" charset="0"/>
              </a:rPr>
              <a:t>. </a:t>
            </a:r>
            <a:endParaRPr lang="ru-RU" sz="2400">
              <a:latin typeface="Times New Roman" pitchFamily="18" charset="0"/>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85813" y="285750"/>
            <a:ext cx="7643812" cy="57150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Тупроқнинг юза  зичланиши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000125"/>
            <a:ext cx="8572500" cy="550068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7651" name="Rectangle 1"/>
          <p:cNvSpPr>
            <a:spLocks noChangeArrowheads="1"/>
          </p:cNvSpPr>
          <p:nvPr/>
        </p:nvSpPr>
        <p:spPr bwMode="auto">
          <a:xfrm>
            <a:off x="4786313" y="1000125"/>
            <a:ext cx="3929062" cy="3786188"/>
          </a:xfrm>
          <a:prstGeom prst="rect">
            <a:avLst/>
          </a:prstGeom>
          <a:noFill/>
          <a:ln w="9525">
            <a:noFill/>
            <a:miter lim="800000"/>
            <a:headEnd/>
            <a:tailEnd/>
          </a:ln>
        </p:spPr>
        <p:txBody>
          <a:bodyPr anchor="ctr">
            <a:spAutoFit/>
          </a:bodyPr>
          <a:lstStyle/>
          <a:p>
            <a:pPr algn="just"/>
            <a:r>
              <a:rPr lang="uz-Cyrl-UZ" b="1">
                <a:solidFill>
                  <a:srgbClr val="FF0000"/>
                </a:solidFill>
                <a:latin typeface="Times New Roman" pitchFamily="18" charset="0"/>
                <a:cs typeface="Times New Roman" pitchFamily="18" charset="0"/>
              </a:rPr>
              <a:t>          </a:t>
            </a:r>
            <a:r>
              <a:rPr lang="uz-Cyrl-UZ" sz="2400" b="1">
                <a:solidFill>
                  <a:srgbClr val="FF0000"/>
                </a:solidFill>
                <a:latin typeface="Times New Roman" pitchFamily="18" charset="0"/>
                <a:cs typeface="Times New Roman" pitchFamily="18" charset="0"/>
              </a:rPr>
              <a:t>Юза зичланиш тупроқнинг 15 смгача бўлган юза қатламида </a:t>
            </a:r>
            <a:r>
              <a:rPr lang="uz-Cyrl-UZ" sz="2400" b="1">
                <a:latin typeface="Times New Roman" pitchFamily="18" charset="0"/>
                <a:cs typeface="Times New Roman" pitchFamily="18" charset="0"/>
              </a:rPr>
              <a:t>вужудга келади. Бу ҳолат асосан трактор ва иш машиналарининг юриш қисмини (ғилдираги ёки занжири) тупроққа кўрсатган босими натижасида пайдо бўлади.</a:t>
            </a:r>
          </a:p>
        </p:txBody>
      </p:sp>
      <p:pic>
        <p:nvPicPr>
          <p:cNvPr id="27652" name="Рисунок 5"/>
          <p:cNvPicPr>
            <a:picLocks noChangeAspect="1" noChangeArrowheads="1"/>
          </p:cNvPicPr>
          <p:nvPr/>
        </p:nvPicPr>
        <p:blipFill>
          <a:blip r:embed="rId3">
            <a:lum bright="-10000" contrast="40000"/>
          </a:blip>
          <a:srcRect/>
          <a:stretch>
            <a:fillRect/>
          </a:stretch>
        </p:blipFill>
        <p:spPr bwMode="auto">
          <a:xfrm>
            <a:off x="357188" y="1285875"/>
            <a:ext cx="4429125" cy="3429000"/>
          </a:xfrm>
          <a:prstGeom prst="rect">
            <a:avLst/>
          </a:prstGeom>
          <a:noFill/>
          <a:ln w="19050">
            <a:solidFill>
              <a:schemeClr val="tx1"/>
            </a:solidFill>
            <a:miter lim="800000"/>
            <a:headEnd/>
            <a:tailEnd/>
          </a:ln>
        </p:spPr>
      </p:pic>
      <p:sp>
        <p:nvSpPr>
          <p:cNvPr id="27653" name="Rectangle 1"/>
          <p:cNvSpPr>
            <a:spLocks noChangeArrowheads="1"/>
          </p:cNvSpPr>
          <p:nvPr/>
        </p:nvSpPr>
        <p:spPr bwMode="auto">
          <a:xfrm>
            <a:off x="357188" y="4643438"/>
            <a:ext cx="8286750" cy="1938337"/>
          </a:xfrm>
          <a:prstGeom prst="rect">
            <a:avLst/>
          </a:prstGeom>
          <a:noFill/>
          <a:ln w="9525">
            <a:noFill/>
            <a:miter lim="800000"/>
            <a:headEnd/>
            <a:tailEnd/>
          </a:ln>
        </p:spPr>
        <p:txBody>
          <a:bodyPr anchor="ctr">
            <a:spAutoFit/>
          </a:bodyPr>
          <a:lstStyle/>
          <a:p>
            <a:pPr indent="447675" algn="just"/>
            <a:r>
              <a:rPr lang="uz-Cyrl-UZ" sz="2400" b="1">
                <a:latin typeface="Times New Roman" pitchFamily="18" charset="0"/>
                <a:ea typeface="Calibri" pitchFamily="34" charset="0"/>
                <a:cs typeface="Times New Roman" pitchFamily="18" charset="0"/>
              </a:rPr>
              <a:t>Трактор ғилдирагининг  шинаси ёки занжирини  (лентасини) тупроққа тегиб турган юзасининг эни  қанчалик кенг бўлса, мос равишда,  унинг тупроққа кўрсатадиган босими шунчалик кам бўлиб, унинг юза зичланиши ҳам саёз бўлади.</a:t>
            </a:r>
            <a:endParaRPr lang="uz-Cyrl-UZ" sz="3200" b="1">
              <a:ea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85813" y="285750"/>
            <a:ext cx="7643812" cy="57150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Тупроқнинг чуқур  зичланиши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000125"/>
            <a:ext cx="8572500" cy="5643563"/>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9699" name="Rectangle 1"/>
          <p:cNvSpPr>
            <a:spLocks noChangeArrowheads="1"/>
          </p:cNvSpPr>
          <p:nvPr/>
        </p:nvSpPr>
        <p:spPr bwMode="auto">
          <a:xfrm>
            <a:off x="357188" y="4000500"/>
            <a:ext cx="8286750" cy="2678113"/>
          </a:xfrm>
          <a:prstGeom prst="rect">
            <a:avLst/>
          </a:prstGeom>
          <a:noFill/>
          <a:ln w="9525">
            <a:noFill/>
            <a:miter lim="800000"/>
            <a:headEnd/>
            <a:tailEnd/>
          </a:ln>
        </p:spPr>
        <p:txBody>
          <a:bodyPr anchor="ctr">
            <a:spAutoFit/>
          </a:bodyPr>
          <a:lstStyle/>
          <a:p>
            <a:pPr algn="just"/>
            <a:r>
              <a:rPr lang="uz-Cyrl-UZ" sz="2400" b="1">
                <a:solidFill>
                  <a:srgbClr val="FF0000"/>
                </a:solidFill>
                <a:latin typeface="Times New Roman" pitchFamily="18" charset="0"/>
                <a:cs typeface="Times New Roman" pitchFamily="18" charset="0"/>
              </a:rPr>
              <a:t>Чуқур зичланиш</a:t>
            </a:r>
            <a:r>
              <a:rPr lang="uz-Cyrl-UZ" sz="2400" b="1">
                <a:latin typeface="Times New Roman" pitchFamily="18" charset="0"/>
                <a:cs typeface="Times New Roman" pitchFamily="18" charset="0"/>
              </a:rPr>
              <a:t> - </a:t>
            </a:r>
            <a:r>
              <a:rPr lang="uz-Cyrl-UZ" sz="2400" b="1">
                <a:solidFill>
                  <a:srgbClr val="FF0000"/>
                </a:solidFill>
                <a:latin typeface="Times New Roman" pitchFamily="18" charset="0"/>
                <a:cs typeface="Times New Roman" pitchFamily="18" charset="0"/>
              </a:rPr>
              <a:t>тупроқнинг 15 смдан 77 смгача бўлган қатламидаги зичланиш</a:t>
            </a:r>
            <a:r>
              <a:rPr lang="uz-Cyrl-UZ" sz="2400" b="1">
                <a:latin typeface="Times New Roman" pitchFamily="18" charset="0"/>
                <a:cs typeface="Times New Roman" pitchFamily="18" charset="0"/>
              </a:rPr>
              <a:t> бўлиб, у асосан трактор ва қишлоқ хўжалик машинасининг ғилдиракларини ўқларига тушган юклама (оғирлиги)  натижасида вужудга келади. Ўққа тушадиган юклама ғилдиракли тракторларда шинанинг тупроққа тегиб турган юзаси кам бўлганлиги учун унинг миқдори жуда юқори бўлади.</a:t>
            </a:r>
            <a:endParaRPr lang="ru-RU" sz="2400" b="1">
              <a:latin typeface="Times New Roman" pitchFamily="18" charset="0"/>
              <a:cs typeface="Times New Roman" pitchFamily="18" charset="0"/>
            </a:endParaRPr>
          </a:p>
        </p:txBody>
      </p:sp>
      <p:pic>
        <p:nvPicPr>
          <p:cNvPr id="29700" name="Рисунок 6"/>
          <p:cNvPicPr>
            <a:picLocks noChangeAspect="1" noChangeArrowheads="1"/>
          </p:cNvPicPr>
          <p:nvPr/>
        </p:nvPicPr>
        <p:blipFill>
          <a:blip r:embed="rId3">
            <a:lum bright="-10000" contrast="40000"/>
          </a:blip>
          <a:srcRect/>
          <a:stretch>
            <a:fillRect/>
          </a:stretch>
        </p:blipFill>
        <p:spPr bwMode="auto">
          <a:xfrm>
            <a:off x="1214438" y="1071563"/>
            <a:ext cx="6286500" cy="2928937"/>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85813" y="285750"/>
            <a:ext cx="7643812" cy="57150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Трактор шатаксирашидаги зичланиш</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000125"/>
            <a:ext cx="8572500" cy="550068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31747" name="Rectangle 1"/>
          <p:cNvSpPr>
            <a:spLocks noChangeArrowheads="1"/>
          </p:cNvSpPr>
          <p:nvPr/>
        </p:nvSpPr>
        <p:spPr bwMode="auto">
          <a:xfrm>
            <a:off x="357188" y="4214813"/>
            <a:ext cx="8286750" cy="2308225"/>
          </a:xfrm>
          <a:prstGeom prst="rect">
            <a:avLst/>
          </a:prstGeom>
          <a:noFill/>
          <a:ln w="9525">
            <a:noFill/>
            <a:miter lim="800000"/>
            <a:headEnd/>
            <a:tailEnd/>
          </a:ln>
        </p:spPr>
        <p:txBody>
          <a:bodyPr anchor="ctr">
            <a:spAutoFit/>
          </a:bodyPr>
          <a:lstStyle/>
          <a:p>
            <a:pPr algn="just"/>
            <a:r>
              <a:rPr lang="uz-Cyrl-UZ" sz="2400" b="1">
                <a:latin typeface="Times New Roman" pitchFamily="18" charset="0"/>
                <a:cs typeface="Times New Roman" pitchFamily="18" charset="0"/>
              </a:rPr>
              <a:t>        </a:t>
            </a:r>
            <a:r>
              <a:rPr lang="uz-Cyrl-UZ" sz="2400" b="1">
                <a:solidFill>
                  <a:srgbClr val="FF0000"/>
                </a:solidFill>
                <a:latin typeface="Times New Roman" pitchFamily="18" charset="0"/>
                <a:cs typeface="Times New Roman" pitchFamily="18" charset="0"/>
              </a:rPr>
              <a:t>Трактор шатаксирашидаги зичланиш - </a:t>
            </a:r>
            <a:r>
              <a:rPr lang="uz-Cyrl-UZ" sz="2400" b="1">
                <a:latin typeface="Times New Roman" pitchFamily="18" charset="0"/>
                <a:cs typeface="Times New Roman" pitchFamily="18" charset="0"/>
              </a:rPr>
              <a:t>унинг ғилдиракли ёки занжирли юриш қисмини шатаксираши (сирпаниши) оқибатида  тупроққа қўшимча босим ҳосил қилиши натижасида ҳосил бўлади ва  тупроқнинг юқори қатламини сурилиши ҳамда донадорлигини бузилишига олиб келади.</a:t>
            </a:r>
            <a:endParaRPr lang="ru-RU" sz="2400" b="1">
              <a:latin typeface="Times New Roman" pitchFamily="18" charset="0"/>
              <a:cs typeface="Times New Roman" pitchFamily="18" charset="0"/>
            </a:endParaRPr>
          </a:p>
        </p:txBody>
      </p:sp>
      <p:pic>
        <p:nvPicPr>
          <p:cNvPr id="31748" name="Рисунок 6"/>
          <p:cNvPicPr>
            <a:picLocks noChangeAspect="1" noChangeArrowheads="1"/>
          </p:cNvPicPr>
          <p:nvPr/>
        </p:nvPicPr>
        <p:blipFill>
          <a:blip r:embed="rId3">
            <a:lum bright="-10000" contrast="40000"/>
          </a:blip>
          <a:srcRect/>
          <a:stretch>
            <a:fillRect/>
          </a:stretch>
        </p:blipFill>
        <p:spPr bwMode="auto">
          <a:xfrm>
            <a:off x="1357313" y="1071563"/>
            <a:ext cx="6143625" cy="3214687"/>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85750" y="285750"/>
            <a:ext cx="8389938" cy="57150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Ғилдираклар орасидаги тупроқ зичланиши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000125"/>
            <a:ext cx="8572500" cy="550068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33795" name="Rectangle 1"/>
          <p:cNvSpPr>
            <a:spLocks noChangeArrowheads="1"/>
          </p:cNvSpPr>
          <p:nvPr/>
        </p:nvSpPr>
        <p:spPr bwMode="auto">
          <a:xfrm>
            <a:off x="5143500" y="1071563"/>
            <a:ext cx="3714750" cy="5632450"/>
          </a:xfrm>
          <a:prstGeom prst="rect">
            <a:avLst/>
          </a:prstGeom>
          <a:noFill/>
          <a:ln w="9525">
            <a:noFill/>
            <a:miter lim="800000"/>
            <a:headEnd/>
            <a:tailEnd/>
          </a:ln>
        </p:spPr>
        <p:txBody>
          <a:bodyPr anchor="ctr">
            <a:spAutoFit/>
          </a:bodyPr>
          <a:lstStyle/>
          <a:p>
            <a:pPr algn="just"/>
            <a:r>
              <a:rPr lang="uz-Cyrl-UZ" sz="2400" b="1">
                <a:latin typeface="Times New Roman" pitchFamily="18" charset="0"/>
                <a:cs typeface="Times New Roman" pitchFamily="18" charset="0"/>
              </a:rPr>
              <a:t>        </a:t>
            </a:r>
            <a:r>
              <a:rPr lang="uz-Cyrl-UZ" sz="2800" b="1">
                <a:solidFill>
                  <a:srgbClr val="FF0000"/>
                </a:solidFill>
                <a:latin typeface="Times New Roman" pitchFamily="18" charset="0"/>
                <a:cs typeface="Times New Roman" pitchFamily="18" charset="0"/>
              </a:rPr>
              <a:t>Ғилдираклар орасидаги тупроқ зичланиши -         </a:t>
            </a:r>
            <a:r>
              <a:rPr lang="uz-Cyrl-UZ" sz="2800" b="1">
                <a:latin typeface="Times New Roman" pitchFamily="18" charset="0"/>
                <a:cs typeface="Times New Roman" pitchFamily="18" charset="0"/>
              </a:rPr>
              <a:t>икки ёки учта қўш шиналарнинг ён томонларини қаттиқ-лиги ҳисобига вужутга келган ва ён томонига маълум бурчак остида таъсир этувчи босим натижа-сида вужудга келади.</a:t>
            </a:r>
            <a:endParaRPr lang="ru-RU" sz="2800" b="1">
              <a:latin typeface="Times New Roman" pitchFamily="18" charset="0"/>
              <a:cs typeface="Times New Roman" pitchFamily="18" charset="0"/>
            </a:endParaRPr>
          </a:p>
          <a:p>
            <a:pPr algn="just"/>
            <a:endParaRPr lang="ru-RU" sz="2400" b="1">
              <a:latin typeface="Times New Roman" pitchFamily="18" charset="0"/>
              <a:cs typeface="Times New Roman" pitchFamily="18" charset="0"/>
            </a:endParaRPr>
          </a:p>
        </p:txBody>
      </p:sp>
      <p:pic>
        <p:nvPicPr>
          <p:cNvPr id="33796" name="Рисунок 5"/>
          <p:cNvPicPr>
            <a:picLocks noChangeAspect="1" noChangeArrowheads="1"/>
          </p:cNvPicPr>
          <p:nvPr/>
        </p:nvPicPr>
        <p:blipFill>
          <a:blip r:embed="rId3">
            <a:lum bright="-10000" contrast="40000"/>
          </a:blip>
          <a:srcRect/>
          <a:stretch>
            <a:fillRect/>
          </a:stretch>
        </p:blipFill>
        <p:spPr bwMode="auto">
          <a:xfrm>
            <a:off x="285750" y="1643063"/>
            <a:ext cx="4786313" cy="4286250"/>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071563" y="357188"/>
            <a:ext cx="6786562" cy="107156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 Тупроқ зичланишини камайтириш бўйича тавсиялар</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85750" y="1571625"/>
            <a:ext cx="8501063" cy="1500188"/>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solidFill>
                <a:srgbClr val="FF0000"/>
              </a:solidFill>
            </a:endParaRPr>
          </a:p>
        </p:txBody>
      </p:sp>
      <p:sp>
        <p:nvSpPr>
          <p:cNvPr id="35843" name="Rectangle 1"/>
          <p:cNvSpPr>
            <a:spLocks noChangeArrowheads="1"/>
          </p:cNvSpPr>
          <p:nvPr/>
        </p:nvSpPr>
        <p:spPr bwMode="auto">
          <a:xfrm>
            <a:off x="428625" y="1550988"/>
            <a:ext cx="8286750" cy="1570037"/>
          </a:xfrm>
          <a:prstGeom prst="rect">
            <a:avLst/>
          </a:prstGeom>
          <a:noFill/>
          <a:ln w="9525">
            <a:noFill/>
            <a:miter lim="800000"/>
            <a:headEnd/>
            <a:tailEnd/>
          </a:ln>
        </p:spPr>
        <p:txBody>
          <a:bodyPr anchor="ctr">
            <a:spAutoFit/>
          </a:bodyPr>
          <a:lstStyle/>
          <a:p>
            <a:pPr algn="just"/>
            <a:r>
              <a:rPr lang="uz-Cyrl-UZ" sz="2800" b="1">
                <a:latin typeface="Times New Roman" pitchFamily="18" charset="0"/>
                <a:ea typeface="Calibri" pitchFamily="34" charset="0"/>
                <a:cs typeface="Times New Roman" pitchFamily="18" charset="0"/>
              </a:rPr>
              <a:t>         </a:t>
            </a:r>
            <a:r>
              <a:rPr lang="uz-Cyrl-UZ" sz="3200" b="1">
                <a:latin typeface="Times New Roman" pitchFamily="18" charset="0"/>
                <a:ea typeface="Calibri" pitchFamily="34" charset="0"/>
                <a:cs typeface="Times New Roman" pitchFamily="18" charset="0"/>
              </a:rPr>
              <a:t>1. Экишдан олдин тупроққа ишлов бериш ишларини тўлиқ  </a:t>
            </a:r>
            <a:r>
              <a:rPr lang="uz-Cyrl-UZ" sz="3200" b="1">
                <a:solidFill>
                  <a:srgbClr val="FF0000"/>
                </a:solidFill>
                <a:latin typeface="Times New Roman" pitchFamily="18" charset="0"/>
                <a:ea typeface="Calibri" pitchFamily="34" charset="0"/>
                <a:cs typeface="Times New Roman" pitchFamily="18" charset="0"/>
              </a:rPr>
              <a:t>занжирли тракторлар </a:t>
            </a:r>
            <a:r>
              <a:rPr lang="uz-Cyrl-UZ" sz="3200" b="1">
                <a:latin typeface="Times New Roman" pitchFamily="18" charset="0"/>
                <a:ea typeface="Calibri" pitchFamily="34" charset="0"/>
                <a:cs typeface="Times New Roman" pitchFamily="18" charset="0"/>
              </a:rPr>
              <a:t>билан  бажариш.      </a:t>
            </a:r>
            <a:endParaRPr lang="ru-RU" sz="3600" b="1">
              <a:latin typeface="Times New Roman" pitchFamily="18" charset="0"/>
              <a:ea typeface="Calibri" pitchFamily="34" charset="0"/>
              <a:cs typeface="Times New Roman" pitchFamily="18" charset="0"/>
            </a:endParaRPr>
          </a:p>
        </p:txBody>
      </p:sp>
      <p:pic>
        <p:nvPicPr>
          <p:cNvPr id="7" name="Picture 2" descr="2102"/>
          <p:cNvPicPr>
            <a:picLocks noChangeAspect="1" noChangeArrowheads="1"/>
          </p:cNvPicPr>
          <p:nvPr/>
        </p:nvPicPr>
        <p:blipFill>
          <a:blip r:embed="rId2">
            <a:lum bright="20000" contrast="40000"/>
          </a:blip>
          <a:srcRect/>
          <a:stretch>
            <a:fillRect/>
          </a:stretch>
        </p:blipFill>
        <p:spPr bwMode="auto">
          <a:xfrm>
            <a:off x="285720" y="3214686"/>
            <a:ext cx="4071966" cy="3286148"/>
          </a:xfrm>
          <a:prstGeom prst="roundRect">
            <a:avLst>
              <a:gd name="adj" fmla="val 8594"/>
            </a:avLst>
          </a:prstGeom>
          <a:solidFill>
            <a:srgbClr val="FFFFFF">
              <a:shade val="85000"/>
            </a:srgbClr>
          </a:solidFill>
          <a:ln>
            <a:solidFill>
              <a:schemeClr val="accent1"/>
            </a:solidFill>
          </a:ln>
          <a:effectLst>
            <a:reflection blurRad="12700" stA="38000" endPos="28000" dist="5000" dir="5400000" sy="-100000" algn="bl" rotWithShape="0"/>
          </a:effectLst>
        </p:spPr>
      </p:pic>
      <p:pic>
        <p:nvPicPr>
          <p:cNvPr id="35845" name="Рисунок 1" descr="C:\Documents and Settings\User\Рабочий стол\Сканер\Изображение 041.jpg"/>
          <p:cNvPicPr>
            <a:picLocks noChangeAspect="1" noChangeArrowheads="1"/>
          </p:cNvPicPr>
          <p:nvPr/>
        </p:nvPicPr>
        <p:blipFill>
          <a:blip r:embed="rId3">
            <a:lum contrast="40000"/>
          </a:blip>
          <a:srcRect/>
          <a:stretch>
            <a:fillRect/>
          </a:stretch>
        </p:blipFill>
        <p:spPr bwMode="auto">
          <a:xfrm>
            <a:off x="4572000" y="3286125"/>
            <a:ext cx="4214813" cy="3143250"/>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285750" y="357188"/>
            <a:ext cx="8501063" cy="2471737"/>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solidFill>
                <a:srgbClr val="FF0000"/>
              </a:solidFill>
            </a:endParaRPr>
          </a:p>
        </p:txBody>
      </p:sp>
      <p:sp>
        <p:nvSpPr>
          <p:cNvPr id="36866" name="Rectangle 1"/>
          <p:cNvSpPr>
            <a:spLocks noChangeArrowheads="1"/>
          </p:cNvSpPr>
          <p:nvPr/>
        </p:nvSpPr>
        <p:spPr bwMode="auto">
          <a:xfrm>
            <a:off x="428625" y="274638"/>
            <a:ext cx="8215313" cy="2554287"/>
          </a:xfrm>
          <a:prstGeom prst="rect">
            <a:avLst/>
          </a:prstGeom>
          <a:noFill/>
          <a:ln w="9525">
            <a:noFill/>
            <a:miter lim="800000"/>
            <a:headEnd/>
            <a:tailEnd/>
          </a:ln>
        </p:spPr>
        <p:txBody>
          <a:bodyPr anchor="ctr">
            <a:spAutoFit/>
          </a:bodyPr>
          <a:lstStyle/>
          <a:p>
            <a:pPr algn="just"/>
            <a:r>
              <a:rPr lang="uz-Cyrl-UZ" sz="3200" b="1">
                <a:latin typeface="Times New Roman" pitchFamily="18" charset="0"/>
                <a:ea typeface="Calibri" pitchFamily="34" charset="0"/>
                <a:cs typeface="Times New Roman" pitchFamily="18" charset="0"/>
              </a:rPr>
              <a:t>2. Ҳайдалган ерларга ишлов беришда ғилдиракли тракторлардан фойдаланил-ганда қўшимча </a:t>
            </a:r>
            <a:r>
              <a:rPr lang="uz-Cyrl-UZ" sz="3200" b="1">
                <a:solidFill>
                  <a:srgbClr val="FF0000"/>
                </a:solidFill>
                <a:latin typeface="Times New Roman" pitchFamily="18" charset="0"/>
                <a:ea typeface="Calibri" pitchFamily="34" charset="0"/>
                <a:cs typeface="Times New Roman" pitchFamily="18" charset="0"/>
              </a:rPr>
              <a:t>жуфт ғилдираклар </a:t>
            </a:r>
            <a:r>
              <a:rPr lang="uz-Cyrl-UZ" sz="3200" b="1">
                <a:latin typeface="Times New Roman" pitchFamily="18" charset="0"/>
                <a:ea typeface="Calibri" pitchFamily="34" charset="0"/>
                <a:cs typeface="Times New Roman" pitchFamily="18" charset="0"/>
              </a:rPr>
              <a:t>ўрнатиш ёки нисбатан </a:t>
            </a:r>
            <a:r>
              <a:rPr lang="uz-Cyrl-UZ" sz="3200" b="1">
                <a:solidFill>
                  <a:srgbClr val="FF0000"/>
                </a:solidFill>
                <a:latin typeface="Times New Roman" pitchFamily="18" charset="0"/>
                <a:ea typeface="Calibri" pitchFamily="34" charset="0"/>
                <a:cs typeface="Times New Roman" pitchFamily="18" charset="0"/>
              </a:rPr>
              <a:t>енгил ғилдиракли </a:t>
            </a:r>
            <a:r>
              <a:rPr lang="uz-Cyrl-UZ" sz="3200" b="1">
                <a:latin typeface="Times New Roman" pitchFamily="18" charset="0"/>
                <a:ea typeface="Calibri" pitchFamily="34" charset="0"/>
                <a:cs typeface="Times New Roman" pitchFamily="18" charset="0"/>
              </a:rPr>
              <a:t>тракторлардан фойдаланиш.</a:t>
            </a:r>
            <a:endParaRPr lang="ru-RU" sz="3200" b="1">
              <a:latin typeface="Times New Roman" pitchFamily="18" charset="0"/>
              <a:ea typeface="Calibri" pitchFamily="34" charset="0"/>
              <a:cs typeface="Times New Roman" pitchFamily="18" charset="0"/>
            </a:endParaRPr>
          </a:p>
        </p:txBody>
      </p:sp>
      <p:pic>
        <p:nvPicPr>
          <p:cNvPr id="8" name="Picture 8" descr="класс 5"/>
          <p:cNvPicPr>
            <a:picLocks noChangeAspect="1" noChangeArrowheads="1"/>
          </p:cNvPicPr>
          <p:nvPr/>
        </p:nvPicPr>
        <p:blipFill>
          <a:blip r:embed="rId2" cstate="print">
            <a:lum bright="10000" contrast="20000"/>
          </a:blip>
          <a:srcRect/>
          <a:stretch>
            <a:fillRect/>
          </a:stretch>
        </p:blipFill>
        <p:spPr bwMode="auto">
          <a:xfrm>
            <a:off x="285719" y="2857496"/>
            <a:ext cx="3926241" cy="3667848"/>
          </a:xfrm>
          <a:prstGeom prst="rect">
            <a:avLst/>
          </a:prstGeom>
          <a:ln w="28575">
            <a:solidFill>
              <a:schemeClr val="tx1"/>
            </a:solidFill>
          </a:ln>
          <a:effectLst>
            <a:softEdge rad="112500"/>
          </a:effectLst>
        </p:spPr>
      </p:pic>
      <p:pic>
        <p:nvPicPr>
          <p:cNvPr id="690177" name="Picture 1"/>
          <p:cNvPicPr>
            <a:picLocks noChangeAspect="1" noChangeArrowheads="1"/>
          </p:cNvPicPr>
          <p:nvPr/>
        </p:nvPicPr>
        <p:blipFill>
          <a:blip r:embed="rId3">
            <a:lum bright="10000" contrast="40000"/>
          </a:blip>
          <a:srcRect/>
          <a:stretch>
            <a:fillRect/>
          </a:stretch>
        </p:blipFill>
        <p:spPr bwMode="auto">
          <a:xfrm>
            <a:off x="4427984" y="2857496"/>
            <a:ext cx="4358858" cy="3667848"/>
          </a:xfrm>
          <a:prstGeom prst="rect">
            <a:avLst/>
          </a:prstGeom>
          <a:ln w="19050">
            <a:solidFill>
              <a:schemeClr val="tx1"/>
            </a:solidFill>
          </a:ln>
          <a:effectLst>
            <a:softEdge rad="11250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428625" y="428625"/>
            <a:ext cx="8286750" cy="2071688"/>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solidFill>
                <a:srgbClr val="FF0000"/>
              </a:solidFill>
            </a:endParaRPr>
          </a:p>
        </p:txBody>
      </p:sp>
      <p:sp>
        <p:nvSpPr>
          <p:cNvPr id="37890" name="Rectangle 1"/>
          <p:cNvSpPr>
            <a:spLocks noChangeArrowheads="1"/>
          </p:cNvSpPr>
          <p:nvPr/>
        </p:nvSpPr>
        <p:spPr bwMode="auto">
          <a:xfrm>
            <a:off x="642938" y="376238"/>
            <a:ext cx="7786687" cy="2124075"/>
          </a:xfrm>
          <a:prstGeom prst="rect">
            <a:avLst/>
          </a:prstGeom>
          <a:noFill/>
          <a:ln w="9525">
            <a:noFill/>
            <a:miter lim="800000"/>
            <a:headEnd/>
            <a:tailEnd/>
          </a:ln>
        </p:spPr>
        <p:txBody>
          <a:bodyPr anchor="ctr">
            <a:spAutoFit/>
          </a:bodyPr>
          <a:lstStyle/>
          <a:p>
            <a:pPr algn="just"/>
            <a:r>
              <a:rPr lang="uz-Cyrl-UZ" sz="3200" b="1">
                <a:latin typeface="Times New Roman" pitchFamily="18" charset="0"/>
                <a:ea typeface="Calibri" pitchFamily="34" charset="0"/>
                <a:cs typeface="Times New Roman" pitchFamily="18" charset="0"/>
              </a:rPr>
              <a:t>3. Тупроққа экишдан олдин ишлов беришда унинг </a:t>
            </a:r>
            <a:r>
              <a:rPr lang="uz-Cyrl-UZ" sz="3200" b="1">
                <a:solidFill>
                  <a:srgbClr val="FF0000"/>
                </a:solidFill>
                <a:latin typeface="Times New Roman" pitchFamily="18" charset="0"/>
                <a:ea typeface="Calibri" pitchFamily="34" charset="0"/>
                <a:cs typeface="Times New Roman" pitchFamily="18" charset="0"/>
              </a:rPr>
              <a:t>намлилик даражаси (А) </a:t>
            </a:r>
            <a:r>
              <a:rPr lang="uz-Cyrl-UZ" sz="3200" b="1">
                <a:latin typeface="Times New Roman" pitchFamily="18" charset="0"/>
                <a:ea typeface="Calibri" pitchFamily="34" charset="0"/>
                <a:cs typeface="Times New Roman" pitchFamily="18" charset="0"/>
              </a:rPr>
              <a:t>ва трактор шинаси </a:t>
            </a:r>
            <a:r>
              <a:rPr lang="uz-Cyrl-UZ" sz="3200" b="1">
                <a:solidFill>
                  <a:srgbClr val="0070C0"/>
                </a:solidFill>
                <a:latin typeface="Times New Roman" pitchFamily="18" charset="0"/>
                <a:ea typeface="Calibri" pitchFamily="34" charset="0"/>
                <a:cs typeface="Times New Roman" pitchFamily="18" charset="0"/>
              </a:rPr>
              <a:t>протекторларини ҳолатига  (Б) </a:t>
            </a:r>
            <a:r>
              <a:rPr lang="uz-Cyrl-UZ" sz="3200" b="1">
                <a:latin typeface="Times New Roman" pitchFamily="18" charset="0"/>
                <a:ea typeface="Calibri" pitchFamily="34" charset="0"/>
                <a:cs typeface="Times New Roman" pitchFamily="18" charset="0"/>
              </a:rPr>
              <a:t>алоҳида эътибор қаратиш   </a:t>
            </a:r>
            <a:r>
              <a:rPr lang="ru-RU" sz="3600" b="1">
                <a:latin typeface="Times New Roman" pitchFamily="18" charset="0"/>
                <a:ea typeface="Calibri" pitchFamily="34" charset="0"/>
                <a:cs typeface="Times New Roman" pitchFamily="18" charset="0"/>
              </a:rPr>
              <a:t> </a:t>
            </a:r>
          </a:p>
        </p:txBody>
      </p:sp>
      <p:pic>
        <p:nvPicPr>
          <p:cNvPr id="37891" name="Рисунок 15"/>
          <p:cNvPicPr>
            <a:picLocks noChangeAspect="1" noChangeArrowheads="1"/>
          </p:cNvPicPr>
          <p:nvPr/>
        </p:nvPicPr>
        <p:blipFill>
          <a:blip r:embed="rId2">
            <a:lum bright="-20000" contrast="40000"/>
          </a:blip>
          <a:srcRect/>
          <a:stretch>
            <a:fillRect/>
          </a:stretch>
        </p:blipFill>
        <p:spPr bwMode="auto">
          <a:xfrm>
            <a:off x="428625" y="2643188"/>
            <a:ext cx="4214813" cy="3714750"/>
          </a:xfrm>
          <a:prstGeom prst="rect">
            <a:avLst/>
          </a:prstGeom>
          <a:noFill/>
          <a:ln w="9525">
            <a:solidFill>
              <a:schemeClr val="tx1"/>
            </a:solidFill>
            <a:miter lim="800000"/>
            <a:headEnd/>
            <a:tailEnd/>
          </a:ln>
        </p:spPr>
      </p:pic>
      <p:pic>
        <p:nvPicPr>
          <p:cNvPr id="37892" name="Рисунок 16"/>
          <p:cNvPicPr>
            <a:picLocks noChangeAspect="1" noChangeArrowheads="1"/>
          </p:cNvPicPr>
          <p:nvPr/>
        </p:nvPicPr>
        <p:blipFill>
          <a:blip r:embed="rId3">
            <a:lum bright="-20000" contrast="40000"/>
          </a:blip>
          <a:srcRect/>
          <a:stretch>
            <a:fillRect/>
          </a:stretch>
        </p:blipFill>
        <p:spPr bwMode="auto">
          <a:xfrm>
            <a:off x="4786313" y="2643188"/>
            <a:ext cx="3786187" cy="3714750"/>
          </a:xfrm>
          <a:prstGeom prst="rect">
            <a:avLst/>
          </a:prstGeom>
          <a:noFill/>
          <a:ln w="9525">
            <a:solidFill>
              <a:schemeClr val="tx1"/>
            </a:solidFill>
            <a:miter lim="800000"/>
            <a:headEnd/>
            <a:tailEnd/>
          </a:ln>
        </p:spPr>
      </p:pic>
      <p:sp>
        <p:nvSpPr>
          <p:cNvPr id="19" name="Скругленный прямоугольник 18"/>
          <p:cNvSpPr/>
          <p:nvPr/>
        </p:nvSpPr>
        <p:spPr>
          <a:xfrm>
            <a:off x="2214563" y="6500813"/>
            <a:ext cx="571500" cy="214312"/>
          </a:xfrm>
          <a:prstGeom prst="round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z-Cyrl-UZ" b="1" dirty="0">
                <a:solidFill>
                  <a:srgbClr val="FF0000"/>
                </a:solidFill>
              </a:rPr>
              <a:t>А</a:t>
            </a:r>
            <a:endParaRPr lang="ru-RU" b="1" dirty="0">
              <a:solidFill>
                <a:srgbClr val="FF0000"/>
              </a:solidFill>
            </a:endParaRPr>
          </a:p>
        </p:txBody>
      </p:sp>
      <p:sp>
        <p:nvSpPr>
          <p:cNvPr id="20" name="Скругленный прямоугольник 19"/>
          <p:cNvSpPr/>
          <p:nvPr/>
        </p:nvSpPr>
        <p:spPr>
          <a:xfrm>
            <a:off x="6643688" y="6500813"/>
            <a:ext cx="714375" cy="214312"/>
          </a:xfrm>
          <a:prstGeom prst="roundRect">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uz-Cyrl-UZ" sz="2400" b="1" dirty="0">
                <a:solidFill>
                  <a:srgbClr val="00B0F0"/>
                </a:solidFill>
              </a:rPr>
              <a:t>Б</a:t>
            </a:r>
            <a:endParaRPr lang="ru-RU" sz="2400" b="1" dirty="0">
              <a:solidFill>
                <a:srgbClr val="00B0F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57188" y="188913"/>
            <a:ext cx="8358187" cy="1976437"/>
          </a:xfrm>
          <a:prstGeom prst="round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dirty="0">
              <a:solidFill>
                <a:srgbClr val="FF0000"/>
              </a:solidFill>
            </a:endParaRPr>
          </a:p>
        </p:txBody>
      </p:sp>
      <p:sp>
        <p:nvSpPr>
          <p:cNvPr id="38914" name="Rectangle 1"/>
          <p:cNvSpPr>
            <a:spLocks noChangeArrowheads="1"/>
          </p:cNvSpPr>
          <p:nvPr/>
        </p:nvSpPr>
        <p:spPr bwMode="auto">
          <a:xfrm>
            <a:off x="534988" y="103188"/>
            <a:ext cx="8002587" cy="2062162"/>
          </a:xfrm>
          <a:prstGeom prst="rect">
            <a:avLst/>
          </a:prstGeom>
          <a:noFill/>
          <a:ln w="9525">
            <a:noFill/>
            <a:miter lim="800000"/>
            <a:headEnd/>
            <a:tailEnd/>
          </a:ln>
        </p:spPr>
        <p:txBody>
          <a:bodyPr anchor="ctr">
            <a:spAutoFit/>
          </a:bodyPr>
          <a:lstStyle/>
          <a:p>
            <a:pPr algn="just"/>
            <a:r>
              <a:rPr lang="uz-Cyrl-UZ" sz="3200" b="1">
                <a:latin typeface="Times New Roman" pitchFamily="18" charset="0"/>
                <a:ea typeface="Calibri" pitchFamily="34" charset="0"/>
                <a:cs typeface="Times New Roman" pitchFamily="18" charset="0"/>
              </a:rPr>
              <a:t>4. Ғилдиракли тракторнинг орқа ғилдираклари орқасига </a:t>
            </a:r>
            <a:r>
              <a:rPr lang="uz-Cyrl-UZ" sz="3200" b="1">
                <a:solidFill>
                  <a:srgbClr val="FF0000"/>
                </a:solidFill>
                <a:latin typeface="Times New Roman" pitchFamily="18" charset="0"/>
                <a:ea typeface="Calibri" pitchFamily="34" charset="0"/>
                <a:cs typeface="Times New Roman" pitchFamily="18" charset="0"/>
              </a:rPr>
              <a:t>махсус</a:t>
            </a:r>
            <a:r>
              <a:rPr lang="uz-Cyrl-UZ" sz="3200" b="1">
                <a:latin typeface="Times New Roman" pitchFamily="18" charset="0"/>
                <a:ea typeface="Calibri" pitchFamily="34" charset="0"/>
                <a:cs typeface="Times New Roman" pitchFamily="18" charset="0"/>
              </a:rPr>
              <a:t> </a:t>
            </a:r>
            <a:r>
              <a:rPr lang="uz-Cyrl-UZ" sz="3200" b="1">
                <a:solidFill>
                  <a:srgbClr val="FF0000"/>
                </a:solidFill>
                <a:latin typeface="Times New Roman" pitchFamily="18" charset="0"/>
                <a:ea typeface="Calibri" pitchFamily="34" charset="0"/>
                <a:cs typeface="Times New Roman" pitchFamily="18" charset="0"/>
              </a:rPr>
              <a:t>из юмшатгичлар</a:t>
            </a:r>
            <a:r>
              <a:rPr lang="uz-Cyrl-UZ" sz="3200" b="1">
                <a:latin typeface="Times New Roman" pitchFamily="18" charset="0"/>
                <a:ea typeface="Calibri" pitchFamily="34" charset="0"/>
                <a:cs typeface="Times New Roman" pitchFamily="18" charset="0"/>
              </a:rPr>
              <a:t> ўрнатиш ва изларни 30 см чуқурликда юмшатиш. </a:t>
            </a:r>
            <a:endParaRPr lang="ru-RU" sz="3200" b="1">
              <a:latin typeface="Times New Roman" pitchFamily="18" charset="0"/>
              <a:ea typeface="Calibri" pitchFamily="34" charset="0"/>
              <a:cs typeface="Times New Roman" pitchFamily="18" charset="0"/>
            </a:endParaRPr>
          </a:p>
        </p:txBody>
      </p:sp>
      <p:pic>
        <p:nvPicPr>
          <p:cNvPr id="38915" name="Рисунок 7"/>
          <p:cNvPicPr>
            <a:picLocks noChangeAspect="1" noChangeArrowheads="1"/>
          </p:cNvPicPr>
          <p:nvPr/>
        </p:nvPicPr>
        <p:blipFill>
          <a:blip r:embed="rId2"/>
          <a:srcRect/>
          <a:stretch>
            <a:fillRect/>
          </a:stretch>
        </p:blipFill>
        <p:spPr bwMode="auto">
          <a:xfrm>
            <a:off x="2305050" y="2276475"/>
            <a:ext cx="4930775" cy="4392613"/>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143125" y="357188"/>
            <a:ext cx="5000625" cy="1357312"/>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latin typeface="Times New Roman" pitchFamily="18" charset="0"/>
                <a:cs typeface="Times New Roman" pitchFamily="18" charset="0"/>
              </a:rPr>
              <a:t>Диққат!  </a:t>
            </a:r>
          </a:p>
          <a:p>
            <a:pPr algn="ctr" fontAlgn="auto">
              <a:spcBef>
                <a:spcPts val="0"/>
              </a:spcBef>
              <a:spcAft>
                <a:spcPts val="0"/>
              </a:spcAft>
              <a:defRPr/>
            </a:pPr>
            <a:r>
              <a:rPr lang="uz-Cyrl-UZ" sz="2800" b="1" dirty="0">
                <a:solidFill>
                  <a:srgbClr val="FF0000"/>
                </a:solidFill>
                <a:latin typeface="Times New Roman" pitchFamily="18" charset="0"/>
                <a:cs typeface="Times New Roman" pitchFamily="18" charset="0"/>
              </a:rPr>
              <a:t>Ёзиб олинг ва эслаб қолинг!</a:t>
            </a:r>
            <a:endParaRPr lang="ru-RU" sz="2800" b="1" dirty="0">
              <a:solidFill>
                <a:srgbClr val="FF0000"/>
              </a:solidFill>
              <a:latin typeface="Times New Roman" pitchFamily="18" charset="0"/>
              <a:cs typeface="Times New Roman" pitchFamily="18" charset="0"/>
            </a:endParaRPr>
          </a:p>
        </p:txBody>
      </p:sp>
      <p:sp>
        <p:nvSpPr>
          <p:cNvPr id="5" name="Овал 4"/>
          <p:cNvSpPr/>
          <p:nvPr/>
        </p:nvSpPr>
        <p:spPr>
          <a:xfrm>
            <a:off x="500063" y="1857375"/>
            <a:ext cx="8358187" cy="4786313"/>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fontAlgn="auto">
              <a:spcBef>
                <a:spcPts val="0"/>
              </a:spcBef>
              <a:spcAft>
                <a:spcPts val="0"/>
              </a:spcAft>
              <a:defRPr/>
            </a:pPr>
            <a:endParaRPr lang="ru-RU" dirty="0"/>
          </a:p>
        </p:txBody>
      </p:sp>
      <p:sp>
        <p:nvSpPr>
          <p:cNvPr id="39939" name="Прямоугольник 5"/>
          <p:cNvSpPr>
            <a:spLocks noChangeArrowheads="1"/>
          </p:cNvSpPr>
          <p:nvPr/>
        </p:nvSpPr>
        <p:spPr bwMode="auto">
          <a:xfrm>
            <a:off x="684213" y="1785938"/>
            <a:ext cx="8245475" cy="4032250"/>
          </a:xfrm>
          <a:prstGeom prst="rect">
            <a:avLst/>
          </a:prstGeom>
          <a:noFill/>
          <a:ln w="9525">
            <a:noFill/>
            <a:miter lim="800000"/>
            <a:headEnd/>
            <a:tailEnd/>
          </a:ln>
        </p:spPr>
        <p:txBody>
          <a:bodyPr>
            <a:spAutoFit/>
          </a:bodyPr>
          <a:lstStyle/>
          <a:p>
            <a:r>
              <a:rPr lang="uz-Cyrl-UZ" sz="3200" b="1">
                <a:solidFill>
                  <a:srgbClr val="FF0000"/>
                </a:solidFill>
                <a:latin typeface="Times New Roman" pitchFamily="18" charset="0"/>
                <a:cs typeface="Times New Roman" pitchFamily="18" charset="0"/>
              </a:rPr>
              <a:t>                               </a:t>
            </a:r>
          </a:p>
          <a:p>
            <a:r>
              <a:rPr lang="uz-Cyrl-UZ" sz="3200" b="1">
                <a:solidFill>
                  <a:srgbClr val="FF0000"/>
                </a:solidFill>
                <a:latin typeface="Times New Roman" pitchFamily="18" charset="0"/>
                <a:cs typeface="Times New Roman" pitchFamily="18" charset="0"/>
              </a:rPr>
              <a:t>              </a:t>
            </a:r>
            <a:r>
              <a:rPr lang="uz-Cyrl-UZ" sz="3200" b="1">
                <a:latin typeface="Times New Roman" pitchFamily="18" charset="0"/>
                <a:cs typeface="Times New Roman" pitchFamily="18" charset="0"/>
              </a:rPr>
              <a:t>Тупроққа </a:t>
            </a:r>
            <a:r>
              <a:rPr lang="uz-Cyrl-UZ" sz="3200" b="1">
                <a:latin typeface="Times New Roman" pitchFamily="18" charset="0"/>
                <a:ea typeface="Calibri" pitchFamily="34" charset="0"/>
                <a:cs typeface="Times New Roman" pitchFamily="18" charset="0"/>
              </a:rPr>
              <a:t>ишлов  беришда    </a:t>
            </a:r>
          </a:p>
          <a:p>
            <a:r>
              <a:rPr lang="uz-Cyrl-UZ" sz="3200" b="1">
                <a:latin typeface="Times New Roman" pitchFamily="18" charset="0"/>
                <a:ea typeface="Calibri" pitchFamily="34" charset="0"/>
                <a:cs typeface="Times New Roman" pitchFamily="18" charset="0"/>
              </a:rPr>
              <a:t>      иложи   борича  </a:t>
            </a:r>
            <a:r>
              <a:rPr lang="uz-Cyrl-UZ" sz="3200" b="1">
                <a:solidFill>
                  <a:srgbClr val="FF0000"/>
                </a:solidFill>
                <a:latin typeface="Times New Roman" pitchFamily="18" charset="0"/>
                <a:ea typeface="Calibri" pitchFamily="34" charset="0"/>
                <a:cs typeface="Times New Roman" pitchFamily="18" charset="0"/>
              </a:rPr>
              <a:t>занжирли ёки енгил  ғилдиракли   тракторлар билан  бир неча  агротехник тадбирларни   бир  -    бирига     қўшиб    олиб   бориш   мумкин бўлган       </a:t>
            </a:r>
          </a:p>
          <a:p>
            <a:r>
              <a:rPr lang="uz-Cyrl-UZ" sz="3200" b="1">
                <a:solidFill>
                  <a:srgbClr val="FF0000"/>
                </a:solidFill>
                <a:latin typeface="Times New Roman" pitchFamily="18" charset="0"/>
                <a:ea typeface="Calibri" pitchFamily="34" charset="0"/>
                <a:cs typeface="Times New Roman" pitchFamily="18" charset="0"/>
              </a:rPr>
              <a:t>   агрегатлардан фойдаланиш  </a:t>
            </a:r>
            <a:r>
              <a:rPr lang="uz-Cyrl-UZ" sz="3200" b="1">
                <a:latin typeface="Times New Roman" pitchFamily="18" charset="0"/>
                <a:ea typeface="Calibri" pitchFamily="34" charset="0"/>
                <a:cs typeface="Times New Roman" pitchFamily="18" charset="0"/>
              </a:rPr>
              <a:t>мақсадга     </a:t>
            </a:r>
          </a:p>
          <a:p>
            <a:r>
              <a:rPr lang="uz-Cyrl-UZ" sz="3200" b="1">
                <a:latin typeface="Times New Roman" pitchFamily="18" charset="0"/>
                <a:ea typeface="Calibri" pitchFamily="34" charset="0"/>
                <a:cs typeface="Times New Roman" pitchFamily="18" charset="0"/>
              </a:rPr>
              <a:t>                  мувофиқ     ҳисобланади</a:t>
            </a:r>
            <a:r>
              <a:rPr lang="uz-Cyrl-UZ" sz="2400" b="1">
                <a:latin typeface="Times New Roman" pitchFamily="18" charset="0"/>
                <a:ea typeface="Calibri" pitchFamily="34" charset="0"/>
                <a:cs typeface="Times New Roman" pitchFamily="18" charset="0"/>
              </a:rPr>
              <a:t> </a:t>
            </a:r>
            <a:endParaRPr lang="ru-RU" sz="24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375" y="1758950"/>
            <a:ext cx="5184775" cy="3254375"/>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marL="514350" indent="-514350" fontAlgn="auto">
              <a:spcBef>
                <a:spcPts val="0"/>
              </a:spcBef>
              <a:spcAft>
                <a:spcPts val="0"/>
              </a:spcAft>
              <a:buFontTx/>
              <a:buAutoNum type="arabicParenR"/>
              <a:defRPr/>
            </a:pPr>
            <a:r>
              <a:rPr lang="uz-Cyrl-UZ" sz="2800" b="1" dirty="0">
                <a:latin typeface="Times New Roman" pitchFamily="18" charset="0"/>
                <a:cs typeface="Times New Roman" pitchFamily="18" charset="0"/>
              </a:rPr>
              <a:t>Тракторларнинг     </a:t>
            </a:r>
            <a:r>
              <a:rPr lang="uz-Cyrl-UZ" sz="2800" b="1" dirty="0">
                <a:solidFill>
                  <a:srgbClr val="FF0000"/>
                </a:solidFill>
                <a:latin typeface="Times New Roman" pitchFamily="18" charset="0"/>
                <a:cs typeface="Times New Roman" pitchFamily="18" charset="0"/>
              </a:rPr>
              <a:t>агро-тирқиши      </a:t>
            </a:r>
            <a:r>
              <a:rPr lang="uz-Cyrl-UZ" sz="2800" b="1" dirty="0">
                <a:solidFill>
                  <a:srgbClr val="FF0000"/>
                </a:solidFill>
                <a:latin typeface="Times New Roman" pitchFamily="18" charset="0"/>
                <a:cs typeface="Times New Roman" pitchFamily="18" charset="0"/>
              </a:rPr>
              <a:t>ва </a:t>
            </a:r>
            <a:r>
              <a:rPr lang="uz-Cyrl-UZ" sz="2800" b="1" dirty="0">
                <a:solidFill>
                  <a:srgbClr val="FF0000"/>
                </a:solidFill>
                <a:latin typeface="Times New Roman" pitchFamily="18" charset="0"/>
                <a:cs typeface="Times New Roman" pitchFamily="18" charset="0"/>
              </a:rPr>
              <a:t>  колеяси </a:t>
            </a:r>
            <a:r>
              <a:rPr lang="uz-Cyrl-UZ" sz="2800" b="1" dirty="0">
                <a:latin typeface="Times New Roman" pitchFamily="18" charset="0"/>
                <a:cs typeface="Times New Roman" pitchFamily="18" charset="0"/>
              </a:rPr>
              <a:t>деганда </a:t>
            </a:r>
            <a:r>
              <a:rPr lang="uz-Cyrl-UZ" sz="2800" b="1" dirty="0">
                <a:latin typeface="Times New Roman" pitchFamily="18" charset="0"/>
                <a:cs typeface="Times New Roman" pitchFamily="18" charset="0"/>
              </a:rPr>
              <a:t>               нимани </a:t>
            </a:r>
            <a:r>
              <a:rPr lang="uz-Cyrl-UZ" sz="2800" b="1" dirty="0">
                <a:latin typeface="Times New Roman" pitchFamily="18" charset="0"/>
                <a:cs typeface="Times New Roman" pitchFamily="18" charset="0"/>
              </a:rPr>
              <a:t>тушунасиз? </a:t>
            </a:r>
            <a:endParaRPr lang="uz-Cyrl-UZ" sz="2800" b="1" dirty="0">
              <a:latin typeface="Times New Roman" pitchFamily="18" charset="0"/>
              <a:cs typeface="Times New Roman" pitchFamily="18" charset="0"/>
            </a:endParaRPr>
          </a:p>
          <a:p>
            <a:pPr fontAlgn="auto">
              <a:spcBef>
                <a:spcPts val="0"/>
              </a:spcBef>
              <a:spcAft>
                <a:spcPts val="0"/>
              </a:spcAft>
              <a:defRPr/>
            </a:pPr>
            <a:r>
              <a:rPr lang="uz-Cyrl-UZ" sz="2800" b="1" dirty="0">
                <a:latin typeface="Times New Roman" pitchFamily="18" charset="0"/>
                <a:cs typeface="Times New Roman" pitchFamily="18" charset="0"/>
              </a:rPr>
              <a:t>2)  Нима   сабабдан  </a:t>
            </a:r>
            <a:r>
              <a:rPr lang="uz-Cyrl-UZ" sz="2800" b="1" dirty="0">
                <a:solidFill>
                  <a:srgbClr val="FF0000"/>
                </a:solidFill>
                <a:latin typeface="Times New Roman" pitchFamily="18" charset="0"/>
                <a:cs typeface="Times New Roman" pitchFamily="18" charset="0"/>
              </a:rPr>
              <a:t>тупроқ зичланишини    </a:t>
            </a:r>
            <a:r>
              <a:rPr lang="uz-Cyrl-UZ" sz="2800" b="1" dirty="0">
                <a:latin typeface="Times New Roman" pitchFamily="18" charset="0"/>
                <a:cs typeface="Times New Roman" pitchFamily="18" charset="0"/>
              </a:rPr>
              <a:t>  биласизми? </a:t>
            </a:r>
            <a:endParaRPr lang="ru-RU" sz="2800" b="1" dirty="0">
              <a:latin typeface="Times New Roman" pitchFamily="18" charset="0"/>
              <a:cs typeface="Times New Roman" pitchFamily="18" charset="0"/>
            </a:endParaRPr>
          </a:p>
        </p:txBody>
      </p:sp>
      <p:sp>
        <p:nvSpPr>
          <p:cNvPr id="5" name="Скругленный прямоугольник 4"/>
          <p:cNvSpPr/>
          <p:nvPr/>
        </p:nvSpPr>
        <p:spPr>
          <a:xfrm>
            <a:off x="684213" y="476250"/>
            <a:ext cx="7920037" cy="576263"/>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388" y="1758950"/>
            <a:ext cx="3313112" cy="324008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uz-Cyrl-UZ" sz="2400" b="1" i="1" dirty="0">
                <a:latin typeface="Times New Roman" pitchFamily="18" charset="0"/>
                <a:cs typeface="Times New Roman" pitchFamily="18" charset="0"/>
              </a:rPr>
              <a:t>Ғилдиракли ва   занжирли </a:t>
            </a:r>
            <a:r>
              <a:rPr lang="uz-Cyrl-UZ" sz="2400" b="1" i="1" dirty="0">
                <a:latin typeface="Times New Roman" pitchFamily="18" charset="0"/>
                <a:cs typeface="Times New Roman" pitchFamily="18" charset="0"/>
              </a:rPr>
              <a:t>трактор, </a:t>
            </a:r>
            <a:r>
              <a:rPr lang="uz-Cyrl-UZ" sz="2400" b="1" i="1" dirty="0">
                <a:latin typeface="Times New Roman" pitchFamily="18" charset="0"/>
                <a:cs typeface="Times New Roman" pitchFamily="18" charset="0"/>
              </a:rPr>
              <a:t>трактор </a:t>
            </a:r>
            <a:r>
              <a:rPr lang="uz-Cyrl-UZ" sz="2400" b="1" i="1" dirty="0">
                <a:latin typeface="Times New Roman" pitchFamily="18" charset="0"/>
                <a:cs typeface="Times New Roman" pitchFamily="18" charset="0"/>
              </a:rPr>
              <a:t>колеяси, агротирқиш, </a:t>
            </a:r>
            <a:r>
              <a:rPr lang="uz-Cyrl-UZ" sz="2400" b="1" i="1" dirty="0">
                <a:latin typeface="Times New Roman" pitchFamily="18" charset="0"/>
                <a:cs typeface="Times New Roman" pitchFamily="18" charset="0"/>
              </a:rPr>
              <a:t>туп-роқ </a:t>
            </a:r>
            <a:r>
              <a:rPr lang="uz-Cyrl-UZ" sz="2400" b="1" i="1" dirty="0">
                <a:latin typeface="Times New Roman" pitchFamily="18" charset="0"/>
                <a:cs typeface="Times New Roman" pitchFamily="18" charset="0"/>
              </a:rPr>
              <a:t>зичланиши, зичланиш турлари, зичланишни </a:t>
            </a:r>
            <a:r>
              <a:rPr lang="uz-Cyrl-UZ" sz="2400" b="1" i="1" dirty="0">
                <a:latin typeface="Times New Roman" pitchFamily="18" charset="0"/>
                <a:cs typeface="Times New Roman" pitchFamily="18" charset="0"/>
              </a:rPr>
              <a:t>камай-тириш </a:t>
            </a:r>
            <a:endParaRPr lang="ru-RU" sz="2400" dirty="0"/>
          </a:p>
        </p:txBody>
      </p:sp>
      <p:sp>
        <p:nvSpPr>
          <p:cNvPr id="4" name="Скругленный прямоугольник 3"/>
          <p:cNvSpPr/>
          <p:nvPr/>
        </p:nvSpPr>
        <p:spPr>
          <a:xfrm>
            <a:off x="468313" y="1166813"/>
            <a:ext cx="2808287" cy="45720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4663" y="1173163"/>
            <a:ext cx="3816350" cy="45085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nvGraphicFramePr>
        <p:xfrm>
          <a:off x="358775" y="5157788"/>
          <a:ext cx="8389938" cy="1443037"/>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857250" y="214313"/>
            <a:ext cx="7643813" cy="1214437"/>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ru-RU" sz="3600" b="1" dirty="0">
                <a:latin typeface="Times New Roman" pitchFamily="18" charset="0"/>
                <a:cs typeface="Times New Roman" pitchFamily="18" charset="0"/>
              </a:rPr>
              <a:t>1. Трактор </a:t>
            </a:r>
            <a:r>
              <a:rPr lang="ru-RU" sz="3600" b="1" dirty="0" err="1">
                <a:latin typeface="Times New Roman" pitchFamily="18" charset="0"/>
                <a:cs typeface="Times New Roman" pitchFamily="18" charset="0"/>
              </a:rPr>
              <a:t>юриш</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қисмининг вазифаси</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ва</a:t>
            </a:r>
            <a:r>
              <a:rPr lang="ru-RU" sz="3600" b="1" dirty="0">
                <a:latin typeface="Times New Roman" pitchFamily="18" charset="0"/>
                <a:cs typeface="Times New Roman" pitchFamily="18" charset="0"/>
              </a:rPr>
              <a:t> </a:t>
            </a:r>
            <a:r>
              <a:rPr lang="ru-RU" sz="3600" b="1" dirty="0" err="1">
                <a:latin typeface="Times New Roman" pitchFamily="18" charset="0"/>
                <a:cs typeface="Times New Roman" pitchFamily="18" charset="0"/>
              </a:rPr>
              <a:t>турлари</a:t>
            </a:r>
            <a:endParaRPr lang="ru-RU" sz="3600" b="1" dirty="0">
              <a:latin typeface="Times New Roman" pitchFamily="18" charset="0"/>
              <a:cs typeface="Times New Roman" pitchFamily="18" charset="0"/>
            </a:endParaRPr>
          </a:p>
        </p:txBody>
      </p:sp>
      <p:sp>
        <p:nvSpPr>
          <p:cNvPr id="5" name="Скругленный прямоугольник 4"/>
          <p:cNvSpPr/>
          <p:nvPr/>
        </p:nvSpPr>
        <p:spPr>
          <a:xfrm>
            <a:off x="500063" y="1643063"/>
            <a:ext cx="8215312" cy="4786312"/>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16387" name="Rectangle 1"/>
          <p:cNvSpPr>
            <a:spLocks noChangeArrowheads="1"/>
          </p:cNvSpPr>
          <p:nvPr/>
        </p:nvSpPr>
        <p:spPr bwMode="auto">
          <a:xfrm>
            <a:off x="714375" y="1571625"/>
            <a:ext cx="7858125" cy="4524375"/>
          </a:xfrm>
          <a:prstGeom prst="rect">
            <a:avLst/>
          </a:prstGeom>
          <a:noFill/>
          <a:ln w="9525">
            <a:noFill/>
            <a:miter lim="800000"/>
            <a:headEnd/>
            <a:tailEnd/>
          </a:ln>
        </p:spPr>
        <p:txBody>
          <a:bodyPr anchor="ctr">
            <a:spAutoFit/>
          </a:bodyPr>
          <a:lstStyle/>
          <a:p>
            <a:pPr indent="449263" algn="just"/>
            <a:r>
              <a:rPr lang="uz-Cyrl-UZ" sz="3200" b="1">
                <a:latin typeface="Times New Roman" pitchFamily="18" charset="0"/>
                <a:cs typeface="Times New Roman" pitchFamily="18" charset="0"/>
              </a:rPr>
              <a:t>Тракторннинг юриш қисми ўзининг ва ортилган юк, яъни,  ўрнатилган машина ёки қуролнинг </a:t>
            </a:r>
            <a:r>
              <a:rPr lang="uz-Cyrl-UZ" sz="3200" b="1">
                <a:solidFill>
                  <a:srgbClr val="FF0000"/>
                </a:solidFill>
                <a:latin typeface="Times New Roman" pitchFamily="18" charset="0"/>
                <a:cs typeface="Times New Roman" pitchFamily="18" charset="0"/>
              </a:rPr>
              <a:t>оғирликларини ерга узатади ҳамда  унинг илгариланма харакатини </a:t>
            </a:r>
            <a:r>
              <a:rPr lang="uz-Cyrl-UZ" sz="3200" b="1">
                <a:latin typeface="Times New Roman" pitchFamily="18" charset="0"/>
                <a:cs typeface="Times New Roman" pitchFamily="18" charset="0"/>
              </a:rPr>
              <a:t>таъминлайди.</a:t>
            </a:r>
            <a:endParaRPr lang="ru-RU" sz="1400" b="1">
              <a:latin typeface="Times New Roman" pitchFamily="18" charset="0"/>
              <a:cs typeface="Times New Roman" pitchFamily="18" charset="0"/>
            </a:endParaRPr>
          </a:p>
          <a:p>
            <a:pPr indent="449263" algn="just" eaLnBrk="0" hangingPunct="0"/>
            <a:r>
              <a:rPr lang="uz-Cyrl-UZ" sz="3200" b="1">
                <a:latin typeface="Times New Roman" pitchFamily="18" charset="0"/>
                <a:cs typeface="Times New Roman" pitchFamily="18" charset="0"/>
              </a:rPr>
              <a:t>Қишлоқ хўжалигида қўлланиладиган тракторларнинг юриш қисми асосан </a:t>
            </a:r>
            <a:r>
              <a:rPr lang="uz-Cyrl-UZ" sz="3200" b="1">
                <a:solidFill>
                  <a:srgbClr val="FF0000"/>
                </a:solidFill>
                <a:latin typeface="Times New Roman" pitchFamily="18" charset="0"/>
                <a:cs typeface="Times New Roman" pitchFamily="18" charset="0"/>
              </a:rPr>
              <a:t>ғилдиракли ва занжирли (лентали) </a:t>
            </a:r>
            <a:r>
              <a:rPr lang="uz-Cyrl-UZ" sz="3200" b="1">
                <a:latin typeface="Times New Roman" pitchFamily="18" charset="0"/>
                <a:cs typeface="Times New Roman" pitchFamily="18" charset="0"/>
              </a:rPr>
              <a:t>турларга бўлинади. </a:t>
            </a:r>
            <a:endParaRPr lang="uz-Cyrl-UZ" sz="40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857250" y="214313"/>
            <a:ext cx="7858125" cy="78581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Ғилдиракли трактор юриш қисмининг тузилиши  ва ишлаш жараёни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85750" y="1143000"/>
            <a:ext cx="8501063" cy="5429250"/>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970754" name="Rectangle 2"/>
          <p:cNvSpPr>
            <a:spLocks noChangeArrowheads="1"/>
          </p:cNvSpPr>
          <p:nvPr/>
        </p:nvSpPr>
        <p:spPr bwMode="auto">
          <a:xfrm>
            <a:off x="428625" y="3214688"/>
            <a:ext cx="5643563" cy="3292475"/>
          </a:xfrm>
          <a:prstGeom prst="rect">
            <a:avLst/>
          </a:prstGeom>
          <a:noFill/>
          <a:ln w="9525">
            <a:solidFill>
              <a:schemeClr val="accent1"/>
            </a:solidFill>
            <a:miter lim="800000"/>
            <a:headEnd/>
            <a:tailEnd/>
          </a:ln>
          <a:effectLst/>
        </p:spPr>
        <p:txBody>
          <a:bodyPr anchor="ctr">
            <a:spAutoFit/>
          </a:bodyPr>
          <a:lstStyle/>
          <a:p>
            <a:pPr indent="449263" algn="just">
              <a:defRPr/>
            </a:pPr>
            <a:r>
              <a:rPr lang="uz-Cyrl-UZ" sz="1600" b="1" dirty="0">
                <a:latin typeface="Times New Roman" pitchFamily="18" charset="0"/>
                <a:cs typeface="Times New Roman" pitchFamily="18" charset="0"/>
              </a:rPr>
              <a:t>Ғилдиракли тракторларда  унинг куч узатиш механизмлари орқали двигателдан харакатга келтириладиган ғилдираклари </a:t>
            </a:r>
            <a:r>
              <a:rPr lang="uz-Cyrl-UZ" sz="1600" b="1" dirty="0">
                <a:solidFill>
                  <a:srgbClr val="FF0000"/>
                </a:solidFill>
                <a:latin typeface="Times New Roman" pitchFamily="18" charset="0"/>
                <a:cs typeface="Times New Roman" pitchFamily="18" charset="0"/>
              </a:rPr>
              <a:t>етакчи ғилдираклар (А), </a:t>
            </a:r>
            <a:r>
              <a:rPr lang="uz-Cyrl-UZ" sz="1600" b="1" dirty="0">
                <a:latin typeface="Times New Roman" pitchFamily="18" charset="0"/>
                <a:cs typeface="Times New Roman" pitchFamily="18" charset="0"/>
              </a:rPr>
              <a:t>бошқариш механизми орқали харакат йўналиши ўзгартириладиган ғилдираклар эса, </a:t>
            </a:r>
            <a:r>
              <a:rPr lang="uz-Cyrl-UZ" sz="1600" b="1" dirty="0">
                <a:solidFill>
                  <a:srgbClr val="FF0000"/>
                </a:solidFill>
                <a:latin typeface="Times New Roman" pitchFamily="18" charset="0"/>
                <a:cs typeface="Times New Roman" pitchFamily="18" charset="0"/>
              </a:rPr>
              <a:t>бошқарилувчи ғилдираклар  (Б) </a:t>
            </a:r>
            <a:r>
              <a:rPr lang="uz-Cyrl-UZ" sz="1600" b="1" dirty="0">
                <a:latin typeface="Times New Roman" pitchFamily="18" charset="0"/>
                <a:cs typeface="Times New Roman" pitchFamily="18" charset="0"/>
              </a:rPr>
              <a:t>дейилади.</a:t>
            </a:r>
          </a:p>
          <a:p>
            <a:pPr algn="just" fontAlgn="auto">
              <a:spcBef>
                <a:spcPts val="0"/>
              </a:spcBef>
              <a:spcAft>
                <a:spcPts val="0"/>
              </a:spcAft>
              <a:defRPr/>
            </a:pPr>
            <a:r>
              <a:rPr lang="uz-Cyrl-UZ" sz="1600" b="1" dirty="0">
                <a:latin typeface="Times New Roman" pitchFamily="18" charset="0"/>
                <a:cs typeface="Times New Roman" pitchFamily="18" charset="0"/>
              </a:rPr>
              <a:t>        </a:t>
            </a:r>
            <a:r>
              <a:rPr lang="uz-Cyrl-UZ" sz="1600" b="1" dirty="0">
                <a:solidFill>
                  <a:srgbClr val="FF0000"/>
                </a:solidFill>
                <a:latin typeface="Times New Roman" pitchFamily="18" charset="0"/>
                <a:cs typeface="Times New Roman" pitchFamily="18" charset="0"/>
              </a:rPr>
              <a:t>Тракторлар уч ғилдиракли ёки тўрт ғилдиракли бўлиши мумкин</a:t>
            </a:r>
            <a:r>
              <a:rPr lang="uz-Cyrl-UZ" sz="1600" b="1" dirty="0">
                <a:latin typeface="Times New Roman" pitchFamily="18" charset="0"/>
                <a:cs typeface="Times New Roman" pitchFamily="18" charset="0"/>
              </a:rPr>
              <a:t>. Уч ғилдиракли тракторлар калта бурила олади, бу эса қайрилиш учун энсизроқ жой қолдиришга имкон беради, тўрт ғилдиракли тракторнинг бурилиш радиуси катта бўлади. Тракторнинг олдинги ва кетинги ғилдираклари етакчи бўлса, унинг ер билан тишлашиши яхшиланади ва юмшоқ ерда камроқ сирпанади</a:t>
            </a:r>
            <a:r>
              <a:rPr lang="uz-Cyrl-UZ" sz="1400" dirty="0">
                <a:latin typeface="Times New Roman" pitchFamily="18" charset="0"/>
                <a:cs typeface="Times New Roman" pitchFamily="18" charset="0"/>
              </a:rPr>
              <a:t>. </a:t>
            </a:r>
            <a:endParaRPr lang="uz-Cyrl-UZ" dirty="0">
              <a:latin typeface="Arial" pitchFamily="34" charset="0"/>
            </a:endParaRPr>
          </a:p>
        </p:txBody>
      </p:sp>
      <p:pic>
        <p:nvPicPr>
          <p:cNvPr id="17412" name="Picture 3"/>
          <p:cNvPicPr>
            <a:picLocks noChangeAspect="1" noChangeArrowheads="1"/>
          </p:cNvPicPr>
          <p:nvPr/>
        </p:nvPicPr>
        <p:blipFill>
          <a:blip r:embed="rId2"/>
          <a:srcRect/>
          <a:stretch>
            <a:fillRect/>
          </a:stretch>
        </p:blipFill>
        <p:spPr bwMode="auto">
          <a:xfrm>
            <a:off x="428625" y="1214438"/>
            <a:ext cx="5643563" cy="2057400"/>
          </a:xfrm>
          <a:prstGeom prst="rect">
            <a:avLst/>
          </a:prstGeom>
          <a:noFill/>
          <a:ln w="9525">
            <a:solidFill>
              <a:schemeClr val="accent1"/>
            </a:solidFill>
            <a:miter lim="800000"/>
            <a:headEnd/>
            <a:tailEnd/>
          </a:ln>
        </p:spPr>
      </p:pic>
      <p:sp>
        <p:nvSpPr>
          <p:cNvPr id="17413" name="Rectangle 4"/>
          <p:cNvSpPr>
            <a:spLocks noChangeArrowheads="1"/>
          </p:cNvSpPr>
          <p:nvPr/>
        </p:nvSpPr>
        <p:spPr bwMode="auto">
          <a:xfrm>
            <a:off x="6143625" y="4500563"/>
            <a:ext cx="2571750" cy="2278062"/>
          </a:xfrm>
          <a:prstGeom prst="rect">
            <a:avLst/>
          </a:prstGeom>
          <a:noFill/>
          <a:ln w="9525">
            <a:noFill/>
            <a:miter lim="800000"/>
            <a:headEnd/>
            <a:tailEnd/>
          </a:ln>
        </p:spPr>
        <p:txBody>
          <a:bodyPr anchor="ctr">
            <a:spAutoFit/>
          </a:bodyPr>
          <a:lstStyle/>
          <a:p>
            <a:pPr indent="449263"/>
            <a:endParaRPr lang="uz-Cyrl-UZ" sz="1600" b="1">
              <a:latin typeface="Times New Roman" pitchFamily="18" charset="0"/>
              <a:cs typeface="Times New Roman" pitchFamily="18" charset="0"/>
            </a:endParaRPr>
          </a:p>
          <a:p>
            <a:pPr indent="449263"/>
            <a:r>
              <a:rPr lang="uz-Cyrl-UZ" sz="1600" b="1">
                <a:latin typeface="Times New Roman" pitchFamily="18" charset="0"/>
                <a:cs typeface="Times New Roman" pitchFamily="18" charset="0"/>
              </a:rPr>
              <a:t>Ғ</a:t>
            </a:r>
            <a:r>
              <a:rPr lang="uz-Cyrl-UZ" b="1">
                <a:latin typeface="Times New Roman" pitchFamily="18" charset="0"/>
                <a:cs typeface="Times New Roman" pitchFamily="18" charset="0"/>
              </a:rPr>
              <a:t>илдиракнинг        </a:t>
            </a:r>
          </a:p>
          <a:p>
            <a:pPr indent="449263"/>
            <a:r>
              <a:rPr lang="uz-Cyrl-UZ" b="1">
                <a:latin typeface="Times New Roman" pitchFamily="18" charset="0"/>
                <a:cs typeface="Times New Roman" pitchFamily="18" charset="0"/>
              </a:rPr>
              <a:t>    тузилиши: </a:t>
            </a:r>
            <a:r>
              <a:rPr lang="ru-RU" sz="1000">
                <a:cs typeface="Times New Roman" pitchFamily="18" charset="0"/>
              </a:rPr>
              <a:t>           </a:t>
            </a:r>
            <a:r>
              <a:rPr lang="uz-Cyrl-UZ" b="1">
                <a:latin typeface="Times New Roman" pitchFamily="18" charset="0"/>
                <a:cs typeface="Times New Roman" pitchFamily="18" charset="0"/>
              </a:rPr>
              <a:t>1- покришка;               2- камера; 3- тўғин;    4-вентил; 5- диск;      6-губчак; 7- ярим ўқ</a:t>
            </a:r>
            <a:endParaRPr lang="ru-RU" sz="1000" b="1">
              <a:latin typeface="Times New Roman" pitchFamily="18" charset="0"/>
              <a:cs typeface="Times New Roman" pitchFamily="18" charset="0"/>
            </a:endParaRPr>
          </a:p>
          <a:p>
            <a:pPr indent="449263" eaLnBrk="0" hangingPunct="0"/>
            <a:endParaRPr lang="ru-RU"/>
          </a:p>
        </p:txBody>
      </p:sp>
      <p:pic>
        <p:nvPicPr>
          <p:cNvPr id="17414" name="Picture 1"/>
          <p:cNvPicPr>
            <a:picLocks noChangeAspect="1" noChangeArrowheads="1"/>
          </p:cNvPicPr>
          <p:nvPr/>
        </p:nvPicPr>
        <p:blipFill>
          <a:blip r:embed="rId3"/>
          <a:srcRect/>
          <a:stretch>
            <a:fillRect/>
          </a:stretch>
        </p:blipFill>
        <p:spPr bwMode="auto">
          <a:xfrm>
            <a:off x="6143625" y="1214438"/>
            <a:ext cx="2500313" cy="3571875"/>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85813" y="333375"/>
            <a:ext cx="7643812" cy="792163"/>
          </a:xfrm>
          <a:prstGeom prst="roundRect">
            <a:avLst/>
          </a:prstGeom>
          <a:solidFill>
            <a:schemeClr val="accent3">
              <a:lumMod val="20000"/>
              <a:lumOff val="80000"/>
            </a:schemeClr>
          </a:solidFill>
          <a:ln/>
        </p:spPr>
        <p:style>
          <a:lnRef idx="2">
            <a:schemeClr val="accent2"/>
          </a:lnRef>
          <a:fillRef idx="1">
            <a:schemeClr val="lt1"/>
          </a:fillRef>
          <a:effectRef idx="0">
            <a:schemeClr val="accent2"/>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Ғилдиракли тракторларнинг колеяси ва агротехника масофаси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268413"/>
            <a:ext cx="8572500" cy="5232400"/>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pic>
        <p:nvPicPr>
          <p:cNvPr id="18435" name="Рисунок 5"/>
          <p:cNvPicPr>
            <a:picLocks noChangeAspect="1" noChangeArrowheads="1"/>
          </p:cNvPicPr>
          <p:nvPr/>
        </p:nvPicPr>
        <p:blipFill>
          <a:blip r:embed="rId3">
            <a:lum bright="-20000" contrast="40000"/>
          </a:blip>
          <a:srcRect/>
          <a:stretch>
            <a:fillRect/>
          </a:stretch>
        </p:blipFill>
        <p:spPr bwMode="auto">
          <a:xfrm>
            <a:off x="1571625" y="1323975"/>
            <a:ext cx="5715000" cy="2786063"/>
          </a:xfrm>
          <a:prstGeom prst="rect">
            <a:avLst/>
          </a:prstGeom>
          <a:noFill/>
          <a:ln w="9525">
            <a:solidFill>
              <a:schemeClr val="accent1"/>
            </a:solidFill>
            <a:miter lim="800000"/>
            <a:headEnd/>
            <a:tailEnd/>
          </a:ln>
        </p:spPr>
      </p:pic>
      <p:sp>
        <p:nvSpPr>
          <p:cNvPr id="18436" name="Rectangle 1"/>
          <p:cNvSpPr>
            <a:spLocks noChangeArrowheads="1"/>
          </p:cNvSpPr>
          <p:nvPr/>
        </p:nvSpPr>
        <p:spPr bwMode="auto">
          <a:xfrm>
            <a:off x="428625" y="4249738"/>
            <a:ext cx="8143875" cy="2246312"/>
          </a:xfrm>
          <a:prstGeom prst="rect">
            <a:avLst/>
          </a:prstGeom>
          <a:noFill/>
          <a:ln w="9525">
            <a:noFill/>
            <a:miter lim="800000"/>
            <a:headEnd/>
            <a:tailEnd/>
          </a:ln>
        </p:spPr>
        <p:txBody>
          <a:bodyPr anchor="ctr">
            <a:spAutoFit/>
          </a:bodyPr>
          <a:lstStyle/>
          <a:p>
            <a:pPr indent="449263" algn="just"/>
            <a:r>
              <a:rPr lang="uz-Cyrl-UZ" sz="2000" b="1">
                <a:latin typeface="Times New Roman" pitchFamily="18" charset="0"/>
                <a:cs typeface="Times New Roman" pitchFamily="18" charset="0"/>
              </a:rPr>
              <a:t>Трактор олдинги ёки кетинги кўпригининг ердан баландлиги тракторнинг </a:t>
            </a:r>
            <a:r>
              <a:rPr lang="uz-Cyrl-UZ" sz="2000" b="1">
                <a:solidFill>
                  <a:srgbClr val="FF0000"/>
                </a:solidFill>
                <a:latin typeface="Times New Roman" pitchFamily="18" charset="0"/>
                <a:cs typeface="Times New Roman" pitchFamily="18" charset="0"/>
              </a:rPr>
              <a:t>агротехника масофаси (</a:t>
            </a:r>
            <a:r>
              <a:rPr lang="en-US" sz="2000" b="1" i="1">
                <a:solidFill>
                  <a:srgbClr val="FF0000"/>
                </a:solidFill>
                <a:latin typeface="Times New Roman" pitchFamily="18" charset="0"/>
                <a:cs typeface="Times New Roman" pitchFamily="18" charset="0"/>
              </a:rPr>
              <a:t>h</a:t>
            </a:r>
            <a:r>
              <a:rPr lang="ru-RU" sz="2000" b="1">
                <a:solidFill>
                  <a:srgbClr val="FF0000"/>
                </a:solidFill>
                <a:latin typeface="Times New Roman" pitchFamily="18" charset="0"/>
                <a:cs typeface="Times New Roman" pitchFamily="18" charset="0"/>
              </a:rPr>
              <a:t>)</a:t>
            </a:r>
            <a:r>
              <a:rPr lang="ru-RU" sz="2000" b="1">
                <a:latin typeface="Times New Roman" pitchFamily="18" charset="0"/>
                <a:cs typeface="Times New Roman" pitchFamily="18" charset="0"/>
              </a:rPr>
              <a:t> </a:t>
            </a:r>
            <a:r>
              <a:rPr lang="uz-Cyrl-UZ" sz="2000" b="1">
                <a:latin typeface="Times New Roman" pitchFamily="18" charset="0"/>
                <a:cs typeface="Times New Roman" pitchFamily="18" charset="0"/>
              </a:rPr>
              <a:t> дейилади. Кетинги ва олдинги ғилдираклар ўртасидаги оралиқ эса </a:t>
            </a:r>
            <a:r>
              <a:rPr lang="uz-Cyrl-UZ" sz="2000" b="1">
                <a:solidFill>
                  <a:srgbClr val="FF0000"/>
                </a:solidFill>
                <a:latin typeface="Times New Roman" pitchFamily="18" charset="0"/>
                <a:cs typeface="Times New Roman" pitchFamily="18" charset="0"/>
              </a:rPr>
              <a:t>тракторнинг колеяси (</a:t>
            </a:r>
            <a:r>
              <a:rPr lang="uz-Cyrl-UZ" sz="2000" b="1" i="1">
                <a:solidFill>
                  <a:srgbClr val="FF0000"/>
                </a:solidFill>
                <a:latin typeface="Times New Roman" pitchFamily="18" charset="0"/>
                <a:cs typeface="Times New Roman" pitchFamily="18" charset="0"/>
              </a:rPr>
              <a:t>l</a:t>
            </a:r>
            <a:r>
              <a:rPr lang="uz-Cyrl-UZ" sz="2000" b="1">
                <a:solidFill>
                  <a:srgbClr val="FF0000"/>
                </a:solidFill>
                <a:latin typeface="Times New Roman" pitchFamily="18" charset="0"/>
                <a:cs typeface="Times New Roman" pitchFamily="18" charset="0"/>
              </a:rPr>
              <a:t>)  </a:t>
            </a:r>
            <a:r>
              <a:rPr lang="uz-Cyrl-UZ" sz="2000" b="1">
                <a:latin typeface="Times New Roman" pitchFamily="18" charset="0"/>
                <a:cs typeface="Times New Roman" pitchFamily="18" charset="0"/>
              </a:rPr>
              <a:t>дейилади. Бу ўлчамларнинг аҳамияти шундан иборатки, қишлоқ хўжалиги экинларининг </a:t>
            </a:r>
            <a:r>
              <a:rPr lang="uz-Cyrl-UZ" sz="2000" b="1">
                <a:solidFill>
                  <a:srgbClr val="FF0000"/>
                </a:solidFill>
                <a:latin typeface="Times New Roman" pitchFamily="18" charset="0"/>
                <a:cs typeface="Times New Roman" pitchFamily="18" charset="0"/>
              </a:rPr>
              <a:t>қатор орасини кенглиги ва  уларнинг ўсиш баландлигини турлича </a:t>
            </a:r>
            <a:r>
              <a:rPr lang="uz-Cyrl-UZ" sz="2000" b="1">
                <a:latin typeface="Times New Roman" pitchFamily="18" charset="0"/>
                <a:cs typeface="Times New Roman" pitchFamily="18" charset="0"/>
              </a:rPr>
              <a:t>бўлишини ҳисобга олган ҳолда  ғилдиракларнинг колеяси  ва агротехника масофаси ўзгартирилади. </a:t>
            </a:r>
            <a:endParaRPr lang="uz-Cyrl-UZ" sz="28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14375" y="357188"/>
            <a:ext cx="7786688" cy="839787"/>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Занжирли  трактор юриш қисмининг тузилиши ва ишлаш жараёни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357188" y="1341438"/>
            <a:ext cx="8429625" cy="5373687"/>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pic>
        <p:nvPicPr>
          <p:cNvPr id="20483" name="Picture 2" descr="2102"/>
          <p:cNvPicPr>
            <a:picLocks noChangeAspect="1" noChangeArrowheads="1"/>
          </p:cNvPicPr>
          <p:nvPr/>
        </p:nvPicPr>
        <p:blipFill>
          <a:blip r:embed="rId3"/>
          <a:srcRect/>
          <a:stretch>
            <a:fillRect/>
          </a:stretch>
        </p:blipFill>
        <p:spPr bwMode="auto">
          <a:xfrm>
            <a:off x="463550" y="1412875"/>
            <a:ext cx="4144963" cy="2719388"/>
          </a:xfrm>
          <a:prstGeom prst="rect">
            <a:avLst/>
          </a:prstGeom>
          <a:noFill/>
          <a:ln w="9525">
            <a:solidFill>
              <a:schemeClr val="accent1"/>
            </a:solidFill>
            <a:miter lim="800000"/>
            <a:headEnd/>
            <a:tailEnd/>
          </a:ln>
        </p:spPr>
      </p:pic>
      <p:pic>
        <p:nvPicPr>
          <p:cNvPr id="20484" name="Рисунок 6" descr="D:\Трактор\20150116_151956.jpg"/>
          <p:cNvPicPr>
            <a:picLocks noChangeAspect="1" noChangeArrowheads="1"/>
          </p:cNvPicPr>
          <p:nvPr/>
        </p:nvPicPr>
        <p:blipFill>
          <a:blip r:embed="rId4">
            <a:lum bright="-20000" contrast="80000"/>
          </a:blip>
          <a:srcRect/>
          <a:stretch>
            <a:fillRect/>
          </a:stretch>
        </p:blipFill>
        <p:spPr bwMode="auto">
          <a:xfrm>
            <a:off x="4840288" y="1412875"/>
            <a:ext cx="3643312" cy="2714625"/>
          </a:xfrm>
          <a:prstGeom prst="rect">
            <a:avLst/>
          </a:prstGeom>
          <a:noFill/>
          <a:ln w="9525">
            <a:solidFill>
              <a:schemeClr val="accent1"/>
            </a:solidFill>
            <a:miter lim="800000"/>
            <a:headEnd/>
            <a:tailEnd/>
          </a:ln>
        </p:spPr>
      </p:pic>
      <p:sp>
        <p:nvSpPr>
          <p:cNvPr id="20485" name="Rectangle 1"/>
          <p:cNvSpPr>
            <a:spLocks noChangeArrowheads="1"/>
          </p:cNvSpPr>
          <p:nvPr/>
        </p:nvSpPr>
        <p:spPr bwMode="auto">
          <a:xfrm>
            <a:off x="500063" y="4051300"/>
            <a:ext cx="8286750" cy="2862263"/>
          </a:xfrm>
          <a:prstGeom prst="rect">
            <a:avLst/>
          </a:prstGeom>
          <a:noFill/>
          <a:ln w="9525">
            <a:noFill/>
            <a:miter lim="800000"/>
            <a:headEnd/>
            <a:tailEnd/>
          </a:ln>
        </p:spPr>
        <p:txBody>
          <a:bodyPr anchor="ctr">
            <a:spAutoFit/>
          </a:bodyPr>
          <a:lstStyle/>
          <a:p>
            <a:pPr indent="449263" algn="just"/>
            <a:r>
              <a:rPr lang="uz-Cyrl-UZ" b="1">
                <a:latin typeface="Times New Roman" pitchFamily="18" charset="0"/>
                <a:cs typeface="Times New Roman" pitchFamily="18" charset="0"/>
              </a:rPr>
              <a:t>Занжирли тракторнинг юриш қисми асосан, иккала томонига жойлаштирилган иккита ўрмаловчи занжирли юритгич ва уларнинг осмаларидан иборат. Ҳар бир юритгич етакчи юлдузча 8, тарангловчи ғилдирак 1, таянч ғилдираклар 7, тутқич ролик 5лар ва уларнинг барчасини ўраб турадиган ўрмаловчи занжир 3 дан иборат. Етакчи юлдузча двигателдан  куч узатиш механизмлари орқали харакатга келиб айланганда, унинг тишлари ўрмаловчи занжирининг бўғимларига ёки тишларига бирин-кетин илиниб, ўрмаловчи занжирни айланишга мажбур этади ва у ўз навбатида тракторни илгариланма харакатга келтиради. </a:t>
            </a:r>
            <a:endParaRPr lang="ru-RU" b="1">
              <a:latin typeface="Times New Roman" pitchFamily="18" charset="0"/>
              <a:cs typeface="Times New Roman" pitchFamily="18" charset="0"/>
            </a:endParaRPr>
          </a:p>
          <a:p>
            <a:pPr indent="449263" algn="just"/>
            <a:endParaRPr lang="uz-Cyrl-UZ"/>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00063" y="500063"/>
            <a:ext cx="8143875" cy="135731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sz="2160" b="1" i="0" u="none" strike="noStrike" kern="1200" baseline="0">
                <a:solidFill>
                  <a:prstClr val="black"/>
                </a:solidFill>
                <a:latin typeface="Times New Roman" pitchFamily="18" charset="0"/>
                <a:ea typeface="+mn-ea"/>
                <a:cs typeface="Times New Roman" pitchFamily="18" charset="0"/>
              </a:defRPr>
            </a:pPr>
            <a:r>
              <a:rPr lang="ru-RU" sz="3200" b="1" dirty="0">
                <a:solidFill>
                  <a:prstClr val="black"/>
                </a:solidFill>
                <a:latin typeface="Times New Roman" pitchFamily="18" charset="0"/>
                <a:cs typeface="Times New Roman" pitchFamily="18" charset="0"/>
              </a:rPr>
              <a:t>2.</a:t>
            </a:r>
            <a:r>
              <a:rPr lang="uz-Cyrl-UZ" sz="3200" b="1" dirty="0">
                <a:solidFill>
                  <a:prstClr val="black"/>
                </a:solidFill>
                <a:latin typeface="Times New Roman" pitchFamily="18" charset="0"/>
                <a:cs typeface="Times New Roman" pitchFamily="18" charset="0"/>
              </a:rPr>
              <a:t> </a:t>
            </a:r>
            <a:r>
              <a:rPr lang="uz-Cyrl-UZ" sz="3200" b="1" dirty="0">
                <a:solidFill>
                  <a:prstClr val="black"/>
                </a:solidFill>
                <a:latin typeface="Times New Roman" pitchFamily="18" charset="0"/>
                <a:cs typeface="Times New Roman" pitchFamily="18" charset="0"/>
              </a:rPr>
              <a:t>Тракторлар юриш </a:t>
            </a:r>
            <a:r>
              <a:rPr lang="uz-Cyrl-UZ" sz="3200" b="1" dirty="0">
                <a:solidFill>
                  <a:prstClr val="black"/>
                </a:solidFill>
                <a:latin typeface="Times New Roman" pitchFamily="18" charset="0"/>
                <a:cs typeface="Times New Roman" pitchFamily="18" charset="0"/>
              </a:rPr>
              <a:t>қисмининг тупроққа </a:t>
            </a:r>
            <a:r>
              <a:rPr lang="uz-Cyrl-UZ" sz="3200" b="1" dirty="0">
                <a:solidFill>
                  <a:prstClr val="black"/>
                </a:solidFill>
                <a:latin typeface="Times New Roman" pitchFamily="18" charset="0"/>
                <a:cs typeface="Times New Roman" pitchFamily="18" charset="0"/>
              </a:rPr>
              <a:t>кўрсатадиган таъсири</a:t>
            </a:r>
            <a:r>
              <a:rPr lang="ru-RU" sz="3200" b="1" dirty="0">
                <a:solidFill>
                  <a:prstClr val="black"/>
                </a:solidFill>
                <a:latin typeface="Times New Roman" pitchFamily="18" charset="0"/>
                <a:cs typeface="Times New Roman" pitchFamily="18" charset="0"/>
              </a:rPr>
              <a:t> </a:t>
            </a:r>
            <a:endParaRPr lang="ru-RU" sz="3200" b="1" dirty="0">
              <a:solidFill>
                <a:prstClr val="black"/>
              </a:solidFill>
              <a:latin typeface="Times New Roman" pitchFamily="18" charset="0"/>
              <a:cs typeface="Times New Roman" pitchFamily="18" charset="0"/>
            </a:endParaRPr>
          </a:p>
        </p:txBody>
      </p:sp>
      <p:graphicFrame>
        <p:nvGraphicFramePr>
          <p:cNvPr id="22530" name="Диаграмма 8"/>
          <p:cNvGraphicFramePr>
            <a:graphicFrameLocks/>
          </p:cNvGraphicFramePr>
          <p:nvPr/>
        </p:nvGraphicFramePr>
        <p:xfrm>
          <a:off x="-303213" y="3017838"/>
          <a:ext cx="6197601" cy="4133850"/>
        </p:xfrm>
        <a:graphic>
          <a:graphicData uri="http://schemas.openxmlformats.org/presentationml/2006/ole">
            <p:oleObj spid="_x0000_s22530" r:id="rId3" imgW="6200169" imgH="4133446" progId="Excel.Chart.8">
              <p:embed/>
            </p:oleObj>
          </a:graphicData>
        </a:graphic>
      </p:graphicFrame>
      <p:sp>
        <p:nvSpPr>
          <p:cNvPr id="10" name="Скругленный прямоугольник 9"/>
          <p:cNvSpPr/>
          <p:nvPr/>
        </p:nvSpPr>
        <p:spPr>
          <a:xfrm>
            <a:off x="4932363" y="3716338"/>
            <a:ext cx="3711575" cy="2305050"/>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latin typeface="Times New Roman" pitchFamily="18" charset="0"/>
                <a:cs typeface="Times New Roman" pitchFamily="18" charset="0"/>
              </a:rPr>
              <a:t>Тупроқ таркибининг ҳар қандай ўзгариши – унинг зичланишига олиб келади </a:t>
            </a:r>
            <a:endParaRPr lang="ru-RU" sz="2800" b="1" dirty="0">
              <a:solidFill>
                <a:srgbClr val="FF0000"/>
              </a:solidFill>
              <a:latin typeface="Times New Roman" pitchFamily="18" charset="0"/>
              <a:cs typeface="Times New Roman" pitchFamily="18" charset="0"/>
            </a:endParaRPr>
          </a:p>
        </p:txBody>
      </p:sp>
      <p:sp>
        <p:nvSpPr>
          <p:cNvPr id="2" name="Скругленный прямоугольник 1"/>
          <p:cNvSpPr/>
          <p:nvPr/>
        </p:nvSpPr>
        <p:spPr>
          <a:xfrm>
            <a:off x="500063" y="1989138"/>
            <a:ext cx="8143875" cy="1584325"/>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just" fontAlgn="auto">
              <a:spcBef>
                <a:spcPts val="0"/>
              </a:spcBef>
              <a:spcAft>
                <a:spcPts val="0"/>
              </a:spcAft>
              <a:defRPr/>
            </a:pP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Экинлардан</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юқори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ҳосил</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олинишини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таъминловчи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тупроқнинг</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таркиби</a:t>
            </a:r>
            <a:r>
              <a:rPr lang="ru-RU" sz="2800" b="1" dirty="0">
                <a:latin typeface="Times New Roman" pitchFamily="18" charset="0"/>
                <a:cs typeface="Times New Roman" pitchFamily="18" charset="0"/>
              </a:rPr>
              <a:t> – </a:t>
            </a:r>
            <a:r>
              <a:rPr lang="ru-RU" sz="2800" b="1" dirty="0" err="1">
                <a:solidFill>
                  <a:srgbClr val="FF0000"/>
                </a:solidFill>
                <a:latin typeface="Times New Roman" pitchFamily="18" charset="0"/>
                <a:cs typeface="Times New Roman" pitchFamily="18" charset="0"/>
              </a:rPr>
              <a:t>донадор</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тупроқ</a:t>
            </a:r>
            <a:r>
              <a:rPr lang="ru-RU" sz="2800" b="1" dirty="0">
                <a:solidFill>
                  <a:srgbClr val="FF0000"/>
                </a:solidFill>
                <a:latin typeface="Times New Roman" pitchFamily="18" charset="0"/>
                <a:cs typeface="Times New Roman" pitchFamily="18" charset="0"/>
              </a:rPr>
              <a:t> 50%, </a:t>
            </a:r>
            <a:r>
              <a:rPr lang="ru-RU" sz="2800" b="1" dirty="0" err="1">
                <a:solidFill>
                  <a:srgbClr val="FF0000"/>
                </a:solidFill>
                <a:latin typeface="Times New Roman" pitchFamily="18" charset="0"/>
                <a:cs typeface="Times New Roman" pitchFamily="18" charset="0"/>
              </a:rPr>
              <a:t>намлик</a:t>
            </a:r>
            <a:r>
              <a:rPr lang="ru-RU" sz="2800" b="1" dirty="0">
                <a:solidFill>
                  <a:srgbClr val="FF0000"/>
                </a:solidFill>
                <a:latin typeface="Times New Roman" pitchFamily="18" charset="0"/>
                <a:cs typeface="Times New Roman" pitchFamily="18" charset="0"/>
              </a:rPr>
              <a:t> 25% </a:t>
            </a:r>
            <a:r>
              <a:rPr lang="ru-RU" sz="2800" b="1" dirty="0" err="1">
                <a:solidFill>
                  <a:srgbClr val="FF0000"/>
                </a:solidFill>
                <a:latin typeface="Times New Roman" pitchFamily="18" charset="0"/>
                <a:cs typeface="Times New Roman" pitchFamily="18" charset="0"/>
              </a:rPr>
              <a:t>ва</a:t>
            </a:r>
            <a:r>
              <a:rPr lang="ru-RU" sz="2800" b="1" dirty="0">
                <a:solidFill>
                  <a:srgbClr val="FF0000"/>
                </a:solidFill>
                <a:latin typeface="Times New Roman" pitchFamily="18" charset="0"/>
                <a:cs typeface="Times New Roman" pitchFamily="18" charset="0"/>
              </a:rPr>
              <a:t> </a:t>
            </a:r>
            <a:r>
              <a:rPr lang="ru-RU" sz="2800" b="1" dirty="0" err="1">
                <a:solidFill>
                  <a:srgbClr val="FF0000"/>
                </a:solidFill>
                <a:latin typeface="Times New Roman" pitchFamily="18" charset="0"/>
                <a:cs typeface="Times New Roman" pitchFamily="18" charset="0"/>
              </a:rPr>
              <a:t>ҳаво</a:t>
            </a:r>
            <a:r>
              <a:rPr lang="ru-RU" sz="2800" b="1" dirty="0">
                <a:solidFill>
                  <a:srgbClr val="FF0000"/>
                </a:solidFill>
                <a:latin typeface="Times New Roman" pitchFamily="18" charset="0"/>
                <a:cs typeface="Times New Roman" pitchFamily="18" charset="0"/>
              </a:rPr>
              <a:t> 25% ни</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ташкил</a:t>
            </a:r>
            <a:r>
              <a:rPr lang="ru-RU" sz="2800" b="1" dirty="0">
                <a:latin typeface="Times New Roman" pitchFamily="18" charset="0"/>
                <a:cs typeface="Times New Roman" pitchFamily="18" charset="0"/>
              </a:rPr>
              <a:t> </a:t>
            </a:r>
            <a:r>
              <a:rPr lang="ru-RU" sz="2800" b="1" dirty="0" err="1">
                <a:latin typeface="Times New Roman" pitchFamily="18" charset="0"/>
                <a:cs typeface="Times New Roman" pitchFamily="18" charset="0"/>
              </a:rPr>
              <a:t>этади</a:t>
            </a:r>
            <a:r>
              <a:rPr lang="ru-RU" sz="2800" b="1" dirty="0">
                <a:latin typeface="Times New Roman" pitchFamily="18" charset="0"/>
                <a:cs typeface="Times New Roman" pitchFamily="18" charset="0"/>
              </a:rPr>
              <a:t>. </a:t>
            </a:r>
            <a:endParaRPr lang="ru-RU" sz="28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85750" y="500063"/>
            <a:ext cx="8429625"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Тупроқни зичланишига олиб </a:t>
            </a:r>
          </a:p>
          <a:p>
            <a:pPr algn="ctr" fontAlgn="auto">
              <a:spcBef>
                <a:spcPts val="0"/>
              </a:spcBef>
              <a:spcAft>
                <a:spcPts val="0"/>
              </a:spcAft>
              <a:defRPr/>
            </a:pPr>
            <a:r>
              <a:rPr lang="uz-Cyrl-UZ" sz="3200" b="1" dirty="0">
                <a:latin typeface="Times New Roman" pitchFamily="18" charset="0"/>
                <a:cs typeface="Times New Roman" pitchFamily="18" charset="0"/>
              </a:rPr>
              <a:t>келадиган омиллар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500188"/>
            <a:ext cx="8572500" cy="5168900"/>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3555" name="Rectangle 1"/>
          <p:cNvSpPr>
            <a:spLocks noChangeArrowheads="1"/>
          </p:cNvSpPr>
          <p:nvPr/>
        </p:nvSpPr>
        <p:spPr bwMode="auto">
          <a:xfrm>
            <a:off x="249238" y="1449388"/>
            <a:ext cx="8429625" cy="5262562"/>
          </a:xfrm>
          <a:prstGeom prst="rect">
            <a:avLst/>
          </a:prstGeom>
          <a:noFill/>
          <a:ln w="9525">
            <a:noFill/>
            <a:miter lim="800000"/>
            <a:headEnd/>
            <a:tailEnd/>
          </a:ln>
        </p:spPr>
        <p:txBody>
          <a:bodyPr anchor="ctr">
            <a:spAutoFit/>
          </a:bodyPr>
          <a:lstStyle/>
          <a:p>
            <a:pPr algn="just"/>
            <a:r>
              <a:rPr lang="uz-Cyrl-UZ" sz="2000" b="1">
                <a:latin typeface="Times New Roman" pitchFamily="18" charset="0"/>
                <a:cs typeface="Times New Roman" pitchFamily="18" charset="0"/>
              </a:rPr>
              <a:t>       </a:t>
            </a:r>
            <a:r>
              <a:rPr lang="uz-Cyrl-UZ" sz="2800" b="1">
                <a:latin typeface="Times New Roman" pitchFamily="18" charset="0"/>
                <a:cs typeface="Times New Roman" pitchFamily="18" charset="0"/>
              </a:rPr>
              <a:t>Тупроқнинг зичланишига қуйидаги омиллар, яъни, </a:t>
            </a:r>
            <a:r>
              <a:rPr lang="uz-Cyrl-UZ" sz="2800" b="1">
                <a:solidFill>
                  <a:srgbClr val="FF0000"/>
                </a:solidFill>
                <a:latin typeface="Times New Roman" pitchFamily="18" charset="0"/>
                <a:cs typeface="Times New Roman" pitchFamily="18" charset="0"/>
              </a:rPr>
              <a:t>табиатан зичланишга мойил тупроқлар (масалан, соз тупроқ),  меъёрдан ошиқча намлик; доимо бир хил чуқурликда ишлов бериш, трактор ва иш машиналарининг юриш қисмини тупроққа босими </a:t>
            </a:r>
            <a:r>
              <a:rPr lang="uz-Cyrl-UZ" sz="2800" b="1">
                <a:latin typeface="Times New Roman" pitchFamily="18" charset="0"/>
                <a:cs typeface="Times New Roman" pitchFamily="18" charset="0"/>
              </a:rPr>
              <a:t> киради.</a:t>
            </a:r>
            <a:endParaRPr lang="ru-RU" sz="2800" b="1">
              <a:latin typeface="Times New Roman" pitchFamily="18" charset="0"/>
              <a:cs typeface="Times New Roman" pitchFamily="18" charset="0"/>
            </a:endParaRPr>
          </a:p>
          <a:p>
            <a:pPr algn="just"/>
            <a:r>
              <a:rPr lang="uz-Cyrl-UZ" sz="2800" b="1">
                <a:latin typeface="Times New Roman" pitchFamily="18" charset="0"/>
                <a:cs typeface="Times New Roman" pitchFamily="18" charset="0"/>
              </a:rPr>
              <a:t>       Тупроқ зичланишига катта таъсир этувчи асосий омил </a:t>
            </a:r>
            <a:r>
              <a:rPr lang="uz-Cyrl-UZ" sz="2800" b="1">
                <a:solidFill>
                  <a:srgbClr val="FF0000"/>
                </a:solidFill>
                <a:latin typeface="Times New Roman" pitchFamily="18" charset="0"/>
                <a:cs typeface="Times New Roman" pitchFamily="18" charset="0"/>
              </a:rPr>
              <a:t>- бу қишлоқ хўжалиги агрегатларини дала бўйлаб ҳаракати </a:t>
            </a:r>
            <a:r>
              <a:rPr lang="uz-Cyrl-UZ" sz="2800" b="1">
                <a:latin typeface="Times New Roman" pitchFamily="18" charset="0"/>
                <a:cs typeface="Times New Roman" pitchFamily="18" charset="0"/>
              </a:rPr>
              <a:t>ҳисобланади. Ҳар сафар агрегат дала бўйлаб юрганда (ер ҳайдаш, тирмалаш, молалаш, экин қатор ораларига ишлов бериш ва ҳ.) </a:t>
            </a:r>
            <a:r>
              <a:rPr lang="uz-Cyrl-UZ" sz="2800" b="1">
                <a:solidFill>
                  <a:srgbClr val="FF0000"/>
                </a:solidFill>
                <a:latin typeface="Times New Roman" pitchFamily="18" charset="0"/>
                <a:cs typeface="Times New Roman" pitchFamily="18" charset="0"/>
              </a:rPr>
              <a:t>тупроқнинг зичланиши </a:t>
            </a:r>
            <a:r>
              <a:rPr lang="uz-Cyrl-UZ" sz="2800" b="1">
                <a:latin typeface="Times New Roman" pitchFamily="18" charset="0"/>
                <a:cs typeface="Times New Roman" pitchFamily="18" charset="0"/>
              </a:rPr>
              <a:t>ортиб боради.</a:t>
            </a:r>
            <a:endParaRPr lang="ru-RU" sz="2800" b="1">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85813" y="500063"/>
            <a:ext cx="7643812" cy="85725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3200" b="1" dirty="0">
                <a:latin typeface="Times New Roman" pitchFamily="18" charset="0"/>
                <a:cs typeface="Times New Roman" pitchFamily="18" charset="0"/>
              </a:rPr>
              <a:t>Тупроқ зичланишининг турлари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313" y="1500188"/>
            <a:ext cx="8572500" cy="5000625"/>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25603" name="Rectangle 1"/>
          <p:cNvSpPr>
            <a:spLocks noChangeArrowheads="1"/>
          </p:cNvSpPr>
          <p:nvPr/>
        </p:nvSpPr>
        <p:spPr bwMode="auto">
          <a:xfrm>
            <a:off x="285750" y="1573213"/>
            <a:ext cx="8429625" cy="4646612"/>
          </a:xfrm>
          <a:prstGeom prst="rect">
            <a:avLst/>
          </a:prstGeom>
          <a:noFill/>
          <a:ln w="9525">
            <a:noFill/>
            <a:miter lim="800000"/>
            <a:headEnd/>
            <a:tailEnd/>
          </a:ln>
        </p:spPr>
        <p:txBody>
          <a:bodyPr anchor="ctr">
            <a:spAutoFit/>
          </a:bodyPr>
          <a:lstStyle/>
          <a:p>
            <a:pPr algn="just"/>
            <a:r>
              <a:rPr lang="uz-Cyrl-UZ" sz="3200" b="1">
                <a:latin typeface="Times New Roman" pitchFamily="18" charset="0"/>
                <a:cs typeface="Times New Roman" pitchFamily="18" charset="0"/>
              </a:rPr>
              <a:t>Қишлоқ хўжалик агрегатлари томонидан тупроқнинг зичланиши:  </a:t>
            </a:r>
            <a:r>
              <a:rPr lang="uz-Cyrl-UZ" sz="3200" b="1">
                <a:solidFill>
                  <a:srgbClr val="FF0000"/>
                </a:solidFill>
                <a:latin typeface="Times New Roman" pitchFamily="18" charset="0"/>
                <a:cs typeface="Times New Roman" pitchFamily="18" charset="0"/>
              </a:rPr>
              <a:t>юза, чуқур, шатаксирашдаги ва ғилдираклар орасидаги зичланиш каби турларга </a:t>
            </a:r>
            <a:r>
              <a:rPr lang="uz-Cyrl-UZ" sz="3200" b="1">
                <a:latin typeface="Times New Roman" pitchFamily="18" charset="0"/>
                <a:cs typeface="Times New Roman" pitchFamily="18" charset="0"/>
              </a:rPr>
              <a:t>бўлинади. </a:t>
            </a:r>
          </a:p>
          <a:p>
            <a:pPr algn="just"/>
            <a:r>
              <a:rPr lang="uz-Cyrl-UZ" sz="3200" b="1">
                <a:latin typeface="Times New Roman" pitchFamily="18" charset="0"/>
                <a:cs typeface="Times New Roman" pitchFamily="18" charset="0"/>
              </a:rPr>
              <a:t>        Ҳайдалган майдонларда  техникалар билан ҳар қандай ишни бажарилиши </a:t>
            </a:r>
            <a:r>
              <a:rPr lang="uz-Cyrl-UZ" sz="3200" b="1">
                <a:solidFill>
                  <a:srgbClr val="FF0000"/>
                </a:solidFill>
                <a:latin typeface="Times New Roman" pitchFamily="18" charset="0"/>
                <a:cs typeface="Times New Roman" pitchFamily="18" charset="0"/>
              </a:rPr>
              <a:t>тупроқни қайта-қайта </a:t>
            </a:r>
            <a:r>
              <a:rPr lang="uz-Cyrl-UZ" sz="3200" b="1">
                <a:latin typeface="Times New Roman" pitchFamily="18" charset="0"/>
                <a:cs typeface="Times New Roman" pitchFamily="18" charset="0"/>
              </a:rPr>
              <a:t>зичланишига олиб келади. Бунинг натижасида экинлар </a:t>
            </a:r>
            <a:r>
              <a:rPr lang="uz-Cyrl-UZ" sz="3200" b="1">
                <a:solidFill>
                  <a:srgbClr val="FF0000"/>
                </a:solidFill>
                <a:latin typeface="Times New Roman" pitchFamily="18" charset="0"/>
                <a:cs typeface="Times New Roman" pitchFamily="18" charset="0"/>
              </a:rPr>
              <a:t>ҳосилдорлиги кескин пасайиб </a:t>
            </a:r>
            <a:r>
              <a:rPr lang="uz-Cyrl-UZ" sz="3200" b="1">
                <a:latin typeface="Times New Roman" pitchFamily="18" charset="0"/>
                <a:cs typeface="Times New Roman" pitchFamily="18" charset="0"/>
              </a:rPr>
              <a:t>кетади.</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f57a1d263d388576d5ff1d8a4ca5eb7a3a550"/>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773</Words>
  <Application>Microsoft Office PowerPoint</Application>
  <PresentationFormat>Экран (4:3)</PresentationFormat>
  <Paragraphs>76</Paragraphs>
  <Slides>18</Slides>
  <Notes>8</Notes>
  <HiddenSlides>0</HiddenSlides>
  <MMClips>0</MMClips>
  <ScaleCrop>false</ScaleCrop>
  <HeadingPairs>
    <vt:vector size="8" baseType="variant">
      <vt:variant>
        <vt:lpstr>Использованные шрифты</vt:lpstr>
      </vt:variant>
      <vt:variant>
        <vt:i4>3</vt:i4>
      </vt:variant>
      <vt:variant>
        <vt:lpstr>Шаблон оформления</vt:lpstr>
      </vt:variant>
      <vt:variant>
        <vt:i4>1</vt:i4>
      </vt:variant>
      <vt:variant>
        <vt:lpstr>Внедренные серверы OLE</vt:lpstr>
      </vt:variant>
      <vt:variant>
        <vt:i4>1</vt:i4>
      </vt:variant>
      <vt:variant>
        <vt:lpstr>Заголовки слайдов</vt:lpstr>
      </vt:variant>
      <vt:variant>
        <vt:i4>18</vt:i4>
      </vt:variant>
    </vt:vector>
  </HeadingPairs>
  <TitlesOfParts>
    <vt:vector size="23" baseType="lpstr">
      <vt:lpstr>Calibri</vt:lpstr>
      <vt:lpstr>Arial</vt:lpstr>
      <vt:lpstr>Times New Roman</vt:lpstr>
      <vt:lpstr>Тема Office</vt:lpstr>
      <vt:lpstr>Диаграмма Microsoft Excel</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User</cp:lastModifiedBy>
  <cp:revision>5</cp:revision>
  <dcterms:created xsi:type="dcterms:W3CDTF">2016-06-01T12:17:47Z</dcterms:created>
  <dcterms:modified xsi:type="dcterms:W3CDTF">2018-10-10T09:42:49Z</dcterms:modified>
</cp:coreProperties>
</file>