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5F2A-872D-43FC-9809-5845CB2C4DE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D056-E577-4F30-9F2F-7D9C086FDD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5F2A-872D-43FC-9809-5845CB2C4DE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D056-E577-4F30-9F2F-7D9C086FDD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5F2A-872D-43FC-9809-5845CB2C4DE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D056-E577-4F30-9F2F-7D9C086FDD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5F2A-872D-43FC-9809-5845CB2C4DE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D056-E577-4F30-9F2F-7D9C086FDD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5F2A-872D-43FC-9809-5845CB2C4DE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D056-E577-4F30-9F2F-7D9C086FDD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5F2A-872D-43FC-9809-5845CB2C4DE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D056-E577-4F30-9F2F-7D9C086FDD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5F2A-872D-43FC-9809-5845CB2C4DE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D056-E577-4F30-9F2F-7D9C086FDD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5F2A-872D-43FC-9809-5845CB2C4DE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D056-E577-4F30-9F2F-7D9C086FDD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5F2A-872D-43FC-9809-5845CB2C4DE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D056-E577-4F30-9F2F-7D9C086FDD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5F2A-872D-43FC-9809-5845CB2C4DE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D056-E577-4F30-9F2F-7D9C086FDD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5F2A-872D-43FC-9809-5845CB2C4DE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5D056-E577-4F30-9F2F-7D9C086FDD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75F2A-872D-43FC-9809-5845CB2C4DE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5D056-E577-4F30-9F2F-7D9C086FDDC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642910" y="1000108"/>
            <a:ext cx="8001056" cy="457203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</a:t>
            </a:r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-мавзу</a:t>
            </a:r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Тракторни танлаш кўрсатгичлари  (2 соат)</a:t>
            </a:r>
            <a:endParaRPr lang="ru-RU" sz="3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Режа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uz-Cyrl-UZ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1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Тракторни 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танлаш 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кўрсатгичлари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2.Тракторни энергетик кўрсатгичларини     </a:t>
            </a:r>
          </a:p>
          <a:p>
            <a:pPr algn="just"/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аниқлаш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Тракторнинг 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танлаш сифатини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баҳолаш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</a:t>
            </a:r>
            <a:endParaRPr lang="uz-Cyrl-UZ" sz="3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417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500042"/>
            <a:ext cx="5000660" cy="15001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2071678"/>
            <a:ext cx="8358246" cy="457203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00034" y="1323132"/>
            <a:ext cx="835824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uz-Cyrl-U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</a:p>
          <a:p>
            <a:endParaRPr lang="uz-Cyrl-UZ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</a:p>
          <a:p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Максимум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тортиш кучи ва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  қуввати    бўйича    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тракторни танлашда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комбинациялашган қишлоқ хўжалиги машиналаридан </a:t>
            </a:r>
            <a:r>
              <a:rPr lang="uz-Cyrl-U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      фойдаланиш    энг   юқори </a:t>
            </a:r>
          </a:p>
          <a:p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               самара  </a:t>
            </a:r>
            <a:r>
              <a:rPr lang="uz-Cyrl-U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беради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419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99892" y="1772817"/>
            <a:ext cx="5184575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Махсус тракторларни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танлашда унинг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эътиборга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олинадиган қандай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кўрсат-гичларини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биласиз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Танланган тракторни қандай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баҳолаш усулларини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биласиз?</a:t>
            </a:r>
            <a:endParaRPr lang="ru-RU" sz="28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uz-Cyrl-UZ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z-Cyrl-UZ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Қувват 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баланси, қувват ва тортиш қаршилиги,  қувват кўрсатгичлари, танлаш сифатини баҳолаш усуллари, баҳолаш кўрсатгичлари, максимум қувватдан фойдаланиш, максимум йиллик</a:t>
            </a:r>
            <a:r>
              <a:rPr lang="uz-Cyrl-UZ" sz="2400" i="1" dirty="0"/>
              <a:t> 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иш сиғими.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i="1" dirty="0"/>
              <a:t> </a:t>
            </a:r>
            <a:endParaRPr lang="ru-RU" sz="2400" dirty="0"/>
          </a:p>
          <a:p>
            <a:pPr algn="just"/>
            <a:r>
              <a:rPr lang="uz-Cyrl-UZ" sz="2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6879046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4956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285728"/>
            <a:ext cx="8501122" cy="9110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1. Тракторларни танлашга  қўйиладиган талаблар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365064"/>
            <a:ext cx="8501122" cy="53500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28596" y="823841"/>
            <a:ext cx="8286808" cy="64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z-Cyrl-UZ" sz="2800" dirty="0" smtClean="0"/>
          </a:p>
          <a:p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Танланган энергия воситаси (трактор):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3200" dirty="0" smtClean="0"/>
              <a:t> -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қуввати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ва тортиш хоссалари бўйича мазкур минтақа ёки фермер хўжалиги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шароитидаги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ишларнинг тўлиқ бажарилишини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- агрегатларнинг мазкур шароитларда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юқори иш унуми ва энг кам фойдаланиш ҳаражатлари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билан ишлатилишини;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- барча қишлоқ хўжалик мавсумлари даврида мумкин қадар ундан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тўлиқ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фойдаланишни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таъминлаши керак.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3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422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Махсус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тракторларнинг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ўзига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хос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кўрсатгичлари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4784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Ўсимлик 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қатор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орасига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ишлов беришда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агротирқиш баланд, ғилдирак шинаси ва занжир лентаси  кенг; </a:t>
            </a:r>
          </a:p>
          <a:p>
            <a:pPr marL="457200" indent="-457200">
              <a:buAutoNum type="arabicPeriod"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Боғдорчилик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ва узумчиликда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бўйи паст ва эни қисқа;</a:t>
            </a:r>
          </a:p>
          <a:p>
            <a:pPr marL="457200" indent="-457200">
              <a:buAutoNum type="arabicPeriod"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Шоличиликда  -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юриш қисмини эни кенг;  </a:t>
            </a:r>
          </a:p>
          <a:p>
            <a:pPr marL="457200" indent="-457200">
              <a:buAutoNum type="arabicPeriod"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Тоғ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олди ва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тоғ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минтақаларда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агротирқиш паст ва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эни каттароқ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buAutoNum type="arabicPeriod"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Иссиқхоналарда  -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тракторлар бўлиши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улардан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фойдаланишда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юқори самара беради.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37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285728"/>
            <a:ext cx="8501122" cy="9110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2. Тракторнинг энергетик </a:t>
            </a:r>
          </a:p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кўрсатгичлари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365064"/>
            <a:ext cx="8501122" cy="53500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769" name="Rectangle 1"/>
              <p:cNvSpPr>
                <a:spLocks noChangeArrowheads="1"/>
              </p:cNvSpPr>
              <p:nvPr/>
            </p:nvSpPr>
            <p:spPr bwMode="auto">
              <a:xfrm>
                <a:off x="428596" y="1537594"/>
                <a:ext cx="8286808" cy="50050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endParaRPr lang="uz-Cyrl-UZ" sz="2800" dirty="0" smtClean="0"/>
              </a:p>
              <a:p>
                <a:pPr algn="just"/>
                <a:r>
                  <a:rPr lang="uz-Cyrl-UZ" sz="2800" b="1" dirty="0" smtClean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3600" b="1" dirty="0">
                    <a:latin typeface="Times New Roman" pitchFamily="18" charset="0"/>
                    <a:cs typeface="Times New Roman" pitchFamily="18" charset="0"/>
                  </a:rPr>
                  <a:t>Тракторнинг энергетик </a:t>
                </a:r>
                <a:r>
                  <a:rPr lang="uz-Cyrl-UZ" sz="3600" b="1" dirty="0" smtClean="0">
                    <a:latin typeface="Times New Roman" pitchFamily="18" charset="0"/>
                    <a:cs typeface="Times New Roman" pitchFamily="18" charset="0"/>
                  </a:rPr>
                  <a:t>кўрсатгич-ларига </a:t>
                </a:r>
                <a:r>
                  <a:rPr lang="uz-Cyrl-UZ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илгакдаги тортиш кучи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ил</m:t>
                        </m:r>
                      </m:sub>
                    </m:sSub>
                  </m:oMath>
                </a14:m>
                <a:r>
                  <a:rPr lang="uz-Cyrl-UZ" sz="3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uz-Cyrl-UZ" sz="3600" b="1" dirty="0">
                    <a:latin typeface="Times New Roman" pitchFamily="18" charset="0"/>
                    <a:cs typeface="Times New Roman" pitchFamily="18" charset="0"/>
                  </a:rPr>
                  <a:t> ва фойдали иш бажаришга - қишлоқ хўжалик машинасини тортиш қаршилиги ва  унинг ишчи қисмларини харакатланишига сарфланадиган </a:t>
                </a:r>
                <a:r>
                  <a:rPr lang="uz-Cyrl-UZ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қуввати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ф</m:t>
                        </m:r>
                      </m:sub>
                    </m:sSub>
                  </m:oMath>
                </a14:m>
                <a:r>
                  <a:rPr lang="uz-Cyrl-UZ" sz="3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 </a:t>
                </a:r>
                <a:r>
                  <a:rPr lang="uz-Cyrl-UZ" sz="3600" b="1" dirty="0">
                    <a:latin typeface="Times New Roman" pitchFamily="18" charset="0"/>
                    <a:cs typeface="Times New Roman" pitchFamily="18" charset="0"/>
                  </a:rPr>
                  <a:t>киради.</a:t>
                </a:r>
                <a:endParaRPr lang="ru-RU" sz="36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marR="0" lvl="0" indent="449263" algn="just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uz-Cyrl-UZ" sz="3600" b="1" i="0" u="none" strike="noStrike" cap="none" normalizeH="0" baseline="0" dirty="0" smtClean="0">
                  <a:ln>
                    <a:noFill/>
                  </a:ln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2769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8596" y="1537594"/>
                <a:ext cx="8286808" cy="5005024"/>
              </a:xfrm>
              <a:prstGeom prst="rect">
                <a:avLst/>
              </a:prstGeom>
              <a:blipFill rotWithShape="1">
                <a:blip r:embed="rId2"/>
                <a:stretch>
                  <a:fillRect l="-2206" r="-2206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07784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285728"/>
            <a:ext cx="8501122" cy="9110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Тракторнинг қувват баланси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365064"/>
            <a:ext cx="8501122" cy="53500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769" name="Rectangle 1"/>
              <p:cNvSpPr>
                <a:spLocks noChangeArrowheads="1"/>
              </p:cNvSpPr>
              <p:nvPr/>
            </p:nvSpPr>
            <p:spPr bwMode="auto">
              <a:xfrm>
                <a:off x="-22921" y="1618408"/>
                <a:ext cx="9237429" cy="12003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uz-Cyrl-UZ" sz="3600" b="1" dirty="0">
                    <a:latin typeface="Times New Roman" pitchFamily="18" charset="0"/>
                    <a:cs typeface="Times New Roman" pitchFamily="18" charset="0"/>
                  </a:rPr>
                  <a:t>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2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32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е</m:t>
                        </m:r>
                        <m:r>
                          <a:rPr lang="uz-Cyrl-UZ" sz="32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н</m:t>
                        </m:r>
                      </m:sub>
                    </m:sSub>
                    <m:r>
                      <a:rPr lang="uz-Cyrl-UZ" sz="3200" b="1" i="1">
                        <a:latin typeface="Cambria Math"/>
                      </a:rPr>
                      <m:t>=  </m:t>
                    </m:r>
                    <m:sSub>
                      <m:sSubPr>
                        <m:ctrlPr>
                          <a:rPr lang="ru-RU" sz="32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2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32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тр</m:t>
                        </m:r>
                      </m:sub>
                    </m:sSub>
                    <m:r>
                      <a:rPr lang="uz-Cyrl-UZ" sz="3200" b="1" i="1">
                        <a:latin typeface="Cambria Math"/>
                      </a:rPr>
                      <m:t>+ </m:t>
                    </m:r>
                    <m:sSub>
                      <m:sSubPr>
                        <m:ctrlPr>
                          <a:rPr lang="ru-RU" sz="3200" b="1" i="1" smtClean="0">
                            <a:solidFill>
                              <a:srgbClr val="00B0F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2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32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с</m:t>
                        </m:r>
                      </m:sub>
                    </m:sSub>
                    <m:r>
                      <a:rPr lang="uz-Cyrl-UZ" sz="3200" b="1" i="1">
                        <a:latin typeface="Cambria Math"/>
                      </a:rPr>
                      <m:t>+ </m:t>
                    </m:r>
                    <m:sSub>
                      <m:sSubPr>
                        <m:ctrlPr>
                          <a:rPr lang="ru-RU" sz="3200" b="1" i="1" smtClean="0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200" b="1" i="1">
                            <a:solidFill>
                              <a:srgbClr val="7030A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3200" b="1" i="1">
                            <a:solidFill>
                              <a:srgbClr val="7030A0"/>
                            </a:solidFill>
                            <a:latin typeface="Cambria Math"/>
                          </a:rPr>
                          <m:t>ш</m:t>
                        </m:r>
                      </m:sub>
                    </m:sSub>
                    <m:r>
                      <a:rPr lang="uz-Cyrl-UZ" sz="3200" b="1" i="1">
                        <a:latin typeface="Cambria Math"/>
                      </a:rPr>
                      <m:t>+ </m:t>
                    </m:r>
                    <m:sSub>
                      <m:sSubPr>
                        <m:ctrlPr>
                          <a:rPr lang="ru-RU" sz="32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32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∝</m:t>
                        </m:r>
                      </m:sub>
                    </m:sSub>
                    <m:r>
                      <a:rPr lang="uz-Cyrl-UZ" sz="3200" b="1" i="1">
                        <a:latin typeface="Cambria Math"/>
                      </a:rPr>
                      <m:t>+ </m:t>
                    </m:r>
                    <m:sSub>
                      <m:sSubPr>
                        <m:ctrlPr>
                          <a:rPr lang="ru-RU" sz="3200" b="1" i="1" smtClean="0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200" b="1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3200" b="1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/>
                          </a:rPr>
                          <m:t>ин</m:t>
                        </m:r>
                      </m:sub>
                    </m:sSub>
                    <m:r>
                      <a:rPr lang="uz-Cyrl-UZ" sz="3200" b="1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ru-RU" sz="3200" b="1" i="1" smtClean="0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200" b="1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3200" b="1" i="1">
                            <a:solidFill>
                              <a:srgbClr val="00B050"/>
                            </a:solidFill>
                            <a:latin typeface="Cambria Math"/>
                          </a:rPr>
                          <m:t>х</m:t>
                        </m:r>
                      </m:sub>
                    </m:sSub>
                    <m:r>
                      <a:rPr lang="uz-Cyrl-UZ" sz="3200" b="1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ru-RU" sz="32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ф</m:t>
                        </m:r>
                      </m:sub>
                    </m:sSub>
                  </m:oMath>
                </a14:m>
                <a:endParaRPr lang="ru-RU" sz="36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marR="0" lvl="0" indent="449263" algn="just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uz-Cyrl-UZ" sz="3600" b="1" i="0" u="none" strike="noStrike" cap="none" normalizeH="0" baseline="0" dirty="0" smtClean="0">
                  <a:ln>
                    <a:noFill/>
                  </a:ln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2769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22921" y="1618408"/>
                <a:ext cx="9237429" cy="120032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/>
              <p:cNvSpPr/>
              <p:nvPr/>
            </p:nvSpPr>
            <p:spPr>
              <a:xfrm>
                <a:off x="505922" y="2493800"/>
                <a:ext cx="8280920" cy="4221348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uz-Cyrl-UZ" sz="2400" b="1" dirty="0">
                    <a:latin typeface="Times New Roman" pitchFamily="18" charset="0"/>
                    <a:cs typeface="Times New Roman" pitchFamily="18" charset="0"/>
                  </a:rPr>
                  <a:t>Самарали қувватнинг бир қисми   </a:t>
                </a:r>
                <a:r>
                  <a:rPr lang="uz-Cyrl-UZ" sz="2400" b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трансмиссиядаги ишқаланиш кучларини енгишга</a:t>
                </a:r>
                <a:r>
                  <a:rPr lang="uz-Cyrl-UZ" sz="24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2400" b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24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24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тр</m:t>
                        </m:r>
                      </m:sub>
                    </m:sSub>
                  </m:oMath>
                </a14:m>
                <a:r>
                  <a:rPr lang="uz-Cyrl-UZ" sz="2400" b="1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), </a:t>
                </a:r>
                <a:r>
                  <a:rPr lang="uz-Cyrl-UZ" sz="2400" b="1" dirty="0" smtClean="0"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</a:rPr>
                  <a:t>трактор ва ишчи машинанинг салт ҳаракатланишига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24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с</m:t>
                        </m:r>
                      </m:sub>
                    </m:sSub>
                  </m:oMath>
                </a14:m>
                <a:r>
                  <a:rPr lang="uz-Cyrl-UZ" sz="2400" b="1" dirty="0"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</a:rPr>
                  <a:t>), </a:t>
                </a:r>
                <a:r>
                  <a:rPr lang="uz-Cyrl-UZ" sz="2400" b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тракторни шатаксирашига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7030A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2400" b="1" i="1">
                            <a:solidFill>
                              <a:srgbClr val="7030A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2400" b="1" i="1">
                            <a:solidFill>
                              <a:srgbClr val="7030A0"/>
                            </a:solidFill>
                            <a:latin typeface="Cambria Math"/>
                          </a:rPr>
                          <m:t>ш</m:t>
                        </m:r>
                      </m:sub>
                    </m:sSub>
                  </m:oMath>
                </a14:m>
                <a:r>
                  <a:rPr lang="uz-Cyrl-UZ" sz="2400" b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),  </a:t>
                </a:r>
                <a:r>
                  <a:rPr lang="uz-Cyrl-UZ" sz="2400" b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ишлов берилаётган майдонда қияликка кўтарилишга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∝</m:t>
                        </m:r>
                      </m:sub>
                    </m:sSub>
                  </m:oMath>
                </a14:m>
                <a:r>
                  <a:rPr lang="uz-Cyrl-UZ" sz="2400" b="1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), </a:t>
                </a:r>
                <a:r>
                  <a:rPr lang="uz-Cyrl-UZ" sz="2400" b="1" dirty="0">
                    <a:latin typeface="Times New Roman" pitchFamily="18" charset="0"/>
                    <a:cs typeface="Times New Roman" pitchFamily="18" charset="0"/>
                  </a:rPr>
                  <a:t>тракторнинг жойидан қўзғалиши ва тўхташларида пайдо бўладиган </a:t>
                </a:r>
                <a:r>
                  <a:rPr lang="uz-Cyrl-UZ" sz="2400" b="1" dirty="0" smtClean="0">
                    <a:solidFill>
                      <a:schemeClr val="accent3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инерция кучларини енгишга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2400" b="1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2400" b="1" i="1">
                            <a:solidFill>
                              <a:schemeClr val="accent3">
                                <a:lumMod val="75000"/>
                              </a:schemeClr>
                            </a:solidFill>
                            <a:latin typeface="Cambria Math"/>
                          </a:rPr>
                          <m:t>ин</m:t>
                        </m:r>
                      </m:sub>
                    </m:sSub>
                  </m:oMath>
                </a14:m>
                <a:r>
                  <a:rPr lang="uz-Cyrl-UZ" sz="2400" b="1" dirty="0">
                    <a:solidFill>
                      <a:schemeClr val="accent3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) </a:t>
                </a:r>
                <a:r>
                  <a:rPr lang="uz-Cyrl-UZ" sz="2400" b="1" dirty="0">
                    <a:latin typeface="Times New Roman" pitchFamily="18" charset="0"/>
                    <a:cs typeface="Times New Roman" pitchFamily="18" charset="0"/>
                  </a:rPr>
                  <a:t>ва </a:t>
                </a:r>
                <a:r>
                  <a:rPr lang="uz-Cyrl-UZ" sz="2400" b="1" dirty="0" smtClean="0">
                    <a:solidFill>
                      <a:srgbClr val="00B050"/>
                    </a:solidFill>
                    <a:latin typeface="Times New Roman" pitchFamily="18" charset="0"/>
                    <a:cs typeface="Times New Roman" pitchFamily="18" charset="0"/>
                  </a:rPr>
                  <a:t>ҳавонинг қаршилигини енгишга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00B05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2400" b="1" i="1">
                            <a:solidFill>
                              <a:srgbClr val="00B05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2400" b="1" i="1">
                            <a:solidFill>
                              <a:srgbClr val="00B050"/>
                            </a:solidFill>
                            <a:latin typeface="Cambria Math"/>
                          </a:rPr>
                          <m:t>х</m:t>
                        </m:r>
                      </m:sub>
                    </m:sSub>
                  </m:oMath>
                </a14:m>
                <a:r>
                  <a:rPr lang="uz-Cyrl-UZ" sz="2400" b="1" dirty="0">
                    <a:solidFill>
                      <a:srgbClr val="00B050"/>
                    </a:solidFill>
                    <a:latin typeface="Times New Roman" pitchFamily="18" charset="0"/>
                    <a:cs typeface="Times New Roman" pitchFamily="18" charset="0"/>
                  </a:rPr>
                  <a:t>) </a:t>
                </a:r>
                <a:r>
                  <a:rPr lang="uz-Cyrl-UZ" sz="2400" b="1" dirty="0">
                    <a:latin typeface="Times New Roman" pitchFamily="18" charset="0"/>
                    <a:cs typeface="Times New Roman" pitchFamily="18" charset="0"/>
                  </a:rPr>
                  <a:t>сарфланади. Қолган қисми  эса </a:t>
                </a:r>
                <a:r>
                  <a:rPr lang="uz-Cyrl-UZ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фойдали иш бажаришга - қишлоқ хўжалик машинасини тортиш ва  унинг ишчи қисмларини харакатлантиришга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ф</m:t>
                        </m:r>
                      </m:sub>
                    </m:sSub>
                  </m:oMath>
                </a14:m>
                <a:r>
                  <a:rPr lang="uz-Cyrl-UZ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 </a:t>
                </a:r>
                <a:r>
                  <a:rPr lang="uz-Cyrl-UZ" sz="2400" b="1" dirty="0">
                    <a:latin typeface="Times New Roman" pitchFamily="18" charset="0"/>
                    <a:cs typeface="Times New Roman" pitchFamily="18" charset="0"/>
                  </a:rPr>
                  <a:t>сарфланади. </a:t>
                </a:r>
                <a:endParaRPr lang="ru-RU" sz="2400" b="1" dirty="0"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922" y="2493800"/>
                <a:ext cx="8280920" cy="4221348"/>
              </a:xfrm>
              <a:prstGeom prst="rect">
                <a:avLst/>
              </a:prstGeom>
              <a:blipFill rotWithShape="1">
                <a:blip r:embed="rId3"/>
                <a:stretch>
                  <a:fillRect l="-1102" t="-1006" r="-955" b="-2011"/>
                </a:stretch>
              </a:blipFill>
              <a:ln w="190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23641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Тракторни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фойдаланиш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қувватини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аниқлаш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/>
              <p:cNvSpPr/>
              <p:nvPr/>
            </p:nvSpPr>
            <p:spPr>
              <a:xfrm>
                <a:off x="395536" y="1484784"/>
                <a:ext cx="8280920" cy="46634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uz-Cyrl-UZ" sz="3200" b="1" dirty="0">
                    <a:latin typeface="Times New Roman" pitchFamily="18" charset="0"/>
                    <a:cs typeface="Times New Roman" pitchFamily="18" charset="0"/>
                  </a:rPr>
                  <a:t>Тракторни </a:t>
                </a:r>
                <a:r>
                  <a:rPr lang="uz-Cyrl-UZ" sz="3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фойдаланиш қуввати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2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𝚴</m:t>
                        </m:r>
                      </m:e>
                      <m:sub>
                        <m:r>
                          <a:rPr lang="uz-Cyrl-UZ" sz="32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ф</m:t>
                        </m:r>
                      </m:sub>
                    </m:sSub>
                  </m:oMath>
                </a14:m>
                <a:r>
                  <a:rPr lang="uz-Cyrl-UZ" sz="32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  </a:t>
                </a:r>
                <a:r>
                  <a:rPr lang="uz-Cyrl-UZ" sz="3200" b="1" dirty="0"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</a:rPr>
                  <a:t>қишлоқ хўжалик </a:t>
                </a:r>
                <a:r>
                  <a:rPr lang="uz-Cyrl-UZ" sz="3200" b="1" dirty="0" smtClean="0"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</a:rPr>
                  <a:t>машинасини тортиш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200" b="1" i="0">
                            <a:solidFill>
                              <a:srgbClr val="00B0F0"/>
                            </a:solidFill>
                            <a:latin typeface="Cambria Math"/>
                          </a:rPr>
                          <m:t>𝚴</m:t>
                        </m:r>
                      </m:e>
                      <m:sub>
                        <m:r>
                          <a:rPr lang="uz-Cyrl-UZ" sz="3200" b="1" i="0">
                            <a:solidFill>
                              <a:srgbClr val="00B0F0"/>
                            </a:solidFill>
                            <a:latin typeface="Cambria Math"/>
                          </a:rPr>
                          <m:t>м</m:t>
                        </m:r>
                      </m:sub>
                    </m:sSub>
                  </m:oMath>
                </a14:m>
                <a:r>
                  <a:rPr lang="uz-Cyrl-UZ" sz="3200" b="1" dirty="0"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</a:rPr>
                  <a:t>) </a:t>
                </a:r>
                <a:r>
                  <a:rPr lang="uz-Cyrl-UZ" sz="3200" b="1" dirty="0">
                    <a:latin typeface="Times New Roman" pitchFamily="18" charset="0"/>
                    <a:cs typeface="Times New Roman" pitchFamily="18" charset="0"/>
                  </a:rPr>
                  <a:t>ва  унинг ишчи қисмларини </a:t>
                </a:r>
                <a:r>
                  <a:rPr lang="uz-Cyrl-UZ" sz="3200" b="1" dirty="0" smtClean="0">
                    <a:solidFill>
                      <a:schemeClr val="accent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харакат-лантириш </a:t>
                </a:r>
                <a:r>
                  <a:rPr lang="uz-Cyrl-UZ" sz="3200" b="1" dirty="0">
                    <a:solidFill>
                      <a:schemeClr val="accent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қаршилигини енгишга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200" b="1" i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𝚴</m:t>
                        </m:r>
                      </m:e>
                      <m:sub>
                        <m:r>
                          <a:rPr lang="uz-Cyrl-UZ" sz="3200" b="1" i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қов</m:t>
                        </m:r>
                      </m:sub>
                    </m:sSub>
                  </m:oMath>
                </a14:m>
                <a:r>
                  <a:rPr lang="uz-Cyrl-UZ" sz="3200" b="1" dirty="0">
                    <a:solidFill>
                      <a:schemeClr val="accent2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) </a:t>
                </a:r>
                <a:r>
                  <a:rPr lang="uz-Cyrl-UZ" sz="3200" b="1" dirty="0">
                    <a:latin typeface="Times New Roman" pitchFamily="18" charset="0"/>
                    <a:cs typeface="Times New Roman" pitchFamily="18" charset="0"/>
                  </a:rPr>
                  <a:t>сарфланади</a:t>
                </a:r>
                <a:r>
                  <a:rPr lang="uz-Cyrl-UZ" sz="32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ru-RU" sz="3200" b="1" dirty="0"/>
                  <a:t/>
                </a:r>
                <a:endParaRPr lang="ru-RU" sz="3200" b="1" dirty="0" smtClean="0"/>
              </a:p>
              <a:p>
                <a:pPr algn="just"/>
                <a:endParaRPr lang="ru-RU" sz="3200" b="1" i="1" dirty="0"/>
              </a:p>
              <a:p>
                <a:pPr algn="just"/>
                <a:r>
                  <a:rPr lang="ru-RU" sz="3200" b="1" i="1" dirty="0" smtClean="0"/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48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48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48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ф</m:t>
                        </m:r>
                      </m:sub>
                    </m:sSub>
                    <m:r>
                      <a:rPr lang="uz-Cyrl-UZ" sz="4800" b="1" i="1">
                        <a:latin typeface="Cambria Math"/>
                      </a:rPr>
                      <m:t> </m:t>
                    </m:r>
                    <m:r>
                      <a:rPr lang="uz-Cyrl-UZ" sz="4800" i="1">
                        <a:latin typeface="Cambria Math"/>
                      </a:rPr>
                      <m:t>≥</m:t>
                    </m:r>
                  </m:oMath>
                </a14:m>
                <a:r>
                  <a:rPr lang="uz-Cyrl-UZ" sz="4800" dirty="0"/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48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48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48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м</m:t>
                        </m:r>
                      </m:sub>
                    </m:sSub>
                  </m:oMath>
                </a14:m>
                <a:r>
                  <a:rPr lang="uz-Cyrl-UZ" sz="4800" b="1" i="1" dirty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48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48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48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қов</m:t>
                        </m:r>
                      </m:sub>
                    </m:sSub>
                  </m:oMath>
                </a14:m>
                <a:endParaRPr lang="ru-RU" sz="4800" b="1" dirty="0">
                  <a:effectLst/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endParaRPr lang="ru-RU" sz="4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484784"/>
                <a:ext cx="8280920" cy="4663456"/>
              </a:xfrm>
              <a:prstGeom prst="rect">
                <a:avLst/>
              </a:prstGeom>
              <a:blipFill rotWithShape="1">
                <a:blip r:embed="rId2"/>
                <a:stretch>
                  <a:fillRect l="-1915" t="-1830" r="-18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Прямая со стрелкой 5"/>
          <p:cNvCxnSpPr/>
          <p:nvPr/>
        </p:nvCxnSpPr>
        <p:spPr>
          <a:xfrm flipH="1">
            <a:off x="3203848" y="1844824"/>
            <a:ext cx="4464496" cy="288032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4860032" y="2492896"/>
            <a:ext cx="3096344" cy="2232248"/>
          </a:xfrm>
          <a:prstGeom prst="straightConnector1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6228184" y="3429000"/>
            <a:ext cx="1440160" cy="129614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8660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285728"/>
            <a:ext cx="8501122" cy="112704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Тракторнинг илгакдаги тортиш кучини аниқлаш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700808"/>
            <a:ext cx="8501122" cy="50143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769" name="Rectangle 1"/>
              <p:cNvSpPr>
                <a:spLocks noChangeArrowheads="1"/>
              </p:cNvSpPr>
              <p:nvPr/>
            </p:nvSpPr>
            <p:spPr bwMode="auto">
              <a:xfrm>
                <a:off x="179512" y="1774252"/>
                <a:ext cx="8286808" cy="50578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uz-Cyrl-UZ" sz="2800" b="1" dirty="0" smtClean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3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Тракторнинг</a:t>
                </a:r>
                <a:r>
                  <a:rPr lang="uz-Cyrl-UZ" sz="36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36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илгакдаги тортиш кучи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𝑷</m:t>
                        </m:r>
                      </m:e>
                      <m:sub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ил</m:t>
                        </m:r>
                      </m:sub>
                    </m:sSub>
                  </m:oMath>
                </a14:m>
                <a:r>
                  <a:rPr lang="uz-Cyrl-UZ" sz="3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uz-Cyrl-UZ" sz="36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3600" dirty="0"/>
                  <a:t/>
                </a:r>
                <a:endParaRPr lang="uz-Cyrl-UZ" sz="3600" dirty="0" smtClean="0"/>
              </a:p>
              <a:p>
                <a:pPr algn="just"/>
                <a14:m>
                  <m:oMath xmlns:m="http://schemas.openxmlformats.org/officeDocument/2006/math">
                    <m:sSub>
                      <m:sSubPr>
                        <m:ctrlPr>
                          <a:rPr lang="ru-RU" sz="3600" i="1"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600" b="0" i="1" smtClean="0">
                            <a:latin typeface="Cambria Math"/>
                          </a:rPr>
                          <m:t>                      </m:t>
                        </m:r>
                        <m:r>
                          <a:rPr lang="uz-Cyrl-UZ" sz="3600" i="1">
                            <a:latin typeface="Cambria Math"/>
                          </a:rPr>
                          <m:t>Р</m:t>
                        </m:r>
                      </m:e>
                      <m:sub>
                        <m:r>
                          <a:rPr lang="uz-Cyrl-UZ" sz="3600" b="0" i="1" smtClean="0">
                            <a:latin typeface="Cambria Math"/>
                          </a:rPr>
                          <m:t>ил</m:t>
                        </m:r>
                      </m:sub>
                    </m:sSub>
                  </m:oMath>
                </a14:m>
                <a:r>
                  <a:rPr lang="uz-Cyrl-UZ" sz="3600" b="1" dirty="0"/>
                  <a:t/>
                </a:r>
                <a:r>
                  <a:rPr lang="ru-RU" sz="3600" b="1" dirty="0"/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1" i="1">
                            <a:latin typeface="Cambria Math"/>
                          </a:rPr>
                          <m:t>𝟑</m:t>
                        </m:r>
                        <m:r>
                          <a:rPr lang="ru-RU" sz="3600" b="1" i="1">
                            <a:latin typeface="Cambria Math"/>
                          </a:rPr>
                          <m:t>,</m:t>
                        </m:r>
                        <m:r>
                          <a:rPr lang="ru-RU" sz="3600" b="1" i="1">
                            <a:latin typeface="Cambria Math"/>
                          </a:rPr>
                          <m:t>𝟔</m:t>
                        </m:r>
                        <m:r>
                          <a:rPr lang="ru-RU" sz="3600" b="1" i="1"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ru-RU" sz="36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sz="3600" b="1" i="1">
                                <a:latin typeface="Cambria Math"/>
                              </a:rPr>
                              <m:t>𝑵</m:t>
                            </m:r>
                          </m:e>
                          <m:sub>
                            <m:r>
                              <a:rPr lang="ru-RU" sz="3600" b="1" i="1">
                                <a:latin typeface="Cambria Math"/>
                              </a:rPr>
                              <m:t>𝒆</m:t>
                            </m:r>
                          </m:sub>
                        </m:sSub>
                        <m:sSub>
                          <m:sSubPr>
                            <m:ctrlPr>
                              <a:rPr lang="ru-RU" sz="36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ru-RU" sz="3600" b="1" i="1">
                                <a:latin typeface="Cambria Math"/>
                              </a:rPr>
                              <m:t>𝜼</m:t>
                            </m:r>
                          </m:e>
                          <m:sub>
                            <m:r>
                              <a:rPr lang="ru-RU" sz="3600" b="1" i="1">
                                <a:latin typeface="Cambria Math"/>
                              </a:rPr>
                              <m:t>тр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36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3600" b="1" i="1">
                                <a:latin typeface="Cambria Math"/>
                              </a:rPr>
                              <m:t>𝑽</m:t>
                            </m:r>
                          </m:e>
                          <m:sub>
                            <m:r>
                              <a:rPr lang="uz-Cyrl-UZ" sz="3600" b="1" i="1">
                                <a:latin typeface="Cambria Math"/>
                              </a:rPr>
                              <m:t>иш</m:t>
                            </m:r>
                          </m:sub>
                        </m:sSub>
                      </m:den>
                    </m:f>
                  </m:oMath>
                </a14:m>
                <a:r>
                  <a:rPr lang="uz-Cyrl-UZ" sz="3600" dirty="0"/>
                  <a:t> , кН  </a:t>
                </a:r>
                <a:endParaRPr lang="uz-Cyrl-UZ" sz="3600" dirty="0" smtClean="0"/>
              </a:p>
              <a:p>
                <a:pPr algn="just"/>
                <a:r>
                  <a:rPr lang="ru-RU" sz="2800" b="1" dirty="0" err="1" smtClean="0">
                    <a:latin typeface="Times New Roman" pitchFamily="18" charset="0"/>
                    <a:cs typeface="Times New Roman" pitchFamily="18" charset="0"/>
                  </a:rPr>
                  <a:t>бу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ерда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 b="1" i="1">
                            <a:latin typeface="Cambria Math"/>
                          </a:rPr>
                          <m:t>𝑵</m:t>
                        </m:r>
                      </m:e>
                      <m:sub>
                        <m:r>
                          <a:rPr lang="ru-RU" sz="2800" b="1" i="1">
                            <a:latin typeface="Cambria Math"/>
                          </a:rPr>
                          <m:t>𝒆</m:t>
                        </m:r>
                      </m:sub>
                    </m:sSub>
                  </m:oMath>
                </a14:m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>- трактор </a:t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двигателининг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> номинал </a:t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қуввати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>, кВт;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 b="1" i="1">
                            <a:latin typeface="Cambria Math"/>
                          </a:rPr>
                          <m:t>𝜼</m:t>
                        </m:r>
                      </m:e>
                      <m:sub>
                        <m:r>
                          <a:rPr lang="ru-RU" sz="2800" b="1" i="1">
                            <a:latin typeface="Cambria Math"/>
                          </a:rPr>
                          <m:t>тр</m:t>
                        </m:r>
                      </m:sub>
                    </m:sSub>
                  </m:oMath>
                </a14:m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>-</a:t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тракторнинг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фойдали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иш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коэффициенти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ғилдиракли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тракторлар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учун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 b="1" i="1">
                            <a:latin typeface="Cambria Math"/>
                          </a:rPr>
                          <m:t>𝜼</m:t>
                        </m:r>
                      </m:e>
                      <m:sub>
                        <m:r>
                          <a:rPr lang="ru-RU" sz="2800" b="1" i="1">
                            <a:latin typeface="Cambria Math"/>
                          </a:rPr>
                          <m:t>тр</m:t>
                        </m:r>
                      </m:sub>
                    </m:sSub>
                  </m:oMath>
                </a14:m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>= 0,26-0,73 </a:t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ва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занжирли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тракторлар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учун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 b="1" i="1">
                            <a:latin typeface="Cambria Math"/>
                          </a:rPr>
                          <m:t>𝜼</m:t>
                        </m:r>
                      </m:e>
                      <m:sub>
                        <m:r>
                          <a:rPr lang="ru-RU" sz="2800" b="1" i="1">
                            <a:latin typeface="Cambria Math"/>
                          </a:rPr>
                          <m:t>тр</m:t>
                        </m:r>
                      </m:sub>
                    </m:sSub>
                  </m:oMath>
                </a14:m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0,39-0,80;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8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800" b="1" i="1">
                            <a:latin typeface="Cambria Math"/>
                          </a:rPr>
                          <m:t>𝑽</m:t>
                        </m:r>
                      </m:e>
                      <m:sub>
                        <m:r>
                          <a:rPr lang="uz-Cyrl-UZ" sz="2800" b="1" i="1">
                            <a:latin typeface="Cambria Math"/>
                          </a:rPr>
                          <m:t>иш</m:t>
                        </m:r>
                      </m:sub>
                    </m:sSub>
                  </m:oMath>
                </a14:m>
                <a:r>
                  <a:rPr lang="uz-Cyrl-UZ" sz="2800" b="1" dirty="0" smtClean="0">
                    <a:latin typeface="Times New Roman" pitchFamily="18" charset="0"/>
                    <a:cs typeface="Times New Roman" pitchFamily="18" charset="0"/>
                  </a:rPr>
                  <a:t>-т</a:t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ракторнинг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ru-RU" sz="2800" b="1" dirty="0" err="1">
                    <a:latin typeface="Times New Roman" pitchFamily="18" charset="0"/>
                    <a:cs typeface="Times New Roman" pitchFamily="18" charset="0"/>
                  </a:rPr>
                  <a:t>ишчи</a:t>
                </a:r>
                <a:r>
                  <a:rPr lang="ru-RU" sz="28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ru-RU" sz="2800" b="1" dirty="0" err="1" smtClean="0">
                    <a:latin typeface="Times New Roman" pitchFamily="18" charset="0"/>
                    <a:cs typeface="Times New Roman" pitchFamily="18" charset="0"/>
                  </a:rPr>
                  <a:t>тезлиги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>, км/</a:t>
                </a:r>
                <a:r>
                  <a:rPr lang="ru-RU" sz="2800" b="1" dirty="0" err="1" smtClean="0">
                    <a:latin typeface="Times New Roman" pitchFamily="18" charset="0"/>
                    <a:cs typeface="Times New Roman" pitchFamily="18" charset="0"/>
                  </a:rPr>
                  <a:t>соат</a:t>
                </a:r>
                <a:r>
                  <a:rPr lang="ru-RU" sz="2800" b="1" dirty="0" smtClean="0">
                    <a:latin typeface="Times New Roman" pitchFamily="18" charset="0"/>
                    <a:cs typeface="Times New Roman" pitchFamily="18" charset="0"/>
                  </a:rPr>
                  <a:t/>
                </a:r>
                <a:endParaRPr lang="ru-RU" sz="2800" b="1" dirty="0">
                  <a:effectLst/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r>
                  <a:rPr lang="uz-Cyrl-UZ" sz="3600" b="1" dirty="0" smtClean="0">
                    <a:latin typeface="Times New Roman" pitchFamily="18" charset="0"/>
                    <a:cs typeface="Times New Roman" pitchFamily="18" charset="0"/>
                  </a:rPr>
                  <a:t/>
                </a:r>
                <a:endParaRPr kumimoji="0" lang="uz-Cyrl-UZ" sz="3600" b="1" i="0" u="none" strike="noStrike" cap="none" normalizeH="0" baseline="0" dirty="0" smtClean="0">
                  <a:ln>
                    <a:noFill/>
                  </a:ln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2769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9512" y="1774252"/>
                <a:ext cx="8286808" cy="5057859"/>
              </a:xfrm>
              <a:prstGeom prst="rect">
                <a:avLst/>
              </a:prstGeom>
              <a:blipFill rotWithShape="1">
                <a:blip r:embed="rId2"/>
                <a:stretch>
                  <a:fillRect l="-1471" t="-1446" r="-1471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94604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285728"/>
            <a:ext cx="8501122" cy="9110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Танланган тракторни баҳолаш кўрсатгичи </a:t>
            </a:r>
            <a:r>
              <a:rPr lang="uz-Cyrl-UZ" sz="3600" dirty="0" smtClean="0"/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365064"/>
            <a:ext cx="8501122" cy="53500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2769" name="Rectangle 1"/>
              <p:cNvSpPr>
                <a:spLocks noChangeArrowheads="1"/>
              </p:cNvSpPr>
              <p:nvPr/>
            </p:nvSpPr>
            <p:spPr bwMode="auto">
              <a:xfrm>
                <a:off x="482792" y="1525828"/>
                <a:ext cx="8286808" cy="50285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r>
                  <a:rPr lang="uz-Cyrl-UZ" sz="2800" b="1" dirty="0" smtClean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3600" b="1" dirty="0">
                    <a:latin typeface="Times New Roman" pitchFamily="18" charset="0"/>
                    <a:cs typeface="Times New Roman" pitchFamily="18" charset="0"/>
                  </a:rPr>
                  <a:t>Тракторни тортиш қувватидан фойдаланиш даражаси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36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Ф</m:t>
                        </m:r>
                      </m:e>
                      <m:sub>
                        <m:r>
                          <a:rPr lang="ru-RU" sz="36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тк</m:t>
                        </m:r>
                      </m:sub>
                    </m:sSub>
                  </m:oMath>
                </a14:m>
                <a:r>
                  <a:rPr lang="uz-Cyrl-UZ" sz="3600" b="1" dirty="0">
                    <a:latin typeface="Times New Roman" pitchFamily="18" charset="0"/>
                    <a:cs typeface="Times New Roman" pitchFamily="18" charset="0"/>
                  </a:rPr>
                  <a:t>) </a:t>
                </a:r>
                <a:r>
                  <a:rPr lang="uz-Cyrl-UZ" sz="3600" b="1" dirty="0" smtClean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3600" dirty="0" smtClean="0"/>
                  <a:t/>
                </a:r>
                <a:endParaRPr lang="ru-RU" sz="3600" dirty="0">
                  <a:effectLst/>
                </a:endParaRPr>
              </a:p>
              <a:p>
                <a:r>
                  <a:rPr lang="uz-Cyrl-UZ" sz="3600" dirty="0"/>
                  <a:t/>
                </a:r>
                <a:endParaRPr lang="uz-Cyrl-UZ" sz="3600" dirty="0" smtClean="0"/>
              </a:p>
              <a:p>
                <a:r>
                  <a:rPr lang="uz-Cyrl-UZ" sz="4400" dirty="0"/>
                  <a:t/>
                </a:r>
                <a:r>
                  <a:rPr lang="uz-Cyrl-UZ" sz="4400" dirty="0" smtClean="0"/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44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44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Ф</m:t>
                        </m:r>
                      </m:e>
                      <m:sub>
                        <m:r>
                          <a:rPr lang="ru-RU" sz="4400" b="1" i="1">
                            <a:solidFill>
                              <a:srgbClr val="C00000"/>
                            </a:solidFill>
                            <a:latin typeface="Cambria Math"/>
                          </a:rPr>
                          <m:t>тк</m:t>
                        </m:r>
                      </m:sub>
                    </m:sSub>
                  </m:oMath>
                </a14:m>
                <a:r>
                  <a:rPr lang="ru-RU" sz="4400" dirty="0"/>
                  <a:t/>
                </a:r>
                <a:r>
                  <a:rPr lang="ru-RU" sz="4400" b="1" dirty="0"/>
                  <a:t>=</a:t>
                </a:r>
                <a:r>
                  <a:rPr lang="ru-RU" sz="4400" dirty="0"/>
                  <a:t/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400" b="1" i="1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4400" b="1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z-Cyrl-UZ" sz="4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𝜨</m:t>
                            </m:r>
                          </m:e>
                          <m:sub>
                            <m:r>
                              <a:rPr lang="uz-Cyrl-UZ" sz="44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е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4400" b="1" i="1" smtClean="0">
                                <a:solidFill>
                                  <a:srgbClr val="00B0F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z-Cyrl-UZ" sz="4400" b="1" i="1">
                                <a:solidFill>
                                  <a:srgbClr val="00B0F0"/>
                                </a:solidFill>
                                <a:latin typeface="Cambria Math"/>
                              </a:rPr>
                              <m:t>𝜨</m:t>
                            </m:r>
                          </m:e>
                          <m:sub>
                            <m:r>
                              <a:rPr lang="uz-Cyrl-UZ" sz="4400" b="1" i="1">
                                <a:solidFill>
                                  <a:srgbClr val="00B0F0"/>
                                </a:solidFill>
                                <a:latin typeface="Cambria Math"/>
                              </a:rPr>
                              <m:t>ен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sz="4400" b="1" dirty="0"/>
                  <a:t/>
                </a:r>
                <a:r>
                  <a:rPr lang="uz-Cyrl-UZ" sz="4400" b="1" dirty="0" smtClean="0"/>
                  <a:t>100 %</a:t>
                </a:r>
                <a:endParaRPr lang="ru-RU" sz="4400" dirty="0">
                  <a:effectLst/>
                </a:endParaRPr>
              </a:p>
              <a:p>
                <a:pPr lvl="0" indent="449263"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uz-Cyrl-UZ" sz="3600" b="1" dirty="0" smtClean="0">
                    <a:latin typeface="Times New Roman" pitchFamily="18" charset="0"/>
                    <a:cs typeface="Times New Roman" pitchFamily="18" charset="0"/>
                  </a:rPr>
                  <a:t>Бу ерда: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е</m:t>
                        </m:r>
                      </m:sub>
                    </m:sSub>
                    <m:r>
                      <a:rPr lang="uz-Cyrl-UZ" sz="3600" b="1" i="1">
                        <a:latin typeface="Cambria Math"/>
                      </a:rPr>
                      <m:t> </m:t>
                    </m:r>
                  </m:oMath>
                </a14:m>
                <a:r>
                  <a:rPr lang="uz-Cyrl-UZ" sz="3600" b="1" dirty="0" smtClean="0">
                    <a:latin typeface="Times New Roman" pitchFamily="18" charset="0"/>
                    <a:cs typeface="Times New Roman" pitchFamily="18" charset="0"/>
                  </a:rPr>
                  <a:t>- талаб этиладиган  </a:t>
                </a:r>
                <a:r>
                  <a:rPr lang="uz-Cyrl-UZ" sz="3600" b="1" dirty="0">
                    <a:latin typeface="Times New Roman" pitchFamily="18" charset="0"/>
                    <a:cs typeface="Times New Roman" pitchFamily="18" charset="0"/>
                  </a:rPr>
                  <a:t>максимум </a:t>
                </a:r>
                <a:r>
                  <a:rPr lang="uz-Cyrl-UZ" sz="3600" b="1" dirty="0" smtClean="0">
                    <a:latin typeface="Times New Roman" pitchFamily="18" charset="0"/>
                    <a:cs typeface="Times New Roman" pitchFamily="18" charset="0"/>
                  </a:rPr>
                  <a:t>қувват, кВт;</a:t>
                </a:r>
              </a:p>
              <a:p>
                <a:pPr lvl="0" indent="449263" algn="just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 smtClean="0">
                            <a:solidFill>
                              <a:srgbClr val="00B0F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6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𝜨</m:t>
                        </m:r>
                      </m:e>
                      <m:sub>
                        <m:r>
                          <a:rPr lang="uz-Cyrl-UZ" sz="3600" b="1" i="1">
                            <a:solidFill>
                              <a:srgbClr val="00B0F0"/>
                            </a:solidFill>
                            <a:latin typeface="Cambria Math"/>
                          </a:rPr>
                          <m:t>ен</m:t>
                        </m:r>
                      </m:sub>
                    </m:sSub>
                  </m:oMath>
                </a14:m>
                <a:r>
                  <a:rPr lang="uz-Cyrl-UZ" sz="3600" b="1" dirty="0" smtClean="0">
                    <a:latin typeface="Times New Roman" pitchFamily="18" charset="0"/>
                    <a:cs typeface="Times New Roman" pitchFamily="18" charset="0"/>
                  </a:rPr>
                  <a:t>- танланган тракторнинг </a:t>
                </a:r>
                <a:r>
                  <a:rPr lang="uz-Cyrl-UZ" sz="3600" b="1" dirty="0">
                    <a:latin typeface="Times New Roman" pitchFamily="18" charset="0"/>
                    <a:cs typeface="Times New Roman" pitchFamily="18" charset="0"/>
                  </a:rPr>
                  <a:t>самарали </a:t>
                </a:r>
                <a:r>
                  <a:rPr lang="uz-Cyrl-UZ" sz="3600" b="1" dirty="0" smtClean="0">
                    <a:latin typeface="Times New Roman" pitchFamily="18" charset="0"/>
                    <a:cs typeface="Times New Roman" pitchFamily="18" charset="0"/>
                  </a:rPr>
                  <a:t>қуввати. кВт.</a:t>
                </a:r>
                <a:endParaRPr kumimoji="0" lang="uz-Cyrl-UZ" sz="3600" b="1" i="0" u="none" strike="noStrike" cap="none" normalizeH="0" baseline="0" dirty="0" smtClean="0">
                  <a:ln>
                    <a:noFill/>
                  </a:ln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32769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2792" y="1525828"/>
                <a:ext cx="8286808" cy="5028556"/>
              </a:xfrm>
              <a:prstGeom prst="rect">
                <a:avLst/>
              </a:prstGeom>
              <a:blipFill rotWithShape="1">
                <a:blip r:embed="rId2"/>
                <a:stretch>
                  <a:fillRect l="-2206" t="-1455" r="-2206" b="-4000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Прямая со стрелкой 13"/>
          <p:cNvCxnSpPr/>
          <p:nvPr/>
        </p:nvCxnSpPr>
        <p:spPr>
          <a:xfrm flipV="1">
            <a:off x="3563888" y="3645024"/>
            <a:ext cx="720080" cy="72008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1475656" y="4221088"/>
            <a:ext cx="2808312" cy="144016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3059832" y="2492896"/>
            <a:ext cx="3672408" cy="115212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3300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</Words>
  <Application>Microsoft Office PowerPoint</Application>
  <PresentationFormat>Экран (4:3)</PresentationFormat>
  <Paragraphs>55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1</cp:revision>
  <dcterms:created xsi:type="dcterms:W3CDTF">2016-06-01T13:03:49Z</dcterms:created>
  <dcterms:modified xsi:type="dcterms:W3CDTF">2016-06-01T13:04:31Z</dcterms:modified>
</cp:coreProperties>
</file>