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8" r:id="rId3"/>
    <p:sldId id="301" r:id="rId4"/>
    <p:sldId id="286" r:id="rId5"/>
    <p:sldId id="294" r:id="rId6"/>
    <p:sldId id="269" r:id="rId7"/>
    <p:sldId id="302" r:id="rId8"/>
    <p:sldId id="299" r:id="rId9"/>
    <p:sldId id="270" r:id="rId10"/>
    <p:sldId id="300" r:id="rId11"/>
    <p:sldId id="303" r:id="rId12"/>
    <p:sldId id="289" r:id="rId13"/>
    <p:sldId id="27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FF33"/>
    <a:srgbClr val="00FFFF"/>
    <a:srgbClr val="CC3399"/>
    <a:srgbClr val="FF66FF"/>
    <a:srgbClr val="FF3399"/>
    <a:srgbClr val="9751CB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65" autoAdjust="0"/>
    <p:restoredTop sz="94660"/>
  </p:normalViewPr>
  <p:slideViewPr>
    <p:cSldViewPr>
      <p:cViewPr varScale="1">
        <p:scale>
          <a:sx n="68" d="100"/>
          <a:sy n="68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920BE-B0D0-4E95-B2BB-8C7FE7047F10}" type="doc">
      <dgm:prSet loTypeId="urn:microsoft.com/office/officeart/2005/8/layout/vList3#1" loCatId="list" qsTypeId="urn:microsoft.com/office/officeart/2005/8/quickstyle/simple1#1" qsCatId="simple" csTypeId="urn:microsoft.com/office/officeart/2005/8/colors/accent1_2#1" csCatId="accent1" phldr="1"/>
      <dgm:spPr/>
    </dgm:pt>
    <dgm:pt modelId="{95C85E7C-A511-421F-9565-646A6262858A}">
      <dgm:prSet phldrT="[Текст]"/>
      <dgm:spPr>
        <a:solidFill>
          <a:srgbClr val="00B050"/>
        </a:soli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err="1" smtClean="0"/>
            <a:t>Tabiat</a:t>
          </a:r>
          <a:r>
            <a:rPr lang="en-US" dirty="0" smtClean="0"/>
            <a:t> </a:t>
          </a:r>
          <a:r>
            <a:rPr lang="en-US" dirty="0" err="1" smtClean="0"/>
            <a:t>bilan</a:t>
          </a:r>
          <a:r>
            <a:rPr lang="en-US" dirty="0" smtClean="0"/>
            <a:t> </a:t>
          </a:r>
          <a:r>
            <a:rPr lang="en-US" dirty="0" err="1" smtClean="0"/>
            <a:t>tanishtirishning</a:t>
          </a:r>
          <a:r>
            <a:rPr lang="en-US" dirty="0" smtClean="0"/>
            <a:t> </a:t>
          </a:r>
          <a:r>
            <a:rPr lang="en-US" dirty="0" err="1" smtClean="0"/>
            <a:t>nazariy</a:t>
          </a:r>
          <a:r>
            <a:rPr lang="en-US" dirty="0" smtClean="0"/>
            <a:t> </a:t>
          </a:r>
          <a:r>
            <a:rPr lang="en-US" dirty="0" err="1" smtClean="0"/>
            <a:t>asoslari</a:t>
          </a:r>
          <a:r>
            <a:rPr lang="en-US" dirty="0" smtClean="0"/>
            <a:t>.</a:t>
          </a:r>
          <a:endParaRPr lang="ru-RU" dirty="0"/>
        </a:p>
      </dgm:t>
    </dgm:pt>
    <dgm:pt modelId="{9392EBD0-66EE-455B-AA55-ABE6B57BD1B7}" type="parTrans" cxnId="{67A7B64E-9975-4E94-93B8-96D668DE496C}">
      <dgm:prSet/>
      <dgm:spPr/>
      <dgm:t>
        <a:bodyPr/>
        <a:lstStyle/>
        <a:p>
          <a:endParaRPr lang="ru-RU"/>
        </a:p>
      </dgm:t>
    </dgm:pt>
    <dgm:pt modelId="{C28073C7-9D0F-4699-9BD2-541BB16426DE}" type="sibTrans" cxnId="{67A7B64E-9975-4E94-93B8-96D668DE496C}">
      <dgm:prSet/>
      <dgm:spPr/>
      <dgm:t>
        <a:bodyPr/>
        <a:lstStyle/>
        <a:p>
          <a:endParaRPr lang="ru-RU"/>
        </a:p>
      </dgm:t>
    </dgm:pt>
    <dgm:pt modelId="{744FADCE-BBB9-4FE6-B209-8364F55E5296}">
      <dgm:prSet phldrT="[Текст]"/>
      <dgm:spPr>
        <a:solidFill>
          <a:srgbClr val="00B050"/>
        </a:soli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err="1" smtClean="0"/>
            <a:t>Tabiat</a:t>
          </a:r>
          <a:r>
            <a:rPr lang="en-US" dirty="0" smtClean="0"/>
            <a:t>  </a:t>
          </a:r>
          <a:r>
            <a:rPr lang="en-US" dirty="0" err="1" smtClean="0"/>
            <a:t>blan</a:t>
          </a:r>
          <a:r>
            <a:rPr lang="en-US" dirty="0" smtClean="0"/>
            <a:t> </a:t>
          </a:r>
          <a:r>
            <a:rPr lang="en-US" dirty="0" err="1" smtClean="0"/>
            <a:t>tanishtirish</a:t>
          </a:r>
          <a:r>
            <a:rPr lang="en-US" dirty="0" smtClean="0"/>
            <a:t> </a:t>
          </a:r>
          <a:r>
            <a:rPr lang="en-US" dirty="0" err="1" smtClean="0"/>
            <a:t>metodikasining</a:t>
          </a:r>
          <a:r>
            <a:rPr lang="en-US" dirty="0" smtClean="0"/>
            <a:t> </a:t>
          </a:r>
          <a:r>
            <a:rPr lang="en-US" dirty="0" err="1" smtClean="0"/>
            <a:t>asosiy</a:t>
          </a:r>
          <a:r>
            <a:rPr lang="en-US" dirty="0" smtClean="0"/>
            <a:t> </a:t>
          </a:r>
          <a:r>
            <a:rPr lang="en-US" dirty="0" err="1" smtClean="0"/>
            <a:t>vazifalari</a:t>
          </a:r>
          <a:endParaRPr lang="ru-RU" dirty="0"/>
        </a:p>
      </dgm:t>
    </dgm:pt>
    <dgm:pt modelId="{1AB8340D-58D7-46F4-848A-A9E1A25D121D}" type="parTrans" cxnId="{B8249D31-122E-402C-B674-5F6D3BBBE8AB}">
      <dgm:prSet/>
      <dgm:spPr/>
      <dgm:t>
        <a:bodyPr/>
        <a:lstStyle/>
        <a:p>
          <a:endParaRPr lang="ru-RU"/>
        </a:p>
      </dgm:t>
    </dgm:pt>
    <dgm:pt modelId="{086FA124-AA76-4432-9B11-45CF2338F6BC}" type="sibTrans" cxnId="{B8249D31-122E-402C-B674-5F6D3BBBE8AB}">
      <dgm:prSet/>
      <dgm:spPr/>
      <dgm:t>
        <a:bodyPr/>
        <a:lstStyle/>
        <a:p>
          <a:endParaRPr lang="ru-RU"/>
        </a:p>
      </dgm:t>
    </dgm:pt>
    <dgm:pt modelId="{CB816530-6719-4272-B9C7-FB7B85BF2247}">
      <dgm:prSet phldrT="[Текст]"/>
      <dgm:spPr>
        <a:solidFill>
          <a:srgbClr val="00B050"/>
        </a:soli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Tabiat</a:t>
          </a:r>
          <a:r>
            <a:rPr lang="en-US" dirty="0" smtClean="0"/>
            <a:t> </a:t>
          </a:r>
          <a:r>
            <a:rPr lang="en-US" dirty="0" err="1" smtClean="0"/>
            <a:t>haqida</a:t>
          </a:r>
          <a:r>
            <a:rPr lang="en-US" dirty="0" smtClean="0"/>
            <a:t> </a:t>
          </a:r>
          <a:r>
            <a:rPr lang="en-US" dirty="0" err="1" smtClean="0"/>
            <a:t>tushuncha</a:t>
          </a:r>
          <a:r>
            <a:rPr lang="en-US" dirty="0" smtClean="0"/>
            <a:t>.</a:t>
          </a:r>
          <a:endParaRPr lang="ru-RU" dirty="0"/>
        </a:p>
      </dgm:t>
    </dgm:pt>
    <dgm:pt modelId="{D942DAFC-5DD7-43D3-9ED9-028E2CA756D1}" type="sibTrans" cxnId="{C34172F3-0449-4699-8B42-239E98789469}">
      <dgm:prSet/>
      <dgm:spPr/>
      <dgm:t>
        <a:bodyPr/>
        <a:lstStyle/>
        <a:p>
          <a:endParaRPr lang="ru-RU"/>
        </a:p>
      </dgm:t>
    </dgm:pt>
    <dgm:pt modelId="{0AE63584-4157-4ADD-8158-925D23F80901}" type="parTrans" cxnId="{C34172F3-0449-4699-8B42-239E98789469}">
      <dgm:prSet/>
      <dgm:spPr/>
      <dgm:t>
        <a:bodyPr/>
        <a:lstStyle/>
        <a:p>
          <a:endParaRPr lang="ru-RU"/>
        </a:p>
      </dgm:t>
    </dgm:pt>
    <dgm:pt modelId="{9930DE3F-B03A-4AB0-93EA-022CE177EEEC}" type="pres">
      <dgm:prSet presAssocID="{836920BE-B0D0-4E95-B2BB-8C7FE7047F10}" presName="linearFlow" presStyleCnt="0">
        <dgm:presLayoutVars>
          <dgm:dir/>
          <dgm:resizeHandles val="exact"/>
        </dgm:presLayoutVars>
      </dgm:prSet>
      <dgm:spPr/>
    </dgm:pt>
    <dgm:pt modelId="{226A7F89-C55E-44F4-B5A7-C2D8197CB7B1}" type="pres">
      <dgm:prSet presAssocID="{CB816530-6719-4272-B9C7-FB7B85BF2247}" presName="composite" presStyleCnt="0"/>
      <dgm:spPr/>
    </dgm:pt>
    <dgm:pt modelId="{7553E857-EBDB-4C6A-80C0-58FDA4235AC6}" type="pres">
      <dgm:prSet presAssocID="{CB816530-6719-4272-B9C7-FB7B85BF2247}" presName="imgShp" presStyleLbl="fgImgPlace1" presStyleIdx="0" presStyleCnt="3" custScaleX="72070" custLinFactX="-12524" custLinFactNeighborX="-100000" custLinFactNeighborY="-38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B3D7916-BB22-471C-A056-E3DCAE8EC095}" type="pres">
      <dgm:prSet presAssocID="{CB816530-6719-4272-B9C7-FB7B85BF2247}" presName="txShp" presStyleLbl="node1" presStyleIdx="0" presStyleCnt="3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A8B68-4B6C-44FD-B01E-BDD4950A81CB}" type="pres">
      <dgm:prSet presAssocID="{D942DAFC-5DD7-43D3-9ED9-028E2CA756D1}" presName="spacing" presStyleCnt="0"/>
      <dgm:spPr/>
    </dgm:pt>
    <dgm:pt modelId="{4AC316DE-C7AA-4F3B-AC46-2602CE6CF709}" type="pres">
      <dgm:prSet presAssocID="{95C85E7C-A511-421F-9565-646A6262858A}" presName="composite" presStyleCnt="0"/>
      <dgm:spPr/>
    </dgm:pt>
    <dgm:pt modelId="{78D4424A-FAAA-43E1-9516-BF55DE16F6D7}" type="pres">
      <dgm:prSet presAssocID="{95C85E7C-A511-421F-9565-646A6262858A}" presName="imgShp" presStyleLbl="fgImgPlace1" presStyleIdx="1" presStyleCnt="3" custScaleX="72070" custLinFactX="-15554" custLinFactNeighborX="-100000" custLinFactNeighborY="206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F90E5F1-0C12-4A36-A175-3BFDB5A65468}" type="pres">
      <dgm:prSet presAssocID="{95C85E7C-A511-421F-9565-646A6262858A}" presName="txShp" presStyleLbl="node1" presStyleIdx="1" presStyleCnt="3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D821B-4BCC-4F75-BA11-AEDECCF538A9}" type="pres">
      <dgm:prSet presAssocID="{C28073C7-9D0F-4699-9BD2-541BB16426DE}" presName="spacing" presStyleCnt="0"/>
      <dgm:spPr/>
    </dgm:pt>
    <dgm:pt modelId="{77A9344F-2739-420F-9DAD-E7C2FC7999D9}" type="pres">
      <dgm:prSet presAssocID="{744FADCE-BBB9-4FE6-B209-8364F55E5296}" presName="composite" presStyleCnt="0"/>
      <dgm:spPr/>
    </dgm:pt>
    <dgm:pt modelId="{41C2BDBA-A5BF-4BCB-9498-CDE1E4B9250A}" type="pres">
      <dgm:prSet presAssocID="{744FADCE-BBB9-4FE6-B209-8364F55E5296}" presName="imgShp" presStyleLbl="fgImgPlace1" presStyleIdx="2" presStyleCnt="3" custScaleX="80900" custLinFactX="-12957" custLinFactNeighborX="-100000" custLinFactNeighborY="452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E80B0CC-41CD-4B9C-85C8-BA1966DA4F05}" type="pres">
      <dgm:prSet presAssocID="{744FADCE-BBB9-4FE6-B209-8364F55E5296}" presName="txShp" presStyleLbl="node1" presStyleIdx="2" presStyleCnt="3" custScaleX="150376" custLinFactNeighborX="-3073" custLinFactNeighborY="-4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A7B64E-9975-4E94-93B8-96D668DE496C}" srcId="{836920BE-B0D0-4E95-B2BB-8C7FE7047F10}" destId="{95C85E7C-A511-421F-9565-646A6262858A}" srcOrd="1" destOrd="0" parTransId="{9392EBD0-66EE-455B-AA55-ABE6B57BD1B7}" sibTransId="{C28073C7-9D0F-4699-9BD2-541BB16426DE}"/>
    <dgm:cxn modelId="{997E2FAD-1A48-4E15-AFCB-9656911D8B0B}" type="presOf" srcId="{836920BE-B0D0-4E95-B2BB-8C7FE7047F10}" destId="{9930DE3F-B03A-4AB0-93EA-022CE177EEEC}" srcOrd="0" destOrd="0" presId="urn:microsoft.com/office/officeart/2005/8/layout/vList3#1"/>
    <dgm:cxn modelId="{C253C653-B6B5-492C-B791-9151A0DED788}" type="presOf" srcId="{744FADCE-BBB9-4FE6-B209-8364F55E5296}" destId="{8E80B0CC-41CD-4B9C-85C8-BA1966DA4F05}" srcOrd="0" destOrd="0" presId="urn:microsoft.com/office/officeart/2005/8/layout/vList3#1"/>
    <dgm:cxn modelId="{B8249D31-122E-402C-B674-5F6D3BBBE8AB}" srcId="{836920BE-B0D0-4E95-B2BB-8C7FE7047F10}" destId="{744FADCE-BBB9-4FE6-B209-8364F55E5296}" srcOrd="2" destOrd="0" parTransId="{1AB8340D-58D7-46F4-848A-A9E1A25D121D}" sibTransId="{086FA124-AA76-4432-9B11-45CF2338F6BC}"/>
    <dgm:cxn modelId="{2B028FFA-CC8C-43B1-939A-07294F932BBF}" type="presOf" srcId="{CB816530-6719-4272-B9C7-FB7B85BF2247}" destId="{8B3D7916-BB22-471C-A056-E3DCAE8EC095}" srcOrd="0" destOrd="0" presId="urn:microsoft.com/office/officeart/2005/8/layout/vList3#1"/>
    <dgm:cxn modelId="{C34172F3-0449-4699-8B42-239E98789469}" srcId="{836920BE-B0D0-4E95-B2BB-8C7FE7047F10}" destId="{CB816530-6719-4272-B9C7-FB7B85BF2247}" srcOrd="0" destOrd="0" parTransId="{0AE63584-4157-4ADD-8158-925D23F80901}" sibTransId="{D942DAFC-5DD7-43D3-9ED9-028E2CA756D1}"/>
    <dgm:cxn modelId="{200237AA-7346-439F-A573-EEF9A4B8EAFA}" type="presOf" srcId="{95C85E7C-A511-421F-9565-646A6262858A}" destId="{7F90E5F1-0C12-4A36-A175-3BFDB5A65468}" srcOrd="0" destOrd="0" presId="urn:microsoft.com/office/officeart/2005/8/layout/vList3#1"/>
    <dgm:cxn modelId="{FA8C7229-1C7A-4311-80BA-95271743D18A}" type="presParOf" srcId="{9930DE3F-B03A-4AB0-93EA-022CE177EEEC}" destId="{226A7F89-C55E-44F4-B5A7-C2D8197CB7B1}" srcOrd="0" destOrd="0" presId="urn:microsoft.com/office/officeart/2005/8/layout/vList3#1"/>
    <dgm:cxn modelId="{A5BE3C9E-093D-4A68-8515-6778D6883F2E}" type="presParOf" srcId="{226A7F89-C55E-44F4-B5A7-C2D8197CB7B1}" destId="{7553E857-EBDB-4C6A-80C0-58FDA4235AC6}" srcOrd="0" destOrd="0" presId="urn:microsoft.com/office/officeart/2005/8/layout/vList3#1"/>
    <dgm:cxn modelId="{24E6BAC6-BB8C-47FB-8E72-458D20D6DD82}" type="presParOf" srcId="{226A7F89-C55E-44F4-B5A7-C2D8197CB7B1}" destId="{8B3D7916-BB22-471C-A056-E3DCAE8EC095}" srcOrd="1" destOrd="0" presId="urn:microsoft.com/office/officeart/2005/8/layout/vList3#1"/>
    <dgm:cxn modelId="{18A3020D-9ED0-4AA3-81F0-BD3369B7D5E2}" type="presParOf" srcId="{9930DE3F-B03A-4AB0-93EA-022CE177EEEC}" destId="{50EA8B68-4B6C-44FD-B01E-BDD4950A81CB}" srcOrd="1" destOrd="0" presId="urn:microsoft.com/office/officeart/2005/8/layout/vList3#1"/>
    <dgm:cxn modelId="{C1573DAD-9FAA-4D01-912A-DF2E78B4136D}" type="presParOf" srcId="{9930DE3F-B03A-4AB0-93EA-022CE177EEEC}" destId="{4AC316DE-C7AA-4F3B-AC46-2602CE6CF709}" srcOrd="2" destOrd="0" presId="urn:microsoft.com/office/officeart/2005/8/layout/vList3#1"/>
    <dgm:cxn modelId="{D2276A2D-D894-42A8-BE80-BC64CD736D99}" type="presParOf" srcId="{4AC316DE-C7AA-4F3B-AC46-2602CE6CF709}" destId="{78D4424A-FAAA-43E1-9516-BF55DE16F6D7}" srcOrd="0" destOrd="0" presId="urn:microsoft.com/office/officeart/2005/8/layout/vList3#1"/>
    <dgm:cxn modelId="{79FAE3EF-512B-45F5-87A1-21B2A9CB9169}" type="presParOf" srcId="{4AC316DE-C7AA-4F3B-AC46-2602CE6CF709}" destId="{7F90E5F1-0C12-4A36-A175-3BFDB5A65468}" srcOrd="1" destOrd="0" presId="urn:microsoft.com/office/officeart/2005/8/layout/vList3#1"/>
    <dgm:cxn modelId="{974DBB4A-7178-4578-8620-DE7E97B477EA}" type="presParOf" srcId="{9930DE3F-B03A-4AB0-93EA-022CE177EEEC}" destId="{D8BD821B-4BCC-4F75-BA11-AEDECCF538A9}" srcOrd="3" destOrd="0" presId="urn:microsoft.com/office/officeart/2005/8/layout/vList3#1"/>
    <dgm:cxn modelId="{4E488627-B8B3-45C6-B5F1-7DCFA5D5BA7A}" type="presParOf" srcId="{9930DE3F-B03A-4AB0-93EA-022CE177EEEC}" destId="{77A9344F-2739-420F-9DAD-E7C2FC7999D9}" srcOrd="4" destOrd="0" presId="urn:microsoft.com/office/officeart/2005/8/layout/vList3#1"/>
    <dgm:cxn modelId="{87621ABE-F2F2-4135-AA2C-1D6C8DC1DF5E}" type="presParOf" srcId="{77A9344F-2739-420F-9DAD-E7C2FC7999D9}" destId="{41C2BDBA-A5BF-4BCB-9498-CDE1E4B9250A}" srcOrd="0" destOrd="0" presId="urn:microsoft.com/office/officeart/2005/8/layout/vList3#1"/>
    <dgm:cxn modelId="{61989161-BDB5-4AD2-91EC-81BCC4089EA4}" type="presParOf" srcId="{77A9344F-2739-420F-9DAD-E7C2FC7999D9}" destId="{8E80B0CC-41CD-4B9C-85C8-BA1966DA4F0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BDA2A-1FBC-42C7-86BF-04999D418DA0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E075F-38C1-43BE-8743-2C969EE10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09BBF-C297-4D28-B382-D8B1AD927941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90662-EF4B-44C6-B3EC-F5C308F0B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1E26A-6843-471F-8D3A-A37E79F9B18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9D19-AC30-469C-8E05-4634494BA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DD8B6-4291-4D82-8D19-63F69E3EA76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9FF61-45D2-4180-AC4A-66C926CDA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B125F-8BAC-4D48-9C4F-EE940849AD9C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FBA6-AB7F-4B65-AF55-23992BC9C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A867B-D69E-4B64-A2BD-497A9CFDF06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2EAF-3BA6-45C5-B5B9-007E9F0F7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A4911-1863-4F69-A68C-940FD6DF5BD4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7262-327F-4A4D-AC62-14ED640B2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A476B-5587-420E-B360-3A77A69377FC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01C6-960F-4E9B-BABE-9C74BA77C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7C8C-E2DF-478F-B97C-1C0989A19037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2A74F-3EA1-43EF-9179-E29F6B675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27823-1FA3-4711-B4C2-9F8382671FE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3745C-CDEC-4A43-8D56-95BC496762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6174D-08C5-48DD-84BA-24FC4E52A12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74608-C903-41D8-AC1D-2D81BE2D08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5F6499-66E4-495A-B44C-10B9247D0B0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C4D9BF-9F2A-4020-A78A-2F85567CD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png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8" name="Picture 2" descr="C:\Users\gulmira\Desktop\IMG_20170114_2109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86116" y="2428868"/>
            <a:ext cx="5357850" cy="25545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Maktabgacha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ta’limda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bolalarnitabiat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bilan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tanishtirishning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nazariy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asoslari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va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tabiat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haqida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tushuncha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071546"/>
            <a:ext cx="4286281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MAVZU: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advTm="96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571500" y="1428750"/>
            <a:ext cx="78581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latin typeface="Constantia" pitchFamily="18" charset="0"/>
              </a:rPr>
              <a:t>Mamlakatimiz  Konstitustiyasining  50-moddasida  "Fuqarolar  atrof  tabiiy muhitga  ehtiyotkorona  munosabatda  bo‘lishga  majburdirlar"6  ,  55-modda  “Yer,   va  yer  osti  boyliklari,  suv,  o‘simlik  va  hayvonot  dunyosi  va  boshqa  tabiiy  zaxiralar </a:t>
            </a:r>
          </a:p>
          <a:p>
            <a:r>
              <a:rPr lang="en-AU" sz="2400">
                <a:latin typeface="Constantia" pitchFamily="18" charset="0"/>
              </a:rPr>
              <a:t>umummilliy  boylikdir,  ulardan  oqilona  foydalanish  zarur  va  ular  davlat muhofazasidadir"7 deb ta‘kidlanadi. </a:t>
            </a:r>
            <a:endParaRPr lang="ru-RU" sz="24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4578" name="Содержимое 4" descr="1441467511_1234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"/>
            <a:ext cx="9144000" cy="67151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gulmira\Desktop\Screenshot_2017-04-01-23-34-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828675"/>
            <a:ext cx="82867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54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Горизонтальный свиток 4"/>
          <p:cNvSpPr/>
          <p:nvPr/>
        </p:nvSpPr>
        <p:spPr>
          <a:xfrm>
            <a:off x="882692" y="3212976"/>
            <a:ext cx="8229600" cy="3384376"/>
          </a:xfrm>
          <a:prstGeom prst="horizontalScroll">
            <a:avLst/>
          </a:prstGeom>
          <a:solidFill>
            <a:srgbClr val="FF66FF"/>
          </a:solidFill>
          <a:ln>
            <a:solidFill>
              <a:schemeClr val="tx1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01289" y="4028001"/>
            <a:ext cx="783290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E’TIBORINGIZ UCHUN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RAHMAT!</a:t>
            </a:r>
            <a:endParaRPr lang="ru-RU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 advTm="3916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Лента лицом вниз 11"/>
          <p:cNvSpPr/>
          <p:nvPr/>
        </p:nvSpPr>
        <p:spPr>
          <a:xfrm>
            <a:off x="0" y="33338"/>
            <a:ext cx="9144000" cy="869950"/>
          </a:xfrm>
          <a:prstGeom prst="ribb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/>
              <a:t>REJA:</a:t>
            </a:r>
            <a:endParaRPr lang="ru-RU" sz="5400" b="1" dirty="0"/>
          </a:p>
        </p:txBody>
      </p:sp>
      <p:graphicFrame>
        <p:nvGraphicFramePr>
          <p:cNvPr id="13" name="Схема 12"/>
          <p:cNvGraphicFramePr/>
          <p:nvPr/>
        </p:nvGraphicFramePr>
        <p:xfrm>
          <a:off x="179512" y="1030562"/>
          <a:ext cx="8784976" cy="5827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Click="0" advTm="21138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 descr="1445350034_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14313"/>
            <a:ext cx="9144000" cy="664368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7411" name="Picture 4" descr="tree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357313" y="3357563"/>
            <a:ext cx="6858000" cy="3500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841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6" name="Picture 51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5940425" y="299720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7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5867400" y="3824288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8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6083300" y="1268413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9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3132138" y="4005263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0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2843213" y="2349500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1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5508625" y="2205038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2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1324">
            <a:off x="1692275" y="321310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3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6880226" y="1163637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4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6446837" y="2273301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5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6519862" y="688976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6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2414588" y="335438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7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2882900" y="587375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8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6735763" y="3497263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9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865462">
            <a:off x="1946275" y="2130425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0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5148263" y="4005263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1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6804025" y="4149725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2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5867400" y="1989138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3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1258888" y="4724400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4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684213" y="263683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5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3995738" y="155733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6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94094">
            <a:off x="1476375" y="396875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7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7451725" y="4149725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8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6659563" y="2997200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79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7380288" y="981075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80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2987675" y="1628775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81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2700338" y="4581525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82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6732588" y="177323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83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34389">
            <a:off x="2051050" y="1773238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4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5003800" y="2636838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85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5076825" y="3357563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86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5076825" y="944563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87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1042988" y="2133600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88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2916238" y="328453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89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4140200" y="836613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90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3596">
            <a:off x="900113" y="3933825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1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7092950" y="36830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92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3276600" y="256540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93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5724525" y="692150"/>
            <a:ext cx="67786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94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611188" y="2133600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95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2268538" y="2420938"/>
            <a:ext cx="6778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96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1547813" y="1304925"/>
            <a:ext cx="6778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97" descr="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098932">
            <a:off x="2339975" y="404813"/>
            <a:ext cx="677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1" descr="190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1341438"/>
            <a:ext cx="13906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9" descr="29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052513"/>
            <a:ext cx="15906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4" descr="38[1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58100" y="4652963"/>
            <a:ext cx="14859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8" name="Рисунок 3" descr="389047202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929188"/>
            <a:ext cx="19288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0" descr="76[1]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5650" y="188913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Прямоугольник 59"/>
          <p:cNvSpPr/>
          <p:nvPr/>
        </p:nvSpPr>
        <p:spPr>
          <a:xfrm>
            <a:off x="428625" y="500063"/>
            <a:ext cx="8715375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rgbClr val="FF0000"/>
                </a:solidFill>
                <a:latin typeface="+mn-lt"/>
              </a:rPr>
              <a:t>.           </a:t>
            </a:r>
            <a:r>
              <a:rPr lang="en-AU" sz="32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Tabiat</a:t>
            </a:r>
            <a:r>
              <a:rPr lang="en-A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AU" sz="32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haqida</a:t>
            </a:r>
            <a:r>
              <a:rPr lang="en-A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AU" sz="32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tushuncha</a:t>
            </a:r>
            <a:endParaRPr lang="en-AU" sz="32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—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bitmas-tuganmas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xazinadir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.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O‘simliklar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dunyosi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hayvonot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olami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yosh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qalbning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to‘g‘ri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o‘sib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shakllanishida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tabiatda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bo‘ladigan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voqea-hodisalarning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sir-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asrorini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o‘rganib</a:t>
            </a:r>
            <a:endParaRPr lang="en-AU" sz="2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voyaga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yetishida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katta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manba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bo‘lib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xizmat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qiladi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Tabiatdagi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narsalar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ikki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qismdan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: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jonsiz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va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jonli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tabiatdan</a:t>
            </a:r>
            <a:endParaRPr lang="en-AU" sz="2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iboratdir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.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Jonsiz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tabiatga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yer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quyosh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yulduzlar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suv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havo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toshlar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tuproq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jonli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tabiatga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esa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o‘simliklar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hayvonlar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 err="1">
                <a:solidFill>
                  <a:srgbClr val="FF0000"/>
                </a:solidFill>
                <a:latin typeface="+mn-lt"/>
              </a:rPr>
              <a:t>mikroorganizmlar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,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odamlar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err="1">
                <a:solidFill>
                  <a:srgbClr val="FF0000"/>
                </a:solidFill>
                <a:latin typeface="+mn-lt"/>
              </a:rPr>
              <a:t>kiradi</a:t>
            </a:r>
            <a:r>
              <a:rPr lang="en-AU" sz="2000" dirty="0">
                <a:solidFill>
                  <a:srgbClr val="FF0000"/>
                </a:solidFill>
                <a:latin typeface="+mn-lt"/>
              </a:rPr>
              <a:t>.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advTm="3291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2"/>
          <p:cNvSpPr>
            <a:spLocks noChangeArrowheads="1"/>
          </p:cNvSpPr>
          <p:nvPr/>
        </p:nvSpPr>
        <p:spPr bwMode="auto">
          <a:xfrm>
            <a:off x="642938" y="1285875"/>
            <a:ext cx="7929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latin typeface="Constantia" pitchFamily="18" charset="0"/>
              </a:rPr>
              <a:t> Jonsiz tabiat deyilishigasabab ular oziqlanmaydi, o‘smaydi, ko‘paymaydi, rivojlanmaydi. Masalan, toshni olsak, unga suv ham, havo ham kerak emas.</a:t>
            </a:r>
          </a:p>
          <a:p>
            <a:r>
              <a:rPr lang="en-AU" sz="2400">
                <a:latin typeface="Constantia" pitchFamily="18" charset="0"/>
              </a:rPr>
              <a:t>Jonli tabiatga kiruvchilar esa oziqlanadilar, nafas oladilar,</a:t>
            </a:r>
          </a:p>
          <a:p>
            <a:r>
              <a:rPr lang="en-AU" sz="2400">
                <a:latin typeface="Constantia" pitchFamily="18" charset="0"/>
              </a:rPr>
              <a:t>o‘sadilar va ko‘payadilar. Jonli tabiat vakillari o‘simlik, havo,</a:t>
            </a:r>
          </a:p>
          <a:p>
            <a:r>
              <a:rPr lang="en-AU" sz="2400">
                <a:latin typeface="Constantia" pitchFamily="18" charset="0"/>
              </a:rPr>
              <a:t>suv, yorug‘lik, issiqlik va ozuqa bo‘lmasa yashay olmayd</a:t>
            </a:r>
            <a:r>
              <a:rPr lang="en-US" sz="2400">
                <a:latin typeface="Constantia" pitchFamily="18" charset="0"/>
              </a:rPr>
              <a:t>i.</a:t>
            </a:r>
            <a:endParaRPr lang="ru-RU" sz="2400">
              <a:latin typeface="Constantia" pitchFamily="18" charset="0"/>
            </a:endParaRPr>
          </a:p>
        </p:txBody>
      </p:sp>
      <p:pic>
        <p:nvPicPr>
          <p:cNvPr id="18434" name="Picture 2" descr="D:\скачанные файлы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3063" y="3857625"/>
            <a:ext cx="5715000" cy="2714625"/>
          </a:xfrm>
        </p:spPr>
      </p:pic>
    </p:spTree>
  </p:cSld>
  <p:clrMapOvr>
    <a:masterClrMapping/>
  </p:clrMapOvr>
  <p:transition spd="slow" advClick="0" advTm="20467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1143000" y="750888"/>
            <a:ext cx="6929438" cy="47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>
                <a:latin typeface="Constantia" pitchFamily="18" charset="0"/>
              </a:rPr>
              <a:t>Tabiat  haqilagi  bilimlarini  rivojlantirishda  ta‘lim  va </a:t>
            </a:r>
          </a:p>
          <a:p>
            <a:r>
              <a:rPr lang="en-AU" sz="2000">
                <a:latin typeface="Constantia" pitchFamily="18" charset="0"/>
              </a:rPr>
              <a:t>tarbiyaning metodologik asoslariga quyidagilarni kiritish mumkin: </a:t>
            </a:r>
          </a:p>
          <a:p>
            <a:r>
              <a:rPr lang="en-AU" sz="2000">
                <a:latin typeface="Constantia" pitchFamily="18" charset="0"/>
              </a:rPr>
              <a:t>1) Bolalar yoshini e‘tiborga olgan holda, tabiat haqidagibilimlar  mazmunini </a:t>
            </a:r>
          </a:p>
          <a:p>
            <a:r>
              <a:rPr lang="en-AU" sz="2000">
                <a:latin typeface="Constantia" pitchFamily="18" charset="0"/>
              </a:rPr>
              <a:t>boyitish  va  kengaytirish  hamda  ta‘lim  tizimining  barcha  bug‘inlarida  fanlararo </a:t>
            </a:r>
          </a:p>
          <a:p>
            <a:r>
              <a:rPr lang="en-AU" sz="2000">
                <a:latin typeface="Constantia" pitchFamily="18" charset="0"/>
              </a:rPr>
              <a:t>aloqalarni  hisobga  olgan  holda,  egallanadigan  ilmiy  bilimlar  va  ularning  amalda </a:t>
            </a:r>
          </a:p>
          <a:p>
            <a:r>
              <a:rPr lang="en-AU" sz="2000">
                <a:latin typeface="Constantia" pitchFamily="18" charset="0"/>
              </a:rPr>
              <a:t>tatbiq etilishining tarkibiy qismi sifatida qarab chiqish; </a:t>
            </a:r>
          </a:p>
          <a:p>
            <a:r>
              <a:rPr lang="en-AU" sz="2000">
                <a:latin typeface="Constantia" pitchFamily="18" charset="0"/>
              </a:rPr>
              <a:t>2)  maktabgacha  ta‘lim  muassasalarida  atrof  muhitni  yaxshilash  sohasida  </a:t>
            </a:r>
          </a:p>
          <a:p>
            <a:r>
              <a:rPr lang="en-AU" sz="2000">
                <a:latin typeface="Constantia" pitchFamily="18" charset="0"/>
              </a:rPr>
              <a:t>amaliy  faoliyat  turlari  tuzilmasi  va  axborot  vositalaridan  foydalanishni  ishlab chiqish; </a:t>
            </a:r>
          </a:p>
          <a:p>
            <a:endParaRPr lang="ru-RU" sz="2000"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58700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Содержимое 3" descr="1452341580_1440418139_eco_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 </a:t>
            </a:r>
            <a:r>
              <a:rPr lang="en-AU" b="1" dirty="0" err="1" smtClean="0"/>
              <a:t>Tabiat</a:t>
            </a:r>
            <a:r>
              <a:rPr lang="en-AU" b="1" dirty="0" smtClean="0"/>
              <a:t>  </a:t>
            </a:r>
            <a:r>
              <a:rPr lang="en-AU" b="1" dirty="0" err="1" smtClean="0"/>
              <a:t>bilan</a:t>
            </a:r>
            <a:r>
              <a:rPr lang="en-AU" b="1" dirty="0" smtClean="0"/>
              <a:t>  </a:t>
            </a:r>
            <a:r>
              <a:rPr lang="en-AU" b="1" dirty="0" err="1" smtClean="0"/>
              <a:t>tanishtirish</a:t>
            </a:r>
            <a:r>
              <a:rPr lang="en-AU" b="1" dirty="0" smtClean="0"/>
              <a:t>  </a:t>
            </a:r>
            <a:r>
              <a:rPr lang="en-AU" b="1" dirty="0" err="1" smtClean="0"/>
              <a:t>metodikasining</a:t>
            </a:r>
            <a:r>
              <a:rPr lang="en-AU" b="1" dirty="0" smtClean="0"/>
              <a:t>  </a:t>
            </a:r>
            <a:r>
              <a:rPr lang="en-AU" b="1" dirty="0" err="1" smtClean="0"/>
              <a:t>asosiy</a:t>
            </a:r>
            <a:r>
              <a:rPr lang="en-AU" b="1" dirty="0" smtClean="0"/>
              <a:t>  </a:t>
            </a:r>
            <a:r>
              <a:rPr lang="en-AU" b="1" dirty="0" err="1" smtClean="0"/>
              <a:t>vazifalari</a:t>
            </a:r>
            <a:r>
              <a:rPr lang="en-AU" b="1" dirty="0" smtClean="0"/>
              <a:t>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b="1" dirty="0" err="1" smtClean="0"/>
              <a:t>quyidagilardan</a:t>
            </a:r>
            <a:r>
              <a:rPr lang="en-AU" b="1" dirty="0" smtClean="0"/>
              <a:t> </a:t>
            </a:r>
            <a:r>
              <a:rPr lang="en-AU" b="1" dirty="0" err="1" smtClean="0"/>
              <a:t>iborat</a:t>
            </a:r>
            <a:r>
              <a:rPr lang="en-AU" b="1" dirty="0" smtClean="0"/>
              <a:t> </a:t>
            </a:r>
            <a:r>
              <a:rPr lang="en-AU" b="1" dirty="0" err="1" smtClean="0"/>
              <a:t>bo‘lishi</a:t>
            </a:r>
            <a:r>
              <a:rPr lang="en-AU" b="1" dirty="0" smtClean="0"/>
              <a:t> </a:t>
            </a:r>
            <a:r>
              <a:rPr lang="en-AU" b="1" dirty="0" err="1" smtClean="0"/>
              <a:t>lozim</a:t>
            </a:r>
            <a:r>
              <a:rPr lang="en-AU" b="1" dirty="0" smtClean="0"/>
              <a:t>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bolalarni</a:t>
            </a:r>
            <a:r>
              <a:rPr lang="en-AU" dirty="0" smtClean="0"/>
              <a:t> </a:t>
            </a:r>
            <a:r>
              <a:rPr lang="en-AU" dirty="0" err="1" smtClean="0"/>
              <a:t>o‘z</a:t>
            </a:r>
            <a:r>
              <a:rPr lang="en-AU" dirty="0" smtClean="0"/>
              <a:t> </a:t>
            </a:r>
            <a:r>
              <a:rPr lang="en-AU" dirty="0" err="1" smtClean="0"/>
              <a:t>o‘lkasini</a:t>
            </a:r>
            <a:r>
              <a:rPr lang="en-AU" dirty="0" smtClean="0"/>
              <a:t> </a:t>
            </a:r>
            <a:r>
              <a:rPr lang="en-AU" dirty="0" err="1" smtClean="0"/>
              <a:t>sevishga</a:t>
            </a:r>
            <a:r>
              <a:rPr lang="en-AU" dirty="0" smtClean="0"/>
              <a:t> </a:t>
            </a:r>
            <a:r>
              <a:rPr lang="en-AU" dirty="0" err="1" smtClean="0"/>
              <a:t>o‘rgatish</a:t>
            </a:r>
            <a:r>
              <a:rPr lang="en-AU" dirty="0" smtClean="0"/>
              <a:t>,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tabiat</a:t>
            </a:r>
            <a:r>
              <a:rPr lang="en-AU" dirty="0" smtClean="0"/>
              <a:t> </a:t>
            </a:r>
            <a:r>
              <a:rPr lang="en-AU" dirty="0" err="1" smtClean="0"/>
              <a:t>bilan</a:t>
            </a:r>
            <a:r>
              <a:rPr lang="en-AU" dirty="0" smtClean="0"/>
              <a:t> </a:t>
            </a:r>
            <a:r>
              <a:rPr lang="en-AU" dirty="0" err="1" smtClean="0"/>
              <a:t>tanishtirish</a:t>
            </a:r>
            <a:r>
              <a:rPr lang="en-AU" dirty="0" smtClean="0"/>
              <a:t> </a:t>
            </a:r>
            <a:r>
              <a:rPr lang="en-AU" dirty="0" err="1" smtClean="0"/>
              <a:t>orqali</a:t>
            </a:r>
            <a:r>
              <a:rPr lang="en-AU" dirty="0" smtClean="0"/>
              <a:t> </a:t>
            </a:r>
            <a:r>
              <a:rPr lang="en-AU" dirty="0" err="1" smtClean="0"/>
              <a:t>bolalarda</a:t>
            </a:r>
            <a:r>
              <a:rPr lang="en-AU" dirty="0" smtClean="0"/>
              <a:t> </a:t>
            </a:r>
            <a:r>
              <a:rPr lang="en-AU" dirty="0" err="1" smtClean="0"/>
              <a:t>ilmiy</a:t>
            </a:r>
            <a:r>
              <a:rPr lang="en-AU" dirty="0" smtClean="0"/>
              <a:t> </a:t>
            </a:r>
            <a:r>
              <a:rPr lang="en-AU" dirty="0" err="1" smtClean="0"/>
              <a:t>dunyoqarashni</a:t>
            </a:r>
            <a:r>
              <a:rPr lang="en-AU" dirty="0" smtClean="0"/>
              <a:t> </a:t>
            </a:r>
            <a:r>
              <a:rPr lang="en-AU" dirty="0" err="1" smtClean="0"/>
              <a:t>rivojlantirish</a:t>
            </a:r>
            <a:r>
              <a:rPr lang="en-AU" dirty="0" smtClean="0"/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bolalarda</a:t>
            </a:r>
            <a:r>
              <a:rPr lang="en-AU" dirty="0" smtClean="0"/>
              <a:t> </a:t>
            </a:r>
            <a:r>
              <a:rPr lang="en-AU" dirty="0" err="1" smtClean="0"/>
              <a:t>kuzatuvchanlikni</a:t>
            </a:r>
            <a:r>
              <a:rPr lang="en-AU" dirty="0" smtClean="0"/>
              <a:t> </a:t>
            </a:r>
            <a:r>
              <a:rPr lang="en-AU" dirty="0" err="1" smtClean="0"/>
              <a:t>rivojlantirish</a:t>
            </a:r>
            <a:r>
              <a:rPr lang="en-AU" dirty="0" smtClean="0"/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o‘zining</a:t>
            </a:r>
            <a:r>
              <a:rPr lang="en-AU" dirty="0" smtClean="0"/>
              <a:t> , </a:t>
            </a:r>
            <a:r>
              <a:rPr lang="en-AU" dirty="0" err="1" smtClean="0"/>
              <a:t>tengdoshlari</a:t>
            </a:r>
            <a:r>
              <a:rPr lang="en-AU" dirty="0" smtClean="0"/>
              <a:t> </a:t>
            </a:r>
            <a:r>
              <a:rPr lang="en-AU" dirty="0" err="1" smtClean="0"/>
              <a:t>va</a:t>
            </a:r>
            <a:r>
              <a:rPr lang="en-AU" dirty="0" smtClean="0"/>
              <a:t> </a:t>
            </a:r>
            <a:r>
              <a:rPr lang="en-AU" dirty="0" err="1" smtClean="0"/>
              <a:t>kattalarning</a:t>
            </a:r>
            <a:r>
              <a:rPr lang="en-AU" dirty="0" smtClean="0"/>
              <a:t> </a:t>
            </a:r>
            <a:r>
              <a:rPr lang="en-AU" dirty="0" err="1" smtClean="0"/>
              <a:t>mehnatini</a:t>
            </a:r>
            <a:r>
              <a:rPr lang="en-AU" dirty="0" smtClean="0"/>
              <a:t> </a:t>
            </a:r>
            <a:r>
              <a:rPr lang="en-AU" dirty="0" err="1" smtClean="0"/>
              <a:t>qadrlashga</a:t>
            </a:r>
            <a:r>
              <a:rPr lang="en-AU" dirty="0" smtClean="0"/>
              <a:t> </a:t>
            </a:r>
            <a:r>
              <a:rPr lang="en-AU" dirty="0" err="1" smtClean="0"/>
              <a:t>o‘rgatish</a:t>
            </a:r>
            <a:r>
              <a:rPr lang="en-AU" dirty="0" smtClean="0"/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tabiat</a:t>
            </a:r>
            <a:r>
              <a:rPr lang="en-AU" dirty="0" smtClean="0"/>
              <a:t>  </a:t>
            </a:r>
            <a:r>
              <a:rPr lang="en-AU" dirty="0" err="1" smtClean="0"/>
              <a:t>orqali</a:t>
            </a:r>
            <a:r>
              <a:rPr lang="en-AU" dirty="0" smtClean="0"/>
              <a:t> </a:t>
            </a:r>
            <a:r>
              <a:rPr lang="en-AU" dirty="0" err="1" smtClean="0"/>
              <a:t>psixik</a:t>
            </a:r>
            <a:r>
              <a:rPr lang="en-AU" dirty="0" smtClean="0"/>
              <a:t>  </a:t>
            </a:r>
            <a:r>
              <a:rPr lang="en-AU" dirty="0" err="1" smtClean="0"/>
              <a:t>jarayonlarni</a:t>
            </a:r>
            <a:r>
              <a:rPr lang="en-AU" dirty="0" smtClean="0"/>
              <a:t>  </a:t>
            </a:r>
            <a:r>
              <a:rPr lang="en-AU" dirty="0" err="1" smtClean="0"/>
              <a:t>rivojlantirish</a:t>
            </a:r>
            <a:r>
              <a:rPr lang="en-AU" dirty="0" smtClean="0"/>
              <a:t>  (</a:t>
            </a:r>
            <a:r>
              <a:rPr lang="en-AU" dirty="0" err="1" smtClean="0"/>
              <a:t>sezgilar</a:t>
            </a:r>
            <a:r>
              <a:rPr lang="en-AU" dirty="0" smtClean="0"/>
              <a:t>,  </a:t>
            </a:r>
            <a:r>
              <a:rPr lang="en-AU" dirty="0" err="1" smtClean="0"/>
              <a:t>idrok</a:t>
            </a:r>
            <a:r>
              <a:rPr lang="en-AU" dirty="0" smtClean="0"/>
              <a:t>, </a:t>
            </a:r>
            <a:r>
              <a:rPr lang="en-AU" dirty="0" err="1" smtClean="0"/>
              <a:t>xotira</a:t>
            </a:r>
            <a:r>
              <a:rPr lang="en-AU" dirty="0" smtClean="0"/>
              <a:t>,  </a:t>
            </a:r>
            <a:r>
              <a:rPr lang="en-AU" dirty="0" err="1" smtClean="0"/>
              <a:t>qayol</a:t>
            </a:r>
            <a:r>
              <a:rPr lang="en-AU" dirty="0" smtClean="0"/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err="1" smtClean="0"/>
              <a:t>tasavvur</a:t>
            </a:r>
            <a:r>
              <a:rPr lang="en-AU" dirty="0" smtClean="0"/>
              <a:t>, </a:t>
            </a:r>
            <a:r>
              <a:rPr lang="en-AU" dirty="0" err="1" smtClean="0"/>
              <a:t>nutq</a:t>
            </a:r>
            <a:r>
              <a:rPr lang="en-AU" dirty="0" smtClean="0"/>
              <a:t>, </a:t>
            </a:r>
            <a:r>
              <a:rPr lang="en-AU" dirty="0" err="1" smtClean="0"/>
              <a:t>diqqat</a:t>
            </a:r>
            <a:r>
              <a:rPr lang="en-AU" dirty="0" smtClean="0"/>
              <a:t>),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</a:t>
            </a:r>
            <a:r>
              <a:rPr lang="en-AU" dirty="0" err="1" smtClean="0"/>
              <a:t>bolalarning</a:t>
            </a:r>
            <a:r>
              <a:rPr lang="en-AU" dirty="0" smtClean="0"/>
              <a:t> </a:t>
            </a:r>
            <a:r>
              <a:rPr lang="en-AU" dirty="0" err="1" smtClean="0"/>
              <a:t>qissiyotini</a:t>
            </a:r>
            <a:r>
              <a:rPr lang="en-AU" dirty="0" smtClean="0"/>
              <a:t> </a:t>
            </a:r>
            <a:r>
              <a:rPr lang="en-AU" dirty="0" err="1" smtClean="0"/>
              <a:t>irodasini</a:t>
            </a:r>
            <a:r>
              <a:rPr lang="en-AU" dirty="0" smtClean="0"/>
              <a:t>  </a:t>
            </a:r>
            <a:r>
              <a:rPr lang="en-AU" dirty="0" err="1" smtClean="0"/>
              <a:t>rivojlantirish</a:t>
            </a:r>
            <a:r>
              <a:rPr lang="en-AU" dirty="0" smtClean="0"/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AU" dirty="0" smtClean="0"/>
              <a:t>- </a:t>
            </a:r>
            <a:r>
              <a:rPr lang="en-AU" dirty="0" err="1" smtClean="0"/>
              <a:t>tabiat</a:t>
            </a:r>
            <a:r>
              <a:rPr lang="en-AU" dirty="0" smtClean="0"/>
              <a:t> </a:t>
            </a:r>
            <a:r>
              <a:rPr lang="en-AU" dirty="0" err="1" smtClean="0"/>
              <a:t>in'om</a:t>
            </a:r>
            <a:r>
              <a:rPr lang="en-AU" dirty="0" smtClean="0"/>
              <a:t> </a:t>
            </a:r>
            <a:r>
              <a:rPr lang="en-AU" dirty="0" err="1" smtClean="0"/>
              <a:t>etgan</a:t>
            </a:r>
            <a:r>
              <a:rPr lang="en-AU" dirty="0" smtClean="0"/>
              <a:t> </a:t>
            </a:r>
            <a:r>
              <a:rPr lang="en-AU" dirty="0" err="1" smtClean="0"/>
              <a:t>nematlarni</a:t>
            </a:r>
            <a:r>
              <a:rPr lang="en-AU" dirty="0" smtClean="0"/>
              <a:t> </a:t>
            </a:r>
            <a:r>
              <a:rPr lang="en-AU" dirty="0" err="1" smtClean="0"/>
              <a:t>avaylab</a:t>
            </a:r>
            <a:r>
              <a:rPr lang="en-AU" dirty="0" smtClean="0"/>
              <a:t> </a:t>
            </a:r>
            <a:r>
              <a:rPr lang="en-AU" dirty="0" err="1" smtClean="0"/>
              <a:t>asrashga</a:t>
            </a:r>
            <a:r>
              <a:rPr lang="en-AU" dirty="0" smtClean="0"/>
              <a:t> </a:t>
            </a:r>
            <a:r>
              <a:rPr lang="en-AU" dirty="0" err="1" smtClean="0"/>
              <a:t>o‘rgatish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апля 6"/>
          <p:cNvSpPr/>
          <p:nvPr/>
        </p:nvSpPr>
        <p:spPr>
          <a:xfrm>
            <a:off x="571472" y="0"/>
            <a:ext cx="8572528" cy="5357826"/>
          </a:xfrm>
          <a:prstGeom prst="teardrop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Barcha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yoshlar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maktabgacha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ta‘lim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muassasalari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tarbiyalanuvchilar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haqidagi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bilim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madaniyat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darajasini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egallagan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bo‘lishi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zarur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Eng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muhimi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ularda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quyidagi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tasavvurlar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shakllanishi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lozim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atrof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muhitning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mohiyati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nimada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insoniyat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yashash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joyi-hayot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beshigi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inson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tirikchiligi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manbai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yashash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maydonchasi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oxirati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makon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inson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g‘amxo‘r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inson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tajriba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maydoni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boyliklariga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ehtiyotkorona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yondashuv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hayot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zaxiralariga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ongli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mas‘uliyatli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munosabatda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bo‘lish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atrof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tabiiy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muhitni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qo‘riqlash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atrof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muhit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suv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havo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tuproq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iflos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qilmasdan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yashash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go‘zalligini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sevish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avaylash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uyg‘unlikda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rivojlantirish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biosfera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noosfera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yaqin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koinot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457067">
    <p:comb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26.7|6|3.5|15.4|2.1|4.2|3.4|50.1|3.4|3.6|16.7|3.9|3|32.7|6.6|3.2|2.4|63|2.5|4.4|2.6|43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715</TotalTime>
  <Words>341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109</cp:revision>
  <dcterms:modified xsi:type="dcterms:W3CDTF">2006-11-02T11:42:38Z</dcterms:modified>
</cp:coreProperties>
</file>