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7" r:id="rId2"/>
    <p:sldId id="258" r:id="rId3"/>
    <p:sldId id="259" r:id="rId4"/>
    <p:sldId id="260" r:id="rId5"/>
    <p:sldId id="261" r:id="rId6"/>
    <p:sldId id="262" r:id="rId7"/>
    <p:sldId id="263" r:id="rId8"/>
    <p:sldId id="264" r:id="rId9"/>
    <p:sldId id="265" r:id="rId10"/>
    <p:sldId id="268" r:id="rId11"/>
    <p:sldId id="267" r:id="rId1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3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D32CDD4-FB92-4C8C-9569-24176504B677}"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9E5866B-CC0A-406B-8FB0-E96B25C3325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64A9CC5-6D43-4626-8527-47A76BB3E896}"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9FB51C-E44E-4618-9A5F-317D981262A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1970280-6393-43D4-96E6-00827ED55E40}"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23AAE48-1C03-4028-BEB5-5E296CF7FBF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12E3D78-4EFB-4979-8340-48D1C45FB64F}"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7E83454-74D0-47ED-BA32-7DFD38A8CD53}"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B1853D4-D91C-4381-A6BB-01737D456B5F}"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9D65564-D747-4B00-AF74-F1AA11FD0FF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BF01D55-DC9D-4F16-8C10-73B445E37136}" type="datetimeFigureOut">
              <a:rPr lang="ru-RU"/>
              <a:pPr>
                <a:defRPr/>
              </a:pPr>
              <a:t>02.11.2006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7C28B8F-43C1-49EA-A318-47DA779121E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3E049D7-9EE4-40E0-BAEB-43D217CA509D}" type="datetimeFigureOut">
              <a:rPr lang="ru-RU"/>
              <a:pPr>
                <a:defRPr/>
              </a:pPr>
              <a:t>02.11.2006</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2A6F2D17-5E56-4CB1-A1BC-4370A5079C05}"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777FE2C-67E1-4431-B220-292DFD54852D}" type="datetimeFigureOut">
              <a:rPr lang="ru-RU"/>
              <a:pPr>
                <a:defRPr/>
              </a:pPr>
              <a:t>02.11.2006</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2100B5B-BDE6-4344-87AE-2EDDBBA6027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327AC2B-EBFA-4820-B280-6B67E19D7D70}" type="datetimeFigureOut">
              <a:rPr lang="ru-RU"/>
              <a:pPr>
                <a:defRPr/>
              </a:pPr>
              <a:t>02.11.2006</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CE5F4F97-F64C-490A-803C-89A62283709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816ADD4-40CD-4531-B942-3B7434A2A68A}" type="datetimeFigureOut">
              <a:rPr lang="ru-RU"/>
              <a:pPr>
                <a:defRPr/>
              </a:pPr>
              <a:t>02.11.2006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6371453-9BA5-4CB7-B91B-95D2921005F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56720AA-0ECA-4275-B4BE-67A81D8276F2}" type="datetimeFigureOut">
              <a:rPr lang="ru-RU"/>
              <a:pPr>
                <a:defRPr/>
              </a:pPr>
              <a:t>02.11.2006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840DB8F-2E3F-4E90-BFE5-C675D5B7B1E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10EA1D86-F92D-4A3F-B674-8631803B5AF0}" type="datetimeFigureOut">
              <a:rPr lang="ru-RU"/>
              <a:pPr>
                <a:defRPr/>
              </a:pPr>
              <a:t>02.11.2006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CAF25B47-178E-48E7-96E9-69DD8AF3115A}"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p:txBody>
          <a:bodyPr/>
          <a:lstStyle/>
          <a:p>
            <a:endParaRPr lang="ru-RU" smtClean="0"/>
          </a:p>
        </p:txBody>
      </p:sp>
      <p:pic>
        <p:nvPicPr>
          <p:cNvPr id="14338" name="Содержимое 3" descr="fon 4.jpg"/>
          <p:cNvPicPr>
            <a:picLocks noGrp="1" noChangeAspect="1"/>
          </p:cNvPicPr>
          <p:nvPr>
            <p:ph idx="1"/>
          </p:nvPr>
        </p:nvPicPr>
        <p:blipFill>
          <a:blip r:embed="rId2"/>
          <a:srcRect/>
          <a:stretch>
            <a:fillRect/>
          </a:stretch>
        </p:blipFill>
        <p:spPr>
          <a:xfrm>
            <a:off x="0" y="0"/>
            <a:ext cx="9144000" cy="6858000"/>
          </a:xfrm>
        </p:spPr>
      </p:pic>
      <p:sp>
        <p:nvSpPr>
          <p:cNvPr id="5" name="Прямоугольник 4"/>
          <p:cNvSpPr/>
          <p:nvPr/>
        </p:nvSpPr>
        <p:spPr>
          <a:xfrm>
            <a:off x="285720" y="1285860"/>
            <a:ext cx="9071586" cy="3416320"/>
          </a:xfrm>
          <a:prstGeom prst="rect">
            <a:avLst/>
          </a:prstGeom>
          <a:noFill/>
        </p:spPr>
        <p:txBody>
          <a:bodyPr wrap="none">
            <a:spAutoFit/>
          </a:bodyPr>
          <a:lstStyle/>
          <a:p>
            <a:pPr algn="just" fontAlgn="auto">
              <a:spcBef>
                <a:spcPts val="0"/>
              </a:spcBef>
              <a:spcAft>
                <a:spcPts val="0"/>
              </a:spcAft>
              <a:defRPr/>
            </a:pP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Mavzu</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Maktabgacha</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p>
          <a:p>
            <a:pPr algn="just" fontAlgn="auto">
              <a:spcBef>
                <a:spcPts val="0"/>
              </a:spcBef>
              <a:spcAft>
                <a:spcPts val="0"/>
              </a:spcAft>
              <a:defRPr/>
            </a:pP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ta’lim</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muassasalarida</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yer</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p>
          <a:p>
            <a:pPr algn="just" fontAlgn="auto">
              <a:spcBef>
                <a:spcPts val="0"/>
              </a:spcBef>
              <a:spcAft>
                <a:spcPts val="0"/>
              </a:spcAft>
              <a:defRPr/>
            </a:pP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Maydonlarida</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bolalar</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p>
          <a:p>
            <a:pPr algn="just" fontAlgn="auto">
              <a:spcBef>
                <a:spcPts val="0"/>
              </a:spcBef>
              <a:spcAft>
                <a:spcPts val="0"/>
              </a:spcAft>
              <a:defRPr/>
            </a:pP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Mehnatini</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tashkil</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qilish</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Рисунок 2" descr="fon 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3554" name="Rectangle 1"/>
          <p:cNvSpPr>
            <a:spLocks noChangeArrowheads="1"/>
          </p:cNvSpPr>
          <p:nvPr/>
        </p:nvSpPr>
        <p:spPr bwMode="auto">
          <a:xfrm>
            <a:off x="0" y="0"/>
            <a:ext cx="9196388" cy="4832350"/>
          </a:xfrm>
          <a:prstGeom prst="rect">
            <a:avLst/>
          </a:prstGeom>
          <a:noFill/>
          <a:ln w="9525">
            <a:noFill/>
            <a:miter lim="800000"/>
            <a:headEnd/>
            <a:tailEnd/>
          </a:ln>
        </p:spPr>
        <p:txBody>
          <a:bodyPr wrap="none" anchor="ctr">
            <a:spAutoFit/>
          </a:bodyPr>
          <a:lstStyle/>
          <a:p>
            <a:pPr indent="342900" algn="just"/>
            <a:r>
              <a:rPr lang="en-US" sz="2800">
                <a:solidFill>
                  <a:srgbClr val="000000"/>
                </a:solidFill>
                <a:ea typeface="Times New Roman" pitchFamily="18" charset="0"/>
                <a:cs typeface="Arial" charset="0"/>
              </a:rPr>
              <a:t>   Maydoncha bogcha bolalari uchun yil mavsumi va </a:t>
            </a:r>
          </a:p>
          <a:p>
            <a:pPr indent="342900" algn="just"/>
            <a:r>
              <a:rPr lang="en-US" sz="2800">
                <a:solidFill>
                  <a:srgbClr val="000000"/>
                </a:solidFill>
                <a:ea typeface="Times New Roman" pitchFamily="18" charset="0"/>
                <a:cs typeface="Arial" charset="0"/>
              </a:rPr>
              <a:t>fa</a:t>
            </a:r>
            <a:r>
              <a:rPr lang="uz-Cyrl-UZ" sz="2800">
                <a:solidFill>
                  <a:srgbClr val="000000"/>
                </a:solidFill>
                <a:ea typeface="Times New Roman" pitchFamily="18" charset="0"/>
                <a:cs typeface="Arial" charset="0"/>
              </a:rPr>
              <a:t>s</a:t>
            </a:r>
            <a:r>
              <a:rPr lang="en-US" sz="2800">
                <a:solidFill>
                  <a:srgbClr val="000000"/>
                </a:solidFill>
                <a:ea typeface="Times New Roman" pitchFamily="18" charset="0"/>
                <a:cs typeface="Arial" charset="0"/>
              </a:rPr>
              <a:t>llarning o’zgarishini kuzatadigan eng qulay joydir. </a:t>
            </a:r>
          </a:p>
          <a:p>
            <a:pPr indent="342900" algn="just"/>
            <a:r>
              <a:rPr lang="en-US" sz="2800">
                <a:solidFill>
                  <a:srgbClr val="000000"/>
                </a:solidFill>
                <a:ea typeface="Times New Roman" pitchFamily="18" charset="0"/>
                <a:cs typeface="Arial" charset="0"/>
              </a:rPr>
              <a:t>Tarbiyachi bolalarni maydonchaga olib chiqib, tabiatda</a:t>
            </a:r>
          </a:p>
          <a:p>
            <a:pPr indent="342900" algn="just"/>
            <a:r>
              <a:rPr lang="en-US" sz="2800">
                <a:solidFill>
                  <a:srgbClr val="000000"/>
                </a:solidFill>
                <a:ea typeface="Times New Roman" pitchFamily="18" charset="0"/>
                <a:cs typeface="Arial" charset="0"/>
              </a:rPr>
              <a:t> bo’ladigan o’zgarishlar, uning sabablari, qishlab </a:t>
            </a:r>
          </a:p>
          <a:p>
            <a:pPr indent="342900" algn="just"/>
            <a:r>
              <a:rPr lang="en-US" sz="2800">
                <a:solidFill>
                  <a:srgbClr val="000000"/>
                </a:solidFill>
                <a:ea typeface="Times New Roman" pitchFamily="18" charset="0"/>
                <a:cs typeface="Arial" charset="0"/>
              </a:rPr>
              <a:t>qoluvchi va </a:t>
            </a:r>
            <a:r>
              <a:rPr lang="uz-Cyrl-UZ" sz="2800">
                <a:solidFill>
                  <a:srgbClr val="000000"/>
                </a:solidFill>
                <a:ea typeface="Times New Roman" pitchFamily="18" charset="0"/>
                <a:cs typeface="Arial" charset="0"/>
              </a:rPr>
              <a:t>o’</a:t>
            </a:r>
            <a:r>
              <a:rPr lang="en-US" sz="2800">
                <a:solidFill>
                  <a:srgbClr val="000000"/>
                </a:solidFill>
                <a:ea typeface="Times New Roman" pitchFamily="18" charset="0"/>
                <a:cs typeface="Arial" charset="0"/>
              </a:rPr>
              <a:t>chib ketuvchi qushlar bilan tanishtiradi. </a:t>
            </a:r>
          </a:p>
          <a:p>
            <a:pPr indent="342900" algn="just"/>
            <a:r>
              <a:rPr lang="en-US" sz="2800">
                <a:solidFill>
                  <a:srgbClr val="000000"/>
                </a:solidFill>
                <a:ea typeface="Times New Roman" pitchFamily="18" charset="0"/>
                <a:cs typeface="Arial" charset="0"/>
              </a:rPr>
              <a:t>Bir so’z bilan aytganda, bo</a:t>
            </a:r>
            <a:r>
              <a:rPr lang="uz-Cyrl-UZ" sz="2800">
                <a:solidFill>
                  <a:srgbClr val="000000"/>
                </a:solidFill>
                <a:ea typeface="Times New Roman" pitchFamily="18" charset="0"/>
                <a:cs typeface="Arial" charset="0"/>
              </a:rPr>
              <a:t>g’</a:t>
            </a:r>
            <a:r>
              <a:rPr lang="en-US" sz="2800">
                <a:solidFill>
                  <a:srgbClr val="000000"/>
                </a:solidFill>
                <a:ea typeface="Times New Roman" pitchFamily="18" charset="0"/>
                <a:cs typeface="Arial" charset="0"/>
              </a:rPr>
              <a:t>cha maydonchasi </a:t>
            </a:r>
          </a:p>
          <a:p>
            <a:pPr indent="342900" algn="just"/>
            <a:r>
              <a:rPr lang="en-US" sz="2800">
                <a:solidFill>
                  <a:srgbClr val="000000"/>
                </a:solidFill>
                <a:ea typeface="Times New Roman" pitchFamily="18" charset="0"/>
                <a:cs typeface="Arial" charset="0"/>
              </a:rPr>
              <a:t>bolalarning har iomonlama rivojlanishida jonli va jonsiz</a:t>
            </a:r>
          </a:p>
          <a:p>
            <a:pPr indent="342900" algn="just"/>
            <a:r>
              <a:rPr lang="en-US" sz="2800">
                <a:solidFill>
                  <a:srgbClr val="000000"/>
                </a:solidFill>
                <a:ea typeface="Times New Roman" pitchFamily="18" charset="0"/>
                <a:cs typeface="Arial" charset="0"/>
              </a:rPr>
              <a:t> tabiat bilan tanishishida, o’z ona -Vatanini sevishda </a:t>
            </a:r>
          </a:p>
          <a:p>
            <a:pPr indent="342900" algn="just"/>
            <a:r>
              <a:rPr lang="en-US" sz="2800">
                <a:solidFill>
                  <a:srgbClr val="000000"/>
                </a:solidFill>
                <a:ea typeface="Times New Roman" pitchFamily="18" charset="0"/>
                <a:cs typeface="Arial" charset="0"/>
              </a:rPr>
              <a:t>uni muhofaza qilish.</a:t>
            </a:r>
          </a:p>
          <a:p>
            <a:pPr indent="342900" algn="just"/>
            <a:r>
              <a:rPr lang="en-US" sz="2800">
                <a:solidFill>
                  <a:srgbClr val="000000"/>
                </a:solidFill>
                <a:ea typeface="Times New Roman" pitchFamily="18" charset="0"/>
                <a:cs typeface="Arial" charset="0"/>
              </a:rPr>
              <a:t> O’simlik va hayvonlarni asrash va ko’paytirishda</a:t>
            </a:r>
          </a:p>
          <a:p>
            <a:pPr indent="342900" algn="just"/>
            <a:r>
              <a:rPr lang="en-US" sz="2800">
                <a:solidFill>
                  <a:srgbClr val="000000"/>
                </a:solidFill>
                <a:ea typeface="Times New Roman" pitchFamily="18" charset="0"/>
                <a:cs typeface="Arial" charset="0"/>
              </a:rPr>
              <a:t> tachlim - tarbiya aladgan ilk maskan hisoblanadi.</a:t>
            </a:r>
            <a:endParaRPr lang="en-US" sz="280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p:txBody>
          <a:bodyPr/>
          <a:lstStyle/>
          <a:p>
            <a:endParaRPr lang="ru-RU" smtClean="0"/>
          </a:p>
        </p:txBody>
      </p:sp>
      <p:pic>
        <p:nvPicPr>
          <p:cNvPr id="24578" name="Содержимое 3" descr="Рисунок1.jpg"/>
          <p:cNvPicPr>
            <a:picLocks noGrp="1" noChangeAspect="1"/>
          </p:cNvPicPr>
          <p:nvPr>
            <p:ph idx="1"/>
          </p:nvPr>
        </p:nvPicPr>
        <p:blipFill>
          <a:blip r:embed="rId2"/>
          <a:srcRect/>
          <a:stretch>
            <a:fillRect/>
          </a:stretch>
        </p:blipFill>
        <p:spPr>
          <a:xfrm>
            <a:off x="0" y="0"/>
            <a:ext cx="9144000" cy="6858000"/>
          </a:xfrm>
        </p:spPr>
      </p:pic>
      <p:sp>
        <p:nvSpPr>
          <p:cNvPr id="5" name="Прямоугольник 4"/>
          <p:cNvSpPr/>
          <p:nvPr/>
        </p:nvSpPr>
        <p:spPr>
          <a:xfrm>
            <a:off x="1500166" y="214290"/>
            <a:ext cx="5468164" cy="175432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54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E’tiboringiz</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 </a:t>
            </a:r>
            <a:r>
              <a:rPr lang="en-US" sz="54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uchun</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a:p>
            <a:pPr algn="ctr" fontAlgn="auto">
              <a:spcBef>
                <a:spcPts val="0"/>
              </a:spcBef>
              <a:spcAft>
                <a:spcPts val="0"/>
              </a:spcAft>
              <a:defRPr/>
            </a:pPr>
            <a:r>
              <a:rPr lang="en-US" sz="54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rahmat</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p:txBody>
      </p:sp>
      <p:pic>
        <p:nvPicPr>
          <p:cNvPr id="24580" name="Рисунок 5" descr="IMG_20100102_010637.jpg"/>
          <p:cNvPicPr>
            <a:picLocks noChangeAspect="1"/>
          </p:cNvPicPr>
          <p:nvPr/>
        </p:nvPicPr>
        <p:blipFill>
          <a:blip r:embed="rId3"/>
          <a:srcRect/>
          <a:stretch>
            <a:fillRect/>
          </a:stretch>
        </p:blipFill>
        <p:spPr bwMode="auto">
          <a:xfrm>
            <a:off x="500063" y="2000250"/>
            <a:ext cx="8143875" cy="442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p:txBody>
          <a:bodyPr/>
          <a:lstStyle/>
          <a:p>
            <a:endParaRPr lang="ru-RU" smtClean="0"/>
          </a:p>
        </p:txBody>
      </p:sp>
      <p:pic>
        <p:nvPicPr>
          <p:cNvPr id="15362" name="Содержимое 3" descr="fon 7.jpg"/>
          <p:cNvPicPr>
            <a:picLocks noGrp="1" noChangeAspect="1"/>
          </p:cNvPicPr>
          <p:nvPr>
            <p:ph idx="1"/>
          </p:nvPr>
        </p:nvPicPr>
        <p:blipFill>
          <a:blip r:embed="rId2"/>
          <a:srcRect/>
          <a:stretch>
            <a:fillRect/>
          </a:stretch>
        </p:blipFill>
        <p:spPr>
          <a:xfrm>
            <a:off x="-7938" y="0"/>
            <a:ext cx="9151938" cy="6858000"/>
          </a:xfrm>
        </p:spPr>
      </p:pic>
      <p:sp>
        <p:nvSpPr>
          <p:cNvPr id="5" name="Прямоугольник 4"/>
          <p:cNvSpPr/>
          <p:nvPr/>
        </p:nvSpPr>
        <p:spPr>
          <a:xfrm>
            <a:off x="1357290" y="1285860"/>
            <a:ext cx="324191" cy="2585323"/>
          </a:xfrm>
          <a:prstGeom prst="rect">
            <a:avLst/>
          </a:prstGeom>
          <a:noFill/>
        </p:spPr>
        <p:txBody>
          <a:bodyPr wrap="none">
            <a:spAutoFit/>
          </a:bodyPr>
          <a:lstStyle/>
          <a:p>
            <a:pPr algn="ctr" fontAlgn="auto">
              <a:spcBef>
                <a:spcPts val="0"/>
              </a:spcBef>
              <a:spcAft>
                <a:spcPts val="0"/>
              </a:spcAft>
              <a:defRPr/>
            </a:pPr>
            <a:endPar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ndParaRPr>
          </a:p>
          <a:p>
            <a:pPr algn="just" fontAlgn="auto">
              <a:spcBef>
                <a:spcPts val="0"/>
              </a:spcBef>
              <a:spcAft>
                <a:spcPts val="0"/>
              </a:spcAft>
              <a:defRPr/>
            </a:pPr>
            <a:endPar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ndParaRPr>
          </a:p>
          <a:p>
            <a:pPr algn="just" fontAlgn="auto">
              <a:spcBef>
                <a:spcPts val="0"/>
              </a:spcBef>
              <a:spcAft>
                <a:spcPts val="0"/>
              </a:spcAft>
              <a:defRPr/>
            </a:pP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ndParaRPr>
          </a:p>
        </p:txBody>
      </p:sp>
      <p:pic>
        <p:nvPicPr>
          <p:cNvPr id="15364" name="Содержимое 3" descr="fon 7.jpg"/>
          <p:cNvPicPr>
            <a:picLocks noChangeAspect="1"/>
          </p:cNvPicPr>
          <p:nvPr/>
        </p:nvPicPr>
        <p:blipFill>
          <a:blip r:embed="rId2"/>
          <a:srcRect/>
          <a:stretch>
            <a:fillRect/>
          </a:stretch>
        </p:blipFill>
        <p:spPr bwMode="auto">
          <a:xfrm>
            <a:off x="0" y="0"/>
            <a:ext cx="9151938" cy="6858000"/>
          </a:xfrm>
          <a:prstGeom prst="rect">
            <a:avLst/>
          </a:prstGeom>
          <a:noFill/>
          <a:ln w="9525">
            <a:noFill/>
            <a:miter lim="800000"/>
            <a:headEnd/>
            <a:tailEnd/>
          </a:ln>
        </p:spPr>
      </p:pic>
      <p:sp>
        <p:nvSpPr>
          <p:cNvPr id="15365" name="Rectangle 4"/>
          <p:cNvSpPr>
            <a:spLocks noChangeArrowheads="1"/>
          </p:cNvSpPr>
          <p:nvPr/>
        </p:nvSpPr>
        <p:spPr bwMode="auto">
          <a:xfrm>
            <a:off x="285750" y="1571625"/>
            <a:ext cx="8661400" cy="2554288"/>
          </a:xfrm>
          <a:prstGeom prst="rect">
            <a:avLst/>
          </a:prstGeom>
          <a:noFill/>
          <a:ln w="9525">
            <a:noFill/>
            <a:miter lim="800000"/>
            <a:headEnd/>
            <a:tailEnd/>
          </a:ln>
        </p:spPr>
        <p:txBody>
          <a:bodyPr wrap="none" anchor="ctr">
            <a:spAutoFit/>
          </a:bodyPr>
          <a:lstStyle/>
          <a:p>
            <a:pPr indent="342900" algn="just"/>
            <a:r>
              <a:rPr lang="en-US" sz="3200" b="1">
                <a:solidFill>
                  <a:srgbClr val="000000"/>
                </a:solidFill>
                <a:ea typeface="Times New Roman" pitchFamily="18" charset="0"/>
                <a:cs typeface="Arial" charset="0"/>
              </a:rPr>
              <a:t>Reja:</a:t>
            </a:r>
            <a:endParaRPr lang="ru-RU" sz="3200">
              <a:ea typeface="Times New Roman" pitchFamily="18" charset="0"/>
              <a:cs typeface="Arial" charset="0"/>
            </a:endParaRPr>
          </a:p>
          <a:p>
            <a:pPr indent="342900" algn="just" eaLnBrk="0" hangingPunct="0"/>
            <a:r>
              <a:rPr lang="en-US" sz="3200">
                <a:solidFill>
                  <a:srgbClr val="000000"/>
                </a:solidFill>
                <a:ea typeface="Times New Roman" pitchFamily="18" charset="0"/>
                <a:cs typeface="Arial" charset="0"/>
              </a:rPr>
              <a:t> l.  Yer maydonchasining ta`limiy tarbiyaviy</a:t>
            </a:r>
          </a:p>
          <a:p>
            <a:pPr indent="342900" algn="just" eaLnBrk="0" hangingPunct="0"/>
            <a:r>
              <a:rPr lang="en-US" sz="3200">
                <a:solidFill>
                  <a:srgbClr val="000000"/>
                </a:solidFill>
                <a:ea typeface="Times New Roman" pitchFamily="18" charset="0"/>
                <a:cs typeface="Arial" charset="0"/>
              </a:rPr>
              <a:t> ahamiyati. </a:t>
            </a:r>
            <a:endParaRPr lang="ru-RU" sz="3200">
              <a:ea typeface="Times New Roman" pitchFamily="18" charset="0"/>
              <a:cs typeface="Arial" charset="0"/>
            </a:endParaRPr>
          </a:p>
          <a:p>
            <a:pPr indent="342900" algn="just" eaLnBrk="0" hangingPunct="0"/>
            <a:r>
              <a:rPr lang="en-US" sz="3200">
                <a:solidFill>
                  <a:srgbClr val="000000"/>
                </a:solidFill>
                <a:ea typeface="Times New Roman" pitchFamily="18" charset="0"/>
                <a:cs typeface="Arial" charset="0"/>
              </a:rPr>
              <a:t>2. Bolalar bogchasining ekinzor va gulzorlari.</a:t>
            </a:r>
            <a:endParaRPr lang="ru-RU" sz="3200">
              <a:ea typeface="Times New Roman" pitchFamily="18" charset="0"/>
              <a:cs typeface="Arial" charset="0"/>
            </a:endParaRPr>
          </a:p>
          <a:p>
            <a:pPr indent="342900" algn="just" eaLnBrk="0" hangingPunct="0"/>
            <a:r>
              <a:rPr lang="uz-Cyrl-UZ" sz="3200">
                <a:solidFill>
                  <a:srgbClr val="000000"/>
                </a:solidFill>
                <a:ea typeface="Times New Roman" pitchFamily="18" charset="0"/>
                <a:cs typeface="Arial" charset="0"/>
              </a:rPr>
              <a:t>3</a:t>
            </a:r>
            <a:r>
              <a:rPr lang="en-US" sz="3200">
                <a:solidFill>
                  <a:srgbClr val="000000"/>
                </a:solidFill>
                <a:ea typeface="Times New Roman" pitchFamily="18" charset="0"/>
                <a:cs typeface="Arial" charset="0"/>
              </a:rPr>
              <a:t>. Maydonchada hayvonlarni saqlash.</a:t>
            </a:r>
            <a:endParaRPr lang="en-US" sz="3200">
              <a:ea typeface="Times New Roman" pitchFamily="18" charset="0"/>
              <a:cs typeface="Arial" charset="0"/>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lstStyle/>
          <a:p>
            <a:endParaRPr lang="ru-RU" smtClean="0"/>
          </a:p>
        </p:txBody>
      </p:sp>
      <p:pic>
        <p:nvPicPr>
          <p:cNvPr id="16386" name="Содержимое 3" descr="fon 7.jpg"/>
          <p:cNvPicPr>
            <a:picLocks noGrp="1" noChangeAspect="1"/>
          </p:cNvPicPr>
          <p:nvPr>
            <p:ph idx="1"/>
          </p:nvPr>
        </p:nvPicPr>
        <p:blipFill>
          <a:blip r:embed="rId2"/>
          <a:srcRect/>
          <a:stretch>
            <a:fillRect/>
          </a:stretch>
        </p:blipFill>
        <p:spPr>
          <a:xfrm>
            <a:off x="0" y="0"/>
            <a:ext cx="9144000" cy="6858000"/>
          </a:xfrm>
        </p:spPr>
      </p:pic>
      <p:sp>
        <p:nvSpPr>
          <p:cNvPr id="16387" name="Прямоугольник 5"/>
          <p:cNvSpPr>
            <a:spLocks noChangeArrowheads="1"/>
          </p:cNvSpPr>
          <p:nvPr/>
        </p:nvSpPr>
        <p:spPr bwMode="auto">
          <a:xfrm>
            <a:off x="642938" y="785813"/>
            <a:ext cx="7786687" cy="4894262"/>
          </a:xfrm>
          <a:prstGeom prst="rect">
            <a:avLst/>
          </a:prstGeom>
          <a:noFill/>
          <a:ln w="9525">
            <a:noFill/>
            <a:miter lim="800000"/>
            <a:headEnd/>
            <a:tailEnd/>
          </a:ln>
        </p:spPr>
        <p:txBody>
          <a:bodyPr>
            <a:spAutoFit/>
          </a:bodyPr>
          <a:lstStyle/>
          <a:p>
            <a:r>
              <a:rPr lang="en-US" sz="2400">
                <a:latin typeface="Calibri" pitchFamily="34" charset="0"/>
              </a:rPr>
              <a:t>   </a:t>
            </a:r>
            <a:r>
              <a:rPr lang="uz-Cyrl-UZ" sz="2400">
                <a:latin typeface="Calibri" pitchFamily="34" charset="0"/>
              </a:rPr>
              <a:t>Bolalar bo</a:t>
            </a:r>
            <a:r>
              <a:rPr lang="en-US" sz="2400">
                <a:latin typeface="Calibri" pitchFamily="34" charset="0"/>
              </a:rPr>
              <a:t>g’</a:t>
            </a:r>
            <a:r>
              <a:rPr lang="uz-Cyrl-UZ" sz="2400">
                <a:latin typeface="Calibri" pitchFamily="34" charset="0"/>
              </a:rPr>
              <a:t>chasida </a:t>
            </a:r>
            <a:r>
              <a:rPr lang="en-US" sz="2400">
                <a:latin typeface="Calibri" pitchFamily="34" charset="0"/>
              </a:rPr>
              <a:t>y</a:t>
            </a:r>
            <a:r>
              <a:rPr lang="uz-Cyrl-UZ" sz="2400">
                <a:latin typeface="Calibri" pitchFamily="34" charset="0"/>
              </a:rPr>
              <a:t>er maydonchasi bo’lib, bolalar kun vaqtlarin</a:t>
            </a:r>
            <a:r>
              <a:rPr lang="en-US" sz="2400">
                <a:latin typeface="Calibri" pitchFamily="34" charset="0"/>
              </a:rPr>
              <a:t>i </a:t>
            </a:r>
            <a:r>
              <a:rPr lang="uz-Cyrl-UZ" sz="2400">
                <a:latin typeface="Calibri" pitchFamily="34" charset="0"/>
              </a:rPr>
              <a:t>o’sha </a:t>
            </a:r>
            <a:r>
              <a:rPr lang="en-US" sz="2400">
                <a:latin typeface="Calibri" pitchFamily="34" charset="0"/>
              </a:rPr>
              <a:t>ye</a:t>
            </a:r>
            <a:r>
              <a:rPr lang="uz-Cyrl-UZ" sz="2400">
                <a:latin typeface="Calibri" pitchFamily="34" charset="0"/>
              </a:rPr>
              <a:t>rda </a:t>
            </a:r>
            <a:r>
              <a:rPr lang="en-US" sz="2400">
                <a:latin typeface="Calibri" pitchFamily="34" charset="0"/>
              </a:rPr>
              <a:t>o’</a:t>
            </a:r>
            <a:r>
              <a:rPr lang="uz-Cyrl-UZ" sz="2400">
                <a:latin typeface="Calibri" pitchFamily="34" charset="0"/>
              </a:rPr>
              <a:t>tkazadilar. Mandoncha – o</a:t>
            </a:r>
            <a:r>
              <a:rPr lang="en-US" sz="2400">
                <a:latin typeface="Calibri" pitchFamily="34" charset="0"/>
              </a:rPr>
              <a:t>’</a:t>
            </a:r>
            <a:r>
              <a:rPr lang="uz-Cyrl-UZ" sz="2400">
                <a:latin typeface="Calibri" pitchFamily="34" charset="0"/>
              </a:rPr>
              <a:t>yinlar, sayrlar, mashg’ulotlar o’tkaziladigan butun yil danomida o’simlik va hayvonlarni kuzatadigan joydir. Maydonchada daraxtlar, butalar, ekinzor, gulxona, mevali daraxtlarning b</a:t>
            </a:r>
            <a:r>
              <a:rPr lang="en-US" sz="2400">
                <a:latin typeface="Calibri" pitchFamily="34" charset="0"/>
              </a:rPr>
              <a:t>o’</a:t>
            </a:r>
            <a:r>
              <a:rPr lang="uz-Cyrl-UZ" sz="2400">
                <a:latin typeface="Calibri" pitchFamily="34" charset="0"/>
              </a:rPr>
              <a:t>lishi katta ta`limiy va tarbiyaviy ahamiyatiga ega. Bolalar tarbiyachi bilan birga o’simliklarni ustiradilar, ularni parvarish qiladilar, o’sishi va rivojlanishn haqida aniq tasavvurlarga ega bo’ladilar. Bolalarga o’simliklarni pavarish qilish jarayonida, tuproqqa ishlov berishda zarur buladigan oddiy asboblardan foydalanish ko’nikmasi hosil bo’ladi hamda tabiatga unda yashovchilarga nisbatan ehtiyotkorona munosabatda bulish kabi xislatlar tarbiyalanadi. </a:t>
            </a:r>
            <a:endParaRPr lang="ru-RU" sz="2400">
              <a:latin typeface="Calibri" pitchFamily="34" charset="0"/>
            </a:endParaRP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11" descr="fon 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0" name="Заголовок 1"/>
          <p:cNvSpPr>
            <a:spLocks noGrp="1"/>
          </p:cNvSpPr>
          <p:nvPr>
            <p:ph type="title"/>
          </p:nvPr>
        </p:nvSpPr>
        <p:spPr/>
        <p:txBody>
          <a:bodyPr/>
          <a:lstStyle/>
          <a:p>
            <a:endParaRPr lang="ru-RU" smtClean="0"/>
          </a:p>
        </p:txBody>
      </p:sp>
      <p:sp>
        <p:nvSpPr>
          <p:cNvPr id="17411" name="Rectangle 7"/>
          <p:cNvSpPr>
            <a:spLocks noGrp="1" noChangeArrowheads="1"/>
          </p:cNvSpPr>
          <p:nvPr>
            <p:ph idx="1"/>
          </p:nvPr>
        </p:nvSpPr>
        <p:spPr>
          <a:xfrm>
            <a:off x="285750" y="1285875"/>
            <a:ext cx="8553450" cy="4154488"/>
          </a:xfrm>
        </p:spPr>
        <p:txBody>
          <a:bodyPr anchor="ctr">
            <a:spAutoFit/>
          </a:bodyPr>
          <a:lstStyle/>
          <a:p>
            <a:pPr marL="0" indent="342900" algn="just">
              <a:spcBef>
                <a:spcPct val="0"/>
              </a:spcBef>
              <a:buFontTx/>
              <a:buNone/>
            </a:pPr>
            <a:r>
              <a:rPr lang="uz-Cyrl-UZ" sz="2400" smtClean="0">
                <a:solidFill>
                  <a:srgbClr val="000000"/>
                </a:solidFill>
                <a:latin typeface="Arial" charset="0"/>
                <a:ea typeface="Times New Roman" pitchFamily="18" charset="0"/>
                <a:cs typeface="Arial" charset="0"/>
              </a:rPr>
              <a:t>Maydonchani chiroyli, nafosatli bszatilish bolalarda badiiy va go’zallikni xis qilish, vataniarvarlik kabi nozik</a:t>
            </a:r>
            <a:endParaRPr lang="en-US" sz="2400" smtClean="0">
              <a:solidFill>
                <a:srgbClr val="000000"/>
              </a:solidFill>
              <a:latin typeface="Arial" charset="0"/>
              <a:ea typeface="Times New Roman" pitchFamily="18" charset="0"/>
              <a:cs typeface="Arial" charset="0"/>
            </a:endParaRPr>
          </a:p>
          <a:p>
            <a:pPr marL="0" indent="342900" algn="just">
              <a:spcBef>
                <a:spcPct val="0"/>
              </a:spcBef>
              <a:buFontTx/>
              <a:buNone/>
            </a:pPr>
            <a:r>
              <a:rPr lang="uz-Cyrl-UZ" sz="2400" smtClean="0">
                <a:solidFill>
                  <a:srgbClr val="000000"/>
                </a:solidFill>
                <a:latin typeface="Arial" charset="0"/>
                <a:ea typeface="Times New Roman" pitchFamily="18" charset="0"/>
                <a:cs typeface="Arial" charset="0"/>
              </a:rPr>
              <a:t> xislatlarni tarbiyalaydi.</a:t>
            </a:r>
            <a:endParaRPr lang="ru-RU" sz="2400" smtClean="0">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Bolalarda o’z o’lkasini sevishi, o’z o’lkasining tabiatini bilishi</a:t>
            </a:r>
            <a:endParaRPr lang="en-US" sz="2400" smtClean="0">
              <a:solidFill>
                <a:srgbClr val="000000"/>
              </a:solidFill>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 katta ahamiyatga ega. shu maqsadda</a:t>
            </a:r>
            <a:endParaRPr lang="en-US" sz="2400" smtClean="0">
              <a:solidFill>
                <a:srgbClr val="000000"/>
              </a:solidFill>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 maydonchaga ekiladigan daraxtlar usimliklar mana shu o’lka tabiatiga, iqlimga mos bulishi zarur.</a:t>
            </a:r>
            <a:endParaRPr lang="ru-RU" sz="2400" smtClean="0">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Ekinzorni tashkil etishda dastur mazmunidan kelib chiqhan</a:t>
            </a:r>
            <a:endParaRPr lang="en-US" sz="2400" smtClean="0">
              <a:solidFill>
                <a:srgbClr val="000000"/>
              </a:solidFill>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 holda bir guruh uchun poliz ekinlari tanlanadi.</a:t>
            </a:r>
            <a:endParaRPr lang="ru-RU" sz="2400" smtClean="0">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Kichik guruh uchun uruglari i pri k xomligicha iste`mol qilish</a:t>
            </a:r>
            <a:endParaRPr lang="en-US" sz="2400" smtClean="0">
              <a:solidFill>
                <a:srgbClr val="000000"/>
              </a:solidFill>
              <a:latin typeface="Arial" charset="0"/>
              <a:ea typeface="Times New Roman" pitchFamily="18" charset="0"/>
              <a:cs typeface="Arial" charset="0"/>
            </a:endParaRPr>
          </a:p>
          <a:p>
            <a:pPr marL="0" indent="342900" algn="just" eaLnBrk="0" hangingPunct="0">
              <a:spcBef>
                <a:spcPct val="0"/>
              </a:spcBef>
              <a:buFontTx/>
              <a:buNone/>
            </a:pPr>
            <a:r>
              <a:rPr lang="uz-Cyrl-UZ" sz="2400" smtClean="0">
                <a:solidFill>
                  <a:srgbClr val="000000"/>
                </a:solidFill>
                <a:latin typeface="Arial" charset="0"/>
                <a:ea typeface="Times New Roman" pitchFamily="18" charset="0"/>
                <a:cs typeface="Arial" charset="0"/>
              </a:rPr>
              <a:t> mumkin bo’lgan: sabzi, rediska tavsiya etiladi.</a:t>
            </a:r>
            <a:endParaRPr lang="uz-Cyrl-UZ" sz="2400" smtClean="0">
              <a:latin typeface="Arial" charset="0"/>
              <a:ea typeface="Times New Roman" pitchFamily="18" charset="0"/>
              <a:cs typeface="Arial" charset="0"/>
            </a:endParaRPr>
          </a:p>
        </p:txBody>
      </p:sp>
    </p:spTree>
  </p:cSld>
  <p:clrMapOvr>
    <a:masterClrMapping/>
  </p:clrMapOvr>
  <p:transition>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Рисунок 6" descr="fon 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9501188" y="1214438"/>
            <a:ext cx="8229600" cy="582612"/>
          </a:xfrm>
        </p:spPr>
        <p:txBody>
          <a:bodyPr rtlCol="0">
            <a:normAutofit fontScale="90000"/>
          </a:bodyPr>
          <a:lstStyle/>
          <a:p>
            <a:pPr fontAlgn="auto">
              <a:spcAft>
                <a:spcPts val="0"/>
              </a:spcAft>
              <a:defRPr/>
            </a:pPr>
            <a:endParaRPr lang="ru-RU" dirty="0"/>
          </a:p>
        </p:txBody>
      </p:sp>
      <p:sp>
        <p:nvSpPr>
          <p:cNvPr id="18435" name="Rectangle 2"/>
          <p:cNvSpPr>
            <a:spLocks noGrp="1" noChangeArrowheads="1"/>
          </p:cNvSpPr>
          <p:nvPr>
            <p:ph idx="1"/>
          </p:nvPr>
        </p:nvSpPr>
        <p:spPr>
          <a:xfrm>
            <a:off x="214313" y="285750"/>
            <a:ext cx="8675687" cy="6124575"/>
          </a:xfrm>
        </p:spPr>
        <p:txBody>
          <a:bodyPr anchor="ctr">
            <a:spAutoFit/>
          </a:bodyPr>
          <a:lstStyle/>
          <a:p>
            <a:pPr marL="0" indent="342900" algn="just">
              <a:spcBef>
                <a:spcPct val="0"/>
              </a:spcBef>
              <a:buFontTx/>
              <a:buNone/>
            </a:pPr>
            <a:endParaRPr lang="en-US" sz="2800" smtClean="0">
              <a:solidFill>
                <a:srgbClr val="000000"/>
              </a:solidFill>
              <a:latin typeface="Arial" charset="0"/>
              <a:ea typeface="Times New Roman" pitchFamily="18" charset="0"/>
              <a:cs typeface="Arial" charset="0"/>
            </a:endParaRPr>
          </a:p>
          <a:p>
            <a:pPr marL="0" indent="342900" algn="just">
              <a:spcBef>
                <a:spcPct val="0"/>
              </a:spcBef>
              <a:buFontTx/>
              <a:buNone/>
            </a:pPr>
            <a:endParaRPr lang="en-US" sz="2800" smtClean="0">
              <a:solidFill>
                <a:srgbClr val="000000"/>
              </a:solidFill>
              <a:latin typeface="Arial" charset="0"/>
              <a:ea typeface="Times New Roman" pitchFamily="18" charset="0"/>
              <a:cs typeface="Arial" charset="0"/>
            </a:endParaRP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a:t>
            </a:r>
          </a:p>
          <a:p>
            <a:pPr marL="0" indent="342900" algn="just">
              <a:spcBef>
                <a:spcPct val="0"/>
              </a:spcBef>
              <a:buFontTx/>
              <a:buNone/>
            </a:pPr>
            <a:r>
              <a:rPr lang="uz-Cyrl-UZ" sz="2800" smtClean="0">
                <a:solidFill>
                  <a:srgbClr val="000000"/>
                </a:solidFill>
                <a:latin typeface="Arial" charset="0"/>
                <a:ea typeface="Times New Roman" pitchFamily="18" charset="0"/>
                <a:cs typeface="Arial" charset="0"/>
              </a:rPr>
              <a:t>O’</a:t>
            </a:r>
            <a:r>
              <a:rPr lang="en-US" sz="2800" smtClean="0">
                <a:solidFill>
                  <a:srgbClr val="000000"/>
                </a:solidFill>
                <a:latin typeface="Arial" charset="0"/>
                <a:ea typeface="Times New Roman" pitchFamily="18" charset="0"/>
                <a:cs typeface="Arial" charset="0"/>
              </a:rPr>
              <a:t>rta guruxda ham xuddi shular ekiladi. Biroq;</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imkoni borich,:</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ikki xil navi ya`ni kizil va ok. rediska ekiladi- </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Maksad bolalar ularni solshtirib uxshash va farqli</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tomonlarini anglashgan lozim</a:t>
            </a:r>
            <a:endParaRPr lang="ru-RU" sz="2800" smtClean="0">
              <a:latin typeface="Arial" charset="0"/>
              <a:ea typeface="Times New Roman" pitchFamily="18" charset="0"/>
              <a:cs typeface="Arial" charset="0"/>
            </a:endParaRP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Katta guruxda bolalar uchun tavsiya etilgan barcha </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sabzavot o’simliklari ekiladi.</a:t>
            </a:r>
            <a:endParaRPr lang="ru-RU" sz="2800" smtClean="0">
              <a:latin typeface="Arial" charset="0"/>
              <a:ea typeface="Times New Roman" pitchFamily="18" charset="0"/>
              <a:cs typeface="Arial" charset="0"/>
            </a:endParaRP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Gulzorni tashkil etishda, bogchaning tabiiy sharoitini </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hisobga olgan holda, erta bahordan</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 to kech kuzgacha gullaydigan o’simliklar tanlanadi</a:t>
            </a:r>
            <a:r>
              <a:rPr lang="en-US" sz="1400" smtClean="0">
                <a:solidFill>
                  <a:srgbClr val="000000"/>
                </a:solidFill>
                <a:latin typeface="Arial" charset="0"/>
                <a:ea typeface="Times New Roman" pitchFamily="18" charset="0"/>
                <a:cs typeface="Arial" charset="0"/>
              </a:rPr>
              <a:t>.</a:t>
            </a:r>
            <a:endParaRPr lang="en-US" sz="1800" smtClean="0">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Рисунок 5" descr="fon 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9458" name="Заголовок 1"/>
          <p:cNvSpPr>
            <a:spLocks noGrp="1"/>
          </p:cNvSpPr>
          <p:nvPr>
            <p:ph type="title"/>
          </p:nvPr>
        </p:nvSpPr>
        <p:spPr>
          <a:xfrm>
            <a:off x="9429750" y="928688"/>
            <a:ext cx="8229600" cy="1143000"/>
          </a:xfrm>
        </p:spPr>
        <p:txBody>
          <a:bodyPr/>
          <a:lstStyle/>
          <a:p>
            <a:endParaRPr lang="ru-RU" smtClean="0"/>
          </a:p>
        </p:txBody>
      </p:sp>
      <p:sp>
        <p:nvSpPr>
          <p:cNvPr id="19459" name="Rectangle 1"/>
          <p:cNvSpPr>
            <a:spLocks noGrp="1" noChangeArrowheads="1"/>
          </p:cNvSpPr>
          <p:nvPr>
            <p:ph idx="1"/>
          </p:nvPr>
        </p:nvSpPr>
        <p:spPr>
          <a:xfrm>
            <a:off x="0" y="1285875"/>
            <a:ext cx="8893175" cy="3970338"/>
          </a:xfrm>
        </p:spPr>
        <p:txBody>
          <a:bodyPr wrap="none" anchor="ctr">
            <a:spAutoFit/>
          </a:bodyPr>
          <a:lstStyle/>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Masalan: lola, nartsiss (chuchmoma), kanalakgul,</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qo’qongul kabi gullar tanlanib, </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ularni markaziga baland buyli, chetlariga past buyli </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gullar tanlanadi.</a:t>
            </a:r>
            <a:endParaRPr lang="ru-RU" sz="2800" smtClean="0">
              <a:latin typeface="Arial" charset="0"/>
              <a:ea typeface="Times New Roman" pitchFamily="18" charset="0"/>
              <a:cs typeface="Arial" charset="0"/>
            </a:endParaRP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Er maydonchasida bahor, yoz oylarida jonli tabiat</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 burchagi tashkil etiladi.</a:t>
            </a:r>
            <a:endParaRPr lang="ru-RU" sz="2800" smtClean="0">
              <a:latin typeface="Arial" charset="0"/>
              <a:ea typeface="Times New Roman" pitchFamily="18" charset="0"/>
              <a:cs typeface="Arial" charset="0"/>
            </a:endParaRP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Bogchaning tabiiy sharoitini hisobga olgan holda,</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 jonli tabiat burchagida quyonlarni. </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tovuqlarni, o’rdaklarni boqib parvarish qilish mumkin.</a:t>
            </a:r>
            <a:endParaRPr lang="en-US" sz="2800" smtClean="0">
              <a:latin typeface="Arial" charset="0"/>
              <a:ea typeface="Times New Roman" pitchFamily="18" charset="0"/>
              <a:cs typeface="Arial" charset="0"/>
            </a:endParaRPr>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5" descr="fon 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9929813" y="571500"/>
            <a:ext cx="8229600" cy="725488"/>
          </a:xfrm>
        </p:spPr>
        <p:txBody>
          <a:bodyPr rtlCol="0">
            <a:normAutofit fontScale="90000"/>
          </a:bodyPr>
          <a:lstStyle/>
          <a:p>
            <a:pPr fontAlgn="auto">
              <a:spcAft>
                <a:spcPts val="0"/>
              </a:spcAft>
              <a:defRPr/>
            </a:pPr>
            <a:endParaRPr lang="ru-RU" dirty="0"/>
          </a:p>
        </p:txBody>
      </p:sp>
      <p:sp>
        <p:nvSpPr>
          <p:cNvPr id="20483" name="Rectangle 1"/>
          <p:cNvSpPr>
            <a:spLocks noGrp="1" noChangeArrowheads="1"/>
          </p:cNvSpPr>
          <p:nvPr>
            <p:ph idx="1"/>
          </p:nvPr>
        </p:nvSpPr>
        <p:spPr>
          <a:xfrm>
            <a:off x="428625" y="1428750"/>
            <a:ext cx="8447088" cy="3970338"/>
          </a:xfrm>
        </p:spPr>
        <p:txBody>
          <a:bodyPr anchor="ctr">
            <a:spAutoFit/>
          </a:bodyPr>
          <a:lstStyle/>
          <a:p>
            <a:pPr marL="0" indent="342900" algn="just">
              <a:spcBef>
                <a:spcPct val="0"/>
              </a:spcBef>
              <a:buFontTx/>
              <a:buNone/>
            </a:pPr>
            <a:r>
              <a:rPr lang="en-US" sz="2800" smtClean="0">
                <a:solidFill>
                  <a:srgbClr val="000000"/>
                </a:solidFill>
                <a:latin typeface="Arial" charset="0"/>
                <a:ea typeface="Times New Roman" pitchFamily="18" charset="0"/>
                <a:cs typeface="Arial" charset="0"/>
              </a:rPr>
              <a:t>Bu bolalar jonivorlarni parvarish qilish, ko’nikma masalalarini tarbiyalash, ularga nisbatan hamgo’rlik</a:t>
            </a:r>
          </a:p>
          <a:p>
            <a:pPr marL="0" indent="342900" algn="just">
              <a:spcBef>
                <a:spcPct val="0"/>
              </a:spcBef>
              <a:buFontTx/>
              <a:buNone/>
            </a:pPr>
            <a:r>
              <a:rPr lang="en-US" sz="2800" smtClean="0">
                <a:solidFill>
                  <a:srgbClr val="000000"/>
                </a:solidFill>
                <a:latin typeface="Arial" charset="0"/>
                <a:ea typeface="Times New Roman" pitchFamily="18" charset="0"/>
                <a:cs typeface="Arial" charset="0"/>
              </a:rPr>
              <a:t> munosabatlarini chuqurroq tarbiyalashga yordam beradi.</a:t>
            </a:r>
            <a:endParaRPr lang="ru-RU" sz="2800" smtClean="0">
              <a:latin typeface="Arial" charset="0"/>
              <a:ea typeface="Times New Roman" pitchFamily="18" charset="0"/>
              <a:cs typeface="Arial" charset="0"/>
            </a:endParaRP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Yer maydonchasida har bir yosh guruh uchun o’yin jismoniy tarbiya maydonchalari, tabiiy material</a:t>
            </a:r>
          </a:p>
          <a:p>
            <a:pPr marL="0" indent="342900" algn="just" eaLnBrk="0" hangingPunct="0">
              <a:spcBef>
                <a:spcPct val="0"/>
              </a:spcBef>
              <a:buFontTx/>
              <a:buNone/>
            </a:pPr>
            <a:r>
              <a:rPr lang="en-US" sz="2800" smtClean="0">
                <a:solidFill>
                  <a:srgbClr val="000000"/>
                </a:solidFill>
                <a:latin typeface="Arial" charset="0"/>
                <a:ea typeface="Times New Roman" pitchFamily="18" charset="0"/>
                <a:cs typeface="Arial" charset="0"/>
              </a:rPr>
              <a:t> bilan uynash uchun kum solingan yashiklar kichikroq xovuz bo’lishi lozim. Jonivorlar quyon va tovuqlar boqish uchun joyi ajratiladi.</a:t>
            </a:r>
            <a:endParaRPr lang="en-US" sz="2800" smtClean="0">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6" descr="fon 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flipH="1" flipV="1">
            <a:off x="10001250" y="1071563"/>
            <a:ext cx="457200" cy="571500"/>
          </a:xfrm>
        </p:spPr>
        <p:txBody>
          <a:bodyPr rtlCol="0">
            <a:normAutofit fontScale="90000"/>
          </a:bodyPr>
          <a:lstStyle/>
          <a:p>
            <a:pPr fontAlgn="auto">
              <a:spcAft>
                <a:spcPts val="0"/>
              </a:spcAft>
              <a:defRPr/>
            </a:pPr>
            <a:endParaRPr lang="ru-RU" dirty="0"/>
          </a:p>
        </p:txBody>
      </p:sp>
      <p:sp>
        <p:nvSpPr>
          <p:cNvPr id="21507" name="Rectangle 2"/>
          <p:cNvSpPr>
            <a:spLocks noGrp="1" noChangeArrowheads="1"/>
          </p:cNvSpPr>
          <p:nvPr>
            <p:ph idx="1"/>
          </p:nvPr>
        </p:nvSpPr>
        <p:spPr>
          <a:xfrm>
            <a:off x="357188" y="1214438"/>
            <a:ext cx="8870950" cy="5262562"/>
          </a:xfrm>
        </p:spPr>
        <p:txBody>
          <a:bodyPr anchor="ctr">
            <a:spAutoFit/>
          </a:bodyPr>
          <a:lstStyle/>
          <a:p>
            <a:pPr marL="0" indent="342900" algn="just">
              <a:spcBef>
                <a:spcPct val="0"/>
              </a:spcBef>
              <a:buFontTx/>
              <a:buNone/>
            </a:pPr>
            <a:r>
              <a:rPr lang="en-US" sz="2400" smtClean="0">
                <a:solidFill>
                  <a:srgbClr val="000000"/>
                </a:solidFill>
                <a:latin typeface="Arial" charset="0"/>
                <a:ea typeface="Times New Roman" pitchFamily="18" charset="0"/>
                <a:cs typeface="Arial" charset="0"/>
              </a:rPr>
              <a:t>Kichik guruh bolalari uchun ekinzor maydoni har bir bolaga </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1 kvm hisobidan tashkil qilinadi.</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a:t>
            </a:r>
            <a:r>
              <a:rPr lang="uz-Cyrl-UZ" sz="2400" smtClean="0">
                <a:solidFill>
                  <a:srgbClr val="000000"/>
                </a:solidFill>
                <a:latin typeface="Arial" charset="0"/>
                <a:ea typeface="Times New Roman" pitchFamily="18" charset="0"/>
                <a:cs typeface="Arial" charset="0"/>
              </a:rPr>
              <a:t>O’</a:t>
            </a:r>
            <a:r>
              <a:rPr lang="en-US" sz="2400" smtClean="0">
                <a:solidFill>
                  <a:srgbClr val="000000"/>
                </a:solidFill>
                <a:latin typeface="Arial" charset="0"/>
                <a:ea typeface="Times New Roman" pitchFamily="18" charset="0"/>
                <a:cs typeface="Arial" charset="0"/>
              </a:rPr>
              <a:t>rta gu</a:t>
            </a:r>
            <a:r>
              <a:rPr lang="uz-Cyrl-UZ" sz="2400" smtClean="0">
                <a:solidFill>
                  <a:srgbClr val="000000"/>
                </a:solidFill>
                <a:latin typeface="Arial" charset="0"/>
                <a:ea typeface="Times New Roman" pitchFamily="18" charset="0"/>
                <a:cs typeface="Arial" charset="0"/>
              </a:rPr>
              <a:t>ruh</a:t>
            </a:r>
            <a:r>
              <a:rPr lang="en-US" sz="2400" smtClean="0">
                <a:solidFill>
                  <a:srgbClr val="000000"/>
                </a:solidFill>
                <a:latin typeface="Arial" charset="0"/>
                <a:ea typeface="Times New Roman" pitchFamily="18" charset="0"/>
                <a:cs typeface="Arial" charset="0"/>
              </a:rPr>
              <a:t> bolalari uchun norma 1,5 kvm gacha,</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katta tayyorlov guruh, bolalari uchun1,5-2 kvm gacha oshiriladi.</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Ekinzor atrofi past b</a:t>
            </a:r>
            <a:r>
              <a:rPr lang="uz-Cyrl-UZ" sz="2400" smtClean="0">
                <a:solidFill>
                  <a:srgbClr val="000000"/>
                </a:solidFill>
                <a:latin typeface="Arial" charset="0"/>
                <a:ea typeface="Times New Roman" pitchFamily="18" charset="0"/>
                <a:cs typeface="Arial" charset="0"/>
              </a:rPr>
              <a:t>oy</a:t>
            </a:r>
            <a:r>
              <a:rPr lang="en-US" sz="2400" smtClean="0">
                <a:solidFill>
                  <a:srgbClr val="000000"/>
                </a:solidFill>
                <a:latin typeface="Arial" charset="0"/>
                <a:ea typeface="Times New Roman" pitchFamily="18" charset="0"/>
                <a:cs typeface="Arial" charset="0"/>
              </a:rPr>
              <a:t>li usimliklar bilan </a:t>
            </a:r>
            <a:r>
              <a:rPr lang="uz-Cyrl-UZ" sz="2400" smtClean="0">
                <a:solidFill>
                  <a:srgbClr val="000000"/>
                </a:solidFill>
                <a:latin typeface="Arial" charset="0"/>
                <a:ea typeface="Times New Roman" pitchFamily="18" charset="0"/>
                <a:cs typeface="Arial" charset="0"/>
              </a:rPr>
              <a:t>o’</a:t>
            </a:r>
            <a:r>
              <a:rPr lang="en-US" sz="2400" smtClean="0">
                <a:solidFill>
                  <a:srgbClr val="000000"/>
                </a:solidFill>
                <a:latin typeface="Arial" charset="0"/>
                <a:ea typeface="Times New Roman" pitchFamily="18" charset="0"/>
                <a:cs typeface="Arial" charset="0"/>
              </a:rPr>
              <a:t>raladi.</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a:t>
            </a:r>
            <a:r>
              <a:rPr lang="uz-Cyrl-UZ" sz="2400" smtClean="0">
                <a:solidFill>
                  <a:srgbClr val="000000"/>
                </a:solidFill>
                <a:latin typeface="Arial" charset="0"/>
                <a:ea typeface="Times New Roman" pitchFamily="18" charset="0"/>
                <a:cs typeface="Arial" charset="0"/>
              </a:rPr>
              <a:t>A</a:t>
            </a:r>
            <a:r>
              <a:rPr lang="en-US" sz="2400" smtClean="0">
                <a:solidFill>
                  <a:srgbClr val="000000"/>
                </a:solidFill>
                <a:latin typeface="Arial" charset="0"/>
                <a:ea typeface="Times New Roman" pitchFamily="18" charset="0"/>
                <a:cs typeface="Arial" charset="0"/>
              </a:rPr>
              <a:t>trofi </a:t>
            </a:r>
            <a:r>
              <a:rPr lang="uz-Cyrl-UZ" sz="2400" smtClean="0">
                <a:solidFill>
                  <a:srgbClr val="000000"/>
                </a:solidFill>
                <a:latin typeface="Arial" charset="0"/>
                <a:ea typeface="Times New Roman" pitchFamily="18" charset="0"/>
                <a:cs typeface="Arial" charset="0"/>
              </a:rPr>
              <a:t>o’</a:t>
            </a:r>
            <a:r>
              <a:rPr lang="en-US" sz="2400" smtClean="0">
                <a:solidFill>
                  <a:srgbClr val="000000"/>
                </a:solidFill>
                <a:latin typeface="Arial" charset="0"/>
                <a:ea typeface="Times New Roman" pitchFamily="18" charset="0"/>
                <a:cs typeface="Arial" charset="0"/>
              </a:rPr>
              <a:t>ralgan ekinzor chiroyli ko’rinishga ega bo’lishi bilan</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birga, guruxlarni bir - biridan tabiiy aj</a:t>
            </a:r>
            <a:r>
              <a:rPr lang="uz-Cyrl-UZ" sz="2400" smtClean="0">
                <a:solidFill>
                  <a:srgbClr val="000000"/>
                </a:solidFill>
                <a:latin typeface="Arial" charset="0"/>
                <a:ea typeface="Times New Roman" pitchFamily="18" charset="0"/>
                <a:cs typeface="Arial" charset="0"/>
              </a:rPr>
              <a:t>r</a:t>
            </a:r>
            <a:r>
              <a:rPr lang="en-US" sz="2400" smtClean="0">
                <a:solidFill>
                  <a:srgbClr val="000000"/>
                </a:solidFill>
                <a:latin typeface="Arial" charset="0"/>
                <a:ea typeface="Times New Roman" pitchFamily="18" charset="0"/>
                <a:cs typeface="Arial" charset="0"/>
              </a:rPr>
              <a:t>atib turadi.</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Ekinzor uchun tanlangan uru</a:t>
            </a:r>
            <a:r>
              <a:rPr lang="uz-Cyrl-UZ" sz="2400" smtClean="0">
                <a:solidFill>
                  <a:srgbClr val="000000"/>
                </a:solidFill>
                <a:latin typeface="Arial" charset="0"/>
                <a:ea typeface="Times New Roman" pitchFamily="18" charset="0"/>
                <a:cs typeface="Arial" charset="0"/>
              </a:rPr>
              <a:t>g’</a:t>
            </a:r>
            <a:r>
              <a:rPr lang="en-US" sz="2400" smtClean="0">
                <a:solidFill>
                  <a:srgbClr val="000000"/>
                </a:solidFill>
                <a:latin typeface="Arial" charset="0"/>
                <a:ea typeface="Times New Roman" pitchFamily="18" charset="0"/>
                <a:cs typeface="Arial" charset="0"/>
              </a:rPr>
              <a:t>lar yuqori iavli axshi ekish</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xususiyatiga ega bulishi kerak.</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Ekilgan uruglarning asosiy sifat ko’rsatkichi uning</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unib chiqashidir.</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Nihollar paydo b</a:t>
            </a:r>
            <a:r>
              <a:rPr lang="uz-Cyrl-UZ" sz="2400" smtClean="0">
                <a:solidFill>
                  <a:srgbClr val="000000"/>
                </a:solidFill>
                <a:latin typeface="Arial" charset="0"/>
                <a:ea typeface="Times New Roman" pitchFamily="18" charset="0"/>
                <a:cs typeface="Arial" charset="0"/>
              </a:rPr>
              <a:t>o’</a:t>
            </a:r>
            <a:r>
              <a:rPr lang="en-US" sz="2400" smtClean="0">
                <a:solidFill>
                  <a:srgbClr val="000000"/>
                </a:solidFill>
                <a:latin typeface="Arial" charset="0"/>
                <a:ea typeface="Times New Roman" pitchFamily="18" charset="0"/>
                <a:cs typeface="Arial" charset="0"/>
              </a:rPr>
              <a:t>lishini tezlashtirish uchun uru</a:t>
            </a:r>
            <a:r>
              <a:rPr lang="uz-Cyrl-UZ" sz="2400" smtClean="0">
                <a:solidFill>
                  <a:srgbClr val="000000"/>
                </a:solidFill>
                <a:latin typeface="Arial" charset="0"/>
                <a:ea typeface="Times New Roman" pitchFamily="18" charset="0"/>
                <a:cs typeface="Arial" charset="0"/>
              </a:rPr>
              <a:t>g’</a:t>
            </a:r>
            <a:r>
              <a:rPr lang="en-US" sz="2400" smtClean="0">
                <a:solidFill>
                  <a:srgbClr val="000000"/>
                </a:solidFill>
                <a:latin typeface="Arial" charset="0"/>
                <a:ea typeface="Times New Roman" pitchFamily="18" charset="0"/>
                <a:cs typeface="Arial" charset="0"/>
              </a:rPr>
              <a:t>lar</a:t>
            </a:r>
          </a:p>
          <a:p>
            <a:pPr marL="0" indent="342900" algn="just">
              <a:spcBef>
                <a:spcPct val="0"/>
              </a:spcBef>
              <a:buFontTx/>
              <a:buNone/>
            </a:pPr>
            <a:r>
              <a:rPr lang="en-US" sz="2400" smtClean="0">
                <a:solidFill>
                  <a:srgbClr val="000000"/>
                </a:solidFill>
                <a:latin typeface="Arial" charset="0"/>
                <a:ea typeface="Times New Roman" pitchFamily="18" charset="0"/>
                <a:cs typeface="Arial" charset="0"/>
              </a:rPr>
              <a:t> namlanadi va undiriladi.</a:t>
            </a:r>
            <a:endParaRPr lang="en-US" sz="2400" smtClean="0">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endParaRPr lang="ru-RU" smtClean="0"/>
          </a:p>
        </p:txBody>
      </p:sp>
      <p:pic>
        <p:nvPicPr>
          <p:cNvPr id="22530" name="Содержимое 3" descr="fon 7.jpg"/>
          <p:cNvPicPr>
            <a:picLocks noGrp="1" noChangeAspect="1"/>
          </p:cNvPicPr>
          <p:nvPr>
            <p:ph idx="1"/>
          </p:nvPr>
        </p:nvPicPr>
        <p:blipFill>
          <a:blip r:embed="rId2"/>
          <a:srcRect/>
          <a:stretch>
            <a:fillRect/>
          </a:stretch>
        </p:blipFill>
        <p:spPr>
          <a:xfrm>
            <a:off x="0" y="0"/>
            <a:ext cx="9144000" cy="6858000"/>
          </a:xfrm>
        </p:spPr>
      </p:pic>
      <p:sp>
        <p:nvSpPr>
          <p:cNvPr id="22531" name="Прямоугольник 4"/>
          <p:cNvSpPr>
            <a:spLocks noChangeArrowheads="1"/>
          </p:cNvSpPr>
          <p:nvPr/>
        </p:nvSpPr>
        <p:spPr bwMode="auto">
          <a:xfrm>
            <a:off x="785813" y="890588"/>
            <a:ext cx="7572375" cy="5262562"/>
          </a:xfrm>
          <a:prstGeom prst="rect">
            <a:avLst/>
          </a:prstGeom>
          <a:noFill/>
          <a:ln w="9525">
            <a:noFill/>
            <a:miter lim="800000"/>
            <a:headEnd/>
            <a:tailEnd/>
          </a:ln>
        </p:spPr>
        <p:txBody>
          <a:bodyPr>
            <a:spAutoFit/>
          </a:bodyPr>
          <a:lstStyle/>
          <a:p>
            <a:r>
              <a:rPr lang="en-US" sz="2400">
                <a:latin typeface="Calibri" pitchFamily="34" charset="0"/>
              </a:rPr>
              <a:t>  O</a:t>
            </a:r>
            <a:r>
              <a:rPr lang="uz-Cyrl-UZ" sz="2400">
                <a:latin typeface="Calibri" pitchFamily="34" charset="0"/>
              </a:rPr>
              <a:t>’</a:t>
            </a:r>
            <a:r>
              <a:rPr lang="en-US" sz="2400">
                <a:latin typeface="Calibri" pitchFamily="34" charset="0"/>
              </a:rPr>
              <a:t>simliklarining ekishning eng k</a:t>
            </a:r>
            <a:r>
              <a:rPr lang="uz-Cyrl-UZ" sz="2400">
                <a:latin typeface="Calibri" pitchFamily="34" charset="0"/>
              </a:rPr>
              <a:t>o’</a:t>
            </a:r>
            <a:r>
              <a:rPr lang="en-US" sz="2400">
                <a:latin typeface="Calibri" pitchFamily="34" charset="0"/>
              </a:rPr>
              <a:t>p tarqalgan shakli klumba, rabotka va gazonlardir. Gulzorni bezashda manzarali o’simliklarni go’gri tanlash muhimdir. O’</a:t>
            </a:r>
            <a:r>
              <a:rPr lang="uz-Cyrl-UZ" sz="2400">
                <a:latin typeface="Calibri" pitchFamily="34" charset="0"/>
              </a:rPr>
              <a:t>s</a:t>
            </a:r>
            <a:r>
              <a:rPr lang="en-US" sz="2400">
                <a:latin typeface="Calibri" pitchFamily="34" charset="0"/>
              </a:rPr>
              <a:t>imliklarning yorug va namga bo’lgan galabini e`tiborga olish kerak. </a:t>
            </a:r>
            <a:r>
              <a:rPr lang="uz-Cyrl-UZ" sz="2400">
                <a:latin typeface="Calibri" pitchFamily="34" charset="0"/>
              </a:rPr>
              <a:t>O’s</a:t>
            </a:r>
            <a:r>
              <a:rPr lang="en-US" sz="2400">
                <a:latin typeface="Calibri" pitchFamily="34" charset="0"/>
              </a:rPr>
              <a:t>imliklarni tanlaganda klumbada erta bahordan to kech kuzgacha gul ochilib turishi nazarda tutilishi lozim. Erta bahorda ochilgan gulga ega bo’lish uchun kuzda erga piyozli </a:t>
            </a:r>
            <a:r>
              <a:rPr lang="uz-Cyrl-UZ" sz="2400">
                <a:latin typeface="Calibri" pitchFamily="34" charset="0"/>
              </a:rPr>
              <a:t>o’</a:t>
            </a:r>
            <a:r>
              <a:rPr lang="en-US" sz="2400">
                <a:latin typeface="Calibri" pitchFamily="34" charset="0"/>
              </a:rPr>
              <a:t>simliklar - lola, chuchmoma ekiladi yoki iyul oyida kapalakgul, dastagullar zkilib, erta bahorda ular doimiy joylariga x.uchirib o’tkaziladi. Gulzorni bezashda chiroyli gullarni butazor va o’tsimon manzarali o’simliklardan foydalanish mumkin Ochiq erda </a:t>
            </a:r>
            <a:r>
              <a:rPr lang="uz-Cyrl-UZ" sz="2400">
                <a:latin typeface="Calibri" pitchFamily="34" charset="0"/>
              </a:rPr>
              <a:t>yashash</a:t>
            </a:r>
            <a:r>
              <a:rPr lang="en-US" sz="2400">
                <a:latin typeface="Calibri" pitchFamily="34" charset="0"/>
              </a:rPr>
              <a:t> davomiyligiga ko’ra manzarali usimliklar ko’p yillik, 2 yillik, 1 yilliklarga bo’linadi. </a:t>
            </a:r>
            <a:endParaRPr lang="ru-RU" sz="2400">
              <a:latin typeface="Calibri" pitchFamily="34" charset="0"/>
            </a:endParaRPr>
          </a:p>
        </p:txBody>
      </p:sp>
    </p:spTree>
  </p:cSld>
  <p:clrMapOvr>
    <a:masterClrMapping/>
  </p:clrMapOvr>
  <p:transition>
    <p:strips dir="ld"/>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TotalTime>
  <Words>593</Words>
  <PresentationFormat>Экран (4:3)</PresentationFormat>
  <Paragraphs>66</Paragraphs>
  <Slides>11</Slides>
  <Notes>0</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11</vt:i4>
      </vt:variant>
    </vt:vector>
  </HeadingPairs>
  <TitlesOfParts>
    <vt:vector size="15" baseType="lpstr">
      <vt:lpstr>Calibri</vt:lpstr>
      <vt:lpstr>Arial</vt:lpstr>
      <vt:lpstr>Times New Roman</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asus</dc:creator>
  <cp:lastModifiedBy>1</cp:lastModifiedBy>
  <cp:revision>10</cp:revision>
  <dcterms:created xsi:type="dcterms:W3CDTF">2017-10-31T12:49:55Z</dcterms:created>
  <dcterms:modified xsi:type="dcterms:W3CDTF">2006-11-02T11:39:44Z</dcterms:modified>
</cp:coreProperties>
</file>