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73" r:id="rId12"/>
    <p:sldId id="267" r:id="rId13"/>
    <p:sldId id="268" r:id="rId14"/>
    <p:sldId id="269" r:id="rId15"/>
    <p:sldId id="270" r:id="rId16"/>
    <p:sldId id="271" r:id="rId17"/>
    <p:sldId id="272" r:id="rId18"/>
  </p:sldIdLst>
  <p:sldSz cx="12192000"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59" d="100"/>
          <a:sy n="59" d="100"/>
        </p:scale>
        <p:origin x="-84" y="-3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A2A5BC3E-A3FC-492C-97F7-2E7DA2006CC9}" type="datetimeFigureOut">
              <a:rPr lang="en-US"/>
              <a:pPr>
                <a:defRPr/>
              </a:pPr>
              <a:t>11/2/2006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C872053-B3FF-41FE-BFF4-89A997B33F8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TextBox 23"/>
          <p:cNvSpPr txBox="1"/>
          <p:nvPr/>
        </p:nvSpPr>
        <p:spPr>
          <a:xfrm>
            <a:off x="541338" y="79057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rPr>
              <a:t>“</a:t>
            </a:r>
          </a:p>
        </p:txBody>
      </p:sp>
      <p:sp>
        <p:nvSpPr>
          <p:cNvPr id="6" name="TextBox 24"/>
          <p:cNvSpPr txBox="1"/>
          <p:nvPr/>
        </p:nvSpPr>
        <p:spPr>
          <a:xfrm>
            <a:off x="8893175" y="2886075"/>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rPr>
              <a:t>”</a:t>
            </a: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3DF37637-DA8D-41EF-A6F8-9E49C2C6D9C8}" type="datetimeFigureOut">
              <a:rPr lang="en-US"/>
              <a:pPr>
                <a:defRPr/>
              </a:pPr>
              <a:t>11/2/2006</a:t>
            </a:fld>
            <a:endParaRPr lang="en-US"/>
          </a:p>
        </p:txBody>
      </p:sp>
      <p:sp>
        <p:nvSpPr>
          <p:cNvPr id="8" name="Footer Placeholder 4"/>
          <p:cNvSpPr>
            <a:spLocks noGrp="1"/>
          </p:cNvSpPr>
          <p:nvPr>
            <p:ph type="ftr" sz="quarter" idx="15"/>
          </p:nvPr>
        </p:nvSpPr>
        <p:spPr/>
        <p:txBody>
          <a:bodyPr/>
          <a:lstStyle>
            <a:lvl1pPr>
              <a:defRPr/>
            </a:lvl1pPr>
          </a:lstStyle>
          <a:p>
            <a:pPr>
              <a:defRPr/>
            </a:pPr>
            <a:endParaRPr lang="en-US"/>
          </a:p>
        </p:txBody>
      </p:sp>
      <p:sp>
        <p:nvSpPr>
          <p:cNvPr id="9" name="Slide Number Placeholder 5"/>
          <p:cNvSpPr>
            <a:spLocks noGrp="1"/>
          </p:cNvSpPr>
          <p:nvPr>
            <p:ph type="sldNum" sz="quarter" idx="16"/>
          </p:nvPr>
        </p:nvSpPr>
        <p:spPr/>
        <p:txBody>
          <a:bodyPr/>
          <a:lstStyle>
            <a:lvl1pPr>
              <a:defRPr/>
            </a:lvl1pPr>
          </a:lstStyle>
          <a:p>
            <a:pPr>
              <a:defRPr/>
            </a:pPr>
            <a:fld id="{9351C314-CE1E-4C06-BC40-F52D41FDC21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4D4AC511-6602-499D-8F86-67B634F3F57B}" type="datetimeFigureOut">
              <a:rPr lang="en-US"/>
              <a:pPr>
                <a:defRPr/>
              </a:pPr>
              <a:t>11/2/2006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77540E7-98DE-48E2-8B81-EF68F06C5C0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5" name="TextBox 23"/>
          <p:cNvSpPr txBox="1"/>
          <p:nvPr/>
        </p:nvSpPr>
        <p:spPr>
          <a:xfrm>
            <a:off x="541338" y="79057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rPr>
              <a:t>“</a:t>
            </a:r>
          </a:p>
        </p:txBody>
      </p:sp>
      <p:sp>
        <p:nvSpPr>
          <p:cNvPr id="6" name="TextBox 24"/>
          <p:cNvSpPr txBox="1"/>
          <p:nvPr/>
        </p:nvSpPr>
        <p:spPr>
          <a:xfrm>
            <a:off x="8893175" y="2886075"/>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rPr>
              <a:t>”</a:t>
            </a: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76A00970-87DA-4901-9C39-3939023580E6}" type="datetimeFigureOut">
              <a:rPr lang="en-US"/>
              <a:pPr>
                <a:defRPr/>
              </a:pPr>
              <a:t>11/2/2006</a:t>
            </a:fld>
            <a:endParaRPr lang="en-US"/>
          </a:p>
        </p:txBody>
      </p:sp>
      <p:sp>
        <p:nvSpPr>
          <p:cNvPr id="8" name="Footer Placeholder 4"/>
          <p:cNvSpPr>
            <a:spLocks noGrp="1"/>
          </p:cNvSpPr>
          <p:nvPr>
            <p:ph type="ftr" sz="quarter" idx="15"/>
          </p:nvPr>
        </p:nvSpPr>
        <p:spPr/>
        <p:txBody>
          <a:bodyPr/>
          <a:lstStyle>
            <a:lvl1pPr>
              <a:defRPr/>
            </a:lvl1pPr>
          </a:lstStyle>
          <a:p>
            <a:pPr>
              <a:defRPr/>
            </a:pPr>
            <a:endParaRPr lang="en-US"/>
          </a:p>
        </p:txBody>
      </p:sp>
      <p:sp>
        <p:nvSpPr>
          <p:cNvPr id="9" name="Slide Number Placeholder 5"/>
          <p:cNvSpPr>
            <a:spLocks noGrp="1"/>
          </p:cNvSpPr>
          <p:nvPr>
            <p:ph type="sldNum" sz="quarter" idx="16"/>
          </p:nvPr>
        </p:nvSpPr>
        <p:spPr/>
        <p:txBody>
          <a:bodyPr/>
          <a:lstStyle>
            <a:lvl1pPr>
              <a:defRPr/>
            </a:lvl1pPr>
          </a:lstStyle>
          <a:p>
            <a:pPr>
              <a:defRPr/>
            </a:pPr>
            <a:fld id="{C713E867-38F9-4EA0-A668-3C7F96B47A78}"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4"/>
          </p:nvPr>
        </p:nvSpPr>
        <p:spPr/>
        <p:txBody>
          <a:bodyPr/>
          <a:lstStyle>
            <a:lvl1pPr>
              <a:defRPr/>
            </a:lvl1pPr>
          </a:lstStyle>
          <a:p>
            <a:pPr>
              <a:defRPr/>
            </a:pPr>
            <a:fld id="{5A101E4E-51BC-4E47-B62A-8FD96633E6FB}" type="datetimeFigureOut">
              <a:rPr lang="en-US"/>
              <a:pPr>
                <a:defRPr/>
              </a:pPr>
              <a:t>11/2/2006</a:t>
            </a:fld>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54A28028-6384-49D5-BD7E-7C6DDBF5D3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60DBDEA0-F1B2-4639-B38E-0A67FFA83D93}" type="datetimeFigureOut">
              <a:rPr lang="en-US"/>
              <a:pPr>
                <a:defRPr/>
              </a:pPr>
              <a:t>11/2/2006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374C713-ACCA-42C3-BB88-BDD9175CDDFA}"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7FBCB28A-007D-4438-A54C-E868EB787B8C}" type="datetimeFigureOut">
              <a:rPr lang="en-US"/>
              <a:pPr>
                <a:defRPr/>
              </a:pPr>
              <a:t>11/2/2006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E373979-E1EA-4011-A44E-FB523F727B2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36568124-584E-4D05-88FD-C44170949B16}" type="datetimeFigureOut">
              <a:rPr lang="en-US"/>
              <a:pPr>
                <a:defRPr/>
              </a:pPr>
              <a:t>11/2/2006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A4AAA06-52BE-4EDE-985C-12D2EA7C62A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33CBA19C-F985-4C5E-88B6-9BF511215B5D}" type="datetimeFigureOut">
              <a:rPr lang="en-US"/>
              <a:pPr>
                <a:defRPr/>
              </a:pPr>
              <a:t>11/2/2006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8417D6E-D85C-422D-96A8-900045E347B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1297F2C5-BA44-458D-B165-D87586489268}" type="datetimeFigureOut">
              <a:rPr lang="en-US"/>
              <a:pPr>
                <a:defRPr/>
              </a:pPr>
              <a:t>11/2/2006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196CAC2-274C-4B3E-8087-0FBA34583ED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2AC4C174-2D6A-4134-BA44-943F79777ADC}" type="datetimeFigureOut">
              <a:rPr lang="en-US"/>
              <a:pPr>
                <a:defRPr/>
              </a:pPr>
              <a:t>11/2/2006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C994733-4330-4D18-B6E7-EA60C5250A6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E93C47B-C327-4369-8462-4AAA901319C3}" type="datetimeFigureOut">
              <a:rPr lang="en-US"/>
              <a:pPr>
                <a:defRPr/>
              </a:pPr>
              <a:t>11/2/2006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A5B8466-5ABC-42D3-ADE2-E01BE1E48DF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95C1C427-23EF-4970-8AD0-A78044A8B9D5}" type="datetimeFigureOut">
              <a:rPr lang="en-US"/>
              <a:pPr>
                <a:defRPr/>
              </a:pPr>
              <a:t>11/2/2006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CECC450-7A85-4390-849C-FE646222A4E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E74C8D5A-C6F6-44FD-B4C9-A1028A839BDF}" type="datetimeFigureOut">
              <a:rPr lang="en-US"/>
              <a:pPr>
                <a:defRPr/>
              </a:pPr>
              <a:t>11/2/2006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0C721D-165D-4CAA-A777-0D44721138A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E088814E-2FC1-453D-BD08-01BE7D004F49}" type="datetimeFigureOut">
              <a:rPr lang="en-US"/>
              <a:pPr>
                <a:defRPr/>
              </a:pPr>
              <a:t>11/2/2006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1C25D6C-F6A1-4653-8682-977B7BFEBE0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43"/>
          <p:cNvGrpSpPr>
            <a:grpSpLocks/>
          </p:cNvGrpSpPr>
          <p:nvPr/>
        </p:nvGrpSpPr>
        <p:grpSpPr bwMode="auto">
          <a:xfrm>
            <a:off x="0" y="-7938"/>
            <a:ext cx="12192000" cy="6865938"/>
            <a:chOff x="0" y="-8467"/>
            <a:chExt cx="12192000" cy="6866467"/>
          </a:xfrm>
        </p:grpSpPr>
        <p:cxnSp>
          <p:nvCxnSpPr>
            <p:cNvPr id="20" name="Straight Connector 19"/>
            <p:cNvCxnSpPr/>
            <p:nvPr/>
          </p:nvCxnSpPr>
          <p:spPr>
            <a:xfrm>
              <a:off x="9371013" y="-528"/>
              <a:ext cx="1219200" cy="685852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4738" y="3681168"/>
              <a:ext cx="4764087" cy="3176832"/>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6725"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2788" y="-8467"/>
              <a:ext cx="2589212"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863" y="3047706"/>
              <a:ext cx="3259137" cy="381029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5"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188" y="-8467"/>
              <a:ext cx="1290637"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9463" y="-8467"/>
              <a:ext cx="1249362"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138" y="3589086"/>
              <a:ext cx="1817687" cy="326891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2981"/>
              <a:ext cx="449263" cy="2845019"/>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bwMode="auto">
          <a:xfrm>
            <a:off x="677863" y="609600"/>
            <a:ext cx="8596312" cy="132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заголовка</a:t>
            </a:r>
            <a:endParaRPr lang="en-US" smtClean="0"/>
          </a:p>
        </p:txBody>
      </p:sp>
      <p:sp>
        <p:nvSpPr>
          <p:cNvPr id="1028" name="Text Placeholder 2"/>
          <p:cNvSpPr>
            <a:spLocks noGrp="1"/>
          </p:cNvSpPr>
          <p:nvPr>
            <p:ph type="body" idx="1"/>
          </p:nvPr>
        </p:nvSpPr>
        <p:spPr bwMode="auto">
          <a:xfrm>
            <a:off x="677863" y="2160588"/>
            <a:ext cx="8596312" cy="3881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lvl1pPr algn="r" fontAlgn="auto">
              <a:spcBef>
                <a:spcPts val="0"/>
              </a:spcBef>
              <a:spcAft>
                <a:spcPts val="0"/>
              </a:spcAft>
              <a:defRPr sz="900" dirty="0">
                <a:solidFill>
                  <a:schemeClr val="tx1">
                    <a:tint val="75000"/>
                  </a:schemeClr>
                </a:solidFill>
                <a:latin typeface="+mn-lt"/>
              </a:defRPr>
            </a:lvl1pPr>
          </a:lstStyle>
          <a:p>
            <a:pPr>
              <a:defRPr/>
            </a:pPr>
            <a:fld id="{3AE4E60A-D1EF-4BD9-A974-8707DD2393CD}" type="datetimeFigureOut">
              <a:rPr lang="en-US"/>
              <a:pPr>
                <a:defRPr/>
              </a:pPr>
              <a:t>11/2/2006</a:t>
            </a:fld>
            <a:endParaRPr lang="en-US"/>
          </a:p>
        </p:txBody>
      </p:sp>
      <p:sp>
        <p:nvSpPr>
          <p:cNvPr id="5" name="Footer Placeholder 4"/>
          <p:cNvSpPr>
            <a:spLocks noGrp="1"/>
          </p:cNvSpPr>
          <p:nvPr>
            <p:ph type="ftr" sz="quarter" idx="3"/>
          </p:nvPr>
        </p:nvSpPr>
        <p:spPr>
          <a:xfrm>
            <a:off x="677863" y="6042025"/>
            <a:ext cx="6297612" cy="365125"/>
          </a:xfrm>
          <a:prstGeom prst="rect">
            <a:avLst/>
          </a:prstGeom>
        </p:spPr>
        <p:txBody>
          <a:bodyPr vert="horz" lIns="91440" tIns="45720" rIns="91440" bIns="45720" rtlCol="0" anchor="ctr"/>
          <a:lstStyle>
            <a:lvl1pPr algn="l" fontAlgn="auto">
              <a:spcBef>
                <a:spcPts val="0"/>
              </a:spcBef>
              <a:spcAft>
                <a:spcPts val="0"/>
              </a:spcAft>
              <a:defRPr sz="900" dirty="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8589963" y="6042025"/>
            <a:ext cx="684212" cy="365125"/>
          </a:xfrm>
          <a:prstGeom prst="rect">
            <a:avLst/>
          </a:prstGeom>
        </p:spPr>
        <p:txBody>
          <a:bodyPr vert="horz" lIns="91440" tIns="45720" rIns="91440" bIns="45720" rtlCol="0" anchor="ctr"/>
          <a:lstStyle>
            <a:lvl1pPr algn="r" fontAlgn="auto">
              <a:spcBef>
                <a:spcPts val="0"/>
              </a:spcBef>
              <a:spcAft>
                <a:spcPts val="0"/>
              </a:spcAft>
              <a:defRPr sz="900" dirty="0">
                <a:solidFill>
                  <a:schemeClr val="accent1"/>
                </a:solidFill>
                <a:latin typeface="+mn-lt"/>
              </a:defRPr>
            </a:lvl1pPr>
          </a:lstStyle>
          <a:p>
            <a:pPr>
              <a:defRPr/>
            </a:pPr>
            <a:fld id="{8073359F-2F3E-4F49-B2D2-95EB021B22D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 id="2147483661" r:id="rId4"/>
    <p:sldLayoutId id="2147483660" r:id="rId5"/>
    <p:sldLayoutId id="2147483659" r:id="rId6"/>
    <p:sldLayoutId id="2147483658" r:id="rId7"/>
    <p:sldLayoutId id="2147483657" r:id="rId8"/>
    <p:sldLayoutId id="2147483656" r:id="rId9"/>
    <p:sldLayoutId id="2147483665" r:id="rId10"/>
    <p:sldLayoutId id="2147483655" r:id="rId11"/>
    <p:sldLayoutId id="2147483666" r:id="rId12"/>
    <p:sldLayoutId id="2147483654" r:id="rId13"/>
    <p:sldLayoutId id="2147483653" r:id="rId14"/>
    <p:sldLayoutId id="2147483652" r:id="rId15"/>
  </p:sldLayoutIdLst>
  <p:txStyles>
    <p:titleStyle>
      <a:lvl1pPr algn="l" defTabSz="457200" rtl="0" fontAlgn="base">
        <a:spcBef>
          <a:spcPct val="0"/>
        </a:spcBef>
        <a:spcAft>
          <a:spcPct val="0"/>
        </a:spcAft>
        <a:defRPr sz="3600" kern="1200">
          <a:solidFill>
            <a:schemeClr val="accent1"/>
          </a:solidFill>
          <a:latin typeface="+mj-lt"/>
          <a:ea typeface="+mj-ea"/>
          <a:cs typeface="+mj-cs"/>
        </a:defRPr>
      </a:lvl1pPr>
      <a:lvl2pPr algn="l" defTabSz="457200" rtl="0" fontAlgn="base">
        <a:spcBef>
          <a:spcPct val="0"/>
        </a:spcBef>
        <a:spcAft>
          <a:spcPct val="0"/>
        </a:spcAft>
        <a:defRPr sz="3600">
          <a:solidFill>
            <a:schemeClr val="accent1"/>
          </a:solidFill>
          <a:latin typeface="Trebuchet MS" pitchFamily="34" charset="0"/>
        </a:defRPr>
      </a:lvl2pPr>
      <a:lvl3pPr algn="l" defTabSz="457200" rtl="0" fontAlgn="base">
        <a:spcBef>
          <a:spcPct val="0"/>
        </a:spcBef>
        <a:spcAft>
          <a:spcPct val="0"/>
        </a:spcAft>
        <a:defRPr sz="3600">
          <a:solidFill>
            <a:schemeClr val="accent1"/>
          </a:solidFill>
          <a:latin typeface="Trebuchet MS" pitchFamily="34" charset="0"/>
        </a:defRPr>
      </a:lvl3pPr>
      <a:lvl4pPr algn="l" defTabSz="457200" rtl="0" fontAlgn="base">
        <a:spcBef>
          <a:spcPct val="0"/>
        </a:spcBef>
        <a:spcAft>
          <a:spcPct val="0"/>
        </a:spcAft>
        <a:defRPr sz="3600">
          <a:solidFill>
            <a:schemeClr val="accent1"/>
          </a:solidFill>
          <a:latin typeface="Trebuchet MS" pitchFamily="34" charset="0"/>
        </a:defRPr>
      </a:lvl4pPr>
      <a:lvl5pPr algn="l" defTabSz="457200" rtl="0" fontAlgn="base">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SzPct val="80000"/>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863" y="609600"/>
            <a:ext cx="8596312" cy="1558925"/>
          </a:xfrm>
        </p:spPr>
        <p:txBody>
          <a:bodyPr rtlCol="0">
            <a:normAutofit fontScale="90000"/>
          </a:bodyPr>
          <a:lstStyle/>
          <a:p>
            <a:pPr fontAlgn="auto">
              <a:spcAft>
                <a:spcPts val="0"/>
              </a:spcAft>
              <a:defRPr/>
            </a:pPr>
            <a:r>
              <a:rPr lang="en-US" b="1" dirty="0" smtClean="0">
                <a:solidFill>
                  <a:srgbClr val="C00000"/>
                </a:solidFill>
                <a:effectLst>
                  <a:outerShdw blurRad="38100" dist="38100" dir="2700000" algn="tl">
                    <a:srgbClr val="000000">
                      <a:alpha val="43137"/>
                    </a:srgbClr>
                  </a:outerShdw>
                </a:effectLst>
              </a:rPr>
              <a:t>MAVZU</a:t>
            </a:r>
            <a:r>
              <a:rPr lang="en-US" b="1" dirty="0" smtClean="0">
                <a:solidFill>
                  <a:schemeClr val="tx2">
                    <a:lumMod val="75000"/>
                  </a:schemeClr>
                </a:solidFill>
                <a:effectLst>
                  <a:outerShdw blurRad="38100" dist="38100" dir="2700000" algn="tl">
                    <a:srgbClr val="000000">
                      <a:alpha val="43137"/>
                    </a:srgbClr>
                  </a:outerShdw>
                </a:effectLst>
              </a:rPr>
              <a:t>: TABIAT BILAN TANISHTIRISH ORQALI MAKTABGACHA YOSHDAGI BOLALARDA EKOLOGIK MADANIYATNI RIVOJLANTIRISH.</a:t>
            </a:r>
            <a:endParaRPr lang="ru-RU" b="1" dirty="0">
              <a:solidFill>
                <a:schemeClr val="tx2">
                  <a:lumMod val="75000"/>
                </a:schemeClr>
              </a:solidFill>
              <a:effectLst>
                <a:outerShdw blurRad="38100" dist="38100" dir="2700000" algn="tl">
                  <a:srgbClr val="000000">
                    <a:alpha val="43137"/>
                  </a:srgbClr>
                </a:outerShdw>
              </a:effectLst>
            </a:endParaRPr>
          </a:p>
        </p:txBody>
      </p:sp>
      <p:sp>
        <p:nvSpPr>
          <p:cNvPr id="19458" name="Объект 2"/>
          <p:cNvSpPr>
            <a:spLocks noGrp="1"/>
          </p:cNvSpPr>
          <p:nvPr>
            <p:ph idx="1"/>
          </p:nvPr>
        </p:nvSpPr>
        <p:spPr>
          <a:xfrm>
            <a:off x="677863" y="2481263"/>
            <a:ext cx="8596312" cy="3560762"/>
          </a:xfrm>
        </p:spPr>
        <p:txBody>
          <a:bodyPr/>
          <a:lstStyle/>
          <a:p>
            <a:pPr algn="ctr"/>
            <a:r>
              <a:rPr lang="en-US" sz="2000" smtClean="0">
                <a:solidFill>
                  <a:srgbClr val="C00000"/>
                </a:solidFill>
              </a:rPr>
              <a:t>REJA :</a:t>
            </a:r>
          </a:p>
          <a:p>
            <a:r>
              <a:rPr lang="en-US" sz="2400" smtClean="0"/>
              <a:t>1. </a:t>
            </a:r>
            <a:r>
              <a:rPr lang="ru-RU" sz="2400" smtClean="0"/>
              <a:t>Maktabgacha ta’lim muassasasida bolalarga ekologik tarbiya bеrish texnologiyasi</a:t>
            </a:r>
          </a:p>
          <a:p>
            <a:r>
              <a:rPr lang="en-US" sz="2400" smtClean="0"/>
              <a:t>2. Maktabgacha ta'lim muassasasi tayyorlov guruhida tabiat bilan tani                                                                                                                                                                                                                                                                               shtirish </a:t>
            </a:r>
          </a:p>
          <a:p>
            <a:r>
              <a:rPr lang="en-US" sz="2400" smtClean="0"/>
              <a:t>3.Bolalar bog’chasida jonli tabiat burchagining tashkil qilinishi</a:t>
            </a:r>
            <a:endParaRPr lang="ru-RU" sz="240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Объект 2"/>
          <p:cNvSpPr>
            <a:spLocks noGrp="1"/>
          </p:cNvSpPr>
          <p:nvPr>
            <p:ph idx="1"/>
          </p:nvPr>
        </p:nvSpPr>
        <p:spPr>
          <a:xfrm>
            <a:off x="677863" y="719138"/>
            <a:ext cx="9812337" cy="5551487"/>
          </a:xfrm>
        </p:spPr>
        <p:txBody>
          <a:bodyPr/>
          <a:lstStyle/>
          <a:p>
            <a:endParaRPr lang="en-US" sz="2200" smtClean="0"/>
          </a:p>
          <a:p>
            <a:r>
              <a:rPr lang="en-US" sz="2200" smtClean="0"/>
              <a:t>Aytib o'tilgan metodlardan tashqari bu mashg'ulotlarda bolalarning tabiatdagi mehnatidan ham foydalaniladi. Uchinchi turdagi mashg'ulotlarning asosiy vazifasi — bilimlarni umumlashtirish hamda bir tizimga solishdir. Shuning uchun suhbatlar, didaktik o'yinlar, umumlashtiruvchi kuzatishlardan foydalaniladi. Bolalar egallagan bilimlarini mehnat va o'yinlarda amalda qo'llaydilar.</a:t>
            </a:r>
            <a:endParaRPr lang="ru-RU" sz="2200" smtClean="0"/>
          </a:p>
          <a:p>
            <a:r>
              <a:rPr lang="en-US" sz="2200" smtClean="0"/>
              <a:t>Bunda tarbiyachi «Uchinchi mingyillikning bolasi» dastur vazifalariga, bolaning qobiliyat darajasiga hamda tevarak-atrofdagi tabiiy muhitga tayanadi. Mazkur mashg'ulot mazmunini tanlashda uning ish tizimidagi o'rni (mashg'ulotda boshlang'ich bilimlarni shakllantirish jarayoni sodir bo'lyaptimi, yoki ular boyitilib bir tizimga solinyaptimi, bilimlarni qo'llash mashq qilinyaptimi va shu kabilar)ni aniqlash lozim. Bu o'rinda tarbiyachi darsning maqsadi va mazmuniga qarab turli metodlarni qo'llaydi.</a:t>
            </a:r>
            <a:endParaRPr lang="ru-RU" sz="2200" smtClean="0"/>
          </a:p>
          <a:p>
            <a:endParaRPr lang="ru-RU" sz="220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p:txBody>
          <a:bodyPr/>
          <a:lstStyle/>
          <a:p>
            <a:endParaRPr lang="ru-RU" smtClean="0"/>
          </a:p>
        </p:txBody>
      </p:sp>
      <p:pic>
        <p:nvPicPr>
          <p:cNvPr id="29698" name="Объект 3"/>
          <p:cNvPicPr>
            <a:picLocks noGrp="1" noChangeAspect="1"/>
          </p:cNvPicPr>
          <p:nvPr>
            <p:ph idx="1"/>
          </p:nvPr>
        </p:nvPicPr>
        <p:blipFill>
          <a:blip r:embed="rId2"/>
          <a:srcRect/>
          <a:stretch>
            <a:fillRect/>
          </a:stretch>
        </p:blipFill>
        <p:spPr>
          <a:xfrm>
            <a:off x="769938" y="609600"/>
            <a:ext cx="10333037" cy="5646738"/>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fontAlgn="auto">
              <a:spcAft>
                <a:spcPts val="0"/>
              </a:spcAft>
              <a:defRPr/>
            </a:pPr>
            <a:r>
              <a:rPr lang="en-US" dirty="0"/>
              <a:t>3.Bolalar </a:t>
            </a:r>
            <a:r>
              <a:rPr lang="en-US" dirty="0" err="1"/>
              <a:t>bog’chasida</a:t>
            </a:r>
            <a:r>
              <a:rPr lang="en-US" dirty="0"/>
              <a:t> </a:t>
            </a:r>
            <a:r>
              <a:rPr lang="en-US" dirty="0" err="1"/>
              <a:t>jonli</a:t>
            </a:r>
            <a:r>
              <a:rPr lang="en-US" dirty="0"/>
              <a:t> </a:t>
            </a:r>
            <a:r>
              <a:rPr lang="en-US" dirty="0" err="1"/>
              <a:t>tabiat</a:t>
            </a:r>
            <a:r>
              <a:rPr lang="en-US" dirty="0"/>
              <a:t> </a:t>
            </a:r>
            <a:r>
              <a:rPr lang="en-US" dirty="0" err="1"/>
              <a:t>burchagining</a:t>
            </a:r>
            <a:r>
              <a:rPr lang="en-US" dirty="0"/>
              <a:t> </a:t>
            </a:r>
            <a:r>
              <a:rPr lang="en-US" dirty="0" err="1"/>
              <a:t>tashkil</a:t>
            </a:r>
            <a:r>
              <a:rPr lang="en-US" dirty="0"/>
              <a:t> </a:t>
            </a:r>
            <a:r>
              <a:rPr lang="en-US" dirty="0" err="1"/>
              <a:t>qilinishi</a:t>
            </a:r>
            <a:r>
              <a:rPr lang="ru-RU" dirty="0"/>
              <a:t/>
            </a:r>
            <a:br>
              <a:rPr lang="ru-RU" dirty="0"/>
            </a:br>
            <a:endParaRPr lang="ru-RU" dirty="0"/>
          </a:p>
        </p:txBody>
      </p:sp>
      <p:sp>
        <p:nvSpPr>
          <p:cNvPr id="30722" name="Объект 2"/>
          <p:cNvSpPr>
            <a:spLocks noGrp="1"/>
          </p:cNvSpPr>
          <p:nvPr>
            <p:ph idx="1"/>
          </p:nvPr>
        </p:nvSpPr>
        <p:spPr>
          <a:xfrm>
            <a:off x="677863" y="1816100"/>
            <a:ext cx="10752137" cy="4794250"/>
          </a:xfrm>
        </p:spPr>
        <p:txBody>
          <a:bodyPr/>
          <a:lstStyle/>
          <a:p>
            <a:r>
              <a:rPr lang="en-US" sz="2400" smtClean="0"/>
              <a:t>Bunda maktabgacha ta’lim muassasalarida tashkil etilgan tabiat burchagining ahamiyati juda beqiyosdir bolaga tabiat va undagi borliq haqida tushuncha berishda va unga qanday munosabatda bo’lishni tushuntirishning eng avzal turi bu tabiat burchagidir.</a:t>
            </a:r>
            <a:endParaRPr lang="ru-RU" sz="2400" smtClean="0"/>
          </a:p>
          <a:p>
            <a:r>
              <a:rPr lang="en-US" sz="2400" smtClean="0"/>
              <a:t>Bolalar bog'chasida bolalarni tabiat bilan tanishtirish u bilan doimo bevosita munosabatda bo'lishni talab qiladi. Buni ta'minlovchi shartlardan biri bolalar bog'chasida jonii tabiat burchagiga ega bo'lishdir. Bolalarni tabiat bilan uzviy, davomli va sistemali tarzda tanishtirish ularda jonii tabiat burchagida yashovchilar haqida chuqur va puxta bilimlarni, mehnat, malaka hamda ko'nikmalarni hosil qilish, kuzatuvchanlikni o'stirish uchun sharoit yaratadi. Ana shu malaka va ko'nikmalar asosida tabiatga ehtiyotkorona munosabat ham, unga qiziqish ham tarbiyalanadi.</a:t>
            </a:r>
            <a:endParaRPr lang="ru-RU" sz="2400" smtClean="0"/>
          </a:p>
          <a:p>
            <a:endParaRPr lang="ru-RU" sz="240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Объект 2"/>
          <p:cNvSpPr>
            <a:spLocks noGrp="1"/>
          </p:cNvSpPr>
          <p:nvPr>
            <p:ph idx="1"/>
          </p:nvPr>
        </p:nvSpPr>
        <p:spPr>
          <a:xfrm>
            <a:off x="549275" y="731838"/>
            <a:ext cx="10567988" cy="5643562"/>
          </a:xfrm>
        </p:spPr>
        <p:txBody>
          <a:bodyPr/>
          <a:lstStyle/>
          <a:p>
            <a:r>
              <a:rPr lang="en-US" sz="2800" smtClean="0"/>
              <a:t>Tabiat burchagi bolalarning diqqatini burchakda yashovchi bir necha hayvonlarga, uiarning o'ziga xos belgilariga qaratish va shu bilan bolalarning chuqur, mustahkam bilimga ega bo'lishlariga imkon yaratadi. Tabiatda bolalar uchratadigan hayvon va o'simliklarning xilmaxilligi ular hayotidagi umumiy, ahamiyatli hamda qonuniy tomonlarni ajratib ko'rsatishni qiyinlashtiradi. Cheklangan miqdordagi maxsus tanlangan obyektlar bilan tabiat burchagida tanishtirish bu murakkab hamda muhim vazifani hal etish imkoniyatini beradi. Tabiat burchagida yashovchilarning fazoviy yaqinligi ham ahamiyatlidir. Bolalar, masalan, akvariumdagi baliqlarni yaxshilab ko'rish, ularni uzoq muddat davomida kuzatish imkoniyatiga ega bo'ladilar</a:t>
            </a:r>
            <a:endParaRPr lang="ru-RU" sz="28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Объект 2"/>
          <p:cNvSpPr>
            <a:spLocks noGrp="1"/>
          </p:cNvSpPr>
          <p:nvPr>
            <p:ph idx="1"/>
          </p:nvPr>
        </p:nvSpPr>
        <p:spPr>
          <a:xfrm>
            <a:off x="677863" y="509588"/>
            <a:ext cx="10712450" cy="5761037"/>
          </a:xfrm>
        </p:spPr>
        <p:txBody>
          <a:bodyPr/>
          <a:lstStyle/>
          <a:p>
            <a:r>
              <a:rPr lang="en-US" smtClean="0"/>
              <a:t>Jonli tabiat burchagi uchun o'simlik va hayvonlarni tanlashda bir qator talablarni nazarda tutish lozim. Ular quyidagilardir:</a:t>
            </a:r>
            <a:endParaRPr lang="ru-RU" smtClean="0"/>
          </a:p>
          <a:p>
            <a:r>
              <a:rPr lang="en-US" smtClean="0"/>
              <a:t>1)o'simlik yoki hayvon u yoki bu ekologik guruhga xos bo'lishi lozim. Bunda bolalarni o'simlik va hayvonlarning katta guruhi uchun xarakterli bo'lgan, asosiy, o'ziga xos belgilari, yashash sharoitlari bilan tanishtirish imkoni yaratiladi;</a:t>
            </a:r>
            <a:endParaRPr lang="ru-RU" smtClean="0"/>
          </a:p>
          <a:p>
            <a:r>
              <a:rPr lang="en-US" smtClean="0"/>
              <a:t>tabiat burchagida yashovchilarni parvarish qilish, qilinadigan mehnatning sifati, xarakteri, unga sarflanadigan kuch va VaQtiga ko'ra maktabgacha yoshdagi bolalarning yoshiga mos(tarbiyachining ishtiroki va rahbarligi ostida) bo'lishi lozim. Shuning uchun «beor» o'simliklar va ovqatni tanlamaydigan hayvonlar tanlanadi;</a:t>
            </a:r>
            <a:endParaRPr lang="ru-RU" smtClean="0"/>
          </a:p>
          <a:p>
            <a:r>
              <a:rPr lang="en-US" smtClean="0"/>
              <a:t>3)     tabiat burchagidagi hayvon va o'simliklar tashqi ko'rinishidan yorqin, jozibador, maktabgacha ta'lim yoshidagi bolalar­ning hali unchalik barqaror bo'lmagan diqqatini o'ziga jalb qila oladigan bo'lishi kerak;</a:t>
            </a:r>
            <a:endParaRPr lang="ru-RU" smtClean="0"/>
          </a:p>
          <a:p>
            <a:r>
              <a:rPr lang="en-US" smtClean="0"/>
              <a:t>4)     tabiat burchagida bu turdagi o'simlik va hayvonlarning bir necha xili mavjud bo'lishi lozim. Chunki bolalar kuzatish obyektida faqat umumiy belgilarnigina emas, balki o'ziga xos xususiyatli belgilarni ham ko'ra olishlari kerak. Bu bolalarning tirik organizmlarning xilmaxilligi hamda takrorlanmasligini bilib olishlariga yordam beradi;</a:t>
            </a:r>
            <a:endParaRPr lang="ru-RU" smtClean="0"/>
          </a:p>
          <a:p>
            <a:endParaRPr lang="ru-RU"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Объект 2"/>
          <p:cNvSpPr>
            <a:spLocks noGrp="1"/>
          </p:cNvSpPr>
          <p:nvPr>
            <p:ph idx="1"/>
          </p:nvPr>
        </p:nvSpPr>
        <p:spPr>
          <a:xfrm>
            <a:off x="677863" y="652463"/>
            <a:ext cx="8596312" cy="5389562"/>
          </a:xfrm>
        </p:spPr>
        <p:txBody>
          <a:bodyPr/>
          <a:lstStyle/>
          <a:p>
            <a:endParaRPr lang="en-US" sz="2800" smtClean="0"/>
          </a:p>
          <a:p>
            <a:r>
              <a:rPr lang="en-US" sz="2800" smtClean="0"/>
              <a:t>5)     tabiat burchagida o'simlik va hayvonlar tamoman xavfsiz bo'lishi, bolalarning sog'liqlariga hech qanday zarar yetkazmasligi lozim;</a:t>
            </a:r>
            <a:endParaRPr lang="ru-RU" sz="2800" smtClean="0"/>
          </a:p>
          <a:p>
            <a:r>
              <a:rPr lang="en-US" sz="2800" smtClean="0"/>
              <a:t>6)     o'simlik va hayvonlarning bolalar muassasasi binosidagi hayot faoliyati, o'sishi va rivojlanishida binoning doimiy haroratini, karbonat angidrit gazining konsentratsiyasini, quruqligini, shovqinsuronning mavjudligini hisobga olish lozim.</a:t>
            </a:r>
            <a:endParaRPr lang="ru-RU" sz="2800" smtClean="0"/>
          </a:p>
          <a:p>
            <a:endParaRPr lang="ru-RU" sz="280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Объект 2"/>
          <p:cNvSpPr>
            <a:spLocks noGrp="1"/>
          </p:cNvSpPr>
          <p:nvPr>
            <p:ph idx="1"/>
          </p:nvPr>
        </p:nvSpPr>
        <p:spPr>
          <a:xfrm>
            <a:off x="677863" y="561975"/>
            <a:ext cx="8596312" cy="5480050"/>
          </a:xfrm>
        </p:spPr>
        <p:txBody>
          <a:bodyPr/>
          <a:lstStyle/>
          <a:p>
            <a:r>
              <a:rPr lang="en-US" sz="2400" smtClean="0"/>
              <a:t>Hayvon va o'simliklarni tabiat burchagiga joylashtirishda, birinchi navbatda, ularning biologik xususiyatlari hamda ehtiyojlariga e'tibor berish lozim. Masalan, ba'zi xona o'simliklari (chiroqgul, kaktus va boshqalar) quyosh nurini ko'proq bo'lishini talab qiladi, shuning uchun ularni eng yorug' joyga qo'yish lozim, ba'zilari esa (masalan, uzambarg gunafshasi) tik tushib turuvchi quyosh nuriga bardosh bera olmaydi. Shu bilan birga jonli tabiat burchagi ko'zni quvontirishi, bezashi lozim. Bunda, obyektlarni shunday joylashtirish kerakki, bolalar ularning yoniga bemalol kela olishlari, kuzata olishlari va unda mehnat qila olishlari mumkin bo'lsin.</a:t>
            </a:r>
            <a:endParaRPr lang="ru-RU" sz="2400" smtClean="0"/>
          </a:p>
          <a:p>
            <a:endParaRPr lang="ru-RU" sz="240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Объект 2"/>
          <p:cNvSpPr>
            <a:spLocks noGrp="1"/>
          </p:cNvSpPr>
          <p:nvPr>
            <p:ph idx="1"/>
          </p:nvPr>
        </p:nvSpPr>
        <p:spPr>
          <a:xfrm>
            <a:off x="677863" y="719138"/>
            <a:ext cx="8596312" cy="5322887"/>
          </a:xfrm>
        </p:spPr>
        <p:txBody>
          <a:bodyPr/>
          <a:lstStyle/>
          <a:p>
            <a:r>
              <a:rPr lang="en-US" sz="2400" smtClean="0"/>
              <a:t>Tabiat burchagida yashovchilarni doimiy va vaqtincha yashovchilarga ajratish mumkin. Doimiy yashovchilarga xona gullari, qafasdagi qushlar, akvariumdagi baliqlar, katta guruhlarda esa hay­vonlar kiradi. Vaqtincha yashovchilarga qisqa muddatga olib kiriladigan mahalliy o'lka o'simligi, hayvonlar, dastlabki bahorgi gullar, kuzda qiyg'os gullaydigan gulxonadagi dekorativ o'simliklar, xonadagi manzarali o'simliklar, hasharotlar va shu kabilar kiradi.</a:t>
            </a:r>
            <a:endParaRPr lang="ru-RU" sz="2400" smtClean="0"/>
          </a:p>
          <a:p>
            <a:r>
              <a:rPr lang="en-US" sz="2400" smtClean="0"/>
              <a:t>Tabat burchagida bola o’simlik, hayvonlar turlari bilan tanishibgina qolmay balki uni his qiladi. Ta’sir ko’rsatadi, bolaning faoliyati tabat bilan bog’liq.</a:t>
            </a:r>
            <a:endParaRPr lang="ru-RU" sz="2400" smtClean="0"/>
          </a:p>
          <a:p>
            <a:endParaRPr lang="ru-RU" sz="240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Объект 3"/>
          <p:cNvPicPr>
            <a:picLocks noGrp="1" noChangeAspect="1"/>
          </p:cNvPicPr>
          <p:nvPr>
            <p:ph idx="1"/>
          </p:nvPr>
        </p:nvPicPr>
        <p:blipFill>
          <a:blip r:embed="rId2"/>
          <a:srcRect/>
          <a:stretch>
            <a:fillRect/>
          </a:stretch>
        </p:blipFill>
        <p:spPr>
          <a:xfrm>
            <a:off x="914400" y="444500"/>
            <a:ext cx="10228263" cy="59309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Autofit/>
          </a:bodyPr>
          <a:lstStyle/>
          <a:p>
            <a:pPr fontAlgn="auto">
              <a:spcAft>
                <a:spcPts val="0"/>
              </a:spcAft>
              <a:defRPr/>
            </a:pPr>
            <a:r>
              <a:rPr lang="en-US" sz="2800" b="1" dirty="0">
                <a:solidFill>
                  <a:schemeClr val="accent4">
                    <a:lumMod val="50000"/>
                  </a:schemeClr>
                </a:solidFill>
              </a:rPr>
              <a:t>1. </a:t>
            </a:r>
            <a:r>
              <a:rPr lang="ru-RU" sz="2800" b="1" dirty="0" err="1">
                <a:solidFill>
                  <a:schemeClr val="accent4">
                    <a:lumMod val="50000"/>
                  </a:schemeClr>
                </a:solidFill>
              </a:rPr>
              <a:t>Maktabgacha</a:t>
            </a:r>
            <a:r>
              <a:rPr lang="ru-RU" sz="2800" b="1" dirty="0">
                <a:solidFill>
                  <a:schemeClr val="accent4">
                    <a:lumMod val="50000"/>
                  </a:schemeClr>
                </a:solidFill>
              </a:rPr>
              <a:t> </a:t>
            </a:r>
            <a:r>
              <a:rPr lang="ru-RU" sz="2800" b="1" dirty="0" err="1">
                <a:solidFill>
                  <a:schemeClr val="accent4">
                    <a:lumMod val="50000"/>
                  </a:schemeClr>
                </a:solidFill>
              </a:rPr>
              <a:t>ta’lim</a:t>
            </a:r>
            <a:r>
              <a:rPr lang="ru-RU" sz="2800" b="1" dirty="0">
                <a:solidFill>
                  <a:schemeClr val="accent4">
                    <a:lumMod val="50000"/>
                  </a:schemeClr>
                </a:solidFill>
              </a:rPr>
              <a:t> </a:t>
            </a:r>
            <a:r>
              <a:rPr lang="ru-RU" sz="2800" b="1" dirty="0" err="1">
                <a:solidFill>
                  <a:schemeClr val="accent4">
                    <a:lumMod val="50000"/>
                  </a:schemeClr>
                </a:solidFill>
              </a:rPr>
              <a:t>muassasasida</a:t>
            </a:r>
            <a:r>
              <a:rPr lang="ru-RU" sz="2800" b="1" dirty="0">
                <a:solidFill>
                  <a:schemeClr val="accent4">
                    <a:lumMod val="50000"/>
                  </a:schemeClr>
                </a:solidFill>
              </a:rPr>
              <a:t> </a:t>
            </a:r>
            <a:r>
              <a:rPr lang="ru-RU" sz="2800" b="1" dirty="0" err="1">
                <a:solidFill>
                  <a:schemeClr val="accent4">
                    <a:lumMod val="50000"/>
                  </a:schemeClr>
                </a:solidFill>
              </a:rPr>
              <a:t>bolalarga</a:t>
            </a:r>
            <a:r>
              <a:rPr lang="ru-RU" sz="2800" b="1" dirty="0">
                <a:solidFill>
                  <a:schemeClr val="accent4">
                    <a:lumMod val="50000"/>
                  </a:schemeClr>
                </a:solidFill>
              </a:rPr>
              <a:t> </a:t>
            </a:r>
            <a:r>
              <a:rPr lang="ru-RU" sz="2800" b="1" dirty="0" err="1">
                <a:solidFill>
                  <a:schemeClr val="accent4">
                    <a:lumMod val="50000"/>
                  </a:schemeClr>
                </a:solidFill>
              </a:rPr>
              <a:t>ekologik</a:t>
            </a:r>
            <a:r>
              <a:rPr lang="ru-RU" sz="2800" b="1" dirty="0">
                <a:solidFill>
                  <a:schemeClr val="accent4">
                    <a:lumMod val="50000"/>
                  </a:schemeClr>
                </a:solidFill>
              </a:rPr>
              <a:t> </a:t>
            </a:r>
            <a:r>
              <a:rPr lang="ru-RU" sz="2800" b="1" dirty="0" err="1">
                <a:solidFill>
                  <a:schemeClr val="accent4">
                    <a:lumMod val="50000"/>
                  </a:schemeClr>
                </a:solidFill>
              </a:rPr>
              <a:t>tarbiya</a:t>
            </a:r>
            <a:r>
              <a:rPr lang="ru-RU" sz="2800" b="1" dirty="0">
                <a:solidFill>
                  <a:schemeClr val="accent4">
                    <a:lumMod val="50000"/>
                  </a:schemeClr>
                </a:solidFill>
              </a:rPr>
              <a:t> </a:t>
            </a:r>
            <a:r>
              <a:rPr lang="ru-RU" sz="2800" b="1" dirty="0" err="1">
                <a:solidFill>
                  <a:schemeClr val="accent4">
                    <a:lumMod val="50000"/>
                  </a:schemeClr>
                </a:solidFill>
              </a:rPr>
              <a:t>bеrish</a:t>
            </a:r>
            <a:r>
              <a:rPr lang="ru-RU" sz="2800" b="1" dirty="0">
                <a:solidFill>
                  <a:schemeClr val="accent4">
                    <a:lumMod val="50000"/>
                  </a:schemeClr>
                </a:solidFill>
              </a:rPr>
              <a:t> </a:t>
            </a:r>
            <a:r>
              <a:rPr lang="ru-RU" sz="2800" b="1" dirty="0" err="1">
                <a:solidFill>
                  <a:schemeClr val="accent4">
                    <a:lumMod val="50000"/>
                  </a:schemeClr>
                </a:solidFill>
              </a:rPr>
              <a:t>texnologiyasi</a:t>
            </a:r>
            <a:r>
              <a:rPr lang="ru-RU" sz="2800" b="1" dirty="0">
                <a:solidFill>
                  <a:schemeClr val="accent4">
                    <a:lumMod val="50000"/>
                  </a:schemeClr>
                </a:solidFill>
              </a:rPr>
              <a:t/>
            </a:r>
            <a:br>
              <a:rPr lang="ru-RU" sz="2800" b="1" dirty="0">
                <a:solidFill>
                  <a:schemeClr val="accent4">
                    <a:lumMod val="50000"/>
                  </a:schemeClr>
                </a:solidFill>
              </a:rPr>
            </a:br>
            <a:endParaRPr lang="ru-RU" sz="2800" b="1" dirty="0">
              <a:solidFill>
                <a:schemeClr val="accent4">
                  <a:lumMod val="50000"/>
                </a:schemeClr>
              </a:solidFill>
            </a:endParaRPr>
          </a:p>
        </p:txBody>
      </p:sp>
      <p:sp>
        <p:nvSpPr>
          <p:cNvPr id="21506" name="Объект 2"/>
          <p:cNvSpPr>
            <a:spLocks noGrp="1"/>
          </p:cNvSpPr>
          <p:nvPr>
            <p:ph idx="1"/>
          </p:nvPr>
        </p:nvSpPr>
        <p:spPr/>
        <p:txBody>
          <a:bodyPr/>
          <a:lstStyle/>
          <a:p>
            <a:r>
              <a:rPr lang="ru-RU" sz="2200" smtClean="0"/>
              <a:t>Bashariyat orzusi bo`lmish barkamol avlodni tarbiyalash koinot atalmish ulkan ekologik tizimning xatosiz ishlashiga ma'lum bir ma'noda bog`liqdir. </a:t>
            </a:r>
            <a:r>
              <a:rPr lang="en-US" sz="2200" smtClean="0"/>
              <a:t>1-</a:t>
            </a:r>
            <a:r>
              <a:rPr lang="ru-RU" sz="2200" smtClean="0"/>
              <a:t>Prеzidеnt I.A.Karimov ekologiya masalasiga alohida to`xtalib, «Ekologiya har bir fuqaroning va oilaning maxsus e'tibor zonasiga aylanishi zarur», dеb ta'kidlashi ham bеjiz emas.</a:t>
            </a:r>
          </a:p>
          <a:p>
            <a:r>
              <a:rPr lang="ru-RU" sz="2200" smtClean="0"/>
              <a:t>Xalqimizning «Sog` tanda –sog`lom aql», dеgan naqli asrlar davomida avloddan –avlodga o`tib kеlmoqda, chunki atrof –muhit tozaligi, tabiat sofligi, go`zalligi, boyligi insonnning go’dakligidanoq sog’lom, jismonan baquvvat, aqlan yеtuk bo’lib o’sishida muhim ahamiyatga ega.</a:t>
            </a:r>
          </a:p>
          <a:p>
            <a:endParaRPr lang="ru-RU" sz="220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Объект 2"/>
          <p:cNvSpPr>
            <a:spLocks noGrp="1"/>
          </p:cNvSpPr>
          <p:nvPr>
            <p:ph idx="1"/>
          </p:nvPr>
        </p:nvSpPr>
        <p:spPr>
          <a:xfrm>
            <a:off x="666750" y="763588"/>
            <a:ext cx="9771063" cy="5846762"/>
          </a:xfrm>
        </p:spPr>
        <p:txBody>
          <a:bodyPr/>
          <a:lstStyle/>
          <a:p>
            <a:endParaRPr lang="en-US" sz="2500" smtClean="0"/>
          </a:p>
          <a:p>
            <a:r>
              <a:rPr lang="ru-RU" sz="2500" smtClean="0"/>
              <a:t>Tabiatning rang-barangligi foydaligi va zararli tomonlarini tanishtirib borish bilan birga uni asrab avaylash,rivojlantirish boyitish lozimligini , buning uchun har birimiz mas'ul ekanligimizni va mеhnat qilishimiz lozimligini ta'kidlaymiz.</a:t>
            </a:r>
          </a:p>
          <a:p>
            <a:r>
              <a:rPr lang="ru-RU" sz="2500" smtClean="0"/>
              <a:t>Ekologik tarbiya asosan tabiat haqidagi tasavvurni shakllantirsh orqali tabiat bilan tanishtirish mеxnat mashgulotlarida bеrib boriladi.    «Uchinchi ming yillikning bolasi»dasturida bеrilgan mavzularga qo’shimcha qilib, o’lkamizga xos jonli va jonsiz tabiat,o’simliklar va xayvonot dunyosi xaqida tasavvurlar shakllantirib boriladi. </a:t>
            </a:r>
            <a:r>
              <a:rPr lang="en-US" sz="2500" smtClean="0"/>
              <a:t>Bogchalarda ekologik ta'lim bo’yicha olib borilayotgan ishlar birinchi kichik guruhdan boshlanadi.</a:t>
            </a:r>
            <a:endParaRPr lang="ru-RU" sz="2500" smtClean="0"/>
          </a:p>
          <a:p>
            <a:endParaRPr lang="ru-RU" sz="250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ъект 2"/>
          <p:cNvSpPr>
            <a:spLocks noGrp="1"/>
          </p:cNvSpPr>
          <p:nvPr>
            <p:ph idx="1"/>
          </p:nvPr>
        </p:nvSpPr>
        <p:spPr>
          <a:xfrm>
            <a:off x="677863" y="704850"/>
            <a:ext cx="8596312" cy="5337175"/>
          </a:xfrm>
        </p:spPr>
        <p:txBody>
          <a:bodyPr/>
          <a:lstStyle/>
          <a:p>
            <a:endParaRPr lang="en-US" sz="2800" smtClean="0"/>
          </a:p>
          <a:p>
            <a:r>
              <a:rPr lang="en-US" sz="2800" smtClean="0"/>
              <a:t>Maktabgacha yoshdagi bolalar ta'lim-tarbiyasiga qo'yilgan davlat talablari shu talablar asosida tuzilgan «Uchinchi ming-yillikning bolasi» tayanch dasturi (2000y) asosida amalga oshiriladi.</a:t>
            </a:r>
            <a:endParaRPr lang="ru-RU" sz="2800" smtClean="0"/>
          </a:p>
          <a:p>
            <a:r>
              <a:rPr lang="en-US" sz="2800" smtClean="0"/>
              <a:t>Maktabgacha ta'lim yoshidagi bolalarni tabiat bilan tanishtirish dasturning «Bolalarni jismoniy rivojlantirish», «BolaIarning nutqi va tafakkurini rivojlantirish», «Ma'naviy-madaniy yetuklik» bo'limlarida o'z aksini topgan.</a:t>
            </a:r>
            <a:endParaRPr lang="ru-RU" sz="2800" smtClean="0"/>
          </a:p>
          <a:p>
            <a:endParaRPr lang="ru-RU" sz="280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Объект 2"/>
          <p:cNvSpPr>
            <a:spLocks noGrp="1"/>
          </p:cNvSpPr>
          <p:nvPr>
            <p:ph idx="1"/>
          </p:nvPr>
        </p:nvSpPr>
        <p:spPr>
          <a:xfrm>
            <a:off x="677863" y="639763"/>
            <a:ext cx="8596312" cy="5402262"/>
          </a:xfrm>
        </p:spPr>
        <p:txBody>
          <a:bodyPr/>
          <a:lstStyle/>
          <a:p>
            <a:r>
              <a:rPr lang="en-US" sz="2800" smtClean="0"/>
              <a:t>Dastur bolalarning yoshi, psixologik hamda fiziologik xususiyatlariga mos ravishda aqliy, axloqiy, jismoniy, estetik, ekoiogik ta'lim-tarbiya berishni o'z oldiga vazifa qilib qo'ygan. Bu vazifani hal etishda «Ta'lim to'g'risida»gi Qonun, «Kadrlar tayyorlash milliy dasturi» hamda «Sog'lom avlod» davlat dasturi tayanch bo'la oladi. «Uchinchi ming yillikning bolasi» dasturi yetti yoshgacha bo'lgan bolalar tarbiyasini o'z ichiga olib, ta'lim va tarbiyaning ma'lum qirralarini bog'chada singdirishni rivojlantiradi.</a:t>
            </a:r>
            <a:endParaRPr lang="ru-RU" sz="2800" smtClean="0"/>
          </a:p>
          <a:p>
            <a:endParaRPr lang="ru-RU" sz="280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Заголовок 1"/>
          <p:cNvSpPr>
            <a:spLocks noGrp="1"/>
          </p:cNvSpPr>
          <p:nvPr>
            <p:ph type="title"/>
          </p:nvPr>
        </p:nvSpPr>
        <p:spPr/>
        <p:txBody>
          <a:bodyPr/>
          <a:lstStyle/>
          <a:p>
            <a:endParaRPr lang="ru-RU" smtClean="0"/>
          </a:p>
        </p:txBody>
      </p:sp>
      <p:pic>
        <p:nvPicPr>
          <p:cNvPr id="25602" name="Объект 3"/>
          <p:cNvPicPr>
            <a:picLocks noGrp="1" noChangeAspect="1"/>
          </p:cNvPicPr>
          <p:nvPr>
            <p:ph idx="1"/>
          </p:nvPr>
        </p:nvPicPr>
        <p:blipFill>
          <a:blip r:embed="rId2"/>
          <a:srcRect/>
          <a:stretch>
            <a:fillRect/>
          </a:stretch>
        </p:blipFill>
        <p:spPr>
          <a:xfrm>
            <a:off x="769938" y="609600"/>
            <a:ext cx="10582275" cy="5803900"/>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p:txBody>
          <a:bodyPr/>
          <a:lstStyle/>
          <a:p>
            <a:r>
              <a:rPr lang="en-US" sz="3000" b="1" i="1" smtClean="0"/>
              <a:t>Maktabgacha ta'lim muassasasi tayyorlov guruhida tabiat bilan tanishtirish                                                                                                                                                                                                                                                                </a:t>
            </a:r>
            <a:r>
              <a:rPr lang="en-US" sz="3000" smtClean="0"/>
              <a:t> </a:t>
            </a:r>
            <a:endParaRPr lang="ru-RU" sz="3000" smtClean="0"/>
          </a:p>
        </p:txBody>
      </p:sp>
      <p:sp>
        <p:nvSpPr>
          <p:cNvPr id="26626" name="Объект 2"/>
          <p:cNvSpPr>
            <a:spLocks noGrp="1"/>
          </p:cNvSpPr>
          <p:nvPr>
            <p:ph idx="1"/>
          </p:nvPr>
        </p:nvSpPr>
        <p:spPr/>
        <p:txBody>
          <a:bodyPr/>
          <a:lstStyle/>
          <a:p>
            <a:r>
              <a:rPr lang="en-US" sz="2000" smtClean="0"/>
              <a:t>Maktabgacha ta'lim muassasasi tayyorlov guruhida tabiat bilan tani                                                                                                                                                                                                                                                                               shtirish xilma-xil shakllarda: mashg'ulotlarda, ekskursiyalarda, kundalik hayotda, kuzatishlarda, suhbatlarda, hamda mehnatda amalga oshiriladi.</a:t>
            </a:r>
            <a:endParaRPr lang="ru-RU" sz="2000" smtClean="0"/>
          </a:p>
          <a:p>
            <a:r>
              <a:rPr lang="en-US" sz="2000" smtClean="0"/>
              <a:t>Mashg’ulotlar. Bolalarni tabiat bilan tanishtirish mashg'ulotlari bilim­larni bolalarning imkoniyati hamda tabiatning xususiyatlarini nazarda tutgan holda shakllantirish imkonini beradi. Tarbiyachi rahbarligida o'tadigan mashg'ulotlarda bolalarda dastur talablariga muvofiq elementar bilimlar shakllanadi, asosiy bilish jarayonlari va bolalarning qobiliyatlari ma'lum bir tartibda rivojlantiriladi. </a:t>
            </a:r>
            <a:endParaRPr lang="ru-RU" sz="200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ъект 2"/>
          <p:cNvSpPr>
            <a:spLocks noGrp="1"/>
          </p:cNvSpPr>
          <p:nvPr>
            <p:ph idx="1"/>
          </p:nvPr>
        </p:nvSpPr>
        <p:spPr>
          <a:xfrm>
            <a:off x="677863" y="744538"/>
            <a:ext cx="8596312" cy="5297487"/>
          </a:xfrm>
        </p:spPr>
        <p:txBody>
          <a:bodyPr/>
          <a:lstStyle/>
          <a:p>
            <a:pPr marL="457200" lvl="1" indent="0">
              <a:buFont typeface="Wingdings 3" pitchFamily="18" charset="2"/>
              <a:buNone/>
            </a:pPr>
            <a:endParaRPr lang="en-US" sz="2200" smtClean="0"/>
          </a:p>
          <a:p>
            <a:pPr marL="457200" lvl="1" indent="0">
              <a:buFont typeface="Wingdings 3" pitchFamily="18" charset="2"/>
              <a:buNone/>
            </a:pPr>
            <a:r>
              <a:rPr lang="en-US" sz="2200" smtClean="0"/>
              <a:t>Kundalik hayotda kuzatish, o'yin, mehnat vaqtida bolalarning shaxsiy bilimlari yig'ilib boradi. Mashg'ulotlar ularga aniqlash va tizimlashtirish imkonini beradi.</a:t>
            </a:r>
            <a:endParaRPr lang="ru-RU" sz="2200" smtClean="0"/>
          </a:p>
          <a:p>
            <a:r>
              <a:rPr lang="en-US" sz="2400" smtClean="0"/>
              <a:t>Bolalarni mashg'ulotlarda o'qitish turli metodlarda amalga oshiriladi. Metod mashg'ulot turi, uning asosiy maqsadiga ko'ra tanlanadi.</a:t>
            </a:r>
            <a:endParaRPr lang="ru-RU" sz="2400" smtClean="0"/>
          </a:p>
          <a:p>
            <a:r>
              <a:rPr lang="en-US" sz="2400" smtClean="0"/>
              <a:t>Mashg'ulotlarning bir xillarida boshlang'ich bilimlar shakllantiriladi. Shu maqsadda tarbiyachi kuzatish, rasmlarni ko'rish, badiiy asarlarni o'qish, hikoya, diafilm va kinofilmlarni ko'rsatishdan foydalanadi. Boshqa mashg'ulotlarda esa bilimlar kengaytiriladi va chuqurlashtiriladi.</a:t>
            </a:r>
            <a:endParaRPr lang="ru-RU" sz="2400" smtClean="0"/>
          </a:p>
          <a:p>
            <a:endParaRPr lang="ru-RU" sz="2400" smtClean="0"/>
          </a:p>
        </p:txBody>
      </p:sp>
    </p:spTree>
  </p:cSld>
  <p:clrMapOvr>
    <a:masterClrMapping/>
  </p:clrMapOvr>
</p:sld>
</file>

<file path=ppt/theme/theme1.xml><?xml version="1.0" encoding="utf-8"?>
<a:theme xmlns:a="http://schemas.openxmlformats.org/drawingml/2006/main" name="Аспект">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28</TotalTime>
  <Words>1047</Words>
  <Application>Microsoft Office PowerPoint</Application>
  <PresentationFormat>Произвольный</PresentationFormat>
  <Paragraphs>40</Paragraphs>
  <Slides>17</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3</vt:i4>
      </vt:variant>
      <vt:variant>
        <vt:lpstr>Заголовки слайдов</vt:lpstr>
      </vt:variant>
      <vt:variant>
        <vt:i4>17</vt:i4>
      </vt:variant>
    </vt:vector>
  </HeadingPairs>
  <TitlesOfParts>
    <vt:vector size="24" baseType="lpstr">
      <vt:lpstr>Trebuchet MS</vt:lpstr>
      <vt:lpstr>Arial</vt:lpstr>
      <vt:lpstr>Wingdings 3</vt:lpstr>
      <vt:lpstr>Calibri</vt:lpstr>
      <vt:lpstr>Аспект</vt:lpstr>
      <vt:lpstr>Аспект</vt:lpstr>
      <vt:lpstr>Аспект</vt:lpstr>
      <vt:lpstr>MAVZU: TABIAT BILAN TANISHTIRISH ORQALI MAKTABGACHA YOSHDAGI BOLALARDA EKOLOGIK MADANIYATNI RIVOJLANTIRISH.</vt:lpstr>
      <vt:lpstr>Слайд 2</vt:lpstr>
      <vt:lpstr>1. Maktabgacha ta’lim muassasasida bolalarga ekologik tarbiya bеrish texnologiyasi </vt:lpstr>
      <vt:lpstr>Слайд 4</vt:lpstr>
      <vt:lpstr>Слайд 5</vt:lpstr>
      <vt:lpstr>Слайд 6</vt:lpstr>
      <vt:lpstr>Слайд 7</vt:lpstr>
      <vt:lpstr>Maktabgacha ta'lim muassasasi tayyorlov guruhida tabiat bilan tanishtirish                                                                                                                                                                                                                                                                 </vt:lpstr>
      <vt:lpstr>Слайд 9</vt:lpstr>
      <vt:lpstr>Слайд 10</vt:lpstr>
      <vt:lpstr>Слайд 11</vt:lpstr>
      <vt:lpstr>3.Bolalar bog’chasida jonli tabiat burchagining tashkil qilinishi </vt:lpstr>
      <vt:lpstr>Слайд 13</vt:lpstr>
      <vt:lpstr>Слайд 14</vt:lpstr>
      <vt:lpstr>Слайд 15</vt:lpstr>
      <vt:lpstr>Слайд 16</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GULISTON DAVLAT UNIVERSITETI PEGAGOGIKA FAKULTETI MAKTABGACHA TA’LIM YO’NALISHI 43-15 GURUH TALABASI JURABOYEVA D VA KAMOLITDINOVA M NING MT DA BOLALARNI TABIAT BILAN TANISHTIRISH METODIKASI FANIDAN TAQDIMOTI</dc:title>
  <dc:creator>DILSHODA</dc:creator>
  <cp:lastModifiedBy>1</cp:lastModifiedBy>
  <cp:revision>5</cp:revision>
  <dcterms:created xsi:type="dcterms:W3CDTF">2017-11-02T11:08:07Z</dcterms:created>
  <dcterms:modified xsi:type="dcterms:W3CDTF">2006-11-02T11:41:45Z</dcterms:modified>
</cp:coreProperties>
</file>