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98" r:id="rId3"/>
    <p:sldId id="293" r:id="rId4"/>
    <p:sldId id="294" r:id="rId5"/>
    <p:sldId id="295" r:id="rId6"/>
    <p:sldId id="296" r:id="rId7"/>
    <p:sldId id="297" r:id="rId8"/>
    <p:sldId id="299" r:id="rId9"/>
    <p:sldId id="279" r:id="rId10"/>
    <p:sldId id="300" r:id="rId11"/>
    <p:sldId id="301" r:id="rId12"/>
    <p:sldId id="302" r:id="rId13"/>
    <p:sldId id="285" r:id="rId14"/>
    <p:sldId id="280" r:id="rId15"/>
    <p:sldId id="281" r:id="rId16"/>
    <p:sldId id="282" r:id="rId17"/>
    <p:sldId id="283" r:id="rId18"/>
    <p:sldId id="284" r:id="rId19"/>
    <p:sldId id="286" r:id="rId20"/>
    <p:sldId id="287" r:id="rId21"/>
    <p:sldId id="288" r:id="rId22"/>
    <p:sldId id="303" r:id="rId23"/>
    <p:sldId id="291" r:id="rId24"/>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D9FC"/>
    <a:srgbClr val="9A95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4C1A8A3-306A-4EB7-A6B1-4F7E0EB9C5D6}" styleName="Средний стиль 3 - акцент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6E25E649-3F16-4E02-A733-19D2CDBF48F0}" styleName="Средний стиль 3 - акцент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112" autoAdjust="0"/>
    <p:restoredTop sz="94660"/>
  </p:normalViewPr>
  <p:slideViewPr>
    <p:cSldViewPr>
      <p:cViewPr varScale="1">
        <p:scale>
          <a:sx n="71" d="100"/>
          <a:sy n="71" d="100"/>
        </p:scale>
        <p:origin x="1662"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0639AE-1C8D-4A94-B62C-AC3A321F9241}" type="doc">
      <dgm:prSet loTypeId="urn:microsoft.com/office/officeart/2005/8/layout/pyramid2" loCatId="list" qsTypeId="urn:microsoft.com/office/officeart/2005/8/quickstyle/simple1" qsCatId="simple" csTypeId="urn:microsoft.com/office/officeart/2005/8/colors/accent1_2" csCatId="accent1" phldr="1"/>
      <dgm:spPr/>
    </dgm:pt>
    <dgm:pt modelId="{78C4F4F7-0061-4AB2-80E6-36DBA39FAB53}">
      <dgm:prSet phldrT="[Текст]" custT="1">
        <dgm:style>
          <a:lnRef idx="1">
            <a:schemeClr val="accent2"/>
          </a:lnRef>
          <a:fillRef idx="2">
            <a:schemeClr val="accent2"/>
          </a:fillRef>
          <a:effectRef idx="1">
            <a:schemeClr val="accent2"/>
          </a:effectRef>
          <a:fontRef idx="minor">
            <a:schemeClr val="dk1"/>
          </a:fontRef>
        </dgm:style>
      </dgm:prSet>
      <dgm:spPr/>
      <dgm:t>
        <a:bodyPr/>
        <a:lstStyle/>
        <a:p>
          <a:pPr algn="just"/>
          <a:r>
            <a:rPr lang="it-IT" sz="1800" b="1" dirty="0" smtClean="0">
              <a:solidFill>
                <a:srgbClr val="002060"/>
              </a:solidFill>
              <a:latin typeface="Georgia" pitchFamily="18" charset="0"/>
            </a:rPr>
            <a:t>Ishning dolzarbligi. </a:t>
          </a:r>
          <a:r>
            <a:rPr lang="it-IT" sz="1800" dirty="0" smtClean="0">
              <a:solidFill>
                <a:srgbClr val="002060"/>
              </a:solidFill>
              <a:latin typeface="Georgia" pitchFamily="18" charset="0"/>
            </a:rPr>
            <a:t>Fizika ta’limida</a:t>
          </a:r>
          <a:r>
            <a:rPr lang="ru-RU" sz="1800" dirty="0" smtClean="0">
              <a:solidFill>
                <a:srgbClr val="002060"/>
              </a:solidFill>
              <a:latin typeface="Georgia" pitchFamily="18" charset="0"/>
            </a:rPr>
            <a:t> </a:t>
          </a:r>
          <a:r>
            <a:rPr lang="en-US" sz="1800" dirty="0" smtClean="0">
              <a:solidFill>
                <a:srgbClr val="002060"/>
              </a:solidFill>
              <a:latin typeface="Georgia" pitchFamily="18" charset="0"/>
            </a:rPr>
            <a:t>“</a:t>
          </a:r>
          <a:r>
            <a:rPr lang="en-US" sz="1800" dirty="0" err="1" smtClean="0">
              <a:solidFill>
                <a:srgbClr val="002060"/>
              </a:solidFill>
              <a:latin typeface="Georgia" pitchFamily="18" charset="0"/>
            </a:rPr>
            <a:t>lazerlar</a:t>
          </a:r>
          <a:r>
            <a:rPr lang="en-US" sz="1800" dirty="0" smtClean="0">
              <a:solidFill>
                <a:srgbClr val="002060"/>
              </a:solidFill>
              <a:latin typeface="Georgia" pitchFamily="18" charset="0"/>
            </a:rPr>
            <a:t> </a:t>
          </a:r>
          <a:r>
            <a:rPr lang="en-US" sz="1800" dirty="0" err="1" smtClean="0">
              <a:solidFill>
                <a:srgbClr val="002060"/>
              </a:solidFill>
              <a:latin typeface="Georgia" pitchFamily="18" charset="0"/>
            </a:rPr>
            <a:t>va</a:t>
          </a:r>
          <a:r>
            <a:rPr lang="en-US" sz="1800" dirty="0" smtClean="0">
              <a:solidFill>
                <a:srgbClr val="002060"/>
              </a:solidFill>
              <a:latin typeface="Georgia" pitchFamily="18" charset="0"/>
            </a:rPr>
            <a:t> </a:t>
          </a:r>
          <a:r>
            <a:rPr lang="en-US" sz="1800" dirty="0" err="1" smtClean="0">
              <a:solidFill>
                <a:srgbClr val="002060"/>
              </a:solidFill>
              <a:latin typeface="Georgia" pitchFamily="18" charset="0"/>
            </a:rPr>
            <a:t>ularning</a:t>
          </a:r>
          <a:r>
            <a:rPr lang="en-US" sz="1800" dirty="0" smtClean="0">
              <a:solidFill>
                <a:srgbClr val="002060"/>
              </a:solidFill>
              <a:latin typeface="Georgia" pitchFamily="18" charset="0"/>
            </a:rPr>
            <a:t> </a:t>
          </a:r>
          <a:r>
            <a:rPr lang="en-US" sz="1800" dirty="0" err="1" smtClean="0">
              <a:solidFill>
                <a:srgbClr val="002060"/>
              </a:solidFill>
              <a:latin typeface="Georgia" pitchFamily="18" charset="0"/>
            </a:rPr>
            <a:t>ahamiyati</a:t>
          </a:r>
          <a:r>
            <a:rPr lang="en-US" sz="1800" dirty="0" smtClean="0">
              <a:solidFill>
                <a:srgbClr val="002060"/>
              </a:solidFill>
              <a:latin typeface="Georgia" pitchFamily="18" charset="0"/>
            </a:rPr>
            <a:t> ”</a:t>
          </a:r>
          <a:r>
            <a:rPr lang="en-US" sz="1800" dirty="0" err="1" smtClean="0">
              <a:solidFill>
                <a:srgbClr val="002060"/>
              </a:solidFill>
              <a:latin typeface="Georgia" pitchFamily="18" charset="0"/>
            </a:rPr>
            <a:t>mavzusini</a:t>
          </a:r>
          <a:r>
            <a:rPr lang="en-US" sz="1800" dirty="0" smtClean="0">
              <a:solidFill>
                <a:srgbClr val="002060"/>
              </a:solidFill>
              <a:latin typeface="Georgia" pitchFamily="18" charset="0"/>
            </a:rPr>
            <a:t> </a:t>
          </a:r>
          <a:r>
            <a:rPr lang="en-US" sz="1800" dirty="0" err="1" smtClean="0">
              <a:solidFill>
                <a:srgbClr val="002060"/>
              </a:solidFill>
              <a:latin typeface="Georgia" pitchFamily="18" charset="0"/>
            </a:rPr>
            <a:t>o`qitishda</a:t>
          </a:r>
          <a:r>
            <a:rPr lang="en-US" sz="1800" dirty="0" smtClean="0">
              <a:solidFill>
                <a:srgbClr val="002060"/>
              </a:solidFill>
              <a:latin typeface="Georgia" pitchFamily="18" charset="0"/>
            </a:rPr>
            <a:t> </a:t>
          </a:r>
          <a:r>
            <a:rPr lang="it-IT" sz="1800" dirty="0" smtClean="0">
              <a:solidFill>
                <a:srgbClr val="002060"/>
              </a:solidFill>
              <a:latin typeface="Georgia" pitchFamily="18" charset="0"/>
            </a:rPr>
            <a:t> yangi pedagogik texnologiyalarni joriy etish orqali ta’lim sifatini oshirish va  yuksak samaralarga erishishning optimal usullarini aniqlash, qolaversa yangi interfaol usullarni ishlab chiqish va ta’lim jarayoniga tadbiq etishdir.</a:t>
          </a:r>
          <a:endParaRPr lang="ru-RU" sz="1800" dirty="0">
            <a:solidFill>
              <a:srgbClr val="002060"/>
            </a:solidFill>
          </a:endParaRPr>
        </a:p>
      </dgm:t>
    </dgm:pt>
    <dgm:pt modelId="{0BFDFE71-24A6-4A73-8492-AB999271DAF2}" type="parTrans" cxnId="{BF023624-F235-4EDC-B1CD-6081E7137F0E}">
      <dgm:prSet/>
      <dgm:spPr/>
      <dgm:t>
        <a:bodyPr/>
        <a:lstStyle/>
        <a:p>
          <a:endParaRPr lang="ru-RU"/>
        </a:p>
      </dgm:t>
    </dgm:pt>
    <dgm:pt modelId="{1E0B2382-CC40-4E6D-B6D7-081E6F2B0536}" type="sibTrans" cxnId="{BF023624-F235-4EDC-B1CD-6081E7137F0E}">
      <dgm:prSet/>
      <dgm:spPr/>
      <dgm:t>
        <a:bodyPr/>
        <a:lstStyle/>
        <a:p>
          <a:endParaRPr lang="ru-RU"/>
        </a:p>
      </dgm:t>
    </dgm:pt>
    <dgm:pt modelId="{5A1B2FFB-89E6-433C-8FC9-4EB36D73609A}">
      <dgm:prSet custT="1">
        <dgm:style>
          <a:lnRef idx="1">
            <a:schemeClr val="accent4"/>
          </a:lnRef>
          <a:fillRef idx="2">
            <a:schemeClr val="accent4"/>
          </a:fillRef>
          <a:effectRef idx="1">
            <a:schemeClr val="accent4"/>
          </a:effectRef>
          <a:fontRef idx="minor">
            <a:schemeClr val="dk1"/>
          </a:fontRef>
        </dgm:style>
      </dgm:prSet>
      <dgm:spPr/>
      <dgm:t>
        <a:bodyPr/>
        <a:lstStyle/>
        <a:p>
          <a:pPr algn="just"/>
          <a:r>
            <a:rPr lang="it-IT" sz="1600" dirty="0" smtClean="0">
              <a:solidFill>
                <a:srgbClr val="002060"/>
              </a:solidFill>
            </a:rPr>
            <a:t>1.Fizika ta’limida yaxshi samara beradigan pedagogik texnologiyalarni aniqlash.</a:t>
          </a:r>
          <a:endParaRPr lang="ru-RU" sz="1600" dirty="0">
            <a:solidFill>
              <a:srgbClr val="002060"/>
            </a:solidFill>
          </a:endParaRPr>
        </a:p>
      </dgm:t>
    </dgm:pt>
    <dgm:pt modelId="{0FAD08BF-5069-453B-A532-3DF03AD31AF8}" type="parTrans" cxnId="{CDA3A074-FBDD-487F-88B1-CC16E6A9DD2D}">
      <dgm:prSet/>
      <dgm:spPr/>
      <dgm:t>
        <a:bodyPr/>
        <a:lstStyle/>
        <a:p>
          <a:endParaRPr lang="ru-RU"/>
        </a:p>
      </dgm:t>
    </dgm:pt>
    <dgm:pt modelId="{6B1DB2AD-B554-4A0A-A506-E033F3FBAC6E}" type="sibTrans" cxnId="{CDA3A074-FBDD-487F-88B1-CC16E6A9DD2D}">
      <dgm:prSet/>
      <dgm:spPr/>
      <dgm:t>
        <a:bodyPr/>
        <a:lstStyle/>
        <a:p>
          <a:endParaRPr lang="ru-RU"/>
        </a:p>
      </dgm:t>
    </dgm:pt>
    <dgm:pt modelId="{42B27ACB-CA3D-41E5-89AF-0EBD73B70EF3}">
      <dgm:prSet custT="1">
        <dgm:style>
          <a:lnRef idx="1">
            <a:schemeClr val="accent4"/>
          </a:lnRef>
          <a:fillRef idx="2">
            <a:schemeClr val="accent4"/>
          </a:fillRef>
          <a:effectRef idx="1">
            <a:schemeClr val="accent4"/>
          </a:effectRef>
          <a:fontRef idx="minor">
            <a:schemeClr val="dk1"/>
          </a:fontRef>
        </dgm:style>
      </dgm:prSet>
      <dgm:spPr/>
      <dgm:t>
        <a:bodyPr/>
        <a:lstStyle/>
        <a:p>
          <a:pPr algn="just"/>
          <a:r>
            <a:rPr lang="it-IT" sz="1600" dirty="0" smtClean="0">
              <a:solidFill>
                <a:srgbClr val="002060"/>
              </a:solidFill>
            </a:rPr>
            <a:t>2.Tanlab olingan interfaol metodlarni mos mavzularga qo’llash texnologiyasini ishlab chiqish.</a:t>
          </a:r>
          <a:endParaRPr lang="ru-RU" sz="1600" dirty="0">
            <a:solidFill>
              <a:srgbClr val="002060"/>
            </a:solidFill>
          </a:endParaRPr>
        </a:p>
      </dgm:t>
    </dgm:pt>
    <dgm:pt modelId="{BE345CE7-A458-499A-9A85-A4B4EC9A0486}" type="parTrans" cxnId="{ABCEF34C-7168-4251-BA3C-00D6DDB9D182}">
      <dgm:prSet/>
      <dgm:spPr/>
      <dgm:t>
        <a:bodyPr/>
        <a:lstStyle/>
        <a:p>
          <a:endParaRPr lang="ru-RU"/>
        </a:p>
      </dgm:t>
    </dgm:pt>
    <dgm:pt modelId="{8BA5BBF5-E65F-4040-AA43-64DF76478C40}" type="sibTrans" cxnId="{ABCEF34C-7168-4251-BA3C-00D6DDB9D182}">
      <dgm:prSet/>
      <dgm:spPr/>
      <dgm:t>
        <a:bodyPr/>
        <a:lstStyle/>
        <a:p>
          <a:endParaRPr lang="ru-RU"/>
        </a:p>
      </dgm:t>
    </dgm:pt>
    <dgm:pt modelId="{DF19A2F8-6DE9-4503-806C-FAD373987C9F}">
      <dgm:prSet custT="1">
        <dgm:style>
          <a:lnRef idx="1">
            <a:schemeClr val="accent4"/>
          </a:lnRef>
          <a:fillRef idx="2">
            <a:schemeClr val="accent4"/>
          </a:fillRef>
          <a:effectRef idx="1">
            <a:schemeClr val="accent4"/>
          </a:effectRef>
          <a:fontRef idx="minor">
            <a:schemeClr val="dk1"/>
          </a:fontRef>
        </dgm:style>
      </dgm:prSet>
      <dgm:spPr/>
      <dgm:t>
        <a:bodyPr/>
        <a:lstStyle/>
        <a:p>
          <a:pPr algn="just"/>
          <a:r>
            <a:rPr lang="it-IT" sz="1600" dirty="0" smtClean="0">
              <a:solidFill>
                <a:srgbClr val="002060"/>
              </a:solidFill>
            </a:rPr>
            <a:t>3.Bu interfaol metodlarni dars jarayoniga qo’llab sinovdan o’tkazish, tahlil etish va yaxshi samara bergan usullarni tanlab olish.</a:t>
          </a:r>
          <a:endParaRPr lang="ru-RU" sz="1600" dirty="0">
            <a:solidFill>
              <a:srgbClr val="002060"/>
            </a:solidFill>
          </a:endParaRPr>
        </a:p>
      </dgm:t>
    </dgm:pt>
    <dgm:pt modelId="{E6810693-44ED-4F47-A96C-97BBBBAC21D7}" type="parTrans" cxnId="{5F2A44AE-03AA-49D4-A630-EB029BF5A0AA}">
      <dgm:prSet/>
      <dgm:spPr/>
      <dgm:t>
        <a:bodyPr/>
        <a:lstStyle/>
        <a:p>
          <a:endParaRPr lang="ru-RU"/>
        </a:p>
      </dgm:t>
    </dgm:pt>
    <dgm:pt modelId="{28653A14-2EA1-4293-8FD4-32ECADFB8BFE}" type="sibTrans" cxnId="{5F2A44AE-03AA-49D4-A630-EB029BF5A0AA}">
      <dgm:prSet/>
      <dgm:spPr/>
      <dgm:t>
        <a:bodyPr/>
        <a:lstStyle/>
        <a:p>
          <a:endParaRPr lang="ru-RU"/>
        </a:p>
      </dgm:t>
    </dgm:pt>
    <dgm:pt modelId="{086FC246-1ECD-4816-B56C-2E004E98CA86}">
      <dgm:prSet custT="1">
        <dgm:style>
          <a:lnRef idx="1">
            <a:schemeClr val="accent4"/>
          </a:lnRef>
          <a:fillRef idx="2">
            <a:schemeClr val="accent4"/>
          </a:fillRef>
          <a:effectRef idx="1">
            <a:schemeClr val="accent4"/>
          </a:effectRef>
          <a:fontRef idx="minor">
            <a:schemeClr val="dk1"/>
          </a:fontRef>
        </dgm:style>
      </dgm:prSet>
      <dgm:spPr/>
      <dgm:t>
        <a:bodyPr/>
        <a:lstStyle/>
        <a:p>
          <a:pPr algn="just"/>
          <a:r>
            <a:rPr lang="en-US" sz="1800" dirty="0" err="1" smtClean="0">
              <a:solidFill>
                <a:srgbClr val="002060"/>
              </a:solidFill>
            </a:rPr>
            <a:t>I</a:t>
          </a:r>
          <a:r>
            <a:rPr lang="en-US" sz="1800" b="1" dirty="0" err="1" smtClean="0">
              <a:solidFill>
                <a:srgbClr val="002060"/>
              </a:solidFill>
            </a:rPr>
            <a:t>shning</a:t>
          </a:r>
          <a:r>
            <a:rPr lang="en-US" sz="1800" b="1" dirty="0" smtClean="0">
              <a:solidFill>
                <a:srgbClr val="002060"/>
              </a:solidFill>
            </a:rPr>
            <a:t> </a:t>
          </a:r>
          <a:r>
            <a:rPr lang="en-US" sz="1800" b="1" dirty="0" err="1" smtClean="0">
              <a:solidFill>
                <a:srgbClr val="002060"/>
              </a:solidFill>
            </a:rPr>
            <a:t>maqsadi</a:t>
          </a:r>
          <a:r>
            <a:rPr lang="en-US" sz="1800" b="1" dirty="0" smtClean="0">
              <a:solidFill>
                <a:srgbClr val="002060"/>
              </a:solidFill>
            </a:rPr>
            <a:t>:</a:t>
          </a:r>
          <a:r>
            <a:rPr lang="uz-Cyrl-UZ" sz="1800" dirty="0" smtClean="0">
              <a:solidFill>
                <a:srgbClr val="002060"/>
              </a:solidFill>
            </a:rPr>
            <a:t>Lazerlar va ularning ahamiyati mavzusini </a:t>
          </a:r>
          <a:r>
            <a:rPr lang="it-IT" sz="1800" dirty="0" smtClean="0">
              <a:solidFill>
                <a:srgbClr val="002060"/>
              </a:solidFill>
            </a:rPr>
            <a:t>o’qitish jarayonida yangi pedagogik texnologiyalarni qo’llash,  dars o’tish jarayonida aynan dars mavzusiga mos interfaol metodlarni qo’llay olish va yangi interfaol metodlarni ta’lim tizimiga joriy etishdan iborat. Bu maqsadlarga erishish uchun quyidagi vazifalar qo’yildi:</a:t>
          </a:r>
          <a:endParaRPr lang="ru-RU" sz="1800" dirty="0">
            <a:solidFill>
              <a:srgbClr val="002060"/>
            </a:solidFill>
          </a:endParaRPr>
        </a:p>
      </dgm:t>
    </dgm:pt>
    <dgm:pt modelId="{E1AC1005-928C-4601-8D15-F27D1F62E6EF}" type="parTrans" cxnId="{0290C53A-A16D-4F31-9AB4-508A40D34C87}">
      <dgm:prSet/>
      <dgm:spPr/>
      <dgm:t>
        <a:bodyPr/>
        <a:lstStyle/>
        <a:p>
          <a:endParaRPr lang="ru-RU"/>
        </a:p>
      </dgm:t>
    </dgm:pt>
    <dgm:pt modelId="{097C4AE3-2EC4-4F89-B197-2BE5130DF830}" type="sibTrans" cxnId="{0290C53A-A16D-4F31-9AB4-508A40D34C87}">
      <dgm:prSet/>
      <dgm:spPr/>
      <dgm:t>
        <a:bodyPr/>
        <a:lstStyle/>
        <a:p>
          <a:endParaRPr lang="ru-RU"/>
        </a:p>
      </dgm:t>
    </dgm:pt>
    <dgm:pt modelId="{D83B5878-B67C-43EC-AEF5-F9738CEE5AA0}" type="pres">
      <dgm:prSet presAssocID="{EE0639AE-1C8D-4A94-B62C-AC3A321F9241}" presName="compositeShape" presStyleCnt="0">
        <dgm:presLayoutVars>
          <dgm:dir/>
          <dgm:resizeHandles/>
        </dgm:presLayoutVars>
      </dgm:prSet>
      <dgm:spPr/>
    </dgm:pt>
    <dgm:pt modelId="{583900E2-8130-4237-AF04-58CE1EB0D530}" type="pres">
      <dgm:prSet presAssocID="{EE0639AE-1C8D-4A94-B62C-AC3A321F9241}" presName="pyramid" presStyleLbl="node1" presStyleIdx="0" presStyleCnt="1" custScaleX="98409"/>
      <dgm:spPr/>
    </dgm:pt>
    <dgm:pt modelId="{6FFDB0F1-0569-460C-8A57-114BDE5D806E}" type="pres">
      <dgm:prSet presAssocID="{EE0639AE-1C8D-4A94-B62C-AC3A321F9241}" presName="theList" presStyleCnt="0"/>
      <dgm:spPr/>
    </dgm:pt>
    <dgm:pt modelId="{AAE6541F-8F01-415C-AA2A-9C403BC12D70}" type="pres">
      <dgm:prSet presAssocID="{78C4F4F7-0061-4AB2-80E6-36DBA39FAB53}" presName="aNode" presStyleLbl="fgAcc1" presStyleIdx="0" presStyleCnt="5" custScaleX="157037" custScaleY="314431" custLinFactY="-38509" custLinFactNeighborX="2481" custLinFactNeighborY="-100000">
        <dgm:presLayoutVars>
          <dgm:bulletEnabled val="1"/>
        </dgm:presLayoutVars>
      </dgm:prSet>
      <dgm:spPr/>
      <dgm:t>
        <a:bodyPr/>
        <a:lstStyle/>
        <a:p>
          <a:endParaRPr lang="ru-RU"/>
        </a:p>
      </dgm:t>
    </dgm:pt>
    <dgm:pt modelId="{CF6DE4C1-3938-457D-8646-87D0C6E41D53}" type="pres">
      <dgm:prSet presAssocID="{78C4F4F7-0061-4AB2-80E6-36DBA39FAB53}" presName="aSpace" presStyleCnt="0"/>
      <dgm:spPr/>
    </dgm:pt>
    <dgm:pt modelId="{E02B5BC1-6318-49CF-9BA0-DB2F2F0CD964}" type="pres">
      <dgm:prSet presAssocID="{086FC246-1ECD-4816-B56C-2E004E98CA86}" presName="aNode" presStyleLbl="fgAcc1" presStyleIdx="1" presStyleCnt="5" custScaleX="155572" custScaleY="280420">
        <dgm:presLayoutVars>
          <dgm:bulletEnabled val="1"/>
        </dgm:presLayoutVars>
      </dgm:prSet>
      <dgm:spPr/>
      <dgm:t>
        <a:bodyPr/>
        <a:lstStyle/>
        <a:p>
          <a:endParaRPr lang="ru-RU"/>
        </a:p>
      </dgm:t>
    </dgm:pt>
    <dgm:pt modelId="{A8C6370A-B311-498A-94F0-1C9D590B3485}" type="pres">
      <dgm:prSet presAssocID="{086FC246-1ECD-4816-B56C-2E004E98CA86}" presName="aSpace" presStyleCnt="0"/>
      <dgm:spPr/>
    </dgm:pt>
    <dgm:pt modelId="{DE269BEE-764E-44DE-ABB6-6664416957C8}" type="pres">
      <dgm:prSet presAssocID="{5A1B2FFB-89E6-433C-8FC9-4EB36D73609A}" presName="aNode" presStyleLbl="fgAcc1" presStyleIdx="2" presStyleCnt="5" custScaleX="152076">
        <dgm:presLayoutVars>
          <dgm:bulletEnabled val="1"/>
        </dgm:presLayoutVars>
      </dgm:prSet>
      <dgm:spPr/>
      <dgm:t>
        <a:bodyPr/>
        <a:lstStyle/>
        <a:p>
          <a:endParaRPr lang="ru-RU"/>
        </a:p>
      </dgm:t>
    </dgm:pt>
    <dgm:pt modelId="{FD3ACB39-F650-4760-A102-20413D27C04A}" type="pres">
      <dgm:prSet presAssocID="{5A1B2FFB-89E6-433C-8FC9-4EB36D73609A}" presName="aSpace" presStyleCnt="0"/>
      <dgm:spPr/>
    </dgm:pt>
    <dgm:pt modelId="{4BFFB62A-7D30-4CCE-AB00-7147EF89BDE6}" type="pres">
      <dgm:prSet presAssocID="{42B27ACB-CA3D-41E5-89AF-0EBD73B70EF3}" presName="aNode" presStyleLbl="fgAcc1" presStyleIdx="3" presStyleCnt="5" custScaleX="148579">
        <dgm:presLayoutVars>
          <dgm:bulletEnabled val="1"/>
        </dgm:presLayoutVars>
      </dgm:prSet>
      <dgm:spPr/>
      <dgm:t>
        <a:bodyPr/>
        <a:lstStyle/>
        <a:p>
          <a:endParaRPr lang="ru-RU"/>
        </a:p>
      </dgm:t>
    </dgm:pt>
    <dgm:pt modelId="{B5C2238C-AA83-4C29-BCDE-FF558974F271}" type="pres">
      <dgm:prSet presAssocID="{42B27ACB-CA3D-41E5-89AF-0EBD73B70EF3}" presName="aSpace" presStyleCnt="0"/>
      <dgm:spPr/>
    </dgm:pt>
    <dgm:pt modelId="{D5857633-F1E0-4BCE-8EAD-796C8738DD77}" type="pres">
      <dgm:prSet presAssocID="{DF19A2F8-6DE9-4503-806C-FAD373987C9F}" presName="aNode" presStyleLbl="fgAcc1" presStyleIdx="4" presStyleCnt="5" custScaleX="148579">
        <dgm:presLayoutVars>
          <dgm:bulletEnabled val="1"/>
        </dgm:presLayoutVars>
      </dgm:prSet>
      <dgm:spPr/>
      <dgm:t>
        <a:bodyPr/>
        <a:lstStyle/>
        <a:p>
          <a:endParaRPr lang="ru-RU"/>
        </a:p>
      </dgm:t>
    </dgm:pt>
    <dgm:pt modelId="{3B907A84-7928-4A26-801C-3884749C1B35}" type="pres">
      <dgm:prSet presAssocID="{DF19A2F8-6DE9-4503-806C-FAD373987C9F}" presName="aSpace" presStyleCnt="0"/>
      <dgm:spPr/>
    </dgm:pt>
  </dgm:ptLst>
  <dgm:cxnLst>
    <dgm:cxn modelId="{D43A81DC-15DE-4FB6-B6C4-C6C4FB4B9E43}" type="presOf" srcId="{42B27ACB-CA3D-41E5-89AF-0EBD73B70EF3}" destId="{4BFFB62A-7D30-4CCE-AB00-7147EF89BDE6}" srcOrd="0" destOrd="0" presId="urn:microsoft.com/office/officeart/2005/8/layout/pyramid2"/>
    <dgm:cxn modelId="{5F2A44AE-03AA-49D4-A630-EB029BF5A0AA}" srcId="{EE0639AE-1C8D-4A94-B62C-AC3A321F9241}" destId="{DF19A2F8-6DE9-4503-806C-FAD373987C9F}" srcOrd="4" destOrd="0" parTransId="{E6810693-44ED-4F47-A96C-97BBBBAC21D7}" sibTransId="{28653A14-2EA1-4293-8FD4-32ECADFB8BFE}"/>
    <dgm:cxn modelId="{0290C53A-A16D-4F31-9AB4-508A40D34C87}" srcId="{EE0639AE-1C8D-4A94-B62C-AC3A321F9241}" destId="{086FC246-1ECD-4816-B56C-2E004E98CA86}" srcOrd="1" destOrd="0" parTransId="{E1AC1005-928C-4601-8D15-F27D1F62E6EF}" sibTransId="{097C4AE3-2EC4-4F89-B197-2BE5130DF830}"/>
    <dgm:cxn modelId="{CDA3A074-FBDD-487F-88B1-CC16E6A9DD2D}" srcId="{EE0639AE-1C8D-4A94-B62C-AC3A321F9241}" destId="{5A1B2FFB-89E6-433C-8FC9-4EB36D73609A}" srcOrd="2" destOrd="0" parTransId="{0FAD08BF-5069-453B-A532-3DF03AD31AF8}" sibTransId="{6B1DB2AD-B554-4A0A-A506-E033F3FBAC6E}"/>
    <dgm:cxn modelId="{8B168813-3528-41F4-8F66-8FF0CAB10510}" type="presOf" srcId="{086FC246-1ECD-4816-B56C-2E004E98CA86}" destId="{E02B5BC1-6318-49CF-9BA0-DB2F2F0CD964}" srcOrd="0" destOrd="0" presId="urn:microsoft.com/office/officeart/2005/8/layout/pyramid2"/>
    <dgm:cxn modelId="{40D28FED-6E31-4D9C-AD71-68501B3FF6BB}" type="presOf" srcId="{DF19A2F8-6DE9-4503-806C-FAD373987C9F}" destId="{D5857633-F1E0-4BCE-8EAD-796C8738DD77}" srcOrd="0" destOrd="0" presId="urn:microsoft.com/office/officeart/2005/8/layout/pyramid2"/>
    <dgm:cxn modelId="{37C17A72-8312-4821-9E23-06159D5EB6D8}" type="presOf" srcId="{5A1B2FFB-89E6-433C-8FC9-4EB36D73609A}" destId="{DE269BEE-764E-44DE-ABB6-6664416957C8}" srcOrd="0" destOrd="0" presId="urn:microsoft.com/office/officeart/2005/8/layout/pyramid2"/>
    <dgm:cxn modelId="{43F8DFC3-F271-4B4E-BC1F-F3F5B3C19FB0}" type="presOf" srcId="{78C4F4F7-0061-4AB2-80E6-36DBA39FAB53}" destId="{AAE6541F-8F01-415C-AA2A-9C403BC12D70}" srcOrd="0" destOrd="0" presId="urn:microsoft.com/office/officeart/2005/8/layout/pyramid2"/>
    <dgm:cxn modelId="{ABCEF34C-7168-4251-BA3C-00D6DDB9D182}" srcId="{EE0639AE-1C8D-4A94-B62C-AC3A321F9241}" destId="{42B27ACB-CA3D-41E5-89AF-0EBD73B70EF3}" srcOrd="3" destOrd="0" parTransId="{BE345CE7-A458-499A-9A85-A4B4EC9A0486}" sibTransId="{8BA5BBF5-E65F-4040-AA43-64DF76478C40}"/>
    <dgm:cxn modelId="{EE5B50E9-9081-45EA-BAAB-44355FA47562}" type="presOf" srcId="{EE0639AE-1C8D-4A94-B62C-AC3A321F9241}" destId="{D83B5878-B67C-43EC-AEF5-F9738CEE5AA0}" srcOrd="0" destOrd="0" presId="urn:microsoft.com/office/officeart/2005/8/layout/pyramid2"/>
    <dgm:cxn modelId="{BF023624-F235-4EDC-B1CD-6081E7137F0E}" srcId="{EE0639AE-1C8D-4A94-B62C-AC3A321F9241}" destId="{78C4F4F7-0061-4AB2-80E6-36DBA39FAB53}" srcOrd="0" destOrd="0" parTransId="{0BFDFE71-24A6-4A73-8492-AB999271DAF2}" sibTransId="{1E0B2382-CC40-4E6D-B6D7-081E6F2B0536}"/>
    <dgm:cxn modelId="{3EDEB1DB-818D-477A-ACC0-C6363054EF7F}" type="presParOf" srcId="{D83B5878-B67C-43EC-AEF5-F9738CEE5AA0}" destId="{583900E2-8130-4237-AF04-58CE1EB0D530}" srcOrd="0" destOrd="0" presId="urn:microsoft.com/office/officeart/2005/8/layout/pyramid2"/>
    <dgm:cxn modelId="{BE9360FC-1639-49CA-940F-0B30AD5031A4}" type="presParOf" srcId="{D83B5878-B67C-43EC-AEF5-F9738CEE5AA0}" destId="{6FFDB0F1-0569-460C-8A57-114BDE5D806E}" srcOrd="1" destOrd="0" presId="urn:microsoft.com/office/officeart/2005/8/layout/pyramid2"/>
    <dgm:cxn modelId="{B4B42747-31A2-4FE6-B170-C0BC222D3E2C}" type="presParOf" srcId="{6FFDB0F1-0569-460C-8A57-114BDE5D806E}" destId="{AAE6541F-8F01-415C-AA2A-9C403BC12D70}" srcOrd="0" destOrd="0" presId="urn:microsoft.com/office/officeart/2005/8/layout/pyramid2"/>
    <dgm:cxn modelId="{52DF3535-89FF-4C04-8DC6-9A2067E2770D}" type="presParOf" srcId="{6FFDB0F1-0569-460C-8A57-114BDE5D806E}" destId="{CF6DE4C1-3938-457D-8646-87D0C6E41D53}" srcOrd="1" destOrd="0" presId="urn:microsoft.com/office/officeart/2005/8/layout/pyramid2"/>
    <dgm:cxn modelId="{D5BEAD8D-CE95-42A8-9019-65940500ECFC}" type="presParOf" srcId="{6FFDB0F1-0569-460C-8A57-114BDE5D806E}" destId="{E02B5BC1-6318-49CF-9BA0-DB2F2F0CD964}" srcOrd="2" destOrd="0" presId="urn:microsoft.com/office/officeart/2005/8/layout/pyramid2"/>
    <dgm:cxn modelId="{B0566A93-1BE9-4F3E-8714-D85EC606EE80}" type="presParOf" srcId="{6FFDB0F1-0569-460C-8A57-114BDE5D806E}" destId="{A8C6370A-B311-498A-94F0-1C9D590B3485}" srcOrd="3" destOrd="0" presId="urn:microsoft.com/office/officeart/2005/8/layout/pyramid2"/>
    <dgm:cxn modelId="{87D2752B-9D07-48E9-9208-B56149AE6235}" type="presParOf" srcId="{6FFDB0F1-0569-460C-8A57-114BDE5D806E}" destId="{DE269BEE-764E-44DE-ABB6-6664416957C8}" srcOrd="4" destOrd="0" presId="urn:microsoft.com/office/officeart/2005/8/layout/pyramid2"/>
    <dgm:cxn modelId="{B99169E9-6C64-4A27-BFE0-B99A949D5074}" type="presParOf" srcId="{6FFDB0F1-0569-460C-8A57-114BDE5D806E}" destId="{FD3ACB39-F650-4760-A102-20413D27C04A}" srcOrd="5" destOrd="0" presId="urn:microsoft.com/office/officeart/2005/8/layout/pyramid2"/>
    <dgm:cxn modelId="{43A6FBEB-28D2-4C68-8751-8E711421D2E3}" type="presParOf" srcId="{6FFDB0F1-0569-460C-8A57-114BDE5D806E}" destId="{4BFFB62A-7D30-4CCE-AB00-7147EF89BDE6}" srcOrd="6" destOrd="0" presId="urn:microsoft.com/office/officeart/2005/8/layout/pyramid2"/>
    <dgm:cxn modelId="{77F955E2-66F4-4098-B0CE-C738FF01F4D0}" type="presParOf" srcId="{6FFDB0F1-0569-460C-8A57-114BDE5D806E}" destId="{B5C2238C-AA83-4C29-BCDE-FF558974F271}" srcOrd="7" destOrd="0" presId="urn:microsoft.com/office/officeart/2005/8/layout/pyramid2"/>
    <dgm:cxn modelId="{D1B05507-6A79-4838-B5CC-57A4A190F310}" type="presParOf" srcId="{6FFDB0F1-0569-460C-8A57-114BDE5D806E}" destId="{D5857633-F1E0-4BCE-8EAD-796C8738DD77}" srcOrd="8" destOrd="0" presId="urn:microsoft.com/office/officeart/2005/8/layout/pyramid2"/>
    <dgm:cxn modelId="{58987CD4-A6AE-4E80-9F1D-A904DF95A7AF}" type="presParOf" srcId="{6FFDB0F1-0569-460C-8A57-114BDE5D806E}" destId="{3B907A84-7928-4A26-801C-3884749C1B35}"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79E70F-683A-48D0-BE89-D9849371052A}" type="doc">
      <dgm:prSet loTypeId="urn:microsoft.com/office/officeart/2005/8/layout/arrow2" loCatId="process" qsTypeId="urn:microsoft.com/office/officeart/2005/8/quickstyle/simple1" qsCatId="simple" csTypeId="urn:microsoft.com/office/officeart/2005/8/colors/accent0_1" csCatId="mainScheme" phldr="1"/>
      <dgm:spPr/>
    </dgm:pt>
    <dgm:pt modelId="{11B29CE3-1EFD-44F0-8E9E-871AA502ABDA}">
      <dgm:prSet phldrT="[Текст]"/>
      <dgm:spPr/>
      <dgm:t>
        <a:bodyPr/>
        <a:lstStyle/>
        <a:p>
          <a:pPr algn="just"/>
          <a:r>
            <a:rPr lang="uz-Cyrl-UZ" dirty="0" smtClean="0">
              <a:solidFill>
                <a:srgbClr val="002060"/>
              </a:solidFill>
            </a:rPr>
            <a:t>1913 yilda Daniyalik Nils Bor fotonning nurlanish mexanizmini analiz qilib, o’z postulatlarini e’lon qildi.</a:t>
          </a:r>
          <a:endParaRPr lang="ru-RU" dirty="0">
            <a:solidFill>
              <a:srgbClr val="002060"/>
            </a:solidFill>
          </a:endParaRPr>
        </a:p>
      </dgm:t>
    </dgm:pt>
    <dgm:pt modelId="{7817C95E-EDA7-432D-A0BF-D46AE067F524}" type="parTrans" cxnId="{2559B6A3-831E-4048-8907-4DF4DA4727A0}">
      <dgm:prSet/>
      <dgm:spPr/>
      <dgm:t>
        <a:bodyPr/>
        <a:lstStyle/>
        <a:p>
          <a:endParaRPr lang="ru-RU"/>
        </a:p>
      </dgm:t>
    </dgm:pt>
    <dgm:pt modelId="{BE8E6B6C-BD03-46DF-BD71-DE343D81FE4C}" type="sibTrans" cxnId="{2559B6A3-831E-4048-8907-4DF4DA4727A0}">
      <dgm:prSet/>
      <dgm:spPr/>
      <dgm:t>
        <a:bodyPr/>
        <a:lstStyle/>
        <a:p>
          <a:endParaRPr lang="ru-RU"/>
        </a:p>
      </dgm:t>
    </dgm:pt>
    <dgm:pt modelId="{CF685D9F-0721-4676-ABBA-871BA59299D2}">
      <dgm:prSet phldrT="[Текст]"/>
      <dgm:spPr/>
      <dgm:t>
        <a:bodyPr/>
        <a:lstStyle/>
        <a:p>
          <a:r>
            <a:rPr kumimoji="0" lang="uz-Cyrl-UZ"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1916 yilda Eynshteyn yorug</a:t>
          </a:r>
          <a:r>
            <a:rPr kumimoji="0" lang="uz-Cyrl-UZ" b="0" i="0" u="none" strike="noStrike" cap="none" normalizeH="0" baseline="0" dirty="0" smtClean="0">
              <a:ln>
                <a:noFill/>
              </a:ln>
              <a:solidFill>
                <a:srgbClr val="002060"/>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likning nurlanishi va yutilishi jarayonini kvant mexanikasi nazariyasi nuqtai nazaridan qarab chiqdi. </a:t>
          </a:r>
          <a:endParaRPr lang="ru-RU" dirty="0">
            <a:solidFill>
              <a:srgbClr val="002060"/>
            </a:solidFill>
          </a:endParaRPr>
        </a:p>
      </dgm:t>
    </dgm:pt>
    <dgm:pt modelId="{2A696B2E-CC90-4F43-B7F4-558B533900D6}" type="parTrans" cxnId="{5415A1CE-1A33-47FF-A61F-1BCD1E9FE847}">
      <dgm:prSet/>
      <dgm:spPr/>
      <dgm:t>
        <a:bodyPr/>
        <a:lstStyle/>
        <a:p>
          <a:endParaRPr lang="ru-RU"/>
        </a:p>
      </dgm:t>
    </dgm:pt>
    <dgm:pt modelId="{4D374518-6F6D-44ED-A635-0D9823F35D66}" type="sibTrans" cxnId="{5415A1CE-1A33-47FF-A61F-1BCD1E9FE847}">
      <dgm:prSet/>
      <dgm:spPr/>
      <dgm:t>
        <a:bodyPr/>
        <a:lstStyle/>
        <a:p>
          <a:endParaRPr lang="ru-RU"/>
        </a:p>
      </dgm:t>
    </dgm:pt>
    <dgm:pt modelId="{C8B3CC9C-3CB5-4C28-B042-9BFE1E2F9AA6}">
      <dgm:prSet phldrT="[Текст]"/>
      <dgm:spPr/>
      <dgm:t>
        <a:bodyPr/>
        <a:lstStyle/>
        <a:p>
          <a:r>
            <a:rPr kumimoji="0" lang="uz-Cyrl-UZ"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1927 yilda mashhur ingliz fizigi P. Dirak nurlanishning kvant nazariyasini yaratdi. U yorug</a:t>
          </a:r>
          <a:r>
            <a:rPr kumimoji="0" lang="uz-Cyrl-UZ" b="0" i="0" u="none" strike="noStrike" cap="none" normalizeH="0" baseline="0" dirty="0" smtClean="0">
              <a:ln>
                <a:noFill/>
              </a:ln>
              <a:solidFill>
                <a:srgbClr val="002060"/>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likning nurlanish nazariyasida Eynshteynning spontan va majburiy nurlanishi kabi gipotezalari haqiqatdan ham mavjudligini va o</a:t>
          </a:r>
          <a:r>
            <a:rPr kumimoji="0" lang="uz-Cyrl-UZ" b="0" i="0" u="none" strike="noStrike" cap="none" normalizeH="0" baseline="0" dirty="0" smtClean="0">
              <a:ln>
                <a:noFill/>
              </a:ln>
              <a:solidFill>
                <a:srgbClr val="002060"/>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sha hodisalarning asosiy xususiyatlarini qat</a:t>
          </a:r>
          <a:r>
            <a:rPr kumimoji="0" lang="uz-Cyrl-UZ" b="0" i="0" u="none" strike="noStrike" cap="none" normalizeH="0" baseline="0" dirty="0" smtClean="0">
              <a:ln>
                <a:noFill/>
              </a:ln>
              <a:solidFill>
                <a:srgbClr val="002060"/>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iy isbotladi. </a:t>
          </a:r>
          <a:endParaRPr lang="ru-RU" dirty="0">
            <a:solidFill>
              <a:srgbClr val="002060"/>
            </a:solidFill>
          </a:endParaRPr>
        </a:p>
      </dgm:t>
    </dgm:pt>
    <dgm:pt modelId="{F63CE4B4-002F-4839-80AE-2359DFD4151B}" type="parTrans" cxnId="{A6A02EC5-2162-407C-994F-50FD7E3805D8}">
      <dgm:prSet/>
      <dgm:spPr/>
      <dgm:t>
        <a:bodyPr/>
        <a:lstStyle/>
        <a:p>
          <a:endParaRPr lang="ru-RU"/>
        </a:p>
      </dgm:t>
    </dgm:pt>
    <dgm:pt modelId="{27D8EA90-34FB-4E94-847A-8879D5CA9B1F}" type="sibTrans" cxnId="{A6A02EC5-2162-407C-994F-50FD7E3805D8}">
      <dgm:prSet/>
      <dgm:spPr/>
      <dgm:t>
        <a:bodyPr/>
        <a:lstStyle/>
        <a:p>
          <a:endParaRPr lang="ru-RU"/>
        </a:p>
      </dgm:t>
    </dgm:pt>
    <dgm:pt modelId="{7B5F1393-272E-4680-816C-05A45644916D}">
      <dgm:prSet phldrT="[Текст]"/>
      <dgm:spPr/>
      <dgm:t>
        <a:bodyPr/>
        <a:lstStyle/>
        <a:p>
          <a:endParaRPr lang="ru-RU" dirty="0"/>
        </a:p>
      </dgm:t>
    </dgm:pt>
    <dgm:pt modelId="{4F4CBD16-B4C5-46A2-9520-361B36A3FC6C}" type="parTrans" cxnId="{3E746588-43B3-4D67-A8B5-D64A5449BDB2}">
      <dgm:prSet/>
      <dgm:spPr/>
      <dgm:t>
        <a:bodyPr/>
        <a:lstStyle/>
        <a:p>
          <a:endParaRPr lang="ru-RU"/>
        </a:p>
      </dgm:t>
    </dgm:pt>
    <dgm:pt modelId="{DE2878D3-6C88-42D1-AE6C-CEFA9F8D450E}" type="sibTrans" cxnId="{3E746588-43B3-4D67-A8B5-D64A5449BDB2}">
      <dgm:prSet/>
      <dgm:spPr/>
      <dgm:t>
        <a:bodyPr/>
        <a:lstStyle/>
        <a:p>
          <a:endParaRPr lang="ru-RU"/>
        </a:p>
      </dgm:t>
    </dgm:pt>
    <dgm:pt modelId="{9661FD50-4DC6-4DC4-BA70-E5EAE36D6ED7}">
      <dgm:prSet phldrT="[Текст]"/>
      <dgm:spPr/>
      <dgm:t>
        <a:bodyPr/>
        <a:lstStyle/>
        <a:p>
          <a:r>
            <a:rPr lang="uz-Cyrl-UZ" dirty="0" smtClean="0">
              <a:solidFill>
                <a:srgbClr val="002060"/>
              </a:solidFill>
            </a:rPr>
            <a:t>V.A. Fabrikant </a:t>
          </a:r>
          <a:r>
            <a:rPr lang="en-US" dirty="0" smtClean="0">
              <a:solidFill>
                <a:srgbClr val="002060"/>
              </a:solidFill>
            </a:rPr>
            <a:t> </a:t>
          </a:r>
          <a:r>
            <a:rPr lang="en-US" dirty="0" err="1" smtClean="0">
              <a:solidFill>
                <a:srgbClr val="002060"/>
              </a:solidFill>
            </a:rPr>
            <a:t>va</a:t>
          </a:r>
          <a:r>
            <a:rPr lang="en-US" dirty="0" smtClean="0">
              <a:solidFill>
                <a:srgbClr val="002060"/>
              </a:solidFill>
            </a:rPr>
            <a:t> F. </a:t>
          </a:r>
          <a:r>
            <a:rPr lang="en-US" dirty="0" err="1" smtClean="0">
              <a:solidFill>
                <a:srgbClr val="002060"/>
              </a:solidFill>
            </a:rPr>
            <a:t>Butayeva</a:t>
          </a:r>
          <a:r>
            <a:rPr lang="en-US" dirty="0" smtClean="0">
              <a:solidFill>
                <a:srgbClr val="002060"/>
              </a:solidFill>
            </a:rPr>
            <a:t> </a:t>
          </a:r>
          <a:r>
            <a:rPr lang="uz-Cyrl-UZ" dirty="0" smtClean="0">
              <a:solidFill>
                <a:srgbClr val="002060"/>
              </a:solidFill>
            </a:rPr>
            <a:t>1939 yilda gazlarda razryad hosil qilib, gazorazryad orqali yorug’lik o’tganda uning kuchayishini tajribada kuzatdi. Yorug’likning kuchayishi majburiy nurlanish hisobidan bo’lishini tajribada aniqladi.</a:t>
          </a:r>
          <a:endParaRPr lang="ru-RU" dirty="0">
            <a:solidFill>
              <a:srgbClr val="002060"/>
            </a:solidFill>
          </a:endParaRPr>
        </a:p>
      </dgm:t>
    </dgm:pt>
    <dgm:pt modelId="{743727AC-D2D3-4C75-9D17-E87FC8906398}" type="parTrans" cxnId="{2BE65EAD-40AC-4185-9401-68315CA2E807}">
      <dgm:prSet/>
      <dgm:spPr/>
      <dgm:t>
        <a:bodyPr/>
        <a:lstStyle/>
        <a:p>
          <a:endParaRPr lang="ru-RU"/>
        </a:p>
      </dgm:t>
    </dgm:pt>
    <dgm:pt modelId="{767914C3-384B-43D7-A731-DFFFB6540285}" type="sibTrans" cxnId="{2BE65EAD-40AC-4185-9401-68315CA2E807}">
      <dgm:prSet/>
      <dgm:spPr/>
      <dgm:t>
        <a:bodyPr/>
        <a:lstStyle/>
        <a:p>
          <a:endParaRPr lang="ru-RU"/>
        </a:p>
      </dgm:t>
    </dgm:pt>
    <dgm:pt modelId="{5BAB6F39-079A-40B7-8B91-ECA0883D0DAD}">
      <dgm:prSet phldrT="[Текст]"/>
      <dgm:spPr/>
      <dgm:t>
        <a:bodyPr/>
        <a:lstStyle/>
        <a:p>
          <a:endParaRPr lang="ru-RU" dirty="0"/>
        </a:p>
      </dgm:t>
    </dgm:pt>
    <dgm:pt modelId="{08BADB47-6891-41C2-865B-279EF4DB75CF}" type="parTrans" cxnId="{8555B951-96B7-49AA-A88C-4D4F8949127C}">
      <dgm:prSet/>
      <dgm:spPr/>
      <dgm:t>
        <a:bodyPr/>
        <a:lstStyle/>
        <a:p>
          <a:endParaRPr lang="ru-RU"/>
        </a:p>
      </dgm:t>
    </dgm:pt>
    <dgm:pt modelId="{D8F7563D-F8F2-4B85-BAB6-F05E3B0564CA}" type="sibTrans" cxnId="{8555B951-96B7-49AA-A88C-4D4F8949127C}">
      <dgm:prSet/>
      <dgm:spPr/>
      <dgm:t>
        <a:bodyPr/>
        <a:lstStyle/>
        <a:p>
          <a:endParaRPr lang="ru-RU"/>
        </a:p>
      </dgm:t>
    </dgm:pt>
    <dgm:pt modelId="{5E618EEE-63ED-459B-BD8C-7A278A55B012}">
      <dgm:prSet phldrT="[Текст]"/>
      <dgm:spPr/>
      <dgm:t>
        <a:bodyPr/>
        <a:lstStyle/>
        <a:p>
          <a:r>
            <a:rPr lang="uz-Cyrl-UZ" dirty="0" smtClean="0">
              <a:solidFill>
                <a:srgbClr val="002060"/>
              </a:solidFill>
            </a:rPr>
            <a:t>N.G. Basov, A.M. Proxorov va ular bilan bir vaqtda amerikalik Ch. Tauns 1954 – 1955 yillarda 1,27</a:t>
          </a:r>
          <a:r>
            <a:rPr lang="uz-Cyrl-UZ" i="1" dirty="0" smtClean="0">
              <a:solidFill>
                <a:srgbClr val="002060"/>
              </a:solidFill>
            </a:rPr>
            <a:t>sm</a:t>
          </a:r>
          <a:r>
            <a:rPr lang="uz-Cyrl-UZ" dirty="0" smtClean="0">
              <a:solidFill>
                <a:srgbClr val="002060"/>
              </a:solidFill>
            </a:rPr>
            <a:t> to’lqin uzunligini beruvchi, ammiak gazida ishlovchi molekulyar generator mazer asbobini yaratdilar. </a:t>
          </a:r>
          <a:endParaRPr lang="ru-RU" dirty="0">
            <a:solidFill>
              <a:srgbClr val="002060"/>
            </a:solidFill>
          </a:endParaRPr>
        </a:p>
      </dgm:t>
    </dgm:pt>
    <dgm:pt modelId="{1A723334-8F84-44F2-B8EF-FFC00563B779}" type="parTrans" cxnId="{32B43F60-3DF3-4082-B5A0-C58D9A7C2D04}">
      <dgm:prSet/>
      <dgm:spPr/>
      <dgm:t>
        <a:bodyPr/>
        <a:lstStyle/>
        <a:p>
          <a:endParaRPr lang="ru-RU"/>
        </a:p>
      </dgm:t>
    </dgm:pt>
    <dgm:pt modelId="{CF64D24A-F2FC-4BF3-BC5C-A7A2895D2CDD}" type="sibTrans" cxnId="{32B43F60-3DF3-4082-B5A0-C58D9A7C2D04}">
      <dgm:prSet/>
      <dgm:spPr/>
      <dgm:t>
        <a:bodyPr/>
        <a:lstStyle/>
        <a:p>
          <a:endParaRPr lang="ru-RU"/>
        </a:p>
      </dgm:t>
    </dgm:pt>
    <dgm:pt modelId="{9B43BBCE-549E-4749-BF4A-ED08572266C2}" type="pres">
      <dgm:prSet presAssocID="{B979E70F-683A-48D0-BE89-D9849371052A}" presName="arrowDiagram" presStyleCnt="0">
        <dgm:presLayoutVars>
          <dgm:chMax val="5"/>
          <dgm:dir/>
          <dgm:resizeHandles val="exact"/>
        </dgm:presLayoutVars>
      </dgm:prSet>
      <dgm:spPr/>
    </dgm:pt>
    <dgm:pt modelId="{EEDE4671-DFA7-49DE-BC1B-379830488D80}" type="pres">
      <dgm:prSet presAssocID="{B979E70F-683A-48D0-BE89-D9849371052A}" presName="arrow" presStyleLbl="bgShp" presStyleIdx="0" presStyleCnt="1"/>
      <dgm:spPr/>
    </dgm:pt>
    <dgm:pt modelId="{4AD643A6-3D9C-4CBA-91F3-620ED08172F7}" type="pres">
      <dgm:prSet presAssocID="{B979E70F-683A-48D0-BE89-D9849371052A}" presName="arrowDiagram5" presStyleCnt="0"/>
      <dgm:spPr/>
    </dgm:pt>
    <dgm:pt modelId="{BD7733C3-A2A1-4809-8169-09926BF1D0F0}" type="pres">
      <dgm:prSet presAssocID="{11B29CE3-1EFD-44F0-8E9E-871AA502ABDA}" presName="bullet5a" presStyleLbl="node1" presStyleIdx="0" presStyleCnt="5"/>
      <dgm:spPr>
        <a:ln>
          <a:solidFill>
            <a:srgbClr val="FF0000"/>
          </a:solidFill>
        </a:ln>
      </dgm:spPr>
    </dgm:pt>
    <dgm:pt modelId="{5C82093D-FC94-4FA6-99B3-8DD26B1D5462}" type="pres">
      <dgm:prSet presAssocID="{11B29CE3-1EFD-44F0-8E9E-871AA502ABDA}" presName="textBox5a" presStyleLbl="revTx" presStyleIdx="0" presStyleCnt="5">
        <dgm:presLayoutVars>
          <dgm:bulletEnabled val="1"/>
        </dgm:presLayoutVars>
      </dgm:prSet>
      <dgm:spPr/>
      <dgm:t>
        <a:bodyPr/>
        <a:lstStyle/>
        <a:p>
          <a:endParaRPr lang="ru-RU"/>
        </a:p>
      </dgm:t>
    </dgm:pt>
    <dgm:pt modelId="{76C97CF9-581B-49E1-8599-9108822164DE}" type="pres">
      <dgm:prSet presAssocID="{CF685D9F-0721-4676-ABBA-871BA59299D2}" presName="bullet5b" presStyleLbl="node1" presStyleIdx="1" presStyleCnt="5"/>
      <dgm:spPr>
        <a:ln>
          <a:solidFill>
            <a:srgbClr val="FF0000"/>
          </a:solidFill>
        </a:ln>
      </dgm:spPr>
    </dgm:pt>
    <dgm:pt modelId="{6A6B0937-3F91-4105-BE45-D26DA3D04CC7}" type="pres">
      <dgm:prSet presAssocID="{CF685D9F-0721-4676-ABBA-871BA59299D2}" presName="textBox5b" presStyleLbl="revTx" presStyleIdx="1" presStyleCnt="5">
        <dgm:presLayoutVars>
          <dgm:bulletEnabled val="1"/>
        </dgm:presLayoutVars>
      </dgm:prSet>
      <dgm:spPr/>
      <dgm:t>
        <a:bodyPr/>
        <a:lstStyle/>
        <a:p>
          <a:endParaRPr lang="ru-RU"/>
        </a:p>
      </dgm:t>
    </dgm:pt>
    <dgm:pt modelId="{98DD5E25-7E68-481F-855B-3664A495B4E9}" type="pres">
      <dgm:prSet presAssocID="{C8B3CC9C-3CB5-4C28-B042-9BFE1E2F9AA6}" presName="bullet5c" presStyleLbl="node1" presStyleIdx="2" presStyleCnt="5"/>
      <dgm:spPr>
        <a:ln>
          <a:solidFill>
            <a:srgbClr val="FF0000"/>
          </a:solidFill>
        </a:ln>
      </dgm:spPr>
    </dgm:pt>
    <dgm:pt modelId="{EE576B7F-6BC0-4D98-97A1-70E6D3745D71}" type="pres">
      <dgm:prSet presAssocID="{C8B3CC9C-3CB5-4C28-B042-9BFE1E2F9AA6}" presName="textBox5c" presStyleLbl="revTx" presStyleIdx="2" presStyleCnt="5">
        <dgm:presLayoutVars>
          <dgm:bulletEnabled val="1"/>
        </dgm:presLayoutVars>
      </dgm:prSet>
      <dgm:spPr/>
      <dgm:t>
        <a:bodyPr/>
        <a:lstStyle/>
        <a:p>
          <a:endParaRPr lang="ru-RU"/>
        </a:p>
      </dgm:t>
    </dgm:pt>
    <dgm:pt modelId="{134176CB-56B2-4B00-8B58-5E60C5EBFDE5}" type="pres">
      <dgm:prSet presAssocID="{9661FD50-4DC6-4DC4-BA70-E5EAE36D6ED7}" presName="bullet5d" presStyleLbl="node1" presStyleIdx="3" presStyleCnt="5"/>
      <dgm:spPr>
        <a:ln>
          <a:solidFill>
            <a:srgbClr val="FF0000"/>
          </a:solidFill>
        </a:ln>
      </dgm:spPr>
    </dgm:pt>
    <dgm:pt modelId="{89396B8F-CF2B-41ED-B557-547B7F95B92D}" type="pres">
      <dgm:prSet presAssocID="{9661FD50-4DC6-4DC4-BA70-E5EAE36D6ED7}" presName="textBox5d" presStyleLbl="revTx" presStyleIdx="3" presStyleCnt="5" custScaleX="72358">
        <dgm:presLayoutVars>
          <dgm:bulletEnabled val="1"/>
        </dgm:presLayoutVars>
      </dgm:prSet>
      <dgm:spPr/>
      <dgm:t>
        <a:bodyPr/>
        <a:lstStyle/>
        <a:p>
          <a:endParaRPr lang="ru-RU"/>
        </a:p>
      </dgm:t>
    </dgm:pt>
    <dgm:pt modelId="{DFCF147E-C3C2-437D-B905-C15FD16F9882}" type="pres">
      <dgm:prSet presAssocID="{5E618EEE-63ED-459B-BD8C-7A278A55B012}" presName="bullet5e" presStyleLbl="node1" presStyleIdx="4" presStyleCnt="5"/>
      <dgm:spPr>
        <a:ln>
          <a:solidFill>
            <a:srgbClr val="FF0000"/>
          </a:solidFill>
        </a:ln>
      </dgm:spPr>
    </dgm:pt>
    <dgm:pt modelId="{7A4C46DB-8A5C-4329-BC99-8253544E8FA6}" type="pres">
      <dgm:prSet presAssocID="{5E618EEE-63ED-459B-BD8C-7A278A55B012}" presName="textBox5e" presStyleLbl="revTx" presStyleIdx="4" presStyleCnt="5">
        <dgm:presLayoutVars>
          <dgm:bulletEnabled val="1"/>
        </dgm:presLayoutVars>
      </dgm:prSet>
      <dgm:spPr/>
      <dgm:t>
        <a:bodyPr/>
        <a:lstStyle/>
        <a:p>
          <a:endParaRPr lang="ru-RU"/>
        </a:p>
      </dgm:t>
    </dgm:pt>
  </dgm:ptLst>
  <dgm:cxnLst>
    <dgm:cxn modelId="{06ACFA4C-9BFC-4466-B30A-919A73DB3F55}" type="presOf" srcId="{C8B3CC9C-3CB5-4C28-B042-9BFE1E2F9AA6}" destId="{EE576B7F-6BC0-4D98-97A1-70E6D3745D71}" srcOrd="0" destOrd="0" presId="urn:microsoft.com/office/officeart/2005/8/layout/arrow2"/>
    <dgm:cxn modelId="{2BE65EAD-40AC-4185-9401-68315CA2E807}" srcId="{B979E70F-683A-48D0-BE89-D9849371052A}" destId="{9661FD50-4DC6-4DC4-BA70-E5EAE36D6ED7}" srcOrd="3" destOrd="0" parTransId="{743727AC-D2D3-4C75-9D17-E87FC8906398}" sibTransId="{767914C3-384B-43D7-A731-DFFFB6540285}"/>
    <dgm:cxn modelId="{1F18F75C-3B7E-4599-9E4B-AC24375FFE7A}" type="presOf" srcId="{CF685D9F-0721-4676-ABBA-871BA59299D2}" destId="{6A6B0937-3F91-4105-BE45-D26DA3D04CC7}" srcOrd="0" destOrd="0" presId="urn:microsoft.com/office/officeart/2005/8/layout/arrow2"/>
    <dgm:cxn modelId="{5D246E0B-ED6D-4B71-BE8D-A42E481C2861}" type="presOf" srcId="{9661FD50-4DC6-4DC4-BA70-E5EAE36D6ED7}" destId="{89396B8F-CF2B-41ED-B557-547B7F95B92D}" srcOrd="0" destOrd="0" presId="urn:microsoft.com/office/officeart/2005/8/layout/arrow2"/>
    <dgm:cxn modelId="{7ADBF98E-B4E0-4E09-BC48-82DD04928E81}" type="presOf" srcId="{11B29CE3-1EFD-44F0-8E9E-871AA502ABDA}" destId="{5C82093D-FC94-4FA6-99B3-8DD26B1D5462}" srcOrd="0" destOrd="0" presId="urn:microsoft.com/office/officeart/2005/8/layout/arrow2"/>
    <dgm:cxn modelId="{A6A02EC5-2162-407C-994F-50FD7E3805D8}" srcId="{B979E70F-683A-48D0-BE89-D9849371052A}" destId="{C8B3CC9C-3CB5-4C28-B042-9BFE1E2F9AA6}" srcOrd="2" destOrd="0" parTransId="{F63CE4B4-002F-4839-80AE-2359DFD4151B}" sibTransId="{27D8EA90-34FB-4E94-847A-8879D5CA9B1F}"/>
    <dgm:cxn modelId="{8555B951-96B7-49AA-A88C-4D4F8949127C}" srcId="{B979E70F-683A-48D0-BE89-D9849371052A}" destId="{5BAB6F39-079A-40B7-8B91-ECA0883D0DAD}" srcOrd="5" destOrd="0" parTransId="{08BADB47-6891-41C2-865B-279EF4DB75CF}" sibTransId="{D8F7563D-F8F2-4B85-BAB6-F05E3B0564CA}"/>
    <dgm:cxn modelId="{E909EE57-9E90-489E-823A-98A16BDD2F7B}" type="presOf" srcId="{B979E70F-683A-48D0-BE89-D9849371052A}" destId="{9B43BBCE-549E-4749-BF4A-ED08572266C2}" srcOrd="0" destOrd="0" presId="urn:microsoft.com/office/officeart/2005/8/layout/arrow2"/>
    <dgm:cxn modelId="{5415A1CE-1A33-47FF-A61F-1BCD1E9FE847}" srcId="{B979E70F-683A-48D0-BE89-D9849371052A}" destId="{CF685D9F-0721-4676-ABBA-871BA59299D2}" srcOrd="1" destOrd="0" parTransId="{2A696B2E-CC90-4F43-B7F4-558B533900D6}" sibTransId="{4D374518-6F6D-44ED-A635-0D9823F35D66}"/>
    <dgm:cxn modelId="{5A0C099F-76F1-4763-A648-0FA91F2A6440}" type="presOf" srcId="{5E618EEE-63ED-459B-BD8C-7A278A55B012}" destId="{7A4C46DB-8A5C-4329-BC99-8253544E8FA6}" srcOrd="0" destOrd="0" presId="urn:microsoft.com/office/officeart/2005/8/layout/arrow2"/>
    <dgm:cxn modelId="{3E746588-43B3-4D67-A8B5-D64A5449BDB2}" srcId="{B979E70F-683A-48D0-BE89-D9849371052A}" destId="{7B5F1393-272E-4680-816C-05A45644916D}" srcOrd="6" destOrd="0" parTransId="{4F4CBD16-B4C5-46A2-9520-361B36A3FC6C}" sibTransId="{DE2878D3-6C88-42D1-AE6C-CEFA9F8D450E}"/>
    <dgm:cxn modelId="{2559B6A3-831E-4048-8907-4DF4DA4727A0}" srcId="{B979E70F-683A-48D0-BE89-D9849371052A}" destId="{11B29CE3-1EFD-44F0-8E9E-871AA502ABDA}" srcOrd="0" destOrd="0" parTransId="{7817C95E-EDA7-432D-A0BF-D46AE067F524}" sibTransId="{BE8E6B6C-BD03-46DF-BD71-DE343D81FE4C}"/>
    <dgm:cxn modelId="{32B43F60-3DF3-4082-B5A0-C58D9A7C2D04}" srcId="{B979E70F-683A-48D0-BE89-D9849371052A}" destId="{5E618EEE-63ED-459B-BD8C-7A278A55B012}" srcOrd="4" destOrd="0" parTransId="{1A723334-8F84-44F2-B8EF-FFC00563B779}" sibTransId="{CF64D24A-F2FC-4BF3-BC5C-A7A2895D2CDD}"/>
    <dgm:cxn modelId="{4E8DC1BD-8709-494E-8302-559D46ECACE6}" type="presParOf" srcId="{9B43BBCE-549E-4749-BF4A-ED08572266C2}" destId="{EEDE4671-DFA7-49DE-BC1B-379830488D80}" srcOrd="0" destOrd="0" presId="urn:microsoft.com/office/officeart/2005/8/layout/arrow2"/>
    <dgm:cxn modelId="{82313017-97A2-48A7-A8E5-FDD937C6040F}" type="presParOf" srcId="{9B43BBCE-549E-4749-BF4A-ED08572266C2}" destId="{4AD643A6-3D9C-4CBA-91F3-620ED08172F7}" srcOrd="1" destOrd="0" presId="urn:microsoft.com/office/officeart/2005/8/layout/arrow2"/>
    <dgm:cxn modelId="{81419776-A961-4F00-902C-4D4238E0A7F4}" type="presParOf" srcId="{4AD643A6-3D9C-4CBA-91F3-620ED08172F7}" destId="{BD7733C3-A2A1-4809-8169-09926BF1D0F0}" srcOrd="0" destOrd="0" presId="urn:microsoft.com/office/officeart/2005/8/layout/arrow2"/>
    <dgm:cxn modelId="{1A17E395-09D3-4208-8557-8B79F6C3498F}" type="presParOf" srcId="{4AD643A6-3D9C-4CBA-91F3-620ED08172F7}" destId="{5C82093D-FC94-4FA6-99B3-8DD26B1D5462}" srcOrd="1" destOrd="0" presId="urn:microsoft.com/office/officeart/2005/8/layout/arrow2"/>
    <dgm:cxn modelId="{84D86C18-1B8E-493A-8CF0-732196C36D95}" type="presParOf" srcId="{4AD643A6-3D9C-4CBA-91F3-620ED08172F7}" destId="{76C97CF9-581B-49E1-8599-9108822164DE}" srcOrd="2" destOrd="0" presId="urn:microsoft.com/office/officeart/2005/8/layout/arrow2"/>
    <dgm:cxn modelId="{745ACA7D-F690-49C2-A630-84DCA87988C6}" type="presParOf" srcId="{4AD643A6-3D9C-4CBA-91F3-620ED08172F7}" destId="{6A6B0937-3F91-4105-BE45-D26DA3D04CC7}" srcOrd="3" destOrd="0" presId="urn:microsoft.com/office/officeart/2005/8/layout/arrow2"/>
    <dgm:cxn modelId="{2E64EAD1-2B59-4011-ACB1-9156D0EFB67D}" type="presParOf" srcId="{4AD643A6-3D9C-4CBA-91F3-620ED08172F7}" destId="{98DD5E25-7E68-481F-855B-3664A495B4E9}" srcOrd="4" destOrd="0" presId="urn:microsoft.com/office/officeart/2005/8/layout/arrow2"/>
    <dgm:cxn modelId="{13AA0D45-871A-4107-85D3-2A75AE1F5535}" type="presParOf" srcId="{4AD643A6-3D9C-4CBA-91F3-620ED08172F7}" destId="{EE576B7F-6BC0-4D98-97A1-70E6D3745D71}" srcOrd="5" destOrd="0" presId="urn:microsoft.com/office/officeart/2005/8/layout/arrow2"/>
    <dgm:cxn modelId="{7D40AAA8-BC77-4670-86B4-2B1C81DBE67F}" type="presParOf" srcId="{4AD643A6-3D9C-4CBA-91F3-620ED08172F7}" destId="{134176CB-56B2-4B00-8B58-5E60C5EBFDE5}" srcOrd="6" destOrd="0" presId="urn:microsoft.com/office/officeart/2005/8/layout/arrow2"/>
    <dgm:cxn modelId="{CE0DE4C5-2E5D-46DE-9A4F-F521477FE473}" type="presParOf" srcId="{4AD643A6-3D9C-4CBA-91F3-620ED08172F7}" destId="{89396B8F-CF2B-41ED-B557-547B7F95B92D}" srcOrd="7" destOrd="0" presId="urn:microsoft.com/office/officeart/2005/8/layout/arrow2"/>
    <dgm:cxn modelId="{DCE96988-4EBE-498A-8AC1-8DDDC330667B}" type="presParOf" srcId="{4AD643A6-3D9C-4CBA-91F3-620ED08172F7}" destId="{DFCF147E-C3C2-437D-B905-C15FD16F9882}" srcOrd="8" destOrd="0" presId="urn:microsoft.com/office/officeart/2005/8/layout/arrow2"/>
    <dgm:cxn modelId="{13B0D301-99C4-4838-9129-DE9FEB5FB65A}" type="presParOf" srcId="{4AD643A6-3D9C-4CBA-91F3-620ED08172F7}" destId="{7A4C46DB-8A5C-4329-BC99-8253544E8FA6}" srcOrd="9"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76B678-0286-4D66-8A87-BDDE38E536A0}" type="doc">
      <dgm:prSet loTypeId="urn:microsoft.com/office/officeart/2005/8/layout/radial3" loCatId="cycle" qsTypeId="urn:microsoft.com/office/officeart/2005/8/quickstyle/simple1" qsCatId="simple" csTypeId="urn:microsoft.com/office/officeart/2005/8/colors/colorful2" csCatId="colorful" phldr="1"/>
      <dgm:spPr/>
      <dgm:t>
        <a:bodyPr/>
        <a:lstStyle/>
        <a:p>
          <a:endParaRPr lang="ru-RU"/>
        </a:p>
      </dgm:t>
    </dgm:pt>
    <dgm:pt modelId="{0472C2CB-74F5-4F86-A4C0-CB6A61C536D4}">
      <dgm:prSet phldrT="[Текст]"/>
      <dgm:spPr/>
      <dgm:t>
        <a:bodyPr/>
        <a:lstStyle/>
        <a:p>
          <a:r>
            <a:rPr lang="en-US" dirty="0" smtClean="0"/>
            <a:t>LAZER TURLARI</a:t>
          </a:r>
          <a:endParaRPr lang="ru-RU" dirty="0"/>
        </a:p>
      </dgm:t>
    </dgm:pt>
    <dgm:pt modelId="{A6B60CDC-66FF-4B97-9A80-3C7705B4C2A1}" type="parTrans" cxnId="{9E0C4D5B-CD3C-4502-B713-ABBBFA59BCAE}">
      <dgm:prSet/>
      <dgm:spPr/>
      <dgm:t>
        <a:bodyPr/>
        <a:lstStyle/>
        <a:p>
          <a:endParaRPr lang="ru-RU"/>
        </a:p>
      </dgm:t>
    </dgm:pt>
    <dgm:pt modelId="{C433FBD6-8209-44D8-87A0-F9350030BB2E}" type="sibTrans" cxnId="{9E0C4D5B-CD3C-4502-B713-ABBBFA59BCAE}">
      <dgm:prSet/>
      <dgm:spPr/>
      <dgm:t>
        <a:bodyPr/>
        <a:lstStyle/>
        <a:p>
          <a:endParaRPr lang="ru-RU"/>
        </a:p>
      </dgm:t>
    </dgm:pt>
    <dgm:pt modelId="{01924F18-E538-4893-8E83-D706480B7E4D}">
      <dgm:prSet phldrT="[Текст]"/>
      <dgm:spPr/>
      <dgm:t>
        <a:bodyPr/>
        <a:lstStyle/>
        <a:p>
          <a:r>
            <a:rPr lang="en-US" dirty="0" err="1" smtClean="0"/>
            <a:t>Qattiq</a:t>
          </a:r>
          <a:r>
            <a:rPr lang="en-US" dirty="0" smtClean="0"/>
            <a:t> </a:t>
          </a:r>
          <a:r>
            <a:rPr lang="en-US" dirty="0" err="1" smtClean="0"/>
            <a:t>jismli</a:t>
          </a:r>
          <a:r>
            <a:rPr lang="en-US" dirty="0" smtClean="0"/>
            <a:t> </a:t>
          </a:r>
          <a:r>
            <a:rPr lang="en-US" dirty="0" err="1" smtClean="0"/>
            <a:t>lazerlar</a:t>
          </a:r>
          <a:endParaRPr lang="ru-RU" dirty="0"/>
        </a:p>
      </dgm:t>
    </dgm:pt>
    <dgm:pt modelId="{BDED6806-7FE2-46BE-96D5-06CB154DE988}" type="parTrans" cxnId="{AF7FFF7C-76E2-486E-9313-C076F06E1CC1}">
      <dgm:prSet/>
      <dgm:spPr/>
      <dgm:t>
        <a:bodyPr/>
        <a:lstStyle/>
        <a:p>
          <a:endParaRPr lang="ru-RU"/>
        </a:p>
      </dgm:t>
    </dgm:pt>
    <dgm:pt modelId="{86DAAB1E-B486-4900-B1F6-BF6E7E5A4C45}" type="sibTrans" cxnId="{AF7FFF7C-76E2-486E-9313-C076F06E1CC1}">
      <dgm:prSet/>
      <dgm:spPr/>
      <dgm:t>
        <a:bodyPr/>
        <a:lstStyle/>
        <a:p>
          <a:endParaRPr lang="ru-RU"/>
        </a:p>
      </dgm:t>
    </dgm:pt>
    <dgm:pt modelId="{E9E6DBBD-F0F4-43F5-8339-EBE37D0F6880}">
      <dgm:prSet phldrT="[Текст]"/>
      <dgm:spPr/>
      <dgm:t>
        <a:bodyPr/>
        <a:lstStyle/>
        <a:p>
          <a:r>
            <a:rPr lang="en-US" dirty="0" err="1" smtClean="0"/>
            <a:t>Gaz</a:t>
          </a:r>
          <a:r>
            <a:rPr lang="en-US" dirty="0" smtClean="0"/>
            <a:t> </a:t>
          </a:r>
          <a:r>
            <a:rPr lang="en-US" dirty="0" err="1" smtClean="0"/>
            <a:t>lazerlari</a:t>
          </a:r>
          <a:endParaRPr lang="ru-RU" dirty="0"/>
        </a:p>
      </dgm:t>
    </dgm:pt>
    <dgm:pt modelId="{4EB56ECD-22DE-4942-878D-C7B30A96CF1D}" type="parTrans" cxnId="{894EFEA2-4254-4FF6-9751-5F8384A66242}">
      <dgm:prSet/>
      <dgm:spPr/>
      <dgm:t>
        <a:bodyPr/>
        <a:lstStyle/>
        <a:p>
          <a:endParaRPr lang="ru-RU"/>
        </a:p>
      </dgm:t>
    </dgm:pt>
    <dgm:pt modelId="{1531421A-4BCB-4F75-8F1C-15AD4FD4212E}" type="sibTrans" cxnId="{894EFEA2-4254-4FF6-9751-5F8384A66242}">
      <dgm:prSet/>
      <dgm:spPr/>
      <dgm:t>
        <a:bodyPr/>
        <a:lstStyle/>
        <a:p>
          <a:endParaRPr lang="ru-RU"/>
        </a:p>
      </dgm:t>
    </dgm:pt>
    <dgm:pt modelId="{8E1CE4EB-C08F-4E05-8109-C13A5C7F273F}">
      <dgm:prSet phldrT="[Текст]"/>
      <dgm:spPr/>
      <dgm:t>
        <a:bodyPr/>
        <a:lstStyle/>
        <a:p>
          <a:r>
            <a:rPr lang="en-US" dirty="0" err="1" smtClean="0"/>
            <a:t>Suyuqlik</a:t>
          </a:r>
          <a:r>
            <a:rPr lang="en-US" dirty="0" smtClean="0"/>
            <a:t> </a:t>
          </a:r>
          <a:r>
            <a:rPr lang="en-US" dirty="0" err="1" smtClean="0"/>
            <a:t>lazerlari</a:t>
          </a:r>
          <a:endParaRPr lang="ru-RU" dirty="0"/>
        </a:p>
      </dgm:t>
    </dgm:pt>
    <dgm:pt modelId="{839CB0DD-B222-43CA-B36F-36343C7F97FA}" type="parTrans" cxnId="{DF1D461A-EBB8-4ADA-87DC-4E8E34076143}">
      <dgm:prSet/>
      <dgm:spPr/>
      <dgm:t>
        <a:bodyPr/>
        <a:lstStyle/>
        <a:p>
          <a:endParaRPr lang="ru-RU"/>
        </a:p>
      </dgm:t>
    </dgm:pt>
    <dgm:pt modelId="{E5CE5DBD-692C-4F2A-8AEB-0B302DDB1543}" type="sibTrans" cxnId="{DF1D461A-EBB8-4ADA-87DC-4E8E34076143}">
      <dgm:prSet/>
      <dgm:spPr/>
      <dgm:t>
        <a:bodyPr/>
        <a:lstStyle/>
        <a:p>
          <a:endParaRPr lang="ru-RU"/>
        </a:p>
      </dgm:t>
    </dgm:pt>
    <dgm:pt modelId="{47224ED9-0791-415C-AAC5-43F38B092475}">
      <dgm:prSet phldrT="[Текст]"/>
      <dgm:spPr/>
      <dgm:t>
        <a:bodyPr/>
        <a:lstStyle/>
        <a:p>
          <a:r>
            <a:rPr lang="en-US" dirty="0" err="1" smtClean="0"/>
            <a:t>Plazmali</a:t>
          </a:r>
          <a:r>
            <a:rPr lang="en-US" dirty="0" smtClean="0"/>
            <a:t> </a:t>
          </a:r>
          <a:r>
            <a:rPr lang="en-US" dirty="0" err="1" smtClean="0"/>
            <a:t>lazerlar</a:t>
          </a:r>
          <a:endParaRPr lang="ru-RU" dirty="0"/>
        </a:p>
      </dgm:t>
    </dgm:pt>
    <dgm:pt modelId="{83DD27C6-5679-4ACA-9472-F06E4947B4EB}" type="parTrans" cxnId="{1C4F90D9-119B-495C-966E-BB92D70F53D2}">
      <dgm:prSet/>
      <dgm:spPr/>
      <dgm:t>
        <a:bodyPr/>
        <a:lstStyle/>
        <a:p>
          <a:endParaRPr lang="ru-RU"/>
        </a:p>
      </dgm:t>
    </dgm:pt>
    <dgm:pt modelId="{738FBC98-CFF9-4B49-9F95-34815F59FD68}" type="sibTrans" cxnId="{1C4F90D9-119B-495C-966E-BB92D70F53D2}">
      <dgm:prSet/>
      <dgm:spPr/>
      <dgm:t>
        <a:bodyPr/>
        <a:lstStyle/>
        <a:p>
          <a:endParaRPr lang="ru-RU"/>
        </a:p>
      </dgm:t>
    </dgm:pt>
    <dgm:pt modelId="{AF3C73E6-5874-4DB7-AF66-6D037C9DD608}" type="pres">
      <dgm:prSet presAssocID="{1C76B678-0286-4D66-8A87-BDDE38E536A0}" presName="composite" presStyleCnt="0">
        <dgm:presLayoutVars>
          <dgm:chMax val="1"/>
          <dgm:dir/>
          <dgm:resizeHandles val="exact"/>
        </dgm:presLayoutVars>
      </dgm:prSet>
      <dgm:spPr/>
      <dgm:t>
        <a:bodyPr/>
        <a:lstStyle/>
        <a:p>
          <a:endParaRPr lang="ru-RU"/>
        </a:p>
      </dgm:t>
    </dgm:pt>
    <dgm:pt modelId="{D7DF1A4B-658B-4C47-8BB3-04DDE9CAADC5}" type="pres">
      <dgm:prSet presAssocID="{1C76B678-0286-4D66-8A87-BDDE38E536A0}" presName="radial" presStyleCnt="0">
        <dgm:presLayoutVars>
          <dgm:animLvl val="ctr"/>
        </dgm:presLayoutVars>
      </dgm:prSet>
      <dgm:spPr/>
    </dgm:pt>
    <dgm:pt modelId="{712EAC32-5B51-4B92-9D12-B41E71901833}" type="pres">
      <dgm:prSet presAssocID="{0472C2CB-74F5-4F86-A4C0-CB6A61C536D4}" presName="centerShape" presStyleLbl="vennNode1" presStyleIdx="0" presStyleCnt="5"/>
      <dgm:spPr/>
      <dgm:t>
        <a:bodyPr/>
        <a:lstStyle/>
        <a:p>
          <a:endParaRPr lang="ru-RU"/>
        </a:p>
      </dgm:t>
    </dgm:pt>
    <dgm:pt modelId="{A6F9D7E3-867B-46FF-BF93-3B56FD839338}" type="pres">
      <dgm:prSet presAssocID="{01924F18-E538-4893-8E83-D706480B7E4D}" presName="node" presStyleLbl="vennNode1" presStyleIdx="1" presStyleCnt="5">
        <dgm:presLayoutVars>
          <dgm:bulletEnabled val="1"/>
        </dgm:presLayoutVars>
      </dgm:prSet>
      <dgm:spPr/>
      <dgm:t>
        <a:bodyPr/>
        <a:lstStyle/>
        <a:p>
          <a:endParaRPr lang="ru-RU"/>
        </a:p>
      </dgm:t>
    </dgm:pt>
    <dgm:pt modelId="{F12BF887-202A-4281-8EAD-3360AAAE451B}" type="pres">
      <dgm:prSet presAssocID="{E9E6DBBD-F0F4-43F5-8339-EBE37D0F6880}" presName="node" presStyleLbl="vennNode1" presStyleIdx="2" presStyleCnt="5">
        <dgm:presLayoutVars>
          <dgm:bulletEnabled val="1"/>
        </dgm:presLayoutVars>
      </dgm:prSet>
      <dgm:spPr/>
      <dgm:t>
        <a:bodyPr/>
        <a:lstStyle/>
        <a:p>
          <a:endParaRPr lang="ru-RU"/>
        </a:p>
      </dgm:t>
    </dgm:pt>
    <dgm:pt modelId="{570543F5-4420-4F9F-981D-429202397EFC}" type="pres">
      <dgm:prSet presAssocID="{8E1CE4EB-C08F-4E05-8109-C13A5C7F273F}" presName="node" presStyleLbl="vennNode1" presStyleIdx="3" presStyleCnt="5">
        <dgm:presLayoutVars>
          <dgm:bulletEnabled val="1"/>
        </dgm:presLayoutVars>
      </dgm:prSet>
      <dgm:spPr/>
      <dgm:t>
        <a:bodyPr/>
        <a:lstStyle/>
        <a:p>
          <a:endParaRPr lang="ru-RU"/>
        </a:p>
      </dgm:t>
    </dgm:pt>
    <dgm:pt modelId="{4DC0DA41-B712-4AC1-A0BF-E2FB53A10D15}" type="pres">
      <dgm:prSet presAssocID="{47224ED9-0791-415C-AAC5-43F38B092475}" presName="node" presStyleLbl="vennNode1" presStyleIdx="4" presStyleCnt="5">
        <dgm:presLayoutVars>
          <dgm:bulletEnabled val="1"/>
        </dgm:presLayoutVars>
      </dgm:prSet>
      <dgm:spPr/>
      <dgm:t>
        <a:bodyPr/>
        <a:lstStyle/>
        <a:p>
          <a:endParaRPr lang="ru-RU"/>
        </a:p>
      </dgm:t>
    </dgm:pt>
  </dgm:ptLst>
  <dgm:cxnLst>
    <dgm:cxn modelId="{9E0C4D5B-CD3C-4502-B713-ABBBFA59BCAE}" srcId="{1C76B678-0286-4D66-8A87-BDDE38E536A0}" destId="{0472C2CB-74F5-4F86-A4C0-CB6A61C536D4}" srcOrd="0" destOrd="0" parTransId="{A6B60CDC-66FF-4B97-9A80-3C7705B4C2A1}" sibTransId="{C433FBD6-8209-44D8-87A0-F9350030BB2E}"/>
    <dgm:cxn modelId="{FF05008B-22CC-4F99-B46E-685C8238B314}" type="presOf" srcId="{01924F18-E538-4893-8E83-D706480B7E4D}" destId="{A6F9D7E3-867B-46FF-BF93-3B56FD839338}" srcOrd="0" destOrd="0" presId="urn:microsoft.com/office/officeart/2005/8/layout/radial3"/>
    <dgm:cxn modelId="{B2CF57DE-84E8-49A0-B555-9EEFF8F5C1D4}" type="presOf" srcId="{E9E6DBBD-F0F4-43F5-8339-EBE37D0F6880}" destId="{F12BF887-202A-4281-8EAD-3360AAAE451B}" srcOrd="0" destOrd="0" presId="urn:microsoft.com/office/officeart/2005/8/layout/radial3"/>
    <dgm:cxn modelId="{AF7FFF7C-76E2-486E-9313-C076F06E1CC1}" srcId="{0472C2CB-74F5-4F86-A4C0-CB6A61C536D4}" destId="{01924F18-E538-4893-8E83-D706480B7E4D}" srcOrd="0" destOrd="0" parTransId="{BDED6806-7FE2-46BE-96D5-06CB154DE988}" sibTransId="{86DAAB1E-B486-4900-B1F6-BF6E7E5A4C45}"/>
    <dgm:cxn modelId="{D080B393-F472-431C-9D39-B822F4AC1202}" type="presOf" srcId="{47224ED9-0791-415C-AAC5-43F38B092475}" destId="{4DC0DA41-B712-4AC1-A0BF-E2FB53A10D15}" srcOrd="0" destOrd="0" presId="urn:microsoft.com/office/officeart/2005/8/layout/radial3"/>
    <dgm:cxn modelId="{520705E2-8B00-4B4F-9BC6-29EA264257DE}" type="presOf" srcId="{1C76B678-0286-4D66-8A87-BDDE38E536A0}" destId="{AF3C73E6-5874-4DB7-AF66-6D037C9DD608}" srcOrd="0" destOrd="0" presId="urn:microsoft.com/office/officeart/2005/8/layout/radial3"/>
    <dgm:cxn modelId="{1C4F90D9-119B-495C-966E-BB92D70F53D2}" srcId="{0472C2CB-74F5-4F86-A4C0-CB6A61C536D4}" destId="{47224ED9-0791-415C-AAC5-43F38B092475}" srcOrd="3" destOrd="0" parTransId="{83DD27C6-5679-4ACA-9472-F06E4947B4EB}" sibTransId="{738FBC98-CFF9-4B49-9F95-34815F59FD68}"/>
    <dgm:cxn modelId="{DF1D461A-EBB8-4ADA-87DC-4E8E34076143}" srcId="{0472C2CB-74F5-4F86-A4C0-CB6A61C536D4}" destId="{8E1CE4EB-C08F-4E05-8109-C13A5C7F273F}" srcOrd="2" destOrd="0" parTransId="{839CB0DD-B222-43CA-B36F-36343C7F97FA}" sibTransId="{E5CE5DBD-692C-4F2A-8AEB-0B302DDB1543}"/>
    <dgm:cxn modelId="{027D7751-B3C8-4102-8649-5C45FB99A771}" type="presOf" srcId="{8E1CE4EB-C08F-4E05-8109-C13A5C7F273F}" destId="{570543F5-4420-4F9F-981D-429202397EFC}" srcOrd="0" destOrd="0" presId="urn:microsoft.com/office/officeart/2005/8/layout/radial3"/>
    <dgm:cxn modelId="{894EFEA2-4254-4FF6-9751-5F8384A66242}" srcId="{0472C2CB-74F5-4F86-A4C0-CB6A61C536D4}" destId="{E9E6DBBD-F0F4-43F5-8339-EBE37D0F6880}" srcOrd="1" destOrd="0" parTransId="{4EB56ECD-22DE-4942-878D-C7B30A96CF1D}" sibTransId="{1531421A-4BCB-4F75-8F1C-15AD4FD4212E}"/>
    <dgm:cxn modelId="{4BDDD890-8D8D-49AE-B00C-157442814ECE}" type="presOf" srcId="{0472C2CB-74F5-4F86-A4C0-CB6A61C536D4}" destId="{712EAC32-5B51-4B92-9D12-B41E71901833}" srcOrd="0" destOrd="0" presId="urn:microsoft.com/office/officeart/2005/8/layout/radial3"/>
    <dgm:cxn modelId="{7C19CCE9-4359-40DF-AFC2-E43BEBB20978}" type="presParOf" srcId="{AF3C73E6-5874-4DB7-AF66-6D037C9DD608}" destId="{D7DF1A4B-658B-4C47-8BB3-04DDE9CAADC5}" srcOrd="0" destOrd="0" presId="urn:microsoft.com/office/officeart/2005/8/layout/radial3"/>
    <dgm:cxn modelId="{442AAB16-8254-47E3-816F-693828654A00}" type="presParOf" srcId="{D7DF1A4B-658B-4C47-8BB3-04DDE9CAADC5}" destId="{712EAC32-5B51-4B92-9D12-B41E71901833}" srcOrd="0" destOrd="0" presId="urn:microsoft.com/office/officeart/2005/8/layout/radial3"/>
    <dgm:cxn modelId="{92B59776-932A-4571-B69B-9B8E06EA05F0}" type="presParOf" srcId="{D7DF1A4B-658B-4C47-8BB3-04DDE9CAADC5}" destId="{A6F9D7E3-867B-46FF-BF93-3B56FD839338}" srcOrd="1" destOrd="0" presId="urn:microsoft.com/office/officeart/2005/8/layout/radial3"/>
    <dgm:cxn modelId="{C9F2923A-F3F9-417B-9842-6AB91683B4CE}" type="presParOf" srcId="{D7DF1A4B-658B-4C47-8BB3-04DDE9CAADC5}" destId="{F12BF887-202A-4281-8EAD-3360AAAE451B}" srcOrd="2" destOrd="0" presId="urn:microsoft.com/office/officeart/2005/8/layout/radial3"/>
    <dgm:cxn modelId="{7FAD8D3B-16CC-4EF1-B7E9-6C759045B1BD}" type="presParOf" srcId="{D7DF1A4B-658B-4C47-8BB3-04DDE9CAADC5}" destId="{570543F5-4420-4F9F-981D-429202397EFC}" srcOrd="3" destOrd="0" presId="urn:microsoft.com/office/officeart/2005/8/layout/radial3"/>
    <dgm:cxn modelId="{09ABC7B2-F0DD-404F-8368-CD7C14E8B72C}" type="presParOf" srcId="{D7DF1A4B-658B-4C47-8BB3-04DDE9CAADC5}" destId="{4DC0DA41-B712-4AC1-A0BF-E2FB53A10D15}"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900E2-8130-4237-AF04-58CE1EB0D530}">
      <dsp:nvSpPr>
        <dsp:cNvPr id="0" name=""/>
        <dsp:cNvSpPr/>
      </dsp:nvSpPr>
      <dsp:spPr>
        <a:xfrm>
          <a:off x="113852" y="0"/>
          <a:ext cx="6186525" cy="6286544"/>
        </a:xfrm>
        <a:prstGeom prst="triangle">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E6541F-8F01-415C-AA2A-9C403BC12D70}">
      <dsp:nvSpPr>
        <dsp:cNvPr id="0" name=""/>
        <dsp:cNvSpPr/>
      </dsp:nvSpPr>
      <dsp:spPr>
        <a:xfrm>
          <a:off x="2143157" y="362948"/>
          <a:ext cx="6416930" cy="1650454"/>
        </a:xfrm>
        <a:prstGeom prst="roundRect">
          <a:avLst/>
        </a:prstGeom>
        <a:gradFill rotWithShape="1">
          <a:gsLst>
            <a:gs pos="0">
              <a:schemeClr val="accent2">
                <a:tint val="15000"/>
                <a:satMod val="250000"/>
              </a:schemeClr>
            </a:gs>
            <a:gs pos="49000">
              <a:schemeClr val="accent2">
                <a:tint val="50000"/>
                <a:satMod val="200000"/>
              </a:schemeClr>
            </a:gs>
            <a:gs pos="49100">
              <a:schemeClr val="accent2">
                <a:tint val="64000"/>
                <a:satMod val="160000"/>
              </a:schemeClr>
            </a:gs>
            <a:gs pos="92000">
              <a:schemeClr val="accent2">
                <a:tint val="50000"/>
                <a:satMod val="200000"/>
              </a:schemeClr>
            </a:gs>
            <a:gs pos="100000">
              <a:schemeClr val="accent2">
                <a:tint val="43000"/>
                <a:satMod val="190000"/>
              </a:schemeClr>
            </a:gs>
          </a:gsLst>
          <a:lin ang="5400000" scaled="1"/>
        </a:gradFill>
        <a:ln w="11430" cap="flat" cmpd="sng" algn="ctr">
          <a:solidFill>
            <a:schemeClr val="accent2"/>
          </a:solidFill>
          <a:prstDash val="solid"/>
        </a:ln>
        <a:effectLst>
          <a:outerShdw blurRad="50800" dist="25000" dir="5400000" rotWithShape="0">
            <a:schemeClr val="accent2">
              <a:shade val="30000"/>
              <a:satMod val="150000"/>
              <a:alpha val="38000"/>
            </a:scheme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68580" tIns="68580" rIns="68580" bIns="68580" numCol="1" spcCol="1270" anchor="ctr" anchorCtr="0">
          <a:noAutofit/>
        </a:bodyPr>
        <a:lstStyle/>
        <a:p>
          <a:pPr lvl="0" algn="just" defTabSz="800100">
            <a:lnSpc>
              <a:spcPct val="90000"/>
            </a:lnSpc>
            <a:spcBef>
              <a:spcPct val="0"/>
            </a:spcBef>
            <a:spcAft>
              <a:spcPct val="35000"/>
            </a:spcAft>
          </a:pPr>
          <a:r>
            <a:rPr lang="it-IT" sz="1800" b="1" kern="1200" dirty="0" smtClean="0">
              <a:solidFill>
                <a:srgbClr val="002060"/>
              </a:solidFill>
              <a:latin typeface="Georgia" pitchFamily="18" charset="0"/>
            </a:rPr>
            <a:t>Ishning dolzarbligi. </a:t>
          </a:r>
          <a:r>
            <a:rPr lang="it-IT" sz="1800" kern="1200" dirty="0" smtClean="0">
              <a:solidFill>
                <a:srgbClr val="002060"/>
              </a:solidFill>
              <a:latin typeface="Georgia" pitchFamily="18" charset="0"/>
            </a:rPr>
            <a:t>Fizika ta’limida</a:t>
          </a:r>
          <a:r>
            <a:rPr lang="ru-RU" sz="1800" kern="1200" dirty="0" smtClean="0">
              <a:solidFill>
                <a:srgbClr val="002060"/>
              </a:solidFill>
              <a:latin typeface="Georgia" pitchFamily="18" charset="0"/>
            </a:rPr>
            <a:t> </a:t>
          </a:r>
          <a:r>
            <a:rPr lang="en-US" sz="1800" kern="1200" dirty="0" smtClean="0">
              <a:solidFill>
                <a:srgbClr val="002060"/>
              </a:solidFill>
              <a:latin typeface="Georgia" pitchFamily="18" charset="0"/>
            </a:rPr>
            <a:t>“</a:t>
          </a:r>
          <a:r>
            <a:rPr lang="en-US" sz="1800" kern="1200" dirty="0" err="1" smtClean="0">
              <a:solidFill>
                <a:srgbClr val="002060"/>
              </a:solidFill>
              <a:latin typeface="Georgia" pitchFamily="18" charset="0"/>
            </a:rPr>
            <a:t>lazerlar</a:t>
          </a:r>
          <a:r>
            <a:rPr lang="en-US" sz="1800" kern="1200" dirty="0" smtClean="0">
              <a:solidFill>
                <a:srgbClr val="002060"/>
              </a:solidFill>
              <a:latin typeface="Georgia" pitchFamily="18" charset="0"/>
            </a:rPr>
            <a:t> </a:t>
          </a:r>
          <a:r>
            <a:rPr lang="en-US" sz="1800" kern="1200" dirty="0" err="1" smtClean="0">
              <a:solidFill>
                <a:srgbClr val="002060"/>
              </a:solidFill>
              <a:latin typeface="Georgia" pitchFamily="18" charset="0"/>
            </a:rPr>
            <a:t>va</a:t>
          </a:r>
          <a:r>
            <a:rPr lang="en-US" sz="1800" kern="1200" dirty="0" smtClean="0">
              <a:solidFill>
                <a:srgbClr val="002060"/>
              </a:solidFill>
              <a:latin typeface="Georgia" pitchFamily="18" charset="0"/>
            </a:rPr>
            <a:t> </a:t>
          </a:r>
          <a:r>
            <a:rPr lang="en-US" sz="1800" kern="1200" dirty="0" err="1" smtClean="0">
              <a:solidFill>
                <a:srgbClr val="002060"/>
              </a:solidFill>
              <a:latin typeface="Georgia" pitchFamily="18" charset="0"/>
            </a:rPr>
            <a:t>ularning</a:t>
          </a:r>
          <a:r>
            <a:rPr lang="en-US" sz="1800" kern="1200" dirty="0" smtClean="0">
              <a:solidFill>
                <a:srgbClr val="002060"/>
              </a:solidFill>
              <a:latin typeface="Georgia" pitchFamily="18" charset="0"/>
            </a:rPr>
            <a:t> </a:t>
          </a:r>
          <a:r>
            <a:rPr lang="en-US" sz="1800" kern="1200" dirty="0" err="1" smtClean="0">
              <a:solidFill>
                <a:srgbClr val="002060"/>
              </a:solidFill>
              <a:latin typeface="Georgia" pitchFamily="18" charset="0"/>
            </a:rPr>
            <a:t>ahamiyati</a:t>
          </a:r>
          <a:r>
            <a:rPr lang="en-US" sz="1800" kern="1200" dirty="0" smtClean="0">
              <a:solidFill>
                <a:srgbClr val="002060"/>
              </a:solidFill>
              <a:latin typeface="Georgia" pitchFamily="18" charset="0"/>
            </a:rPr>
            <a:t> ”</a:t>
          </a:r>
          <a:r>
            <a:rPr lang="en-US" sz="1800" kern="1200" dirty="0" err="1" smtClean="0">
              <a:solidFill>
                <a:srgbClr val="002060"/>
              </a:solidFill>
              <a:latin typeface="Georgia" pitchFamily="18" charset="0"/>
            </a:rPr>
            <a:t>mavzusini</a:t>
          </a:r>
          <a:r>
            <a:rPr lang="en-US" sz="1800" kern="1200" dirty="0" smtClean="0">
              <a:solidFill>
                <a:srgbClr val="002060"/>
              </a:solidFill>
              <a:latin typeface="Georgia" pitchFamily="18" charset="0"/>
            </a:rPr>
            <a:t> </a:t>
          </a:r>
          <a:r>
            <a:rPr lang="en-US" sz="1800" kern="1200" dirty="0" err="1" smtClean="0">
              <a:solidFill>
                <a:srgbClr val="002060"/>
              </a:solidFill>
              <a:latin typeface="Georgia" pitchFamily="18" charset="0"/>
            </a:rPr>
            <a:t>o`qitishda</a:t>
          </a:r>
          <a:r>
            <a:rPr lang="en-US" sz="1800" kern="1200" dirty="0" smtClean="0">
              <a:solidFill>
                <a:srgbClr val="002060"/>
              </a:solidFill>
              <a:latin typeface="Georgia" pitchFamily="18" charset="0"/>
            </a:rPr>
            <a:t> </a:t>
          </a:r>
          <a:r>
            <a:rPr lang="it-IT" sz="1800" kern="1200" dirty="0" smtClean="0">
              <a:solidFill>
                <a:srgbClr val="002060"/>
              </a:solidFill>
              <a:latin typeface="Georgia" pitchFamily="18" charset="0"/>
            </a:rPr>
            <a:t> yangi pedagogik texnologiyalarni joriy etish orqali ta’lim sifatini oshirish va  yuksak samaralarga erishishning optimal usullarini aniqlash, qolaversa yangi interfaol usullarni ishlab chiqish va ta’lim jarayoniga tadbiq etishdir.</a:t>
          </a:r>
          <a:endParaRPr lang="ru-RU" sz="1800" kern="1200" dirty="0">
            <a:solidFill>
              <a:srgbClr val="002060"/>
            </a:solidFill>
          </a:endParaRPr>
        </a:p>
      </dsp:txBody>
      <dsp:txXfrm>
        <a:off x="2223726" y="443517"/>
        <a:ext cx="6255792" cy="1489316"/>
      </dsp:txXfrm>
    </dsp:sp>
    <dsp:sp modelId="{E02B5BC1-6318-49CF-9BA0-DB2F2F0CD964}">
      <dsp:nvSpPr>
        <dsp:cNvPr id="0" name=""/>
        <dsp:cNvSpPr/>
      </dsp:nvSpPr>
      <dsp:spPr>
        <a:xfrm>
          <a:off x="2071708" y="2346762"/>
          <a:ext cx="6357066" cy="1471929"/>
        </a:xfrm>
        <a:prstGeom prst="roundRect">
          <a:avLst/>
        </a:prstGeom>
        <a:gradFill rotWithShape="1">
          <a:gsLst>
            <a:gs pos="0">
              <a:schemeClr val="accent4">
                <a:tint val="15000"/>
                <a:satMod val="250000"/>
              </a:schemeClr>
            </a:gs>
            <a:gs pos="49000">
              <a:schemeClr val="accent4">
                <a:tint val="50000"/>
                <a:satMod val="200000"/>
              </a:schemeClr>
            </a:gs>
            <a:gs pos="49100">
              <a:schemeClr val="accent4">
                <a:tint val="64000"/>
                <a:satMod val="160000"/>
              </a:schemeClr>
            </a:gs>
            <a:gs pos="92000">
              <a:schemeClr val="accent4">
                <a:tint val="50000"/>
                <a:satMod val="200000"/>
              </a:schemeClr>
            </a:gs>
            <a:gs pos="100000">
              <a:schemeClr val="accent4">
                <a:tint val="43000"/>
                <a:satMod val="190000"/>
              </a:schemeClr>
            </a:gs>
          </a:gsLst>
          <a:lin ang="5400000" scaled="1"/>
        </a:gradFill>
        <a:ln w="11430" cap="flat" cmpd="sng" algn="ctr">
          <a:solidFill>
            <a:schemeClr val="accent4"/>
          </a:solidFill>
          <a:prstDash val="solid"/>
        </a:ln>
        <a:effectLst>
          <a:outerShdw blurRad="50800" dist="25000" dir="5400000" rotWithShape="0">
            <a:schemeClr val="accent4">
              <a:shade val="30000"/>
              <a:satMod val="150000"/>
              <a:alpha val="38000"/>
            </a:scheme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68580" tIns="68580" rIns="68580" bIns="68580" numCol="1" spcCol="1270" anchor="ctr" anchorCtr="0">
          <a:noAutofit/>
        </a:bodyPr>
        <a:lstStyle/>
        <a:p>
          <a:pPr lvl="0" algn="just" defTabSz="800100">
            <a:lnSpc>
              <a:spcPct val="90000"/>
            </a:lnSpc>
            <a:spcBef>
              <a:spcPct val="0"/>
            </a:spcBef>
            <a:spcAft>
              <a:spcPct val="35000"/>
            </a:spcAft>
          </a:pPr>
          <a:r>
            <a:rPr lang="en-US" sz="1800" kern="1200" dirty="0" err="1" smtClean="0">
              <a:solidFill>
                <a:srgbClr val="002060"/>
              </a:solidFill>
            </a:rPr>
            <a:t>I</a:t>
          </a:r>
          <a:r>
            <a:rPr lang="en-US" sz="1800" b="1" kern="1200" dirty="0" err="1" smtClean="0">
              <a:solidFill>
                <a:srgbClr val="002060"/>
              </a:solidFill>
            </a:rPr>
            <a:t>shning</a:t>
          </a:r>
          <a:r>
            <a:rPr lang="en-US" sz="1800" b="1" kern="1200" dirty="0" smtClean="0">
              <a:solidFill>
                <a:srgbClr val="002060"/>
              </a:solidFill>
            </a:rPr>
            <a:t> </a:t>
          </a:r>
          <a:r>
            <a:rPr lang="en-US" sz="1800" b="1" kern="1200" dirty="0" err="1" smtClean="0">
              <a:solidFill>
                <a:srgbClr val="002060"/>
              </a:solidFill>
            </a:rPr>
            <a:t>maqsadi</a:t>
          </a:r>
          <a:r>
            <a:rPr lang="en-US" sz="1800" b="1" kern="1200" dirty="0" smtClean="0">
              <a:solidFill>
                <a:srgbClr val="002060"/>
              </a:solidFill>
            </a:rPr>
            <a:t>:</a:t>
          </a:r>
          <a:r>
            <a:rPr lang="uz-Cyrl-UZ" sz="1800" kern="1200" dirty="0" smtClean="0">
              <a:solidFill>
                <a:srgbClr val="002060"/>
              </a:solidFill>
            </a:rPr>
            <a:t>Lazerlar va ularning ahamiyati mavzusini </a:t>
          </a:r>
          <a:r>
            <a:rPr lang="it-IT" sz="1800" kern="1200" dirty="0" smtClean="0">
              <a:solidFill>
                <a:srgbClr val="002060"/>
              </a:solidFill>
            </a:rPr>
            <a:t>o’qitish jarayonida yangi pedagogik texnologiyalarni qo’llash,  dars o’tish jarayonida aynan dars mavzusiga mos interfaol metodlarni qo’llay olish va yangi interfaol metodlarni ta’lim tizimiga joriy etishdan iborat. Bu maqsadlarga erishish uchun quyidagi vazifalar qo’yildi:</a:t>
          </a:r>
          <a:endParaRPr lang="ru-RU" sz="1800" kern="1200" dirty="0">
            <a:solidFill>
              <a:srgbClr val="002060"/>
            </a:solidFill>
          </a:endParaRPr>
        </a:p>
      </dsp:txBody>
      <dsp:txXfrm>
        <a:off x="2143562" y="2418616"/>
        <a:ext cx="6213358" cy="1328221"/>
      </dsp:txXfrm>
    </dsp:sp>
    <dsp:sp modelId="{DE269BEE-764E-44DE-ABB6-6664416957C8}">
      <dsp:nvSpPr>
        <dsp:cNvPr id="0" name=""/>
        <dsp:cNvSpPr/>
      </dsp:nvSpPr>
      <dsp:spPr>
        <a:xfrm>
          <a:off x="2143136" y="3884304"/>
          <a:ext cx="6214211" cy="524901"/>
        </a:xfrm>
        <a:prstGeom prst="roundRect">
          <a:avLst/>
        </a:prstGeom>
        <a:gradFill rotWithShape="1">
          <a:gsLst>
            <a:gs pos="0">
              <a:schemeClr val="accent4">
                <a:tint val="15000"/>
                <a:satMod val="250000"/>
              </a:schemeClr>
            </a:gs>
            <a:gs pos="49000">
              <a:schemeClr val="accent4">
                <a:tint val="50000"/>
                <a:satMod val="200000"/>
              </a:schemeClr>
            </a:gs>
            <a:gs pos="49100">
              <a:schemeClr val="accent4">
                <a:tint val="64000"/>
                <a:satMod val="160000"/>
              </a:schemeClr>
            </a:gs>
            <a:gs pos="92000">
              <a:schemeClr val="accent4">
                <a:tint val="50000"/>
                <a:satMod val="200000"/>
              </a:schemeClr>
            </a:gs>
            <a:gs pos="100000">
              <a:schemeClr val="accent4">
                <a:tint val="43000"/>
                <a:satMod val="190000"/>
              </a:schemeClr>
            </a:gs>
          </a:gsLst>
          <a:lin ang="5400000" scaled="1"/>
        </a:gradFill>
        <a:ln w="11430" cap="flat" cmpd="sng" algn="ctr">
          <a:solidFill>
            <a:schemeClr val="accent4"/>
          </a:solidFill>
          <a:prstDash val="solid"/>
        </a:ln>
        <a:effectLst>
          <a:outerShdw blurRad="50800" dist="25000" dir="5400000" rotWithShape="0">
            <a:schemeClr val="accent4">
              <a:shade val="30000"/>
              <a:satMod val="150000"/>
              <a:alpha val="38000"/>
            </a:scheme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it-IT" sz="1600" kern="1200" dirty="0" smtClean="0">
              <a:solidFill>
                <a:srgbClr val="002060"/>
              </a:solidFill>
            </a:rPr>
            <a:t>1.Fizika ta’limida yaxshi samara beradigan pedagogik texnologiyalarni aniqlash.</a:t>
          </a:r>
          <a:endParaRPr lang="ru-RU" sz="1600" kern="1200" dirty="0">
            <a:solidFill>
              <a:srgbClr val="002060"/>
            </a:solidFill>
          </a:endParaRPr>
        </a:p>
      </dsp:txBody>
      <dsp:txXfrm>
        <a:off x="2168760" y="3909928"/>
        <a:ext cx="6162963" cy="473653"/>
      </dsp:txXfrm>
    </dsp:sp>
    <dsp:sp modelId="{4BFFB62A-7D30-4CCE-AB00-7147EF89BDE6}">
      <dsp:nvSpPr>
        <dsp:cNvPr id="0" name=""/>
        <dsp:cNvSpPr/>
      </dsp:nvSpPr>
      <dsp:spPr>
        <a:xfrm>
          <a:off x="2214584" y="4474819"/>
          <a:ext cx="6071314" cy="524901"/>
        </a:xfrm>
        <a:prstGeom prst="roundRect">
          <a:avLst/>
        </a:prstGeom>
        <a:gradFill rotWithShape="1">
          <a:gsLst>
            <a:gs pos="0">
              <a:schemeClr val="accent4">
                <a:tint val="15000"/>
                <a:satMod val="250000"/>
              </a:schemeClr>
            </a:gs>
            <a:gs pos="49000">
              <a:schemeClr val="accent4">
                <a:tint val="50000"/>
                <a:satMod val="200000"/>
              </a:schemeClr>
            </a:gs>
            <a:gs pos="49100">
              <a:schemeClr val="accent4">
                <a:tint val="64000"/>
                <a:satMod val="160000"/>
              </a:schemeClr>
            </a:gs>
            <a:gs pos="92000">
              <a:schemeClr val="accent4">
                <a:tint val="50000"/>
                <a:satMod val="200000"/>
              </a:schemeClr>
            </a:gs>
            <a:gs pos="100000">
              <a:schemeClr val="accent4">
                <a:tint val="43000"/>
                <a:satMod val="190000"/>
              </a:schemeClr>
            </a:gs>
          </a:gsLst>
          <a:lin ang="5400000" scaled="1"/>
        </a:gradFill>
        <a:ln w="11430" cap="flat" cmpd="sng" algn="ctr">
          <a:solidFill>
            <a:schemeClr val="accent4"/>
          </a:solidFill>
          <a:prstDash val="solid"/>
        </a:ln>
        <a:effectLst>
          <a:outerShdw blurRad="50800" dist="25000" dir="5400000" rotWithShape="0">
            <a:schemeClr val="accent4">
              <a:shade val="30000"/>
              <a:satMod val="150000"/>
              <a:alpha val="38000"/>
            </a:scheme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it-IT" sz="1600" kern="1200" dirty="0" smtClean="0">
              <a:solidFill>
                <a:srgbClr val="002060"/>
              </a:solidFill>
            </a:rPr>
            <a:t>2.Tanlab olingan interfaol metodlarni mos mavzularga qo’llash texnologiyasini ishlab chiqish.</a:t>
          </a:r>
          <a:endParaRPr lang="ru-RU" sz="1600" kern="1200" dirty="0">
            <a:solidFill>
              <a:srgbClr val="002060"/>
            </a:solidFill>
          </a:endParaRPr>
        </a:p>
      </dsp:txBody>
      <dsp:txXfrm>
        <a:off x="2240208" y="4500443"/>
        <a:ext cx="6020066" cy="473653"/>
      </dsp:txXfrm>
    </dsp:sp>
    <dsp:sp modelId="{D5857633-F1E0-4BCE-8EAD-796C8738DD77}">
      <dsp:nvSpPr>
        <dsp:cNvPr id="0" name=""/>
        <dsp:cNvSpPr/>
      </dsp:nvSpPr>
      <dsp:spPr>
        <a:xfrm>
          <a:off x="2214584" y="5065334"/>
          <a:ext cx="6071314" cy="524901"/>
        </a:xfrm>
        <a:prstGeom prst="roundRect">
          <a:avLst/>
        </a:prstGeom>
        <a:gradFill rotWithShape="1">
          <a:gsLst>
            <a:gs pos="0">
              <a:schemeClr val="accent4">
                <a:tint val="15000"/>
                <a:satMod val="250000"/>
              </a:schemeClr>
            </a:gs>
            <a:gs pos="49000">
              <a:schemeClr val="accent4">
                <a:tint val="50000"/>
                <a:satMod val="200000"/>
              </a:schemeClr>
            </a:gs>
            <a:gs pos="49100">
              <a:schemeClr val="accent4">
                <a:tint val="64000"/>
                <a:satMod val="160000"/>
              </a:schemeClr>
            </a:gs>
            <a:gs pos="92000">
              <a:schemeClr val="accent4">
                <a:tint val="50000"/>
                <a:satMod val="200000"/>
              </a:schemeClr>
            </a:gs>
            <a:gs pos="100000">
              <a:schemeClr val="accent4">
                <a:tint val="43000"/>
                <a:satMod val="190000"/>
              </a:schemeClr>
            </a:gs>
          </a:gsLst>
          <a:lin ang="5400000" scaled="1"/>
        </a:gradFill>
        <a:ln w="11430" cap="flat" cmpd="sng" algn="ctr">
          <a:solidFill>
            <a:schemeClr val="accent4"/>
          </a:solidFill>
          <a:prstDash val="solid"/>
        </a:ln>
        <a:effectLst>
          <a:outerShdw blurRad="50800" dist="25000" dir="5400000" rotWithShape="0">
            <a:schemeClr val="accent4">
              <a:shade val="30000"/>
              <a:satMod val="150000"/>
              <a:alpha val="38000"/>
            </a:schemeClr>
          </a:outerShdw>
        </a:effectLst>
      </dsp:spPr>
      <dsp:style>
        <a:lnRef idx="1">
          <a:schemeClr val="accent4"/>
        </a:lnRef>
        <a:fillRef idx="2">
          <a:schemeClr val="accent4"/>
        </a:fillRef>
        <a:effectRef idx="1">
          <a:schemeClr val="accent4"/>
        </a:effectRef>
        <a:fontRef idx="minor">
          <a:schemeClr val="dk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it-IT" sz="1600" kern="1200" dirty="0" smtClean="0">
              <a:solidFill>
                <a:srgbClr val="002060"/>
              </a:solidFill>
            </a:rPr>
            <a:t>3.Bu interfaol metodlarni dars jarayoniga qo’llab sinovdan o’tkazish, tahlil etish va yaxshi samara bergan usullarni tanlab olish.</a:t>
          </a:r>
          <a:endParaRPr lang="ru-RU" sz="1600" kern="1200" dirty="0">
            <a:solidFill>
              <a:srgbClr val="002060"/>
            </a:solidFill>
          </a:endParaRPr>
        </a:p>
      </dsp:txBody>
      <dsp:txXfrm>
        <a:off x="2240208" y="5090958"/>
        <a:ext cx="6020066" cy="4736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DE4671-DFA7-49DE-BC1B-379830488D80}">
      <dsp:nvSpPr>
        <dsp:cNvPr id="0" name=""/>
        <dsp:cNvSpPr/>
      </dsp:nvSpPr>
      <dsp:spPr>
        <a:xfrm>
          <a:off x="0" y="151815"/>
          <a:ext cx="9001156" cy="5625722"/>
        </a:xfrm>
        <a:prstGeom prst="swooshArrow">
          <a:avLst>
            <a:gd name="adj1" fmla="val 25000"/>
            <a:gd name="adj2" fmla="val 25000"/>
          </a:avLst>
        </a:prstGeom>
        <a:solidFill>
          <a:schemeClr val="dk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7733C3-A2A1-4809-8169-09926BF1D0F0}">
      <dsp:nvSpPr>
        <dsp:cNvPr id="0" name=""/>
        <dsp:cNvSpPr/>
      </dsp:nvSpPr>
      <dsp:spPr>
        <a:xfrm>
          <a:off x="886613" y="4335103"/>
          <a:ext cx="207026" cy="207026"/>
        </a:xfrm>
        <a:prstGeom prst="ellipse">
          <a:avLst/>
        </a:prstGeom>
        <a:solidFill>
          <a:schemeClr val="lt1">
            <a:hueOff val="0"/>
            <a:satOff val="0"/>
            <a:lumOff val="0"/>
            <a:alphaOff val="0"/>
          </a:schemeClr>
        </a:solidFill>
        <a:ln w="400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sp>
    <dsp:sp modelId="{5C82093D-FC94-4FA6-99B3-8DD26B1D5462}">
      <dsp:nvSpPr>
        <dsp:cNvPr id="0" name=""/>
        <dsp:cNvSpPr/>
      </dsp:nvSpPr>
      <dsp:spPr>
        <a:xfrm>
          <a:off x="990127" y="4438616"/>
          <a:ext cx="1179151" cy="1338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699" tIns="0" rIns="0" bIns="0" numCol="1" spcCol="1270" anchor="t" anchorCtr="0">
          <a:noAutofit/>
        </a:bodyPr>
        <a:lstStyle/>
        <a:p>
          <a:pPr lvl="0" algn="just" defTabSz="488950">
            <a:lnSpc>
              <a:spcPct val="90000"/>
            </a:lnSpc>
            <a:spcBef>
              <a:spcPct val="0"/>
            </a:spcBef>
            <a:spcAft>
              <a:spcPct val="35000"/>
            </a:spcAft>
          </a:pPr>
          <a:r>
            <a:rPr lang="uz-Cyrl-UZ" sz="1100" kern="1200" dirty="0" smtClean="0">
              <a:solidFill>
                <a:srgbClr val="002060"/>
              </a:solidFill>
            </a:rPr>
            <a:t>1913 yilda Daniyalik Nils Bor fotonning nurlanish mexanizmini analiz qilib, o’z postulatlarini e’lon qildi.</a:t>
          </a:r>
          <a:endParaRPr lang="ru-RU" sz="1100" kern="1200" dirty="0">
            <a:solidFill>
              <a:srgbClr val="002060"/>
            </a:solidFill>
          </a:endParaRPr>
        </a:p>
      </dsp:txBody>
      <dsp:txXfrm>
        <a:off x="990127" y="4438616"/>
        <a:ext cx="1179151" cy="1338921"/>
      </dsp:txXfrm>
    </dsp:sp>
    <dsp:sp modelId="{76C97CF9-581B-49E1-8599-9108822164DE}">
      <dsp:nvSpPr>
        <dsp:cNvPr id="0" name=""/>
        <dsp:cNvSpPr/>
      </dsp:nvSpPr>
      <dsp:spPr>
        <a:xfrm>
          <a:off x="2007257" y="3258339"/>
          <a:ext cx="324041" cy="324041"/>
        </a:xfrm>
        <a:prstGeom prst="ellipse">
          <a:avLst/>
        </a:prstGeom>
        <a:solidFill>
          <a:schemeClr val="lt1">
            <a:hueOff val="0"/>
            <a:satOff val="0"/>
            <a:lumOff val="0"/>
            <a:alphaOff val="0"/>
          </a:schemeClr>
        </a:solidFill>
        <a:ln w="400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sp>
    <dsp:sp modelId="{6A6B0937-3F91-4105-BE45-D26DA3D04CC7}">
      <dsp:nvSpPr>
        <dsp:cNvPr id="0" name=""/>
        <dsp:cNvSpPr/>
      </dsp:nvSpPr>
      <dsp:spPr>
        <a:xfrm>
          <a:off x="2169278" y="3420360"/>
          <a:ext cx="1494191" cy="23571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703" tIns="0" rIns="0" bIns="0" numCol="1" spcCol="1270" anchor="t" anchorCtr="0">
          <a:noAutofit/>
        </a:bodyPr>
        <a:lstStyle/>
        <a:p>
          <a:pPr lvl="0" algn="l" defTabSz="488950">
            <a:lnSpc>
              <a:spcPct val="90000"/>
            </a:lnSpc>
            <a:spcBef>
              <a:spcPct val="0"/>
            </a:spcBef>
            <a:spcAft>
              <a:spcPct val="35000"/>
            </a:spcAft>
          </a:pPr>
          <a:r>
            <a:rPr kumimoji="0" lang="uz-Cyrl-UZ" sz="1100" b="0" i="0" u="none" strike="noStrike" kern="1200" cap="none" normalizeH="0" baseline="0" dirty="0" smtClean="0">
              <a:ln>
                <a:noFill/>
              </a:ln>
              <a:solidFill>
                <a:srgbClr val="002060"/>
              </a:solidFill>
              <a:effectLst/>
              <a:latin typeface="Times New Roman" pitchFamily="18" charset="0"/>
              <a:ea typeface="Times New Roman" pitchFamily="18" charset="0"/>
              <a:cs typeface="Times New Roman" pitchFamily="18" charset="0"/>
            </a:rPr>
            <a:t>1916 yilda Eynshteyn yorug</a:t>
          </a:r>
          <a:r>
            <a:rPr kumimoji="0" lang="uz-Cyrl-UZ" sz="1100" b="0" i="0" u="none" strike="noStrike" kern="1200" cap="none" normalizeH="0" baseline="0" dirty="0" smtClean="0">
              <a:ln>
                <a:noFill/>
              </a:ln>
              <a:solidFill>
                <a:srgbClr val="002060"/>
              </a:solidFill>
              <a:effectLst/>
              <a:latin typeface="Calibri"/>
              <a:ea typeface="Times New Roman" pitchFamily="18" charset="0"/>
              <a:cs typeface="Times New Roman" pitchFamily="18" charset="0"/>
            </a:rPr>
            <a:t>’</a:t>
          </a:r>
          <a:r>
            <a:rPr kumimoji="0" lang="uz-Cyrl-UZ" sz="1100" b="0" i="0" u="none" strike="noStrike" kern="1200" cap="none" normalizeH="0" baseline="0" dirty="0" smtClean="0">
              <a:ln>
                <a:noFill/>
              </a:ln>
              <a:solidFill>
                <a:srgbClr val="002060"/>
              </a:solidFill>
              <a:effectLst/>
              <a:latin typeface="Times New Roman" pitchFamily="18" charset="0"/>
              <a:ea typeface="Times New Roman" pitchFamily="18" charset="0"/>
              <a:cs typeface="Times New Roman" pitchFamily="18" charset="0"/>
            </a:rPr>
            <a:t>likning nurlanishi va yutilishi jarayonini kvant mexanikasi nazariyasi nuqtai nazaridan qarab chiqdi. </a:t>
          </a:r>
          <a:endParaRPr lang="ru-RU" sz="1100" kern="1200" dirty="0">
            <a:solidFill>
              <a:srgbClr val="002060"/>
            </a:solidFill>
          </a:endParaRPr>
        </a:p>
      </dsp:txBody>
      <dsp:txXfrm>
        <a:off x="2169278" y="3420360"/>
        <a:ext cx="1494191" cy="2357177"/>
      </dsp:txXfrm>
    </dsp:sp>
    <dsp:sp modelId="{98DD5E25-7E68-481F-855B-3664A495B4E9}">
      <dsp:nvSpPr>
        <dsp:cNvPr id="0" name=""/>
        <dsp:cNvSpPr/>
      </dsp:nvSpPr>
      <dsp:spPr>
        <a:xfrm>
          <a:off x="3447442" y="2399854"/>
          <a:ext cx="432055" cy="432055"/>
        </a:xfrm>
        <a:prstGeom prst="ellipse">
          <a:avLst/>
        </a:prstGeom>
        <a:solidFill>
          <a:schemeClr val="lt1">
            <a:hueOff val="0"/>
            <a:satOff val="0"/>
            <a:lumOff val="0"/>
            <a:alphaOff val="0"/>
          </a:schemeClr>
        </a:solidFill>
        <a:ln w="400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sp>
    <dsp:sp modelId="{EE576B7F-6BC0-4D98-97A1-70E6D3745D71}">
      <dsp:nvSpPr>
        <dsp:cNvPr id="0" name=""/>
        <dsp:cNvSpPr/>
      </dsp:nvSpPr>
      <dsp:spPr>
        <a:xfrm>
          <a:off x="3663470" y="2615882"/>
          <a:ext cx="1737223" cy="31616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937" tIns="0" rIns="0" bIns="0" numCol="1" spcCol="1270" anchor="t" anchorCtr="0">
          <a:noAutofit/>
        </a:bodyPr>
        <a:lstStyle/>
        <a:p>
          <a:pPr lvl="0" algn="l" defTabSz="488950">
            <a:lnSpc>
              <a:spcPct val="90000"/>
            </a:lnSpc>
            <a:spcBef>
              <a:spcPct val="0"/>
            </a:spcBef>
            <a:spcAft>
              <a:spcPct val="35000"/>
            </a:spcAft>
          </a:pPr>
          <a:r>
            <a:rPr kumimoji="0" lang="uz-Cyrl-UZ" sz="1100" b="0" i="0" u="none" strike="noStrike" kern="1200" cap="none" normalizeH="0" baseline="0" dirty="0" smtClean="0">
              <a:ln>
                <a:noFill/>
              </a:ln>
              <a:solidFill>
                <a:srgbClr val="002060"/>
              </a:solidFill>
              <a:effectLst/>
              <a:latin typeface="Times New Roman" pitchFamily="18" charset="0"/>
              <a:ea typeface="Times New Roman" pitchFamily="18" charset="0"/>
              <a:cs typeface="Times New Roman" pitchFamily="18" charset="0"/>
            </a:rPr>
            <a:t>1927 yilda mashhur ingliz fizigi P. Dirak nurlanishning kvant nazariyasini yaratdi. U yorug</a:t>
          </a:r>
          <a:r>
            <a:rPr kumimoji="0" lang="uz-Cyrl-UZ" sz="1100" b="0" i="0" u="none" strike="noStrike" kern="1200" cap="none" normalizeH="0" baseline="0" dirty="0" smtClean="0">
              <a:ln>
                <a:noFill/>
              </a:ln>
              <a:solidFill>
                <a:srgbClr val="002060"/>
              </a:solidFill>
              <a:effectLst/>
              <a:latin typeface="Calibri"/>
              <a:ea typeface="Times New Roman" pitchFamily="18" charset="0"/>
              <a:cs typeface="Times New Roman" pitchFamily="18" charset="0"/>
            </a:rPr>
            <a:t>’</a:t>
          </a:r>
          <a:r>
            <a:rPr kumimoji="0" lang="uz-Cyrl-UZ" sz="1100" b="0" i="0" u="none" strike="noStrike" kern="1200" cap="none" normalizeH="0" baseline="0" dirty="0" smtClean="0">
              <a:ln>
                <a:noFill/>
              </a:ln>
              <a:solidFill>
                <a:srgbClr val="002060"/>
              </a:solidFill>
              <a:effectLst/>
              <a:latin typeface="Times New Roman" pitchFamily="18" charset="0"/>
              <a:ea typeface="Times New Roman" pitchFamily="18" charset="0"/>
              <a:cs typeface="Times New Roman" pitchFamily="18" charset="0"/>
            </a:rPr>
            <a:t>likning nurlanish nazariyasida Eynshteynning spontan va majburiy nurlanishi kabi gipotezalari haqiqatdan ham mavjudligini va o</a:t>
          </a:r>
          <a:r>
            <a:rPr kumimoji="0" lang="uz-Cyrl-UZ" sz="1100" b="0" i="0" u="none" strike="noStrike" kern="1200" cap="none" normalizeH="0" baseline="0" dirty="0" smtClean="0">
              <a:ln>
                <a:noFill/>
              </a:ln>
              <a:solidFill>
                <a:srgbClr val="002060"/>
              </a:solidFill>
              <a:effectLst/>
              <a:latin typeface="Calibri"/>
              <a:ea typeface="Times New Roman" pitchFamily="18" charset="0"/>
              <a:cs typeface="Times New Roman" pitchFamily="18" charset="0"/>
            </a:rPr>
            <a:t>’</a:t>
          </a:r>
          <a:r>
            <a:rPr kumimoji="0" lang="uz-Cyrl-UZ" sz="1100" b="0" i="0" u="none" strike="noStrike" kern="1200" cap="none" normalizeH="0" baseline="0" dirty="0" smtClean="0">
              <a:ln>
                <a:noFill/>
              </a:ln>
              <a:solidFill>
                <a:srgbClr val="002060"/>
              </a:solidFill>
              <a:effectLst/>
              <a:latin typeface="Times New Roman" pitchFamily="18" charset="0"/>
              <a:ea typeface="Times New Roman" pitchFamily="18" charset="0"/>
              <a:cs typeface="Times New Roman" pitchFamily="18" charset="0"/>
            </a:rPr>
            <a:t>sha hodisalarning asosiy xususiyatlarini qat</a:t>
          </a:r>
          <a:r>
            <a:rPr kumimoji="0" lang="uz-Cyrl-UZ" sz="1100" b="0" i="0" u="none" strike="noStrike" kern="1200" cap="none" normalizeH="0" baseline="0" dirty="0" smtClean="0">
              <a:ln>
                <a:noFill/>
              </a:ln>
              <a:solidFill>
                <a:srgbClr val="002060"/>
              </a:solidFill>
              <a:effectLst/>
              <a:latin typeface="Calibri"/>
              <a:ea typeface="Times New Roman" pitchFamily="18" charset="0"/>
              <a:cs typeface="Times New Roman" pitchFamily="18" charset="0"/>
            </a:rPr>
            <a:t>’</a:t>
          </a:r>
          <a:r>
            <a:rPr kumimoji="0" lang="uz-Cyrl-UZ" sz="1100" b="0" i="0" u="none" strike="noStrike" kern="1200" cap="none" normalizeH="0" baseline="0" dirty="0" smtClean="0">
              <a:ln>
                <a:noFill/>
              </a:ln>
              <a:solidFill>
                <a:srgbClr val="002060"/>
              </a:solidFill>
              <a:effectLst/>
              <a:latin typeface="Times New Roman" pitchFamily="18" charset="0"/>
              <a:ea typeface="Times New Roman" pitchFamily="18" charset="0"/>
              <a:cs typeface="Times New Roman" pitchFamily="18" charset="0"/>
            </a:rPr>
            <a:t>iy isbotladi. </a:t>
          </a:r>
          <a:endParaRPr lang="ru-RU" sz="1100" kern="1200" dirty="0">
            <a:solidFill>
              <a:srgbClr val="002060"/>
            </a:solidFill>
          </a:endParaRPr>
        </a:p>
      </dsp:txBody>
      <dsp:txXfrm>
        <a:off x="3663470" y="2615882"/>
        <a:ext cx="1737223" cy="3161656"/>
      </dsp:txXfrm>
    </dsp:sp>
    <dsp:sp modelId="{134176CB-56B2-4B00-8B58-5E60C5EBFDE5}">
      <dsp:nvSpPr>
        <dsp:cNvPr id="0" name=""/>
        <dsp:cNvSpPr/>
      </dsp:nvSpPr>
      <dsp:spPr>
        <a:xfrm>
          <a:off x="5121657" y="1729268"/>
          <a:ext cx="558071" cy="558071"/>
        </a:xfrm>
        <a:prstGeom prst="ellipse">
          <a:avLst/>
        </a:prstGeom>
        <a:solidFill>
          <a:schemeClr val="lt1">
            <a:hueOff val="0"/>
            <a:satOff val="0"/>
            <a:lumOff val="0"/>
            <a:alphaOff val="0"/>
          </a:schemeClr>
        </a:solidFill>
        <a:ln w="400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sp>
    <dsp:sp modelId="{89396B8F-CF2B-41ED-B557-547B7F95B92D}">
      <dsp:nvSpPr>
        <dsp:cNvPr id="0" name=""/>
        <dsp:cNvSpPr/>
      </dsp:nvSpPr>
      <dsp:spPr>
        <a:xfrm>
          <a:off x="5649503" y="2008304"/>
          <a:ext cx="1302611" cy="37692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5711" tIns="0" rIns="0" bIns="0" numCol="1" spcCol="1270" anchor="t" anchorCtr="0">
          <a:noAutofit/>
        </a:bodyPr>
        <a:lstStyle/>
        <a:p>
          <a:pPr lvl="0" algn="l" defTabSz="488950">
            <a:lnSpc>
              <a:spcPct val="90000"/>
            </a:lnSpc>
            <a:spcBef>
              <a:spcPct val="0"/>
            </a:spcBef>
            <a:spcAft>
              <a:spcPct val="35000"/>
            </a:spcAft>
          </a:pPr>
          <a:r>
            <a:rPr lang="uz-Cyrl-UZ" sz="1100" kern="1200" dirty="0" smtClean="0">
              <a:solidFill>
                <a:srgbClr val="002060"/>
              </a:solidFill>
            </a:rPr>
            <a:t>V.A. Fabrikant </a:t>
          </a:r>
          <a:r>
            <a:rPr lang="en-US" sz="1100" kern="1200" dirty="0" smtClean="0">
              <a:solidFill>
                <a:srgbClr val="002060"/>
              </a:solidFill>
            </a:rPr>
            <a:t> </a:t>
          </a:r>
          <a:r>
            <a:rPr lang="en-US" sz="1100" kern="1200" dirty="0" err="1" smtClean="0">
              <a:solidFill>
                <a:srgbClr val="002060"/>
              </a:solidFill>
            </a:rPr>
            <a:t>va</a:t>
          </a:r>
          <a:r>
            <a:rPr lang="en-US" sz="1100" kern="1200" dirty="0" smtClean="0">
              <a:solidFill>
                <a:srgbClr val="002060"/>
              </a:solidFill>
            </a:rPr>
            <a:t> F. </a:t>
          </a:r>
          <a:r>
            <a:rPr lang="en-US" sz="1100" kern="1200" dirty="0" err="1" smtClean="0">
              <a:solidFill>
                <a:srgbClr val="002060"/>
              </a:solidFill>
            </a:rPr>
            <a:t>Butayeva</a:t>
          </a:r>
          <a:r>
            <a:rPr lang="en-US" sz="1100" kern="1200" dirty="0" smtClean="0">
              <a:solidFill>
                <a:srgbClr val="002060"/>
              </a:solidFill>
            </a:rPr>
            <a:t> </a:t>
          </a:r>
          <a:r>
            <a:rPr lang="uz-Cyrl-UZ" sz="1100" kern="1200" dirty="0" smtClean="0">
              <a:solidFill>
                <a:srgbClr val="002060"/>
              </a:solidFill>
            </a:rPr>
            <a:t>1939 yilda gazlarda razryad hosil qilib, gazorazryad orqali yorug’lik o’tganda uning kuchayishini tajribada kuzatdi. Yorug’likning kuchayishi majburiy nurlanish hisobidan bo’lishini tajribada aniqladi.</a:t>
          </a:r>
          <a:endParaRPr lang="ru-RU" sz="1100" kern="1200" dirty="0">
            <a:solidFill>
              <a:srgbClr val="002060"/>
            </a:solidFill>
          </a:endParaRPr>
        </a:p>
      </dsp:txBody>
      <dsp:txXfrm>
        <a:off x="5649503" y="2008304"/>
        <a:ext cx="1302611" cy="3769234"/>
      </dsp:txXfrm>
    </dsp:sp>
    <dsp:sp modelId="{DFCF147E-C3C2-437D-B905-C15FD16F9882}">
      <dsp:nvSpPr>
        <dsp:cNvPr id="0" name=""/>
        <dsp:cNvSpPr/>
      </dsp:nvSpPr>
      <dsp:spPr>
        <a:xfrm>
          <a:off x="6845379" y="1281460"/>
          <a:ext cx="711091" cy="711091"/>
        </a:xfrm>
        <a:prstGeom prst="ellipse">
          <a:avLst/>
        </a:prstGeom>
        <a:solidFill>
          <a:schemeClr val="lt1">
            <a:hueOff val="0"/>
            <a:satOff val="0"/>
            <a:lumOff val="0"/>
            <a:alphaOff val="0"/>
          </a:schemeClr>
        </a:solidFill>
        <a:ln w="400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sp>
    <dsp:sp modelId="{7A4C46DB-8A5C-4329-BC99-8253544E8FA6}">
      <dsp:nvSpPr>
        <dsp:cNvPr id="0" name=""/>
        <dsp:cNvSpPr/>
      </dsp:nvSpPr>
      <dsp:spPr>
        <a:xfrm>
          <a:off x="7200924" y="1637006"/>
          <a:ext cx="1800231" cy="4140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6793" tIns="0" rIns="0" bIns="0" numCol="1" spcCol="1270" anchor="t" anchorCtr="0">
          <a:noAutofit/>
        </a:bodyPr>
        <a:lstStyle/>
        <a:p>
          <a:pPr lvl="0" algn="l" defTabSz="488950">
            <a:lnSpc>
              <a:spcPct val="90000"/>
            </a:lnSpc>
            <a:spcBef>
              <a:spcPct val="0"/>
            </a:spcBef>
            <a:spcAft>
              <a:spcPct val="35000"/>
            </a:spcAft>
          </a:pPr>
          <a:r>
            <a:rPr lang="uz-Cyrl-UZ" sz="1100" kern="1200" dirty="0" smtClean="0">
              <a:solidFill>
                <a:srgbClr val="002060"/>
              </a:solidFill>
            </a:rPr>
            <a:t>N.G. Basov, A.M. Proxorov va ular bilan bir vaqtda amerikalik Ch. Tauns 1954 – 1955 yillarda 1,27</a:t>
          </a:r>
          <a:r>
            <a:rPr lang="uz-Cyrl-UZ" sz="1100" i="1" kern="1200" dirty="0" smtClean="0">
              <a:solidFill>
                <a:srgbClr val="002060"/>
              </a:solidFill>
            </a:rPr>
            <a:t>sm</a:t>
          </a:r>
          <a:r>
            <a:rPr lang="uz-Cyrl-UZ" sz="1100" kern="1200" dirty="0" smtClean="0">
              <a:solidFill>
                <a:srgbClr val="002060"/>
              </a:solidFill>
            </a:rPr>
            <a:t> to’lqin uzunligini beruvchi, ammiak gazida ishlovchi molekulyar generator mazer asbobini yaratdilar. </a:t>
          </a:r>
          <a:endParaRPr lang="ru-RU" sz="1100" kern="1200" dirty="0">
            <a:solidFill>
              <a:srgbClr val="002060"/>
            </a:solidFill>
          </a:endParaRPr>
        </a:p>
      </dsp:txBody>
      <dsp:txXfrm>
        <a:off x="7200924" y="1637006"/>
        <a:ext cx="1800231" cy="41405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EAC32-5B51-4B92-9D12-B41E71901833}">
      <dsp:nvSpPr>
        <dsp:cNvPr id="0" name=""/>
        <dsp:cNvSpPr/>
      </dsp:nvSpPr>
      <dsp:spPr>
        <a:xfrm>
          <a:off x="2387591" y="1208864"/>
          <a:ext cx="3011558" cy="3011558"/>
        </a:xfrm>
        <a:prstGeom prst="ellipse">
          <a:avLst/>
        </a:prstGeom>
        <a:solidFill>
          <a:schemeClr val="accent2">
            <a:alpha val="50000"/>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46990" tIns="46990" rIns="46990" bIns="46990" numCol="1" spcCol="1270" anchor="ctr" anchorCtr="0">
          <a:noAutofit/>
        </a:bodyPr>
        <a:lstStyle/>
        <a:p>
          <a:pPr lvl="0" algn="ctr" defTabSz="1644650">
            <a:lnSpc>
              <a:spcPct val="90000"/>
            </a:lnSpc>
            <a:spcBef>
              <a:spcPct val="0"/>
            </a:spcBef>
            <a:spcAft>
              <a:spcPct val="35000"/>
            </a:spcAft>
          </a:pPr>
          <a:r>
            <a:rPr lang="en-US" sz="3700" kern="1200" dirty="0" smtClean="0"/>
            <a:t>LAZER TURLARI</a:t>
          </a:r>
          <a:endParaRPr lang="ru-RU" sz="3700" kern="1200" dirty="0"/>
        </a:p>
      </dsp:txBody>
      <dsp:txXfrm>
        <a:off x="2828623" y="1649896"/>
        <a:ext cx="2129494" cy="2129494"/>
      </dsp:txXfrm>
    </dsp:sp>
    <dsp:sp modelId="{A6F9D7E3-867B-46FF-BF93-3B56FD839338}">
      <dsp:nvSpPr>
        <dsp:cNvPr id="0" name=""/>
        <dsp:cNvSpPr/>
      </dsp:nvSpPr>
      <dsp:spPr>
        <a:xfrm>
          <a:off x="3140481" y="537"/>
          <a:ext cx="1505779" cy="1505779"/>
        </a:xfrm>
        <a:prstGeom prst="ellipse">
          <a:avLst/>
        </a:prstGeom>
        <a:solidFill>
          <a:schemeClr val="accent2">
            <a:alpha val="50000"/>
            <a:hueOff val="-4051890"/>
            <a:satOff val="8333"/>
            <a:lumOff val="-637"/>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kern="1200" dirty="0" err="1" smtClean="0"/>
            <a:t>Qattiq</a:t>
          </a:r>
          <a:r>
            <a:rPr lang="en-US" sz="2100" kern="1200" dirty="0" smtClean="0"/>
            <a:t> </a:t>
          </a:r>
          <a:r>
            <a:rPr lang="en-US" sz="2100" kern="1200" dirty="0" err="1" smtClean="0"/>
            <a:t>jismli</a:t>
          </a:r>
          <a:r>
            <a:rPr lang="en-US" sz="2100" kern="1200" dirty="0" smtClean="0"/>
            <a:t> </a:t>
          </a:r>
          <a:r>
            <a:rPr lang="en-US" sz="2100" kern="1200" dirty="0" err="1" smtClean="0"/>
            <a:t>lazerlar</a:t>
          </a:r>
          <a:endParaRPr lang="ru-RU" sz="2100" kern="1200" dirty="0"/>
        </a:p>
      </dsp:txBody>
      <dsp:txXfrm>
        <a:off x="3360997" y="221053"/>
        <a:ext cx="1064747" cy="1064747"/>
      </dsp:txXfrm>
    </dsp:sp>
    <dsp:sp modelId="{F12BF887-202A-4281-8EAD-3360AAAE451B}">
      <dsp:nvSpPr>
        <dsp:cNvPr id="0" name=""/>
        <dsp:cNvSpPr/>
      </dsp:nvSpPr>
      <dsp:spPr>
        <a:xfrm>
          <a:off x="5101698" y="1961754"/>
          <a:ext cx="1505779" cy="1505779"/>
        </a:xfrm>
        <a:prstGeom prst="ellipse">
          <a:avLst/>
        </a:prstGeom>
        <a:solidFill>
          <a:schemeClr val="accent2">
            <a:alpha val="50000"/>
            <a:hueOff val="-8103780"/>
            <a:satOff val="16667"/>
            <a:lumOff val="-1274"/>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kern="1200" dirty="0" err="1" smtClean="0"/>
            <a:t>Gaz</a:t>
          </a:r>
          <a:r>
            <a:rPr lang="en-US" sz="2100" kern="1200" dirty="0" smtClean="0"/>
            <a:t> </a:t>
          </a:r>
          <a:r>
            <a:rPr lang="en-US" sz="2100" kern="1200" dirty="0" err="1" smtClean="0"/>
            <a:t>lazerlari</a:t>
          </a:r>
          <a:endParaRPr lang="ru-RU" sz="2100" kern="1200" dirty="0"/>
        </a:p>
      </dsp:txBody>
      <dsp:txXfrm>
        <a:off x="5322214" y="2182270"/>
        <a:ext cx="1064747" cy="1064747"/>
      </dsp:txXfrm>
    </dsp:sp>
    <dsp:sp modelId="{570543F5-4420-4F9F-981D-429202397EFC}">
      <dsp:nvSpPr>
        <dsp:cNvPr id="0" name=""/>
        <dsp:cNvSpPr/>
      </dsp:nvSpPr>
      <dsp:spPr>
        <a:xfrm>
          <a:off x="3140481" y="3922971"/>
          <a:ext cx="1505779" cy="1505779"/>
        </a:xfrm>
        <a:prstGeom prst="ellipse">
          <a:avLst/>
        </a:prstGeom>
        <a:solidFill>
          <a:schemeClr val="accent2">
            <a:alpha val="50000"/>
            <a:hueOff val="-12155671"/>
            <a:satOff val="25001"/>
            <a:lumOff val="-1912"/>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kern="1200" dirty="0" err="1" smtClean="0"/>
            <a:t>Suyuqlik</a:t>
          </a:r>
          <a:r>
            <a:rPr lang="en-US" sz="2100" kern="1200" dirty="0" smtClean="0"/>
            <a:t> </a:t>
          </a:r>
          <a:r>
            <a:rPr lang="en-US" sz="2100" kern="1200" dirty="0" err="1" smtClean="0"/>
            <a:t>lazerlari</a:t>
          </a:r>
          <a:endParaRPr lang="ru-RU" sz="2100" kern="1200" dirty="0"/>
        </a:p>
      </dsp:txBody>
      <dsp:txXfrm>
        <a:off x="3360997" y="4143487"/>
        <a:ext cx="1064747" cy="1064747"/>
      </dsp:txXfrm>
    </dsp:sp>
    <dsp:sp modelId="{4DC0DA41-B712-4AC1-A0BF-E2FB53A10D15}">
      <dsp:nvSpPr>
        <dsp:cNvPr id="0" name=""/>
        <dsp:cNvSpPr/>
      </dsp:nvSpPr>
      <dsp:spPr>
        <a:xfrm>
          <a:off x="1179264" y="1961754"/>
          <a:ext cx="1505779" cy="1505779"/>
        </a:xfrm>
        <a:prstGeom prst="ellipse">
          <a:avLst/>
        </a:prstGeom>
        <a:solidFill>
          <a:schemeClr val="accent2">
            <a:alpha val="50000"/>
            <a:hueOff val="-16207560"/>
            <a:satOff val="33334"/>
            <a:lumOff val="-2549"/>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en-US" sz="2100" kern="1200" dirty="0" err="1" smtClean="0"/>
            <a:t>Plazmali</a:t>
          </a:r>
          <a:r>
            <a:rPr lang="en-US" sz="2100" kern="1200" dirty="0" smtClean="0"/>
            <a:t> </a:t>
          </a:r>
          <a:r>
            <a:rPr lang="en-US" sz="2100" kern="1200" dirty="0" err="1" smtClean="0"/>
            <a:t>lazerlar</a:t>
          </a:r>
          <a:endParaRPr lang="ru-RU" sz="2100" kern="1200" dirty="0"/>
        </a:p>
      </dsp:txBody>
      <dsp:txXfrm>
        <a:off x="1399780" y="2182270"/>
        <a:ext cx="1064747" cy="1064747"/>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87468D-48CD-47CF-ADF0-D3A51592C68A}" type="datetimeFigureOut">
              <a:rPr lang="ru-RU" smtClean="0"/>
              <a:pPr/>
              <a:t>26.10.2017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CC4D38-A903-484F-9A05-199ABDF3856E}"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DCC4D38-A903-484F-9A05-199ABDF3856E}"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DCC4D38-A903-484F-9A05-199ABDF3856E}" type="slidenum">
              <a:rPr lang="ru-RU" smtClean="0"/>
              <a:pPr/>
              <a:t>8</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DCC4D38-A903-484F-9A05-199ABDF3856E}" type="slidenum">
              <a:rPr lang="ru-RU" smtClean="0"/>
              <a:pPr/>
              <a:t>14</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19" name="Нижний колонтитул 18"/>
          <p:cNvSpPr>
            <a:spLocks noGrp="1"/>
          </p:cNvSpPr>
          <p:nvPr>
            <p:ph type="ftr" sz="quarter" idx="11"/>
          </p:nvPr>
        </p:nvSpPr>
        <p:spPr/>
        <p:txBody>
          <a:bodyPr/>
          <a:lstStyle/>
          <a:p>
            <a:endParaRPr lang="en-US"/>
          </a:p>
        </p:txBody>
      </p:sp>
      <p:sp>
        <p:nvSpPr>
          <p:cNvPr id="27" name="Номер слайда 2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a:xfrm>
            <a:off x="8077200" y="6356350"/>
            <a:ext cx="609600" cy="365125"/>
          </a:xfrm>
        </p:spPr>
        <p:txBody>
          <a:bodyPr/>
          <a:lstStyle/>
          <a:p>
            <a:fld id="{A483448D-3A78-4528-A469-B745A65DA480}" type="slidenum">
              <a:rPr lang="en-US" smtClean="0"/>
              <a:pPr/>
              <a:t>‹#›</a:t>
            </a:fld>
            <a:endParaRPr lang="en-US"/>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EAF463A-BC7C-46EE-9F1E-7F377CCA4891}" type="datetimeFigureOut">
              <a:rPr lang="en-US" smtClean="0"/>
              <a:pPr/>
              <a:t>10/26/2017</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EAF463A-BC7C-46EE-9F1E-7F377CCA4891}" type="datetimeFigureOut">
              <a:rPr lang="en-US" smtClean="0"/>
              <a:pPr/>
              <a:t>10/26/2017</a:t>
            </a:fld>
            <a:endParaRPr lang="en-US"/>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483448D-3A78-4528-A469-B745A65DA480}" type="slidenum">
              <a:rPr lang="en-US" smtClean="0"/>
              <a:pPr/>
              <a:t>‹#›</a:t>
            </a:fld>
            <a:endParaRPr lang="en-US"/>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6.png"/><Relationship Id="rId5" Type="http://schemas.openxmlformats.org/officeDocument/2006/relationships/diagramQuickStyle" Target="../diagrams/quickStyle2.xml"/><Relationship Id="rId10" Type="http://schemas.openxmlformats.org/officeDocument/2006/relationships/image" Target="../media/image5.jpeg"/><Relationship Id="rId4" Type="http://schemas.openxmlformats.org/officeDocument/2006/relationships/diagramLayout" Target="../diagrams/layout2.xml"/><Relationship Id="rId9"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0" y="2285992"/>
            <a:ext cx="8429652"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80988" algn="l"/>
              </a:tabLst>
            </a:pPr>
            <a:endParaRPr kumimoji="0" lang="en-US" sz="3200" b="0" i="0" u="none" strike="noStrike" cap="none" normalizeH="0" baseline="0" dirty="0" smtClean="0">
              <a:ln>
                <a:noFill/>
              </a:ln>
              <a:solidFill>
                <a:schemeClr val="bg1"/>
              </a:solidFill>
              <a:effectLst/>
              <a:latin typeface="Arial" pitchFamily="34" charset="0"/>
              <a:cs typeface="Arial" pitchFamily="34" charset="0"/>
            </a:endParaRPr>
          </a:p>
        </p:txBody>
      </p:sp>
      <p:sp>
        <p:nvSpPr>
          <p:cNvPr id="44038" name="Rectangle 6"/>
          <p:cNvSpPr>
            <a:spLocks noChangeArrowheads="1"/>
          </p:cNvSpPr>
          <p:nvPr/>
        </p:nvSpPr>
        <p:spPr bwMode="auto">
          <a:xfrm>
            <a:off x="2714612" y="6143644"/>
            <a:ext cx="3488454"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800" b="0" i="0"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SAMARQAND– 2016</a:t>
            </a:r>
            <a:endParaRPr kumimoji="0" lang="en-GB" sz="2800" b="0" i="0" u="none" strike="noStrike" cap="none" normalizeH="0" baseline="0" dirty="0" smtClean="0">
              <a:ln>
                <a:noFill/>
              </a:ln>
              <a:solidFill>
                <a:schemeClr val="bg1"/>
              </a:solidFill>
              <a:effectLst/>
              <a:latin typeface="Arial" pitchFamily="34" charset="0"/>
              <a:cs typeface="Arial" pitchFamily="34" charset="0"/>
            </a:endParaRPr>
          </a:p>
        </p:txBody>
      </p:sp>
    </p:spTree>
  </p:cSld>
  <p:clrMapOvr>
    <a:masterClrMapping/>
  </p:clrMapOvr>
  <p:transition spd="slow" advClick="0" advTm="5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214282" y="285728"/>
          <a:ext cx="8572560" cy="628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Таблица 6"/>
          <p:cNvGraphicFramePr>
            <a:graphicFrameLocks noGrp="1"/>
          </p:cNvGraphicFramePr>
          <p:nvPr/>
        </p:nvGraphicFramePr>
        <p:xfrm>
          <a:off x="142844" y="285728"/>
          <a:ext cx="8858280" cy="6670613"/>
        </p:xfrm>
        <a:graphic>
          <a:graphicData uri="http://schemas.openxmlformats.org/drawingml/2006/table">
            <a:tbl>
              <a:tblPr firstRow="1" bandRow="1">
                <a:tableStyleId>{284E427A-3D55-4303-BF80-6455036E1DE7}</a:tableStyleId>
              </a:tblPr>
              <a:tblGrid>
                <a:gridCol w="2214570">
                  <a:extLst>
                    <a:ext uri="{9D8B030D-6E8A-4147-A177-3AD203B41FA5}">
                      <a16:colId xmlns:a16="http://schemas.microsoft.com/office/drawing/2014/main" val="20000"/>
                    </a:ext>
                  </a:extLst>
                </a:gridCol>
                <a:gridCol w="1811937">
                  <a:extLst>
                    <a:ext uri="{9D8B030D-6E8A-4147-A177-3AD203B41FA5}">
                      <a16:colId xmlns:a16="http://schemas.microsoft.com/office/drawing/2014/main" val="20001"/>
                    </a:ext>
                  </a:extLst>
                </a:gridCol>
                <a:gridCol w="402633">
                  <a:extLst>
                    <a:ext uri="{9D8B030D-6E8A-4147-A177-3AD203B41FA5}">
                      <a16:colId xmlns:a16="http://schemas.microsoft.com/office/drawing/2014/main" val="20002"/>
                    </a:ext>
                  </a:extLst>
                </a:gridCol>
                <a:gridCol w="4429140">
                  <a:extLst>
                    <a:ext uri="{9D8B030D-6E8A-4147-A177-3AD203B41FA5}">
                      <a16:colId xmlns:a16="http://schemas.microsoft.com/office/drawing/2014/main" val="20003"/>
                    </a:ext>
                  </a:extLst>
                </a:gridCol>
              </a:tblGrid>
              <a:tr h="388615">
                <a:tc>
                  <a:txBody>
                    <a:bodyPr/>
                    <a:lstStyle/>
                    <a:p>
                      <a:pPr algn="ctr">
                        <a:lnSpc>
                          <a:spcPct val="115000"/>
                        </a:lnSpc>
                        <a:spcAft>
                          <a:spcPts val="0"/>
                        </a:spcAft>
                        <a:tabLst>
                          <a:tab pos="45720" algn="l"/>
                          <a:tab pos="3131820" algn="l"/>
                        </a:tabLst>
                      </a:pPr>
                      <a:r>
                        <a:rPr lang="en-US" sz="1000" dirty="0"/>
                        <a:t>28</a:t>
                      </a:r>
                      <a:r>
                        <a:rPr lang="uz-Cyrl-UZ" sz="1000" dirty="0"/>
                        <a:t>-</a:t>
                      </a:r>
                      <a:r>
                        <a:rPr lang="en-US" sz="1000" dirty="0" err="1"/>
                        <a:t>ma’ruza</a:t>
                      </a:r>
                      <a:endParaRPr lang="ru-RU" sz="1100" dirty="0">
                        <a:solidFill>
                          <a:srgbClr val="002060"/>
                        </a:solidFill>
                        <a:latin typeface="Calibri"/>
                        <a:ea typeface="Times New Roman"/>
                        <a:cs typeface="Times New Roman"/>
                      </a:endParaRPr>
                    </a:p>
                  </a:txBody>
                  <a:tcPr marL="68580" marR="68580" marT="0" marB="0" anchor="ctr"/>
                </a:tc>
                <a:tc gridSpan="3">
                  <a:txBody>
                    <a:bodyPr/>
                    <a:lstStyle/>
                    <a:p>
                      <a:pPr algn="ctr">
                        <a:lnSpc>
                          <a:spcPct val="115000"/>
                        </a:lnSpc>
                        <a:spcAft>
                          <a:spcPts val="0"/>
                        </a:spcAft>
                        <a:tabLst>
                          <a:tab pos="45720" algn="l"/>
                          <a:tab pos="3131820" algn="l"/>
                        </a:tabLst>
                      </a:pPr>
                      <a:r>
                        <a:rPr lang="en-GB" sz="1000"/>
                        <a:t>Lazerlar va uning ahamiyati</a:t>
                      </a:r>
                      <a:endParaRPr lang="ru-RU" sz="110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0"/>
                  </a:ext>
                </a:extLst>
              </a:tr>
              <a:tr h="391803">
                <a:tc gridSpan="4">
                  <a:txBody>
                    <a:bodyPr/>
                    <a:lstStyle/>
                    <a:p>
                      <a:pPr indent="450215" algn="ctr">
                        <a:lnSpc>
                          <a:spcPct val="115000"/>
                        </a:lnSpc>
                        <a:spcAft>
                          <a:spcPts val="0"/>
                        </a:spcAft>
                        <a:tabLst>
                          <a:tab pos="3841750" algn="l"/>
                        </a:tabLst>
                      </a:pPr>
                      <a:r>
                        <a:rPr lang="ru-RU" sz="1100" dirty="0"/>
                        <a:t>1.1. </a:t>
                      </a:r>
                      <a:r>
                        <a:rPr lang="ru-RU" sz="1100" dirty="0" err="1"/>
                        <a:t>Ta’lim</a:t>
                      </a:r>
                      <a:r>
                        <a:rPr lang="ru-RU" sz="1100" dirty="0"/>
                        <a:t> </a:t>
                      </a:r>
                      <a:r>
                        <a:rPr lang="ru-RU" sz="1100" dirty="0" err="1"/>
                        <a:t>bеrish</a:t>
                      </a:r>
                      <a:r>
                        <a:rPr lang="ru-RU" sz="1100" dirty="0"/>
                        <a:t> </a:t>
                      </a:r>
                      <a:r>
                        <a:rPr lang="ru-RU" sz="1100" dirty="0" err="1"/>
                        <a:t>tеxnologiyasining</a:t>
                      </a:r>
                      <a:r>
                        <a:rPr lang="ru-RU" sz="1100" dirty="0"/>
                        <a:t> </a:t>
                      </a:r>
                      <a:r>
                        <a:rPr lang="ru-RU" sz="1100" dirty="0" err="1"/>
                        <a:t>modеli</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1"/>
                  </a:ext>
                </a:extLst>
              </a:tr>
              <a:tr h="391803">
                <a:tc gridSpan="3">
                  <a:txBody>
                    <a:bodyPr/>
                    <a:lstStyle/>
                    <a:p>
                      <a:pPr indent="450215" algn="ctr">
                        <a:lnSpc>
                          <a:spcPct val="115000"/>
                        </a:lnSpc>
                        <a:spcAft>
                          <a:spcPts val="0"/>
                        </a:spcAft>
                        <a:tabLst>
                          <a:tab pos="45720" algn="l"/>
                          <a:tab pos="3131820" algn="l"/>
                        </a:tabLst>
                      </a:pPr>
                      <a:r>
                        <a:rPr lang="uz-Cyrl-UZ" sz="1000"/>
                        <a:t>Mashg’ulot vaqti-2 soat</a:t>
                      </a:r>
                      <a:endParaRPr lang="ru-RU" sz="110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hMerge="1">
                  <a:txBody>
                    <a:bodyPr/>
                    <a:lstStyle/>
                    <a:p>
                      <a:endParaRPr lang="ru-RU"/>
                    </a:p>
                  </a:txBody>
                  <a:tcPr/>
                </a:tc>
                <a:tc>
                  <a:txBody>
                    <a:bodyPr/>
                    <a:lstStyle/>
                    <a:p>
                      <a:pPr indent="450215" algn="ctr">
                        <a:lnSpc>
                          <a:spcPct val="115000"/>
                        </a:lnSpc>
                        <a:spcAft>
                          <a:spcPts val="0"/>
                        </a:spcAft>
                        <a:tabLst>
                          <a:tab pos="3474720" algn="l"/>
                        </a:tabLst>
                      </a:pPr>
                      <a:r>
                        <a:rPr lang="uz-Cyrl-UZ" sz="1000" dirty="0"/>
                        <a:t>Talabalar soni: </a:t>
                      </a:r>
                      <a:r>
                        <a:rPr lang="en-US" sz="1000" dirty="0"/>
                        <a:t>35 </a:t>
                      </a:r>
                      <a:r>
                        <a:rPr lang="en-US" sz="1000" dirty="0" err="1"/>
                        <a:t>nafar</a:t>
                      </a:r>
                      <a:endParaRPr lang="ru-RU" sz="1100" dirty="0">
                        <a:solidFill>
                          <a:srgbClr val="002060"/>
                        </a:solidFill>
                        <a:latin typeface="Calibri"/>
                        <a:ea typeface="Times New Roman"/>
                        <a:cs typeface="Times New Roman"/>
                      </a:endParaRPr>
                    </a:p>
                  </a:txBody>
                  <a:tcPr marL="68580" marR="68580" marT="0" marB="0" anchor="ctr"/>
                </a:tc>
                <a:extLst>
                  <a:ext uri="{0D108BD9-81ED-4DB2-BD59-A6C34878D82A}">
                    <a16:rowId xmlns:a16="http://schemas.microsoft.com/office/drawing/2014/main" val="10002"/>
                  </a:ext>
                </a:extLst>
              </a:tr>
              <a:tr h="391803">
                <a:tc gridSpan="3">
                  <a:txBody>
                    <a:bodyPr/>
                    <a:lstStyle/>
                    <a:p>
                      <a:pPr indent="450215" algn="ctr">
                        <a:lnSpc>
                          <a:spcPct val="115000"/>
                        </a:lnSpc>
                        <a:spcAft>
                          <a:spcPts val="0"/>
                        </a:spcAft>
                        <a:tabLst>
                          <a:tab pos="45720" algn="l"/>
                        </a:tabLst>
                      </a:pPr>
                      <a:r>
                        <a:rPr lang="uz-Cyrl-UZ" sz="1000"/>
                        <a:t>Mashg’ulot shakli</a:t>
                      </a:r>
                      <a:endParaRPr lang="ru-RU" sz="110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hMerge="1">
                  <a:txBody>
                    <a:bodyPr/>
                    <a:lstStyle/>
                    <a:p>
                      <a:endParaRPr lang="ru-RU"/>
                    </a:p>
                  </a:txBody>
                  <a:tcPr/>
                </a:tc>
                <a:tc>
                  <a:txBody>
                    <a:bodyPr/>
                    <a:lstStyle/>
                    <a:p>
                      <a:pPr indent="450215" algn="ctr">
                        <a:lnSpc>
                          <a:spcPct val="115000"/>
                        </a:lnSpc>
                        <a:spcAft>
                          <a:spcPts val="0"/>
                        </a:spcAft>
                        <a:tabLst>
                          <a:tab pos="45720" algn="l"/>
                        </a:tabLst>
                      </a:pPr>
                      <a:r>
                        <a:rPr lang="uz-Latn-UZ" sz="1000" dirty="0"/>
                        <a:t>Axborot</a:t>
                      </a:r>
                      <a:r>
                        <a:rPr lang="uz-Cyrl-UZ" sz="1000" dirty="0"/>
                        <a:t> ma’ruza,  B.B.B. jadvali</a:t>
                      </a:r>
                      <a:endParaRPr lang="ru-RU" sz="1100" dirty="0">
                        <a:solidFill>
                          <a:srgbClr val="002060"/>
                        </a:solidFill>
                        <a:latin typeface="Calibri"/>
                        <a:ea typeface="Times New Roman"/>
                        <a:cs typeface="Times New Roman"/>
                      </a:endParaRPr>
                    </a:p>
                  </a:txBody>
                  <a:tcPr marL="68580" marR="68580" marT="0" marB="0" anchor="ctr"/>
                </a:tc>
                <a:extLst>
                  <a:ext uri="{0D108BD9-81ED-4DB2-BD59-A6C34878D82A}">
                    <a16:rowId xmlns:a16="http://schemas.microsoft.com/office/drawing/2014/main" val="10003"/>
                  </a:ext>
                </a:extLst>
              </a:tr>
              <a:tr h="729800">
                <a:tc gridSpan="3">
                  <a:txBody>
                    <a:bodyPr/>
                    <a:lstStyle/>
                    <a:p>
                      <a:pPr indent="450215" algn="ctr">
                        <a:lnSpc>
                          <a:spcPct val="115000"/>
                        </a:lnSpc>
                        <a:spcAft>
                          <a:spcPts val="0"/>
                        </a:spcAft>
                        <a:tabLst>
                          <a:tab pos="45720" algn="l"/>
                        </a:tabLst>
                      </a:pPr>
                      <a:r>
                        <a:rPr lang="en-US" sz="1000"/>
                        <a:t>Ma’ruza </a:t>
                      </a:r>
                      <a:r>
                        <a:rPr lang="uz-Cyrl-UZ" sz="1000"/>
                        <a:t>rеjasi</a:t>
                      </a:r>
                      <a:endParaRPr lang="ru-RU" sz="110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hMerge="1">
                  <a:txBody>
                    <a:bodyPr/>
                    <a:lstStyle/>
                    <a:p>
                      <a:endParaRPr lang="ru-RU"/>
                    </a:p>
                  </a:txBody>
                  <a:tcPr/>
                </a:tc>
                <a:tc>
                  <a:txBody>
                    <a:bodyPr/>
                    <a:lstStyle/>
                    <a:p>
                      <a:pPr>
                        <a:lnSpc>
                          <a:spcPct val="115000"/>
                        </a:lnSpc>
                        <a:spcAft>
                          <a:spcPts val="0"/>
                        </a:spcAft>
                        <a:tabLst>
                          <a:tab pos="281305" algn="l"/>
                        </a:tabLst>
                      </a:pPr>
                      <a:r>
                        <a:rPr lang="en-US" sz="1000" dirty="0"/>
                        <a:t>1.</a:t>
                      </a:r>
                      <a:r>
                        <a:rPr lang="uz-Cyrl-UZ" sz="1000" dirty="0"/>
                        <a:t> lazer fizikasi tari</a:t>
                      </a:r>
                      <a:r>
                        <a:rPr lang="en-US" sz="1000" dirty="0"/>
                        <a:t>x</a:t>
                      </a:r>
                      <a:r>
                        <a:rPr lang="uz-Cyrl-UZ" sz="1000" dirty="0"/>
                        <a:t>i</a:t>
                      </a:r>
                      <a:endParaRPr lang="ru-RU" sz="1100" dirty="0"/>
                    </a:p>
                    <a:p>
                      <a:pPr>
                        <a:lnSpc>
                          <a:spcPct val="115000"/>
                        </a:lnSpc>
                        <a:spcAft>
                          <a:spcPts val="0"/>
                        </a:spcAft>
                        <a:tabLst>
                          <a:tab pos="281305" algn="l"/>
                        </a:tabLst>
                      </a:pPr>
                      <a:r>
                        <a:rPr lang="en-US" sz="1000" dirty="0"/>
                        <a:t>2. </a:t>
                      </a:r>
                      <a:r>
                        <a:rPr lang="en-US" sz="1000" dirty="0" err="1"/>
                        <a:t>lazer</a:t>
                      </a:r>
                      <a:r>
                        <a:rPr lang="en-US" sz="1000" dirty="0"/>
                        <a:t> </a:t>
                      </a:r>
                      <a:r>
                        <a:rPr lang="en-US" sz="1000" dirty="0" err="1"/>
                        <a:t>nurining</a:t>
                      </a:r>
                      <a:r>
                        <a:rPr lang="en-US" sz="1000" dirty="0"/>
                        <a:t> </a:t>
                      </a:r>
                      <a:r>
                        <a:rPr lang="en-US" sz="1000" dirty="0" err="1"/>
                        <a:t>hosil</a:t>
                      </a:r>
                      <a:r>
                        <a:rPr lang="en-US" sz="1000" dirty="0"/>
                        <a:t> </a:t>
                      </a:r>
                      <a:r>
                        <a:rPr lang="en-US" sz="1000" dirty="0" err="1"/>
                        <a:t>qilish</a:t>
                      </a:r>
                      <a:r>
                        <a:rPr lang="en-US" sz="1000" dirty="0"/>
                        <a:t> </a:t>
                      </a:r>
                      <a:r>
                        <a:rPr lang="en-US" sz="1000" dirty="0" err="1"/>
                        <a:t>mexanizmlari</a:t>
                      </a:r>
                      <a:r>
                        <a:rPr lang="en-US" sz="1000" dirty="0"/>
                        <a:t> </a:t>
                      </a:r>
                      <a:r>
                        <a:rPr lang="en-US" sz="1000" dirty="0" err="1"/>
                        <a:t>fizikasi</a:t>
                      </a:r>
                      <a:endParaRPr lang="ru-RU" sz="1100" dirty="0"/>
                    </a:p>
                    <a:p>
                      <a:pPr>
                        <a:lnSpc>
                          <a:spcPct val="115000"/>
                        </a:lnSpc>
                        <a:spcAft>
                          <a:spcPts val="0"/>
                        </a:spcAft>
                        <a:tabLst>
                          <a:tab pos="281305" algn="l"/>
                        </a:tabLst>
                      </a:pPr>
                      <a:r>
                        <a:rPr lang="en-US" sz="1000" dirty="0"/>
                        <a:t>3. </a:t>
                      </a:r>
                      <a:r>
                        <a:rPr lang="en-US" sz="1000" dirty="0" err="1"/>
                        <a:t>Lazer</a:t>
                      </a:r>
                      <a:r>
                        <a:rPr lang="en-US" sz="1000" dirty="0"/>
                        <a:t> </a:t>
                      </a:r>
                      <a:r>
                        <a:rPr lang="en-US" sz="1000" dirty="0" err="1"/>
                        <a:t>turlari</a:t>
                      </a:r>
                      <a:endParaRPr lang="ru-RU" sz="1100" dirty="0"/>
                    </a:p>
                    <a:p>
                      <a:pPr>
                        <a:lnSpc>
                          <a:spcPct val="115000"/>
                        </a:lnSpc>
                        <a:spcAft>
                          <a:spcPts val="0"/>
                        </a:spcAft>
                        <a:tabLst>
                          <a:tab pos="281305" algn="l"/>
                        </a:tabLst>
                      </a:pPr>
                      <a:r>
                        <a:rPr lang="en-US" sz="1000" dirty="0"/>
                        <a:t>4. </a:t>
                      </a:r>
                      <a:r>
                        <a:rPr lang="en-US" sz="1000" dirty="0" err="1"/>
                        <a:t>lazerlarning</a:t>
                      </a:r>
                      <a:r>
                        <a:rPr lang="en-US" sz="1000" dirty="0"/>
                        <a:t> </a:t>
                      </a:r>
                      <a:r>
                        <a:rPr lang="en-US" sz="1000" dirty="0" err="1"/>
                        <a:t>halq</a:t>
                      </a:r>
                      <a:r>
                        <a:rPr lang="en-US" sz="1000" dirty="0"/>
                        <a:t> </a:t>
                      </a:r>
                      <a:r>
                        <a:rPr lang="en-US" sz="1000" dirty="0" err="1"/>
                        <a:t>xo`jaligida</a:t>
                      </a:r>
                      <a:r>
                        <a:rPr lang="en-US" sz="1000" dirty="0"/>
                        <a:t> </a:t>
                      </a:r>
                      <a:r>
                        <a:rPr lang="en-US" sz="1000" dirty="0" err="1"/>
                        <a:t>qo`llanilishi</a:t>
                      </a:r>
                      <a:endParaRPr lang="ru-RU" sz="1100" dirty="0">
                        <a:solidFill>
                          <a:srgbClr val="002060"/>
                        </a:solidFill>
                        <a:latin typeface="Calibri"/>
                        <a:ea typeface="Times New Roman"/>
                        <a:cs typeface="Times New Roman"/>
                      </a:endParaRPr>
                    </a:p>
                  </a:txBody>
                  <a:tcPr marL="68580" marR="68580" marT="0" marB="0" anchor="ctr"/>
                </a:tc>
                <a:extLst>
                  <a:ext uri="{0D108BD9-81ED-4DB2-BD59-A6C34878D82A}">
                    <a16:rowId xmlns:a16="http://schemas.microsoft.com/office/drawing/2014/main" val="10004"/>
                  </a:ext>
                </a:extLst>
              </a:tr>
              <a:tr h="391803">
                <a:tc gridSpan="4">
                  <a:txBody>
                    <a:bodyPr/>
                    <a:lstStyle/>
                    <a:p>
                      <a:pPr algn="just">
                        <a:lnSpc>
                          <a:spcPct val="115000"/>
                        </a:lnSpc>
                        <a:spcAft>
                          <a:spcPts val="0"/>
                        </a:spcAft>
                      </a:pPr>
                      <a:r>
                        <a:rPr lang="uz-Cyrl-UZ" sz="1000" dirty="0"/>
                        <a:t>O’quv mashg’ulotining maqsadi: lazer nurining hosil bo`lish mexanizmi va uni xalq xo`jaligida qanday maqsadlarda foydalanishi hamda uni xayotda qo`llashdagi haxfsizlik qoidalarini o`rganish. </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0005"/>
                  </a:ext>
                </a:extLst>
              </a:tr>
              <a:tr h="2025971">
                <a:tc gridSpan="2">
                  <a:txBody>
                    <a:bodyPr/>
                    <a:lstStyle/>
                    <a:p>
                      <a:pPr indent="450215">
                        <a:lnSpc>
                          <a:spcPct val="115000"/>
                        </a:lnSpc>
                        <a:spcAft>
                          <a:spcPts val="0"/>
                        </a:spcAft>
                      </a:pPr>
                      <a:r>
                        <a:rPr lang="uz-Cyrl-UZ" sz="1000" dirty="0"/>
                        <a:t>Pеdagogik vazifalar</a:t>
                      </a:r>
                      <a:r>
                        <a:rPr lang="en-US" sz="1000" dirty="0"/>
                        <a:t>:</a:t>
                      </a:r>
                      <a:endParaRPr lang="ru-RU" sz="1100" dirty="0"/>
                    </a:p>
                    <a:p>
                      <a:pPr marL="342900" lvl="0" indent="-342900">
                        <a:lnSpc>
                          <a:spcPct val="115000"/>
                        </a:lnSpc>
                        <a:spcAft>
                          <a:spcPts val="0"/>
                        </a:spcAft>
                        <a:buFont typeface="Symbol"/>
                        <a:buChar char=""/>
                        <a:tabLst>
                          <a:tab pos="342900" algn="l"/>
                        </a:tabLst>
                      </a:pPr>
                      <a:r>
                        <a:rPr lang="en-GB" sz="1000" dirty="0" err="1"/>
                        <a:t>Lazer</a:t>
                      </a:r>
                      <a:r>
                        <a:rPr lang="en-GB" sz="1000" dirty="0"/>
                        <a:t> </a:t>
                      </a:r>
                      <a:r>
                        <a:rPr lang="en-GB" sz="1000" dirty="0" err="1"/>
                        <a:t>fizikasi</a:t>
                      </a:r>
                      <a:r>
                        <a:rPr lang="en-GB" sz="1000" dirty="0"/>
                        <a:t> </a:t>
                      </a:r>
                      <a:r>
                        <a:rPr lang="en-GB" sz="1000" dirty="0" err="1"/>
                        <a:t>tarixini</a:t>
                      </a:r>
                      <a:r>
                        <a:rPr lang="en-GB" sz="1000" dirty="0"/>
                        <a:t> </a:t>
                      </a:r>
                      <a:r>
                        <a:rPr lang="en-GB" sz="1000" dirty="0" err="1"/>
                        <a:t>haqida</a:t>
                      </a:r>
                      <a:r>
                        <a:rPr lang="en-GB" sz="1000" dirty="0"/>
                        <a:t> </a:t>
                      </a:r>
                      <a:r>
                        <a:rPr lang="en-GB" sz="1000" dirty="0" err="1"/>
                        <a:t>tushuncha</a:t>
                      </a:r>
                      <a:r>
                        <a:rPr lang="en-GB" sz="1000" dirty="0"/>
                        <a:t> </a:t>
                      </a:r>
                      <a:r>
                        <a:rPr lang="en-GB" sz="1000" dirty="0" err="1"/>
                        <a:t>berish</a:t>
                      </a:r>
                      <a:endParaRPr lang="ru-RU" sz="1100" dirty="0"/>
                    </a:p>
                    <a:p>
                      <a:pPr marL="342900" lvl="0" indent="-342900">
                        <a:lnSpc>
                          <a:spcPct val="115000"/>
                        </a:lnSpc>
                        <a:spcAft>
                          <a:spcPts val="0"/>
                        </a:spcAft>
                        <a:buFont typeface="Symbol"/>
                        <a:buChar char=""/>
                        <a:tabLst>
                          <a:tab pos="342900" algn="l"/>
                        </a:tabLst>
                      </a:pPr>
                      <a:r>
                        <a:rPr lang="en-GB" sz="1000" dirty="0" err="1"/>
                        <a:t>Lazer</a:t>
                      </a:r>
                      <a:r>
                        <a:rPr lang="en-GB" sz="1000" dirty="0"/>
                        <a:t> </a:t>
                      </a:r>
                      <a:r>
                        <a:rPr lang="en-GB" sz="1000" dirty="0" err="1"/>
                        <a:t>nurining</a:t>
                      </a:r>
                      <a:r>
                        <a:rPr lang="en-GB" sz="1000" dirty="0"/>
                        <a:t> </a:t>
                      </a:r>
                      <a:r>
                        <a:rPr lang="en-GB" sz="1000" dirty="0" err="1"/>
                        <a:t>boshqa</a:t>
                      </a:r>
                      <a:r>
                        <a:rPr lang="en-GB" sz="1000" dirty="0"/>
                        <a:t> </a:t>
                      </a:r>
                      <a:r>
                        <a:rPr lang="en-GB" sz="1000" dirty="0" err="1"/>
                        <a:t>turdagi</a:t>
                      </a:r>
                      <a:r>
                        <a:rPr lang="en-GB" sz="1000" dirty="0"/>
                        <a:t> </a:t>
                      </a:r>
                      <a:r>
                        <a:rPr lang="en-GB" sz="1000" dirty="0" err="1"/>
                        <a:t>nurlanishlardan</a:t>
                      </a:r>
                      <a:r>
                        <a:rPr lang="en-GB" sz="1000" dirty="0"/>
                        <a:t> </a:t>
                      </a:r>
                      <a:r>
                        <a:rPr lang="en-GB" sz="1000" dirty="0" err="1"/>
                        <a:t>farqini</a:t>
                      </a:r>
                      <a:r>
                        <a:rPr lang="en-GB" sz="1000" dirty="0"/>
                        <a:t> </a:t>
                      </a:r>
                      <a:r>
                        <a:rPr lang="en-GB" sz="1000" dirty="0" err="1"/>
                        <a:t>tushuntirish</a:t>
                      </a:r>
                      <a:endParaRPr lang="ru-RU" sz="1100" dirty="0"/>
                    </a:p>
                    <a:p>
                      <a:pPr marL="342900" lvl="0" indent="-342900">
                        <a:lnSpc>
                          <a:spcPct val="115000"/>
                        </a:lnSpc>
                        <a:spcAft>
                          <a:spcPts val="0"/>
                        </a:spcAft>
                        <a:buFont typeface="Symbol"/>
                        <a:buChar char=""/>
                        <a:tabLst>
                          <a:tab pos="342900" algn="l"/>
                        </a:tabLst>
                      </a:pPr>
                      <a:r>
                        <a:rPr lang="en-GB" sz="1000" dirty="0" err="1"/>
                        <a:t>Lazer</a:t>
                      </a:r>
                      <a:r>
                        <a:rPr lang="en-GB" sz="1000" dirty="0"/>
                        <a:t> </a:t>
                      </a:r>
                      <a:r>
                        <a:rPr lang="en-GB" sz="1000" dirty="0" err="1"/>
                        <a:t>nurining</a:t>
                      </a:r>
                      <a:r>
                        <a:rPr lang="en-GB" sz="1000" dirty="0"/>
                        <a:t> </a:t>
                      </a:r>
                      <a:r>
                        <a:rPr lang="en-GB" sz="1000" dirty="0" err="1"/>
                        <a:t>hosil</a:t>
                      </a:r>
                      <a:r>
                        <a:rPr lang="en-GB" sz="1000" dirty="0"/>
                        <a:t> </a:t>
                      </a:r>
                      <a:r>
                        <a:rPr lang="en-GB" sz="1000" dirty="0" err="1"/>
                        <a:t>qilish</a:t>
                      </a:r>
                      <a:r>
                        <a:rPr lang="en-GB" sz="1000" dirty="0"/>
                        <a:t> </a:t>
                      </a:r>
                      <a:r>
                        <a:rPr lang="en-GB" sz="1000" dirty="0" err="1"/>
                        <a:t>mexanizmlari</a:t>
                      </a:r>
                      <a:r>
                        <a:rPr lang="en-GB" sz="1000" dirty="0"/>
                        <a:t>: </a:t>
                      </a:r>
                      <a:r>
                        <a:rPr lang="en-GB" sz="1000" dirty="0" err="1"/>
                        <a:t>majburiy</a:t>
                      </a:r>
                      <a:r>
                        <a:rPr lang="en-GB" sz="1000" dirty="0"/>
                        <a:t> </a:t>
                      </a:r>
                      <a:r>
                        <a:rPr lang="en-GB" sz="1000" dirty="0" err="1"/>
                        <a:t>nurlanish</a:t>
                      </a:r>
                      <a:r>
                        <a:rPr lang="en-GB" sz="1000" dirty="0"/>
                        <a:t>, </a:t>
                      </a:r>
                      <a:r>
                        <a:rPr lang="en-GB" sz="1000" dirty="0" err="1"/>
                        <a:t>aktiv</a:t>
                      </a:r>
                      <a:r>
                        <a:rPr lang="en-GB" sz="1000" dirty="0"/>
                        <a:t> </a:t>
                      </a:r>
                      <a:r>
                        <a:rPr lang="en-GB" sz="1000" dirty="0" err="1"/>
                        <a:t>muxhit</a:t>
                      </a:r>
                      <a:r>
                        <a:rPr lang="en-GB" sz="1000" dirty="0"/>
                        <a:t>, </a:t>
                      </a:r>
                      <a:r>
                        <a:rPr lang="en-GB" sz="1000" dirty="0" err="1"/>
                        <a:t>damlash</a:t>
                      </a:r>
                      <a:r>
                        <a:rPr lang="en-GB" sz="1000" dirty="0"/>
                        <a:t>, resonator </a:t>
                      </a:r>
                      <a:r>
                        <a:rPr lang="en-GB" sz="1000" dirty="0" err="1"/>
                        <a:t>larning</a:t>
                      </a:r>
                      <a:r>
                        <a:rPr lang="en-GB" sz="1000" dirty="0"/>
                        <a:t> </a:t>
                      </a:r>
                      <a:r>
                        <a:rPr lang="en-GB" sz="1000" dirty="0" err="1"/>
                        <a:t>fizikasining</a:t>
                      </a:r>
                      <a:r>
                        <a:rPr lang="en-GB" sz="1000" dirty="0"/>
                        <a:t> </a:t>
                      </a:r>
                      <a:r>
                        <a:rPr lang="en-GB" sz="1000" dirty="0" err="1"/>
                        <a:t>mohiyatini</a:t>
                      </a:r>
                      <a:r>
                        <a:rPr lang="en-GB" sz="1000" dirty="0"/>
                        <a:t> </a:t>
                      </a:r>
                      <a:r>
                        <a:rPr lang="en-GB" sz="1000" dirty="0" err="1"/>
                        <a:t>yetkazish</a:t>
                      </a:r>
                      <a:endParaRPr lang="ru-RU" sz="1100" dirty="0"/>
                    </a:p>
                    <a:p>
                      <a:pPr marL="342900" lvl="0" indent="-342900">
                        <a:lnSpc>
                          <a:spcPct val="115000"/>
                        </a:lnSpc>
                        <a:spcAft>
                          <a:spcPts val="0"/>
                        </a:spcAft>
                        <a:buFont typeface="Symbol"/>
                        <a:buChar char=""/>
                        <a:tabLst>
                          <a:tab pos="342900" algn="l"/>
                        </a:tabLst>
                      </a:pPr>
                      <a:r>
                        <a:rPr lang="en-GB" sz="1000" dirty="0" err="1"/>
                        <a:t>Lazer</a:t>
                      </a:r>
                      <a:r>
                        <a:rPr lang="en-GB" sz="1000" dirty="0"/>
                        <a:t> </a:t>
                      </a:r>
                      <a:r>
                        <a:rPr lang="en-GB" sz="1000" dirty="0" err="1"/>
                        <a:t>turlari</a:t>
                      </a:r>
                      <a:r>
                        <a:rPr lang="en-GB" sz="1000" dirty="0"/>
                        <a:t> </a:t>
                      </a:r>
                      <a:r>
                        <a:rPr lang="en-GB" sz="1000" dirty="0" err="1"/>
                        <a:t>haqida</a:t>
                      </a:r>
                      <a:r>
                        <a:rPr lang="en-GB" sz="1000" dirty="0"/>
                        <a:t> </a:t>
                      </a:r>
                      <a:r>
                        <a:rPr lang="en-GB" sz="1000" dirty="0" err="1"/>
                        <a:t>tushunchalar</a:t>
                      </a:r>
                      <a:r>
                        <a:rPr lang="en-GB" sz="1000" dirty="0"/>
                        <a:t> </a:t>
                      </a:r>
                      <a:r>
                        <a:rPr lang="en-GB" sz="1000" dirty="0" err="1"/>
                        <a:t>berish</a:t>
                      </a:r>
                      <a:r>
                        <a:rPr lang="en-GB" sz="1000" dirty="0"/>
                        <a:t>.</a:t>
                      </a:r>
                      <a:endParaRPr lang="ru-RU" sz="1100" dirty="0"/>
                    </a:p>
                    <a:p>
                      <a:pPr marL="342900" lvl="0" indent="-342900">
                        <a:lnSpc>
                          <a:spcPct val="115000"/>
                        </a:lnSpc>
                        <a:spcAft>
                          <a:spcPts val="0"/>
                        </a:spcAft>
                        <a:buFont typeface="Symbol"/>
                        <a:buChar char=""/>
                        <a:tabLst>
                          <a:tab pos="342900" algn="l"/>
                        </a:tabLst>
                      </a:pPr>
                      <a:r>
                        <a:rPr lang="en-GB" sz="1000" dirty="0" err="1"/>
                        <a:t>Lazerlarning</a:t>
                      </a:r>
                      <a:r>
                        <a:rPr lang="en-GB" sz="1000" dirty="0"/>
                        <a:t> </a:t>
                      </a:r>
                      <a:r>
                        <a:rPr lang="en-GB" sz="1000" dirty="0" err="1"/>
                        <a:t>halq</a:t>
                      </a:r>
                      <a:r>
                        <a:rPr lang="en-GB" sz="1000" dirty="0"/>
                        <a:t> </a:t>
                      </a:r>
                      <a:r>
                        <a:rPr lang="en-GB" sz="1000" dirty="0" err="1"/>
                        <a:t>ho`jaligida</a:t>
                      </a:r>
                      <a:r>
                        <a:rPr lang="en-GB" sz="1000" dirty="0"/>
                        <a:t> </a:t>
                      </a:r>
                      <a:r>
                        <a:rPr lang="en-GB" sz="1000" dirty="0" err="1"/>
                        <a:t>qo`llanilishi</a:t>
                      </a:r>
                      <a:r>
                        <a:rPr lang="en-GB" sz="1000" dirty="0"/>
                        <a:t> </a:t>
                      </a:r>
                      <a:r>
                        <a:rPr lang="en-GB" sz="1000" dirty="0" err="1"/>
                        <a:t>hususan</a:t>
                      </a:r>
                      <a:r>
                        <a:rPr lang="en-GB" sz="1000" dirty="0"/>
                        <a:t>  </a:t>
                      </a:r>
                      <a:r>
                        <a:rPr lang="en-GB" sz="1000" dirty="0" err="1"/>
                        <a:t>shu</a:t>
                      </a:r>
                      <a:r>
                        <a:rPr lang="en-GB" sz="1000" dirty="0"/>
                        <a:t> </a:t>
                      </a:r>
                      <a:r>
                        <a:rPr lang="en-GB" sz="1000" dirty="0" err="1"/>
                        <a:t>yo`nalish</a:t>
                      </a:r>
                      <a:r>
                        <a:rPr lang="en-GB" sz="1000" dirty="0"/>
                        <a:t> </a:t>
                      </a:r>
                      <a:r>
                        <a:rPr lang="en-GB" sz="1000" dirty="0" err="1"/>
                        <a:t>talabalari</a:t>
                      </a:r>
                      <a:r>
                        <a:rPr lang="en-GB" sz="1000" dirty="0"/>
                        <a:t> </a:t>
                      </a:r>
                      <a:r>
                        <a:rPr lang="en-GB" sz="1000" dirty="0" err="1"/>
                        <a:t>muttaxasisligi</a:t>
                      </a:r>
                      <a:r>
                        <a:rPr lang="en-GB" sz="1000" dirty="0"/>
                        <a:t> </a:t>
                      </a:r>
                      <a:r>
                        <a:rPr lang="en-GB" sz="1000" dirty="0" err="1"/>
                        <a:t>bo`yicha</a:t>
                      </a:r>
                      <a:r>
                        <a:rPr lang="en-GB" sz="1000" dirty="0"/>
                        <a:t> </a:t>
                      </a:r>
                      <a:r>
                        <a:rPr lang="en-GB" sz="1000" dirty="0" err="1"/>
                        <a:t>qo`llash</a:t>
                      </a:r>
                      <a:r>
                        <a:rPr lang="en-GB" sz="1000" dirty="0"/>
                        <a:t> </a:t>
                      </a:r>
                      <a:r>
                        <a:rPr lang="en-GB" sz="1000" dirty="0" err="1"/>
                        <a:t>bo`yicha</a:t>
                      </a:r>
                      <a:r>
                        <a:rPr lang="en-GB" sz="1000" dirty="0"/>
                        <a:t> </a:t>
                      </a:r>
                      <a:r>
                        <a:rPr lang="en-GB" sz="1000" dirty="0" err="1"/>
                        <a:t>amaliy</a:t>
                      </a:r>
                      <a:r>
                        <a:rPr lang="en-GB" sz="1000" dirty="0"/>
                        <a:t> </a:t>
                      </a:r>
                      <a:r>
                        <a:rPr lang="en-GB" sz="1000" dirty="0" err="1"/>
                        <a:t>ko`nikmalarga</a:t>
                      </a:r>
                      <a:r>
                        <a:rPr lang="en-GB" sz="1000" dirty="0"/>
                        <a:t> </a:t>
                      </a:r>
                      <a:r>
                        <a:rPr lang="en-GB" sz="1000" dirty="0" err="1"/>
                        <a:t>ega</a:t>
                      </a:r>
                      <a:r>
                        <a:rPr lang="en-GB" sz="1000" dirty="0"/>
                        <a:t> </a:t>
                      </a:r>
                      <a:r>
                        <a:rPr lang="en-GB" sz="1000" dirty="0" err="1"/>
                        <a:t>bo`ladi</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gridSpan="2">
                  <a:txBody>
                    <a:bodyPr/>
                    <a:lstStyle/>
                    <a:p>
                      <a:pPr indent="450215">
                        <a:lnSpc>
                          <a:spcPct val="115000"/>
                        </a:lnSpc>
                        <a:spcAft>
                          <a:spcPts val="0"/>
                        </a:spcAft>
                      </a:pPr>
                      <a:r>
                        <a:rPr lang="uz-Cyrl-UZ" sz="1000" dirty="0"/>
                        <a:t>O’quv faoliyati natijalari</a:t>
                      </a:r>
                      <a:r>
                        <a:rPr lang="ru-RU" sz="1000" dirty="0"/>
                        <a:t>:</a:t>
                      </a:r>
                      <a:endParaRPr lang="ru-RU" sz="1100" dirty="0"/>
                    </a:p>
                    <a:p>
                      <a:pPr marL="342900" lvl="0" indent="-342900">
                        <a:lnSpc>
                          <a:spcPct val="115000"/>
                        </a:lnSpc>
                        <a:spcAft>
                          <a:spcPts val="0"/>
                        </a:spcAft>
                        <a:buFont typeface="Symbol"/>
                        <a:buChar char=""/>
                        <a:tabLst>
                          <a:tab pos="228600" algn="l"/>
                        </a:tabLst>
                      </a:pPr>
                      <a:r>
                        <a:rPr lang="en-US" sz="1000" dirty="0" err="1"/>
                        <a:t>Lazer</a:t>
                      </a:r>
                      <a:r>
                        <a:rPr lang="en-US" sz="1000" dirty="0"/>
                        <a:t> </a:t>
                      </a:r>
                      <a:r>
                        <a:rPr lang="en-US" sz="1000" dirty="0" err="1"/>
                        <a:t>fizikasi</a:t>
                      </a:r>
                      <a:r>
                        <a:rPr lang="en-US" sz="1000" dirty="0"/>
                        <a:t> </a:t>
                      </a:r>
                      <a:r>
                        <a:rPr lang="en-US" sz="1000" dirty="0" err="1"/>
                        <a:t>tarixini</a:t>
                      </a:r>
                      <a:r>
                        <a:rPr lang="en-US" sz="1000" dirty="0"/>
                        <a:t> </a:t>
                      </a:r>
                      <a:r>
                        <a:rPr lang="en-US" sz="1000" dirty="0" err="1"/>
                        <a:t>aytib</a:t>
                      </a:r>
                      <a:r>
                        <a:rPr lang="en-US" sz="1000" dirty="0"/>
                        <a:t>;</a:t>
                      </a:r>
                      <a:endParaRPr lang="ru-RU" sz="1100" dirty="0"/>
                    </a:p>
                    <a:p>
                      <a:pPr marL="342900" lvl="0" indent="-342900">
                        <a:lnSpc>
                          <a:spcPct val="115000"/>
                        </a:lnSpc>
                        <a:spcAft>
                          <a:spcPts val="0"/>
                        </a:spcAft>
                        <a:buFont typeface="Symbol"/>
                        <a:buChar char=""/>
                        <a:tabLst>
                          <a:tab pos="228600" algn="l"/>
                        </a:tabLst>
                      </a:pPr>
                      <a:r>
                        <a:rPr lang="en-GB" sz="1000" dirty="0" err="1"/>
                        <a:t>Lazer</a:t>
                      </a:r>
                      <a:r>
                        <a:rPr lang="en-GB" sz="1000" dirty="0"/>
                        <a:t> </a:t>
                      </a:r>
                      <a:r>
                        <a:rPr lang="en-GB" sz="1000" dirty="0" err="1"/>
                        <a:t>nurining</a:t>
                      </a:r>
                      <a:r>
                        <a:rPr lang="en-GB" sz="1000" dirty="0"/>
                        <a:t> </a:t>
                      </a:r>
                      <a:r>
                        <a:rPr lang="en-GB" sz="1000" dirty="0" err="1"/>
                        <a:t>boshqa</a:t>
                      </a:r>
                      <a:r>
                        <a:rPr lang="en-GB" sz="1000" dirty="0"/>
                        <a:t> </a:t>
                      </a:r>
                      <a:r>
                        <a:rPr lang="en-GB" sz="1000" dirty="0" err="1"/>
                        <a:t>turdagi</a:t>
                      </a:r>
                      <a:r>
                        <a:rPr lang="en-GB" sz="1000" dirty="0"/>
                        <a:t> </a:t>
                      </a:r>
                      <a:r>
                        <a:rPr lang="en-GB" sz="1000" dirty="0" err="1"/>
                        <a:t>nurlanishlardan</a:t>
                      </a:r>
                      <a:r>
                        <a:rPr lang="en-GB" sz="1000" dirty="0"/>
                        <a:t> </a:t>
                      </a:r>
                      <a:r>
                        <a:rPr lang="en-GB" sz="1000" dirty="0" err="1"/>
                        <a:t>farqini</a:t>
                      </a:r>
                      <a:r>
                        <a:rPr lang="en-GB" sz="1000" dirty="0"/>
                        <a:t> </a:t>
                      </a:r>
                      <a:r>
                        <a:rPr lang="en-GB" sz="1000" dirty="0" err="1"/>
                        <a:t>tushuntiri</a:t>
                      </a:r>
                      <a:r>
                        <a:rPr lang="en-US" sz="1000" dirty="0"/>
                        <a:t>;</a:t>
                      </a:r>
                      <a:endParaRPr lang="ru-RU" sz="1100" dirty="0"/>
                    </a:p>
                    <a:p>
                      <a:pPr marL="342900" lvl="0" indent="-342900">
                        <a:lnSpc>
                          <a:spcPct val="115000"/>
                        </a:lnSpc>
                        <a:spcAft>
                          <a:spcPts val="0"/>
                        </a:spcAft>
                        <a:buFont typeface="Symbol"/>
                        <a:buChar char=""/>
                        <a:tabLst>
                          <a:tab pos="228600" algn="l"/>
                        </a:tabLst>
                      </a:pPr>
                      <a:r>
                        <a:rPr lang="en-GB" sz="1000" dirty="0" err="1"/>
                        <a:t>Lazer</a:t>
                      </a:r>
                      <a:r>
                        <a:rPr lang="en-GB" sz="1000" dirty="0"/>
                        <a:t> </a:t>
                      </a:r>
                      <a:r>
                        <a:rPr lang="en-GB" sz="1000" dirty="0" err="1"/>
                        <a:t>nurining</a:t>
                      </a:r>
                      <a:r>
                        <a:rPr lang="en-GB" sz="1000" dirty="0"/>
                        <a:t> </a:t>
                      </a:r>
                      <a:r>
                        <a:rPr lang="en-GB" sz="1000" dirty="0" err="1"/>
                        <a:t>hosil</a:t>
                      </a:r>
                      <a:r>
                        <a:rPr lang="en-GB" sz="1000" dirty="0"/>
                        <a:t> </a:t>
                      </a:r>
                      <a:r>
                        <a:rPr lang="en-GB" sz="1000" dirty="0" err="1"/>
                        <a:t>qilish</a:t>
                      </a:r>
                      <a:r>
                        <a:rPr lang="en-GB" sz="1000" dirty="0"/>
                        <a:t> </a:t>
                      </a:r>
                      <a:r>
                        <a:rPr lang="en-GB" sz="1000" dirty="0" err="1"/>
                        <a:t>mexanizmlarini</a:t>
                      </a:r>
                      <a:r>
                        <a:rPr lang="en-GB" sz="1000" dirty="0"/>
                        <a:t>  </a:t>
                      </a:r>
                      <a:r>
                        <a:rPr lang="en-GB" sz="1000" dirty="0" err="1"/>
                        <a:t>tushuntiradi</a:t>
                      </a:r>
                      <a:r>
                        <a:rPr lang="en-US" sz="1000" dirty="0"/>
                        <a:t>;</a:t>
                      </a:r>
                      <a:endParaRPr lang="ru-RU" sz="1100" dirty="0"/>
                    </a:p>
                    <a:p>
                      <a:pPr marL="342900" lvl="0" indent="-342900">
                        <a:lnSpc>
                          <a:spcPct val="115000"/>
                        </a:lnSpc>
                        <a:spcAft>
                          <a:spcPts val="0"/>
                        </a:spcAft>
                        <a:buFont typeface="Symbol"/>
                        <a:buChar char=""/>
                        <a:tabLst>
                          <a:tab pos="228600" algn="l"/>
                        </a:tabLst>
                      </a:pPr>
                      <a:r>
                        <a:rPr lang="en-US" sz="1000" dirty="0" err="1"/>
                        <a:t>Lazer</a:t>
                      </a:r>
                      <a:r>
                        <a:rPr lang="en-US" sz="1000" dirty="0"/>
                        <a:t> </a:t>
                      </a:r>
                      <a:r>
                        <a:rPr lang="en-US" sz="1000" dirty="0" err="1"/>
                        <a:t>turlari</a:t>
                      </a:r>
                      <a:r>
                        <a:rPr lang="en-US" sz="1000" dirty="0"/>
                        <a:t> </a:t>
                      </a:r>
                      <a:r>
                        <a:rPr lang="en-US" sz="1000" dirty="0" err="1"/>
                        <a:t>va</a:t>
                      </a:r>
                      <a:r>
                        <a:rPr lang="en-US" sz="1000" dirty="0"/>
                        <a:t> </a:t>
                      </a:r>
                      <a:r>
                        <a:rPr lang="en-US" sz="1000" dirty="0" err="1"/>
                        <a:t>ularning</a:t>
                      </a:r>
                      <a:r>
                        <a:rPr lang="en-US" sz="1000" dirty="0"/>
                        <a:t> </a:t>
                      </a:r>
                      <a:r>
                        <a:rPr lang="en-US" sz="1000" dirty="0" err="1"/>
                        <a:t>bir</a:t>
                      </a:r>
                      <a:r>
                        <a:rPr lang="en-US" sz="1000" dirty="0"/>
                        <a:t> </a:t>
                      </a:r>
                      <a:r>
                        <a:rPr lang="en-US" sz="1000" dirty="0" err="1"/>
                        <a:t>biridan</a:t>
                      </a:r>
                      <a:r>
                        <a:rPr lang="en-US" sz="1000" dirty="0"/>
                        <a:t> </a:t>
                      </a:r>
                      <a:r>
                        <a:rPr lang="en-US" sz="1000" dirty="0" err="1"/>
                        <a:t>farqini</a:t>
                      </a:r>
                      <a:r>
                        <a:rPr lang="en-US" sz="1000" dirty="0"/>
                        <a:t> </a:t>
                      </a:r>
                      <a:r>
                        <a:rPr lang="en-US" sz="1000" dirty="0" err="1"/>
                        <a:t>tushuntiradi</a:t>
                      </a:r>
                      <a:r>
                        <a:rPr lang="en-US" sz="1000" dirty="0"/>
                        <a:t>;</a:t>
                      </a:r>
                      <a:endParaRPr lang="ru-RU" sz="1100" dirty="0"/>
                    </a:p>
                    <a:p>
                      <a:pPr marL="342900" lvl="0" indent="-342900">
                        <a:lnSpc>
                          <a:spcPct val="115000"/>
                        </a:lnSpc>
                        <a:spcAft>
                          <a:spcPts val="0"/>
                        </a:spcAft>
                        <a:buFont typeface="Symbol"/>
                        <a:buChar char=""/>
                        <a:tabLst>
                          <a:tab pos="228600" algn="l"/>
                        </a:tabLst>
                      </a:pPr>
                      <a:r>
                        <a:rPr lang="en-GB" sz="1000" dirty="0" err="1"/>
                        <a:t>Lazerlarning</a:t>
                      </a:r>
                      <a:r>
                        <a:rPr lang="en-GB" sz="1000" dirty="0"/>
                        <a:t> </a:t>
                      </a:r>
                      <a:r>
                        <a:rPr lang="en-GB" sz="1000" dirty="0" err="1"/>
                        <a:t>halq</a:t>
                      </a:r>
                      <a:r>
                        <a:rPr lang="en-GB" sz="1000" dirty="0"/>
                        <a:t> </a:t>
                      </a:r>
                      <a:r>
                        <a:rPr lang="en-GB" sz="1000" dirty="0" err="1"/>
                        <a:t>ho`jaligida</a:t>
                      </a:r>
                      <a:r>
                        <a:rPr lang="en-GB" sz="1000" dirty="0"/>
                        <a:t> </a:t>
                      </a:r>
                      <a:r>
                        <a:rPr lang="en-GB" sz="1000" dirty="0" err="1"/>
                        <a:t>qo`llanilishi</a:t>
                      </a:r>
                      <a:r>
                        <a:rPr lang="en-GB" sz="1000" dirty="0"/>
                        <a:t> </a:t>
                      </a:r>
                      <a:r>
                        <a:rPr lang="en-GB" sz="1000" dirty="0" err="1"/>
                        <a:t>yutuqlarini</a:t>
                      </a:r>
                      <a:r>
                        <a:rPr lang="en-GB" sz="1000" dirty="0"/>
                        <a:t> </a:t>
                      </a:r>
                      <a:r>
                        <a:rPr lang="en-GB" sz="1000" dirty="0" err="1"/>
                        <a:t>bayon</a:t>
                      </a:r>
                      <a:r>
                        <a:rPr lang="en-GB" sz="1000" dirty="0"/>
                        <a:t> </a:t>
                      </a:r>
                      <a:r>
                        <a:rPr lang="en-GB" sz="1000" dirty="0" err="1"/>
                        <a:t>etadi</a:t>
                      </a:r>
                      <a:r>
                        <a:rPr lang="en-US" sz="1000" dirty="0"/>
                        <a:t>; </a:t>
                      </a:r>
                      <a:endParaRPr lang="ru-RU" sz="1100" dirty="0"/>
                    </a:p>
                    <a:p>
                      <a:pPr marL="342900" lvl="0" indent="-342900">
                        <a:lnSpc>
                          <a:spcPct val="115000"/>
                        </a:lnSpc>
                        <a:spcAft>
                          <a:spcPts val="0"/>
                        </a:spcAft>
                        <a:buFont typeface="Symbol"/>
                        <a:buChar char=""/>
                        <a:tabLst>
                          <a:tab pos="228600" algn="l"/>
                        </a:tabLst>
                      </a:pPr>
                      <a:r>
                        <a:rPr lang="en-US" sz="1000" dirty="0" err="1"/>
                        <a:t>Lazer</a:t>
                      </a:r>
                      <a:r>
                        <a:rPr lang="en-US" sz="1000" dirty="0"/>
                        <a:t> </a:t>
                      </a:r>
                      <a:r>
                        <a:rPr lang="en-US" sz="1000" dirty="0" err="1"/>
                        <a:t>nurining</a:t>
                      </a:r>
                      <a:r>
                        <a:rPr lang="en-US" sz="1000" dirty="0"/>
                        <a:t> </a:t>
                      </a:r>
                      <a:r>
                        <a:rPr lang="en-US" sz="1000" dirty="0" err="1"/>
                        <a:t>o`zining</a:t>
                      </a:r>
                      <a:r>
                        <a:rPr lang="en-US" sz="1000" dirty="0"/>
                        <a:t> </a:t>
                      </a:r>
                      <a:r>
                        <a:rPr lang="en-US" sz="1000" dirty="0" err="1"/>
                        <a:t>muttaxasisligi</a:t>
                      </a:r>
                      <a:r>
                        <a:rPr lang="en-US" sz="1000" dirty="0"/>
                        <a:t> </a:t>
                      </a:r>
                      <a:r>
                        <a:rPr lang="en-US" sz="1000" dirty="0" err="1"/>
                        <a:t>bo`yicha</a:t>
                      </a:r>
                      <a:r>
                        <a:rPr lang="en-US" sz="1000" dirty="0"/>
                        <a:t> </a:t>
                      </a:r>
                      <a:r>
                        <a:rPr lang="en-US" sz="1000" dirty="0" err="1"/>
                        <a:t>qo`llanilishi</a:t>
                      </a:r>
                      <a:r>
                        <a:rPr lang="en-US" sz="1000" dirty="0"/>
                        <a:t> </a:t>
                      </a:r>
                      <a:r>
                        <a:rPr lang="en-US" sz="1000" dirty="0" err="1"/>
                        <a:t>haqida</a:t>
                      </a:r>
                      <a:r>
                        <a:rPr lang="en-US" sz="1000" dirty="0"/>
                        <a:t> </a:t>
                      </a:r>
                      <a:r>
                        <a:rPr lang="en-US" sz="1000" dirty="0" err="1"/>
                        <a:t>batafsil</a:t>
                      </a:r>
                      <a:r>
                        <a:rPr lang="en-US" sz="1000" dirty="0"/>
                        <a:t> </a:t>
                      </a:r>
                      <a:r>
                        <a:rPr lang="en-US" sz="1000" dirty="0" err="1"/>
                        <a:t>tushuncha</a:t>
                      </a:r>
                      <a:r>
                        <a:rPr lang="en-US" sz="1000" dirty="0"/>
                        <a:t> </a:t>
                      </a:r>
                      <a:r>
                        <a:rPr lang="en-US" sz="1000" dirty="0" err="1"/>
                        <a:t>beradi</a:t>
                      </a:r>
                      <a:r>
                        <a:rPr lang="en-US" sz="1000" dirty="0"/>
                        <a:t>; </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extLst>
                  <a:ext uri="{0D108BD9-81ED-4DB2-BD59-A6C34878D82A}">
                    <a16:rowId xmlns:a16="http://schemas.microsoft.com/office/drawing/2014/main" val="10006"/>
                  </a:ext>
                </a:extLst>
              </a:tr>
              <a:tr h="391803">
                <a:tc gridSpan="2">
                  <a:txBody>
                    <a:bodyPr/>
                    <a:lstStyle/>
                    <a:p>
                      <a:pPr indent="450215">
                        <a:lnSpc>
                          <a:spcPct val="115000"/>
                        </a:lnSpc>
                        <a:spcAft>
                          <a:spcPts val="0"/>
                        </a:spcAft>
                      </a:pPr>
                      <a:r>
                        <a:rPr lang="uz-Cyrl-UZ" sz="1000" dirty="0"/>
                        <a:t>Ta’lim bеrish usullari</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gridSpan="2">
                  <a:txBody>
                    <a:bodyPr/>
                    <a:lstStyle/>
                    <a:p>
                      <a:pPr>
                        <a:lnSpc>
                          <a:spcPct val="115000"/>
                        </a:lnSpc>
                        <a:spcAft>
                          <a:spcPts val="0"/>
                        </a:spcAft>
                      </a:pPr>
                      <a:r>
                        <a:rPr lang="uz-Cyrl-UZ" sz="1000" dirty="0"/>
                        <a:t>“Aqliy hujum</a:t>
                      </a:r>
                      <a:r>
                        <a:rPr lang="uz-Cyrl-UZ" sz="1000" dirty="0" smtClean="0"/>
                        <a:t>” </a:t>
                      </a:r>
                      <a:r>
                        <a:rPr lang="en-US" sz="1000" dirty="0" smtClean="0"/>
                        <a:t>, T</a:t>
                      </a:r>
                      <a:r>
                        <a:rPr lang="en-US" sz="1000" baseline="0" dirty="0" smtClean="0"/>
                        <a:t> – </a:t>
                      </a:r>
                      <a:r>
                        <a:rPr lang="en-US" sz="1000" baseline="0" dirty="0" err="1" smtClean="0"/>
                        <a:t>jadval</a:t>
                      </a:r>
                      <a:r>
                        <a:rPr lang="en-US" sz="1000" baseline="0" dirty="0" smtClean="0"/>
                        <a:t>, </a:t>
                      </a:r>
                      <a:r>
                        <a:rPr lang="en-US" sz="1000" baseline="0" dirty="0" err="1" smtClean="0"/>
                        <a:t>Zinama-Zina</a:t>
                      </a:r>
                      <a:r>
                        <a:rPr lang="en-US" sz="1000" baseline="0" dirty="0" smtClean="0"/>
                        <a:t>, </a:t>
                      </a:r>
                      <a:r>
                        <a:rPr lang="en-US" sz="1000" baseline="0" dirty="0" err="1" smtClean="0"/>
                        <a:t>Kaskadla</a:t>
                      </a:r>
                      <a:r>
                        <a:rPr lang="en-US" sz="1000" baseline="0" dirty="0" smtClean="0"/>
                        <a:t> </a:t>
                      </a:r>
                      <a:r>
                        <a:rPr lang="en-US" sz="1000" baseline="0" dirty="0" err="1" smtClean="0"/>
                        <a:t>mantiqiy</a:t>
                      </a:r>
                      <a:r>
                        <a:rPr lang="en-US" sz="1000" baseline="0" dirty="0" smtClean="0"/>
                        <a:t> </a:t>
                      </a:r>
                      <a:r>
                        <a:rPr lang="en-US" sz="1000" baseline="0" dirty="0" err="1" smtClean="0"/>
                        <a:t>diagramma</a:t>
                      </a:r>
                      <a:r>
                        <a:rPr lang="en-US" sz="1000" baseline="0" dirty="0" smtClean="0"/>
                        <a:t>, </a:t>
                      </a:r>
                      <a:r>
                        <a:rPr lang="en-US" sz="1000" baseline="0" dirty="0" err="1" smtClean="0"/>
                        <a:t>Klaster</a:t>
                      </a:r>
                      <a:r>
                        <a:rPr lang="en-US" sz="1000" baseline="0" dirty="0" smtClean="0"/>
                        <a:t>, Venn </a:t>
                      </a:r>
                      <a:r>
                        <a:rPr lang="en-US" sz="1000" baseline="0" dirty="0" err="1" smtClean="0"/>
                        <a:t>diadranmasi</a:t>
                      </a:r>
                      <a:r>
                        <a:rPr lang="en-US" sz="1000" baseline="0" dirty="0" smtClean="0"/>
                        <a:t>, </a:t>
                      </a:r>
                      <a:r>
                        <a:rPr lang="en-US" sz="1000" dirty="0" smtClean="0"/>
                        <a:t> </a:t>
                      </a:r>
                      <a:r>
                        <a:rPr lang="en-US" sz="1000" dirty="0" err="1" smtClean="0"/>
                        <a:t>suhbat</a:t>
                      </a:r>
                      <a:r>
                        <a:rPr lang="en-US" sz="1000" dirty="0"/>
                        <a:t>, </a:t>
                      </a:r>
                      <a:r>
                        <a:rPr lang="en-US" sz="1000" dirty="0" err="1"/>
                        <a:t>ko’rgazmali</a:t>
                      </a:r>
                      <a:r>
                        <a:rPr lang="en-US" sz="1000" dirty="0"/>
                        <a:t> </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extLst>
                  <a:ext uri="{0D108BD9-81ED-4DB2-BD59-A6C34878D82A}">
                    <a16:rowId xmlns:a16="http://schemas.microsoft.com/office/drawing/2014/main" val="10007"/>
                  </a:ext>
                </a:extLst>
              </a:tr>
              <a:tr h="391803">
                <a:tc gridSpan="2">
                  <a:txBody>
                    <a:bodyPr/>
                    <a:lstStyle/>
                    <a:p>
                      <a:pPr indent="450215">
                        <a:lnSpc>
                          <a:spcPct val="115000"/>
                        </a:lnSpc>
                        <a:spcAft>
                          <a:spcPts val="0"/>
                        </a:spcAft>
                      </a:pPr>
                      <a:r>
                        <a:rPr lang="uz-Cyrl-UZ" sz="1000"/>
                        <a:t>Ta’lim bеrish shakllari</a:t>
                      </a:r>
                      <a:endParaRPr lang="ru-RU" sz="110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gridSpan="2">
                  <a:txBody>
                    <a:bodyPr/>
                    <a:lstStyle/>
                    <a:p>
                      <a:pPr>
                        <a:lnSpc>
                          <a:spcPct val="115000"/>
                        </a:lnSpc>
                        <a:spcAft>
                          <a:spcPts val="0"/>
                        </a:spcAft>
                        <a:tabLst>
                          <a:tab pos="160020" algn="l"/>
                        </a:tabLst>
                      </a:pPr>
                      <a:r>
                        <a:rPr lang="en-US" sz="1000" dirty="0" err="1"/>
                        <a:t>Ommaviy</a:t>
                      </a:r>
                      <a:r>
                        <a:rPr lang="en-US" sz="1000" dirty="0"/>
                        <a:t>, </a:t>
                      </a:r>
                      <a:r>
                        <a:rPr lang="en-US" sz="1000" dirty="0" err="1"/>
                        <a:t>ana’naviy</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extLst>
                  <a:ext uri="{0D108BD9-81ED-4DB2-BD59-A6C34878D82A}">
                    <a16:rowId xmlns:a16="http://schemas.microsoft.com/office/drawing/2014/main" val="10008"/>
                  </a:ext>
                </a:extLst>
              </a:tr>
              <a:tr h="391803">
                <a:tc gridSpan="2">
                  <a:txBody>
                    <a:bodyPr/>
                    <a:lstStyle/>
                    <a:p>
                      <a:pPr indent="450215">
                        <a:lnSpc>
                          <a:spcPct val="115000"/>
                        </a:lnSpc>
                        <a:spcAft>
                          <a:spcPts val="0"/>
                        </a:spcAft>
                      </a:pPr>
                      <a:r>
                        <a:rPr lang="uz-Cyrl-UZ" sz="1000"/>
                        <a:t>Ta’lim bеrish vositalari</a:t>
                      </a:r>
                      <a:endParaRPr lang="ru-RU" sz="110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gridSpan="2">
                  <a:txBody>
                    <a:bodyPr/>
                    <a:lstStyle/>
                    <a:p>
                      <a:pPr>
                        <a:lnSpc>
                          <a:spcPct val="115000"/>
                        </a:lnSpc>
                        <a:spcAft>
                          <a:spcPts val="0"/>
                        </a:spcAft>
                        <a:tabLst>
                          <a:tab pos="160020" algn="l"/>
                        </a:tabLst>
                      </a:pPr>
                      <a:r>
                        <a:rPr lang="en-US" sz="1000" dirty="0" err="1"/>
                        <a:t>Darslik</a:t>
                      </a:r>
                      <a:r>
                        <a:rPr lang="en-US" sz="1000" dirty="0"/>
                        <a:t>, </a:t>
                      </a:r>
                      <a:r>
                        <a:rPr lang="uz-Cyrl-UZ" sz="1000" dirty="0"/>
                        <a:t>O’quv qo’llanma</a:t>
                      </a:r>
                      <a:r>
                        <a:rPr lang="en-US" sz="1000" dirty="0"/>
                        <a:t> </a:t>
                      </a:r>
                      <a:r>
                        <a:rPr lang="en-US" sz="1000" dirty="0" err="1"/>
                        <a:t>va</a:t>
                      </a:r>
                      <a:r>
                        <a:rPr lang="en-US" sz="1000" dirty="0"/>
                        <a:t> </a:t>
                      </a:r>
                      <a:r>
                        <a:rPr lang="en-US" sz="1000" dirty="0" err="1"/>
                        <a:t>ilmiy</a:t>
                      </a:r>
                      <a:r>
                        <a:rPr lang="en-US" sz="1000" dirty="0"/>
                        <a:t> </a:t>
                      </a:r>
                      <a:r>
                        <a:rPr lang="en-US" sz="1000" dirty="0" err="1"/>
                        <a:t>jurnallar</a:t>
                      </a:r>
                      <a:r>
                        <a:rPr lang="uz-Cyrl-UZ" sz="1000" dirty="0"/>
                        <a:t>,  </a:t>
                      </a:r>
                      <a:r>
                        <a:rPr lang="en-US" sz="1000" dirty="0"/>
                        <a:t>pro</a:t>
                      </a:r>
                      <a:r>
                        <a:rPr lang="ru-RU" sz="1000" dirty="0"/>
                        <a:t>е</a:t>
                      </a:r>
                      <a:r>
                        <a:rPr lang="en-US" sz="1000" dirty="0" err="1"/>
                        <a:t>ktor</a:t>
                      </a:r>
                      <a:r>
                        <a:rPr lang="uz-Cyrl-UZ" sz="1000" dirty="0"/>
                        <a:t>, slaydlar</a:t>
                      </a:r>
                      <a:r>
                        <a:rPr lang="en-US" sz="1000" dirty="0"/>
                        <a:t>, </a:t>
                      </a:r>
                      <a:r>
                        <a:rPr lang="en-US" sz="1000" dirty="0" err="1"/>
                        <a:t>va</a:t>
                      </a:r>
                      <a:r>
                        <a:rPr lang="en-US" sz="1000" dirty="0"/>
                        <a:t> </a:t>
                      </a:r>
                      <a:r>
                        <a:rPr lang="en-US" sz="1000" dirty="0" err="1"/>
                        <a:t>lazer</a:t>
                      </a:r>
                      <a:r>
                        <a:rPr lang="en-US" sz="1000" dirty="0"/>
                        <a:t> </a:t>
                      </a:r>
                      <a:r>
                        <a:rPr lang="en-US" sz="1000" dirty="0" err="1"/>
                        <a:t>qurilmasi</a:t>
                      </a:r>
                      <a:r>
                        <a:rPr lang="en-US" sz="1000" dirty="0"/>
                        <a:t> </a:t>
                      </a:r>
                      <a:r>
                        <a:rPr lang="en-US" sz="1000" dirty="0" err="1"/>
                        <a:t>maketi</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extLst>
                  <a:ext uri="{0D108BD9-81ED-4DB2-BD59-A6C34878D82A}">
                    <a16:rowId xmlns:a16="http://schemas.microsoft.com/office/drawing/2014/main" val="10009"/>
                  </a:ext>
                </a:extLst>
              </a:tr>
              <a:tr h="391803">
                <a:tc gridSpan="2">
                  <a:txBody>
                    <a:bodyPr/>
                    <a:lstStyle/>
                    <a:p>
                      <a:pPr indent="450215">
                        <a:lnSpc>
                          <a:spcPct val="115000"/>
                        </a:lnSpc>
                        <a:spcAft>
                          <a:spcPts val="0"/>
                        </a:spcAft>
                      </a:pPr>
                      <a:r>
                        <a:rPr lang="uz-Cyrl-UZ" sz="1000"/>
                        <a:t>Ta’lim bеrish sharoiti</a:t>
                      </a:r>
                      <a:endParaRPr lang="ru-RU" sz="110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gridSpan="2">
                  <a:txBody>
                    <a:bodyPr/>
                    <a:lstStyle/>
                    <a:p>
                      <a:pPr>
                        <a:lnSpc>
                          <a:spcPct val="115000"/>
                        </a:lnSpc>
                        <a:spcAft>
                          <a:spcPts val="0"/>
                        </a:spcAft>
                      </a:pPr>
                      <a:r>
                        <a:rPr lang="uz-Cyrl-UZ" sz="1000" dirty="0" smtClean="0"/>
                        <a:t> </a:t>
                      </a:r>
                      <a:r>
                        <a:rPr lang="uz-Cyrl-UZ" sz="1000" dirty="0"/>
                        <a:t>ishlashga moslashtirilgan auditoriya</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extLst>
                  <a:ext uri="{0D108BD9-81ED-4DB2-BD59-A6C34878D82A}">
                    <a16:rowId xmlns:a16="http://schemas.microsoft.com/office/drawing/2014/main" val="10010"/>
                  </a:ext>
                </a:extLst>
              </a:tr>
              <a:tr h="391803">
                <a:tc gridSpan="2">
                  <a:txBody>
                    <a:bodyPr/>
                    <a:lstStyle/>
                    <a:p>
                      <a:pPr indent="450215">
                        <a:lnSpc>
                          <a:spcPct val="115000"/>
                        </a:lnSpc>
                        <a:spcAft>
                          <a:spcPts val="0"/>
                        </a:spcAft>
                      </a:pPr>
                      <a:r>
                        <a:rPr lang="ru-RU" sz="1000"/>
                        <a:t>Monitoring </a:t>
                      </a:r>
                      <a:r>
                        <a:rPr lang="uz-Cyrl-UZ" sz="1000"/>
                        <a:t>va baholash</a:t>
                      </a:r>
                      <a:endParaRPr lang="ru-RU" sz="110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tc gridSpan="2">
                  <a:txBody>
                    <a:bodyPr/>
                    <a:lstStyle/>
                    <a:p>
                      <a:pPr indent="450215">
                        <a:lnSpc>
                          <a:spcPct val="115000"/>
                        </a:lnSpc>
                        <a:spcAft>
                          <a:spcPts val="0"/>
                        </a:spcAft>
                      </a:pPr>
                      <a:r>
                        <a:rPr lang="en-US" sz="1000" dirty="0" smtClean="0"/>
                        <a:t>Test, </a:t>
                      </a:r>
                      <a:r>
                        <a:rPr lang="en-US" sz="1000" dirty="0" err="1" smtClean="0"/>
                        <a:t>Og’zaki</a:t>
                      </a:r>
                      <a:r>
                        <a:rPr lang="en-US" sz="1000" dirty="0" smtClean="0"/>
                        <a:t> </a:t>
                      </a:r>
                      <a:r>
                        <a:rPr lang="en-US" sz="1000" dirty="0" err="1"/>
                        <a:t>nazorat</a:t>
                      </a:r>
                      <a:r>
                        <a:rPr lang="en-US" sz="1000" dirty="0"/>
                        <a:t>:  </a:t>
                      </a:r>
                      <a:r>
                        <a:rPr lang="uz-Cyrl-UZ" sz="1000" dirty="0"/>
                        <a:t>savol-javob </a:t>
                      </a:r>
                      <a:endParaRPr lang="ru-RU" sz="1100" dirty="0">
                        <a:solidFill>
                          <a:srgbClr val="002060"/>
                        </a:solidFill>
                        <a:latin typeface="Calibri"/>
                        <a:ea typeface="Times New Roman"/>
                        <a:cs typeface="Times New Roman"/>
                      </a:endParaRPr>
                    </a:p>
                  </a:txBody>
                  <a:tcPr marL="68580" marR="68580" marT="0" marB="0" anchor="ctr"/>
                </a:tc>
                <a:tc hMerge="1">
                  <a:txBody>
                    <a:bodyPr/>
                    <a:lstStyle/>
                    <a:p>
                      <a:endParaRPr lang="ru-RU"/>
                    </a:p>
                  </a:txBody>
                  <a:tcPr/>
                </a:tc>
                <a:extLst>
                  <a:ext uri="{0D108BD9-81ED-4DB2-BD59-A6C34878D82A}">
                    <a16:rowId xmlns:a16="http://schemas.microsoft.com/office/drawing/2014/main" val="10011"/>
                  </a:ext>
                </a:extLst>
              </a:tr>
            </a:tbl>
          </a:graphicData>
        </a:graphic>
      </p:graphicFrame>
    </p:spTree>
  </p:cSld>
  <p:clrMapOvr>
    <a:masterClrMapping/>
  </p:clrMapOvr>
  <p:transition spd="slow">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1"/>
          <p:cNvSpPr>
            <a:spLocks noChangeArrowheads="1"/>
          </p:cNvSpPr>
          <p:nvPr/>
        </p:nvSpPr>
        <p:spPr bwMode="auto">
          <a:xfrm>
            <a:off x="2571736" y="0"/>
            <a:ext cx="3369833"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lang="en-US" sz="1400" b="1" dirty="0" smtClean="0">
                <a:latin typeface="Times New Roman" pitchFamily="18" charset="0"/>
                <a:ea typeface="Times New Roman" pitchFamily="18" charset="0"/>
                <a:cs typeface="Times New Roman" pitchFamily="18" charset="0"/>
              </a:rPr>
              <a:t>M</a:t>
            </a:r>
            <a:r>
              <a:rPr kumimoji="0" lang="uz-Cyrl-UZ" sz="1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ashg’ulotining tеxnologik xaritasi</a:t>
            </a:r>
            <a:endParaRPr kumimoji="0" lang="uz-Cyrl-UZ"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9" name="Таблица 8"/>
          <p:cNvGraphicFramePr>
            <a:graphicFrameLocks noGrp="1"/>
          </p:cNvGraphicFramePr>
          <p:nvPr/>
        </p:nvGraphicFramePr>
        <p:xfrm>
          <a:off x="285720" y="428604"/>
          <a:ext cx="8643998" cy="6239443"/>
        </p:xfrm>
        <a:graphic>
          <a:graphicData uri="http://schemas.openxmlformats.org/drawingml/2006/table">
            <a:tbl>
              <a:tblPr firstRow="1" bandRow="1">
                <a:tableStyleId>{5C22544A-7EE6-4342-B048-85BDC9FD1C3A}</a:tableStyleId>
              </a:tblPr>
              <a:tblGrid>
                <a:gridCol w="1500198">
                  <a:extLst>
                    <a:ext uri="{9D8B030D-6E8A-4147-A177-3AD203B41FA5}">
                      <a16:colId xmlns:a16="http://schemas.microsoft.com/office/drawing/2014/main" val="20000"/>
                    </a:ext>
                  </a:extLst>
                </a:gridCol>
                <a:gridCol w="5072098">
                  <a:extLst>
                    <a:ext uri="{9D8B030D-6E8A-4147-A177-3AD203B41FA5}">
                      <a16:colId xmlns:a16="http://schemas.microsoft.com/office/drawing/2014/main" val="20001"/>
                    </a:ext>
                  </a:extLst>
                </a:gridCol>
                <a:gridCol w="2071702">
                  <a:extLst>
                    <a:ext uri="{9D8B030D-6E8A-4147-A177-3AD203B41FA5}">
                      <a16:colId xmlns:a16="http://schemas.microsoft.com/office/drawing/2014/main" val="20002"/>
                    </a:ext>
                  </a:extLst>
                </a:gridCol>
              </a:tblGrid>
              <a:tr h="37718">
                <a:tc rowSpan="2">
                  <a:txBody>
                    <a:bodyPr/>
                    <a:lstStyle/>
                    <a:p>
                      <a:pPr algn="ctr">
                        <a:lnSpc>
                          <a:spcPct val="115000"/>
                        </a:lnSpc>
                        <a:spcAft>
                          <a:spcPts val="600"/>
                        </a:spcAft>
                      </a:pPr>
                      <a:r>
                        <a:rPr lang="uz-Cyrl-UZ" sz="1100" b="1" dirty="0">
                          <a:latin typeface="Times New Roman"/>
                          <a:ea typeface="Times New Roman"/>
                          <a:cs typeface="Times New Roman"/>
                        </a:rPr>
                        <a:t>Ish bosqichlari va vaqti</a:t>
                      </a:r>
                      <a:endParaRPr lang="ru-RU" sz="1100" dirty="0">
                        <a:latin typeface="Calibri"/>
                        <a:ea typeface="Times New Roman"/>
                        <a:cs typeface="Times New Roman"/>
                      </a:endParaRPr>
                    </a:p>
                  </a:txBody>
                  <a:tcPr marL="68580" marR="68580" marT="0" marB="0" anchor="ctr"/>
                </a:tc>
                <a:tc gridSpan="2">
                  <a:txBody>
                    <a:bodyPr/>
                    <a:lstStyle/>
                    <a:p>
                      <a:pPr indent="450215" algn="ctr">
                        <a:lnSpc>
                          <a:spcPct val="115000"/>
                        </a:lnSpc>
                        <a:spcAft>
                          <a:spcPts val="600"/>
                        </a:spcAft>
                      </a:pPr>
                      <a:r>
                        <a:rPr lang="uz-Cyrl-UZ" sz="1100" b="1">
                          <a:latin typeface="Times New Roman"/>
                          <a:ea typeface="Times New Roman"/>
                          <a:cs typeface="Times New Roman"/>
                        </a:rPr>
                        <a:t>Faoliyat mazmuni</a:t>
                      </a:r>
                      <a:endParaRPr lang="ru-RU" sz="1100">
                        <a:latin typeface="Calibri"/>
                        <a:ea typeface="Times New Roman"/>
                        <a:cs typeface="Times New Roman"/>
                      </a:endParaRPr>
                    </a:p>
                  </a:txBody>
                  <a:tcPr marL="68580" marR="68580" marT="0" marB="0" anchor="ctr"/>
                </a:tc>
                <a:tc hMerge="1">
                  <a:txBody>
                    <a:bodyPr/>
                    <a:lstStyle/>
                    <a:p>
                      <a:endParaRPr lang="ru-RU"/>
                    </a:p>
                  </a:txBody>
                  <a:tcPr/>
                </a:tc>
                <a:extLst>
                  <a:ext uri="{0D108BD9-81ED-4DB2-BD59-A6C34878D82A}">
                    <a16:rowId xmlns:a16="http://schemas.microsoft.com/office/drawing/2014/main" val="10000"/>
                  </a:ext>
                </a:extLst>
              </a:tr>
              <a:tr h="105327">
                <a:tc vMerge="1">
                  <a:txBody>
                    <a:bodyPr/>
                    <a:lstStyle/>
                    <a:p>
                      <a:endParaRPr lang="ru-RU"/>
                    </a:p>
                  </a:txBody>
                  <a:tcPr/>
                </a:tc>
                <a:tc>
                  <a:txBody>
                    <a:bodyPr/>
                    <a:lstStyle/>
                    <a:p>
                      <a:pPr indent="450215" algn="ctr">
                        <a:lnSpc>
                          <a:spcPct val="115000"/>
                        </a:lnSpc>
                        <a:spcAft>
                          <a:spcPts val="600"/>
                        </a:spcAft>
                      </a:pPr>
                      <a:r>
                        <a:rPr lang="uz-Cyrl-UZ" sz="1100" b="1" dirty="0">
                          <a:latin typeface="Times New Roman"/>
                          <a:ea typeface="Times New Roman"/>
                          <a:cs typeface="Times New Roman"/>
                        </a:rPr>
                        <a:t>Ta’lim bеruvchi</a:t>
                      </a:r>
                      <a:endParaRPr lang="ru-RU" sz="1100" dirty="0">
                        <a:latin typeface="Calibri"/>
                        <a:ea typeface="Times New Roman"/>
                        <a:cs typeface="Times New Roman"/>
                      </a:endParaRPr>
                    </a:p>
                  </a:txBody>
                  <a:tcPr marL="68580" marR="68580" marT="0" marB="0" anchor="ctr"/>
                </a:tc>
                <a:tc>
                  <a:txBody>
                    <a:bodyPr/>
                    <a:lstStyle/>
                    <a:p>
                      <a:pPr>
                        <a:lnSpc>
                          <a:spcPct val="115000"/>
                        </a:lnSpc>
                        <a:spcAft>
                          <a:spcPts val="600"/>
                        </a:spcAft>
                      </a:pPr>
                      <a:r>
                        <a:rPr lang="uz-Cyrl-UZ" sz="1100" b="1">
                          <a:latin typeface="Times New Roman"/>
                          <a:ea typeface="Times New Roman"/>
                          <a:cs typeface="Times New Roman"/>
                        </a:rPr>
                        <a:t>Ta’lim oluvchilar</a:t>
                      </a:r>
                      <a:endParaRPr lang="ru-RU" sz="1100">
                        <a:latin typeface="Calibri"/>
                        <a:ea typeface="Times New Roman"/>
                        <a:cs typeface="Times New Roman"/>
                      </a:endParaRPr>
                    </a:p>
                  </a:txBody>
                  <a:tcPr marL="68580" marR="68580" marT="0" marB="0" anchor="ctr"/>
                </a:tc>
                <a:extLst>
                  <a:ext uri="{0D108BD9-81ED-4DB2-BD59-A6C34878D82A}">
                    <a16:rowId xmlns:a16="http://schemas.microsoft.com/office/drawing/2014/main" val="10001"/>
                  </a:ext>
                </a:extLst>
              </a:tr>
              <a:tr h="1254401">
                <a:tc>
                  <a:txBody>
                    <a:bodyPr/>
                    <a:lstStyle/>
                    <a:p>
                      <a:pPr algn="ctr">
                        <a:lnSpc>
                          <a:spcPct val="115000"/>
                        </a:lnSpc>
                        <a:spcAft>
                          <a:spcPts val="600"/>
                        </a:spcAft>
                      </a:pPr>
                      <a:r>
                        <a:rPr lang="uz-Cyrl-UZ" sz="1100" b="1">
                          <a:latin typeface="Times New Roman"/>
                          <a:ea typeface="Times New Roman"/>
                          <a:cs typeface="Times New Roman"/>
                        </a:rPr>
                        <a:t>Tayyorgar</a:t>
                      </a:r>
                      <a:endParaRPr lang="ru-RU" sz="1100">
                        <a:latin typeface="Calibri"/>
                        <a:ea typeface="Times New Roman"/>
                        <a:cs typeface="Times New Roman"/>
                      </a:endParaRPr>
                    </a:p>
                    <a:p>
                      <a:pPr algn="ctr">
                        <a:lnSpc>
                          <a:spcPct val="115000"/>
                        </a:lnSpc>
                        <a:spcAft>
                          <a:spcPts val="600"/>
                        </a:spcAft>
                      </a:pPr>
                      <a:r>
                        <a:rPr lang="uz-Cyrl-UZ" sz="1100" b="1">
                          <a:latin typeface="Times New Roman"/>
                          <a:ea typeface="Times New Roman"/>
                          <a:cs typeface="Times New Roman"/>
                        </a:rPr>
                        <a:t>lik bosqichi.</a:t>
                      </a:r>
                      <a:endParaRPr lang="ru-RU" sz="1100">
                        <a:latin typeface="Calibri"/>
                        <a:ea typeface="Times New Roman"/>
                        <a:cs typeface="Times New Roman"/>
                      </a:endParaRPr>
                    </a:p>
                  </a:txBody>
                  <a:tcPr marL="68580" marR="68580" marT="0" marB="0" anchor="ctr"/>
                </a:tc>
                <a:tc>
                  <a:txBody>
                    <a:bodyPr/>
                    <a:lstStyle/>
                    <a:p>
                      <a:pPr marL="742950" lvl="1" indent="-285750" algn="just">
                        <a:lnSpc>
                          <a:spcPct val="115000"/>
                        </a:lnSpc>
                        <a:spcAft>
                          <a:spcPts val="0"/>
                        </a:spcAft>
                        <a:buFont typeface="Wingdings"/>
                        <a:buChar char=""/>
                        <a:tabLst>
                          <a:tab pos="228600" algn="l"/>
                        </a:tabLst>
                      </a:pPr>
                      <a:r>
                        <a:rPr lang="uz-Cyrl-UZ" sz="1100" dirty="0">
                          <a:latin typeface="Times New Roman"/>
                          <a:ea typeface="Times New Roman"/>
                          <a:cs typeface="Times New Roman"/>
                        </a:rPr>
                        <a:t>Mavzu bo’yicha o’quv matеriallarni, ya’ni taqdimot va tarqatma matеriallarni tayyorlash.</a:t>
                      </a:r>
                      <a:endParaRPr lang="ru-RU" sz="1100" dirty="0">
                        <a:latin typeface="Symbol"/>
                        <a:ea typeface="Times New Roman"/>
                        <a:cs typeface="Times New Roman"/>
                      </a:endParaRPr>
                    </a:p>
                    <a:p>
                      <a:pPr marL="742950" lvl="1" indent="-285750" algn="just">
                        <a:lnSpc>
                          <a:spcPct val="115000"/>
                        </a:lnSpc>
                        <a:spcAft>
                          <a:spcPts val="0"/>
                        </a:spcAft>
                        <a:buFont typeface="Wingdings"/>
                        <a:buChar char=""/>
                        <a:tabLst>
                          <a:tab pos="228600" algn="l"/>
                        </a:tabLst>
                      </a:pPr>
                      <a:r>
                        <a:rPr lang="uz-Cyrl-UZ" sz="1100" dirty="0">
                          <a:latin typeface="Times New Roman"/>
                          <a:ea typeface="Times New Roman"/>
                          <a:cs typeface="Times New Roman"/>
                        </a:rPr>
                        <a:t>Talabalar o’quv faoliyatini baholash mеzonlarini ishlab chiqish.</a:t>
                      </a:r>
                      <a:endParaRPr lang="ru-RU" sz="1100" dirty="0">
                        <a:latin typeface="Symbol"/>
                        <a:ea typeface="Times New Roman"/>
                        <a:cs typeface="Times New Roman"/>
                      </a:endParaRPr>
                    </a:p>
                    <a:p>
                      <a:pPr marL="742950" lvl="1" indent="-285750" algn="just">
                        <a:lnSpc>
                          <a:spcPct val="115000"/>
                        </a:lnSpc>
                        <a:spcAft>
                          <a:spcPts val="0"/>
                        </a:spcAft>
                        <a:buFont typeface="Wingdings"/>
                        <a:buChar char=""/>
                        <a:tabLst>
                          <a:tab pos="228600" algn="l"/>
                        </a:tabLst>
                      </a:pPr>
                      <a:r>
                        <a:rPr lang="uz-Cyrl-UZ" sz="1100" dirty="0">
                          <a:latin typeface="Times New Roman"/>
                          <a:ea typeface="Times New Roman"/>
                          <a:cs typeface="Times New Roman"/>
                        </a:rPr>
                        <a:t>O’quv kursini o’rganishda foydalaniladigan adabiyotlar ro’yxatini tartiblashtirish.</a:t>
                      </a:r>
                      <a:endParaRPr lang="ru-RU" sz="1100" dirty="0">
                        <a:latin typeface="Symbol"/>
                        <a:ea typeface="Times New Roman"/>
                        <a:cs typeface="Times New Roman"/>
                      </a:endParaRPr>
                    </a:p>
                  </a:txBody>
                  <a:tcPr marL="68580" marR="68580" marT="0" marB="0" anchor="ctr"/>
                </a:tc>
                <a:tc>
                  <a:txBody>
                    <a:bodyPr/>
                    <a:lstStyle/>
                    <a:p>
                      <a:pPr indent="450215" algn="ctr">
                        <a:lnSpc>
                          <a:spcPct val="115000"/>
                        </a:lnSpc>
                        <a:spcAft>
                          <a:spcPts val="600"/>
                        </a:spcAft>
                      </a:pPr>
                      <a:endParaRPr lang="ru-RU" sz="1100">
                        <a:latin typeface="Calibri"/>
                        <a:ea typeface="Times New Roman"/>
                        <a:cs typeface="Times New Roman"/>
                      </a:endParaRPr>
                    </a:p>
                  </a:txBody>
                  <a:tcPr marL="68580" marR="68580" marT="0" marB="0" anchor="ctr"/>
                </a:tc>
                <a:extLst>
                  <a:ext uri="{0D108BD9-81ED-4DB2-BD59-A6C34878D82A}">
                    <a16:rowId xmlns:a16="http://schemas.microsoft.com/office/drawing/2014/main" val="10002"/>
                  </a:ext>
                </a:extLst>
              </a:tr>
              <a:tr h="1324090">
                <a:tc>
                  <a:txBody>
                    <a:bodyPr/>
                    <a:lstStyle/>
                    <a:p>
                      <a:pPr algn="ctr">
                        <a:lnSpc>
                          <a:spcPct val="115000"/>
                        </a:lnSpc>
                        <a:spcAft>
                          <a:spcPts val="600"/>
                        </a:spcAft>
                      </a:pPr>
                      <a:r>
                        <a:rPr lang="uz-Cyrl-UZ" sz="1100">
                          <a:latin typeface="Times New Roman"/>
                          <a:ea typeface="Times New Roman"/>
                          <a:cs typeface="Times New Roman"/>
                        </a:rPr>
                        <a:t> </a:t>
                      </a:r>
                      <a:endParaRPr lang="ru-RU" sz="1100">
                        <a:latin typeface="Calibri"/>
                        <a:ea typeface="Times New Roman"/>
                        <a:cs typeface="Times New Roman"/>
                      </a:endParaRPr>
                    </a:p>
                    <a:p>
                      <a:pPr algn="ctr">
                        <a:lnSpc>
                          <a:spcPct val="115000"/>
                        </a:lnSpc>
                        <a:spcAft>
                          <a:spcPts val="600"/>
                        </a:spcAft>
                      </a:pPr>
                      <a:r>
                        <a:rPr lang="uz-Cyrl-UZ" sz="1100" b="1">
                          <a:latin typeface="Times New Roman"/>
                          <a:ea typeface="Times New Roman"/>
                          <a:cs typeface="Times New Roman"/>
                        </a:rPr>
                        <a:t>1-bosqich.</a:t>
                      </a:r>
                      <a:endParaRPr lang="ru-RU" sz="1100">
                        <a:latin typeface="Calibri"/>
                        <a:ea typeface="Times New Roman"/>
                        <a:cs typeface="Times New Roman"/>
                      </a:endParaRPr>
                    </a:p>
                    <a:p>
                      <a:pPr algn="ctr">
                        <a:lnSpc>
                          <a:spcPct val="115000"/>
                        </a:lnSpc>
                        <a:spcAft>
                          <a:spcPts val="600"/>
                        </a:spcAft>
                      </a:pPr>
                      <a:r>
                        <a:rPr lang="uz-Cyrl-UZ" sz="1100" b="1">
                          <a:latin typeface="Times New Roman"/>
                          <a:ea typeface="Times New Roman"/>
                          <a:cs typeface="Times New Roman"/>
                        </a:rPr>
                        <a:t> Mavzuga kirish</a:t>
                      </a:r>
                      <a:endParaRPr lang="ru-RU" sz="1100">
                        <a:latin typeface="Calibri"/>
                        <a:ea typeface="Times New Roman"/>
                        <a:cs typeface="Times New Roman"/>
                      </a:endParaRPr>
                    </a:p>
                    <a:p>
                      <a:pPr algn="ctr">
                        <a:lnSpc>
                          <a:spcPct val="115000"/>
                        </a:lnSpc>
                        <a:spcAft>
                          <a:spcPts val="600"/>
                        </a:spcAft>
                      </a:pPr>
                      <a:r>
                        <a:rPr lang="uz-Cyrl-UZ" sz="1100">
                          <a:latin typeface="Times New Roman"/>
                          <a:ea typeface="Times New Roman"/>
                          <a:cs typeface="Times New Roman"/>
                        </a:rPr>
                        <a:t>(15 daqiqa)</a:t>
                      </a:r>
                      <a:endParaRPr lang="ru-RU" sz="1100">
                        <a:latin typeface="Calibri"/>
                        <a:ea typeface="Times New Roman"/>
                        <a:cs typeface="Times New Roman"/>
                      </a:endParaRPr>
                    </a:p>
                  </a:txBody>
                  <a:tcPr marL="68580" marR="68580" marT="0" marB="0" anchor="ctr"/>
                </a:tc>
                <a:tc>
                  <a:txBody>
                    <a:bodyPr/>
                    <a:lstStyle/>
                    <a:p>
                      <a:pPr marL="342900" lvl="0" indent="-342900">
                        <a:lnSpc>
                          <a:spcPct val="115000"/>
                        </a:lnSpc>
                        <a:spcAft>
                          <a:spcPts val="0"/>
                        </a:spcAft>
                        <a:buFont typeface="Symbol"/>
                        <a:buChar char=""/>
                        <a:tabLst>
                          <a:tab pos="228600" algn="l"/>
                        </a:tabLst>
                      </a:pPr>
                      <a:r>
                        <a:rPr lang="uz-Cyrl-UZ" sz="1100">
                          <a:latin typeface="Times New Roman"/>
                          <a:ea typeface="Times New Roman"/>
                          <a:cs typeface="Times New Roman"/>
                        </a:rPr>
                        <a:t>Talabalarning ma’ruza darsiga tayyorgarligi nazoratdan o’tkaziladi.</a:t>
                      </a:r>
                      <a:endParaRPr lang="ru-RU" sz="1100">
                        <a:latin typeface="Calibri"/>
                        <a:ea typeface="Times New Roman"/>
                        <a:cs typeface="Times New Roman"/>
                      </a:endParaRPr>
                    </a:p>
                    <a:p>
                      <a:pPr marL="342900" lvl="0" indent="-342900">
                        <a:lnSpc>
                          <a:spcPct val="115000"/>
                        </a:lnSpc>
                        <a:spcAft>
                          <a:spcPts val="0"/>
                        </a:spcAft>
                        <a:buFont typeface="Symbol"/>
                        <a:buChar char=""/>
                        <a:tabLst>
                          <a:tab pos="228600" algn="l"/>
                        </a:tabLst>
                      </a:pPr>
                      <a:r>
                        <a:rPr lang="en-US" sz="1100">
                          <a:latin typeface="Times New Roman"/>
                          <a:ea typeface="Times New Roman"/>
                          <a:cs typeface="Times New Roman"/>
                        </a:rPr>
                        <a:t>Talabalarning ma’ruzaga qatnashsish davomatini tekshisrish.</a:t>
                      </a:r>
                      <a:endParaRPr lang="ru-RU" sz="1100">
                        <a:latin typeface="Calibri"/>
                        <a:ea typeface="Times New Roman"/>
                        <a:cs typeface="Times New Roman"/>
                      </a:endParaRPr>
                    </a:p>
                    <a:p>
                      <a:pPr marL="342900" lvl="0" indent="-342900">
                        <a:lnSpc>
                          <a:spcPct val="115000"/>
                        </a:lnSpc>
                        <a:spcAft>
                          <a:spcPts val="0"/>
                        </a:spcAft>
                        <a:buFont typeface="Symbol"/>
                        <a:buChar char=""/>
                        <a:tabLst>
                          <a:tab pos="228600" algn="l"/>
                        </a:tabLst>
                      </a:pPr>
                      <a:r>
                        <a:rPr lang="en-US" sz="1100">
                          <a:latin typeface="Times New Roman"/>
                          <a:ea typeface="Times New Roman"/>
                          <a:cs typeface="Times New Roman"/>
                        </a:rPr>
                        <a:t>Mavzuning nomini doskaga yozadi va mazkur mavzuni yoritishdan ko’zlangan asosiy natijalar to’g’risida axborot b</a:t>
                      </a:r>
                      <a:r>
                        <a:rPr lang="ru-RU" sz="1100">
                          <a:latin typeface="Times New Roman"/>
                          <a:ea typeface="Times New Roman"/>
                          <a:cs typeface="Times New Roman"/>
                        </a:rPr>
                        <a:t>е</a:t>
                      </a:r>
                      <a:r>
                        <a:rPr lang="en-US" sz="1100">
                          <a:latin typeface="Times New Roman"/>
                          <a:ea typeface="Times New Roman"/>
                          <a:cs typeface="Times New Roman"/>
                        </a:rPr>
                        <a:t>radi.</a:t>
                      </a:r>
                      <a:endParaRPr lang="ru-RU" sz="1100">
                        <a:latin typeface="Calibri"/>
                        <a:ea typeface="Times New Roman"/>
                        <a:cs typeface="Times New Roman"/>
                      </a:endParaRPr>
                    </a:p>
                    <a:p>
                      <a:pPr marL="342900" lvl="0" indent="-342900">
                        <a:lnSpc>
                          <a:spcPct val="115000"/>
                        </a:lnSpc>
                        <a:spcAft>
                          <a:spcPts val="0"/>
                        </a:spcAft>
                        <a:buFont typeface="Symbol"/>
                        <a:buChar char=""/>
                        <a:tabLst>
                          <a:tab pos="228600" algn="l"/>
                        </a:tabLst>
                      </a:pPr>
                      <a:r>
                        <a:rPr lang="en-US" sz="1100">
                          <a:latin typeface="Times New Roman"/>
                          <a:ea typeface="Times New Roman"/>
                          <a:cs typeface="Times New Roman"/>
                        </a:rPr>
                        <a:t>Tarqatma materiallar beriladi</a:t>
                      </a:r>
                      <a:endParaRPr lang="ru-RU" sz="1100">
                        <a:latin typeface="Calibri"/>
                        <a:ea typeface="Times New Roman"/>
                        <a:cs typeface="Times New Roman"/>
                      </a:endParaRPr>
                    </a:p>
                  </a:txBody>
                  <a:tcPr marL="68580" marR="68580" marT="0" marB="0" anchor="ctr"/>
                </a:tc>
                <a:tc>
                  <a:txBody>
                    <a:bodyPr/>
                    <a:lstStyle/>
                    <a:p>
                      <a:pPr algn="ctr">
                        <a:lnSpc>
                          <a:spcPct val="115000"/>
                        </a:lnSpc>
                        <a:spcAft>
                          <a:spcPts val="600"/>
                        </a:spcAft>
                      </a:pPr>
                      <a:endParaRPr lang="en-US" sz="1100">
                        <a:latin typeface="Times New Roman"/>
                        <a:ea typeface="Times New Roman"/>
                        <a:cs typeface="Times New Roman"/>
                      </a:endParaRPr>
                    </a:p>
                    <a:p>
                      <a:pPr algn="ctr">
                        <a:lnSpc>
                          <a:spcPct val="115000"/>
                        </a:lnSpc>
                        <a:spcAft>
                          <a:spcPts val="600"/>
                        </a:spcAft>
                      </a:pPr>
                      <a:r>
                        <a:rPr lang="uz-Cyrl-UZ" sz="1100">
                          <a:latin typeface="Times New Roman"/>
                          <a:ea typeface="Times New Roman"/>
                          <a:cs typeface="Times New Roman"/>
                        </a:rPr>
                        <a:t>Tinglaydilar</a:t>
                      </a:r>
                      <a:endParaRPr lang="ru-RU" sz="1100">
                        <a:latin typeface="Calibri"/>
                        <a:ea typeface="Times New Roman"/>
                        <a:cs typeface="Times New Roman"/>
                      </a:endParaRPr>
                    </a:p>
                    <a:p>
                      <a:pPr algn="ctr">
                        <a:lnSpc>
                          <a:spcPct val="115000"/>
                        </a:lnSpc>
                        <a:spcAft>
                          <a:spcPts val="600"/>
                        </a:spcAft>
                      </a:pPr>
                      <a:r>
                        <a:rPr lang="en-US" sz="1100">
                          <a:latin typeface="Times New Roman"/>
                          <a:ea typeface="Times New Roman"/>
                          <a:cs typeface="Times New Roman"/>
                        </a:rPr>
                        <a:t>S</a:t>
                      </a:r>
                      <a:r>
                        <a:rPr lang="uz-Cyrl-UZ" sz="1100">
                          <a:latin typeface="Times New Roman"/>
                          <a:ea typeface="Times New Roman"/>
                          <a:cs typeface="Times New Roman"/>
                        </a:rPr>
                        <a:t>avollarga</a:t>
                      </a:r>
                      <a:endParaRPr lang="ru-RU" sz="1100">
                        <a:latin typeface="Calibri"/>
                        <a:ea typeface="Times New Roman"/>
                        <a:cs typeface="Times New Roman"/>
                      </a:endParaRPr>
                    </a:p>
                    <a:p>
                      <a:pPr algn="ctr">
                        <a:lnSpc>
                          <a:spcPct val="115000"/>
                        </a:lnSpc>
                        <a:spcAft>
                          <a:spcPts val="600"/>
                        </a:spcAft>
                      </a:pPr>
                      <a:r>
                        <a:rPr lang="uz-Cyrl-UZ" sz="1100">
                          <a:latin typeface="Times New Roman"/>
                          <a:ea typeface="Times New Roman"/>
                          <a:cs typeface="Times New Roman"/>
                        </a:rPr>
                        <a:t>javob bеradilar</a:t>
                      </a:r>
                      <a:endParaRPr lang="ru-RU" sz="1100">
                        <a:latin typeface="Calibri"/>
                        <a:ea typeface="Times New Roman"/>
                        <a:cs typeface="Times New Roman"/>
                      </a:endParaRPr>
                    </a:p>
                  </a:txBody>
                  <a:tcPr marL="68580" marR="68580" marT="0" marB="0" anchor="ctr"/>
                </a:tc>
                <a:extLst>
                  <a:ext uri="{0D108BD9-81ED-4DB2-BD59-A6C34878D82A}">
                    <a16:rowId xmlns:a16="http://schemas.microsoft.com/office/drawing/2014/main" val="10003"/>
                  </a:ext>
                </a:extLst>
              </a:tr>
              <a:tr h="2299735">
                <a:tc>
                  <a:txBody>
                    <a:bodyPr/>
                    <a:lstStyle/>
                    <a:p>
                      <a:pPr algn="ctr">
                        <a:lnSpc>
                          <a:spcPct val="115000"/>
                        </a:lnSpc>
                        <a:spcAft>
                          <a:spcPts val="600"/>
                        </a:spcAft>
                      </a:pPr>
                      <a:r>
                        <a:rPr lang="uz-Cyrl-UZ" sz="1100" b="1">
                          <a:latin typeface="Times New Roman"/>
                          <a:ea typeface="Times New Roman"/>
                          <a:cs typeface="Times New Roman"/>
                        </a:rPr>
                        <a:t>2</a:t>
                      </a:r>
                      <a:r>
                        <a:rPr lang="en-US" sz="1100" b="1">
                          <a:latin typeface="Times New Roman"/>
                          <a:ea typeface="Times New Roman"/>
                          <a:cs typeface="Times New Roman"/>
                        </a:rPr>
                        <a:t>-</a:t>
                      </a:r>
                      <a:r>
                        <a:rPr lang="uz-Cyrl-UZ" sz="1100" b="1">
                          <a:latin typeface="Times New Roman"/>
                          <a:ea typeface="Times New Roman"/>
                          <a:cs typeface="Times New Roman"/>
                        </a:rPr>
                        <a:t>bosqich</a:t>
                      </a:r>
                      <a:endParaRPr lang="ru-RU" sz="1100">
                        <a:latin typeface="Calibri"/>
                        <a:ea typeface="Times New Roman"/>
                        <a:cs typeface="Times New Roman"/>
                      </a:endParaRPr>
                    </a:p>
                    <a:p>
                      <a:pPr algn="ctr">
                        <a:lnSpc>
                          <a:spcPct val="115000"/>
                        </a:lnSpc>
                        <a:spcAft>
                          <a:spcPts val="600"/>
                        </a:spcAft>
                      </a:pPr>
                      <a:r>
                        <a:rPr lang="uz-Cyrl-UZ" sz="1100" b="1">
                          <a:latin typeface="Times New Roman"/>
                          <a:ea typeface="Times New Roman"/>
                          <a:cs typeface="Times New Roman"/>
                        </a:rPr>
                        <a:t>Asosiy bosqich</a:t>
                      </a:r>
                      <a:r>
                        <a:rPr lang="uz-Cyrl-UZ" sz="1100">
                          <a:latin typeface="Times New Roman"/>
                          <a:ea typeface="Times New Roman"/>
                          <a:cs typeface="Times New Roman"/>
                        </a:rPr>
                        <a:t> </a:t>
                      </a:r>
                      <a:endParaRPr lang="ru-RU" sz="1100">
                        <a:latin typeface="Calibri"/>
                        <a:ea typeface="Times New Roman"/>
                        <a:cs typeface="Times New Roman"/>
                      </a:endParaRPr>
                    </a:p>
                    <a:p>
                      <a:pPr algn="ctr">
                        <a:lnSpc>
                          <a:spcPct val="115000"/>
                        </a:lnSpc>
                        <a:spcAft>
                          <a:spcPts val="600"/>
                        </a:spcAft>
                      </a:pPr>
                      <a:r>
                        <a:rPr lang="uz-Cyrl-UZ" sz="1100">
                          <a:latin typeface="Times New Roman"/>
                          <a:ea typeface="Times New Roman"/>
                          <a:cs typeface="Times New Roman"/>
                        </a:rPr>
                        <a:t>(55 daqiqa)</a:t>
                      </a:r>
                      <a:endParaRPr lang="ru-RU" sz="1100">
                        <a:latin typeface="Calibri"/>
                        <a:ea typeface="Times New Roman"/>
                        <a:cs typeface="Times New Roman"/>
                      </a:endParaRPr>
                    </a:p>
                  </a:txBody>
                  <a:tcPr marL="68580" marR="68580" marT="0" marB="0" anchor="ctr"/>
                </a:tc>
                <a:tc>
                  <a:txBody>
                    <a:bodyPr/>
                    <a:lstStyle/>
                    <a:p>
                      <a:pPr>
                        <a:lnSpc>
                          <a:spcPct val="115000"/>
                        </a:lnSpc>
                        <a:spcAft>
                          <a:spcPts val="0"/>
                        </a:spcAft>
                      </a:pPr>
                      <a:r>
                        <a:rPr lang="uz-Cyrl-UZ" sz="1100" dirty="0">
                          <a:latin typeface="Times New Roman"/>
                          <a:ea typeface="Times New Roman"/>
                          <a:cs typeface="Times New Roman"/>
                        </a:rPr>
                        <a:t>“</a:t>
                      </a:r>
                      <a:r>
                        <a:rPr lang="en-US" sz="1100" dirty="0" err="1">
                          <a:latin typeface="Times New Roman"/>
                          <a:ea typeface="Times New Roman"/>
                          <a:cs typeface="Times New Roman"/>
                        </a:rPr>
                        <a:t>Lazerlar</a:t>
                      </a:r>
                      <a:r>
                        <a:rPr lang="en-US" sz="1100" dirty="0">
                          <a:latin typeface="Times New Roman"/>
                          <a:ea typeface="Times New Roman"/>
                          <a:cs typeface="Times New Roman"/>
                        </a:rPr>
                        <a:t> </a:t>
                      </a:r>
                      <a:r>
                        <a:rPr lang="en-US" sz="1100" dirty="0" err="1">
                          <a:latin typeface="Times New Roman"/>
                          <a:ea typeface="Times New Roman"/>
                          <a:cs typeface="Times New Roman"/>
                        </a:rPr>
                        <a:t>va</a:t>
                      </a:r>
                      <a:r>
                        <a:rPr lang="en-US" sz="1100" dirty="0">
                          <a:latin typeface="Times New Roman"/>
                          <a:ea typeface="Times New Roman"/>
                          <a:cs typeface="Times New Roman"/>
                        </a:rPr>
                        <a:t> </a:t>
                      </a:r>
                      <a:r>
                        <a:rPr lang="en-US" sz="1100" dirty="0" err="1">
                          <a:latin typeface="Times New Roman"/>
                          <a:ea typeface="Times New Roman"/>
                          <a:cs typeface="Times New Roman"/>
                        </a:rPr>
                        <a:t>ularning</a:t>
                      </a:r>
                      <a:r>
                        <a:rPr lang="en-US" sz="1100" dirty="0">
                          <a:latin typeface="Times New Roman"/>
                          <a:ea typeface="Times New Roman"/>
                          <a:cs typeface="Times New Roman"/>
                        </a:rPr>
                        <a:t> </a:t>
                      </a:r>
                      <a:r>
                        <a:rPr lang="en-US" sz="1100" dirty="0" err="1">
                          <a:latin typeface="Times New Roman"/>
                          <a:ea typeface="Times New Roman"/>
                          <a:cs typeface="Times New Roman"/>
                        </a:rPr>
                        <a:t>ahamiyati</a:t>
                      </a:r>
                      <a:r>
                        <a:rPr lang="uz-Cyrl-UZ" sz="1100" dirty="0">
                          <a:latin typeface="Times New Roman"/>
                          <a:ea typeface="Times New Roman"/>
                          <a:cs typeface="Times New Roman"/>
                        </a:rPr>
                        <a:t>” haqidagi ma’ruzani reja asosida tushuntiradi.</a:t>
                      </a:r>
                      <a:endParaRPr lang="ru-RU" sz="1100" dirty="0">
                        <a:latin typeface="Calibri"/>
                        <a:ea typeface="Times New Roman"/>
                        <a:cs typeface="Times New Roman"/>
                      </a:endParaRPr>
                    </a:p>
                    <a:p>
                      <a:pPr marL="742950" lvl="1" indent="-285750">
                        <a:lnSpc>
                          <a:spcPct val="115000"/>
                        </a:lnSpc>
                        <a:spcAft>
                          <a:spcPts val="0"/>
                        </a:spcAft>
                        <a:buFont typeface="Wingdings"/>
                        <a:buChar char=""/>
                        <a:tabLst>
                          <a:tab pos="228600" algn="l"/>
                        </a:tabLst>
                      </a:pPr>
                      <a:r>
                        <a:rPr lang="uz-Cyrl-UZ" sz="1100" dirty="0">
                          <a:latin typeface="Times New Roman"/>
                          <a:ea typeface="Times New Roman"/>
                          <a:cs typeface="Times New Roman"/>
                        </a:rPr>
                        <a:t>Power Poi</a:t>
                      </a:r>
                      <a:r>
                        <a:rPr lang="en-GB" sz="1100" dirty="0" err="1">
                          <a:latin typeface="Times New Roman"/>
                          <a:ea typeface="Times New Roman"/>
                          <a:cs typeface="Times New Roman"/>
                        </a:rPr>
                        <a:t>nt</a:t>
                      </a:r>
                      <a:r>
                        <a:rPr lang="en-GB" sz="1100" dirty="0">
                          <a:latin typeface="Times New Roman"/>
                          <a:ea typeface="Times New Roman"/>
                          <a:cs typeface="Times New Roman"/>
                        </a:rPr>
                        <a:t> </a:t>
                      </a:r>
                      <a:r>
                        <a:rPr lang="en-GB" sz="1100" dirty="0" err="1">
                          <a:latin typeface="Times New Roman"/>
                          <a:ea typeface="Times New Roman"/>
                          <a:cs typeface="Times New Roman"/>
                        </a:rPr>
                        <a:t>dasturi</a:t>
                      </a:r>
                      <a:r>
                        <a:rPr lang="en-GB" sz="1100" dirty="0">
                          <a:latin typeface="Times New Roman"/>
                          <a:ea typeface="Times New Roman"/>
                          <a:cs typeface="Times New Roman"/>
                        </a:rPr>
                        <a:t> </a:t>
                      </a:r>
                      <a:r>
                        <a:rPr lang="en-GB" sz="1100" dirty="0" err="1">
                          <a:latin typeface="Times New Roman"/>
                          <a:ea typeface="Times New Roman"/>
                          <a:cs typeface="Times New Roman"/>
                        </a:rPr>
                        <a:t>asosida</a:t>
                      </a:r>
                      <a:r>
                        <a:rPr lang="en-GB" sz="1100" dirty="0">
                          <a:latin typeface="Times New Roman"/>
                          <a:ea typeface="Times New Roman"/>
                          <a:cs typeface="Times New Roman"/>
                        </a:rPr>
                        <a:t> </a:t>
                      </a:r>
                      <a:r>
                        <a:rPr lang="en-GB" sz="1100" dirty="0" err="1">
                          <a:latin typeface="Times New Roman"/>
                          <a:ea typeface="Times New Roman"/>
                          <a:cs typeface="Times New Roman"/>
                        </a:rPr>
                        <a:t>asosiy</a:t>
                      </a:r>
                      <a:r>
                        <a:rPr lang="en-GB" sz="1100" dirty="0">
                          <a:latin typeface="Times New Roman"/>
                          <a:ea typeface="Times New Roman"/>
                          <a:cs typeface="Times New Roman"/>
                        </a:rPr>
                        <a:t> </a:t>
                      </a:r>
                      <a:r>
                        <a:rPr lang="en-GB" sz="1100" dirty="0" err="1">
                          <a:latin typeface="Times New Roman"/>
                          <a:ea typeface="Times New Roman"/>
                          <a:cs typeface="Times New Roman"/>
                        </a:rPr>
                        <a:t>ishchi</a:t>
                      </a:r>
                      <a:r>
                        <a:rPr lang="en-GB" sz="1100" dirty="0">
                          <a:latin typeface="Times New Roman"/>
                          <a:ea typeface="Times New Roman"/>
                          <a:cs typeface="Times New Roman"/>
                        </a:rPr>
                        <a:t> </a:t>
                      </a:r>
                      <a:r>
                        <a:rPr lang="en-GB" sz="1100" dirty="0" err="1">
                          <a:latin typeface="Times New Roman"/>
                          <a:ea typeface="Times New Roman"/>
                          <a:cs typeface="Times New Roman"/>
                        </a:rPr>
                        <a:t>formulalar</a:t>
                      </a:r>
                      <a:r>
                        <a:rPr lang="en-GB" sz="1100" dirty="0">
                          <a:latin typeface="Times New Roman"/>
                          <a:ea typeface="Times New Roman"/>
                          <a:cs typeface="Times New Roman"/>
                        </a:rPr>
                        <a:t> </a:t>
                      </a:r>
                      <a:r>
                        <a:rPr lang="en-GB" sz="1100" dirty="0" err="1">
                          <a:latin typeface="Times New Roman"/>
                          <a:ea typeface="Times New Roman"/>
                          <a:cs typeface="Times New Roman"/>
                        </a:rPr>
                        <a:t>va</a:t>
                      </a:r>
                      <a:r>
                        <a:rPr lang="en-GB" sz="1100" dirty="0">
                          <a:latin typeface="Times New Roman"/>
                          <a:ea typeface="Times New Roman"/>
                          <a:cs typeface="Times New Roman"/>
                        </a:rPr>
                        <a:t> </a:t>
                      </a:r>
                      <a:r>
                        <a:rPr lang="en-GB" sz="1100" dirty="0" err="1">
                          <a:latin typeface="Times New Roman"/>
                          <a:ea typeface="Times New Roman"/>
                          <a:cs typeface="Times New Roman"/>
                        </a:rPr>
                        <a:t>rasmlarnini</a:t>
                      </a:r>
                      <a:r>
                        <a:rPr lang="en-GB" sz="1100" dirty="0">
                          <a:latin typeface="Times New Roman"/>
                          <a:ea typeface="Times New Roman"/>
                          <a:cs typeface="Times New Roman"/>
                        </a:rPr>
                        <a:t> </a:t>
                      </a:r>
                      <a:r>
                        <a:rPr lang="en-GB" sz="1100" dirty="0" err="1">
                          <a:latin typeface="Times New Roman"/>
                          <a:ea typeface="Times New Roman"/>
                          <a:cs typeface="Times New Roman"/>
                        </a:rPr>
                        <a:t>namoyish</a:t>
                      </a:r>
                      <a:r>
                        <a:rPr lang="en-GB" sz="1100" dirty="0">
                          <a:latin typeface="Times New Roman"/>
                          <a:ea typeface="Times New Roman"/>
                          <a:cs typeface="Times New Roman"/>
                        </a:rPr>
                        <a:t> </a:t>
                      </a:r>
                      <a:r>
                        <a:rPr lang="en-GB" sz="1100" dirty="0" err="1">
                          <a:latin typeface="Times New Roman"/>
                          <a:ea typeface="Times New Roman"/>
                          <a:cs typeface="Times New Roman"/>
                        </a:rPr>
                        <a:t>etadi</a:t>
                      </a:r>
                      <a:r>
                        <a:rPr lang="en-GB" sz="1100" dirty="0">
                          <a:latin typeface="Times New Roman"/>
                          <a:ea typeface="Times New Roman"/>
                          <a:cs typeface="Times New Roman"/>
                        </a:rPr>
                        <a:t>.</a:t>
                      </a:r>
                      <a:endParaRPr lang="ru-RU" sz="1100" dirty="0">
                        <a:latin typeface="Symbol"/>
                        <a:ea typeface="Times New Roman"/>
                        <a:cs typeface="Times New Roman"/>
                      </a:endParaRPr>
                    </a:p>
                    <a:p>
                      <a:pPr marL="742950" lvl="1" indent="-285750">
                        <a:lnSpc>
                          <a:spcPct val="115000"/>
                        </a:lnSpc>
                        <a:spcAft>
                          <a:spcPts val="0"/>
                        </a:spcAft>
                        <a:buFont typeface="Wingdings"/>
                        <a:buChar char=""/>
                        <a:tabLst>
                          <a:tab pos="228600" algn="l"/>
                        </a:tabLst>
                      </a:pPr>
                      <a:r>
                        <a:rPr lang="en-GB" sz="1100" dirty="0" err="1">
                          <a:latin typeface="Times New Roman"/>
                          <a:ea typeface="Times New Roman"/>
                          <a:cs typeface="Times New Roman"/>
                        </a:rPr>
                        <a:t>Lazer</a:t>
                      </a:r>
                      <a:r>
                        <a:rPr lang="en-GB" sz="1100" dirty="0">
                          <a:latin typeface="Times New Roman"/>
                          <a:ea typeface="Times New Roman"/>
                          <a:cs typeface="Times New Roman"/>
                        </a:rPr>
                        <a:t> </a:t>
                      </a:r>
                      <a:r>
                        <a:rPr lang="en-GB" sz="1100" dirty="0" err="1">
                          <a:latin typeface="Times New Roman"/>
                          <a:ea typeface="Times New Roman"/>
                          <a:cs typeface="Times New Roman"/>
                        </a:rPr>
                        <a:t>qurilmasi</a:t>
                      </a:r>
                      <a:r>
                        <a:rPr lang="en-GB" sz="1100" dirty="0">
                          <a:latin typeface="Times New Roman"/>
                          <a:ea typeface="Times New Roman"/>
                          <a:cs typeface="Times New Roman"/>
                        </a:rPr>
                        <a:t> </a:t>
                      </a:r>
                      <a:r>
                        <a:rPr lang="en-GB" sz="1100" dirty="0" err="1">
                          <a:latin typeface="Times New Roman"/>
                          <a:ea typeface="Times New Roman"/>
                          <a:cs typeface="Times New Roman"/>
                        </a:rPr>
                        <a:t>maketini</a:t>
                      </a:r>
                      <a:r>
                        <a:rPr lang="en-GB" sz="1100" dirty="0">
                          <a:latin typeface="Times New Roman"/>
                          <a:ea typeface="Times New Roman"/>
                          <a:cs typeface="Times New Roman"/>
                        </a:rPr>
                        <a:t> </a:t>
                      </a:r>
                      <a:r>
                        <a:rPr lang="en-GB" sz="1100" dirty="0" err="1">
                          <a:latin typeface="Times New Roman"/>
                          <a:ea typeface="Times New Roman"/>
                          <a:cs typeface="Times New Roman"/>
                        </a:rPr>
                        <a:t>namoyish</a:t>
                      </a:r>
                      <a:r>
                        <a:rPr lang="en-GB" sz="1100" dirty="0">
                          <a:latin typeface="Times New Roman"/>
                          <a:ea typeface="Times New Roman"/>
                          <a:cs typeface="Times New Roman"/>
                        </a:rPr>
                        <a:t> </a:t>
                      </a:r>
                      <a:r>
                        <a:rPr lang="en-GB" sz="1100" dirty="0" err="1">
                          <a:latin typeface="Times New Roman"/>
                          <a:ea typeface="Times New Roman"/>
                          <a:cs typeface="Times New Roman"/>
                        </a:rPr>
                        <a:t>qiladi</a:t>
                      </a:r>
                      <a:endParaRPr lang="ru-RU" sz="1100" dirty="0">
                        <a:latin typeface="Symbol"/>
                        <a:ea typeface="Times New Roman"/>
                        <a:cs typeface="Times New Roman"/>
                      </a:endParaRPr>
                    </a:p>
                    <a:p>
                      <a:pPr marL="742950" lvl="1" indent="-285750">
                        <a:lnSpc>
                          <a:spcPct val="115000"/>
                        </a:lnSpc>
                        <a:spcAft>
                          <a:spcPts val="0"/>
                        </a:spcAft>
                        <a:buFont typeface="Wingdings"/>
                        <a:buChar char=""/>
                        <a:tabLst>
                          <a:tab pos="228600" algn="l"/>
                        </a:tabLst>
                      </a:pPr>
                      <a:r>
                        <a:rPr lang="ru-RU" sz="1100" dirty="0" err="1">
                          <a:latin typeface="Times New Roman"/>
                          <a:ea typeface="Times New Roman"/>
                          <a:cs typeface="Times New Roman"/>
                        </a:rPr>
                        <a:t>Talabalarning</a:t>
                      </a:r>
                      <a:r>
                        <a:rPr lang="ru-RU" sz="1100" dirty="0">
                          <a:latin typeface="Times New Roman"/>
                          <a:ea typeface="Times New Roman"/>
                          <a:cs typeface="Times New Roman"/>
                        </a:rPr>
                        <a:t> </a:t>
                      </a:r>
                      <a:r>
                        <a:rPr lang="ru-RU" sz="1100" dirty="0" err="1">
                          <a:latin typeface="Times New Roman"/>
                          <a:ea typeface="Times New Roman"/>
                          <a:cs typeface="Times New Roman"/>
                        </a:rPr>
                        <a:t>yozib</a:t>
                      </a:r>
                      <a:r>
                        <a:rPr lang="ru-RU" sz="1100" dirty="0">
                          <a:latin typeface="Times New Roman"/>
                          <a:ea typeface="Times New Roman"/>
                          <a:cs typeface="Times New Roman"/>
                        </a:rPr>
                        <a:t> </a:t>
                      </a:r>
                      <a:r>
                        <a:rPr lang="ru-RU" sz="1100" dirty="0" err="1">
                          <a:latin typeface="Times New Roman"/>
                          <a:ea typeface="Times New Roman"/>
                          <a:cs typeface="Times New Roman"/>
                        </a:rPr>
                        <a:t>olishlarini</a:t>
                      </a:r>
                      <a:r>
                        <a:rPr lang="ru-RU" sz="1100" dirty="0">
                          <a:latin typeface="Times New Roman"/>
                          <a:ea typeface="Times New Roman"/>
                          <a:cs typeface="Times New Roman"/>
                        </a:rPr>
                        <a:t> </a:t>
                      </a:r>
                      <a:r>
                        <a:rPr lang="ru-RU" sz="1100" dirty="0" err="1">
                          <a:latin typeface="Times New Roman"/>
                          <a:ea typeface="Times New Roman"/>
                          <a:cs typeface="Times New Roman"/>
                        </a:rPr>
                        <a:t>ta’kidlaydi</a:t>
                      </a:r>
                      <a:r>
                        <a:rPr lang="en-US" sz="1100" dirty="0">
                          <a:latin typeface="Times New Roman"/>
                          <a:ea typeface="Times New Roman"/>
                          <a:cs typeface="Times New Roman"/>
                        </a:rPr>
                        <a:t>.</a:t>
                      </a:r>
                      <a:endParaRPr lang="ru-RU" sz="1100" dirty="0">
                        <a:latin typeface="Symbol"/>
                        <a:ea typeface="Times New Roman"/>
                        <a:cs typeface="Times New Roman"/>
                      </a:endParaRPr>
                    </a:p>
                    <a:p>
                      <a:pPr marL="742950" lvl="1" indent="-285750">
                        <a:lnSpc>
                          <a:spcPct val="115000"/>
                        </a:lnSpc>
                        <a:spcAft>
                          <a:spcPts val="0"/>
                        </a:spcAft>
                        <a:buFont typeface="Wingdings"/>
                        <a:buChar char=""/>
                        <a:tabLst>
                          <a:tab pos="228600" algn="l"/>
                        </a:tabLst>
                      </a:pPr>
                      <a:r>
                        <a:rPr lang="en-GB" sz="1100" dirty="0" err="1">
                          <a:latin typeface="Times New Roman"/>
                          <a:ea typeface="Times New Roman"/>
                          <a:cs typeface="Times New Roman"/>
                        </a:rPr>
                        <a:t>Mavzuga</a:t>
                      </a:r>
                      <a:r>
                        <a:rPr lang="en-GB" sz="1100" dirty="0">
                          <a:latin typeface="Times New Roman"/>
                          <a:ea typeface="Times New Roman"/>
                          <a:cs typeface="Times New Roman"/>
                        </a:rPr>
                        <a:t> </a:t>
                      </a:r>
                      <a:r>
                        <a:rPr lang="en-GB" sz="1100" dirty="0" err="1">
                          <a:latin typeface="Times New Roman"/>
                          <a:ea typeface="Times New Roman"/>
                          <a:cs typeface="Times New Roman"/>
                        </a:rPr>
                        <a:t>oid</a:t>
                      </a:r>
                      <a:r>
                        <a:rPr lang="en-GB" sz="1100" dirty="0">
                          <a:latin typeface="Times New Roman"/>
                          <a:ea typeface="Times New Roman"/>
                          <a:cs typeface="Times New Roman"/>
                        </a:rPr>
                        <a:t> </a:t>
                      </a:r>
                      <a:r>
                        <a:rPr lang="en-GB" sz="1100" dirty="0" err="1">
                          <a:latin typeface="Times New Roman"/>
                          <a:ea typeface="Times New Roman"/>
                          <a:cs typeface="Times New Roman"/>
                        </a:rPr>
                        <a:t>qiziqarli</a:t>
                      </a:r>
                      <a:r>
                        <a:rPr lang="en-GB" sz="1100" dirty="0">
                          <a:latin typeface="Times New Roman"/>
                          <a:ea typeface="Times New Roman"/>
                          <a:cs typeface="Times New Roman"/>
                        </a:rPr>
                        <a:t> </a:t>
                      </a:r>
                      <a:r>
                        <a:rPr lang="en-GB" sz="1100" dirty="0" err="1">
                          <a:latin typeface="Times New Roman"/>
                          <a:ea typeface="Times New Roman"/>
                          <a:cs typeface="Times New Roman"/>
                        </a:rPr>
                        <a:t>masalalar</a:t>
                      </a:r>
                      <a:r>
                        <a:rPr lang="en-GB" sz="1100" dirty="0">
                          <a:latin typeface="Times New Roman"/>
                          <a:ea typeface="Times New Roman"/>
                          <a:cs typeface="Times New Roman"/>
                        </a:rPr>
                        <a:t> </a:t>
                      </a:r>
                      <a:r>
                        <a:rPr lang="en-GB" sz="1100" dirty="0" err="1">
                          <a:latin typeface="Times New Roman"/>
                          <a:ea typeface="Times New Roman"/>
                          <a:cs typeface="Times New Roman"/>
                        </a:rPr>
                        <a:t>berib</a:t>
                      </a:r>
                      <a:r>
                        <a:rPr lang="en-GB" sz="1100" dirty="0">
                          <a:latin typeface="Times New Roman"/>
                          <a:ea typeface="Times New Roman"/>
                          <a:cs typeface="Times New Roman"/>
                        </a:rPr>
                        <a:t> </a:t>
                      </a:r>
                      <a:r>
                        <a:rPr lang="en-GB" sz="1100" dirty="0" err="1">
                          <a:latin typeface="Times New Roman"/>
                          <a:ea typeface="Times New Roman"/>
                          <a:cs typeface="Times New Roman"/>
                        </a:rPr>
                        <a:t>talabalar</a:t>
                      </a:r>
                      <a:r>
                        <a:rPr lang="en-GB" sz="1100" dirty="0">
                          <a:latin typeface="Times New Roman"/>
                          <a:ea typeface="Times New Roman"/>
                          <a:cs typeface="Times New Roman"/>
                        </a:rPr>
                        <a:t> </a:t>
                      </a:r>
                      <a:r>
                        <a:rPr lang="en-GB" sz="1100" dirty="0" err="1">
                          <a:latin typeface="Times New Roman"/>
                          <a:ea typeface="Times New Roman"/>
                          <a:cs typeface="Times New Roman"/>
                        </a:rPr>
                        <a:t>mustaqil</a:t>
                      </a:r>
                      <a:r>
                        <a:rPr lang="en-GB" sz="1100" dirty="0">
                          <a:latin typeface="Times New Roman"/>
                          <a:ea typeface="Times New Roman"/>
                          <a:cs typeface="Times New Roman"/>
                        </a:rPr>
                        <a:t> </a:t>
                      </a:r>
                      <a:r>
                        <a:rPr lang="en-GB" sz="1100" dirty="0" err="1">
                          <a:latin typeface="Times New Roman"/>
                          <a:ea typeface="Times New Roman"/>
                          <a:cs typeface="Times New Roman"/>
                        </a:rPr>
                        <a:t>fikr</a:t>
                      </a:r>
                      <a:r>
                        <a:rPr lang="en-GB" sz="1100" dirty="0">
                          <a:latin typeface="Times New Roman"/>
                          <a:ea typeface="Times New Roman"/>
                          <a:cs typeface="Times New Roman"/>
                        </a:rPr>
                        <a:t> </a:t>
                      </a:r>
                      <a:r>
                        <a:rPr lang="en-GB" sz="1100" dirty="0" err="1">
                          <a:latin typeface="Times New Roman"/>
                          <a:ea typeface="Times New Roman"/>
                          <a:cs typeface="Times New Roman"/>
                        </a:rPr>
                        <a:t>yuritishini</a:t>
                      </a:r>
                      <a:r>
                        <a:rPr lang="en-GB" sz="1100" dirty="0">
                          <a:latin typeface="Times New Roman"/>
                          <a:ea typeface="Times New Roman"/>
                          <a:cs typeface="Times New Roman"/>
                        </a:rPr>
                        <a:t> </a:t>
                      </a:r>
                      <a:r>
                        <a:rPr lang="en-GB" sz="1100" dirty="0" err="1">
                          <a:latin typeface="Times New Roman"/>
                          <a:ea typeface="Times New Roman"/>
                          <a:cs typeface="Times New Roman"/>
                        </a:rPr>
                        <a:t>nazorat</a:t>
                      </a:r>
                      <a:r>
                        <a:rPr lang="en-GB" sz="1100" dirty="0">
                          <a:latin typeface="Times New Roman"/>
                          <a:ea typeface="Times New Roman"/>
                          <a:cs typeface="Times New Roman"/>
                        </a:rPr>
                        <a:t> </a:t>
                      </a:r>
                      <a:r>
                        <a:rPr lang="en-GB" sz="1100" dirty="0" err="1">
                          <a:latin typeface="Times New Roman"/>
                          <a:ea typeface="Times New Roman"/>
                          <a:cs typeface="Times New Roman"/>
                        </a:rPr>
                        <a:t>qilinadi</a:t>
                      </a:r>
                      <a:r>
                        <a:rPr lang="en-US" sz="1100" dirty="0">
                          <a:latin typeface="Times New Roman"/>
                          <a:ea typeface="Times New Roman"/>
                          <a:cs typeface="Times New Roman"/>
                        </a:rPr>
                        <a:t>.</a:t>
                      </a:r>
                      <a:endParaRPr lang="ru-RU" sz="1100" dirty="0">
                        <a:latin typeface="Symbol"/>
                        <a:ea typeface="Times New Roman"/>
                        <a:cs typeface="Times New Roman"/>
                      </a:endParaRPr>
                    </a:p>
                    <a:p>
                      <a:pPr marL="742950" lvl="1" indent="-285750">
                        <a:lnSpc>
                          <a:spcPct val="115000"/>
                        </a:lnSpc>
                        <a:spcAft>
                          <a:spcPts val="0"/>
                        </a:spcAft>
                        <a:buFont typeface="Wingdings"/>
                        <a:buChar char=""/>
                        <a:tabLst>
                          <a:tab pos="228600" algn="l"/>
                        </a:tabLst>
                      </a:pPr>
                      <a:r>
                        <a:rPr lang="en-GB" sz="1100" dirty="0" err="1">
                          <a:latin typeface="Times New Roman"/>
                          <a:ea typeface="Times New Roman"/>
                          <a:cs typeface="Times New Roman"/>
                        </a:rPr>
                        <a:t>Talabalarga</a:t>
                      </a:r>
                      <a:r>
                        <a:rPr lang="en-GB" sz="1100" dirty="0">
                          <a:latin typeface="Times New Roman"/>
                          <a:ea typeface="Times New Roman"/>
                          <a:cs typeface="Times New Roman"/>
                        </a:rPr>
                        <a:t> </a:t>
                      </a:r>
                      <a:r>
                        <a:rPr lang="en-GB" sz="1100" dirty="0" err="1">
                          <a:latin typeface="Times New Roman"/>
                          <a:ea typeface="Times New Roman"/>
                          <a:cs typeface="Times New Roman"/>
                        </a:rPr>
                        <a:t>mavzuga</a:t>
                      </a:r>
                      <a:r>
                        <a:rPr lang="en-GB" sz="1100" dirty="0">
                          <a:latin typeface="Times New Roman"/>
                          <a:ea typeface="Times New Roman"/>
                          <a:cs typeface="Times New Roman"/>
                        </a:rPr>
                        <a:t> </a:t>
                      </a:r>
                      <a:r>
                        <a:rPr lang="en-GB" sz="1100" dirty="0" err="1">
                          <a:latin typeface="Times New Roman"/>
                          <a:ea typeface="Times New Roman"/>
                          <a:cs typeface="Times New Roman"/>
                        </a:rPr>
                        <a:t>oid</a:t>
                      </a:r>
                      <a:r>
                        <a:rPr lang="en-GB" sz="1100" dirty="0">
                          <a:latin typeface="Times New Roman"/>
                          <a:ea typeface="Times New Roman"/>
                          <a:cs typeface="Times New Roman"/>
                        </a:rPr>
                        <a:t> </a:t>
                      </a:r>
                      <a:r>
                        <a:rPr lang="en-GB" sz="1100" dirty="0" err="1">
                          <a:latin typeface="Times New Roman"/>
                          <a:ea typeface="Times New Roman"/>
                          <a:cs typeface="Times New Roman"/>
                        </a:rPr>
                        <a:t>bilimlarni</a:t>
                      </a:r>
                      <a:r>
                        <a:rPr lang="en-GB" sz="1100" dirty="0">
                          <a:latin typeface="Times New Roman"/>
                          <a:ea typeface="Times New Roman"/>
                          <a:cs typeface="Times New Roman"/>
                        </a:rPr>
                        <a:t> </a:t>
                      </a:r>
                      <a:r>
                        <a:rPr lang="en-GB" sz="1100" dirty="0" err="1">
                          <a:latin typeface="Times New Roman"/>
                          <a:ea typeface="Times New Roman"/>
                          <a:cs typeface="Times New Roman"/>
                        </a:rPr>
                        <a:t>mustahkamlash</a:t>
                      </a:r>
                      <a:r>
                        <a:rPr lang="en-GB" sz="1100" dirty="0">
                          <a:latin typeface="Times New Roman"/>
                          <a:ea typeface="Times New Roman"/>
                          <a:cs typeface="Times New Roman"/>
                        </a:rPr>
                        <a:t> </a:t>
                      </a:r>
                      <a:r>
                        <a:rPr lang="en-GB" sz="1100" dirty="0" err="1">
                          <a:latin typeface="Times New Roman"/>
                          <a:ea typeface="Times New Roman"/>
                          <a:cs typeface="Times New Roman"/>
                        </a:rPr>
                        <a:t>uchun</a:t>
                      </a:r>
                      <a:r>
                        <a:rPr lang="en-GB" sz="1100" dirty="0">
                          <a:latin typeface="Times New Roman"/>
                          <a:ea typeface="Times New Roman"/>
                          <a:cs typeface="Times New Roman"/>
                        </a:rPr>
                        <a:t> </a:t>
                      </a:r>
                      <a:r>
                        <a:rPr lang="en-GB" sz="1100" dirty="0" err="1">
                          <a:latin typeface="Times New Roman"/>
                          <a:ea typeface="Times New Roman"/>
                          <a:cs typeface="Times New Roman"/>
                        </a:rPr>
                        <a:t>og`zaki</a:t>
                      </a:r>
                      <a:r>
                        <a:rPr lang="en-GB" sz="1100" dirty="0">
                          <a:latin typeface="Times New Roman"/>
                          <a:ea typeface="Times New Roman"/>
                          <a:cs typeface="Times New Roman"/>
                        </a:rPr>
                        <a:t> </a:t>
                      </a:r>
                      <a:r>
                        <a:rPr lang="en-GB" sz="1100" dirty="0" err="1">
                          <a:latin typeface="Times New Roman"/>
                          <a:ea typeface="Times New Roman"/>
                          <a:cs typeface="Times New Roman"/>
                        </a:rPr>
                        <a:t>va</a:t>
                      </a:r>
                      <a:r>
                        <a:rPr lang="en-GB" sz="1100" dirty="0">
                          <a:latin typeface="Times New Roman"/>
                          <a:ea typeface="Times New Roman"/>
                          <a:cs typeface="Times New Roman"/>
                        </a:rPr>
                        <a:t> test </a:t>
                      </a:r>
                      <a:r>
                        <a:rPr lang="en-GB" sz="1100" dirty="0" err="1">
                          <a:latin typeface="Times New Roman"/>
                          <a:ea typeface="Times New Roman"/>
                          <a:cs typeface="Times New Roman"/>
                        </a:rPr>
                        <a:t>savollar</a:t>
                      </a:r>
                      <a:r>
                        <a:rPr lang="en-GB" sz="1100" dirty="0">
                          <a:latin typeface="Times New Roman"/>
                          <a:ea typeface="Times New Roman"/>
                          <a:cs typeface="Times New Roman"/>
                        </a:rPr>
                        <a:t> </a:t>
                      </a:r>
                      <a:r>
                        <a:rPr lang="en-GB" sz="1100" dirty="0" err="1">
                          <a:latin typeface="Times New Roman"/>
                          <a:ea typeface="Times New Roman"/>
                          <a:cs typeface="Times New Roman"/>
                        </a:rPr>
                        <a:t>beradi</a:t>
                      </a:r>
                      <a:r>
                        <a:rPr lang="en-GB" sz="1100" dirty="0">
                          <a:latin typeface="Times New Roman"/>
                          <a:ea typeface="Times New Roman"/>
                          <a:cs typeface="Times New Roman"/>
                        </a:rPr>
                        <a:t>:</a:t>
                      </a:r>
                      <a:endParaRPr lang="ru-RU" sz="1100" dirty="0">
                        <a:latin typeface="Symbol"/>
                        <a:ea typeface="Times New Roman"/>
                        <a:cs typeface="Times New Roman"/>
                      </a:endParaRPr>
                    </a:p>
                    <a:p>
                      <a:pPr>
                        <a:lnSpc>
                          <a:spcPct val="115000"/>
                        </a:lnSpc>
                        <a:spcAft>
                          <a:spcPts val="0"/>
                        </a:spcAft>
                      </a:pPr>
                      <a:r>
                        <a:rPr lang="en-US" sz="1100" dirty="0">
                          <a:latin typeface="Times New Roman"/>
                          <a:ea typeface="Times New Roman"/>
                          <a:cs typeface="Times New Roman"/>
                        </a:rPr>
                        <a:t> </a:t>
                      </a:r>
                      <a:endParaRPr lang="ru-RU" sz="1100" dirty="0">
                        <a:latin typeface="Calibri"/>
                        <a:ea typeface="Times New Roman"/>
                        <a:cs typeface="Times New Roman"/>
                      </a:endParaRPr>
                    </a:p>
                  </a:txBody>
                  <a:tcPr marL="68580" marR="68580" marT="0" marB="0" anchor="ctr"/>
                </a:tc>
                <a:tc>
                  <a:txBody>
                    <a:bodyPr/>
                    <a:lstStyle/>
                    <a:p>
                      <a:pPr algn="ctr">
                        <a:lnSpc>
                          <a:spcPct val="115000"/>
                        </a:lnSpc>
                        <a:spcAft>
                          <a:spcPts val="600"/>
                        </a:spcAft>
                      </a:pPr>
                      <a:r>
                        <a:rPr lang="uz-Cyrl-UZ" sz="1100">
                          <a:latin typeface="Times New Roman"/>
                          <a:ea typeface="Times New Roman"/>
                          <a:cs typeface="Times New Roman"/>
                        </a:rPr>
                        <a:t>Tinglaydilar, yozadilar.</a:t>
                      </a:r>
                      <a:endParaRPr lang="ru-RU" sz="1100">
                        <a:latin typeface="Calibri"/>
                        <a:ea typeface="Times New Roman"/>
                        <a:cs typeface="Times New Roman"/>
                      </a:endParaRPr>
                    </a:p>
                    <a:p>
                      <a:pPr algn="ctr">
                        <a:lnSpc>
                          <a:spcPct val="115000"/>
                        </a:lnSpc>
                        <a:spcAft>
                          <a:spcPts val="600"/>
                        </a:spcAft>
                      </a:pPr>
                      <a:r>
                        <a:rPr lang="en-US" sz="1100">
                          <a:latin typeface="Times New Roman"/>
                          <a:ea typeface="Times New Roman"/>
                          <a:cs typeface="Times New Roman"/>
                        </a:rPr>
                        <a:t>Muhokama etadilar </a:t>
                      </a:r>
                      <a:endParaRPr lang="ru-RU" sz="1100">
                        <a:latin typeface="Calibri"/>
                        <a:ea typeface="Times New Roman"/>
                        <a:cs typeface="Times New Roman"/>
                      </a:endParaRPr>
                    </a:p>
                    <a:p>
                      <a:pPr algn="ctr">
                        <a:lnSpc>
                          <a:spcPct val="115000"/>
                        </a:lnSpc>
                        <a:spcAft>
                          <a:spcPts val="600"/>
                        </a:spcAft>
                      </a:pPr>
                      <a:r>
                        <a:rPr lang="en-US" sz="1100">
                          <a:latin typeface="Times New Roman"/>
                          <a:ea typeface="Times New Roman"/>
                          <a:cs typeface="Times New Roman"/>
                        </a:rPr>
                        <a:t>S</a:t>
                      </a:r>
                      <a:r>
                        <a:rPr lang="uz-Cyrl-UZ" sz="1100">
                          <a:latin typeface="Times New Roman"/>
                          <a:ea typeface="Times New Roman"/>
                          <a:cs typeface="Times New Roman"/>
                        </a:rPr>
                        <a:t>avollarga</a:t>
                      </a:r>
                      <a:endParaRPr lang="ru-RU" sz="1100">
                        <a:latin typeface="Calibri"/>
                        <a:ea typeface="Times New Roman"/>
                        <a:cs typeface="Times New Roman"/>
                      </a:endParaRPr>
                    </a:p>
                    <a:p>
                      <a:pPr algn="ctr">
                        <a:lnSpc>
                          <a:spcPct val="115000"/>
                        </a:lnSpc>
                        <a:spcAft>
                          <a:spcPts val="600"/>
                        </a:spcAft>
                      </a:pPr>
                      <a:r>
                        <a:rPr lang="uz-Cyrl-UZ" sz="1100">
                          <a:latin typeface="Times New Roman"/>
                          <a:ea typeface="Times New Roman"/>
                          <a:cs typeface="Times New Roman"/>
                        </a:rPr>
                        <a:t>javob bеradilar</a:t>
                      </a:r>
                      <a:endParaRPr lang="ru-RU" sz="1100">
                        <a:latin typeface="Calibri"/>
                        <a:ea typeface="Times New Roman"/>
                        <a:cs typeface="Times New Roman"/>
                      </a:endParaRPr>
                    </a:p>
                  </a:txBody>
                  <a:tcPr marL="68580" marR="68580" marT="0" marB="0" anchor="ctr"/>
                </a:tc>
                <a:extLst>
                  <a:ext uri="{0D108BD9-81ED-4DB2-BD59-A6C34878D82A}">
                    <a16:rowId xmlns:a16="http://schemas.microsoft.com/office/drawing/2014/main" val="10004"/>
                  </a:ext>
                </a:extLst>
              </a:tr>
              <a:tr h="975645">
                <a:tc>
                  <a:txBody>
                    <a:bodyPr/>
                    <a:lstStyle/>
                    <a:p>
                      <a:pPr algn="ctr">
                        <a:lnSpc>
                          <a:spcPct val="115000"/>
                        </a:lnSpc>
                        <a:spcAft>
                          <a:spcPts val="600"/>
                        </a:spcAft>
                      </a:pPr>
                      <a:r>
                        <a:rPr lang="ru-RU" sz="1100" b="1">
                          <a:latin typeface="Times New Roman"/>
                          <a:ea typeface="Times New Roman"/>
                          <a:cs typeface="Times New Roman"/>
                        </a:rPr>
                        <a:t>3.</a:t>
                      </a:r>
                      <a:r>
                        <a:rPr lang="uz-Cyrl-UZ" sz="1100" b="1">
                          <a:latin typeface="Times New Roman"/>
                          <a:ea typeface="Times New Roman"/>
                          <a:cs typeface="Times New Roman"/>
                        </a:rPr>
                        <a:t>Yakuniy bosqich</a:t>
                      </a:r>
                      <a:endParaRPr lang="ru-RU" sz="1100">
                        <a:latin typeface="Calibri"/>
                        <a:ea typeface="Times New Roman"/>
                        <a:cs typeface="Times New Roman"/>
                      </a:endParaRPr>
                    </a:p>
                    <a:p>
                      <a:pPr>
                        <a:lnSpc>
                          <a:spcPct val="115000"/>
                        </a:lnSpc>
                        <a:spcAft>
                          <a:spcPts val="600"/>
                        </a:spcAft>
                      </a:pPr>
                      <a:r>
                        <a:rPr lang="ru-RU" sz="1100">
                          <a:latin typeface="Times New Roman"/>
                          <a:ea typeface="Times New Roman"/>
                          <a:cs typeface="Times New Roman"/>
                        </a:rPr>
                        <a:t>(10 </a:t>
                      </a:r>
                      <a:r>
                        <a:rPr lang="uz-Cyrl-UZ" sz="1100">
                          <a:latin typeface="Times New Roman"/>
                          <a:ea typeface="Times New Roman"/>
                          <a:cs typeface="Times New Roman"/>
                        </a:rPr>
                        <a:t>daqiqa</a:t>
                      </a:r>
                      <a:r>
                        <a:rPr lang="ru-RU" sz="1100">
                          <a:latin typeface="Times New Roman"/>
                          <a:ea typeface="Times New Roman"/>
                          <a:cs typeface="Times New Roman"/>
                        </a:rPr>
                        <a:t>)</a:t>
                      </a:r>
                      <a:endParaRPr lang="ru-RU" sz="1100">
                        <a:latin typeface="Calibri"/>
                        <a:ea typeface="Times New Roman"/>
                        <a:cs typeface="Times New Roman"/>
                      </a:endParaRPr>
                    </a:p>
                  </a:txBody>
                  <a:tcPr marL="68580" marR="68580" marT="0" marB="0" anchor="ctr"/>
                </a:tc>
                <a:tc>
                  <a:txBody>
                    <a:bodyPr/>
                    <a:lstStyle/>
                    <a:p>
                      <a:pPr marL="742950" lvl="1" indent="-285750">
                        <a:lnSpc>
                          <a:spcPct val="115000"/>
                        </a:lnSpc>
                        <a:spcAft>
                          <a:spcPts val="0"/>
                        </a:spcAft>
                        <a:buFont typeface="Wingdings"/>
                        <a:buChar char=""/>
                        <a:tabLst>
                          <a:tab pos="228600" algn="l"/>
                        </a:tabLst>
                      </a:pPr>
                      <a:r>
                        <a:rPr lang="ru-RU" sz="1100">
                          <a:latin typeface="Times New Roman"/>
                          <a:ea typeface="Times New Roman"/>
                          <a:cs typeface="Times New Roman"/>
                        </a:rPr>
                        <a:t>Mavzu bo’yicha talabalarda yuzaga kеlgan savollarga javob bеradi, yakunlovchi </a:t>
                      </a:r>
                      <a:r>
                        <a:rPr lang="en-US" sz="1100">
                          <a:latin typeface="Times New Roman"/>
                          <a:ea typeface="Times New Roman"/>
                          <a:cs typeface="Times New Roman"/>
                        </a:rPr>
                        <a:t>h</a:t>
                      </a:r>
                      <a:r>
                        <a:rPr lang="ru-RU" sz="1100">
                          <a:latin typeface="Times New Roman"/>
                          <a:ea typeface="Times New Roman"/>
                          <a:cs typeface="Times New Roman"/>
                        </a:rPr>
                        <a:t>ulosa qiladi. </a:t>
                      </a:r>
                      <a:endParaRPr lang="ru-RU" sz="1100">
                        <a:latin typeface="Symbol"/>
                        <a:ea typeface="Times New Roman"/>
                        <a:cs typeface="Times New Roman"/>
                      </a:endParaRPr>
                    </a:p>
                    <a:p>
                      <a:pPr marL="742950" lvl="1" indent="-285750">
                        <a:lnSpc>
                          <a:spcPct val="115000"/>
                        </a:lnSpc>
                        <a:spcAft>
                          <a:spcPts val="0"/>
                        </a:spcAft>
                        <a:buFont typeface="Wingdings"/>
                        <a:buChar char=""/>
                        <a:tabLst>
                          <a:tab pos="228600" algn="l"/>
                        </a:tabLst>
                      </a:pPr>
                      <a:r>
                        <a:rPr lang="en-GB" sz="1100">
                          <a:latin typeface="Times New Roman"/>
                          <a:ea typeface="Times New Roman"/>
                          <a:cs typeface="Times New Roman"/>
                        </a:rPr>
                        <a:t>Talabalarga mavzuga qiziqarli ma</a:t>
                      </a:r>
                      <a:r>
                        <a:rPr lang="en-US" sz="1100">
                          <a:latin typeface="Times New Roman"/>
                          <a:ea typeface="Times New Roman"/>
                          <a:cs typeface="Times New Roman"/>
                        </a:rPr>
                        <a:t>’</a:t>
                      </a:r>
                      <a:r>
                        <a:rPr lang="en-GB" sz="1100">
                          <a:latin typeface="Times New Roman"/>
                          <a:ea typeface="Times New Roman"/>
                          <a:cs typeface="Times New Roman"/>
                        </a:rPr>
                        <a:t>lumotlar topib kelish aytiladi</a:t>
                      </a:r>
                      <a:r>
                        <a:rPr lang="en-US" sz="1100">
                          <a:latin typeface="Times New Roman"/>
                          <a:ea typeface="Times New Roman"/>
                          <a:cs typeface="Times New Roman"/>
                        </a:rPr>
                        <a:t>.</a:t>
                      </a:r>
                      <a:endParaRPr lang="ru-RU" sz="1100">
                        <a:latin typeface="Symbol"/>
                        <a:ea typeface="Times New Roman"/>
                        <a:cs typeface="Times New Roman"/>
                      </a:endParaRPr>
                    </a:p>
                  </a:txBody>
                  <a:tcPr marL="68580" marR="68580" marT="0" marB="0" anchor="ctr"/>
                </a:tc>
                <a:tc>
                  <a:txBody>
                    <a:bodyPr/>
                    <a:lstStyle/>
                    <a:p>
                      <a:pPr algn="ctr">
                        <a:lnSpc>
                          <a:spcPct val="115000"/>
                        </a:lnSpc>
                        <a:spcAft>
                          <a:spcPts val="0"/>
                        </a:spcAft>
                      </a:pPr>
                      <a:r>
                        <a:rPr lang="uz-Cyrl-UZ" sz="1100" dirty="0">
                          <a:latin typeface="Times New Roman"/>
                          <a:ea typeface="Times New Roman"/>
                          <a:cs typeface="Times New Roman"/>
                        </a:rPr>
                        <a:t>Savollar bеradilar.</a:t>
                      </a:r>
                      <a:endParaRPr lang="ru-RU" sz="1100" dirty="0">
                        <a:latin typeface="Calibri"/>
                        <a:ea typeface="Times New Roman"/>
                        <a:cs typeface="Times New Roman"/>
                      </a:endParaRPr>
                    </a:p>
                    <a:p>
                      <a:pPr algn="ctr">
                        <a:lnSpc>
                          <a:spcPct val="115000"/>
                        </a:lnSpc>
                        <a:spcAft>
                          <a:spcPts val="0"/>
                        </a:spcAft>
                      </a:pPr>
                      <a:r>
                        <a:rPr lang="uz-Cyrl-UZ" sz="1100" dirty="0">
                          <a:latin typeface="Times New Roman"/>
                          <a:ea typeface="Times New Roman"/>
                          <a:cs typeface="Times New Roman"/>
                        </a:rPr>
                        <a:t>Vazifani yozib oladilar.</a:t>
                      </a:r>
                      <a:endParaRPr lang="ru-RU" sz="1100" dirty="0">
                        <a:latin typeface="Calibri"/>
                        <a:ea typeface="Times New Roman"/>
                        <a:cs typeface="Times New Roman"/>
                      </a:endParaRPr>
                    </a:p>
                  </a:txBody>
                  <a:tcPr marL="68580" marR="68580" marT="0" marB="0" anchor="ctr"/>
                </a:tc>
                <a:extLst>
                  <a:ext uri="{0D108BD9-81ED-4DB2-BD59-A6C34878D82A}">
                    <a16:rowId xmlns:a16="http://schemas.microsoft.com/office/drawing/2014/main" val="10005"/>
                  </a:ext>
                </a:extLst>
              </a:tr>
            </a:tbl>
          </a:graphicData>
        </a:graphic>
      </p:graphicFrame>
    </p:spTree>
  </p:cSld>
  <p:clrMapOvr>
    <a:masterClrMapping/>
  </p:clrMapOvr>
  <p:transition spd="slow">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928794" y="214290"/>
            <a:ext cx="6286544" cy="400110"/>
          </a:xfrm>
          <a:prstGeom prst="rect">
            <a:avLst/>
          </a:prstGeom>
        </p:spPr>
        <p:txBody>
          <a:bodyPr wrap="square">
            <a:spAutoFit/>
          </a:bodyPr>
          <a:lstStyle/>
          <a:p>
            <a:r>
              <a:rPr lang="en-US" sz="2000" dirty="0" err="1" smtClean="0">
                <a:latin typeface="Georgia" pitchFamily="18" charset="0"/>
              </a:rPr>
              <a:t>O`tgan</a:t>
            </a:r>
            <a:r>
              <a:rPr lang="en-US" sz="2000" dirty="0" smtClean="0">
                <a:latin typeface="Georgia" pitchFamily="18" charset="0"/>
              </a:rPr>
              <a:t> </a:t>
            </a:r>
            <a:r>
              <a:rPr lang="en-US" sz="2000" dirty="0" err="1" smtClean="0">
                <a:latin typeface="Georgia" pitchFamily="18" charset="0"/>
              </a:rPr>
              <a:t>darsni</a:t>
            </a:r>
            <a:r>
              <a:rPr lang="en-US" sz="2000" dirty="0" smtClean="0">
                <a:latin typeface="Georgia" pitchFamily="18" charset="0"/>
              </a:rPr>
              <a:t> </a:t>
            </a:r>
            <a:r>
              <a:rPr lang="en-US" sz="2000" dirty="0" err="1" smtClean="0">
                <a:latin typeface="Georgia" pitchFamily="18" charset="0"/>
              </a:rPr>
              <a:t>mustahkamlash</a:t>
            </a:r>
            <a:r>
              <a:rPr lang="en-US" sz="2000" dirty="0" smtClean="0"/>
              <a:t>   T-JADVAL</a:t>
            </a:r>
            <a:endParaRPr lang="ru-RU" sz="2000" dirty="0"/>
          </a:p>
        </p:txBody>
      </p:sp>
      <p:graphicFrame>
        <p:nvGraphicFramePr>
          <p:cNvPr id="4" name="Таблица 3"/>
          <p:cNvGraphicFramePr>
            <a:graphicFrameLocks noGrp="1"/>
          </p:cNvGraphicFramePr>
          <p:nvPr/>
        </p:nvGraphicFramePr>
        <p:xfrm>
          <a:off x="571440" y="642918"/>
          <a:ext cx="8358278" cy="5775960"/>
        </p:xfrm>
        <a:graphic>
          <a:graphicData uri="http://schemas.openxmlformats.org/drawingml/2006/table">
            <a:tbl>
              <a:tblPr firstRow="1" bandRow="1">
                <a:tableStyleId>{5C22544A-7EE6-4342-B048-85BDC9FD1C3A}</a:tableStyleId>
              </a:tblPr>
              <a:tblGrid>
                <a:gridCol w="2228874">
                  <a:extLst>
                    <a:ext uri="{9D8B030D-6E8A-4147-A177-3AD203B41FA5}">
                      <a16:colId xmlns:a16="http://schemas.microsoft.com/office/drawing/2014/main" val="20000"/>
                    </a:ext>
                  </a:extLst>
                </a:gridCol>
                <a:gridCol w="6129404">
                  <a:extLst>
                    <a:ext uri="{9D8B030D-6E8A-4147-A177-3AD203B41FA5}">
                      <a16:colId xmlns:a16="http://schemas.microsoft.com/office/drawing/2014/main" val="20001"/>
                    </a:ext>
                  </a:extLst>
                </a:gridCol>
              </a:tblGrid>
              <a:tr h="370840">
                <a:tc>
                  <a:txBody>
                    <a:bodyPr/>
                    <a:lstStyle/>
                    <a:p>
                      <a:r>
                        <a:rPr lang="en-US" dirty="0" smtClean="0"/>
                        <a:t>BULARNI</a:t>
                      </a:r>
                      <a:endParaRPr lang="ru-RU" dirty="0"/>
                    </a:p>
                  </a:txBody>
                  <a:tcPr/>
                </a:tc>
                <a:tc>
                  <a:txBody>
                    <a:bodyPr/>
                    <a:lstStyle/>
                    <a:p>
                      <a:r>
                        <a:rPr lang="en-US" dirty="0" smtClean="0"/>
                        <a:t>BILASIZMI</a:t>
                      </a:r>
                      <a:endParaRPr lang="ru-RU" dirty="0"/>
                    </a:p>
                  </a:txBody>
                  <a:tcPr/>
                </a:tc>
                <a:extLst>
                  <a:ext uri="{0D108BD9-81ED-4DB2-BD59-A6C34878D82A}">
                    <a16:rowId xmlns:a16="http://schemas.microsoft.com/office/drawing/2014/main" val="10000"/>
                  </a:ext>
                </a:extLst>
              </a:tr>
              <a:tr h="370840">
                <a:tc>
                  <a:txBody>
                    <a:bodyPr/>
                    <a:lstStyle/>
                    <a:p>
                      <a:r>
                        <a:rPr lang="en-US" dirty="0" smtClean="0">
                          <a:solidFill>
                            <a:srgbClr val="FF0000"/>
                          </a:solidFill>
                        </a:rPr>
                        <a:t>FOTON</a:t>
                      </a:r>
                      <a:endParaRPr lang="ru-RU" dirty="0">
                        <a:solidFill>
                          <a:srgbClr val="FF0000"/>
                        </a:solidFill>
                      </a:endParaRPr>
                    </a:p>
                  </a:txBody>
                  <a:tcPr/>
                </a:tc>
                <a:tc>
                  <a:txBody>
                    <a:bodyPr/>
                    <a:lstStyle/>
                    <a:p>
                      <a:r>
                        <a:rPr lang="en-US" dirty="0" err="1" smtClean="0"/>
                        <a:t>Yorug`likning</a:t>
                      </a:r>
                      <a:r>
                        <a:rPr lang="en-US" baseline="0" dirty="0" smtClean="0"/>
                        <a:t> </a:t>
                      </a:r>
                      <a:r>
                        <a:rPr lang="en-US" baseline="0" dirty="0" err="1" smtClean="0"/>
                        <a:t>zarra</a:t>
                      </a:r>
                      <a:r>
                        <a:rPr lang="en-US" baseline="0" dirty="0" smtClean="0"/>
                        <a:t> </a:t>
                      </a:r>
                      <a:r>
                        <a:rPr lang="en-US" baseline="0" dirty="0" err="1" smtClean="0"/>
                        <a:t>hususiyati</a:t>
                      </a:r>
                      <a:endParaRPr lang="ru-RU" dirty="0"/>
                    </a:p>
                  </a:txBody>
                  <a:tcPr/>
                </a:tc>
                <a:extLst>
                  <a:ext uri="{0D108BD9-81ED-4DB2-BD59-A6C34878D82A}">
                    <a16:rowId xmlns:a16="http://schemas.microsoft.com/office/drawing/2014/main" val="10001"/>
                  </a:ext>
                </a:extLst>
              </a:tr>
              <a:tr h="370840">
                <a:tc>
                  <a:txBody>
                    <a:bodyPr/>
                    <a:lstStyle/>
                    <a:p>
                      <a:r>
                        <a:rPr lang="en-US" dirty="0" smtClean="0">
                          <a:solidFill>
                            <a:srgbClr val="FF0000"/>
                          </a:solidFill>
                        </a:rPr>
                        <a:t>BOR</a:t>
                      </a:r>
                      <a:r>
                        <a:rPr lang="en-US" baseline="0" dirty="0" smtClean="0">
                          <a:solidFill>
                            <a:srgbClr val="FF0000"/>
                          </a:solidFill>
                        </a:rPr>
                        <a:t> PASTULOTLARI</a:t>
                      </a:r>
                      <a:endParaRPr lang="ru-RU" dirty="0">
                        <a:solidFill>
                          <a:srgbClr val="FF0000"/>
                        </a:solidFill>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uz-Cyrl-UZ" sz="1800" b="1" i="1" kern="1200" dirty="0" smtClean="0">
                          <a:solidFill>
                            <a:schemeClr val="dk1"/>
                          </a:solidFill>
                          <a:latin typeface="+mn-lt"/>
                          <a:ea typeface="+mn-ea"/>
                          <a:cs typeface="+mn-cs"/>
                        </a:rPr>
                        <a:t>Statsionar (turg’un) holatlar haqidagi postulat:</a:t>
                      </a:r>
                      <a:r>
                        <a:rPr kumimoji="0" lang="uz-Cyrl-UZ" sz="1800" kern="1200" dirty="0" smtClean="0">
                          <a:solidFill>
                            <a:schemeClr val="dk1"/>
                          </a:solidFill>
                          <a:latin typeface="+mn-lt"/>
                          <a:ea typeface="+mn-ea"/>
                          <a:cs typeface="+mn-cs"/>
                        </a:rPr>
                        <a:t> atomda stasionar holatlar mavjud bo’lib, bu  holatlar</a:t>
                      </a:r>
                      <a:r>
                        <a:rPr kumimoji="0" lang="en-US" sz="1800" kern="1200" dirty="0" err="1" smtClean="0">
                          <a:solidFill>
                            <a:schemeClr val="dk1"/>
                          </a:solidFill>
                          <a:latin typeface="+mn-lt"/>
                          <a:ea typeface="+mn-ea"/>
                          <a:cs typeface="+mn-cs"/>
                        </a:rPr>
                        <a:t>da</a:t>
                      </a:r>
                      <a:r>
                        <a:rPr kumimoji="0" lang="en-US" sz="1800" kern="1200" baseline="0" dirty="0" smtClean="0">
                          <a:solidFill>
                            <a:schemeClr val="dk1"/>
                          </a:solidFill>
                          <a:latin typeface="+mn-lt"/>
                          <a:ea typeface="+mn-ea"/>
                          <a:cs typeface="+mn-cs"/>
                        </a:rPr>
                        <a:t> atom </a:t>
                      </a:r>
                      <a:r>
                        <a:rPr kumimoji="0" lang="en-US" sz="1800" kern="1200" baseline="0" dirty="0" err="1" smtClean="0">
                          <a:solidFill>
                            <a:schemeClr val="dk1"/>
                          </a:solidFill>
                          <a:latin typeface="+mn-lt"/>
                          <a:ea typeface="+mn-ea"/>
                          <a:cs typeface="+mn-cs"/>
                        </a:rPr>
                        <a:t>nur</a:t>
                      </a:r>
                      <a:r>
                        <a:rPr kumimoji="0" lang="en-US" sz="1800" kern="1200" baseline="0" dirty="0" smtClean="0">
                          <a:solidFill>
                            <a:schemeClr val="dk1"/>
                          </a:solidFill>
                          <a:latin typeface="+mn-lt"/>
                          <a:ea typeface="+mn-ea"/>
                          <a:cs typeface="+mn-cs"/>
                        </a:rPr>
                        <a:t> </a:t>
                      </a:r>
                      <a:r>
                        <a:rPr kumimoji="0" lang="en-US" sz="1800" kern="1200" baseline="0" dirty="0" err="1" smtClean="0">
                          <a:solidFill>
                            <a:schemeClr val="dk1"/>
                          </a:solidFill>
                          <a:latin typeface="+mn-lt"/>
                          <a:ea typeface="+mn-ea"/>
                          <a:cs typeface="+mn-cs"/>
                        </a:rPr>
                        <a:t>chiqarmaydi</a:t>
                      </a:r>
                      <a:r>
                        <a:rPr kumimoji="0" lang="en-US" sz="1800" kern="1200" baseline="0" dirty="0" smtClean="0">
                          <a:solidFill>
                            <a:schemeClr val="dk1"/>
                          </a:solidFill>
                          <a:latin typeface="+mn-lt"/>
                          <a:ea typeface="+mn-ea"/>
                          <a:cs typeface="+mn-cs"/>
                        </a:rPr>
                        <a:t> ham </a:t>
                      </a:r>
                      <a:r>
                        <a:rPr kumimoji="0" lang="en-US" sz="1800" kern="1200" baseline="0" dirty="0" err="1" smtClean="0">
                          <a:solidFill>
                            <a:schemeClr val="dk1"/>
                          </a:solidFill>
                          <a:latin typeface="+mn-lt"/>
                          <a:ea typeface="+mn-ea"/>
                          <a:cs typeface="+mn-cs"/>
                        </a:rPr>
                        <a:t>yutmaydi</a:t>
                      </a:r>
                      <a:r>
                        <a:rPr kumimoji="0" lang="en-US" sz="1800" kern="1200" baseline="0" dirty="0" smtClean="0">
                          <a:solidFill>
                            <a:schemeClr val="dk1"/>
                          </a:solidFill>
                          <a:latin typeface="+mn-lt"/>
                          <a:ea typeface="+mn-ea"/>
                          <a:cs typeface="+mn-cs"/>
                        </a:rPr>
                        <a:t> </a:t>
                      </a:r>
                      <a:r>
                        <a:rPr kumimoji="0" lang="en-US" sz="1800" kern="1200" baseline="0" dirty="0" err="1" smtClean="0">
                          <a:solidFill>
                            <a:schemeClr val="dk1"/>
                          </a:solidFill>
                          <a:latin typeface="+mn-lt"/>
                          <a:ea typeface="+mn-ea"/>
                          <a:cs typeface="+mn-cs"/>
                        </a:rPr>
                        <a:t>xam</a:t>
                      </a:r>
                      <a:r>
                        <a:rPr kumimoji="0" lang="en-US" sz="1800" kern="1200" baseline="0" dirty="0" smtClean="0">
                          <a:solidFill>
                            <a:schemeClr val="dk1"/>
                          </a:solidFill>
                          <a:latin typeface="+mn-lt"/>
                          <a:ea typeface="+mn-ea"/>
                          <a:cs typeface="+mn-cs"/>
                        </a:rPr>
                        <a:t>.</a:t>
                      </a:r>
                    </a:p>
                    <a:p>
                      <a:pPr algn="just"/>
                      <a:r>
                        <a:rPr kumimoji="0" lang="en-US" sz="1800" b="1" i="1" kern="1200" dirty="0" err="1" smtClean="0">
                          <a:solidFill>
                            <a:schemeClr val="dk1"/>
                          </a:solidFill>
                          <a:latin typeface="+mn-lt"/>
                          <a:ea typeface="+mn-ea"/>
                          <a:cs typeface="+mn-cs"/>
                        </a:rPr>
                        <a:t>Chastotalar</a:t>
                      </a:r>
                      <a:r>
                        <a:rPr kumimoji="0" lang="en-US" sz="1800" b="1" i="1" kern="1200" dirty="0" smtClean="0">
                          <a:solidFill>
                            <a:schemeClr val="dk1"/>
                          </a:solidFill>
                          <a:latin typeface="+mn-lt"/>
                          <a:ea typeface="+mn-ea"/>
                          <a:cs typeface="+mn-cs"/>
                        </a:rPr>
                        <a:t> </a:t>
                      </a:r>
                      <a:r>
                        <a:rPr kumimoji="0" lang="en-US" sz="1800" b="1" i="1" kern="1200" dirty="0" err="1" smtClean="0">
                          <a:solidFill>
                            <a:schemeClr val="dk1"/>
                          </a:solidFill>
                          <a:latin typeface="+mn-lt"/>
                          <a:ea typeface="+mn-ea"/>
                          <a:cs typeface="+mn-cs"/>
                        </a:rPr>
                        <a:t>haqidagi</a:t>
                      </a:r>
                      <a:r>
                        <a:rPr kumimoji="0" lang="en-US" sz="1800" b="1" i="1" kern="1200" dirty="0" smtClean="0">
                          <a:solidFill>
                            <a:schemeClr val="dk1"/>
                          </a:solidFill>
                          <a:latin typeface="+mn-lt"/>
                          <a:ea typeface="+mn-ea"/>
                          <a:cs typeface="+mn-cs"/>
                        </a:rPr>
                        <a:t> </a:t>
                      </a:r>
                      <a:r>
                        <a:rPr kumimoji="0" lang="en-US" sz="1800" b="1" i="1" kern="1200" dirty="0" err="1" smtClean="0">
                          <a:solidFill>
                            <a:schemeClr val="dk1"/>
                          </a:solidFill>
                          <a:latin typeface="+mn-lt"/>
                          <a:ea typeface="+mn-ea"/>
                          <a:cs typeface="+mn-cs"/>
                        </a:rPr>
                        <a:t>postulat</a:t>
                      </a:r>
                      <a:r>
                        <a:rPr kumimoji="0" lang="en-US" sz="1800" b="1" i="1" kern="1200" dirty="0" smtClean="0">
                          <a:solidFill>
                            <a:schemeClr val="dk1"/>
                          </a:solidFill>
                          <a:latin typeface="+mn-lt"/>
                          <a:ea typeface="+mn-ea"/>
                          <a:cs typeface="+mn-cs"/>
                        </a:rPr>
                        <a:t>: </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elektron</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bir</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statsionar</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orbitadan</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ikkinchisiga</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o’tgandagina</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energiyasi</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shu</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statsionar</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holatlardagi</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energiyalarning</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farqiga</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teng</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bo’lgan</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bitta</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foton</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chiqaradi</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yoki</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yutadi</a:t>
                      </a:r>
                      <a:r>
                        <a:rPr kumimoji="0" lang="en-US" sz="1800" kern="1200" dirty="0" smtClean="0">
                          <a:solidFill>
                            <a:schemeClr val="dk1"/>
                          </a:solidFill>
                          <a:latin typeface="+mn-lt"/>
                          <a:ea typeface="+mn-ea"/>
                          <a:cs typeface="+mn-cs"/>
                        </a:rPr>
                        <a:t>):</a:t>
                      </a:r>
                      <a:endParaRPr kumimoji="0" lang="ru-RU" sz="1800" kern="1200" dirty="0" smtClean="0">
                        <a:solidFill>
                          <a:schemeClr val="dk1"/>
                        </a:solidFill>
                        <a:latin typeface="+mn-lt"/>
                        <a:ea typeface="+mn-ea"/>
                        <a:cs typeface="+mn-cs"/>
                      </a:endParaRPr>
                    </a:p>
                    <a:p>
                      <a:r>
                        <a:rPr kumimoji="0" lang="en-US" sz="1800" kern="1200" dirty="0" err="1" smtClean="0">
                          <a:solidFill>
                            <a:schemeClr val="dk1"/>
                          </a:solidFill>
                          <a:latin typeface="+mn-lt"/>
                          <a:ea typeface="+mn-ea"/>
                          <a:cs typeface="+mn-cs"/>
                        </a:rPr>
                        <a:t>hv</a:t>
                      </a:r>
                      <a:r>
                        <a:rPr kumimoji="0" lang="en-US" sz="1800" kern="1200" dirty="0" smtClean="0">
                          <a:solidFill>
                            <a:schemeClr val="dk1"/>
                          </a:solidFill>
                          <a:latin typeface="+mn-lt"/>
                          <a:ea typeface="+mn-ea"/>
                          <a:cs typeface="+mn-cs"/>
                        </a:rPr>
                        <a:t> =E</a:t>
                      </a:r>
                      <a:r>
                        <a:rPr kumimoji="0" lang="en-US" sz="1800" kern="1200" baseline="-25000" dirty="0" smtClean="0">
                          <a:solidFill>
                            <a:schemeClr val="dk1"/>
                          </a:solidFill>
                          <a:latin typeface="+mn-lt"/>
                          <a:ea typeface="+mn-ea"/>
                          <a:cs typeface="+mn-cs"/>
                        </a:rPr>
                        <a:t>n</a:t>
                      </a:r>
                      <a:r>
                        <a:rPr kumimoji="0" lang="en-US" sz="1800" kern="1200" dirty="0" smtClean="0">
                          <a:solidFill>
                            <a:schemeClr val="dk1"/>
                          </a:solidFill>
                          <a:latin typeface="+mn-lt"/>
                          <a:ea typeface="+mn-ea"/>
                          <a:cs typeface="+mn-cs"/>
                        </a:rPr>
                        <a:t>-</a:t>
                      </a:r>
                      <a:r>
                        <a:rPr kumimoji="0" lang="en-US" sz="1800" kern="1200" dirty="0" err="1" smtClean="0">
                          <a:solidFill>
                            <a:schemeClr val="dk1"/>
                          </a:solidFill>
                          <a:latin typeface="+mn-lt"/>
                          <a:ea typeface="+mn-ea"/>
                          <a:cs typeface="+mn-cs"/>
                        </a:rPr>
                        <a:t>E</a:t>
                      </a:r>
                      <a:r>
                        <a:rPr kumimoji="0" lang="en-US" sz="1800" kern="1200" baseline="-25000" dirty="0" err="1" smtClean="0">
                          <a:solidFill>
                            <a:schemeClr val="dk1"/>
                          </a:solidFill>
                          <a:latin typeface="+mn-lt"/>
                          <a:ea typeface="+mn-ea"/>
                          <a:cs typeface="+mn-cs"/>
                        </a:rPr>
                        <a:t>m</a:t>
                      </a:r>
                      <a:r>
                        <a:rPr kumimoji="0" lang="en-US" sz="1800" kern="1200" dirty="0" smtClean="0">
                          <a:solidFill>
                            <a:schemeClr val="dk1"/>
                          </a:solidFill>
                          <a:latin typeface="+mn-lt"/>
                          <a:ea typeface="+mn-ea"/>
                          <a:cs typeface="+mn-cs"/>
                        </a:rPr>
                        <a:t>,</a:t>
                      </a:r>
                      <a:endParaRPr kumimoji="0" lang="ru-RU" sz="1800" kern="1200" dirty="0" smtClean="0">
                        <a:solidFill>
                          <a:schemeClr val="dk1"/>
                        </a:solidFill>
                        <a:latin typeface="+mn-lt"/>
                        <a:ea typeface="+mn-ea"/>
                        <a:cs typeface="+mn-cs"/>
                      </a:endParaRPr>
                    </a:p>
                  </a:txBody>
                  <a:tcPr/>
                </a:tc>
                <a:extLst>
                  <a:ext uri="{0D108BD9-81ED-4DB2-BD59-A6C34878D82A}">
                    <a16:rowId xmlns:a16="http://schemas.microsoft.com/office/drawing/2014/main" val="10002"/>
                  </a:ext>
                </a:extLst>
              </a:tr>
              <a:tr h="370840">
                <a:tc>
                  <a:txBody>
                    <a:bodyPr/>
                    <a:lstStyle/>
                    <a:p>
                      <a:r>
                        <a:rPr lang="en-US" dirty="0" smtClean="0">
                          <a:solidFill>
                            <a:srgbClr val="FF0000"/>
                          </a:solidFill>
                        </a:rPr>
                        <a:t>MONOXRAMATLIK</a:t>
                      </a:r>
                      <a:endParaRPr lang="ru-RU" dirty="0">
                        <a:solidFill>
                          <a:srgbClr val="FF0000"/>
                        </a:solidFill>
                      </a:endParaRPr>
                    </a:p>
                  </a:txBody>
                  <a:tcPr/>
                </a:tc>
                <a:tc>
                  <a:txBody>
                    <a:bodyPr/>
                    <a:lstStyle/>
                    <a:p>
                      <a:r>
                        <a:rPr lang="en-US" dirty="0" err="1" smtClean="0"/>
                        <a:t>Bir</a:t>
                      </a:r>
                      <a:r>
                        <a:rPr lang="en-US" dirty="0" smtClean="0"/>
                        <a:t> </a:t>
                      </a:r>
                      <a:r>
                        <a:rPr lang="en-US" dirty="0" err="1" smtClean="0"/>
                        <a:t>xil</a:t>
                      </a:r>
                      <a:r>
                        <a:rPr lang="en-US" dirty="0" smtClean="0"/>
                        <a:t> </a:t>
                      </a:r>
                      <a:r>
                        <a:rPr lang="en-US" dirty="0" err="1" smtClean="0"/>
                        <a:t>to`lqin</a:t>
                      </a:r>
                      <a:r>
                        <a:rPr lang="en-US" dirty="0" smtClean="0"/>
                        <a:t> </a:t>
                      </a:r>
                      <a:r>
                        <a:rPr lang="en-US" dirty="0" err="1" smtClean="0"/>
                        <a:t>uzunlikka</a:t>
                      </a:r>
                      <a:r>
                        <a:rPr lang="en-US" dirty="0" smtClean="0"/>
                        <a:t> </a:t>
                      </a:r>
                      <a:r>
                        <a:rPr lang="en-US" dirty="0" err="1" smtClean="0"/>
                        <a:t>ega</a:t>
                      </a:r>
                      <a:r>
                        <a:rPr lang="en-US" dirty="0" smtClean="0"/>
                        <a:t> </a:t>
                      </a:r>
                      <a:r>
                        <a:rPr lang="en-US" dirty="0" err="1" smtClean="0"/>
                        <a:t>to`lqin</a:t>
                      </a:r>
                      <a:endParaRPr lang="ru-RU" dirty="0"/>
                    </a:p>
                  </a:txBody>
                  <a:tcPr/>
                </a:tc>
                <a:extLst>
                  <a:ext uri="{0D108BD9-81ED-4DB2-BD59-A6C34878D82A}">
                    <a16:rowId xmlns:a16="http://schemas.microsoft.com/office/drawing/2014/main" val="10003"/>
                  </a:ext>
                </a:extLst>
              </a:tr>
              <a:tr h="244818">
                <a:tc>
                  <a:txBody>
                    <a:bodyPr/>
                    <a:lstStyle/>
                    <a:p>
                      <a:r>
                        <a:rPr lang="en-US" dirty="0" smtClean="0">
                          <a:solidFill>
                            <a:srgbClr val="FF0000"/>
                          </a:solidFill>
                        </a:rPr>
                        <a:t>KOGERENTLIK</a:t>
                      </a:r>
                      <a:endParaRPr lang="ru-RU" dirty="0">
                        <a:solidFill>
                          <a:srgbClr val="FF0000"/>
                        </a:solidFill>
                      </a:endParaRPr>
                    </a:p>
                  </a:txBody>
                  <a:tcPr/>
                </a:tc>
                <a:tc>
                  <a:txBody>
                    <a:bodyPr/>
                    <a:lstStyle/>
                    <a:p>
                      <a:r>
                        <a:rPr lang="en-US" dirty="0" err="1" smtClean="0"/>
                        <a:t>Fazalar</a:t>
                      </a:r>
                      <a:r>
                        <a:rPr lang="en-US" dirty="0" smtClean="0"/>
                        <a:t> </a:t>
                      </a:r>
                      <a:r>
                        <a:rPr lang="en-US" dirty="0" err="1" smtClean="0"/>
                        <a:t>farqi</a:t>
                      </a:r>
                      <a:r>
                        <a:rPr lang="en-US" dirty="0" smtClean="0"/>
                        <a:t> </a:t>
                      </a:r>
                      <a:r>
                        <a:rPr lang="en-US" dirty="0" err="1" smtClean="0"/>
                        <a:t>bir</a:t>
                      </a:r>
                      <a:r>
                        <a:rPr lang="en-US" dirty="0" smtClean="0"/>
                        <a:t> </a:t>
                      </a:r>
                      <a:r>
                        <a:rPr lang="en-US" dirty="0" err="1" smtClean="0"/>
                        <a:t>hil</a:t>
                      </a:r>
                      <a:r>
                        <a:rPr lang="en-US" dirty="0" smtClean="0"/>
                        <a:t> </a:t>
                      </a:r>
                      <a:r>
                        <a:rPr lang="en-US" dirty="0" err="1" smtClean="0"/>
                        <a:t>chastotalarin</a:t>
                      </a:r>
                      <a:r>
                        <a:rPr lang="en-US" baseline="0" dirty="0" smtClean="0"/>
                        <a:t> </a:t>
                      </a:r>
                      <a:r>
                        <a:rPr lang="en-US" baseline="0" dirty="0" err="1" smtClean="0"/>
                        <a:t>o`zgarmas</a:t>
                      </a:r>
                      <a:r>
                        <a:rPr lang="en-US" baseline="0" dirty="0" smtClean="0"/>
                        <a:t> </a:t>
                      </a:r>
                      <a:r>
                        <a:rPr lang="en-US" baseline="0" dirty="0" err="1" smtClean="0"/>
                        <a:t>to`lqin</a:t>
                      </a:r>
                      <a:endParaRPr lang="ru-RU" dirty="0"/>
                    </a:p>
                  </a:txBody>
                  <a:tcPr/>
                </a:tc>
                <a:extLst>
                  <a:ext uri="{0D108BD9-81ED-4DB2-BD59-A6C34878D82A}">
                    <a16:rowId xmlns:a16="http://schemas.microsoft.com/office/drawing/2014/main" val="10004"/>
                  </a:ext>
                </a:extLst>
              </a:tr>
              <a:tr h="370840">
                <a:tc>
                  <a:txBody>
                    <a:bodyPr/>
                    <a:lstStyle/>
                    <a:p>
                      <a:r>
                        <a:rPr lang="en-US" dirty="0" smtClean="0">
                          <a:solidFill>
                            <a:srgbClr val="FF0000"/>
                          </a:solidFill>
                        </a:rPr>
                        <a:t>REZONATOR</a:t>
                      </a:r>
                      <a:endParaRPr lang="ru-RU" dirty="0">
                        <a:solidFill>
                          <a:srgbClr val="FF0000"/>
                        </a:solidFill>
                      </a:endParaRPr>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uz-Cyrl-UZ" sz="1800" kern="1200" dirty="0" smtClean="0">
                          <a:solidFill>
                            <a:schemeClr val="dk1"/>
                          </a:solidFill>
                          <a:latin typeface="+mn-lt"/>
                          <a:ea typeface="+mn-ea"/>
                          <a:cs typeface="+mn-cs"/>
                        </a:rPr>
                        <a:t>Tashqi kuch ta’sirida amplitudasi maksimumga erishadigan aniq, chastotali tebranishni hosil qiladigan ma’lum shaklga ega bo’lgan sistemaga rezonator deyiladi. </a:t>
                      </a:r>
                      <a:r>
                        <a:rPr kumimoji="0" lang="en-US" sz="1800" kern="1200" dirty="0" err="1" smtClean="0">
                          <a:solidFill>
                            <a:schemeClr val="dk1"/>
                          </a:solidFill>
                          <a:latin typeface="+mn-lt"/>
                          <a:ea typeface="+mn-ea"/>
                          <a:cs typeface="+mn-cs"/>
                        </a:rPr>
                        <a:t>Misol</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tariqasida</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tebranish</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konturini</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tovush</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rezonatorini</a:t>
                      </a:r>
                      <a:r>
                        <a:rPr kumimoji="0" lang="en-US" sz="1800" kern="1200" dirty="0" smtClean="0">
                          <a:solidFill>
                            <a:schemeClr val="dk1"/>
                          </a:solidFill>
                          <a:latin typeface="+mn-lt"/>
                          <a:ea typeface="+mn-ea"/>
                          <a:cs typeface="+mn-cs"/>
                        </a:rPr>
                        <a:t>, </a:t>
                      </a:r>
                      <a:r>
                        <a:rPr kumimoji="0" lang="uz-Cyrl-UZ" sz="1800" kern="1200" dirty="0" smtClean="0">
                          <a:solidFill>
                            <a:schemeClr val="dk1"/>
                          </a:solidFill>
                          <a:latin typeface="+mn-lt"/>
                          <a:ea typeface="+mn-ea"/>
                          <a:cs typeface="+mn-cs"/>
                        </a:rPr>
                        <a:t>h</a:t>
                      </a:r>
                      <a:r>
                        <a:rPr kumimoji="0" lang="en-US" sz="1800" kern="1200" dirty="0" err="1" smtClean="0">
                          <a:solidFill>
                            <a:schemeClr val="dk1"/>
                          </a:solidFill>
                          <a:latin typeface="+mn-lt"/>
                          <a:ea typeface="+mn-ea"/>
                          <a:cs typeface="+mn-cs"/>
                        </a:rPr>
                        <a:t>ajmiy</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rezonator</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ni</a:t>
                      </a:r>
                      <a:r>
                        <a:rPr kumimoji="0" lang="en-US" sz="1800" kern="1200" dirty="0" smtClean="0">
                          <a:solidFill>
                            <a:schemeClr val="dk1"/>
                          </a:solidFill>
                          <a:latin typeface="+mn-lt"/>
                          <a:ea typeface="+mn-ea"/>
                          <a:cs typeface="+mn-cs"/>
                        </a:rPr>
                        <a:t> (</a:t>
                      </a:r>
                      <a:r>
                        <a:rPr kumimoji="0" lang="uz-Cyrl-UZ" sz="1800" kern="1200" dirty="0" smtClean="0">
                          <a:solidFill>
                            <a:schemeClr val="dk1"/>
                          </a:solidFill>
                          <a:latin typeface="+mn-lt"/>
                          <a:ea typeface="+mn-ea"/>
                          <a:cs typeface="+mn-cs"/>
                        </a:rPr>
                        <a:t>O’</a:t>
                      </a:r>
                      <a:r>
                        <a:rPr kumimoji="0" lang="en-US" sz="1800" kern="1200" dirty="0" err="1" smtClean="0">
                          <a:solidFill>
                            <a:schemeClr val="dk1"/>
                          </a:solidFill>
                          <a:latin typeface="+mn-lt"/>
                          <a:ea typeface="+mn-ea"/>
                          <a:cs typeface="+mn-cs"/>
                        </a:rPr>
                        <a:t>YuCh</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diapazondagi</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va</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optik</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rezonatorlarni</a:t>
                      </a:r>
                      <a:r>
                        <a:rPr kumimoji="0" lang="en-US" sz="1800" kern="1200" dirty="0" smtClean="0">
                          <a:solidFill>
                            <a:schemeClr val="dk1"/>
                          </a:solidFill>
                          <a:latin typeface="+mn-lt"/>
                          <a:ea typeface="+mn-ea"/>
                          <a:cs typeface="+mn-cs"/>
                        </a:rPr>
                        <a:t> k</a:t>
                      </a:r>
                      <a:r>
                        <a:rPr kumimoji="0" lang="uz-Cyrl-UZ" sz="1800" kern="1200" dirty="0" smtClean="0">
                          <a:solidFill>
                            <a:schemeClr val="dk1"/>
                          </a:solidFill>
                          <a:latin typeface="+mn-lt"/>
                          <a:ea typeface="+mn-ea"/>
                          <a:cs typeface="+mn-cs"/>
                        </a:rPr>
                        <a:t>o’</a:t>
                      </a:r>
                      <a:r>
                        <a:rPr kumimoji="0" lang="en-US" sz="1800" kern="1200" dirty="0" err="1" smtClean="0">
                          <a:solidFill>
                            <a:schemeClr val="dk1"/>
                          </a:solidFill>
                          <a:latin typeface="+mn-lt"/>
                          <a:ea typeface="+mn-ea"/>
                          <a:cs typeface="+mn-cs"/>
                        </a:rPr>
                        <a:t>rsatish</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mumkin</a:t>
                      </a:r>
                      <a:r>
                        <a:rPr kumimoji="0" lang="en-US" sz="1800" kern="1200" dirty="0" smtClean="0">
                          <a:solidFill>
                            <a:schemeClr val="dk1"/>
                          </a:solidFill>
                          <a:latin typeface="+mn-lt"/>
                          <a:ea typeface="+mn-ea"/>
                          <a:cs typeface="+mn-cs"/>
                        </a:rPr>
                        <a:t>.</a:t>
                      </a:r>
                      <a:endParaRPr kumimoji="0" lang="ru-RU" sz="1800" kern="1200" dirty="0" smtClean="0">
                        <a:solidFill>
                          <a:schemeClr val="dk1"/>
                        </a:solidFill>
                        <a:latin typeface="+mn-lt"/>
                        <a:ea typeface="+mn-ea"/>
                        <a:cs typeface="+mn-cs"/>
                      </a:endParaRPr>
                    </a:p>
                    <a:p>
                      <a:endParaRPr lang="ru-RU" dirty="0"/>
                    </a:p>
                  </a:txBody>
                  <a:tcPr/>
                </a:tc>
                <a:extLst>
                  <a:ext uri="{0D108BD9-81ED-4DB2-BD59-A6C34878D82A}">
                    <a16:rowId xmlns:a16="http://schemas.microsoft.com/office/drawing/2014/main" val="10005"/>
                  </a:ext>
                </a:extLst>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1285852" y="785794"/>
          <a:ext cx="6096000" cy="2208276"/>
        </p:xfrm>
        <a:graphic>
          <a:graphicData uri="http://schemas.openxmlformats.org/drawingml/2006/table">
            <a:tbl>
              <a:tblPr/>
              <a:tblGrid>
                <a:gridCol w="518595">
                  <a:extLst>
                    <a:ext uri="{9D8B030D-6E8A-4147-A177-3AD203B41FA5}">
                      <a16:colId xmlns:a16="http://schemas.microsoft.com/office/drawing/2014/main" val="20000"/>
                    </a:ext>
                  </a:extLst>
                </a:gridCol>
                <a:gridCol w="2299857">
                  <a:extLst>
                    <a:ext uri="{9D8B030D-6E8A-4147-A177-3AD203B41FA5}">
                      <a16:colId xmlns:a16="http://schemas.microsoft.com/office/drawing/2014/main" val="20001"/>
                    </a:ext>
                  </a:extLst>
                </a:gridCol>
                <a:gridCol w="1078528">
                  <a:extLst>
                    <a:ext uri="{9D8B030D-6E8A-4147-A177-3AD203B41FA5}">
                      <a16:colId xmlns:a16="http://schemas.microsoft.com/office/drawing/2014/main" val="20002"/>
                    </a:ext>
                  </a:extLst>
                </a:gridCol>
                <a:gridCol w="1119239">
                  <a:extLst>
                    <a:ext uri="{9D8B030D-6E8A-4147-A177-3AD203B41FA5}">
                      <a16:colId xmlns:a16="http://schemas.microsoft.com/office/drawing/2014/main" val="20003"/>
                    </a:ext>
                  </a:extLst>
                </a:gridCol>
                <a:gridCol w="1079781">
                  <a:extLst>
                    <a:ext uri="{9D8B030D-6E8A-4147-A177-3AD203B41FA5}">
                      <a16:colId xmlns:a16="http://schemas.microsoft.com/office/drawing/2014/main" val="20004"/>
                    </a:ext>
                  </a:extLst>
                </a:gridCol>
              </a:tblGrid>
              <a:tr h="484022">
                <a:tc>
                  <a:txBody>
                    <a:bodyPr/>
                    <a:lstStyle/>
                    <a:p>
                      <a:pPr algn="just">
                        <a:lnSpc>
                          <a:spcPct val="115000"/>
                        </a:lnSpc>
                        <a:spcAft>
                          <a:spcPts val="0"/>
                        </a:spcAft>
                      </a:pPr>
                      <a:r>
                        <a:rPr lang="ru-RU" sz="1400" b="1" dirty="0">
                          <a:latin typeface="Times New Roman"/>
                          <a:ea typeface="Times New Roman"/>
                          <a:cs typeface="Times New Roman"/>
                        </a:rPr>
                        <a:t>№</a:t>
                      </a:r>
                      <a:endParaRPr lang="ru-RU" sz="1100" dirty="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b="1" dirty="0" err="1">
                          <a:latin typeface="Times New Roman"/>
                          <a:ea typeface="Times New Roman"/>
                          <a:cs typeface="Times New Roman"/>
                        </a:rPr>
                        <a:t>Mavzu</a:t>
                      </a:r>
                      <a:r>
                        <a:rPr lang="ru-RU" sz="1400" b="1" dirty="0">
                          <a:latin typeface="Times New Roman"/>
                          <a:ea typeface="Times New Roman"/>
                          <a:cs typeface="Times New Roman"/>
                        </a:rPr>
                        <a:t> </a:t>
                      </a:r>
                      <a:r>
                        <a:rPr lang="ru-RU" sz="1400" b="1" dirty="0" err="1">
                          <a:latin typeface="Times New Roman"/>
                          <a:ea typeface="Times New Roman"/>
                          <a:cs typeface="Times New Roman"/>
                        </a:rPr>
                        <a:t>savoli</a:t>
                      </a:r>
                      <a:endParaRPr lang="ru-RU" sz="1100" dirty="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b="1">
                          <a:latin typeface="Times New Roman"/>
                          <a:ea typeface="Times New Roman"/>
                          <a:cs typeface="Times New Roman"/>
                        </a:rPr>
                        <a:t>Bilaman</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b="1">
                          <a:latin typeface="Times New Roman"/>
                          <a:ea typeface="Times New Roman"/>
                          <a:cs typeface="Times New Roman"/>
                        </a:rPr>
                        <a:t>Bilishni xohlayman</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1400" b="1">
                          <a:latin typeface="Times New Roman"/>
                          <a:ea typeface="Times New Roman"/>
                          <a:cs typeface="Times New Roman"/>
                        </a:rPr>
                        <a:t>Bildim</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42011">
                <a:tc>
                  <a:txBody>
                    <a:bodyPr/>
                    <a:lstStyle/>
                    <a:p>
                      <a:pPr algn="just">
                        <a:lnSpc>
                          <a:spcPct val="115000"/>
                        </a:lnSpc>
                        <a:spcAft>
                          <a:spcPts val="0"/>
                        </a:spcAft>
                      </a:pPr>
                      <a:r>
                        <a:rPr lang="ru-RU" sz="1400" b="1">
                          <a:latin typeface="Times New Roman"/>
                          <a:ea typeface="Times New Roman"/>
                          <a:cs typeface="Times New Roman"/>
                        </a:rPr>
                        <a:t>1</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a:latin typeface="Times New Roman"/>
                          <a:ea typeface="Times New Roman"/>
                          <a:cs typeface="Times New Roman"/>
                        </a:rPr>
                        <a:t>Lazer fizikasi tarixi</a:t>
                      </a:r>
                      <a:r>
                        <a:rPr lang="ru-RU" sz="1400">
                          <a:latin typeface="Times New Roman"/>
                          <a:ea typeface="Times New Roman"/>
                          <a:cs typeface="Times New Roman"/>
                        </a:rPr>
                        <a:t>. </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84022">
                <a:tc>
                  <a:txBody>
                    <a:bodyPr/>
                    <a:lstStyle/>
                    <a:p>
                      <a:pPr algn="just">
                        <a:lnSpc>
                          <a:spcPct val="115000"/>
                        </a:lnSpc>
                        <a:spcAft>
                          <a:spcPts val="0"/>
                        </a:spcAft>
                      </a:pPr>
                      <a:r>
                        <a:rPr lang="ru-RU" sz="1400">
                          <a:latin typeface="Times New Roman"/>
                          <a:ea typeface="Times New Roman"/>
                          <a:cs typeface="Times New Roman"/>
                        </a:rPr>
                        <a:t>2</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a:latin typeface="Times New Roman"/>
                          <a:ea typeface="Times New Roman"/>
                          <a:cs typeface="Times New Roman"/>
                        </a:rPr>
                        <a:t>Lazer nurining boshqa nurlardan farqi.</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84022">
                <a:tc>
                  <a:txBody>
                    <a:bodyPr/>
                    <a:lstStyle/>
                    <a:p>
                      <a:pPr algn="just">
                        <a:lnSpc>
                          <a:spcPct val="115000"/>
                        </a:lnSpc>
                        <a:spcAft>
                          <a:spcPts val="0"/>
                        </a:spcAft>
                      </a:pPr>
                      <a:r>
                        <a:rPr lang="ru-RU" sz="1400">
                          <a:latin typeface="Times New Roman"/>
                          <a:ea typeface="Times New Roman"/>
                          <a:cs typeface="Times New Roman"/>
                        </a:rPr>
                        <a:t>3</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dirty="0" err="1">
                          <a:latin typeface="Times New Roman"/>
                          <a:ea typeface="Times New Roman"/>
                          <a:cs typeface="Times New Roman"/>
                        </a:rPr>
                        <a:t>Lazer</a:t>
                      </a:r>
                      <a:r>
                        <a:rPr lang="en-US" sz="1400" dirty="0">
                          <a:latin typeface="Times New Roman"/>
                          <a:ea typeface="Times New Roman"/>
                          <a:cs typeface="Times New Roman"/>
                        </a:rPr>
                        <a:t> </a:t>
                      </a:r>
                      <a:r>
                        <a:rPr lang="en-US" sz="1400" dirty="0" err="1">
                          <a:latin typeface="Times New Roman"/>
                          <a:ea typeface="Times New Roman"/>
                          <a:cs typeface="Times New Roman"/>
                        </a:rPr>
                        <a:t>nurining</a:t>
                      </a:r>
                      <a:r>
                        <a:rPr lang="en-US" sz="1400" dirty="0">
                          <a:latin typeface="Times New Roman"/>
                          <a:ea typeface="Times New Roman"/>
                          <a:cs typeface="Times New Roman"/>
                        </a:rPr>
                        <a:t> </a:t>
                      </a:r>
                      <a:r>
                        <a:rPr lang="en-US" sz="1400" dirty="0" err="1">
                          <a:latin typeface="Times New Roman"/>
                          <a:ea typeface="Times New Roman"/>
                          <a:cs typeface="Times New Roman"/>
                        </a:rPr>
                        <a:t>hosil</a:t>
                      </a:r>
                      <a:r>
                        <a:rPr lang="en-US" sz="1400" dirty="0">
                          <a:latin typeface="Times New Roman"/>
                          <a:ea typeface="Times New Roman"/>
                          <a:cs typeface="Times New Roman"/>
                        </a:rPr>
                        <a:t> </a:t>
                      </a:r>
                      <a:r>
                        <a:rPr lang="en-US" sz="1400" dirty="0" err="1">
                          <a:latin typeface="Times New Roman"/>
                          <a:ea typeface="Times New Roman"/>
                          <a:cs typeface="Times New Roman"/>
                        </a:rPr>
                        <a:t>qilish</a:t>
                      </a:r>
                      <a:r>
                        <a:rPr lang="en-US" sz="1400" dirty="0">
                          <a:latin typeface="Times New Roman"/>
                          <a:ea typeface="Times New Roman"/>
                          <a:cs typeface="Times New Roman"/>
                        </a:rPr>
                        <a:t> </a:t>
                      </a:r>
                      <a:r>
                        <a:rPr lang="en-US" sz="1400" dirty="0" err="1">
                          <a:latin typeface="Times New Roman"/>
                          <a:ea typeface="Times New Roman"/>
                          <a:cs typeface="Times New Roman"/>
                        </a:rPr>
                        <a:t>mexanizmi</a:t>
                      </a:r>
                      <a:r>
                        <a:rPr lang="en-US" sz="1400" dirty="0">
                          <a:latin typeface="Times New Roman"/>
                          <a:ea typeface="Times New Roman"/>
                          <a:cs typeface="Times New Roman"/>
                        </a:rPr>
                        <a:t>.</a:t>
                      </a:r>
                      <a:endParaRPr lang="ru-RU" sz="1100" dirty="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42011">
                <a:tc>
                  <a:txBody>
                    <a:bodyPr/>
                    <a:lstStyle/>
                    <a:p>
                      <a:pPr algn="just">
                        <a:lnSpc>
                          <a:spcPct val="115000"/>
                        </a:lnSpc>
                        <a:spcAft>
                          <a:spcPts val="0"/>
                        </a:spcAft>
                      </a:pPr>
                      <a:r>
                        <a:rPr lang="en-US" sz="1400">
                          <a:latin typeface="Times New Roman"/>
                          <a:ea typeface="Times New Roman"/>
                          <a:cs typeface="Times New Roman"/>
                        </a:rPr>
                        <a:t>4</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a:latin typeface="Times New Roman"/>
                          <a:ea typeface="Times New Roman"/>
                          <a:cs typeface="Times New Roman"/>
                        </a:rPr>
                        <a:t>Lazer turlari</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42011">
                <a:tc>
                  <a:txBody>
                    <a:bodyPr/>
                    <a:lstStyle/>
                    <a:p>
                      <a:pPr algn="just">
                        <a:lnSpc>
                          <a:spcPct val="115000"/>
                        </a:lnSpc>
                        <a:spcAft>
                          <a:spcPts val="0"/>
                        </a:spcAft>
                      </a:pPr>
                      <a:r>
                        <a:rPr lang="en-US" sz="1400">
                          <a:latin typeface="Times New Roman"/>
                          <a:ea typeface="Times New Roman"/>
                          <a:cs typeface="Times New Roman"/>
                        </a:rPr>
                        <a:t>5</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400">
                          <a:latin typeface="Times New Roman"/>
                          <a:ea typeface="Times New Roman"/>
                          <a:cs typeface="Times New Roman"/>
                        </a:rPr>
                        <a:t>Lazerlarning qo`llanilishi</a:t>
                      </a: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110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450215" algn="just">
                        <a:lnSpc>
                          <a:spcPct val="115000"/>
                        </a:lnSpc>
                        <a:spcAft>
                          <a:spcPts val="0"/>
                        </a:spcAft>
                      </a:pPr>
                      <a:endParaRPr lang="ru-RU" sz="1100" dirty="0">
                        <a:latin typeface="Calibri"/>
                        <a:ea typeface="Times New Roman"/>
                        <a:cs typeface="Times New Roman"/>
                      </a:endParaRPr>
                    </a:p>
                  </a:txBody>
                  <a:tcPr marL="67643" marR="6764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6" name="Прямоугольник 5"/>
          <p:cNvSpPr/>
          <p:nvPr/>
        </p:nvSpPr>
        <p:spPr>
          <a:xfrm>
            <a:off x="3357554" y="214290"/>
            <a:ext cx="2274982" cy="369332"/>
          </a:xfrm>
          <a:prstGeom prst="rect">
            <a:avLst/>
          </a:prstGeom>
        </p:spPr>
        <p:txBody>
          <a:bodyPr wrap="none">
            <a:spAutoFit/>
          </a:bodyPr>
          <a:lstStyle/>
          <a:p>
            <a:pPr lvl="0" indent="450850" fontAlgn="base">
              <a:spcBef>
                <a:spcPct val="0"/>
              </a:spcBef>
              <a:spcAft>
                <a:spcPct val="0"/>
              </a:spcAft>
              <a:tabLst>
                <a:tab pos="280988" algn="l"/>
              </a:tabLst>
            </a:pPr>
            <a:r>
              <a:rPr lang="ru-RU" b="1" dirty="0" smtClean="0">
                <a:latin typeface="Times New Roman" pitchFamily="18" charset="0"/>
                <a:ea typeface="Times New Roman" pitchFamily="18" charset="0"/>
                <a:cs typeface="Times New Roman" pitchFamily="18" charset="0"/>
              </a:rPr>
              <a:t>B.B.B. </a:t>
            </a:r>
            <a:r>
              <a:rPr lang="ru-RU" b="1" dirty="0" err="1" smtClean="0">
                <a:latin typeface="Times New Roman" pitchFamily="18" charset="0"/>
                <a:ea typeface="Times New Roman" pitchFamily="18" charset="0"/>
                <a:cs typeface="Times New Roman" pitchFamily="18" charset="0"/>
              </a:rPr>
              <a:t>texnikasi</a:t>
            </a:r>
            <a:r>
              <a:rPr lang="ru-RU" b="1" dirty="0" smtClean="0">
                <a:latin typeface="Times New Roman" pitchFamily="18" charset="0"/>
                <a:ea typeface="Times New Roman" pitchFamily="18" charset="0"/>
                <a:cs typeface="Times New Roman" pitchFamily="18" charset="0"/>
              </a:rPr>
              <a:t> </a:t>
            </a:r>
            <a:endParaRPr lang="ru-RU" sz="1000"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ChangeArrowheads="1"/>
          </p:cNvSpPr>
          <p:nvPr/>
        </p:nvSpPr>
        <p:spPr bwMode="auto">
          <a:xfrm>
            <a:off x="2571736" y="428604"/>
            <a:ext cx="435771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80988" algn="l"/>
              </a:tabLst>
            </a:pPr>
            <a:r>
              <a:rPr kumimoji="0" lang="en-US" sz="2400" b="0" i="0" u="none" strike="noStrike" cap="none" normalizeH="0" baseline="0" dirty="0" smtClean="0">
                <a:ln>
                  <a:noFill/>
                </a:ln>
                <a:solidFill>
                  <a:schemeClr val="tx1"/>
                </a:solidFill>
                <a:effectLst/>
                <a:latin typeface="Arial" pitchFamily="34" charset="0"/>
                <a:cs typeface="Arial" pitchFamily="34" charset="0"/>
              </a:rPr>
              <a:t>AQLIY HUJUMGA O`TILADI</a:t>
            </a:r>
            <a:endParaRPr kumimoji="0" lang="uz-Cyrl-UZ"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1"/>
          <p:cNvSpPr>
            <a:spLocks noChangeArrowheads="1"/>
          </p:cNvSpPr>
          <p:nvPr/>
        </p:nvSpPr>
        <p:spPr bwMode="auto">
          <a:xfrm>
            <a:off x="2357422" y="1214422"/>
            <a:ext cx="4357718"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80988" algn="l"/>
              </a:tabLst>
            </a:pPr>
            <a:endParaRPr kumimoji="0" lang="uz-Cyrl-UZ"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43009" name="Rectangle 1"/>
          <p:cNvSpPr>
            <a:spLocks noChangeArrowheads="1"/>
          </p:cNvSpPr>
          <p:nvPr/>
        </p:nvSpPr>
        <p:spPr bwMode="auto">
          <a:xfrm>
            <a:off x="0" y="1214422"/>
            <a:ext cx="8600752" cy="954107"/>
          </a:xfrm>
          <a:prstGeom prst="rect">
            <a:avLst/>
          </a:prstGeom>
          <a:noFill/>
          <a:ln w="9525">
            <a:noFill/>
            <a:miter lim="800000"/>
            <a:headEnd/>
            <a:tailEnd/>
          </a:ln>
          <a:effectLst>
            <a:glow rad="228600">
              <a:schemeClr val="accent2">
                <a:satMod val="175000"/>
                <a:alpha val="40000"/>
              </a:schemeClr>
            </a:glow>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1.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Lazerlar</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yaratilmaganda</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nima</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bo`lar</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edi</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a:t>
            </a:r>
            <a:endParaRPr kumimoji="0" lang="ru-RU" sz="2800" b="0" i="0" u="none" strike="noStrike" cap="none" normalizeH="0" baseline="0" dirty="0" smtClean="0">
              <a:ln>
                <a:noFill/>
              </a:ln>
              <a:solidFill>
                <a:srgbClr val="002060"/>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2.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Lazerlar</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sizlar</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uchun</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qanday</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ahamiyatga</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  </a:t>
            </a:r>
            <a:r>
              <a:rPr kumimoji="0" lang="en-US" sz="2800" b="0" i="0" u="none" strike="noStrike" cap="none" normalizeH="0" baseline="0" dirty="0" err="1" smtClean="0">
                <a:ln>
                  <a:noFill/>
                </a:ln>
                <a:solidFill>
                  <a:srgbClr val="002060"/>
                </a:solidFill>
                <a:effectLst/>
                <a:latin typeface="Arial" pitchFamily="34" charset="0"/>
                <a:ea typeface="Times New Roman" pitchFamily="18" charset="0"/>
                <a:cs typeface="Arial" pitchFamily="34" charset="0"/>
              </a:rPr>
              <a:t>ega</a:t>
            </a:r>
            <a:r>
              <a:rPr kumimoji="0" lang="en-US" sz="2800" b="0" i="0" u="none" strike="noStrike" cap="none" normalizeH="0" baseline="0" dirty="0" smtClean="0">
                <a:ln>
                  <a:noFill/>
                </a:ln>
                <a:solidFill>
                  <a:srgbClr val="002060"/>
                </a:solidFill>
                <a:effectLst/>
                <a:latin typeface="Arial" pitchFamily="34" charset="0"/>
                <a:ea typeface="Times New Roman" pitchFamily="18" charset="0"/>
                <a:cs typeface="Arial" pitchFamily="34" charset="0"/>
              </a:rPr>
              <a:t>?</a:t>
            </a:r>
            <a:endParaRPr kumimoji="0" lang="en-US" sz="2800" b="0" i="0" u="none" strike="noStrike" cap="none" normalizeH="0" baseline="0" dirty="0" smtClean="0">
              <a:ln>
                <a:noFill/>
              </a:ln>
              <a:solidFill>
                <a:srgbClr val="002060"/>
              </a:solidFill>
              <a:effectLst/>
              <a:latin typeface="Arial" pitchFamily="34" charset="0"/>
              <a:cs typeface="Arial" pitchFamily="34" charset="0"/>
            </a:endParaRPr>
          </a:p>
        </p:txBody>
      </p:sp>
      <p:pic>
        <p:nvPicPr>
          <p:cNvPr id="5" name="Picture 8" descr="http://i.lazer-ua.ru/u/pic/3b/315d4843da8ae90c94367545108fad/-/%D0%A0%D1%83%D0%B1%D0%B8%D0%BD%D0%BE%D0%B2%D1%8B%D0%B9%20%D0%BB%D0%B0%D0%B7%D0%B5%D1%80.jpg"/>
          <p:cNvPicPr>
            <a:picLocks noChangeAspect="1" noChangeArrowheads="1"/>
          </p:cNvPicPr>
          <p:nvPr/>
        </p:nvPicPr>
        <p:blipFill>
          <a:blip r:embed="rId2"/>
          <a:srcRect/>
          <a:stretch>
            <a:fillRect/>
          </a:stretch>
        </p:blipFill>
        <p:spPr bwMode="auto">
          <a:xfrm>
            <a:off x="357158" y="2571744"/>
            <a:ext cx="8286808" cy="37814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85720" y="142852"/>
            <a:ext cx="8501122" cy="400110"/>
          </a:xfrm>
          <a:prstGeom prst="rect">
            <a:avLst/>
          </a:prstGeom>
        </p:spPr>
        <p:txBody>
          <a:bodyPr wrap="square">
            <a:spAutoFit/>
          </a:bodyPr>
          <a:lstStyle/>
          <a:p>
            <a:pPr algn="ctr"/>
            <a:r>
              <a:rPr lang="en-US" sz="2000" b="1" dirty="0" err="1" smtClean="0">
                <a:latin typeface="Georgia" pitchFamily="18" charset="0"/>
              </a:rPr>
              <a:t>Lazer</a:t>
            </a:r>
            <a:r>
              <a:rPr lang="en-US" sz="2000" b="1" dirty="0" smtClean="0">
                <a:latin typeface="Georgia" pitchFamily="18" charset="0"/>
              </a:rPr>
              <a:t>  </a:t>
            </a:r>
            <a:r>
              <a:rPr lang="en-US" sz="2000" b="1" dirty="0" err="1" smtClean="0">
                <a:latin typeface="Georgia" pitchFamily="18" charset="0"/>
              </a:rPr>
              <a:t>fizikasi</a:t>
            </a:r>
            <a:r>
              <a:rPr lang="en-US" sz="2000" b="1" dirty="0" smtClean="0">
                <a:latin typeface="Georgia" pitchFamily="18" charset="0"/>
              </a:rPr>
              <a:t>  </a:t>
            </a:r>
            <a:r>
              <a:rPr lang="en-US" sz="2000" b="1" dirty="0" err="1" smtClean="0">
                <a:latin typeface="Georgia" pitchFamily="18" charset="0"/>
              </a:rPr>
              <a:t>tarixini</a:t>
            </a:r>
            <a:r>
              <a:rPr lang="en-US" sz="2000" b="1" dirty="0" smtClean="0">
                <a:latin typeface="Georgia" pitchFamily="18" charset="0"/>
              </a:rPr>
              <a:t> </a:t>
            </a:r>
            <a:r>
              <a:rPr lang="en-US" sz="2000" b="1" dirty="0" err="1" smtClean="0">
                <a:latin typeface="Georgia" pitchFamily="18" charset="0"/>
              </a:rPr>
              <a:t>tushuntirishda</a:t>
            </a:r>
            <a:r>
              <a:rPr lang="en-US" sz="2000" b="1" dirty="0" smtClean="0">
                <a:latin typeface="Georgia" pitchFamily="18" charset="0"/>
              </a:rPr>
              <a:t> ZINAMA-ZINA  </a:t>
            </a:r>
            <a:r>
              <a:rPr lang="en-US" sz="2000" b="1" dirty="0" err="1" smtClean="0">
                <a:latin typeface="Georgia" pitchFamily="18" charset="0"/>
              </a:rPr>
              <a:t>metodi</a:t>
            </a:r>
            <a:endParaRPr lang="ru-RU" sz="2000" dirty="0">
              <a:latin typeface="Georgia" pitchFamily="18" charset="0"/>
            </a:endParaRPr>
          </a:p>
        </p:txBody>
      </p:sp>
      <p:graphicFrame>
        <p:nvGraphicFramePr>
          <p:cNvPr id="7" name="Схема 6"/>
          <p:cNvGraphicFramePr/>
          <p:nvPr/>
        </p:nvGraphicFramePr>
        <p:xfrm>
          <a:off x="0" y="642918"/>
          <a:ext cx="9001156" cy="59293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Рисунок 7" descr="Niels_Bohr.jpg"/>
          <p:cNvPicPr>
            <a:picLocks noChangeAspect="1"/>
          </p:cNvPicPr>
          <p:nvPr/>
        </p:nvPicPr>
        <p:blipFill>
          <a:blip r:embed="rId8"/>
          <a:stretch>
            <a:fillRect/>
          </a:stretch>
        </p:blipFill>
        <p:spPr>
          <a:xfrm>
            <a:off x="0" y="3214686"/>
            <a:ext cx="1214414" cy="1717528"/>
          </a:xfrm>
          <a:prstGeom prst="rect">
            <a:avLst/>
          </a:prstGeom>
        </p:spPr>
      </p:pic>
      <p:pic>
        <p:nvPicPr>
          <p:cNvPr id="9" name="Picture 2" descr="http://nearyou.ru/0other/interest/23/einsht.jpg"/>
          <p:cNvPicPr>
            <a:picLocks noChangeAspect="1" noChangeArrowheads="1"/>
          </p:cNvPicPr>
          <p:nvPr/>
        </p:nvPicPr>
        <p:blipFill>
          <a:blip r:embed="rId9"/>
          <a:srcRect/>
          <a:stretch>
            <a:fillRect/>
          </a:stretch>
        </p:blipFill>
        <p:spPr bwMode="auto">
          <a:xfrm>
            <a:off x="1214414" y="1857364"/>
            <a:ext cx="1285884" cy="1716655"/>
          </a:xfrm>
          <a:prstGeom prst="rect">
            <a:avLst/>
          </a:prstGeom>
          <a:ln>
            <a:noFill/>
          </a:ln>
          <a:effectLst>
            <a:outerShdw blurRad="292100" dist="139700" dir="2700000" algn="tl" rotWithShape="0">
              <a:srgbClr val="333333">
                <a:alpha val="65000"/>
              </a:srgbClr>
            </a:outerShdw>
          </a:effectLst>
        </p:spPr>
      </p:pic>
      <p:pic>
        <p:nvPicPr>
          <p:cNvPr id="10" name="Picture 4" descr="http://ufn.ru/dates/dirac/dirac.jpg"/>
          <p:cNvPicPr>
            <a:picLocks noChangeAspect="1" noChangeArrowheads="1"/>
          </p:cNvPicPr>
          <p:nvPr/>
        </p:nvPicPr>
        <p:blipFill>
          <a:blip r:embed="rId10"/>
          <a:srcRect/>
          <a:stretch>
            <a:fillRect/>
          </a:stretch>
        </p:blipFill>
        <p:spPr bwMode="auto">
          <a:xfrm>
            <a:off x="2714612" y="1428736"/>
            <a:ext cx="1214446" cy="1357322"/>
          </a:xfrm>
          <a:prstGeom prst="rect">
            <a:avLst/>
          </a:prstGeom>
          <a:ln>
            <a:noFill/>
          </a:ln>
          <a:effectLst>
            <a:softEdge rad="112500"/>
          </a:effectLst>
        </p:spPr>
      </p:pic>
      <p:pic>
        <p:nvPicPr>
          <p:cNvPr id="11" name="Picture 2" descr="Fabrikant VA.png"/>
          <p:cNvPicPr>
            <a:picLocks noChangeAspect="1" noChangeArrowheads="1"/>
          </p:cNvPicPr>
          <p:nvPr/>
        </p:nvPicPr>
        <p:blipFill>
          <a:blip r:embed="rId11"/>
          <a:srcRect/>
          <a:stretch>
            <a:fillRect/>
          </a:stretch>
        </p:blipFill>
        <p:spPr bwMode="auto">
          <a:xfrm>
            <a:off x="4071934" y="714356"/>
            <a:ext cx="1128690" cy="1747971"/>
          </a:xfrm>
          <a:prstGeom prst="rect">
            <a:avLst/>
          </a:prstGeom>
          <a:ln>
            <a:noFill/>
          </a:ln>
          <a:effectLst>
            <a:softEdge rad="112500"/>
          </a:effectLst>
        </p:spPr>
      </p:pic>
      <p:pic>
        <p:nvPicPr>
          <p:cNvPr id="12" name="Picture 2"/>
          <p:cNvPicPr>
            <a:picLocks noChangeAspect="1" noChangeArrowheads="1"/>
          </p:cNvPicPr>
          <p:nvPr/>
        </p:nvPicPr>
        <p:blipFill>
          <a:blip r:embed="rId12" cstate="print"/>
          <a:srcRect/>
          <a:stretch>
            <a:fillRect/>
          </a:stretch>
        </p:blipFill>
        <p:spPr bwMode="auto">
          <a:xfrm>
            <a:off x="5500694" y="571480"/>
            <a:ext cx="3154340" cy="1357322"/>
          </a:xfrm>
          <a:prstGeom prst="rect">
            <a:avLst/>
          </a:prstGeom>
          <a:noFill/>
          <a:ln w="9525">
            <a:noFill/>
            <a:miter lim="800000"/>
            <a:headEnd/>
            <a:tailEnd/>
          </a:ln>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a:stretch>
            <a:fillRect/>
          </a:stretch>
        </p:blipFill>
        <p:spPr bwMode="auto">
          <a:xfrm>
            <a:off x="-324544" y="144104"/>
            <a:ext cx="8929718" cy="6715148"/>
          </a:xfrm>
          <a:prstGeom prst="rect">
            <a:avLst/>
          </a:prstGeom>
          <a:noFill/>
          <a:ln w="9525">
            <a:noFill/>
            <a:miter lim="800000"/>
            <a:headEnd/>
            <a:tailEnd/>
          </a:ln>
        </p:spPr>
      </p:pic>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Рисунок 60"/>
          <p:cNvPicPr>
            <a:picLocks noChangeAspect="1" noChangeArrowheads="1"/>
          </p:cNvPicPr>
          <p:nvPr/>
        </p:nvPicPr>
        <p:blipFill>
          <a:blip r:embed="rId2">
            <a:lum bright="-20000" contrast="-20000"/>
          </a:blip>
          <a:srcRect/>
          <a:stretch>
            <a:fillRect/>
          </a:stretch>
        </p:blipFill>
        <p:spPr bwMode="auto">
          <a:xfrm>
            <a:off x="500034" y="714355"/>
            <a:ext cx="8001056" cy="5636565"/>
          </a:xfrm>
          <a:prstGeom prst="rect">
            <a:avLst/>
          </a:prstGeom>
          <a:noFill/>
          <a:ln w="9525">
            <a:noFill/>
            <a:miter lim="800000"/>
            <a:headEnd/>
            <a:tailEnd/>
          </a:ln>
        </p:spPr>
      </p:pic>
      <p:sp>
        <p:nvSpPr>
          <p:cNvPr id="68611" name="Rectangle 3"/>
          <p:cNvSpPr>
            <a:spLocks noChangeArrowheads="1"/>
          </p:cNvSpPr>
          <p:nvPr/>
        </p:nvSpPr>
        <p:spPr bwMode="auto">
          <a:xfrm>
            <a:off x="3214678" y="142852"/>
            <a:ext cx="2640466"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308475" algn="l"/>
              </a:tabLst>
            </a:pPr>
            <a:r>
              <a:rPr kumimoji="0" lang="en-US" sz="1600" b="1"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VEN</a:t>
            </a:r>
            <a:r>
              <a:rPr lang="en-US" sz="1600" b="1" dirty="0" smtClean="0">
                <a:latin typeface="Georgia" pitchFamily="18" charset="0"/>
                <a:ea typeface="Times New Roman" pitchFamily="18" charset="0"/>
                <a:cs typeface="Times New Roman" pitchFamily="18" charset="0"/>
              </a:rPr>
              <a:t>N </a:t>
            </a:r>
            <a:r>
              <a:rPr kumimoji="0" lang="en-US" sz="1600" b="1"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DIAGRAMMASI</a:t>
            </a:r>
            <a:endParaRPr kumimoji="0" lang="en-US" sz="1600" b="0" i="0" u="none" strike="noStrike" cap="none" normalizeH="0" baseline="0" dirty="0" smtClean="0">
              <a:ln>
                <a:noFill/>
              </a:ln>
              <a:solidFill>
                <a:schemeClr val="tx1"/>
              </a:solidFill>
              <a:effectLst/>
              <a:latin typeface="Georgia" pitchFamily="18" charset="0"/>
              <a:cs typeface="Arial" pitchFamily="34" charset="0"/>
            </a:endParaRPr>
          </a:p>
        </p:txBody>
      </p:sp>
      <p:sp>
        <p:nvSpPr>
          <p:cNvPr id="7" name="Прямоугольник 6"/>
          <p:cNvSpPr/>
          <p:nvPr/>
        </p:nvSpPr>
        <p:spPr>
          <a:xfrm>
            <a:off x="1714480" y="4000504"/>
            <a:ext cx="1643058" cy="1169551"/>
          </a:xfrm>
          <a:prstGeom prst="rect">
            <a:avLst/>
          </a:prstGeom>
        </p:spPr>
        <p:txBody>
          <a:bodyPr wrap="square">
            <a:spAutoFit/>
          </a:bodyPr>
          <a:lstStyle/>
          <a:p>
            <a:r>
              <a:rPr lang="uz-Cyrl-UZ" sz="1400" b="1" dirty="0" smtClean="0">
                <a:latin typeface="Georgia" pitchFamily="18" charset="0"/>
              </a:rPr>
              <a:t>[Light  amplification by stimulated emission of radiation]</a:t>
            </a:r>
            <a:endParaRPr lang="ru-RU" sz="1400" b="1" dirty="0">
              <a:latin typeface="Georgia" pitchFamily="18" charset="0"/>
            </a:endParaRPr>
          </a:p>
        </p:txBody>
      </p:sp>
      <p:sp>
        <p:nvSpPr>
          <p:cNvPr id="8" name="Прямоугольник 7"/>
          <p:cNvSpPr/>
          <p:nvPr/>
        </p:nvSpPr>
        <p:spPr>
          <a:xfrm>
            <a:off x="5357818" y="4071942"/>
            <a:ext cx="1857372" cy="1169551"/>
          </a:xfrm>
          <a:prstGeom prst="rect">
            <a:avLst/>
          </a:prstGeom>
        </p:spPr>
        <p:txBody>
          <a:bodyPr wrap="square">
            <a:spAutoFit/>
          </a:bodyPr>
          <a:lstStyle/>
          <a:p>
            <a:r>
              <a:rPr lang="uz-Cyrl-UZ" sz="1400" b="1" dirty="0" smtClean="0">
                <a:latin typeface="Georgia" pitchFamily="18" charset="0"/>
              </a:rPr>
              <a:t>[microwave</a:t>
            </a:r>
            <a:r>
              <a:rPr lang="en-US" sz="1400" b="1" dirty="0" smtClean="0">
                <a:latin typeface="Georgia" pitchFamily="18" charset="0"/>
              </a:rPr>
              <a:t> </a:t>
            </a:r>
            <a:r>
              <a:rPr lang="uz-Cyrl-UZ" sz="1400" b="1" dirty="0" smtClean="0">
                <a:latin typeface="Georgia" pitchFamily="18" charset="0"/>
              </a:rPr>
              <a:t>amplification by stimulated emission of radiation]</a:t>
            </a:r>
            <a:endParaRPr lang="ru-RU" sz="1400" dirty="0">
              <a:latin typeface="Georgia" pitchFamily="18" charset="0"/>
            </a:endParaRPr>
          </a:p>
        </p:txBody>
      </p:sp>
    </p:spTree>
  </p:cSld>
  <p:clrMapOvr>
    <a:masterClrMapping/>
  </p:clrMapOvr>
  <p:transition>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nvGraphicFramePr>
        <p:xfrm>
          <a:off x="500034" y="714356"/>
          <a:ext cx="7786742" cy="5429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Рисунок 285"/>
          <p:cNvPicPr>
            <a:picLocks noChangeAspect="1" noChangeArrowheads="1"/>
          </p:cNvPicPr>
          <p:nvPr/>
        </p:nvPicPr>
        <p:blipFill>
          <a:blip r:embed="rId2"/>
          <a:srcRect/>
          <a:stretch>
            <a:fillRect/>
          </a:stretch>
        </p:blipFill>
        <p:spPr bwMode="auto">
          <a:xfrm>
            <a:off x="1071538" y="714356"/>
            <a:ext cx="6858048" cy="6010182"/>
          </a:xfrm>
          <a:prstGeom prst="rect">
            <a:avLst/>
          </a:prstGeom>
          <a:noFill/>
          <a:ln w="9525">
            <a:noFill/>
            <a:miter lim="800000"/>
            <a:headEnd/>
            <a:tailEnd/>
          </a:ln>
          <a:effectLst>
            <a:outerShdw dist="35921" dir="2700000" algn="ctr" rotWithShape="0">
              <a:srgbClr val="8DB3E2"/>
            </a:outerShdw>
          </a:effectLst>
        </p:spPr>
      </p:pic>
      <p:sp>
        <p:nvSpPr>
          <p:cNvPr id="83971" name="Rectangle 3"/>
          <p:cNvSpPr>
            <a:spLocks noChangeArrowheads="1"/>
          </p:cNvSpPr>
          <p:nvPr/>
        </p:nvSpPr>
        <p:spPr bwMode="auto">
          <a:xfrm>
            <a:off x="4000496" y="214290"/>
            <a:ext cx="1810111"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4308475" algn="l"/>
              </a:tabLst>
            </a:pPr>
            <a:r>
              <a:rPr kumimoji="0" lang="en-US" sz="160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KLASTER  USULI</a:t>
            </a:r>
            <a:endParaRPr kumimoji="0" lang="en-US" sz="160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786" y="214290"/>
            <a:ext cx="7772400" cy="500066"/>
          </a:xfrm>
        </p:spPr>
        <p:txBody>
          <a:bodyPr/>
          <a:lstStyle/>
          <a:p>
            <a:pPr algn="ctr"/>
            <a:r>
              <a:rPr sz="3200" smtClean="0"/>
              <a:t>Lazerlarning qo`llanish darajalari</a:t>
            </a:r>
            <a:endParaRPr lang="ru-RU" sz="3200" dirty="0"/>
          </a:p>
        </p:txBody>
      </p:sp>
      <p:pic>
        <p:nvPicPr>
          <p:cNvPr id="79874" name="Picture 2"/>
          <p:cNvPicPr>
            <a:picLocks noChangeAspect="1" noChangeArrowheads="1"/>
          </p:cNvPicPr>
          <p:nvPr/>
        </p:nvPicPr>
        <p:blipFill>
          <a:blip r:embed="rId2"/>
          <a:srcRect/>
          <a:stretch>
            <a:fillRect/>
          </a:stretch>
        </p:blipFill>
        <p:spPr bwMode="auto">
          <a:xfrm>
            <a:off x="928662" y="1000106"/>
            <a:ext cx="7584281" cy="5441156"/>
          </a:xfrm>
          <a:prstGeom prst="rect">
            <a:avLst/>
          </a:prstGeom>
          <a:noFill/>
          <a:ln w="9525">
            <a:noFill/>
            <a:miter lim="800000"/>
            <a:headEnd/>
            <a:tailEnd/>
          </a:ln>
          <a:effectLst/>
        </p:spPr>
      </p:pic>
    </p:spTree>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Таблица 7"/>
          <p:cNvGraphicFramePr>
            <a:graphicFrameLocks noGrp="1"/>
          </p:cNvGraphicFramePr>
          <p:nvPr/>
        </p:nvGraphicFramePr>
        <p:xfrm>
          <a:off x="142876" y="500042"/>
          <a:ext cx="8858280" cy="6144095"/>
        </p:xfrm>
        <a:graphic>
          <a:graphicData uri="http://schemas.openxmlformats.org/drawingml/2006/table">
            <a:tbl>
              <a:tblPr/>
              <a:tblGrid>
                <a:gridCol w="1606903">
                  <a:extLst>
                    <a:ext uri="{9D8B030D-6E8A-4147-A177-3AD203B41FA5}">
                      <a16:colId xmlns:a16="http://schemas.microsoft.com/office/drawing/2014/main" val="20000"/>
                    </a:ext>
                  </a:extLst>
                </a:gridCol>
                <a:gridCol w="2092336">
                  <a:extLst>
                    <a:ext uri="{9D8B030D-6E8A-4147-A177-3AD203B41FA5}">
                      <a16:colId xmlns:a16="http://schemas.microsoft.com/office/drawing/2014/main" val="20001"/>
                    </a:ext>
                  </a:extLst>
                </a:gridCol>
                <a:gridCol w="5159041">
                  <a:extLst>
                    <a:ext uri="{9D8B030D-6E8A-4147-A177-3AD203B41FA5}">
                      <a16:colId xmlns:a16="http://schemas.microsoft.com/office/drawing/2014/main" val="20002"/>
                    </a:ext>
                  </a:extLst>
                </a:gridCol>
              </a:tblGrid>
              <a:tr h="323837">
                <a:tc>
                  <a:txBody>
                    <a:bodyPr/>
                    <a:lstStyle/>
                    <a:p>
                      <a:pPr algn="ctr">
                        <a:lnSpc>
                          <a:spcPct val="115000"/>
                        </a:lnSpc>
                        <a:spcAft>
                          <a:spcPts val="0"/>
                        </a:spcAft>
                      </a:pPr>
                      <a:r>
                        <a:rPr lang="en-US" sz="1200" b="1" dirty="0" err="1">
                          <a:solidFill>
                            <a:schemeClr val="tx1"/>
                          </a:solidFill>
                          <a:latin typeface="Georgia" pitchFamily="18" charset="0"/>
                          <a:ea typeface="Times New Roman"/>
                          <a:cs typeface="Times New Roman"/>
                        </a:rPr>
                        <a:t>Turi</a:t>
                      </a:r>
                      <a:r>
                        <a:rPr lang="en-US" sz="1200" b="1" dirty="0">
                          <a:solidFill>
                            <a:schemeClr val="tx1"/>
                          </a:solidFill>
                          <a:latin typeface="Georgia" pitchFamily="18" charset="0"/>
                          <a:ea typeface="Times New Roman"/>
                          <a:cs typeface="Times New Roman"/>
                        </a:rPr>
                        <a:t> (</a:t>
                      </a:r>
                      <a:r>
                        <a:rPr lang="en-US" sz="1200" b="1" dirty="0" err="1">
                          <a:solidFill>
                            <a:schemeClr val="tx1"/>
                          </a:solidFill>
                          <a:latin typeface="Georgia" pitchFamily="18" charset="0"/>
                          <a:ea typeface="Times New Roman"/>
                          <a:cs typeface="Times New Roman"/>
                        </a:rPr>
                        <a:t>aktiv</a:t>
                      </a:r>
                      <a:r>
                        <a:rPr lang="en-US" sz="1200" b="1" dirty="0">
                          <a:solidFill>
                            <a:schemeClr val="tx1"/>
                          </a:solidFill>
                          <a:latin typeface="Georgia" pitchFamily="18" charset="0"/>
                          <a:ea typeface="Times New Roman"/>
                          <a:cs typeface="Times New Roman"/>
                        </a:rPr>
                        <a:t> </a:t>
                      </a:r>
                      <a:r>
                        <a:rPr lang="en-US" sz="1200" b="1" dirty="0" err="1">
                          <a:solidFill>
                            <a:schemeClr val="tx1"/>
                          </a:solidFill>
                          <a:latin typeface="Georgia" pitchFamily="18" charset="0"/>
                          <a:ea typeface="Times New Roman"/>
                          <a:cs typeface="Times New Roman"/>
                        </a:rPr>
                        <a:t>muhiti</a:t>
                      </a:r>
                      <a:r>
                        <a:rPr lang="en-US" sz="1200" b="1" dirty="0">
                          <a:solidFill>
                            <a:schemeClr val="tx1"/>
                          </a:solidFill>
                          <a:latin typeface="Georgia" pitchFamily="18" charset="0"/>
                          <a:ea typeface="Times New Roman"/>
                          <a:cs typeface="Times New Roman"/>
                        </a:rPr>
                        <a:t>)</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gn="ctr">
                        <a:lnSpc>
                          <a:spcPct val="115000"/>
                        </a:lnSpc>
                        <a:spcAft>
                          <a:spcPts val="0"/>
                        </a:spcAft>
                      </a:pPr>
                      <a:r>
                        <a:rPr lang="en-US" sz="1200" b="1">
                          <a:solidFill>
                            <a:schemeClr val="tx1"/>
                          </a:solidFill>
                          <a:latin typeface="Georgia" pitchFamily="18" charset="0"/>
                          <a:ea typeface="Times New Roman"/>
                          <a:cs typeface="Times New Roman"/>
                        </a:rPr>
                        <a:t>To`lqin uzunligi</a:t>
                      </a:r>
                      <a:endParaRPr lang="ru-RU" sz="120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gn="ctr">
                        <a:lnSpc>
                          <a:spcPct val="115000"/>
                        </a:lnSpc>
                        <a:spcAft>
                          <a:spcPts val="0"/>
                        </a:spcAft>
                      </a:pPr>
                      <a:r>
                        <a:rPr lang="en-US" sz="1200" b="1" dirty="0" err="1">
                          <a:solidFill>
                            <a:schemeClr val="tx1"/>
                          </a:solidFill>
                          <a:latin typeface="Georgia" pitchFamily="18" charset="0"/>
                          <a:ea typeface="Times New Roman"/>
                          <a:cs typeface="Times New Roman"/>
                        </a:rPr>
                        <a:t>Qo`llanilishi</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0"/>
                  </a:ext>
                </a:extLst>
              </a:tr>
              <a:tr h="649819">
                <a:tc>
                  <a:txBody>
                    <a:bodyPr/>
                    <a:lstStyle/>
                    <a:p>
                      <a:pPr>
                        <a:lnSpc>
                          <a:spcPct val="115000"/>
                        </a:lnSpc>
                        <a:spcAft>
                          <a:spcPts val="0"/>
                        </a:spcAft>
                      </a:pPr>
                      <a:r>
                        <a:rPr lang="en-US" sz="1200" dirty="0" err="1">
                          <a:solidFill>
                            <a:schemeClr val="tx1"/>
                          </a:solidFill>
                          <a:latin typeface="Georgia" pitchFamily="18" charset="0"/>
                          <a:ea typeface="Times New Roman"/>
                          <a:cs typeface="Times New Roman"/>
                        </a:rPr>
                        <a:t>Geliy</a:t>
                      </a:r>
                      <a:r>
                        <a:rPr lang="en-US" sz="1200" dirty="0">
                          <a:solidFill>
                            <a:schemeClr val="tx1"/>
                          </a:solidFill>
                          <a:latin typeface="Georgia" pitchFamily="18" charset="0"/>
                          <a:ea typeface="Times New Roman"/>
                          <a:cs typeface="Times New Roman"/>
                        </a:rPr>
                        <a:t> - Neon</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ru-RU" sz="1200" dirty="0">
                          <a:solidFill>
                            <a:schemeClr val="tx1"/>
                          </a:solidFill>
                          <a:latin typeface="Georgia" pitchFamily="18" charset="0"/>
                          <a:ea typeface="Times New Roman"/>
                          <a:cs typeface="Times New Roman"/>
                        </a:rPr>
                        <a:t>632,8 </a:t>
                      </a:r>
                      <a:r>
                        <a:rPr lang="ru-RU" sz="1200" dirty="0" err="1">
                          <a:solidFill>
                            <a:schemeClr val="tx1"/>
                          </a:solidFill>
                          <a:latin typeface="Georgia" pitchFamily="18" charset="0"/>
                          <a:ea typeface="Times New Roman"/>
                          <a:cs typeface="Times New Roman"/>
                        </a:rPr>
                        <a:t>nm</a:t>
                      </a:r>
                      <a:r>
                        <a:rPr lang="ru-RU" sz="1200" dirty="0">
                          <a:solidFill>
                            <a:schemeClr val="tx1"/>
                          </a:solidFill>
                          <a:latin typeface="Georgia" pitchFamily="18" charset="0"/>
                          <a:ea typeface="Times New Roman"/>
                          <a:cs typeface="Times New Roman"/>
                        </a:rPr>
                        <a:t> (543,5; 593,9; 611,8 </a:t>
                      </a:r>
                      <a:r>
                        <a:rPr lang="ru-RU" sz="1200" dirty="0" err="1">
                          <a:solidFill>
                            <a:schemeClr val="tx1"/>
                          </a:solidFill>
                          <a:latin typeface="Georgia" pitchFamily="18" charset="0"/>
                          <a:ea typeface="Times New Roman"/>
                          <a:cs typeface="Times New Roman"/>
                        </a:rPr>
                        <a:t>nm</a:t>
                      </a:r>
                      <a:r>
                        <a:rPr lang="ru-RU" sz="1200" dirty="0">
                          <a:solidFill>
                            <a:schemeClr val="tx1"/>
                          </a:solidFill>
                          <a:latin typeface="Georgia" pitchFamily="18" charset="0"/>
                          <a:ea typeface="Times New Roman"/>
                          <a:cs typeface="Times New Roman"/>
                        </a:rPr>
                        <a:t>, 1,1523; 1,52; 3,3913 </a:t>
                      </a:r>
                      <a:r>
                        <a:rPr lang="ru-RU" sz="1200" dirty="0" err="1">
                          <a:solidFill>
                            <a:schemeClr val="tx1"/>
                          </a:solidFill>
                          <a:latin typeface="Georgia" pitchFamily="18" charset="0"/>
                          <a:ea typeface="Times New Roman"/>
                          <a:cs typeface="Times New Roman"/>
                        </a:rPr>
                        <a:t>mkm</a:t>
                      </a:r>
                      <a:r>
                        <a:rPr lang="ru-RU" sz="1200" dirty="0">
                          <a:solidFill>
                            <a:schemeClr val="tx1"/>
                          </a:solidFill>
                          <a:latin typeface="Georgia" pitchFamily="18" charset="0"/>
                          <a:ea typeface="Times New Roman"/>
                          <a:cs typeface="Times New Roman"/>
                        </a:rPr>
                        <a:t>)</a:t>
                      </a: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a:solidFill>
                            <a:schemeClr val="tx1"/>
                          </a:solidFill>
                          <a:latin typeface="Georgia" pitchFamily="18" charset="0"/>
                          <a:ea typeface="Times New Roman"/>
                          <a:cs typeface="Times New Roman"/>
                        </a:rPr>
                        <a:t>Interferometriyada</a:t>
                      </a:r>
                      <a:r>
                        <a:rPr lang="ru-RU" sz="1200">
                          <a:solidFill>
                            <a:schemeClr val="tx1"/>
                          </a:solidFill>
                          <a:latin typeface="Georgia" pitchFamily="18" charset="0"/>
                          <a:ea typeface="Times New Roman"/>
                          <a:cs typeface="Times New Roman"/>
                        </a:rPr>
                        <a:t>, </a:t>
                      </a:r>
                      <a:r>
                        <a:rPr lang="en-US" sz="1200">
                          <a:solidFill>
                            <a:schemeClr val="tx1"/>
                          </a:solidFill>
                          <a:latin typeface="Georgia" pitchFamily="18" charset="0"/>
                          <a:ea typeface="Times New Roman"/>
                          <a:cs typeface="Times New Roman"/>
                        </a:rPr>
                        <a:t>golografiya</a:t>
                      </a:r>
                      <a:r>
                        <a:rPr lang="ru-RU" sz="1200">
                          <a:solidFill>
                            <a:schemeClr val="tx1"/>
                          </a:solidFill>
                          <a:latin typeface="Georgia" pitchFamily="18" charset="0"/>
                          <a:ea typeface="Times New Roman"/>
                          <a:cs typeface="Times New Roman"/>
                        </a:rPr>
                        <a:t>, </a:t>
                      </a:r>
                      <a:r>
                        <a:rPr lang="en-US" sz="1200">
                          <a:solidFill>
                            <a:schemeClr val="tx1"/>
                          </a:solidFill>
                          <a:latin typeface="Georgia" pitchFamily="18" charset="0"/>
                          <a:ea typeface="Times New Roman"/>
                          <a:cs typeface="Times New Roman"/>
                        </a:rPr>
                        <a:t>spektroskopiya</a:t>
                      </a:r>
                      <a:r>
                        <a:rPr lang="ru-RU" sz="1200">
                          <a:solidFill>
                            <a:schemeClr val="tx1"/>
                          </a:solidFill>
                          <a:latin typeface="Georgia" pitchFamily="18" charset="0"/>
                          <a:ea typeface="Times New Roman"/>
                          <a:cs typeface="Times New Roman"/>
                        </a:rPr>
                        <a:t>, </a:t>
                      </a:r>
                      <a:r>
                        <a:rPr lang="en-US" sz="1200">
                          <a:solidFill>
                            <a:schemeClr val="tx1"/>
                          </a:solidFill>
                          <a:latin typeface="Georgia" pitchFamily="18" charset="0"/>
                          <a:ea typeface="Times New Roman"/>
                          <a:cs typeface="Times New Roman"/>
                        </a:rPr>
                        <a:t>shtrix kodlarni o</a:t>
                      </a:r>
                      <a:r>
                        <a:rPr lang="ru-RU" sz="1200">
                          <a:solidFill>
                            <a:schemeClr val="tx1"/>
                          </a:solidFill>
                          <a:latin typeface="Georgia" pitchFamily="18" charset="0"/>
                          <a:ea typeface="Times New Roman"/>
                          <a:cs typeface="Times New Roman"/>
                        </a:rPr>
                        <a:t>`</a:t>
                      </a:r>
                      <a:r>
                        <a:rPr lang="en-US" sz="1200">
                          <a:solidFill>
                            <a:schemeClr val="tx1"/>
                          </a:solidFill>
                          <a:latin typeface="Georgia" pitchFamily="18" charset="0"/>
                          <a:ea typeface="Times New Roman"/>
                          <a:cs typeface="Times New Roman"/>
                        </a:rPr>
                        <a:t>qishda</a:t>
                      </a:r>
                      <a:r>
                        <a:rPr lang="ru-RU" sz="1200">
                          <a:solidFill>
                            <a:schemeClr val="tx1"/>
                          </a:solidFill>
                          <a:latin typeface="Georgia" pitchFamily="18" charset="0"/>
                          <a:ea typeface="Times New Roman"/>
                          <a:cs typeface="Times New Roman"/>
                        </a:rPr>
                        <a:t>, </a:t>
                      </a:r>
                      <a:r>
                        <a:rPr lang="en-US" sz="1200">
                          <a:solidFill>
                            <a:schemeClr val="tx1"/>
                          </a:solidFill>
                          <a:latin typeface="Georgia" pitchFamily="18" charset="0"/>
                          <a:ea typeface="Times New Roman"/>
                          <a:cs typeface="Times New Roman"/>
                        </a:rPr>
                        <a:t>optik effektlarni demonstratsiya qilishda va h</a:t>
                      </a:r>
                      <a:r>
                        <a:rPr lang="ru-RU" sz="1200">
                          <a:solidFill>
                            <a:schemeClr val="tx1"/>
                          </a:solidFill>
                          <a:latin typeface="Georgia" pitchFamily="18" charset="0"/>
                          <a:ea typeface="Times New Roman"/>
                          <a:cs typeface="Times New Roman"/>
                        </a:rPr>
                        <a:t>.</a:t>
                      </a:r>
                      <a:r>
                        <a:rPr lang="en-US" sz="1200">
                          <a:solidFill>
                            <a:schemeClr val="tx1"/>
                          </a:solidFill>
                          <a:latin typeface="Georgia" pitchFamily="18" charset="0"/>
                          <a:ea typeface="Times New Roman"/>
                          <a:cs typeface="Times New Roman"/>
                        </a:rPr>
                        <a:t>k</a:t>
                      </a:r>
                      <a:endParaRPr lang="ru-RU" sz="120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460356">
                <a:tc>
                  <a:txBody>
                    <a:bodyPr/>
                    <a:lstStyle/>
                    <a:p>
                      <a:pPr>
                        <a:lnSpc>
                          <a:spcPct val="115000"/>
                        </a:lnSpc>
                        <a:spcAft>
                          <a:spcPts val="0"/>
                        </a:spcAft>
                      </a:pPr>
                      <a:r>
                        <a:rPr lang="en-US" sz="1200" u="none" strike="noStrike" dirty="0" smtClean="0">
                          <a:solidFill>
                            <a:schemeClr val="tx1"/>
                          </a:solidFill>
                          <a:latin typeface="Georgia" pitchFamily="18" charset="0"/>
                          <a:ea typeface="Times New Roman"/>
                          <a:cs typeface="Times New Roman"/>
                        </a:rPr>
                        <a:t>Argon</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ru-RU" sz="1200" dirty="0">
                          <a:solidFill>
                            <a:schemeClr val="tx1"/>
                          </a:solidFill>
                          <a:latin typeface="Georgia" pitchFamily="18" charset="0"/>
                          <a:ea typeface="Times New Roman"/>
                          <a:cs typeface="Times New Roman"/>
                        </a:rPr>
                        <a:t>488,0; 514,5 </a:t>
                      </a:r>
                      <a:r>
                        <a:rPr lang="ru-RU" sz="1200" dirty="0" err="1">
                          <a:solidFill>
                            <a:schemeClr val="tx1"/>
                          </a:solidFill>
                          <a:latin typeface="Georgia" pitchFamily="18" charset="0"/>
                          <a:ea typeface="Times New Roman"/>
                          <a:cs typeface="Times New Roman"/>
                        </a:rPr>
                        <a:t>nm</a:t>
                      </a:r>
                      <a:r>
                        <a:rPr lang="ru-RU" sz="1200" dirty="0">
                          <a:solidFill>
                            <a:schemeClr val="tx1"/>
                          </a:solidFill>
                          <a:latin typeface="Georgia" pitchFamily="18" charset="0"/>
                          <a:ea typeface="Times New Roman"/>
                          <a:cs typeface="Times New Roman"/>
                        </a:rPr>
                        <a:t>, (351; 465,8; 472,7; 528,7 </a:t>
                      </a:r>
                      <a:r>
                        <a:rPr lang="ru-RU" sz="1200" dirty="0" err="1">
                          <a:solidFill>
                            <a:schemeClr val="tx1"/>
                          </a:solidFill>
                          <a:latin typeface="Georgia" pitchFamily="18" charset="0"/>
                          <a:ea typeface="Times New Roman"/>
                          <a:cs typeface="Times New Roman"/>
                        </a:rPr>
                        <a:t>nm</a:t>
                      </a:r>
                      <a:r>
                        <a:rPr lang="ru-RU" sz="1200" dirty="0">
                          <a:solidFill>
                            <a:schemeClr val="tx1"/>
                          </a:solidFill>
                          <a:latin typeface="Georgia" pitchFamily="18" charset="0"/>
                          <a:ea typeface="Times New Roman"/>
                          <a:cs typeface="Times New Roman"/>
                        </a:rPr>
                        <a:t>)</a:t>
                      </a: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dirty="0" err="1">
                          <a:solidFill>
                            <a:schemeClr val="tx1"/>
                          </a:solidFill>
                          <a:latin typeface="Georgia" pitchFamily="18" charset="0"/>
                          <a:ea typeface="Times New Roman"/>
                          <a:cs typeface="Times New Roman"/>
                        </a:rPr>
                        <a:t>Ko</a:t>
                      </a:r>
                      <a:r>
                        <a:rPr lang="ru-RU" sz="1200" dirty="0">
                          <a:solidFill>
                            <a:schemeClr val="tx1"/>
                          </a:solidFill>
                          <a:latin typeface="Georgia" pitchFamily="18" charset="0"/>
                          <a:ea typeface="Times New Roman"/>
                          <a:cs typeface="Times New Roman"/>
                        </a:rPr>
                        <a:t>`</a:t>
                      </a:r>
                      <a:r>
                        <a:rPr lang="en-US" sz="1200" dirty="0">
                          <a:solidFill>
                            <a:schemeClr val="tx1"/>
                          </a:solidFill>
                          <a:latin typeface="Georgia" pitchFamily="18" charset="0"/>
                          <a:ea typeface="Times New Roman"/>
                          <a:cs typeface="Times New Roman"/>
                        </a:rPr>
                        <a:t>z  </a:t>
                      </a:r>
                      <a:r>
                        <a:rPr lang="en-US" sz="1200" dirty="0" err="1">
                          <a:solidFill>
                            <a:schemeClr val="tx1"/>
                          </a:solidFill>
                          <a:latin typeface="Georgia" pitchFamily="18" charset="0"/>
                          <a:ea typeface="Times New Roman"/>
                          <a:cs typeface="Times New Roman"/>
                        </a:rPr>
                        <a:t>pardalarini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davolashda</a:t>
                      </a:r>
                      <a:r>
                        <a:rPr lang="ru-RU"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litografiya</a:t>
                      </a:r>
                      <a:r>
                        <a:rPr lang="ru-RU"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nashryot</a:t>
                      </a:r>
                      <a:r>
                        <a:rPr lang="ru-RU"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lazerlarni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damlash</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sistemasi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sifatida</a:t>
                      </a:r>
                      <a:r>
                        <a:rPr lang="en-US" sz="1200" dirty="0">
                          <a:solidFill>
                            <a:schemeClr val="tx1"/>
                          </a:solidFill>
                          <a:latin typeface="Georgia" pitchFamily="18" charset="0"/>
                          <a:ea typeface="Times New Roman"/>
                          <a:cs typeface="Times New Roman"/>
                        </a:rPr>
                        <a:t> </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460356">
                <a:tc>
                  <a:txBody>
                    <a:bodyPr/>
                    <a:lstStyle/>
                    <a:p>
                      <a:pPr>
                        <a:lnSpc>
                          <a:spcPct val="115000"/>
                        </a:lnSpc>
                        <a:spcAft>
                          <a:spcPts val="0"/>
                        </a:spcAft>
                      </a:pPr>
                      <a:r>
                        <a:rPr lang="en-US" sz="1200">
                          <a:solidFill>
                            <a:schemeClr val="tx1"/>
                          </a:solidFill>
                          <a:latin typeface="Georgia" pitchFamily="18" charset="0"/>
                          <a:ea typeface="Times New Roman"/>
                          <a:cs typeface="Times New Roman"/>
                        </a:rPr>
                        <a:t>Kripton</a:t>
                      </a:r>
                      <a:endParaRPr lang="ru-RU" sz="120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ru-RU" sz="1200" dirty="0">
                          <a:solidFill>
                            <a:schemeClr val="tx1"/>
                          </a:solidFill>
                          <a:latin typeface="Georgia" pitchFamily="18" charset="0"/>
                          <a:ea typeface="Times New Roman"/>
                          <a:cs typeface="Times New Roman"/>
                        </a:rPr>
                        <a:t>416; 530,9; 568,2; 647,1; 676,4; 752,5; 799,3 </a:t>
                      </a:r>
                      <a:r>
                        <a:rPr lang="ru-RU" sz="1200" dirty="0" err="1">
                          <a:solidFill>
                            <a:schemeClr val="tx1"/>
                          </a:solidFill>
                          <a:latin typeface="Georgia" pitchFamily="18" charset="0"/>
                          <a:ea typeface="Times New Roman"/>
                          <a:cs typeface="Times New Roman"/>
                        </a:rPr>
                        <a:t>nm</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dirty="0" err="1">
                          <a:solidFill>
                            <a:schemeClr val="tx1"/>
                          </a:solidFill>
                          <a:latin typeface="Georgia" pitchFamily="18" charset="0"/>
                          <a:ea typeface="Times New Roman"/>
                          <a:cs typeface="Times New Roman"/>
                        </a:rPr>
                        <a:t>Ilmiy</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tadqiqot</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ishlarida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va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turli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hildagi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shoularda</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254775">
                <a:tc>
                  <a:txBody>
                    <a:bodyPr/>
                    <a:lstStyle/>
                    <a:p>
                      <a:pPr>
                        <a:lnSpc>
                          <a:spcPct val="115000"/>
                        </a:lnSpc>
                        <a:spcAft>
                          <a:spcPts val="0"/>
                        </a:spcAft>
                      </a:pPr>
                      <a:r>
                        <a:rPr lang="en-US" sz="1200">
                          <a:solidFill>
                            <a:schemeClr val="tx1"/>
                          </a:solidFill>
                          <a:latin typeface="Georgia" pitchFamily="18" charset="0"/>
                          <a:ea typeface="Times New Roman"/>
                          <a:cs typeface="Times New Roman"/>
                        </a:rPr>
                        <a:t>Ksenon</a:t>
                      </a:r>
                      <a:endParaRPr lang="ru-RU" sz="120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dirty="0">
                          <a:solidFill>
                            <a:schemeClr val="tx1"/>
                          </a:solidFill>
                          <a:latin typeface="Georgia" pitchFamily="18" charset="0"/>
                          <a:ea typeface="Times New Roman"/>
                          <a:cs typeface="Times New Roman"/>
                        </a:rPr>
                        <a:t>IQ</a:t>
                      </a:r>
                      <a:r>
                        <a:rPr lang="ru-RU"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Optik</a:t>
                      </a:r>
                      <a:r>
                        <a:rPr lang="ru-RU" sz="1200" dirty="0">
                          <a:solidFill>
                            <a:schemeClr val="tx1"/>
                          </a:solidFill>
                          <a:latin typeface="Georgia" pitchFamily="18" charset="0"/>
                          <a:ea typeface="Times New Roman"/>
                          <a:cs typeface="Times New Roman"/>
                        </a:rPr>
                        <a:t>, </a:t>
                      </a:r>
                      <a:r>
                        <a:rPr lang="en-US" sz="1200" dirty="0">
                          <a:solidFill>
                            <a:schemeClr val="tx1"/>
                          </a:solidFill>
                          <a:latin typeface="Georgia" pitchFamily="18" charset="0"/>
                          <a:ea typeface="Times New Roman"/>
                          <a:cs typeface="Times New Roman"/>
                        </a:rPr>
                        <a:t>UB </a:t>
                      </a:r>
                      <a:r>
                        <a:rPr lang="en-US" sz="1200" dirty="0" err="1">
                          <a:solidFill>
                            <a:schemeClr val="tx1"/>
                          </a:solidFill>
                          <a:latin typeface="Georgia" pitchFamily="18" charset="0"/>
                          <a:ea typeface="Times New Roman"/>
                          <a:cs typeface="Times New Roman"/>
                        </a:rPr>
                        <a:t>sohalarda</a:t>
                      </a:r>
                      <a:r>
                        <a:rPr lang="en-US" sz="1200" dirty="0">
                          <a:solidFill>
                            <a:schemeClr val="tx1"/>
                          </a:solidFill>
                          <a:latin typeface="Georgia" pitchFamily="18" charset="0"/>
                          <a:ea typeface="Times New Roman"/>
                          <a:cs typeface="Times New Roman"/>
                        </a:rPr>
                        <a:t> </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a:solidFill>
                            <a:schemeClr val="tx1"/>
                          </a:solidFill>
                          <a:latin typeface="Georgia" pitchFamily="18" charset="0"/>
                          <a:ea typeface="Times New Roman"/>
                          <a:cs typeface="Times New Roman"/>
                        </a:rPr>
                        <a:t>Ilmiy tadqiqot ishlarida</a:t>
                      </a:r>
                      <a:endParaRPr lang="ru-RU" sz="120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60356">
                <a:tc>
                  <a:txBody>
                    <a:bodyPr/>
                    <a:lstStyle/>
                    <a:p>
                      <a:pPr>
                        <a:lnSpc>
                          <a:spcPct val="115000"/>
                        </a:lnSpc>
                        <a:spcAft>
                          <a:spcPts val="0"/>
                        </a:spcAft>
                      </a:pPr>
                      <a:r>
                        <a:rPr lang="en-US" sz="1200">
                          <a:solidFill>
                            <a:schemeClr val="tx1"/>
                          </a:solidFill>
                          <a:latin typeface="Georgia" pitchFamily="18" charset="0"/>
                          <a:ea typeface="Times New Roman"/>
                          <a:cs typeface="Times New Roman"/>
                        </a:rPr>
                        <a:t>Azot</a:t>
                      </a:r>
                      <a:endParaRPr lang="ru-RU" sz="120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ru-RU" sz="1200">
                          <a:solidFill>
                            <a:schemeClr val="tx1"/>
                          </a:solidFill>
                          <a:latin typeface="Georgia" pitchFamily="18" charset="0"/>
                          <a:ea typeface="Times New Roman"/>
                          <a:cs typeface="Times New Roman"/>
                        </a:rPr>
                        <a:t>337,1 nm (316; 357 nm)</a:t>
                      </a: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dirty="0" err="1">
                          <a:solidFill>
                            <a:schemeClr val="tx1"/>
                          </a:solidFill>
                          <a:latin typeface="Georgia" pitchFamily="18" charset="0"/>
                          <a:ea typeface="Times New Roman"/>
                          <a:cs typeface="Times New Roman"/>
                        </a:rPr>
                        <a:t>Atmosferaning</a:t>
                      </a:r>
                      <a:r>
                        <a:rPr lang="en-US" sz="1200" dirty="0">
                          <a:solidFill>
                            <a:schemeClr val="tx1"/>
                          </a:solidFill>
                          <a:latin typeface="Georgia" pitchFamily="18" charset="0"/>
                          <a:ea typeface="Times New Roman"/>
                          <a:cs typeface="Times New Roman"/>
                        </a:rPr>
                        <a:t> </a:t>
                      </a:r>
                      <a:r>
                        <a:rPr lang="en-US" sz="1200" dirty="0" err="1" smtClean="0">
                          <a:solidFill>
                            <a:schemeClr val="tx1"/>
                          </a:solidFill>
                          <a:latin typeface="Georgia" pitchFamily="18" charset="0"/>
                          <a:ea typeface="Times New Roman"/>
                          <a:cs typeface="Times New Roman"/>
                        </a:rPr>
                        <a:t>ifloslanish</a:t>
                      </a:r>
                      <a:r>
                        <a:rPr lang="en-US" sz="1200" dirty="0" smtClean="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darajasini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tadqiq</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qilishda</a:t>
                      </a:r>
                      <a:r>
                        <a:rPr lang="ru-RU"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bo</a:t>
                      </a:r>
                      <a:r>
                        <a:rPr lang="ru-RU" sz="1200" dirty="0">
                          <a:solidFill>
                            <a:schemeClr val="tx1"/>
                          </a:solidFill>
                          <a:latin typeface="Georgia" pitchFamily="18" charset="0"/>
                          <a:ea typeface="Times New Roman"/>
                          <a:cs typeface="Times New Roman"/>
                        </a:rPr>
                        <a:t>`</a:t>
                      </a:r>
                      <a:r>
                        <a:rPr lang="en-US" sz="1200" dirty="0" err="1">
                          <a:solidFill>
                            <a:schemeClr val="tx1"/>
                          </a:solidFill>
                          <a:latin typeface="Georgia" pitchFamily="18" charset="0"/>
                          <a:ea typeface="Times New Roman"/>
                          <a:cs typeface="Times New Roman"/>
                        </a:rPr>
                        <a:t>yoq</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lazerlarini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damlashda</a:t>
                      </a:r>
                      <a:r>
                        <a:rPr lang="ru-RU"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tadqiqot</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ishlarida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va</a:t>
                      </a:r>
                      <a:r>
                        <a:rPr lang="en-US" sz="1200" dirty="0">
                          <a:solidFill>
                            <a:schemeClr val="tx1"/>
                          </a:solidFill>
                          <a:latin typeface="Georgia" pitchFamily="18" charset="0"/>
                          <a:ea typeface="Times New Roman"/>
                          <a:cs typeface="Times New Roman"/>
                        </a:rPr>
                        <a:t> o</a:t>
                      </a:r>
                      <a:r>
                        <a:rPr lang="ru-RU" sz="1200" dirty="0">
                          <a:solidFill>
                            <a:schemeClr val="tx1"/>
                          </a:solidFill>
                          <a:latin typeface="Georgia" pitchFamily="18" charset="0"/>
                          <a:ea typeface="Times New Roman"/>
                          <a:cs typeface="Times New Roman"/>
                        </a:rPr>
                        <a:t>`</a:t>
                      </a:r>
                      <a:r>
                        <a:rPr lang="en-US" sz="1200" dirty="0" err="1">
                          <a:solidFill>
                            <a:schemeClr val="tx1"/>
                          </a:solidFill>
                          <a:latin typeface="Georgia" pitchFamily="18" charset="0"/>
                          <a:ea typeface="Times New Roman"/>
                          <a:cs typeface="Times New Roman"/>
                        </a:rPr>
                        <a:t>quv</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laboratoriyalarida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ishlatiladi</a:t>
                      </a:r>
                      <a:r>
                        <a:rPr lang="ru-RU" sz="1200" dirty="0">
                          <a:solidFill>
                            <a:schemeClr val="tx1"/>
                          </a:solidFill>
                          <a:latin typeface="Georgia" pitchFamily="18" charset="0"/>
                          <a:ea typeface="Times New Roman"/>
                          <a:cs typeface="Times New Roman"/>
                        </a:rPr>
                        <a:t>. </a:t>
                      </a: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5"/>
                  </a:ext>
                </a:extLst>
              </a:tr>
              <a:tr h="847339">
                <a:tc>
                  <a:txBody>
                    <a:bodyPr/>
                    <a:lstStyle/>
                    <a:p>
                      <a:pPr>
                        <a:lnSpc>
                          <a:spcPct val="115000"/>
                        </a:lnSpc>
                        <a:spcAft>
                          <a:spcPts val="0"/>
                        </a:spcAft>
                      </a:pPr>
                      <a:r>
                        <a:rPr lang="en-US" sz="1200" u="none" strike="noStrike" dirty="0" err="1" smtClean="0">
                          <a:solidFill>
                            <a:schemeClr val="tx1"/>
                          </a:solidFill>
                          <a:latin typeface="Georgia" pitchFamily="18" charset="0"/>
                          <a:ea typeface="Times New Roman"/>
                          <a:cs typeface="Times New Roman"/>
                        </a:rPr>
                        <a:t>Vodorod</a:t>
                      </a:r>
                      <a:r>
                        <a:rPr lang="ru-RU" sz="1200" dirty="0" smtClean="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ftori</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dirty="0">
                          <a:solidFill>
                            <a:schemeClr val="tx1"/>
                          </a:solidFill>
                          <a:latin typeface="Georgia" pitchFamily="18" charset="0"/>
                          <a:ea typeface="Times New Roman"/>
                          <a:cs typeface="Times New Roman"/>
                        </a:rPr>
                        <a:t>2,7—2,9 </a:t>
                      </a:r>
                      <a:r>
                        <a:rPr lang="en-US" sz="1200" dirty="0" err="1">
                          <a:solidFill>
                            <a:schemeClr val="tx1"/>
                          </a:solidFill>
                          <a:latin typeface="Georgia" pitchFamily="18" charset="0"/>
                          <a:ea typeface="Times New Roman"/>
                          <a:cs typeface="Times New Roman"/>
                        </a:rPr>
                        <a:t>mkm</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Ftorid</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vodorod</a:t>
                      </a:r>
                      <a:r>
                        <a:rPr lang="en-US" sz="1200" dirty="0">
                          <a:solidFill>
                            <a:schemeClr val="tx1"/>
                          </a:solidFill>
                          <a:latin typeface="Georgia" pitchFamily="18" charset="0"/>
                          <a:ea typeface="Times New Roman"/>
                          <a:cs typeface="Times New Roman"/>
                        </a:rPr>
                        <a:t>)</a:t>
                      </a:r>
                      <a:endParaRPr lang="ru-RU" sz="1200" dirty="0">
                        <a:solidFill>
                          <a:schemeClr val="tx1"/>
                        </a:solidFill>
                        <a:latin typeface="Georgia" pitchFamily="18" charset="0"/>
                        <a:ea typeface="Times New Roman"/>
                        <a:cs typeface="Times New Roman"/>
                      </a:endParaRPr>
                    </a:p>
                    <a:p>
                      <a:pPr>
                        <a:lnSpc>
                          <a:spcPct val="115000"/>
                        </a:lnSpc>
                        <a:spcAft>
                          <a:spcPts val="0"/>
                        </a:spcAft>
                      </a:pPr>
                      <a:r>
                        <a:rPr lang="en-US" sz="1200" dirty="0">
                          <a:solidFill>
                            <a:schemeClr val="tx1"/>
                          </a:solidFill>
                          <a:latin typeface="Georgia" pitchFamily="18" charset="0"/>
                          <a:ea typeface="Times New Roman"/>
                          <a:cs typeface="Times New Roman"/>
                        </a:rPr>
                        <a:t> 3,6—4,2 </a:t>
                      </a:r>
                      <a:r>
                        <a:rPr lang="en-US" sz="1200" dirty="0" err="1">
                          <a:solidFill>
                            <a:schemeClr val="tx1"/>
                          </a:solidFill>
                          <a:latin typeface="Georgia" pitchFamily="18" charset="0"/>
                          <a:ea typeface="Times New Roman"/>
                          <a:cs typeface="Times New Roman"/>
                        </a:rPr>
                        <a:t>mkm</a:t>
                      </a:r>
                      <a:r>
                        <a:rPr lang="en-US" sz="1200" dirty="0">
                          <a:solidFill>
                            <a:schemeClr val="tx1"/>
                          </a:solidFill>
                          <a:latin typeface="Georgia" pitchFamily="18" charset="0"/>
                          <a:ea typeface="Times New Roman"/>
                          <a:cs typeface="Times New Roman"/>
                        </a:rPr>
                        <a:t> (</a:t>
                      </a:r>
                      <a:r>
                        <a:rPr lang="en-US" sz="1200" u="none" strike="noStrike" dirty="0" err="1" smtClean="0">
                          <a:solidFill>
                            <a:schemeClr val="tx1"/>
                          </a:solidFill>
                          <a:latin typeface="Georgia" pitchFamily="18" charset="0"/>
                          <a:ea typeface="Times New Roman"/>
                          <a:cs typeface="Times New Roman"/>
                        </a:rPr>
                        <a:t>ftorid</a:t>
                      </a:r>
                      <a:r>
                        <a:rPr lang="en-US" sz="1200" u="none" strike="noStrike" baseline="0" dirty="0" smtClean="0">
                          <a:solidFill>
                            <a:schemeClr val="tx1"/>
                          </a:solidFill>
                          <a:latin typeface="Georgia" pitchFamily="18" charset="0"/>
                          <a:ea typeface="Times New Roman"/>
                          <a:cs typeface="Times New Roman"/>
                        </a:rPr>
                        <a:t> </a:t>
                      </a:r>
                      <a:r>
                        <a:rPr lang="en-US" sz="1200" dirty="0" err="1" smtClean="0">
                          <a:solidFill>
                            <a:schemeClr val="tx1"/>
                          </a:solidFill>
                          <a:latin typeface="Georgia" pitchFamily="18" charset="0"/>
                          <a:ea typeface="Times New Roman"/>
                          <a:cs typeface="Times New Roman"/>
                        </a:rPr>
                        <a:t>deyteriy</a:t>
                      </a:r>
                      <a:r>
                        <a:rPr lang="en-US" sz="1200" dirty="0">
                          <a:solidFill>
                            <a:schemeClr val="tx1"/>
                          </a:solidFill>
                          <a:latin typeface="Georgia" pitchFamily="18" charset="0"/>
                          <a:ea typeface="Times New Roman"/>
                          <a:cs typeface="Times New Roman"/>
                        </a:rPr>
                        <a:t>)</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dirty="0" err="1">
                          <a:solidFill>
                            <a:schemeClr val="tx1"/>
                          </a:solidFill>
                          <a:latin typeface="Georgia" pitchFamily="18" charset="0"/>
                          <a:ea typeface="Times New Roman"/>
                          <a:cs typeface="Times New Roman"/>
                        </a:rPr>
                        <a:t>Impulsli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va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uzluksiz</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rejimda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juda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katta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quvvatda</a:t>
                      </a:r>
                      <a:r>
                        <a:rPr lang="en-US" sz="1200" dirty="0">
                          <a:solidFill>
                            <a:schemeClr val="tx1"/>
                          </a:solidFill>
                          <a:latin typeface="Georgia" pitchFamily="18" charset="0"/>
                          <a:ea typeface="Times New Roman"/>
                          <a:cs typeface="Times New Roman"/>
                        </a:rPr>
                        <a:t> TERROVATT </a:t>
                      </a:r>
                      <a:r>
                        <a:rPr lang="en-US" sz="1200" dirty="0" err="1">
                          <a:solidFill>
                            <a:schemeClr val="tx1"/>
                          </a:solidFill>
                          <a:latin typeface="Georgia" pitchFamily="18" charset="0"/>
                          <a:ea typeface="Times New Roman"/>
                          <a:cs typeface="Times New Roman"/>
                        </a:rPr>
                        <a:t>sohasida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ishlaydi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hozirgi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kundagi</a:t>
                      </a:r>
                      <a:r>
                        <a:rPr lang="en-US" sz="1200" dirty="0">
                          <a:solidFill>
                            <a:schemeClr val="tx1"/>
                          </a:solidFill>
                          <a:latin typeface="Georgia" pitchFamily="18" charset="0"/>
                          <a:ea typeface="Times New Roman"/>
                          <a:cs typeface="Times New Roman"/>
                        </a:rPr>
                        <a:t> eng </a:t>
                      </a:r>
                      <a:r>
                        <a:rPr lang="en-US" sz="1200" dirty="0" err="1">
                          <a:solidFill>
                            <a:schemeClr val="tx1"/>
                          </a:solidFill>
                          <a:latin typeface="Georgia" pitchFamily="18" charset="0"/>
                          <a:ea typeface="Times New Roman"/>
                          <a:cs typeface="Times New Roman"/>
                        </a:rPr>
                        <a:t>quvvatli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lazerlardan</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biri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Buni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ko`pincha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qurollari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sifatida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va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termoyadro</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sintezida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qo`llanilinadi</a:t>
                      </a:r>
                      <a:r>
                        <a:rPr lang="en-US" sz="1200" dirty="0">
                          <a:solidFill>
                            <a:schemeClr val="tx1"/>
                          </a:solidFill>
                          <a:latin typeface="Georgia" pitchFamily="18" charset="0"/>
                          <a:ea typeface="Times New Roman"/>
                          <a:cs typeface="Times New Roman"/>
                        </a:rPr>
                        <a:t>.</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6"/>
                  </a:ext>
                </a:extLst>
              </a:tr>
              <a:tr h="649819">
                <a:tc>
                  <a:txBody>
                    <a:bodyPr/>
                    <a:lstStyle/>
                    <a:p>
                      <a:pPr>
                        <a:lnSpc>
                          <a:spcPct val="115000"/>
                        </a:lnSpc>
                        <a:spcAft>
                          <a:spcPts val="0"/>
                        </a:spcAft>
                      </a:pPr>
                      <a:r>
                        <a:rPr lang="en-US" sz="1200" u="none" strike="noStrike" dirty="0" err="1">
                          <a:solidFill>
                            <a:schemeClr val="tx1"/>
                          </a:solidFill>
                          <a:latin typeface="Georgia" pitchFamily="18" charset="0"/>
                          <a:ea typeface="Times New Roman"/>
                          <a:cs typeface="Times New Roman"/>
                        </a:rPr>
                        <a:t>Kimyoviy</a:t>
                      </a:r>
                      <a:r>
                        <a:rPr lang="en-US" sz="1200" u="none" strike="noStrike" dirty="0">
                          <a:solidFill>
                            <a:schemeClr val="tx1"/>
                          </a:solidFill>
                          <a:latin typeface="Georgia" pitchFamily="18" charset="0"/>
                          <a:ea typeface="Times New Roman"/>
                          <a:cs typeface="Times New Roman"/>
                        </a:rPr>
                        <a:t> </a:t>
                      </a:r>
                      <a:r>
                        <a:rPr lang="en-US" sz="1200" u="none" strike="noStrike" dirty="0" err="1">
                          <a:solidFill>
                            <a:schemeClr val="tx1"/>
                          </a:solidFill>
                          <a:latin typeface="Georgia" pitchFamily="18" charset="0"/>
                          <a:ea typeface="Times New Roman"/>
                          <a:cs typeface="Times New Roman"/>
                        </a:rPr>
                        <a:t>lazer</a:t>
                      </a:r>
                      <a:r>
                        <a:rPr lang="en-US" sz="1200" u="none" strike="noStrike" dirty="0">
                          <a:solidFill>
                            <a:schemeClr val="tx1"/>
                          </a:solidFill>
                          <a:latin typeface="Georgia" pitchFamily="18" charset="0"/>
                          <a:ea typeface="Times New Roman"/>
                          <a:cs typeface="Times New Roman"/>
                        </a:rPr>
                        <a:t> </a:t>
                      </a:r>
                      <a:r>
                        <a:rPr lang="en-US" sz="1200" u="none" strike="noStrike" dirty="0" err="1">
                          <a:solidFill>
                            <a:schemeClr val="tx1"/>
                          </a:solidFill>
                          <a:latin typeface="Georgia" pitchFamily="18" charset="0"/>
                          <a:ea typeface="Times New Roman"/>
                          <a:cs typeface="Times New Roman"/>
                        </a:rPr>
                        <a:t>kislorod</a:t>
                      </a:r>
                      <a:r>
                        <a:rPr lang="en-US" sz="1200" u="none" strike="noStrike" dirty="0">
                          <a:solidFill>
                            <a:schemeClr val="tx1"/>
                          </a:solidFill>
                          <a:latin typeface="Georgia" pitchFamily="18" charset="0"/>
                          <a:ea typeface="Times New Roman"/>
                          <a:cs typeface="Times New Roman"/>
                        </a:rPr>
                        <a:t> </a:t>
                      </a:r>
                      <a:r>
                        <a:rPr lang="en-US" sz="1200" u="none" strike="noStrike" dirty="0" err="1">
                          <a:solidFill>
                            <a:schemeClr val="tx1"/>
                          </a:solidFill>
                          <a:latin typeface="Georgia" pitchFamily="18" charset="0"/>
                          <a:ea typeface="Times New Roman"/>
                          <a:cs typeface="Times New Roman"/>
                        </a:rPr>
                        <a:t>va</a:t>
                      </a:r>
                      <a:r>
                        <a:rPr lang="en-US" sz="1200" u="none" strike="noStrike" dirty="0">
                          <a:solidFill>
                            <a:schemeClr val="tx1"/>
                          </a:solidFill>
                          <a:latin typeface="Georgia" pitchFamily="18" charset="0"/>
                          <a:ea typeface="Times New Roman"/>
                          <a:cs typeface="Times New Roman"/>
                        </a:rPr>
                        <a:t> </a:t>
                      </a:r>
                      <a:r>
                        <a:rPr lang="en-US" sz="1200" u="none" strike="noStrike" dirty="0" err="1">
                          <a:solidFill>
                            <a:schemeClr val="tx1"/>
                          </a:solidFill>
                          <a:latin typeface="Georgia" pitchFamily="18" charset="0"/>
                          <a:ea typeface="Times New Roman"/>
                          <a:cs typeface="Times New Roman"/>
                        </a:rPr>
                        <a:t>yod</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ru-RU" sz="1200">
                          <a:solidFill>
                            <a:schemeClr val="tx1"/>
                          </a:solidFill>
                          <a:latin typeface="Georgia" pitchFamily="18" charset="0"/>
                          <a:ea typeface="Times New Roman"/>
                          <a:cs typeface="Times New Roman"/>
                        </a:rPr>
                        <a:t>1,315 mkm</a:t>
                      </a: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dirty="0" err="1">
                          <a:solidFill>
                            <a:schemeClr val="tx1"/>
                          </a:solidFill>
                          <a:latin typeface="Georgia" pitchFamily="18" charset="0"/>
                          <a:ea typeface="Times New Roman"/>
                          <a:cs typeface="Times New Roman"/>
                        </a:rPr>
                        <a:t>Impulsli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va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uzluksiz</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rejimda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juda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katta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quvvatda</a:t>
                      </a:r>
                      <a:r>
                        <a:rPr lang="en-US" sz="1200" dirty="0">
                          <a:solidFill>
                            <a:schemeClr val="tx1"/>
                          </a:solidFill>
                          <a:latin typeface="Georgia" pitchFamily="18" charset="0"/>
                          <a:ea typeface="Times New Roman"/>
                          <a:cs typeface="Times New Roman"/>
                        </a:rPr>
                        <a:t> MEGAVATT </a:t>
                      </a:r>
                      <a:r>
                        <a:rPr lang="en-US" sz="1200" dirty="0" err="1">
                          <a:solidFill>
                            <a:schemeClr val="tx1"/>
                          </a:solidFill>
                          <a:latin typeface="Georgia" pitchFamily="18" charset="0"/>
                          <a:ea typeface="Times New Roman"/>
                          <a:cs typeface="Times New Roman"/>
                        </a:rPr>
                        <a:t>sohasida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ishlaydi</a:t>
                      </a:r>
                      <a:r>
                        <a:rPr lang="ru-RU"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Buni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ko`pincha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qurollari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sifatida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va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termoyadro</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sintezida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qo`llanilinadi</a:t>
                      </a:r>
                      <a:r>
                        <a:rPr lang="en-US" sz="1200" dirty="0">
                          <a:solidFill>
                            <a:schemeClr val="tx1"/>
                          </a:solidFill>
                          <a:latin typeface="Georgia" pitchFamily="18" charset="0"/>
                          <a:ea typeface="Times New Roman"/>
                          <a:cs typeface="Times New Roman"/>
                        </a:rPr>
                        <a:t>. </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7"/>
                  </a:ext>
                </a:extLst>
              </a:tr>
              <a:tr h="460356">
                <a:tc>
                  <a:txBody>
                    <a:bodyPr/>
                    <a:lstStyle/>
                    <a:p>
                      <a:pPr>
                        <a:lnSpc>
                          <a:spcPct val="115000"/>
                        </a:lnSpc>
                        <a:spcAft>
                          <a:spcPts val="0"/>
                        </a:spcAft>
                      </a:pPr>
                      <a:r>
                        <a:rPr lang="en-US" sz="1200" u="none" strike="noStrike" dirty="0" err="1">
                          <a:solidFill>
                            <a:schemeClr val="tx1"/>
                          </a:solidFill>
                          <a:latin typeface="Georgia" pitchFamily="18" charset="0"/>
                          <a:ea typeface="Times New Roman"/>
                          <a:cs typeface="Times New Roman"/>
                        </a:rPr>
                        <a:t>Uglekislodli</a:t>
                      </a:r>
                      <a:r>
                        <a:rPr lang="en-US" sz="1200" u="none" strike="noStrike" dirty="0">
                          <a:solidFill>
                            <a:schemeClr val="tx1"/>
                          </a:solidFill>
                          <a:latin typeface="Georgia" pitchFamily="18" charset="0"/>
                          <a:ea typeface="Times New Roman"/>
                          <a:cs typeface="Times New Roman"/>
                        </a:rPr>
                        <a:t> </a:t>
                      </a:r>
                      <a:r>
                        <a:rPr lang="en-US" sz="1200" u="none" strike="noStrike" dirty="0" err="1" smtClean="0">
                          <a:solidFill>
                            <a:schemeClr val="tx1"/>
                          </a:solidFill>
                          <a:latin typeface="Georgia" pitchFamily="18" charset="0"/>
                          <a:ea typeface="Times New Roman"/>
                          <a:cs typeface="Times New Roman"/>
                        </a:rPr>
                        <a:t>lazer</a:t>
                      </a:r>
                      <a:r>
                        <a:rPr lang="ru-RU" sz="1200" dirty="0" smtClean="0">
                          <a:solidFill>
                            <a:schemeClr val="tx1"/>
                          </a:solidFill>
                          <a:latin typeface="Georgia" pitchFamily="18" charset="0"/>
                          <a:ea typeface="Times New Roman"/>
                          <a:cs typeface="Times New Roman"/>
                        </a:rPr>
                        <a:t>(</a:t>
                      </a:r>
                      <a:r>
                        <a:rPr lang="ru-RU" sz="1200" u="none" strike="noStrike" dirty="0" smtClean="0">
                          <a:solidFill>
                            <a:schemeClr val="tx1"/>
                          </a:solidFill>
                          <a:latin typeface="Georgia" pitchFamily="18" charset="0"/>
                          <a:ea typeface="Times New Roman"/>
                          <a:cs typeface="Times New Roman"/>
                        </a:rPr>
                        <a:t>CO</a:t>
                      </a:r>
                      <a:r>
                        <a:rPr lang="ru-RU" sz="1200" u="none" strike="noStrike" baseline="-25000" dirty="0" smtClean="0">
                          <a:solidFill>
                            <a:schemeClr val="tx1"/>
                          </a:solidFill>
                          <a:latin typeface="Georgia" pitchFamily="18" charset="0"/>
                          <a:ea typeface="Times New Roman"/>
                          <a:cs typeface="Times New Roman"/>
                        </a:rPr>
                        <a:t>2</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ru-RU" sz="1200">
                          <a:solidFill>
                            <a:schemeClr val="tx1"/>
                          </a:solidFill>
                          <a:latin typeface="Georgia" pitchFamily="18" charset="0"/>
                          <a:ea typeface="Times New Roman"/>
                          <a:cs typeface="Times New Roman"/>
                        </a:rPr>
                        <a:t>10,6 mkm, (9,6 mkm)</a:t>
                      </a: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a:solidFill>
                            <a:schemeClr val="tx1"/>
                          </a:solidFill>
                          <a:latin typeface="Georgia" pitchFamily="18" charset="0"/>
                          <a:ea typeface="Times New Roman"/>
                          <a:cs typeface="Times New Roman"/>
                        </a:rPr>
                        <a:t>Lazerli payvantlash</a:t>
                      </a:r>
                      <a:r>
                        <a:rPr lang="ru-RU" sz="1200">
                          <a:solidFill>
                            <a:schemeClr val="tx1"/>
                          </a:solidFill>
                          <a:latin typeface="Georgia" pitchFamily="18" charset="0"/>
                          <a:ea typeface="Times New Roman"/>
                          <a:cs typeface="Times New Roman"/>
                        </a:rPr>
                        <a:t>, </a:t>
                      </a:r>
                      <a:r>
                        <a:rPr lang="en-US" sz="1200">
                          <a:solidFill>
                            <a:schemeClr val="tx1"/>
                          </a:solidFill>
                          <a:latin typeface="Georgia" pitchFamily="18" charset="0"/>
                          <a:ea typeface="Times New Roman"/>
                          <a:cs typeface="Times New Roman"/>
                        </a:rPr>
                        <a:t>kesish</a:t>
                      </a:r>
                      <a:r>
                        <a:rPr lang="ru-RU" sz="1200">
                          <a:solidFill>
                            <a:schemeClr val="tx1"/>
                          </a:solidFill>
                          <a:latin typeface="Georgia" pitchFamily="18" charset="0"/>
                          <a:ea typeface="Times New Roman"/>
                          <a:cs typeface="Times New Roman"/>
                        </a:rPr>
                        <a:t>, </a:t>
                      </a:r>
                      <a:r>
                        <a:rPr lang="en-US" sz="1200">
                          <a:solidFill>
                            <a:schemeClr val="tx1"/>
                          </a:solidFill>
                          <a:latin typeface="Georgia" pitchFamily="18" charset="0"/>
                          <a:ea typeface="Times New Roman"/>
                          <a:cs typeface="Times New Roman"/>
                        </a:rPr>
                        <a:t>hirurgiya</a:t>
                      </a:r>
                      <a:endParaRPr lang="ru-RU" sz="120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8"/>
                  </a:ext>
                </a:extLst>
              </a:tr>
              <a:tr h="460356">
                <a:tc>
                  <a:txBody>
                    <a:bodyPr/>
                    <a:lstStyle/>
                    <a:p>
                      <a:pPr>
                        <a:lnSpc>
                          <a:spcPct val="115000"/>
                        </a:lnSpc>
                        <a:spcAft>
                          <a:spcPts val="0"/>
                        </a:spcAft>
                      </a:pPr>
                      <a:r>
                        <a:rPr lang="en-US" sz="1200" dirty="0" err="1">
                          <a:solidFill>
                            <a:schemeClr val="tx1"/>
                          </a:solidFill>
                          <a:latin typeface="Georgia" pitchFamily="18" charset="0"/>
                          <a:ea typeface="Times New Roman"/>
                          <a:cs typeface="Times New Roman"/>
                        </a:rPr>
                        <a:t>Monooksidli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uglerodli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a:t>
                      </a:r>
                      <a:r>
                        <a:rPr lang="ru-RU" sz="1200" dirty="0">
                          <a:solidFill>
                            <a:schemeClr val="tx1"/>
                          </a:solidFill>
                          <a:latin typeface="Georgia" pitchFamily="18" charset="0"/>
                          <a:ea typeface="Times New Roman"/>
                          <a:cs typeface="Times New Roman"/>
                        </a:rPr>
                        <a:t> (</a:t>
                      </a:r>
                      <a:r>
                        <a:rPr lang="ru-RU" sz="1200" u="none" strike="noStrike" dirty="0" smtClean="0">
                          <a:solidFill>
                            <a:schemeClr val="tx1"/>
                          </a:solidFill>
                          <a:latin typeface="Georgia" pitchFamily="18" charset="0"/>
                          <a:ea typeface="Times New Roman"/>
                          <a:cs typeface="Times New Roman"/>
                        </a:rPr>
                        <a:t>CO</a:t>
                      </a:r>
                      <a:r>
                        <a:rPr lang="en-US" sz="1200" u="none" strike="noStrike" dirty="0" smtClean="0">
                          <a:solidFill>
                            <a:schemeClr val="tx1"/>
                          </a:solidFill>
                          <a:latin typeface="Georgia" pitchFamily="18" charset="0"/>
                          <a:ea typeface="Times New Roman"/>
                          <a:cs typeface="Times New Roman"/>
                        </a:rPr>
                        <a:t>)</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ru-RU" sz="1200">
                          <a:solidFill>
                            <a:schemeClr val="tx1"/>
                          </a:solidFill>
                          <a:latin typeface="Georgia" pitchFamily="18" charset="0"/>
                          <a:ea typeface="Times New Roman"/>
                          <a:cs typeface="Times New Roman"/>
                        </a:rPr>
                        <a:t>2,5—4,2 mkm, 4,8—8,3 mkm</a:t>
                      </a: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dirty="0" err="1">
                          <a:solidFill>
                            <a:schemeClr val="tx1"/>
                          </a:solidFill>
                          <a:latin typeface="Georgia" pitchFamily="18" charset="0"/>
                          <a:ea typeface="Times New Roman"/>
                          <a:cs typeface="Times New Roman"/>
                        </a:rPr>
                        <a:t>Materiallarga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ishlov</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berishda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fotoakustik</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spektroskopiya</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9"/>
                  </a:ext>
                </a:extLst>
              </a:tr>
              <a:tr h="1044861">
                <a:tc>
                  <a:txBody>
                    <a:bodyPr/>
                    <a:lstStyle/>
                    <a:p>
                      <a:pPr>
                        <a:lnSpc>
                          <a:spcPct val="115000"/>
                        </a:lnSpc>
                        <a:spcAft>
                          <a:spcPts val="0"/>
                        </a:spcAft>
                      </a:pPr>
                      <a:r>
                        <a:rPr lang="en-US" sz="1200">
                          <a:solidFill>
                            <a:schemeClr val="tx1"/>
                          </a:solidFill>
                          <a:latin typeface="Georgia" pitchFamily="18" charset="0"/>
                          <a:ea typeface="Times New Roman"/>
                          <a:cs typeface="Times New Roman"/>
                        </a:rPr>
                        <a:t>Eksimer Lazeri</a:t>
                      </a:r>
                      <a:endParaRPr lang="ru-RU" sz="120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a:solidFill>
                            <a:schemeClr val="tx1"/>
                          </a:solidFill>
                          <a:latin typeface="Georgia" pitchFamily="18" charset="0"/>
                          <a:ea typeface="Times New Roman"/>
                          <a:cs typeface="Times New Roman"/>
                        </a:rPr>
                        <a:t>193 nm (ArF), 248 nm (KrF), 308 nm (XeCl), 353 nm (XeF)</a:t>
                      </a:r>
                      <a:endParaRPr lang="ru-RU" sz="120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nSpc>
                          <a:spcPct val="115000"/>
                        </a:lnSpc>
                        <a:spcAft>
                          <a:spcPts val="0"/>
                        </a:spcAft>
                      </a:pPr>
                      <a:r>
                        <a:rPr lang="en-US" sz="1200" dirty="0" err="1">
                          <a:solidFill>
                            <a:schemeClr val="tx1"/>
                          </a:solidFill>
                          <a:latin typeface="Georgia" pitchFamily="18" charset="0"/>
                          <a:ea typeface="Times New Roman"/>
                          <a:cs typeface="Times New Roman"/>
                        </a:rPr>
                        <a:t>Yupqa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qatlamlimli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yarim</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o`tkazgichlar</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olishda</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lazerli</a:t>
                      </a:r>
                      <a:r>
                        <a:rPr lang="en-US" sz="1200" dirty="0">
                          <a:solidFill>
                            <a:schemeClr val="tx1"/>
                          </a:solidFill>
                          <a:latin typeface="Georgia" pitchFamily="18" charset="0"/>
                          <a:ea typeface="Times New Roman"/>
                          <a:cs typeface="Times New Roman"/>
                        </a:rPr>
                        <a:t> </a:t>
                      </a:r>
                      <a:r>
                        <a:rPr lang="en-US" sz="1200" dirty="0" err="1">
                          <a:solidFill>
                            <a:schemeClr val="tx1"/>
                          </a:solidFill>
                          <a:latin typeface="Georgia" pitchFamily="18" charset="0"/>
                          <a:ea typeface="Times New Roman"/>
                          <a:cs typeface="Times New Roman"/>
                        </a:rPr>
                        <a:t>hirurgiya</a:t>
                      </a:r>
                      <a:endParaRPr lang="ru-RU" sz="1200" dirty="0">
                        <a:solidFill>
                          <a:schemeClr val="tx1"/>
                        </a:solidFill>
                        <a:latin typeface="Georgia" pitchFamily="18" charset="0"/>
                        <a:ea typeface="Times New Roman"/>
                        <a:cs typeface="Times New Roman"/>
                      </a:endParaRPr>
                    </a:p>
                  </a:txBody>
                  <a:tcPr marL="38574" marR="38574" marT="19287" marB="19287"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10"/>
                  </a:ext>
                </a:extLst>
              </a:tr>
            </a:tbl>
          </a:graphicData>
        </a:graphic>
      </p:graphicFrame>
      <p:sp>
        <p:nvSpPr>
          <p:cNvPr id="60417" name="Rectangle 1"/>
          <p:cNvSpPr>
            <a:spLocks noChangeArrowheads="1"/>
          </p:cNvSpPr>
          <p:nvPr/>
        </p:nvSpPr>
        <p:spPr bwMode="auto">
          <a:xfrm>
            <a:off x="3714744" y="0"/>
            <a:ext cx="1701108" cy="369332"/>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b="1" dirty="0" err="1" smtClean="0">
                <a:latin typeface="Georgia" pitchFamily="18" charset="0"/>
                <a:ea typeface="Times New Roman" pitchFamily="18" charset="0"/>
                <a:cs typeface="Times New Roman" pitchFamily="18" charset="0"/>
              </a:rPr>
              <a:t>Gaz</a:t>
            </a:r>
            <a:r>
              <a:rPr kumimoji="0" lang="en-US" sz="1800" b="1" i="0" u="none" strike="noStrike" cap="none" normalizeH="0" baseline="0" dirty="0" smtClean="0">
                <a:ln>
                  <a:noFill/>
                </a:ln>
                <a:effectLst/>
                <a:latin typeface="Georgia" pitchFamily="18" charset="0"/>
                <a:ea typeface="Times New Roman" pitchFamily="18" charset="0"/>
                <a:cs typeface="Times New Roman" pitchFamily="18" charset="0"/>
              </a:rPr>
              <a:t> </a:t>
            </a:r>
            <a:r>
              <a:rPr kumimoji="0" lang="en-US" sz="1800" b="1" i="0" u="none" strike="noStrike" cap="none" normalizeH="0" baseline="0" dirty="0" err="1" smtClean="0">
                <a:ln>
                  <a:noFill/>
                </a:ln>
                <a:effectLst/>
                <a:latin typeface="Georgia" pitchFamily="18" charset="0"/>
                <a:ea typeface="Times New Roman" pitchFamily="18" charset="0"/>
                <a:cs typeface="Times New Roman" pitchFamily="18" charset="0"/>
              </a:rPr>
              <a:t>lazerlari</a:t>
            </a:r>
            <a:endParaRPr kumimoji="0" lang="en-US" sz="1800" b="0" i="0" u="none" strike="noStrike" cap="none" normalizeH="0" baseline="0" dirty="0" smtClean="0">
              <a:ln>
                <a:noFill/>
              </a:ln>
              <a:effectLst/>
              <a:latin typeface="Arial" pitchFamily="34" charset="0"/>
              <a:cs typeface="Arial" pitchFamily="34" charset="0"/>
            </a:endParaRPr>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Таблица 6"/>
          <p:cNvGraphicFramePr>
            <a:graphicFrameLocks noGrp="1"/>
          </p:cNvGraphicFramePr>
          <p:nvPr/>
        </p:nvGraphicFramePr>
        <p:xfrm>
          <a:off x="214280" y="500042"/>
          <a:ext cx="8858314" cy="1225296"/>
        </p:xfrm>
        <a:graphic>
          <a:graphicData uri="http://schemas.openxmlformats.org/drawingml/2006/table">
            <a:tbl>
              <a:tblPr/>
              <a:tblGrid>
                <a:gridCol w="2161000">
                  <a:extLst>
                    <a:ext uri="{9D8B030D-6E8A-4147-A177-3AD203B41FA5}">
                      <a16:colId xmlns:a16="http://schemas.microsoft.com/office/drawing/2014/main" val="20000"/>
                    </a:ext>
                  </a:extLst>
                </a:gridCol>
                <a:gridCol w="1696654">
                  <a:extLst>
                    <a:ext uri="{9D8B030D-6E8A-4147-A177-3AD203B41FA5}">
                      <a16:colId xmlns:a16="http://schemas.microsoft.com/office/drawing/2014/main" val="20001"/>
                    </a:ext>
                  </a:extLst>
                </a:gridCol>
                <a:gridCol w="1428760">
                  <a:extLst>
                    <a:ext uri="{9D8B030D-6E8A-4147-A177-3AD203B41FA5}">
                      <a16:colId xmlns:a16="http://schemas.microsoft.com/office/drawing/2014/main" val="20002"/>
                    </a:ext>
                  </a:extLst>
                </a:gridCol>
                <a:gridCol w="3571900">
                  <a:extLst>
                    <a:ext uri="{9D8B030D-6E8A-4147-A177-3AD203B41FA5}">
                      <a16:colId xmlns:a16="http://schemas.microsoft.com/office/drawing/2014/main" val="20003"/>
                    </a:ext>
                  </a:extLst>
                </a:gridCol>
              </a:tblGrid>
              <a:tr h="0">
                <a:tc>
                  <a:txBody>
                    <a:bodyPr/>
                    <a:lstStyle/>
                    <a:p>
                      <a:pPr algn="ctr">
                        <a:lnSpc>
                          <a:spcPct val="115000"/>
                        </a:lnSpc>
                        <a:spcAft>
                          <a:spcPts val="0"/>
                        </a:spcAft>
                      </a:pPr>
                      <a:r>
                        <a:rPr lang="en-US" sz="1400" b="1" dirty="0" err="1">
                          <a:latin typeface="Times New Roman"/>
                          <a:ea typeface="Times New Roman"/>
                          <a:cs typeface="Times New Roman"/>
                        </a:rPr>
                        <a:t>Turi</a:t>
                      </a:r>
                      <a:r>
                        <a:rPr lang="en-US" sz="1400" b="1" dirty="0">
                          <a:latin typeface="Times New Roman"/>
                          <a:ea typeface="Times New Roman"/>
                          <a:cs typeface="Times New Roman"/>
                        </a:rPr>
                        <a:t> (</a:t>
                      </a:r>
                      <a:r>
                        <a:rPr lang="en-US" sz="1400" b="1" dirty="0" err="1">
                          <a:latin typeface="Times New Roman"/>
                          <a:ea typeface="Times New Roman"/>
                          <a:cs typeface="Times New Roman"/>
                        </a:rPr>
                        <a:t>aktiv</a:t>
                      </a:r>
                      <a:r>
                        <a:rPr lang="en-US" sz="1400" b="1" dirty="0">
                          <a:latin typeface="Times New Roman"/>
                          <a:ea typeface="Times New Roman"/>
                          <a:cs typeface="Times New Roman"/>
                        </a:rPr>
                        <a:t> </a:t>
                      </a:r>
                      <a:r>
                        <a:rPr lang="en-US" sz="1400" b="1" dirty="0" err="1">
                          <a:latin typeface="Times New Roman"/>
                          <a:ea typeface="Times New Roman"/>
                          <a:cs typeface="Times New Roman"/>
                        </a:rPr>
                        <a:t>muhiti</a:t>
                      </a:r>
                      <a:r>
                        <a:rPr lang="en-US" sz="1400" b="1" dirty="0">
                          <a:latin typeface="Times New Roman"/>
                          <a:ea typeface="Times New Roman"/>
                          <a:cs typeface="Times New Roman"/>
                        </a:rPr>
                        <a:t>)</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en-US" sz="1400" b="1">
                          <a:latin typeface="Times New Roman"/>
                          <a:ea typeface="Times New Roman"/>
                          <a:cs typeface="Times New Roman"/>
                        </a:rPr>
                        <a:t>To`lqin uzunligi</a:t>
                      </a:r>
                      <a:endParaRPr lang="ru-RU" sz="110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en-US" sz="1400" b="1" dirty="0" err="1">
                          <a:latin typeface="Times New Roman"/>
                          <a:ea typeface="Times New Roman"/>
                          <a:cs typeface="Times New Roman"/>
                        </a:rPr>
                        <a:t>Damlash</a:t>
                      </a:r>
                      <a:r>
                        <a:rPr lang="en-US" sz="1400" b="1" dirty="0">
                          <a:latin typeface="Times New Roman"/>
                          <a:ea typeface="Times New Roman"/>
                          <a:cs typeface="Times New Roman"/>
                        </a:rPr>
                        <a:t> </a:t>
                      </a:r>
                      <a:r>
                        <a:rPr lang="en-US" sz="1400" b="1" dirty="0" err="1">
                          <a:latin typeface="Times New Roman"/>
                          <a:ea typeface="Times New Roman"/>
                          <a:cs typeface="Times New Roman"/>
                        </a:rPr>
                        <a:t>turi</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en-US" sz="1400" b="1">
                          <a:latin typeface="Times New Roman"/>
                          <a:ea typeface="Times New Roman"/>
                          <a:cs typeface="Times New Roman"/>
                        </a:rPr>
                        <a:t>Qo`llanilishi</a:t>
                      </a:r>
                      <a:endParaRPr lang="ru-RU" sz="110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0"/>
                  </a:ext>
                </a:extLst>
              </a:tr>
              <a:tr h="0">
                <a:tc>
                  <a:txBody>
                    <a:bodyPr/>
                    <a:lstStyle/>
                    <a:p>
                      <a:pPr>
                        <a:lnSpc>
                          <a:spcPct val="115000"/>
                        </a:lnSpc>
                        <a:spcAft>
                          <a:spcPts val="0"/>
                        </a:spcAft>
                      </a:pPr>
                      <a:r>
                        <a:rPr lang="en-US" sz="1400" dirty="0" err="1">
                          <a:solidFill>
                            <a:srgbClr val="000000"/>
                          </a:solidFill>
                          <a:latin typeface="Times New Roman"/>
                          <a:ea typeface="Times New Roman"/>
                          <a:cs typeface="Times New Roman"/>
                        </a:rPr>
                        <a:t>Stilben</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nSpc>
                          <a:spcPct val="115000"/>
                        </a:lnSpc>
                        <a:spcAft>
                          <a:spcPts val="0"/>
                        </a:spcAft>
                      </a:pPr>
                      <a:r>
                        <a:rPr lang="ru-RU" sz="1400" dirty="0">
                          <a:solidFill>
                            <a:srgbClr val="000000"/>
                          </a:solidFill>
                          <a:latin typeface="Times New Roman"/>
                          <a:ea typeface="Times New Roman"/>
                          <a:cs typeface="Times New Roman"/>
                        </a:rPr>
                        <a:t>390—435 </a:t>
                      </a:r>
                      <a:r>
                        <a:rPr lang="ru-RU" sz="1400" dirty="0" err="1">
                          <a:solidFill>
                            <a:srgbClr val="000000"/>
                          </a:solidFill>
                          <a:latin typeface="Times New Roman"/>
                          <a:ea typeface="Times New Roman"/>
                          <a:cs typeface="Times New Roman"/>
                        </a:rPr>
                        <a:t>nm</a:t>
                      </a:r>
                      <a:r>
                        <a:rPr lang="ru-RU" sz="1400" dirty="0">
                          <a:solidFill>
                            <a:srgbClr val="000000"/>
                          </a:solidFill>
                          <a:latin typeface="Times New Roman"/>
                          <a:ea typeface="Times New Roman"/>
                          <a:cs typeface="Times New Roman"/>
                        </a:rPr>
                        <a:t> </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rowSpan="3">
                  <a:txBody>
                    <a:bodyPr/>
                    <a:lstStyle/>
                    <a:p>
                      <a:pPr>
                        <a:lnSpc>
                          <a:spcPct val="115000"/>
                        </a:lnSpc>
                        <a:spcAft>
                          <a:spcPts val="0"/>
                        </a:spcAft>
                      </a:pPr>
                      <a:r>
                        <a:rPr lang="en-US" sz="1400">
                          <a:solidFill>
                            <a:srgbClr val="000000"/>
                          </a:solidFill>
                          <a:latin typeface="Times New Roman"/>
                          <a:ea typeface="Times New Roman"/>
                          <a:cs typeface="Times New Roman"/>
                        </a:rPr>
                        <a:t>Lazer</a:t>
                      </a:r>
                      <a:r>
                        <a:rPr lang="ru-RU" sz="1400">
                          <a:solidFill>
                            <a:srgbClr val="000000"/>
                          </a:solidFill>
                          <a:latin typeface="Times New Roman"/>
                          <a:ea typeface="Times New Roman"/>
                          <a:cs typeface="Times New Roman"/>
                        </a:rPr>
                        <a:t>, </a:t>
                      </a:r>
                      <a:r>
                        <a:rPr lang="en-US" sz="1400">
                          <a:solidFill>
                            <a:srgbClr val="000000"/>
                          </a:solidFill>
                          <a:latin typeface="Times New Roman"/>
                          <a:ea typeface="Times New Roman"/>
                          <a:cs typeface="Times New Roman"/>
                        </a:rPr>
                        <a:t>impulsli lampa</a:t>
                      </a:r>
                      <a:endParaRPr lang="ru-RU" sz="110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rowSpan="3">
                  <a:txBody>
                    <a:bodyPr/>
                    <a:lstStyle/>
                    <a:p>
                      <a:pPr>
                        <a:lnSpc>
                          <a:spcPct val="115000"/>
                        </a:lnSpc>
                        <a:spcAft>
                          <a:spcPts val="0"/>
                        </a:spcAft>
                      </a:pPr>
                      <a:r>
                        <a:rPr lang="en-US" sz="1400" dirty="0" err="1">
                          <a:latin typeface="Times New Roman"/>
                          <a:ea typeface="Times New Roman"/>
                          <a:cs typeface="Times New Roman"/>
                        </a:rPr>
                        <a:t>Ilmiy</a:t>
                      </a:r>
                      <a:r>
                        <a:rPr lang="en-US" sz="1400" dirty="0">
                          <a:latin typeface="Times New Roman"/>
                          <a:ea typeface="Times New Roman"/>
                          <a:cs typeface="Times New Roman"/>
                        </a:rPr>
                        <a:t> </a:t>
                      </a:r>
                      <a:r>
                        <a:rPr lang="en-US" sz="1400" dirty="0" err="1">
                          <a:latin typeface="Times New Roman"/>
                          <a:ea typeface="Times New Roman"/>
                          <a:cs typeface="Times New Roman"/>
                        </a:rPr>
                        <a:t>tadqiqot</a:t>
                      </a:r>
                      <a:r>
                        <a:rPr lang="en-US" sz="1400" dirty="0">
                          <a:latin typeface="Times New Roman"/>
                          <a:ea typeface="Times New Roman"/>
                          <a:cs typeface="Times New Roman"/>
                        </a:rPr>
                        <a:t> </a:t>
                      </a:r>
                      <a:r>
                        <a:rPr lang="en-US" sz="1400" dirty="0" err="1">
                          <a:latin typeface="Times New Roman"/>
                          <a:ea typeface="Times New Roman"/>
                          <a:cs typeface="Times New Roman"/>
                        </a:rPr>
                        <a:t>ishlarida</a:t>
                      </a:r>
                      <a:r>
                        <a:rPr lang="ru-RU" sz="1400" dirty="0">
                          <a:solidFill>
                            <a:srgbClr val="000000"/>
                          </a:solidFill>
                          <a:latin typeface="Arial"/>
                          <a:ea typeface="Times New Roman"/>
                          <a:cs typeface="Times New Roman"/>
                        </a:rPr>
                        <a:t>, </a:t>
                      </a:r>
                      <a:r>
                        <a:rPr lang="en-US" sz="1400" dirty="0" err="1">
                          <a:solidFill>
                            <a:srgbClr val="000000"/>
                          </a:solidFill>
                          <a:latin typeface="Times New Roman"/>
                          <a:ea typeface="Times New Roman"/>
                          <a:cs typeface="Times New Roman"/>
                        </a:rPr>
                        <a:t>spektroskopiya</a:t>
                      </a:r>
                      <a:r>
                        <a:rPr lang="ru-RU" sz="1400" dirty="0">
                          <a:solidFill>
                            <a:srgbClr val="000000"/>
                          </a:solidFill>
                          <a:latin typeface="Times New Roman"/>
                          <a:ea typeface="Times New Roman"/>
                          <a:cs typeface="Times New Roman"/>
                        </a:rPr>
                        <a:t>, </a:t>
                      </a:r>
                      <a:r>
                        <a:rPr lang="en-US" sz="1400" dirty="0" err="1">
                          <a:solidFill>
                            <a:srgbClr val="000000"/>
                          </a:solidFill>
                          <a:latin typeface="Times New Roman"/>
                          <a:ea typeface="Times New Roman"/>
                          <a:cs typeface="Times New Roman"/>
                        </a:rPr>
                        <a:t>kosmetik</a:t>
                      </a:r>
                      <a:r>
                        <a:rPr lang="en-US" sz="1400" dirty="0">
                          <a:solidFill>
                            <a:srgbClr val="000000"/>
                          </a:solidFill>
                          <a:latin typeface="Times New Roman"/>
                          <a:ea typeface="Times New Roman"/>
                          <a:cs typeface="Times New Roman"/>
                        </a:rPr>
                        <a:t> </a:t>
                      </a:r>
                      <a:r>
                        <a:rPr lang="en-US" sz="1400" dirty="0" err="1">
                          <a:solidFill>
                            <a:srgbClr val="000000"/>
                          </a:solidFill>
                          <a:latin typeface="Times New Roman"/>
                          <a:ea typeface="Times New Roman"/>
                          <a:cs typeface="Times New Roman"/>
                        </a:rPr>
                        <a:t>xirurgiya</a:t>
                      </a:r>
                      <a:r>
                        <a:rPr lang="ru-RU" sz="1400" dirty="0">
                          <a:solidFill>
                            <a:srgbClr val="000000"/>
                          </a:solidFill>
                          <a:latin typeface="Times New Roman"/>
                          <a:ea typeface="Times New Roman"/>
                          <a:cs typeface="Times New Roman"/>
                        </a:rPr>
                        <a:t>, </a:t>
                      </a:r>
                      <a:r>
                        <a:rPr lang="en-US" sz="1400" dirty="0" err="1">
                          <a:solidFill>
                            <a:srgbClr val="000000"/>
                          </a:solidFill>
                          <a:latin typeface="Times New Roman"/>
                          <a:ea typeface="Times New Roman"/>
                          <a:cs typeface="Times New Roman"/>
                        </a:rPr>
                        <a:t>izotoplarga</a:t>
                      </a:r>
                      <a:r>
                        <a:rPr lang="en-US" sz="1400" dirty="0">
                          <a:solidFill>
                            <a:srgbClr val="000000"/>
                          </a:solidFill>
                          <a:latin typeface="Times New Roman"/>
                          <a:ea typeface="Times New Roman"/>
                          <a:cs typeface="Times New Roman"/>
                        </a:rPr>
                        <a:t> </a:t>
                      </a:r>
                      <a:r>
                        <a:rPr lang="en-US" sz="1400" dirty="0" err="1">
                          <a:solidFill>
                            <a:srgbClr val="000000"/>
                          </a:solidFill>
                          <a:latin typeface="Times New Roman"/>
                          <a:ea typeface="Times New Roman"/>
                          <a:cs typeface="Times New Roman"/>
                        </a:rPr>
                        <a:t>bo</a:t>
                      </a:r>
                      <a:r>
                        <a:rPr lang="ru-RU" sz="1400" dirty="0">
                          <a:solidFill>
                            <a:srgbClr val="000000"/>
                          </a:solidFill>
                          <a:latin typeface="Times New Roman"/>
                          <a:ea typeface="Times New Roman"/>
                          <a:cs typeface="Times New Roman"/>
                        </a:rPr>
                        <a:t>`</a:t>
                      </a:r>
                      <a:r>
                        <a:rPr lang="en-US" sz="1400" dirty="0" err="1">
                          <a:solidFill>
                            <a:srgbClr val="000000"/>
                          </a:solidFill>
                          <a:latin typeface="Times New Roman"/>
                          <a:ea typeface="Times New Roman"/>
                          <a:cs typeface="Times New Roman"/>
                        </a:rPr>
                        <a:t>lishda</a:t>
                      </a:r>
                      <a:r>
                        <a:rPr lang="ru-RU" sz="1400" dirty="0">
                          <a:solidFill>
                            <a:srgbClr val="000000"/>
                          </a:solidFill>
                          <a:latin typeface="Times New Roman"/>
                          <a:ea typeface="Times New Roman"/>
                          <a:cs typeface="Times New Roman"/>
                        </a:rPr>
                        <a:t>. </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1"/>
                  </a:ext>
                </a:extLst>
              </a:tr>
              <a:tr h="0">
                <a:tc>
                  <a:txBody>
                    <a:bodyPr/>
                    <a:lstStyle/>
                    <a:p>
                      <a:pPr>
                        <a:lnSpc>
                          <a:spcPct val="115000"/>
                        </a:lnSpc>
                        <a:spcAft>
                          <a:spcPts val="0"/>
                        </a:spcAft>
                      </a:pPr>
                      <a:r>
                        <a:rPr lang="en-US" sz="1400">
                          <a:solidFill>
                            <a:srgbClr val="000000"/>
                          </a:solidFill>
                          <a:latin typeface="Times New Roman"/>
                          <a:ea typeface="Times New Roman"/>
                          <a:cs typeface="Times New Roman"/>
                        </a:rPr>
                        <a:t>Kumarin 102</a:t>
                      </a:r>
                      <a:endParaRPr lang="ru-RU" sz="110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nSpc>
                          <a:spcPct val="115000"/>
                        </a:lnSpc>
                        <a:spcAft>
                          <a:spcPts val="0"/>
                        </a:spcAft>
                      </a:pPr>
                      <a:r>
                        <a:rPr lang="ru-RU" sz="1400" dirty="0">
                          <a:solidFill>
                            <a:srgbClr val="000000"/>
                          </a:solidFill>
                          <a:latin typeface="Times New Roman"/>
                          <a:ea typeface="Times New Roman"/>
                          <a:cs typeface="Times New Roman"/>
                        </a:rPr>
                        <a:t>460—515 </a:t>
                      </a:r>
                      <a:r>
                        <a:rPr lang="ru-RU" sz="1400" dirty="0" err="1">
                          <a:solidFill>
                            <a:srgbClr val="000000"/>
                          </a:solidFill>
                          <a:latin typeface="Times New Roman"/>
                          <a:ea typeface="Times New Roman"/>
                          <a:cs typeface="Times New Roman"/>
                        </a:rPr>
                        <a:t>nm</a:t>
                      </a:r>
                      <a:r>
                        <a:rPr lang="ru-RU" sz="1400" dirty="0">
                          <a:solidFill>
                            <a:srgbClr val="000000"/>
                          </a:solidFill>
                          <a:latin typeface="Times New Roman"/>
                          <a:ea typeface="Times New Roman"/>
                          <a:cs typeface="Times New Roman"/>
                        </a:rPr>
                        <a:t> </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vMerge="1">
                  <a:txBody>
                    <a:bodyPr/>
                    <a:lstStyle/>
                    <a:p>
                      <a:endParaRPr lang="ru-RU"/>
                    </a:p>
                  </a:txBody>
                  <a:tcPr/>
                </a:tc>
                <a:tc vMerge="1">
                  <a:txBody>
                    <a:bodyPr/>
                    <a:lstStyle/>
                    <a:p>
                      <a:endParaRPr lang="ru-RU"/>
                    </a:p>
                  </a:txBody>
                  <a:tcPr/>
                </a:tc>
                <a:extLst>
                  <a:ext uri="{0D108BD9-81ED-4DB2-BD59-A6C34878D82A}">
                    <a16:rowId xmlns:a16="http://schemas.microsoft.com/office/drawing/2014/main" val="10002"/>
                  </a:ext>
                </a:extLst>
              </a:tr>
              <a:tr h="179070">
                <a:tc>
                  <a:txBody>
                    <a:bodyPr/>
                    <a:lstStyle/>
                    <a:p>
                      <a:pPr>
                        <a:lnSpc>
                          <a:spcPct val="115000"/>
                        </a:lnSpc>
                        <a:spcAft>
                          <a:spcPts val="0"/>
                        </a:spcAft>
                      </a:pPr>
                      <a:r>
                        <a:rPr lang="en-US" sz="1400">
                          <a:latin typeface="Calibri"/>
                          <a:ea typeface="Times New Roman"/>
                          <a:cs typeface="Times New Roman"/>
                        </a:rPr>
                        <a:t>Rodamin </a:t>
                      </a:r>
                      <a:r>
                        <a:rPr lang="ru-RU" sz="1400">
                          <a:latin typeface="Calibri"/>
                          <a:ea typeface="Times New Roman"/>
                          <a:cs typeface="Times New Roman"/>
                        </a:rPr>
                        <a:t>6G</a:t>
                      </a:r>
                      <a:endParaRPr lang="ru-RU" sz="110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nSpc>
                          <a:spcPct val="115000"/>
                        </a:lnSpc>
                        <a:spcAft>
                          <a:spcPts val="0"/>
                        </a:spcAft>
                      </a:pPr>
                      <a:r>
                        <a:rPr lang="ru-RU" sz="1400" dirty="0">
                          <a:latin typeface="Calibri"/>
                          <a:ea typeface="Times New Roman"/>
                          <a:cs typeface="Times New Roman"/>
                        </a:rPr>
                        <a:t>570—640 </a:t>
                      </a:r>
                      <a:r>
                        <a:rPr lang="ru-RU" sz="1400" dirty="0" err="1">
                          <a:latin typeface="Calibri"/>
                          <a:ea typeface="Times New Roman"/>
                          <a:cs typeface="Times New Roman"/>
                        </a:rPr>
                        <a:t>nm</a:t>
                      </a:r>
                      <a:r>
                        <a:rPr lang="ru-RU" sz="1400" dirty="0">
                          <a:latin typeface="Calibri"/>
                          <a:ea typeface="Times New Roman"/>
                          <a:cs typeface="Times New Roman"/>
                        </a:rPr>
                        <a:t> </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vMerge="1">
                  <a:txBody>
                    <a:bodyPr/>
                    <a:lstStyle/>
                    <a:p>
                      <a:endParaRPr lang="ru-RU"/>
                    </a:p>
                  </a:txBody>
                  <a:tcPr/>
                </a:tc>
                <a:tc vMerge="1">
                  <a:txBody>
                    <a:bodyPr/>
                    <a:lstStyle/>
                    <a:p>
                      <a:endParaRPr lang="ru-RU"/>
                    </a:p>
                  </a:txBody>
                  <a:tcPr/>
                </a:tc>
                <a:extLst>
                  <a:ext uri="{0D108BD9-81ED-4DB2-BD59-A6C34878D82A}">
                    <a16:rowId xmlns:a16="http://schemas.microsoft.com/office/drawing/2014/main" val="10003"/>
                  </a:ext>
                </a:extLst>
              </a:tr>
            </a:tbl>
          </a:graphicData>
        </a:graphic>
      </p:graphicFrame>
      <p:sp>
        <p:nvSpPr>
          <p:cNvPr id="75778" name="Rectangle 2"/>
          <p:cNvSpPr>
            <a:spLocks noChangeArrowheads="1"/>
          </p:cNvSpPr>
          <p:nvPr/>
        </p:nvSpPr>
        <p:spPr bwMode="auto">
          <a:xfrm>
            <a:off x="3357554" y="0"/>
            <a:ext cx="2199640" cy="369332"/>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Bo`yoqli</a:t>
            </a:r>
            <a:r>
              <a:rPr kumimoji="0" lang="en-US" sz="1800" b="1" i="0" u="none" strike="noStrike" cap="none" normalizeH="0" baseline="0" dirty="0" smtClean="0">
                <a:ln>
                  <a:noFill/>
                </a:ln>
                <a:solidFill>
                  <a:schemeClr val="tx1"/>
                </a:solidFill>
                <a:effectLst/>
                <a:latin typeface="Georgia"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chemeClr val="tx1"/>
                </a:solidFill>
                <a:effectLst/>
                <a:latin typeface="Georgia" pitchFamily="18" charset="0"/>
                <a:ea typeface="Times New Roman" pitchFamily="18" charset="0"/>
                <a:cs typeface="Times New Roman" pitchFamily="18" charset="0"/>
              </a:rPr>
              <a:t>lazerlar</a:t>
            </a:r>
            <a:endParaRPr kumimoji="0" lang="ru-RU" sz="800" b="0" i="0" u="none" strike="noStrike" cap="none" normalizeH="0" baseline="0" dirty="0" smtClean="0">
              <a:ln>
                <a:noFill/>
              </a:ln>
              <a:solidFill>
                <a:schemeClr val="tx1"/>
              </a:solidFill>
              <a:effectLst/>
              <a:latin typeface="Arial" pitchFamily="34" charset="0"/>
              <a:cs typeface="Arial" pitchFamily="34" charset="0"/>
            </a:endParaRPr>
          </a:p>
        </p:txBody>
      </p:sp>
      <p:sp>
        <p:nvSpPr>
          <p:cNvPr id="9" name="Прямоугольник 8"/>
          <p:cNvSpPr/>
          <p:nvPr/>
        </p:nvSpPr>
        <p:spPr>
          <a:xfrm>
            <a:off x="3286116" y="1785926"/>
            <a:ext cx="2624436" cy="369332"/>
          </a:xfrm>
          <a:prstGeom prst="rect">
            <a:avLst/>
          </a:prstGeom>
        </p:spPr>
        <p:txBody>
          <a:bodyPr wrap="none">
            <a:spAutoFit/>
          </a:bodyPr>
          <a:lstStyle/>
          <a:p>
            <a:pPr lvl="0" algn="ctr" eaLnBrk="0" fontAlgn="base" hangingPunct="0">
              <a:spcBef>
                <a:spcPct val="0"/>
              </a:spcBef>
              <a:spcAft>
                <a:spcPct val="0"/>
              </a:spcAft>
            </a:pPr>
            <a:r>
              <a:rPr lang="en-US" b="1" dirty="0" smtClean="0">
                <a:solidFill>
                  <a:srgbClr val="000000"/>
                </a:solidFill>
                <a:latin typeface="Georgia" pitchFamily="18" charset="0"/>
                <a:ea typeface="Times New Roman" pitchFamily="18" charset="0"/>
                <a:cs typeface="Times New Roman" pitchFamily="18" charset="0"/>
              </a:rPr>
              <a:t>Metal </a:t>
            </a:r>
            <a:r>
              <a:rPr lang="en-US" b="1" dirty="0" err="1" smtClean="0">
                <a:solidFill>
                  <a:srgbClr val="000000"/>
                </a:solidFill>
                <a:latin typeface="Georgia" pitchFamily="18" charset="0"/>
                <a:ea typeface="Times New Roman" pitchFamily="18" charset="0"/>
                <a:cs typeface="Times New Roman" pitchFamily="18" charset="0"/>
              </a:rPr>
              <a:t>bug`li</a:t>
            </a:r>
            <a:r>
              <a:rPr lang="en-US" b="1" dirty="0" smtClean="0">
                <a:solidFill>
                  <a:srgbClr val="000000"/>
                </a:solidFill>
                <a:latin typeface="Georgia" pitchFamily="18" charset="0"/>
                <a:ea typeface="Times New Roman" pitchFamily="18" charset="0"/>
                <a:cs typeface="Times New Roman" pitchFamily="18" charset="0"/>
              </a:rPr>
              <a:t> </a:t>
            </a:r>
            <a:r>
              <a:rPr lang="en-US" b="1" dirty="0" err="1" smtClean="0">
                <a:solidFill>
                  <a:srgbClr val="000000"/>
                </a:solidFill>
                <a:latin typeface="Georgia" pitchFamily="18" charset="0"/>
                <a:ea typeface="Times New Roman" pitchFamily="18" charset="0"/>
                <a:cs typeface="Times New Roman" pitchFamily="18" charset="0"/>
              </a:rPr>
              <a:t>lazerlar</a:t>
            </a:r>
            <a:endParaRPr lang="en-US" dirty="0" smtClean="0">
              <a:latin typeface="Arial" pitchFamily="34" charset="0"/>
              <a:cs typeface="Arial" pitchFamily="34" charset="0"/>
            </a:endParaRPr>
          </a:p>
        </p:txBody>
      </p:sp>
      <p:graphicFrame>
        <p:nvGraphicFramePr>
          <p:cNvPr id="10" name="Таблица 9"/>
          <p:cNvGraphicFramePr>
            <a:graphicFrameLocks noGrp="1"/>
          </p:cNvGraphicFramePr>
          <p:nvPr/>
        </p:nvGraphicFramePr>
        <p:xfrm>
          <a:off x="142876" y="2500306"/>
          <a:ext cx="8858280" cy="3431940"/>
        </p:xfrm>
        <a:graphic>
          <a:graphicData uri="http://schemas.openxmlformats.org/drawingml/2006/table">
            <a:tbl>
              <a:tblPr/>
              <a:tblGrid>
                <a:gridCol w="1913395">
                  <a:extLst>
                    <a:ext uri="{9D8B030D-6E8A-4147-A177-3AD203B41FA5}">
                      <a16:colId xmlns:a16="http://schemas.microsoft.com/office/drawing/2014/main" val="20000"/>
                    </a:ext>
                  </a:extLst>
                </a:gridCol>
                <a:gridCol w="1468857">
                  <a:extLst>
                    <a:ext uri="{9D8B030D-6E8A-4147-A177-3AD203B41FA5}">
                      <a16:colId xmlns:a16="http://schemas.microsoft.com/office/drawing/2014/main" val="20001"/>
                    </a:ext>
                  </a:extLst>
                </a:gridCol>
                <a:gridCol w="798870">
                  <a:extLst>
                    <a:ext uri="{9D8B030D-6E8A-4147-A177-3AD203B41FA5}">
                      <a16:colId xmlns:a16="http://schemas.microsoft.com/office/drawing/2014/main" val="20002"/>
                    </a:ext>
                  </a:extLst>
                </a:gridCol>
                <a:gridCol w="4677158">
                  <a:extLst>
                    <a:ext uri="{9D8B030D-6E8A-4147-A177-3AD203B41FA5}">
                      <a16:colId xmlns:a16="http://schemas.microsoft.com/office/drawing/2014/main" val="20003"/>
                    </a:ext>
                  </a:extLst>
                </a:gridCol>
              </a:tblGrid>
              <a:tr h="183114">
                <a:tc>
                  <a:txBody>
                    <a:bodyPr/>
                    <a:lstStyle/>
                    <a:p>
                      <a:pPr algn="ctr">
                        <a:lnSpc>
                          <a:spcPct val="115000"/>
                        </a:lnSpc>
                        <a:spcAft>
                          <a:spcPts val="0"/>
                        </a:spcAft>
                      </a:pPr>
                      <a:r>
                        <a:rPr lang="en-US" sz="1600" b="1" dirty="0" err="1">
                          <a:latin typeface="Times New Roman"/>
                          <a:ea typeface="Times New Roman"/>
                          <a:cs typeface="Times New Roman"/>
                        </a:rPr>
                        <a:t>Turi</a:t>
                      </a:r>
                      <a:r>
                        <a:rPr lang="en-US" sz="1600" b="1" dirty="0">
                          <a:latin typeface="Times New Roman"/>
                          <a:ea typeface="Times New Roman"/>
                          <a:cs typeface="Times New Roman"/>
                        </a:rPr>
                        <a:t> (</a:t>
                      </a:r>
                      <a:r>
                        <a:rPr lang="en-US" sz="1600" b="1" dirty="0" err="1">
                          <a:latin typeface="Times New Roman"/>
                          <a:ea typeface="Times New Roman"/>
                          <a:cs typeface="Times New Roman"/>
                        </a:rPr>
                        <a:t>aktiv</a:t>
                      </a:r>
                      <a:r>
                        <a:rPr lang="en-US" sz="1600" b="1" dirty="0">
                          <a:latin typeface="Times New Roman"/>
                          <a:ea typeface="Times New Roman"/>
                          <a:cs typeface="Times New Roman"/>
                        </a:rPr>
                        <a:t> </a:t>
                      </a:r>
                      <a:r>
                        <a:rPr lang="en-US" sz="1600" b="1" dirty="0" err="1">
                          <a:latin typeface="Times New Roman"/>
                          <a:ea typeface="Times New Roman"/>
                          <a:cs typeface="Times New Roman"/>
                        </a:rPr>
                        <a:t>muhiti</a:t>
                      </a:r>
                      <a:r>
                        <a:rPr lang="en-US" sz="1600" b="1" dirty="0">
                          <a:latin typeface="Times New Roman"/>
                          <a:ea typeface="Times New Roman"/>
                          <a:cs typeface="Times New Roman"/>
                        </a:rPr>
                        <a:t>)</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a:txBody>
                    <a:bodyPr/>
                    <a:lstStyle/>
                    <a:p>
                      <a:pPr algn="ctr">
                        <a:lnSpc>
                          <a:spcPct val="115000"/>
                        </a:lnSpc>
                        <a:spcAft>
                          <a:spcPts val="0"/>
                        </a:spcAft>
                      </a:pPr>
                      <a:r>
                        <a:rPr lang="en-US" sz="1600" b="1">
                          <a:latin typeface="Times New Roman"/>
                          <a:ea typeface="Times New Roman"/>
                          <a:cs typeface="Times New Roman"/>
                        </a:rPr>
                        <a:t>To`lqin uzunligi</a:t>
                      </a:r>
                      <a:endParaRPr lang="ru-RU" sz="160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a:txBody>
                    <a:bodyPr/>
                    <a:lstStyle/>
                    <a:p>
                      <a:pPr algn="ctr">
                        <a:lnSpc>
                          <a:spcPct val="115000"/>
                        </a:lnSpc>
                        <a:spcAft>
                          <a:spcPts val="0"/>
                        </a:spcAft>
                      </a:pPr>
                      <a:r>
                        <a:rPr lang="en-US" sz="1600" b="1" dirty="0" err="1">
                          <a:latin typeface="Times New Roman"/>
                          <a:ea typeface="Times New Roman"/>
                          <a:cs typeface="Times New Roman"/>
                        </a:rPr>
                        <a:t>Damlash</a:t>
                      </a:r>
                      <a:r>
                        <a:rPr lang="en-US" sz="1600" b="1" dirty="0">
                          <a:latin typeface="Times New Roman"/>
                          <a:ea typeface="Times New Roman"/>
                          <a:cs typeface="Times New Roman"/>
                        </a:rPr>
                        <a:t> </a:t>
                      </a:r>
                      <a:r>
                        <a:rPr lang="en-US" sz="1600" b="1" dirty="0" err="1">
                          <a:latin typeface="Times New Roman"/>
                          <a:ea typeface="Times New Roman"/>
                          <a:cs typeface="Times New Roman"/>
                        </a:rPr>
                        <a:t>turi</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a:txBody>
                    <a:bodyPr/>
                    <a:lstStyle/>
                    <a:p>
                      <a:pPr algn="ctr">
                        <a:lnSpc>
                          <a:spcPct val="115000"/>
                        </a:lnSpc>
                        <a:spcAft>
                          <a:spcPts val="0"/>
                        </a:spcAft>
                      </a:pPr>
                      <a:r>
                        <a:rPr lang="en-US" sz="1600" b="1">
                          <a:latin typeface="Times New Roman"/>
                          <a:ea typeface="Times New Roman"/>
                          <a:cs typeface="Times New Roman"/>
                        </a:rPr>
                        <a:t>Qo`llanilishi</a:t>
                      </a:r>
                      <a:endParaRPr lang="ru-RU" sz="160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0"/>
                  </a:ext>
                </a:extLst>
              </a:tr>
              <a:tr h="536788">
                <a:tc>
                  <a:txBody>
                    <a:bodyPr/>
                    <a:lstStyle/>
                    <a:p>
                      <a:pPr>
                        <a:lnSpc>
                          <a:spcPct val="115000"/>
                        </a:lnSpc>
                        <a:spcBef>
                          <a:spcPts val="1200"/>
                        </a:spcBef>
                        <a:spcAft>
                          <a:spcPts val="1200"/>
                        </a:spcAft>
                      </a:pPr>
                      <a:r>
                        <a:rPr lang="en-US" sz="1600">
                          <a:solidFill>
                            <a:srgbClr val="000000"/>
                          </a:solidFill>
                          <a:latin typeface="Times New Roman"/>
                          <a:ea typeface="Times New Roman"/>
                          <a:cs typeface="Times New Roman"/>
                        </a:rPr>
                        <a:t>Geliy -Kadmiy metal bug`li lazer</a:t>
                      </a:r>
                      <a:endParaRPr lang="ru-RU" sz="160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a:txBody>
                    <a:bodyPr/>
                    <a:lstStyle/>
                    <a:p>
                      <a:pPr>
                        <a:lnSpc>
                          <a:spcPct val="115000"/>
                        </a:lnSpc>
                        <a:spcBef>
                          <a:spcPts val="1200"/>
                        </a:spcBef>
                        <a:spcAft>
                          <a:spcPts val="1200"/>
                        </a:spcAft>
                      </a:pPr>
                      <a:r>
                        <a:rPr lang="ru-RU" sz="1600" dirty="0">
                          <a:solidFill>
                            <a:srgbClr val="000000"/>
                          </a:solidFill>
                          <a:latin typeface="Times New Roman"/>
                          <a:ea typeface="Times New Roman"/>
                          <a:cs typeface="Times New Roman"/>
                        </a:rPr>
                        <a:t>440 </a:t>
                      </a:r>
                      <a:r>
                        <a:rPr lang="ru-RU" sz="1600" dirty="0" err="1">
                          <a:solidFill>
                            <a:srgbClr val="000000"/>
                          </a:solidFill>
                          <a:latin typeface="Times New Roman"/>
                          <a:ea typeface="Times New Roman"/>
                          <a:cs typeface="Times New Roman"/>
                        </a:rPr>
                        <a:t>nm</a:t>
                      </a:r>
                      <a:r>
                        <a:rPr lang="ru-RU" sz="1600" dirty="0">
                          <a:solidFill>
                            <a:srgbClr val="000000"/>
                          </a:solidFill>
                          <a:latin typeface="Times New Roman"/>
                          <a:ea typeface="Times New Roman"/>
                          <a:cs typeface="Times New Roman"/>
                        </a:rPr>
                        <a:t>, 325 </a:t>
                      </a:r>
                      <a:r>
                        <a:rPr lang="ru-RU" sz="1600" dirty="0" err="1">
                          <a:solidFill>
                            <a:srgbClr val="000000"/>
                          </a:solidFill>
                          <a:latin typeface="Times New Roman"/>
                          <a:ea typeface="Times New Roman"/>
                          <a:cs typeface="Times New Roman"/>
                        </a:rPr>
                        <a:t>nm</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rowSpan="5">
                  <a:txBody>
                    <a:bodyPr/>
                    <a:lstStyle/>
                    <a:p>
                      <a:pPr algn="ctr">
                        <a:lnSpc>
                          <a:spcPct val="115000"/>
                        </a:lnSpc>
                        <a:spcBef>
                          <a:spcPts val="1200"/>
                        </a:spcBef>
                        <a:spcAft>
                          <a:spcPts val="1200"/>
                        </a:spcAft>
                      </a:pPr>
                      <a:r>
                        <a:rPr lang="ru-RU" sz="1600" dirty="0" err="1">
                          <a:solidFill>
                            <a:srgbClr val="000000"/>
                          </a:solidFill>
                          <a:latin typeface="Times New Roman"/>
                          <a:ea typeface="Times New Roman"/>
                          <a:cs typeface="Times New Roman"/>
                        </a:rPr>
                        <a:t>Elektr</a:t>
                      </a:r>
                      <a:r>
                        <a:rPr lang="ru-RU" sz="1600" dirty="0">
                          <a:solidFill>
                            <a:srgbClr val="000000"/>
                          </a:solidFill>
                          <a:latin typeface="Times New Roman"/>
                          <a:ea typeface="Times New Roman"/>
                          <a:cs typeface="Times New Roman"/>
                        </a:rPr>
                        <a:t> </a:t>
                      </a:r>
                      <a:r>
                        <a:rPr lang="ru-RU" sz="1600" dirty="0" err="1">
                          <a:solidFill>
                            <a:srgbClr val="000000"/>
                          </a:solidFill>
                          <a:latin typeface="Times New Roman"/>
                          <a:ea typeface="Times New Roman"/>
                          <a:cs typeface="Times New Roman"/>
                        </a:rPr>
                        <a:t>razryadi</a:t>
                      </a:r>
                      <a:r>
                        <a:rPr lang="ru-RU" sz="1600" dirty="0">
                          <a:solidFill>
                            <a:srgbClr val="000000"/>
                          </a:solidFill>
                          <a:latin typeface="Times New Roman"/>
                          <a:ea typeface="Times New Roman"/>
                          <a:cs typeface="Times New Roman"/>
                        </a:rPr>
                        <a:t> </a:t>
                      </a:r>
                      <a:endParaRPr lang="ru-RU" sz="1600" dirty="0">
                        <a:latin typeface="Calibri"/>
                        <a:ea typeface="Times New Roman"/>
                        <a:cs typeface="Times New Roman"/>
                      </a:endParaRPr>
                    </a:p>
                  </a:txBody>
                  <a:tcPr marL="11158" marR="11158" marT="5579" marB="5579" vert="vert"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a:txBody>
                    <a:bodyPr/>
                    <a:lstStyle/>
                    <a:p>
                      <a:pPr>
                        <a:lnSpc>
                          <a:spcPct val="115000"/>
                        </a:lnSpc>
                        <a:spcBef>
                          <a:spcPts val="1200"/>
                        </a:spcBef>
                        <a:spcAft>
                          <a:spcPts val="1200"/>
                        </a:spcAft>
                      </a:pPr>
                      <a:r>
                        <a:rPr lang="en-US" sz="1600" dirty="0" err="1">
                          <a:solidFill>
                            <a:srgbClr val="000000"/>
                          </a:solidFill>
                          <a:latin typeface="Times New Roman"/>
                          <a:ea typeface="Times New Roman"/>
                          <a:cs typeface="Times New Roman"/>
                        </a:rPr>
                        <a:t>Poligrafiya</a:t>
                      </a:r>
                      <a:r>
                        <a:rPr lang="ru-RU"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valyutalarning</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ultrabinafsha</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detektori</a:t>
                      </a:r>
                      <a:r>
                        <a:rPr lang="ru-RU"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ilmiy</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tadqiqot</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ishlarida</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461000">
                <a:tc>
                  <a:txBody>
                    <a:bodyPr/>
                    <a:lstStyle/>
                    <a:p>
                      <a:pPr>
                        <a:lnSpc>
                          <a:spcPct val="115000"/>
                        </a:lnSpc>
                        <a:spcBef>
                          <a:spcPts val="1200"/>
                        </a:spcBef>
                        <a:spcAft>
                          <a:spcPts val="1200"/>
                        </a:spcAft>
                      </a:pPr>
                      <a:r>
                        <a:rPr lang="en-US" sz="1600">
                          <a:solidFill>
                            <a:srgbClr val="000000"/>
                          </a:solidFill>
                          <a:latin typeface="Times New Roman"/>
                          <a:ea typeface="Times New Roman"/>
                          <a:cs typeface="Times New Roman"/>
                        </a:rPr>
                        <a:t>Geliy-Simob metal bug`li lazer</a:t>
                      </a:r>
                      <a:endParaRPr lang="ru-RU" sz="160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a:txBody>
                    <a:bodyPr/>
                    <a:lstStyle/>
                    <a:p>
                      <a:pPr>
                        <a:lnSpc>
                          <a:spcPct val="115000"/>
                        </a:lnSpc>
                        <a:spcBef>
                          <a:spcPts val="1200"/>
                        </a:spcBef>
                        <a:spcAft>
                          <a:spcPts val="1200"/>
                        </a:spcAft>
                      </a:pPr>
                      <a:r>
                        <a:rPr lang="ru-RU" sz="1600" dirty="0">
                          <a:solidFill>
                            <a:srgbClr val="000000"/>
                          </a:solidFill>
                          <a:latin typeface="Times New Roman"/>
                          <a:ea typeface="Times New Roman"/>
                          <a:cs typeface="Times New Roman"/>
                        </a:rPr>
                        <a:t>567 </a:t>
                      </a:r>
                      <a:r>
                        <a:rPr lang="ru-RU" sz="1600" dirty="0" err="1">
                          <a:solidFill>
                            <a:srgbClr val="000000"/>
                          </a:solidFill>
                          <a:latin typeface="Times New Roman"/>
                          <a:ea typeface="Times New Roman"/>
                          <a:cs typeface="Times New Roman"/>
                        </a:rPr>
                        <a:t>nm</a:t>
                      </a:r>
                      <a:r>
                        <a:rPr lang="ru-RU" sz="1600" dirty="0">
                          <a:solidFill>
                            <a:srgbClr val="000000"/>
                          </a:solidFill>
                          <a:latin typeface="Times New Roman"/>
                          <a:ea typeface="Times New Roman"/>
                          <a:cs typeface="Times New Roman"/>
                        </a:rPr>
                        <a:t>, 615 </a:t>
                      </a:r>
                      <a:r>
                        <a:rPr lang="ru-RU" sz="1600" dirty="0" err="1">
                          <a:solidFill>
                            <a:srgbClr val="000000"/>
                          </a:solidFill>
                          <a:latin typeface="Times New Roman"/>
                          <a:ea typeface="Times New Roman"/>
                          <a:cs typeface="Times New Roman"/>
                        </a:rPr>
                        <a:t>nm</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vMerge="1">
                  <a:txBody>
                    <a:bodyPr/>
                    <a:lstStyle/>
                    <a:p>
                      <a:pPr>
                        <a:lnSpc>
                          <a:spcPct val="115000"/>
                        </a:lnSpc>
                        <a:spcBef>
                          <a:spcPts val="1200"/>
                        </a:spcBef>
                        <a:spcAft>
                          <a:spcPts val="1200"/>
                        </a:spcAft>
                      </a:pP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rgbClr val="F9F9F9"/>
                    </a:solidFill>
                  </a:tcPr>
                </a:tc>
                <a:tc>
                  <a:txBody>
                    <a:bodyPr/>
                    <a:lstStyle/>
                    <a:p>
                      <a:pPr>
                        <a:lnSpc>
                          <a:spcPct val="115000"/>
                        </a:lnSpc>
                        <a:spcBef>
                          <a:spcPts val="1200"/>
                        </a:spcBef>
                        <a:spcAft>
                          <a:spcPts val="1200"/>
                        </a:spcAft>
                      </a:pPr>
                      <a:r>
                        <a:rPr lang="en-US" sz="1600" dirty="0" err="1">
                          <a:solidFill>
                            <a:srgbClr val="000000"/>
                          </a:solidFill>
                          <a:latin typeface="Times New Roman"/>
                          <a:ea typeface="Times New Roman"/>
                          <a:cs typeface="Times New Roman"/>
                        </a:rPr>
                        <a:t>Arxeologiya</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ilmiy</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tadqiqot</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ishlarida</a:t>
                      </a:r>
                      <a:r>
                        <a:rPr lang="en-US" sz="1600" dirty="0">
                          <a:solidFill>
                            <a:srgbClr val="000000"/>
                          </a:solidFill>
                          <a:latin typeface="Times New Roman"/>
                          <a:ea typeface="Times New Roman"/>
                          <a:cs typeface="Times New Roman"/>
                        </a:rPr>
                        <a:t> , </a:t>
                      </a:r>
                      <a:r>
                        <a:rPr lang="en-US" sz="1600" dirty="0" err="1">
                          <a:solidFill>
                            <a:srgbClr val="000000"/>
                          </a:solidFill>
                          <a:latin typeface="Times New Roman"/>
                          <a:ea typeface="Times New Roman"/>
                          <a:cs typeface="Times New Roman"/>
                        </a:rPr>
                        <a:t>o`quv</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laboratoriyalarida</a:t>
                      </a:r>
                      <a:r>
                        <a:rPr lang="en-US" sz="1600" dirty="0">
                          <a:solidFill>
                            <a:srgbClr val="000000"/>
                          </a:solidFill>
                          <a:latin typeface="Times New Roman"/>
                          <a:ea typeface="Times New Roman"/>
                          <a:cs typeface="Times New Roman"/>
                        </a:rPr>
                        <a:t>.</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2"/>
                  </a:ext>
                </a:extLst>
              </a:tr>
              <a:tr h="461000">
                <a:tc>
                  <a:txBody>
                    <a:bodyPr/>
                    <a:lstStyle/>
                    <a:p>
                      <a:pPr>
                        <a:lnSpc>
                          <a:spcPct val="115000"/>
                        </a:lnSpc>
                        <a:spcBef>
                          <a:spcPts val="1200"/>
                        </a:spcBef>
                        <a:spcAft>
                          <a:spcPts val="1200"/>
                        </a:spcAft>
                      </a:pPr>
                      <a:r>
                        <a:rPr lang="en-US" sz="1600">
                          <a:solidFill>
                            <a:srgbClr val="000000"/>
                          </a:solidFill>
                          <a:latin typeface="Times New Roman"/>
                          <a:ea typeface="Times New Roman"/>
                          <a:cs typeface="Times New Roman"/>
                        </a:rPr>
                        <a:t>Geliy-Selin metal bug`li lazer</a:t>
                      </a:r>
                      <a:endParaRPr lang="ru-RU" sz="160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a:txBody>
                    <a:bodyPr/>
                    <a:lstStyle/>
                    <a:p>
                      <a:pPr>
                        <a:lnSpc>
                          <a:spcPct val="115000"/>
                        </a:lnSpc>
                        <a:spcBef>
                          <a:spcPts val="1200"/>
                        </a:spcBef>
                        <a:spcAft>
                          <a:spcPts val="1200"/>
                        </a:spcAft>
                      </a:pPr>
                      <a:r>
                        <a:rPr lang="en-US" sz="1600" dirty="0" err="1">
                          <a:solidFill>
                            <a:srgbClr val="000000"/>
                          </a:solidFill>
                          <a:latin typeface="Times New Roman"/>
                          <a:ea typeface="Times New Roman"/>
                          <a:cs typeface="Times New Roman"/>
                        </a:rPr>
                        <a:t>Spektrning</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qizil</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nuridan</a:t>
                      </a:r>
                      <a:r>
                        <a:rPr lang="en-US" sz="1600" dirty="0">
                          <a:solidFill>
                            <a:srgbClr val="000000"/>
                          </a:solidFill>
                          <a:latin typeface="Times New Roman"/>
                          <a:ea typeface="Times New Roman"/>
                          <a:cs typeface="Times New Roman"/>
                        </a:rPr>
                        <a:t> UB </a:t>
                      </a:r>
                      <a:r>
                        <a:rPr lang="en-US" sz="1600" dirty="0" err="1">
                          <a:solidFill>
                            <a:srgbClr val="000000"/>
                          </a:solidFill>
                          <a:latin typeface="Times New Roman"/>
                          <a:ea typeface="Times New Roman"/>
                          <a:cs typeface="Times New Roman"/>
                        </a:rPr>
                        <a:t>sohasigacha</a:t>
                      </a:r>
                      <a:r>
                        <a:rPr lang="en-US" sz="1600" dirty="0">
                          <a:solidFill>
                            <a:srgbClr val="000000"/>
                          </a:solidFill>
                          <a:latin typeface="Times New Roman"/>
                          <a:ea typeface="Times New Roman"/>
                          <a:cs typeface="Times New Roman"/>
                        </a:rPr>
                        <a:t> </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vMerge="1">
                  <a:txBody>
                    <a:bodyPr/>
                    <a:lstStyle/>
                    <a:p>
                      <a:pPr>
                        <a:lnSpc>
                          <a:spcPct val="115000"/>
                        </a:lnSpc>
                        <a:spcBef>
                          <a:spcPts val="1200"/>
                        </a:spcBef>
                        <a:spcAft>
                          <a:spcPts val="1200"/>
                        </a:spcAft>
                      </a:pP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rgbClr val="F9F9F9"/>
                    </a:solidFill>
                  </a:tcPr>
                </a:tc>
                <a:tc>
                  <a:txBody>
                    <a:bodyPr/>
                    <a:lstStyle/>
                    <a:p>
                      <a:pPr>
                        <a:lnSpc>
                          <a:spcPct val="115000"/>
                        </a:lnSpc>
                        <a:spcBef>
                          <a:spcPts val="1200"/>
                        </a:spcBef>
                        <a:spcAft>
                          <a:spcPts val="1200"/>
                        </a:spcAft>
                      </a:pPr>
                      <a:r>
                        <a:rPr lang="en-US" sz="1600" dirty="0" err="1">
                          <a:solidFill>
                            <a:srgbClr val="000000"/>
                          </a:solidFill>
                          <a:latin typeface="Times New Roman"/>
                          <a:ea typeface="Times New Roman"/>
                          <a:cs typeface="Times New Roman"/>
                        </a:rPr>
                        <a:t>Arxeologiya</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ilmiy</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tadqiqot</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ishlarida</a:t>
                      </a:r>
                      <a:r>
                        <a:rPr lang="en-US" sz="1600" dirty="0">
                          <a:solidFill>
                            <a:srgbClr val="000000"/>
                          </a:solidFill>
                          <a:latin typeface="Times New Roman"/>
                          <a:ea typeface="Times New Roman"/>
                          <a:cs typeface="Times New Roman"/>
                        </a:rPr>
                        <a:t> , </a:t>
                      </a:r>
                      <a:r>
                        <a:rPr lang="en-US" sz="1600" dirty="0" err="1">
                          <a:solidFill>
                            <a:srgbClr val="000000"/>
                          </a:solidFill>
                          <a:latin typeface="Times New Roman"/>
                          <a:ea typeface="Times New Roman"/>
                          <a:cs typeface="Times New Roman"/>
                        </a:rPr>
                        <a:t>o`quv</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laboratoriyalarida</a:t>
                      </a:r>
                      <a:r>
                        <a:rPr lang="en-US" sz="1600" dirty="0">
                          <a:solidFill>
                            <a:srgbClr val="000000"/>
                          </a:solidFill>
                          <a:latin typeface="Times New Roman"/>
                          <a:ea typeface="Times New Roman"/>
                          <a:cs typeface="Times New Roman"/>
                        </a:rPr>
                        <a:t>.</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3"/>
                  </a:ext>
                </a:extLst>
              </a:tr>
              <a:tr h="461000">
                <a:tc>
                  <a:txBody>
                    <a:bodyPr/>
                    <a:lstStyle/>
                    <a:p>
                      <a:pPr>
                        <a:lnSpc>
                          <a:spcPct val="115000"/>
                        </a:lnSpc>
                        <a:spcBef>
                          <a:spcPts val="1200"/>
                        </a:spcBef>
                        <a:spcAft>
                          <a:spcPts val="1200"/>
                        </a:spcAft>
                      </a:pPr>
                      <a:r>
                        <a:rPr lang="en-US" sz="1600">
                          <a:solidFill>
                            <a:srgbClr val="000000"/>
                          </a:solidFill>
                          <a:latin typeface="Times New Roman"/>
                          <a:ea typeface="Times New Roman"/>
                          <a:cs typeface="Times New Roman"/>
                        </a:rPr>
                        <a:t>Mis bug`li lazer</a:t>
                      </a:r>
                      <a:endParaRPr lang="ru-RU" sz="160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a:txBody>
                    <a:bodyPr/>
                    <a:lstStyle/>
                    <a:p>
                      <a:pPr>
                        <a:lnSpc>
                          <a:spcPct val="115000"/>
                        </a:lnSpc>
                        <a:spcBef>
                          <a:spcPts val="1200"/>
                        </a:spcBef>
                        <a:spcAft>
                          <a:spcPts val="1200"/>
                        </a:spcAft>
                      </a:pPr>
                      <a:r>
                        <a:rPr lang="ru-RU" sz="1600" dirty="0">
                          <a:solidFill>
                            <a:srgbClr val="000000"/>
                          </a:solidFill>
                          <a:latin typeface="Times New Roman"/>
                          <a:ea typeface="Times New Roman"/>
                          <a:cs typeface="Times New Roman"/>
                        </a:rPr>
                        <a:t>510,6 </a:t>
                      </a:r>
                      <a:r>
                        <a:rPr lang="ru-RU" sz="1600" dirty="0" err="1">
                          <a:solidFill>
                            <a:srgbClr val="000000"/>
                          </a:solidFill>
                          <a:latin typeface="Times New Roman"/>
                          <a:ea typeface="Times New Roman"/>
                          <a:cs typeface="Times New Roman"/>
                        </a:rPr>
                        <a:t>nm</a:t>
                      </a:r>
                      <a:r>
                        <a:rPr lang="ru-RU" sz="1600" dirty="0">
                          <a:solidFill>
                            <a:srgbClr val="000000"/>
                          </a:solidFill>
                          <a:latin typeface="Times New Roman"/>
                          <a:ea typeface="Times New Roman"/>
                          <a:cs typeface="Times New Roman"/>
                        </a:rPr>
                        <a:t>, 578,2 </a:t>
                      </a:r>
                      <a:r>
                        <a:rPr lang="ru-RU" sz="1600" dirty="0" err="1">
                          <a:solidFill>
                            <a:srgbClr val="000000"/>
                          </a:solidFill>
                          <a:latin typeface="Times New Roman"/>
                          <a:ea typeface="Times New Roman"/>
                          <a:cs typeface="Times New Roman"/>
                        </a:rPr>
                        <a:t>nm</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vMerge="1">
                  <a:txBody>
                    <a:bodyPr/>
                    <a:lstStyle/>
                    <a:p>
                      <a:pPr>
                        <a:lnSpc>
                          <a:spcPct val="115000"/>
                        </a:lnSpc>
                        <a:spcBef>
                          <a:spcPts val="1200"/>
                        </a:spcBef>
                        <a:spcAft>
                          <a:spcPts val="1200"/>
                        </a:spcAft>
                      </a:pP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rgbClr val="F9F9F9"/>
                    </a:solidFill>
                  </a:tcPr>
                </a:tc>
                <a:tc>
                  <a:txBody>
                    <a:bodyPr/>
                    <a:lstStyle/>
                    <a:p>
                      <a:pPr>
                        <a:lnSpc>
                          <a:spcPct val="115000"/>
                        </a:lnSpc>
                        <a:spcBef>
                          <a:spcPts val="1200"/>
                        </a:spcBef>
                        <a:spcAft>
                          <a:spcPts val="1200"/>
                        </a:spcAft>
                      </a:pPr>
                      <a:r>
                        <a:rPr lang="en-US" sz="1600" dirty="0" err="1">
                          <a:solidFill>
                            <a:srgbClr val="000000"/>
                          </a:solidFill>
                          <a:latin typeface="Times New Roman"/>
                          <a:ea typeface="Times New Roman"/>
                          <a:cs typeface="Times New Roman"/>
                        </a:rPr>
                        <a:t>Dermotologiya</a:t>
                      </a:r>
                      <a:r>
                        <a:rPr lang="ru-RU"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tezkor</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fotografiya</a:t>
                      </a:r>
                      <a:r>
                        <a:rPr lang="ru-RU"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bo</a:t>
                      </a:r>
                      <a:r>
                        <a:rPr lang="ru-RU" sz="1600" dirty="0">
                          <a:solidFill>
                            <a:srgbClr val="000000"/>
                          </a:solidFill>
                          <a:latin typeface="Times New Roman"/>
                          <a:ea typeface="Times New Roman"/>
                          <a:cs typeface="Times New Roman"/>
                        </a:rPr>
                        <a:t>`</a:t>
                      </a:r>
                      <a:r>
                        <a:rPr lang="en-US" sz="1600" dirty="0" err="1">
                          <a:solidFill>
                            <a:srgbClr val="000000"/>
                          </a:solidFill>
                          <a:latin typeface="Times New Roman"/>
                          <a:ea typeface="Times New Roman"/>
                          <a:cs typeface="Times New Roman"/>
                        </a:rPr>
                        <a:t>yoq</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lazerlarni</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damlashda</a:t>
                      </a:r>
                      <a:r>
                        <a:rPr lang="ru-RU" sz="1600" dirty="0">
                          <a:solidFill>
                            <a:srgbClr val="000000"/>
                          </a:solidFill>
                          <a:latin typeface="Times New Roman"/>
                          <a:ea typeface="Times New Roman"/>
                          <a:cs typeface="Times New Roman"/>
                        </a:rPr>
                        <a:t>.</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4"/>
                  </a:ext>
                </a:extLst>
              </a:tr>
              <a:tr h="183114">
                <a:tc>
                  <a:txBody>
                    <a:bodyPr/>
                    <a:lstStyle/>
                    <a:p>
                      <a:pPr>
                        <a:lnSpc>
                          <a:spcPct val="115000"/>
                        </a:lnSpc>
                        <a:spcBef>
                          <a:spcPts val="1200"/>
                        </a:spcBef>
                        <a:spcAft>
                          <a:spcPts val="1200"/>
                        </a:spcAft>
                      </a:pPr>
                      <a:r>
                        <a:rPr lang="en-US" sz="1600">
                          <a:solidFill>
                            <a:srgbClr val="000000"/>
                          </a:solidFill>
                          <a:latin typeface="Times New Roman"/>
                          <a:ea typeface="Times New Roman"/>
                          <a:cs typeface="Times New Roman"/>
                        </a:rPr>
                        <a:t>Oltin bug</a:t>
                      </a:r>
                      <a:r>
                        <a:rPr lang="ru-RU" sz="1600">
                          <a:solidFill>
                            <a:srgbClr val="000000"/>
                          </a:solidFill>
                          <a:latin typeface="Times New Roman"/>
                          <a:ea typeface="Times New Roman"/>
                          <a:cs typeface="Times New Roman"/>
                        </a:rPr>
                        <a:t>`</a:t>
                      </a:r>
                      <a:r>
                        <a:rPr lang="en-US" sz="1600">
                          <a:solidFill>
                            <a:srgbClr val="000000"/>
                          </a:solidFill>
                          <a:latin typeface="Times New Roman"/>
                          <a:ea typeface="Times New Roman"/>
                          <a:cs typeface="Times New Roman"/>
                        </a:rPr>
                        <a:t>li lazer</a:t>
                      </a:r>
                      <a:endParaRPr lang="ru-RU" sz="160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a:txBody>
                    <a:bodyPr/>
                    <a:lstStyle/>
                    <a:p>
                      <a:pPr>
                        <a:lnSpc>
                          <a:spcPct val="115000"/>
                        </a:lnSpc>
                        <a:spcBef>
                          <a:spcPts val="1200"/>
                        </a:spcBef>
                        <a:spcAft>
                          <a:spcPts val="1200"/>
                        </a:spcAft>
                      </a:pPr>
                      <a:r>
                        <a:rPr lang="ru-RU" sz="1600">
                          <a:solidFill>
                            <a:srgbClr val="000000"/>
                          </a:solidFill>
                          <a:latin typeface="Times New Roman"/>
                          <a:ea typeface="Times New Roman"/>
                          <a:cs typeface="Times New Roman"/>
                        </a:rPr>
                        <a:t>627 nm</a:t>
                      </a:r>
                      <a:endParaRPr lang="ru-RU" sz="160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tc vMerge="1">
                  <a:txBody>
                    <a:bodyPr/>
                    <a:lstStyle/>
                    <a:p>
                      <a:pPr>
                        <a:lnSpc>
                          <a:spcPct val="115000"/>
                        </a:lnSpc>
                        <a:spcBef>
                          <a:spcPts val="1200"/>
                        </a:spcBef>
                        <a:spcAft>
                          <a:spcPts val="1200"/>
                        </a:spcAft>
                      </a:pP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rgbClr val="F9F9F9"/>
                    </a:solidFill>
                  </a:tcPr>
                </a:tc>
                <a:tc>
                  <a:txBody>
                    <a:bodyPr/>
                    <a:lstStyle/>
                    <a:p>
                      <a:pPr>
                        <a:lnSpc>
                          <a:spcPct val="115000"/>
                        </a:lnSpc>
                        <a:spcBef>
                          <a:spcPts val="1200"/>
                        </a:spcBef>
                        <a:spcAft>
                          <a:spcPts val="1200"/>
                        </a:spcAft>
                      </a:pPr>
                      <a:r>
                        <a:rPr lang="en-US" sz="1600" dirty="0" err="1">
                          <a:solidFill>
                            <a:srgbClr val="000000"/>
                          </a:solidFill>
                          <a:latin typeface="Times New Roman"/>
                          <a:ea typeface="Times New Roman"/>
                          <a:cs typeface="Times New Roman"/>
                        </a:rPr>
                        <a:t>Arxeologiya</a:t>
                      </a:r>
                      <a:r>
                        <a:rPr lang="en-US" sz="1600" dirty="0">
                          <a:solidFill>
                            <a:srgbClr val="000000"/>
                          </a:solidFill>
                          <a:latin typeface="Times New Roman"/>
                          <a:ea typeface="Times New Roman"/>
                          <a:cs typeface="Times New Roman"/>
                        </a:rPr>
                        <a:t>, </a:t>
                      </a:r>
                      <a:r>
                        <a:rPr lang="en-US" sz="1600" dirty="0" err="1">
                          <a:solidFill>
                            <a:srgbClr val="000000"/>
                          </a:solidFill>
                          <a:latin typeface="Times New Roman"/>
                          <a:ea typeface="Times New Roman"/>
                          <a:cs typeface="Times New Roman"/>
                        </a:rPr>
                        <a:t>meditsina</a:t>
                      </a:r>
                      <a:endParaRPr lang="ru-RU" sz="1600" dirty="0">
                        <a:latin typeface="Calibri"/>
                        <a:ea typeface="Times New Roman"/>
                        <a:cs typeface="Times New Roman"/>
                      </a:endParaRPr>
                    </a:p>
                  </a:txBody>
                  <a:tcPr marL="11158" marR="11158" marT="5579" marB="5579"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5"/>
                  </a:ext>
                </a:extLst>
              </a:tr>
            </a:tbl>
          </a:graphicData>
        </a:graphic>
      </p:graphicFrame>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Таблица 5"/>
          <p:cNvGraphicFramePr>
            <a:graphicFrameLocks noGrp="1"/>
          </p:cNvGraphicFramePr>
          <p:nvPr/>
        </p:nvGraphicFramePr>
        <p:xfrm>
          <a:off x="357158" y="571480"/>
          <a:ext cx="8572560" cy="5946206"/>
        </p:xfrm>
        <a:graphic>
          <a:graphicData uri="http://schemas.openxmlformats.org/drawingml/2006/table">
            <a:tbl>
              <a:tblPr/>
              <a:tblGrid>
                <a:gridCol w="2071702">
                  <a:extLst>
                    <a:ext uri="{9D8B030D-6E8A-4147-A177-3AD203B41FA5}">
                      <a16:colId xmlns:a16="http://schemas.microsoft.com/office/drawing/2014/main" val="20000"/>
                    </a:ext>
                  </a:extLst>
                </a:gridCol>
                <a:gridCol w="1285884">
                  <a:extLst>
                    <a:ext uri="{9D8B030D-6E8A-4147-A177-3AD203B41FA5}">
                      <a16:colId xmlns:a16="http://schemas.microsoft.com/office/drawing/2014/main" val="20001"/>
                    </a:ext>
                  </a:extLst>
                </a:gridCol>
                <a:gridCol w="5214974">
                  <a:extLst>
                    <a:ext uri="{9D8B030D-6E8A-4147-A177-3AD203B41FA5}">
                      <a16:colId xmlns:a16="http://schemas.microsoft.com/office/drawing/2014/main" val="20002"/>
                    </a:ext>
                  </a:extLst>
                </a:gridCol>
              </a:tblGrid>
              <a:tr h="239518">
                <a:tc>
                  <a:txBody>
                    <a:bodyPr/>
                    <a:lstStyle/>
                    <a:p>
                      <a:pPr algn="ctr">
                        <a:lnSpc>
                          <a:spcPct val="115000"/>
                        </a:lnSpc>
                        <a:spcAft>
                          <a:spcPts val="0"/>
                        </a:spcAft>
                      </a:pPr>
                      <a:r>
                        <a:rPr lang="en-US" sz="1600" b="1" dirty="0" err="1">
                          <a:latin typeface="Georgia" pitchFamily="18" charset="0"/>
                          <a:ea typeface="Times New Roman"/>
                          <a:cs typeface="Times New Roman"/>
                        </a:rPr>
                        <a:t>Turi</a:t>
                      </a:r>
                      <a:r>
                        <a:rPr lang="en-US" sz="1600" b="1" dirty="0">
                          <a:latin typeface="Georgia" pitchFamily="18" charset="0"/>
                          <a:ea typeface="Times New Roman"/>
                          <a:cs typeface="Times New Roman"/>
                        </a:rPr>
                        <a:t> (</a:t>
                      </a:r>
                      <a:r>
                        <a:rPr lang="en-US" sz="1600" b="1" dirty="0" err="1">
                          <a:latin typeface="Georgia" pitchFamily="18" charset="0"/>
                          <a:ea typeface="Times New Roman"/>
                          <a:cs typeface="Times New Roman"/>
                        </a:rPr>
                        <a:t>aktiv</a:t>
                      </a:r>
                      <a:r>
                        <a:rPr lang="en-US" sz="1600" b="1" dirty="0">
                          <a:latin typeface="Georgia" pitchFamily="18" charset="0"/>
                          <a:ea typeface="Times New Roman"/>
                          <a:cs typeface="Times New Roman"/>
                        </a:rPr>
                        <a:t> </a:t>
                      </a:r>
                      <a:r>
                        <a:rPr lang="en-US" sz="1600" b="1" dirty="0" err="1">
                          <a:latin typeface="Georgia" pitchFamily="18" charset="0"/>
                          <a:ea typeface="Times New Roman"/>
                          <a:cs typeface="Times New Roman"/>
                        </a:rPr>
                        <a:t>muhiti</a:t>
                      </a:r>
                      <a:r>
                        <a:rPr lang="en-US" sz="1600" b="1" dirty="0">
                          <a:latin typeface="Georgia" pitchFamily="18" charset="0"/>
                          <a:ea typeface="Times New Roman"/>
                          <a:cs typeface="Times New Roman"/>
                        </a:rPr>
                        <a:t>)</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en-US" sz="1600" b="1">
                          <a:latin typeface="Georgia" pitchFamily="18" charset="0"/>
                          <a:ea typeface="Times New Roman"/>
                          <a:cs typeface="Times New Roman"/>
                        </a:rPr>
                        <a:t>To`lqin uzunligi</a:t>
                      </a:r>
                      <a:endParaRPr lang="ru-RU" sz="160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just">
                        <a:lnSpc>
                          <a:spcPct val="115000"/>
                        </a:lnSpc>
                        <a:spcAft>
                          <a:spcPts val="0"/>
                        </a:spcAft>
                      </a:pPr>
                      <a:r>
                        <a:rPr lang="en-US" sz="1600" b="1" dirty="0" err="1">
                          <a:latin typeface="Georgia" pitchFamily="18" charset="0"/>
                          <a:ea typeface="Times New Roman"/>
                          <a:cs typeface="Times New Roman"/>
                        </a:rPr>
                        <a:t>Qo`llanilishi</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0"/>
                  </a:ext>
                </a:extLst>
              </a:tr>
              <a:tr h="429521">
                <a:tc>
                  <a:txBody>
                    <a:bodyPr/>
                    <a:lstStyle/>
                    <a:p>
                      <a:pPr algn="ctr">
                        <a:lnSpc>
                          <a:spcPct val="115000"/>
                        </a:lnSpc>
                        <a:spcAft>
                          <a:spcPts val="0"/>
                        </a:spcAft>
                      </a:pPr>
                      <a:r>
                        <a:rPr lang="en-US" sz="1600" dirty="0" err="1">
                          <a:solidFill>
                            <a:srgbClr val="000000"/>
                          </a:solidFill>
                          <a:latin typeface="Georgia" pitchFamily="18" charset="0"/>
                          <a:ea typeface="Times New Roman"/>
                          <a:cs typeface="Times New Roman"/>
                        </a:rPr>
                        <a:t>Yoqut</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lazeri</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ru-RU" sz="1600" dirty="0">
                          <a:solidFill>
                            <a:srgbClr val="000000"/>
                          </a:solidFill>
                          <a:latin typeface="Georgia" pitchFamily="18" charset="0"/>
                          <a:ea typeface="Times New Roman"/>
                          <a:cs typeface="Times New Roman"/>
                        </a:rPr>
                        <a:t>694,3 </a:t>
                      </a:r>
                      <a:r>
                        <a:rPr lang="ru-RU" sz="1600" dirty="0" err="1">
                          <a:solidFill>
                            <a:srgbClr val="000000"/>
                          </a:solidFill>
                          <a:latin typeface="Georgia" pitchFamily="18" charset="0"/>
                          <a:ea typeface="Times New Roman"/>
                          <a:cs typeface="Times New Roman"/>
                        </a:rPr>
                        <a:t>nm</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just">
                        <a:lnSpc>
                          <a:spcPct val="115000"/>
                        </a:lnSpc>
                        <a:spcAft>
                          <a:spcPts val="0"/>
                        </a:spcAft>
                      </a:pPr>
                      <a:r>
                        <a:rPr lang="en-US" sz="1600">
                          <a:solidFill>
                            <a:srgbClr val="000000"/>
                          </a:solidFill>
                          <a:latin typeface="Georgia" pitchFamily="18" charset="0"/>
                          <a:ea typeface="Times New Roman"/>
                          <a:cs typeface="Times New Roman"/>
                        </a:rPr>
                        <a:t>Golografiya, tatirovkalarni yo`qotishda,(lazerlarning birinchisi-1960)</a:t>
                      </a:r>
                      <a:endParaRPr lang="ru-RU" sz="160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1"/>
                  </a:ext>
                </a:extLst>
              </a:tr>
              <a:tr h="776482">
                <a:tc>
                  <a:txBody>
                    <a:bodyPr/>
                    <a:lstStyle/>
                    <a:p>
                      <a:pPr algn="ctr">
                        <a:lnSpc>
                          <a:spcPct val="115000"/>
                        </a:lnSpc>
                        <a:spcAft>
                          <a:spcPts val="0"/>
                        </a:spcAft>
                      </a:pPr>
                      <a:r>
                        <a:rPr lang="en-US" sz="1600" dirty="0" err="1">
                          <a:solidFill>
                            <a:srgbClr val="000000"/>
                          </a:solidFill>
                          <a:latin typeface="Georgia" pitchFamily="18" charset="0"/>
                          <a:ea typeface="Times New Roman"/>
                          <a:cs typeface="Times New Roman"/>
                        </a:rPr>
                        <a:t>Ittriy</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alyuminiy</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granati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legirlangan</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nedim</a:t>
                      </a:r>
                      <a:r>
                        <a:rPr lang="en-US" sz="1600" dirty="0">
                          <a:solidFill>
                            <a:srgbClr val="000000"/>
                          </a:solidFill>
                          <a:latin typeface="Georgia" pitchFamily="18" charset="0"/>
                          <a:ea typeface="Times New Roman"/>
                          <a:cs typeface="Times New Roman"/>
                        </a:rPr>
                        <a:t>(</a:t>
                      </a:r>
                      <a:r>
                        <a:rPr lang="en-US" sz="1600" u="none" strike="noStrike" dirty="0" err="1">
                          <a:solidFill>
                            <a:srgbClr val="0B0080"/>
                          </a:solidFill>
                          <a:latin typeface="Georgia" pitchFamily="18" charset="0"/>
                          <a:ea typeface="Times New Roman"/>
                          <a:cs typeface="Times New Roman"/>
                        </a:rPr>
                        <a:t>Nd:YAG</a:t>
                      </a:r>
                      <a:r>
                        <a:rPr lang="en-US" sz="1600" dirty="0">
                          <a:solidFill>
                            <a:srgbClr val="000000"/>
                          </a:solidFill>
                          <a:latin typeface="Georgia" pitchFamily="18" charset="0"/>
                          <a:ea typeface="Times New Roman"/>
                          <a:cs typeface="Times New Roman"/>
                        </a:rPr>
                        <a:t>)</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ru-RU" sz="1600" dirty="0">
                          <a:solidFill>
                            <a:srgbClr val="000000"/>
                          </a:solidFill>
                          <a:latin typeface="Georgia" pitchFamily="18" charset="0"/>
                          <a:ea typeface="Times New Roman"/>
                          <a:cs typeface="Times New Roman"/>
                        </a:rPr>
                        <a:t>1,064 </a:t>
                      </a:r>
                      <a:r>
                        <a:rPr lang="ru-RU" sz="1600" dirty="0" err="1">
                          <a:solidFill>
                            <a:srgbClr val="000000"/>
                          </a:solidFill>
                          <a:latin typeface="Georgia" pitchFamily="18" charset="0"/>
                          <a:ea typeface="Times New Roman"/>
                          <a:cs typeface="Times New Roman"/>
                        </a:rPr>
                        <a:t>mkm</a:t>
                      </a:r>
                      <a:r>
                        <a:rPr lang="ru-RU" sz="1600" dirty="0">
                          <a:solidFill>
                            <a:srgbClr val="000000"/>
                          </a:solidFill>
                          <a:latin typeface="Georgia" pitchFamily="18" charset="0"/>
                          <a:ea typeface="Times New Roman"/>
                          <a:cs typeface="Times New Roman"/>
                        </a:rPr>
                        <a:t>, (1,32 </a:t>
                      </a:r>
                      <a:r>
                        <a:rPr lang="ru-RU" sz="1600" dirty="0" err="1">
                          <a:solidFill>
                            <a:srgbClr val="000000"/>
                          </a:solidFill>
                          <a:latin typeface="Georgia" pitchFamily="18" charset="0"/>
                          <a:ea typeface="Times New Roman"/>
                          <a:cs typeface="Times New Roman"/>
                        </a:rPr>
                        <a:t>mkm</a:t>
                      </a:r>
                      <a:r>
                        <a:rPr lang="ru-RU" sz="1600" dirty="0">
                          <a:solidFill>
                            <a:srgbClr val="000000"/>
                          </a:solidFill>
                          <a:latin typeface="Georgia" pitchFamily="18" charset="0"/>
                          <a:ea typeface="Times New Roman"/>
                          <a:cs typeface="Times New Roman"/>
                        </a:rPr>
                        <a:t>)</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just">
                        <a:lnSpc>
                          <a:spcPct val="115000"/>
                        </a:lnSpc>
                        <a:spcAft>
                          <a:spcPts val="0"/>
                        </a:spcAft>
                      </a:pPr>
                      <a:r>
                        <a:rPr lang="en-US" sz="1600" dirty="0" err="1">
                          <a:solidFill>
                            <a:srgbClr val="000000"/>
                          </a:solidFill>
                          <a:latin typeface="Georgia" pitchFamily="18" charset="0"/>
                          <a:ea typeface="Times New Roman"/>
                          <a:cs typeface="Times New Roman"/>
                        </a:rPr>
                        <a:t>Materiallarga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ishlov</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berish</a:t>
                      </a:r>
                      <a:r>
                        <a:rPr lang="ru-RU"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lazerli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dalnomerlar</a:t>
                      </a:r>
                      <a:r>
                        <a:rPr lang="ru-RU"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masofa</a:t>
                      </a:r>
                      <a:r>
                        <a:rPr lang="en-US" sz="1600" dirty="0">
                          <a:solidFill>
                            <a:srgbClr val="000000"/>
                          </a:solidFill>
                          <a:latin typeface="Georgia" pitchFamily="18" charset="0"/>
                          <a:ea typeface="Times New Roman"/>
                          <a:cs typeface="Times New Roman"/>
                        </a:rPr>
                        <a:t> o</a:t>
                      </a:r>
                      <a:r>
                        <a:rPr lang="ru-RU" sz="1600" dirty="0">
                          <a:solidFill>
                            <a:srgbClr val="000000"/>
                          </a:solidFill>
                          <a:latin typeface="Georgia" pitchFamily="18" charset="0"/>
                          <a:ea typeface="Times New Roman"/>
                          <a:cs typeface="Times New Roman"/>
                        </a:rPr>
                        <a:t>`</a:t>
                      </a:r>
                      <a:r>
                        <a:rPr lang="en-US" sz="1600" dirty="0" err="1">
                          <a:solidFill>
                            <a:srgbClr val="000000"/>
                          </a:solidFill>
                          <a:latin typeface="Georgia" pitchFamily="18" charset="0"/>
                          <a:ea typeface="Times New Roman"/>
                          <a:cs typeface="Times New Roman"/>
                        </a:rPr>
                        <a:t>lchagich</a:t>
                      </a:r>
                      <a:r>
                        <a:rPr lang="ru-RU"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hirurgiya</a:t>
                      </a:r>
                      <a:r>
                        <a:rPr lang="ru-RU"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ilmiy</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tadqiqot</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ishlari</a:t>
                      </a:r>
                      <a:r>
                        <a:rPr lang="ru-RU"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boshqa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lazerlarni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damlashda</a:t>
                      </a:r>
                      <a:r>
                        <a:rPr lang="ru-RU" sz="1600" dirty="0">
                          <a:solidFill>
                            <a:srgbClr val="000000"/>
                          </a:solidFill>
                          <a:latin typeface="Georgia" pitchFamily="18" charset="0"/>
                          <a:ea typeface="Times New Roman"/>
                          <a:cs typeface="Times New Roman"/>
                        </a:rPr>
                        <a:t>. </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2"/>
                  </a:ext>
                </a:extLst>
              </a:tr>
              <a:tr h="603001">
                <a:tc>
                  <a:txBody>
                    <a:bodyPr/>
                    <a:lstStyle/>
                    <a:p>
                      <a:pPr algn="ctr">
                        <a:lnSpc>
                          <a:spcPct val="115000"/>
                        </a:lnSpc>
                        <a:spcAft>
                          <a:spcPts val="0"/>
                        </a:spcAft>
                      </a:pPr>
                      <a:r>
                        <a:rPr lang="en-US" sz="1600" dirty="0" err="1">
                          <a:solidFill>
                            <a:srgbClr val="000000"/>
                          </a:solidFill>
                          <a:latin typeface="Georgia" pitchFamily="18" charset="0"/>
                          <a:ea typeface="Times New Roman"/>
                          <a:cs typeface="Times New Roman"/>
                        </a:rPr>
                        <a:t>Ittriy-litiy</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ftoridi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legirlangan</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nedim</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Nd:YLF</a:t>
                      </a:r>
                      <a:r>
                        <a:rPr lang="en-US" sz="1600" dirty="0">
                          <a:solidFill>
                            <a:srgbClr val="000000"/>
                          </a:solidFill>
                          <a:latin typeface="Georgia" pitchFamily="18" charset="0"/>
                          <a:ea typeface="Times New Roman"/>
                          <a:cs typeface="Times New Roman"/>
                        </a:rPr>
                        <a:t>)</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ru-RU" sz="1600">
                          <a:solidFill>
                            <a:srgbClr val="000000"/>
                          </a:solidFill>
                          <a:latin typeface="Georgia" pitchFamily="18" charset="0"/>
                          <a:ea typeface="Times New Roman"/>
                          <a:cs typeface="Times New Roman"/>
                        </a:rPr>
                        <a:t>1,047 и 1,053 mkm</a:t>
                      </a:r>
                      <a:endParaRPr lang="ru-RU" sz="160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just">
                        <a:lnSpc>
                          <a:spcPct val="115000"/>
                        </a:lnSpc>
                        <a:spcAft>
                          <a:spcPts val="0"/>
                        </a:spcAft>
                      </a:pPr>
                      <a:r>
                        <a:rPr lang="en-US" sz="1600" dirty="0">
                          <a:solidFill>
                            <a:srgbClr val="000000"/>
                          </a:solidFill>
                          <a:latin typeface="Georgia" pitchFamily="18" charset="0"/>
                          <a:ea typeface="Times New Roman"/>
                          <a:cs typeface="Times New Roman"/>
                        </a:rPr>
                        <a:t>Titan</a:t>
                      </a:r>
                      <a:r>
                        <a:rPr lang="ru-RU" sz="1600" dirty="0">
                          <a:solidFill>
                            <a:srgbClr val="000000"/>
                          </a:solidFill>
                          <a:latin typeface="Georgia" pitchFamily="18" charset="0"/>
                          <a:ea typeface="Times New Roman"/>
                          <a:cs typeface="Times New Roman"/>
                        </a:rPr>
                        <a:t>-</a:t>
                      </a:r>
                      <a:r>
                        <a:rPr lang="en-US" sz="1600" dirty="0" err="1">
                          <a:solidFill>
                            <a:srgbClr val="000000"/>
                          </a:solidFill>
                          <a:latin typeface="Georgia" pitchFamily="18" charset="0"/>
                          <a:ea typeface="Times New Roman"/>
                          <a:cs typeface="Times New Roman"/>
                        </a:rPr>
                        <a:t>sapfir</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lazerlarini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damlashda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va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nochiziqli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effektlarda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chastotani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ikki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karra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oshirishda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qo</a:t>
                      </a:r>
                      <a:r>
                        <a:rPr lang="ru-RU" sz="1600" dirty="0">
                          <a:solidFill>
                            <a:srgbClr val="000000"/>
                          </a:solidFill>
                          <a:latin typeface="Georgia" pitchFamily="18" charset="0"/>
                          <a:ea typeface="Times New Roman"/>
                          <a:cs typeface="Times New Roman"/>
                        </a:rPr>
                        <a:t>`</a:t>
                      </a:r>
                      <a:r>
                        <a:rPr lang="en-US" sz="1600" dirty="0" err="1">
                          <a:solidFill>
                            <a:srgbClr val="000000"/>
                          </a:solidFill>
                          <a:latin typeface="Georgia" pitchFamily="18" charset="0"/>
                          <a:ea typeface="Times New Roman"/>
                          <a:cs typeface="Times New Roman"/>
                        </a:rPr>
                        <a:t>llanilinadi</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3"/>
                  </a:ext>
                </a:extLst>
              </a:tr>
              <a:tr h="603001">
                <a:tc>
                  <a:txBody>
                    <a:bodyPr/>
                    <a:lstStyle/>
                    <a:p>
                      <a:pPr algn="ctr">
                        <a:lnSpc>
                          <a:spcPct val="115000"/>
                        </a:lnSpc>
                        <a:spcAft>
                          <a:spcPts val="0"/>
                        </a:spcAft>
                      </a:pPr>
                      <a:r>
                        <a:rPr lang="en-US" sz="1600">
                          <a:solidFill>
                            <a:srgbClr val="000000"/>
                          </a:solidFill>
                          <a:latin typeface="Georgia" pitchFamily="18" charset="0"/>
                          <a:ea typeface="Times New Roman"/>
                          <a:cs typeface="Times New Roman"/>
                        </a:rPr>
                        <a:t>Ittriy vanadat(YVO</a:t>
                      </a:r>
                      <a:r>
                        <a:rPr lang="en-US" sz="1600" baseline="-25000">
                          <a:solidFill>
                            <a:srgbClr val="000000"/>
                          </a:solidFill>
                          <a:latin typeface="Georgia" pitchFamily="18" charset="0"/>
                          <a:ea typeface="Times New Roman"/>
                          <a:cs typeface="Times New Roman"/>
                        </a:rPr>
                        <a:t>4</a:t>
                      </a:r>
                      <a:r>
                        <a:rPr lang="en-US" sz="1600">
                          <a:solidFill>
                            <a:srgbClr val="000000"/>
                          </a:solidFill>
                          <a:latin typeface="Georgia" pitchFamily="18" charset="0"/>
                          <a:ea typeface="Times New Roman"/>
                          <a:cs typeface="Times New Roman"/>
                        </a:rPr>
                        <a:t>) va legirlangan nedim  (Nd:YVO)</a:t>
                      </a:r>
                      <a:endParaRPr lang="ru-RU" sz="160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ru-RU" sz="1600" dirty="0">
                          <a:solidFill>
                            <a:srgbClr val="000000"/>
                          </a:solidFill>
                          <a:latin typeface="Georgia" pitchFamily="18" charset="0"/>
                          <a:ea typeface="Times New Roman"/>
                          <a:cs typeface="Times New Roman"/>
                        </a:rPr>
                        <a:t>1,064 </a:t>
                      </a:r>
                      <a:r>
                        <a:rPr lang="ru-RU" sz="1600" dirty="0" err="1">
                          <a:solidFill>
                            <a:srgbClr val="000000"/>
                          </a:solidFill>
                          <a:latin typeface="Georgia" pitchFamily="18" charset="0"/>
                          <a:ea typeface="Times New Roman"/>
                          <a:cs typeface="Times New Roman"/>
                        </a:rPr>
                        <a:t>mkm</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just">
                        <a:lnSpc>
                          <a:spcPct val="115000"/>
                        </a:lnSpc>
                        <a:spcAft>
                          <a:spcPts val="0"/>
                        </a:spcAft>
                      </a:pPr>
                      <a:r>
                        <a:rPr lang="en-US" sz="1600" dirty="0">
                          <a:solidFill>
                            <a:srgbClr val="000000"/>
                          </a:solidFill>
                          <a:latin typeface="Georgia" pitchFamily="18" charset="0"/>
                          <a:ea typeface="Times New Roman"/>
                          <a:cs typeface="Times New Roman"/>
                        </a:rPr>
                        <a:t>Titan</a:t>
                      </a:r>
                      <a:r>
                        <a:rPr lang="ru-RU" sz="1600" dirty="0">
                          <a:solidFill>
                            <a:srgbClr val="000000"/>
                          </a:solidFill>
                          <a:latin typeface="Georgia" pitchFamily="18" charset="0"/>
                          <a:ea typeface="Times New Roman"/>
                          <a:cs typeface="Times New Roman"/>
                        </a:rPr>
                        <a:t>-</a:t>
                      </a:r>
                      <a:r>
                        <a:rPr lang="en-US" sz="1600" dirty="0" err="1">
                          <a:solidFill>
                            <a:srgbClr val="000000"/>
                          </a:solidFill>
                          <a:latin typeface="Georgia" pitchFamily="18" charset="0"/>
                          <a:ea typeface="Times New Roman"/>
                          <a:cs typeface="Times New Roman"/>
                        </a:rPr>
                        <a:t>sapfir</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lazerlarini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damlashda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va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nochiziqli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effektlarda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chastotani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ikki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karra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oshirishda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qo</a:t>
                      </a:r>
                      <a:r>
                        <a:rPr lang="ru-RU" sz="1600" dirty="0">
                          <a:solidFill>
                            <a:srgbClr val="000000"/>
                          </a:solidFill>
                          <a:latin typeface="Georgia" pitchFamily="18" charset="0"/>
                          <a:ea typeface="Times New Roman"/>
                          <a:cs typeface="Times New Roman"/>
                        </a:rPr>
                        <a:t>`</a:t>
                      </a:r>
                      <a:r>
                        <a:rPr lang="en-US" sz="1600" dirty="0" err="1">
                          <a:solidFill>
                            <a:srgbClr val="000000"/>
                          </a:solidFill>
                          <a:latin typeface="Georgia" pitchFamily="18" charset="0"/>
                          <a:ea typeface="Times New Roman"/>
                          <a:cs typeface="Times New Roman"/>
                        </a:rPr>
                        <a:t>llanilinadi</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4"/>
                  </a:ext>
                </a:extLst>
              </a:tr>
              <a:tr h="677350">
                <a:tc>
                  <a:txBody>
                    <a:bodyPr/>
                    <a:lstStyle/>
                    <a:p>
                      <a:pPr algn="ctr">
                        <a:lnSpc>
                          <a:spcPct val="115000"/>
                        </a:lnSpc>
                        <a:spcAft>
                          <a:spcPts val="0"/>
                        </a:spcAft>
                      </a:pPr>
                      <a:r>
                        <a:rPr lang="en-US" sz="1600">
                          <a:solidFill>
                            <a:srgbClr val="000000"/>
                          </a:solidFill>
                          <a:latin typeface="Georgia" pitchFamily="18" charset="0"/>
                          <a:ea typeface="Times New Roman"/>
                          <a:cs typeface="Times New Roman"/>
                        </a:rPr>
                        <a:t>Neodim shisha</a:t>
                      </a:r>
                      <a:r>
                        <a:rPr lang="ru-RU" sz="1600">
                          <a:solidFill>
                            <a:srgbClr val="000000"/>
                          </a:solidFill>
                          <a:latin typeface="Georgia" pitchFamily="18" charset="0"/>
                          <a:ea typeface="Times New Roman"/>
                          <a:cs typeface="Times New Roman"/>
                        </a:rPr>
                        <a:t> (Nd:Glass)</a:t>
                      </a:r>
                      <a:endParaRPr lang="ru-RU" sz="160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en-US" sz="1600" dirty="0">
                          <a:solidFill>
                            <a:srgbClr val="000000"/>
                          </a:solidFill>
                          <a:latin typeface="Georgia" pitchFamily="18" charset="0"/>
                          <a:ea typeface="Times New Roman"/>
                          <a:cs typeface="Times New Roman"/>
                        </a:rPr>
                        <a:t>~1,062 </a:t>
                      </a:r>
                      <a:r>
                        <a:rPr lang="en-US" sz="1600" dirty="0" err="1">
                          <a:solidFill>
                            <a:srgbClr val="000000"/>
                          </a:solidFill>
                          <a:latin typeface="Georgia" pitchFamily="18" charset="0"/>
                          <a:ea typeface="Times New Roman"/>
                          <a:cs typeface="Times New Roman"/>
                        </a:rPr>
                        <a:t>mkm</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Silikat</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shisha</a:t>
                      </a:r>
                      <a:r>
                        <a:rPr lang="en-US" sz="1600" dirty="0">
                          <a:solidFill>
                            <a:srgbClr val="000000"/>
                          </a:solidFill>
                          <a:latin typeface="Georgia" pitchFamily="18" charset="0"/>
                          <a:ea typeface="Times New Roman"/>
                          <a:cs typeface="Times New Roman"/>
                        </a:rPr>
                        <a:t>), ~1,054 </a:t>
                      </a:r>
                      <a:r>
                        <a:rPr lang="en-US" sz="1600" dirty="0" err="1">
                          <a:solidFill>
                            <a:srgbClr val="000000"/>
                          </a:solidFill>
                          <a:latin typeface="Georgia" pitchFamily="18" charset="0"/>
                          <a:ea typeface="Times New Roman"/>
                          <a:cs typeface="Times New Roman"/>
                        </a:rPr>
                        <a:t>mkm</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Fosfat</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shisha</a:t>
                      </a:r>
                      <a:r>
                        <a:rPr lang="en-US" sz="1600" dirty="0">
                          <a:solidFill>
                            <a:srgbClr val="000000"/>
                          </a:solidFill>
                          <a:latin typeface="Georgia" pitchFamily="18" charset="0"/>
                          <a:ea typeface="Times New Roman"/>
                          <a:cs typeface="Times New Roman"/>
                        </a:rPr>
                        <a:t>)</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just">
                        <a:lnSpc>
                          <a:spcPct val="115000"/>
                        </a:lnSpc>
                        <a:spcAft>
                          <a:spcPts val="0"/>
                        </a:spcAft>
                      </a:pPr>
                      <a:r>
                        <a:rPr lang="en-US" sz="1600" dirty="0" err="1">
                          <a:solidFill>
                            <a:srgbClr val="000000"/>
                          </a:solidFill>
                          <a:latin typeface="Georgia" pitchFamily="18" charset="0"/>
                          <a:ea typeface="Times New Roman"/>
                          <a:cs typeface="Times New Roman"/>
                        </a:rPr>
                        <a:t>Yuqori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quvvatli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Terravatt</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lazer</a:t>
                      </a:r>
                      <a:r>
                        <a:rPr lang="en-US" sz="1600" dirty="0">
                          <a:solidFill>
                            <a:srgbClr val="000000"/>
                          </a:solidFill>
                          <a:latin typeface="Georgia" pitchFamily="18" charset="0"/>
                          <a:ea typeface="Times New Roman"/>
                          <a:cs typeface="Times New Roman"/>
                        </a:rPr>
                        <a:t>. U </a:t>
                      </a:r>
                      <a:r>
                        <a:rPr lang="en-US" sz="1600" dirty="0" err="1">
                          <a:solidFill>
                            <a:srgbClr val="000000"/>
                          </a:solidFill>
                          <a:latin typeface="Georgia" pitchFamily="18" charset="0"/>
                          <a:ea typeface="Times New Roman"/>
                          <a:cs typeface="Times New Roman"/>
                        </a:rPr>
                        <a:t>Lazerli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Termoyadro</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sintezda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va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Rengen</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lazerlarini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damlashda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qo`llsniladi</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5"/>
                  </a:ext>
                </a:extLst>
              </a:tr>
              <a:tr h="429521">
                <a:tc>
                  <a:txBody>
                    <a:bodyPr/>
                    <a:lstStyle/>
                    <a:p>
                      <a:pPr algn="ctr">
                        <a:lnSpc>
                          <a:spcPct val="115000"/>
                        </a:lnSpc>
                        <a:spcAft>
                          <a:spcPts val="0"/>
                        </a:spcAft>
                      </a:pPr>
                      <a:r>
                        <a:rPr lang="en-US" sz="1600">
                          <a:solidFill>
                            <a:srgbClr val="000000"/>
                          </a:solidFill>
                          <a:latin typeface="Georgia" pitchFamily="18" charset="0"/>
                          <a:ea typeface="Times New Roman"/>
                          <a:cs typeface="Times New Roman"/>
                        </a:rPr>
                        <a:t>Titan -Sapfir</a:t>
                      </a:r>
                      <a:endParaRPr lang="ru-RU" sz="160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ctr">
                        <a:lnSpc>
                          <a:spcPct val="115000"/>
                        </a:lnSpc>
                        <a:spcAft>
                          <a:spcPts val="0"/>
                        </a:spcAft>
                      </a:pPr>
                      <a:r>
                        <a:rPr lang="ru-RU" sz="1600">
                          <a:solidFill>
                            <a:srgbClr val="000000"/>
                          </a:solidFill>
                          <a:latin typeface="Georgia" pitchFamily="18" charset="0"/>
                          <a:ea typeface="Times New Roman"/>
                          <a:cs typeface="Times New Roman"/>
                        </a:rPr>
                        <a:t>650—1100 nm</a:t>
                      </a:r>
                      <a:endParaRPr lang="ru-RU" sz="160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tc>
                  <a:txBody>
                    <a:bodyPr/>
                    <a:lstStyle/>
                    <a:p>
                      <a:pPr algn="just">
                        <a:lnSpc>
                          <a:spcPct val="115000"/>
                        </a:lnSpc>
                        <a:spcAft>
                          <a:spcPts val="0"/>
                        </a:spcAft>
                      </a:pPr>
                      <a:r>
                        <a:rPr lang="en-US" sz="1600" dirty="0" err="1">
                          <a:solidFill>
                            <a:srgbClr val="000000"/>
                          </a:solidFill>
                          <a:latin typeface="Georgia" pitchFamily="18" charset="0"/>
                          <a:ea typeface="Times New Roman"/>
                          <a:cs typeface="Times New Roman"/>
                        </a:rPr>
                        <a:t>Spektroskopiya</a:t>
                      </a:r>
                      <a:r>
                        <a:rPr lang="en-US" sz="1600" dirty="0">
                          <a:solidFill>
                            <a:srgbClr val="000000"/>
                          </a:solidFill>
                          <a:latin typeface="Georgia" pitchFamily="18" charset="0"/>
                          <a:ea typeface="Times New Roman"/>
                          <a:cs typeface="Times New Roman"/>
                        </a:rPr>
                        <a:t>, , </a:t>
                      </a:r>
                      <a:r>
                        <a:rPr lang="en-US" sz="1600" dirty="0" err="1">
                          <a:solidFill>
                            <a:srgbClr val="000000"/>
                          </a:solidFill>
                          <a:latin typeface="Georgia" pitchFamily="18" charset="0"/>
                          <a:ea typeface="Times New Roman"/>
                          <a:cs typeface="Times New Roman"/>
                        </a:rPr>
                        <a:t>lazerli</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dalnomerlar</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masofa</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o`lchagich</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ilmiy</a:t>
                      </a:r>
                      <a:r>
                        <a:rPr lang="en-US" sz="1600" dirty="0">
                          <a:solidFill>
                            <a:srgbClr val="000000"/>
                          </a:solidFill>
                          <a:latin typeface="Georgia" pitchFamily="18" charset="0"/>
                          <a:ea typeface="Times New Roman"/>
                          <a:cs typeface="Times New Roman"/>
                        </a:rPr>
                        <a:t> </a:t>
                      </a:r>
                      <a:r>
                        <a:rPr lang="en-US" sz="1600" dirty="0" err="1">
                          <a:solidFill>
                            <a:srgbClr val="000000"/>
                          </a:solidFill>
                          <a:latin typeface="Georgia" pitchFamily="18" charset="0"/>
                          <a:ea typeface="Times New Roman"/>
                          <a:cs typeface="Times New Roman"/>
                        </a:rPr>
                        <a:t>tadqiqot</a:t>
                      </a:r>
                      <a:endParaRPr lang="ru-RU" sz="1600" dirty="0">
                        <a:latin typeface="Georgia" pitchFamily="18" charset="0"/>
                        <a:ea typeface="Times New Roman"/>
                        <a:cs typeface="Times New Roman"/>
                      </a:endParaRPr>
                    </a:p>
                  </a:txBody>
                  <a:tcPr marL="8210" marR="8210" marT="4105" marB="4105"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6"/>
                  </a:ext>
                </a:extLst>
              </a:tr>
            </a:tbl>
          </a:graphicData>
        </a:graphic>
      </p:graphicFrame>
      <p:sp>
        <p:nvSpPr>
          <p:cNvPr id="76802" name="Rectangle 2"/>
          <p:cNvSpPr>
            <a:spLocks noChangeArrowheads="1"/>
          </p:cNvSpPr>
          <p:nvPr/>
        </p:nvSpPr>
        <p:spPr bwMode="auto">
          <a:xfrm>
            <a:off x="3143240" y="142852"/>
            <a:ext cx="2650084" cy="369332"/>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rgbClr val="000000"/>
                </a:solidFill>
                <a:effectLst/>
                <a:latin typeface="Georgia" pitchFamily="18" charset="0"/>
                <a:ea typeface="Times New Roman" pitchFamily="18" charset="0"/>
                <a:cs typeface="Times New Roman" pitchFamily="18" charset="0"/>
              </a:rPr>
              <a:t>Qattiq</a:t>
            </a:r>
            <a:r>
              <a:rPr kumimoji="0" lang="en-US" sz="1800" b="1" i="0" u="none" strike="noStrike" cap="none" normalizeH="0" baseline="0" dirty="0" smtClean="0">
                <a:ln>
                  <a:noFill/>
                </a:ln>
                <a:solidFill>
                  <a:srgbClr val="000000"/>
                </a:solidFill>
                <a:effectLst/>
                <a:latin typeface="Georgia"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rgbClr val="000000"/>
                </a:solidFill>
                <a:effectLst/>
                <a:latin typeface="Georgia" pitchFamily="18" charset="0"/>
                <a:ea typeface="Times New Roman" pitchFamily="18" charset="0"/>
                <a:cs typeface="Times New Roman" pitchFamily="18" charset="0"/>
              </a:rPr>
              <a:t>jismli</a:t>
            </a:r>
            <a:r>
              <a:rPr kumimoji="0" lang="en-US" sz="1800" b="1" i="0" u="none" strike="noStrike" cap="none" normalizeH="0" baseline="0" dirty="0" smtClean="0">
                <a:ln>
                  <a:noFill/>
                </a:ln>
                <a:solidFill>
                  <a:srgbClr val="000000"/>
                </a:solidFill>
                <a:effectLst/>
                <a:latin typeface="Georgia"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rgbClr val="000000"/>
                </a:solidFill>
                <a:effectLst/>
                <a:latin typeface="Georgia" pitchFamily="18" charset="0"/>
                <a:ea typeface="Times New Roman" pitchFamily="18" charset="0"/>
                <a:cs typeface="Times New Roman" pitchFamily="18" charset="0"/>
              </a:rPr>
              <a:t>lazerlar</a:t>
            </a: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3286116" y="142852"/>
            <a:ext cx="2650084" cy="369332"/>
          </a:xfrm>
          <a:prstGeom prst="rect">
            <a:avLst/>
          </a:prstGeom>
          <a:solidFill>
            <a:srgbClr val="FFFFFF"/>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err="1" smtClean="0">
                <a:ln>
                  <a:noFill/>
                </a:ln>
                <a:solidFill>
                  <a:srgbClr val="000000"/>
                </a:solidFill>
                <a:effectLst/>
                <a:latin typeface="Georgia" pitchFamily="18" charset="0"/>
                <a:ea typeface="Times New Roman" pitchFamily="18" charset="0"/>
                <a:cs typeface="Times New Roman" pitchFamily="18" charset="0"/>
              </a:rPr>
              <a:t>Qattiq</a:t>
            </a:r>
            <a:r>
              <a:rPr kumimoji="0" lang="en-US" sz="1800" b="1" i="0" u="none" strike="noStrike" cap="none" normalizeH="0" baseline="0" dirty="0" smtClean="0">
                <a:ln>
                  <a:noFill/>
                </a:ln>
                <a:solidFill>
                  <a:srgbClr val="000000"/>
                </a:solidFill>
                <a:effectLst/>
                <a:latin typeface="Georgia"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rgbClr val="000000"/>
                </a:solidFill>
                <a:effectLst/>
                <a:latin typeface="Georgia" pitchFamily="18" charset="0"/>
                <a:ea typeface="Times New Roman" pitchFamily="18" charset="0"/>
                <a:cs typeface="Times New Roman" pitchFamily="18" charset="0"/>
              </a:rPr>
              <a:t>jismli</a:t>
            </a:r>
            <a:r>
              <a:rPr kumimoji="0" lang="en-US" sz="1800" b="1" i="0" u="none" strike="noStrike" cap="none" normalizeH="0" baseline="0" dirty="0" smtClean="0">
                <a:ln>
                  <a:noFill/>
                </a:ln>
                <a:solidFill>
                  <a:srgbClr val="000000"/>
                </a:solidFill>
                <a:effectLst/>
                <a:latin typeface="Georgia" pitchFamily="18" charset="0"/>
                <a:ea typeface="Times New Roman" pitchFamily="18" charset="0"/>
                <a:cs typeface="Times New Roman" pitchFamily="18" charset="0"/>
              </a:rPr>
              <a:t> </a:t>
            </a:r>
            <a:r>
              <a:rPr kumimoji="0" lang="en-US" sz="1800" b="1" i="0" u="none" strike="noStrike" cap="none" normalizeH="0" baseline="0" dirty="0" err="1" smtClean="0">
                <a:ln>
                  <a:noFill/>
                </a:ln>
                <a:solidFill>
                  <a:srgbClr val="000000"/>
                </a:solidFill>
                <a:effectLst/>
                <a:latin typeface="Georgia" pitchFamily="18" charset="0"/>
                <a:ea typeface="Times New Roman" pitchFamily="18" charset="0"/>
                <a:cs typeface="Times New Roman" pitchFamily="18" charset="0"/>
              </a:rPr>
              <a:t>lazerlar</a:t>
            </a: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5" name="Таблица 4"/>
          <p:cNvGraphicFramePr>
            <a:graphicFrameLocks noGrp="1"/>
          </p:cNvGraphicFramePr>
          <p:nvPr/>
        </p:nvGraphicFramePr>
        <p:xfrm>
          <a:off x="285720" y="571480"/>
          <a:ext cx="8429684" cy="5826202"/>
        </p:xfrm>
        <a:graphic>
          <a:graphicData uri="http://schemas.openxmlformats.org/drawingml/2006/table">
            <a:tbl>
              <a:tblPr/>
              <a:tblGrid>
                <a:gridCol w="2000264">
                  <a:extLst>
                    <a:ext uri="{9D8B030D-6E8A-4147-A177-3AD203B41FA5}">
                      <a16:colId xmlns:a16="http://schemas.microsoft.com/office/drawing/2014/main" val="20000"/>
                    </a:ext>
                  </a:extLst>
                </a:gridCol>
                <a:gridCol w="1428760">
                  <a:extLst>
                    <a:ext uri="{9D8B030D-6E8A-4147-A177-3AD203B41FA5}">
                      <a16:colId xmlns:a16="http://schemas.microsoft.com/office/drawing/2014/main" val="20001"/>
                    </a:ext>
                  </a:extLst>
                </a:gridCol>
                <a:gridCol w="5000660">
                  <a:extLst>
                    <a:ext uri="{9D8B030D-6E8A-4147-A177-3AD203B41FA5}">
                      <a16:colId xmlns:a16="http://schemas.microsoft.com/office/drawing/2014/main" val="20002"/>
                    </a:ext>
                  </a:extLst>
                </a:gridCol>
              </a:tblGrid>
              <a:tr h="190374">
                <a:tc>
                  <a:txBody>
                    <a:bodyPr/>
                    <a:lstStyle/>
                    <a:p>
                      <a:pPr algn="ctr">
                        <a:lnSpc>
                          <a:spcPct val="100000"/>
                        </a:lnSpc>
                        <a:spcAft>
                          <a:spcPts val="0"/>
                        </a:spcAft>
                      </a:pPr>
                      <a:r>
                        <a:rPr lang="en-US" sz="1400" b="1" dirty="0" err="1">
                          <a:latin typeface="Georgia" pitchFamily="18" charset="0"/>
                          <a:ea typeface="Times New Roman"/>
                          <a:cs typeface="Times New Roman"/>
                        </a:rPr>
                        <a:t>Turi</a:t>
                      </a:r>
                      <a:r>
                        <a:rPr lang="en-US" sz="1400" b="1" dirty="0">
                          <a:latin typeface="Georgia" pitchFamily="18" charset="0"/>
                          <a:ea typeface="Times New Roman"/>
                          <a:cs typeface="Times New Roman"/>
                        </a:rPr>
                        <a:t> (</a:t>
                      </a:r>
                      <a:r>
                        <a:rPr lang="en-US" sz="1400" b="1" dirty="0" err="1">
                          <a:latin typeface="Georgia" pitchFamily="18" charset="0"/>
                          <a:ea typeface="Times New Roman"/>
                          <a:cs typeface="Times New Roman"/>
                        </a:rPr>
                        <a:t>aktiv</a:t>
                      </a:r>
                      <a:r>
                        <a:rPr lang="en-US" sz="1400" b="1" dirty="0">
                          <a:latin typeface="Georgia" pitchFamily="18" charset="0"/>
                          <a:ea typeface="Times New Roman"/>
                          <a:cs typeface="Times New Roman"/>
                        </a:rPr>
                        <a:t> </a:t>
                      </a:r>
                      <a:r>
                        <a:rPr lang="en-US" sz="1400" b="1" dirty="0" err="1">
                          <a:latin typeface="Georgia" pitchFamily="18" charset="0"/>
                          <a:ea typeface="Times New Roman"/>
                          <a:cs typeface="Times New Roman"/>
                        </a:rPr>
                        <a:t>muhiti</a:t>
                      </a:r>
                      <a:r>
                        <a:rPr lang="en-US" sz="1400" b="1" dirty="0">
                          <a:latin typeface="Georgia" pitchFamily="18" charset="0"/>
                          <a:ea typeface="Times New Roman"/>
                          <a:cs typeface="Times New Roman"/>
                        </a:rPr>
                        <a:t>)</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gn="ctr">
                        <a:lnSpc>
                          <a:spcPct val="100000"/>
                        </a:lnSpc>
                        <a:spcAft>
                          <a:spcPts val="0"/>
                        </a:spcAft>
                      </a:pPr>
                      <a:r>
                        <a:rPr lang="en-US" sz="1400" b="1">
                          <a:latin typeface="Georgia" pitchFamily="18" charset="0"/>
                          <a:ea typeface="Times New Roman"/>
                          <a:cs typeface="Times New Roman"/>
                        </a:rPr>
                        <a:t>To`lqin uzunligi</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tc>
                  <a:txBody>
                    <a:bodyPr/>
                    <a:lstStyle/>
                    <a:p>
                      <a:pPr algn="ctr">
                        <a:lnSpc>
                          <a:spcPct val="100000"/>
                        </a:lnSpc>
                        <a:spcAft>
                          <a:spcPts val="0"/>
                        </a:spcAft>
                      </a:pPr>
                      <a:r>
                        <a:rPr lang="en-US" sz="1400" b="1" dirty="0" err="1">
                          <a:latin typeface="Georgia" pitchFamily="18" charset="0"/>
                          <a:ea typeface="Times New Roman"/>
                          <a:cs typeface="Times New Roman"/>
                        </a:rPr>
                        <a:t>Qo`llanilishi</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0"/>
                  </a:ext>
                </a:extLst>
              </a:tr>
              <a:tr h="242902">
                <a:tc>
                  <a:txBody>
                    <a:bodyPr/>
                    <a:lstStyle/>
                    <a:p>
                      <a:pPr algn="ctr">
                        <a:lnSpc>
                          <a:spcPct val="100000"/>
                        </a:lnSpc>
                        <a:spcAft>
                          <a:spcPts val="0"/>
                        </a:spcAft>
                      </a:pPr>
                      <a:r>
                        <a:rPr lang="en-US" sz="1400" dirty="0" err="1">
                          <a:solidFill>
                            <a:srgbClr val="000000"/>
                          </a:solidFill>
                          <a:latin typeface="Georgia" pitchFamily="18" charset="0"/>
                          <a:ea typeface="Times New Roman"/>
                          <a:cs typeface="Times New Roman"/>
                        </a:rPr>
                        <a:t>Ittriy</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alyuminiyga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legirlangan</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Tulim</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Tm:YAG</a:t>
                      </a:r>
                      <a:r>
                        <a:rPr lang="en-US" sz="1400" dirty="0">
                          <a:solidFill>
                            <a:srgbClr val="000000"/>
                          </a:solidFill>
                          <a:latin typeface="Georgia" pitchFamily="18" charset="0"/>
                          <a:ea typeface="Times New Roman"/>
                          <a:cs typeface="Times New Roman"/>
                        </a:rPr>
                        <a:t>)</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ru-RU" sz="1400" dirty="0">
                          <a:solidFill>
                            <a:srgbClr val="000000"/>
                          </a:solidFill>
                          <a:latin typeface="Georgia" pitchFamily="18" charset="0"/>
                          <a:ea typeface="Times New Roman"/>
                          <a:cs typeface="Times New Roman"/>
                        </a:rPr>
                        <a:t>2,0 </a:t>
                      </a:r>
                      <a:r>
                        <a:rPr lang="ru-RU" sz="1400" dirty="0" err="1">
                          <a:solidFill>
                            <a:srgbClr val="000000"/>
                          </a:solidFill>
                          <a:latin typeface="Georgia" pitchFamily="18" charset="0"/>
                          <a:ea typeface="Times New Roman"/>
                          <a:cs typeface="Times New Roman"/>
                        </a:rPr>
                        <a:t>mkm</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en-US" sz="1400">
                          <a:solidFill>
                            <a:srgbClr val="000000"/>
                          </a:solidFill>
                          <a:latin typeface="Georgia" pitchFamily="18" charset="0"/>
                          <a:ea typeface="Times New Roman"/>
                          <a:cs typeface="Times New Roman"/>
                        </a:rPr>
                        <a:t>Lazerli radarlar</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1"/>
                  </a:ext>
                </a:extLst>
              </a:tr>
              <a:tr h="597467">
                <a:tc>
                  <a:txBody>
                    <a:bodyPr/>
                    <a:lstStyle/>
                    <a:p>
                      <a:pPr algn="ctr">
                        <a:lnSpc>
                          <a:spcPct val="100000"/>
                        </a:lnSpc>
                        <a:spcAft>
                          <a:spcPts val="0"/>
                        </a:spcAft>
                      </a:pPr>
                      <a:r>
                        <a:rPr lang="en-US" sz="1400">
                          <a:solidFill>
                            <a:srgbClr val="000000"/>
                          </a:solidFill>
                          <a:latin typeface="Georgia" pitchFamily="18" charset="0"/>
                          <a:ea typeface="Times New Roman"/>
                          <a:cs typeface="Times New Roman"/>
                        </a:rPr>
                        <a:t>Ittriy alyuminiyga legirlangan itterbiem (Yb:YAG)</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ru-RU" sz="1400" dirty="0">
                          <a:solidFill>
                            <a:srgbClr val="000000"/>
                          </a:solidFill>
                          <a:latin typeface="Georgia" pitchFamily="18" charset="0"/>
                          <a:ea typeface="Times New Roman"/>
                          <a:cs typeface="Times New Roman"/>
                        </a:rPr>
                        <a:t>1,03 </a:t>
                      </a:r>
                      <a:r>
                        <a:rPr lang="ru-RU" sz="1400" dirty="0" err="1">
                          <a:solidFill>
                            <a:srgbClr val="000000"/>
                          </a:solidFill>
                          <a:latin typeface="Georgia" pitchFamily="18" charset="0"/>
                          <a:ea typeface="Times New Roman"/>
                          <a:cs typeface="Times New Roman"/>
                        </a:rPr>
                        <a:t>mkm</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en-US" sz="1400" dirty="0" err="1">
                          <a:solidFill>
                            <a:srgbClr val="000000"/>
                          </a:solidFill>
                          <a:latin typeface="Georgia" pitchFamily="18" charset="0"/>
                          <a:ea typeface="Times New Roman"/>
                          <a:cs typeface="Times New Roman"/>
                        </a:rPr>
                        <a:t>Materiallarga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ishlov</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berish</a:t>
                      </a:r>
                      <a:r>
                        <a:rPr lang="ru-RU" sz="1400" dirty="0">
                          <a:solidFill>
                            <a:srgbClr val="000000"/>
                          </a:solidFill>
                          <a:latin typeface="Georgia" pitchFamily="18" charset="0"/>
                          <a:ea typeface="Times New Roman"/>
                          <a:cs typeface="Times New Roman"/>
                        </a:rPr>
                        <a:t>, </a:t>
                      </a:r>
                      <a:r>
                        <a:rPr lang="en-US" sz="1400" dirty="0">
                          <a:solidFill>
                            <a:srgbClr val="000000"/>
                          </a:solidFill>
                          <a:latin typeface="Georgia" pitchFamily="18" charset="0"/>
                          <a:ea typeface="Times New Roman"/>
                          <a:cs typeface="Times New Roman"/>
                        </a:rPr>
                        <a:t>o</a:t>
                      </a:r>
                      <a:r>
                        <a:rPr lang="ru-RU" sz="1400" dirty="0">
                          <a:solidFill>
                            <a:srgbClr val="000000"/>
                          </a:solidFill>
                          <a:latin typeface="Georgia" pitchFamily="18" charset="0"/>
                          <a:ea typeface="Times New Roman"/>
                          <a:cs typeface="Times New Roman"/>
                        </a:rPr>
                        <a:t>`</a:t>
                      </a:r>
                      <a:r>
                        <a:rPr lang="en-US" sz="1400" dirty="0" err="1">
                          <a:solidFill>
                            <a:srgbClr val="000000"/>
                          </a:solidFill>
                          <a:latin typeface="Georgia" pitchFamily="18" charset="0"/>
                          <a:ea typeface="Times New Roman"/>
                          <a:cs typeface="Times New Roman"/>
                        </a:rPr>
                        <a:t>taqisqa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impulsli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tadqiqotlar</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multifoton</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mikroskopiya</a:t>
                      </a:r>
                      <a:r>
                        <a:rPr lang="ru-RU" sz="1400" dirty="0">
                          <a:solidFill>
                            <a:srgbClr val="000000"/>
                          </a:solidFill>
                          <a:latin typeface="Georgia" pitchFamily="18" charset="0"/>
                          <a:ea typeface="Times New Roman"/>
                          <a:cs typeface="Times New Roman"/>
                        </a:rPr>
                        <a:t>, , </a:t>
                      </a:r>
                      <a:r>
                        <a:rPr lang="en-US" sz="1400" dirty="0" err="1">
                          <a:solidFill>
                            <a:srgbClr val="000000"/>
                          </a:solidFill>
                          <a:latin typeface="Georgia" pitchFamily="18" charset="0"/>
                          <a:ea typeface="Times New Roman"/>
                          <a:cs typeface="Times New Roman"/>
                        </a:rPr>
                        <a:t>lazerli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dalnomerlar</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masofa</a:t>
                      </a:r>
                      <a:r>
                        <a:rPr lang="en-US" sz="1400" dirty="0">
                          <a:solidFill>
                            <a:srgbClr val="000000"/>
                          </a:solidFill>
                          <a:latin typeface="Georgia" pitchFamily="18" charset="0"/>
                          <a:ea typeface="Times New Roman"/>
                          <a:cs typeface="Times New Roman"/>
                        </a:rPr>
                        <a:t> o</a:t>
                      </a:r>
                      <a:r>
                        <a:rPr lang="ru-RU" sz="1400" dirty="0">
                          <a:solidFill>
                            <a:srgbClr val="000000"/>
                          </a:solidFill>
                          <a:latin typeface="Georgia" pitchFamily="18" charset="0"/>
                          <a:ea typeface="Times New Roman"/>
                          <a:cs typeface="Times New Roman"/>
                        </a:rPr>
                        <a:t>`</a:t>
                      </a:r>
                      <a:r>
                        <a:rPr lang="en-US" sz="1400" dirty="0" err="1">
                          <a:solidFill>
                            <a:srgbClr val="000000"/>
                          </a:solidFill>
                          <a:latin typeface="Georgia" pitchFamily="18" charset="0"/>
                          <a:ea typeface="Times New Roman"/>
                          <a:cs typeface="Times New Roman"/>
                        </a:rPr>
                        <a:t>lchagich</a:t>
                      </a:r>
                      <a:r>
                        <a:rPr lang="ru-RU" sz="1400" dirty="0">
                          <a:solidFill>
                            <a:srgbClr val="000000"/>
                          </a:solidFill>
                          <a:latin typeface="Georgia" pitchFamily="18" charset="0"/>
                          <a:ea typeface="Times New Roman"/>
                          <a:cs typeface="Times New Roman"/>
                        </a:rPr>
                        <a:t>)</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2"/>
                  </a:ext>
                </a:extLst>
              </a:tr>
              <a:tr h="439883">
                <a:tc>
                  <a:txBody>
                    <a:bodyPr/>
                    <a:lstStyle/>
                    <a:p>
                      <a:pPr algn="ctr">
                        <a:lnSpc>
                          <a:spcPct val="100000"/>
                        </a:lnSpc>
                        <a:spcAft>
                          <a:spcPts val="0"/>
                        </a:spcAft>
                      </a:pPr>
                      <a:r>
                        <a:rPr lang="en-US" sz="1400" dirty="0" err="1">
                          <a:solidFill>
                            <a:srgbClr val="000000"/>
                          </a:solidFill>
                          <a:latin typeface="Georgia" pitchFamily="18" charset="0"/>
                          <a:ea typeface="Times New Roman"/>
                          <a:cs typeface="Times New Roman"/>
                        </a:rPr>
                        <a:t>Seriy-lagirlangan</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litiy-Strontsiy</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yoki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Kaltsiy</a:t>
                      </a:r>
                      <a:r>
                        <a:rPr lang="en-US" sz="1400" dirty="0">
                          <a:solidFill>
                            <a:srgbClr val="000000"/>
                          </a:solidFill>
                          <a:latin typeface="Georgia" pitchFamily="18" charset="0"/>
                          <a:ea typeface="Times New Roman"/>
                          <a:cs typeface="Times New Roman"/>
                        </a:rPr>
                        <a:t>)-</a:t>
                      </a:r>
                      <a:r>
                        <a:rPr lang="en-US" sz="1400" dirty="0" err="1">
                          <a:solidFill>
                            <a:srgbClr val="000000"/>
                          </a:solidFill>
                          <a:latin typeface="Georgia" pitchFamily="18" charset="0"/>
                          <a:ea typeface="Times New Roman"/>
                          <a:cs typeface="Times New Roman"/>
                        </a:rPr>
                        <a:t>alyumo-ftorid</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lazeri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Ce:LiSAF</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Ce:LiCAF</a:t>
                      </a:r>
                      <a:r>
                        <a:rPr lang="en-US" sz="1400" dirty="0">
                          <a:solidFill>
                            <a:srgbClr val="000000"/>
                          </a:solidFill>
                          <a:latin typeface="Georgia" pitchFamily="18" charset="0"/>
                          <a:ea typeface="Times New Roman"/>
                          <a:cs typeface="Times New Roman"/>
                        </a:rPr>
                        <a:t>)</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ru-RU" sz="1400">
                          <a:solidFill>
                            <a:srgbClr val="000000"/>
                          </a:solidFill>
                          <a:latin typeface="Georgia" pitchFamily="18" charset="0"/>
                          <a:ea typeface="Times New Roman"/>
                          <a:cs typeface="Times New Roman"/>
                        </a:rPr>
                        <a:t>~280-316 nm</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en-US" sz="1400" dirty="0" err="1">
                          <a:solidFill>
                            <a:srgbClr val="000000"/>
                          </a:solidFill>
                          <a:latin typeface="Georgia" pitchFamily="18" charset="0"/>
                          <a:ea typeface="Times New Roman"/>
                          <a:cs typeface="Times New Roman"/>
                        </a:rPr>
                        <a:t>Atmosferani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tadqiq</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qilishda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va</a:t>
                      </a:r>
                      <a:r>
                        <a:rPr lang="en-US" sz="1400" dirty="0">
                          <a:solidFill>
                            <a:srgbClr val="000000"/>
                          </a:solidFill>
                          <a:latin typeface="Georgia" pitchFamily="18" charset="0"/>
                          <a:ea typeface="Times New Roman"/>
                          <a:cs typeface="Times New Roman"/>
                        </a:rPr>
                        <a:t> </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3"/>
                  </a:ext>
                </a:extLst>
              </a:tr>
              <a:tr h="282298">
                <a:tc>
                  <a:txBody>
                    <a:bodyPr/>
                    <a:lstStyle/>
                    <a:p>
                      <a:pPr algn="ctr">
                        <a:lnSpc>
                          <a:spcPct val="100000"/>
                        </a:lnSpc>
                        <a:spcAft>
                          <a:spcPts val="0"/>
                        </a:spcAft>
                      </a:pPr>
                      <a:r>
                        <a:rPr lang="en-US" sz="1400">
                          <a:solidFill>
                            <a:srgbClr val="000000"/>
                          </a:solidFill>
                          <a:latin typeface="Georgia" pitchFamily="18" charset="0"/>
                          <a:ea typeface="Times New Roman"/>
                          <a:cs typeface="Times New Roman"/>
                        </a:rPr>
                        <a:t>Aleksandrit</a:t>
                      </a:r>
                      <a:r>
                        <a:rPr lang="ru-RU" sz="1400">
                          <a:solidFill>
                            <a:srgbClr val="000000"/>
                          </a:solidFill>
                          <a:latin typeface="Georgia" pitchFamily="18" charset="0"/>
                          <a:ea typeface="Times New Roman"/>
                          <a:cs typeface="Times New Roman"/>
                        </a:rPr>
                        <a:t>- </a:t>
                      </a:r>
                      <a:r>
                        <a:rPr lang="en-US" sz="1400">
                          <a:solidFill>
                            <a:srgbClr val="000000"/>
                          </a:solidFill>
                          <a:latin typeface="Georgia" pitchFamily="18" charset="0"/>
                          <a:ea typeface="Times New Roman"/>
                          <a:cs typeface="Times New Roman"/>
                        </a:rPr>
                        <a:t>lagirlangan xrom lazeri</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en-US" sz="1400" dirty="0">
                          <a:solidFill>
                            <a:srgbClr val="000000"/>
                          </a:solidFill>
                          <a:latin typeface="Georgia" pitchFamily="18" charset="0"/>
                          <a:ea typeface="Times New Roman"/>
                          <a:cs typeface="Times New Roman"/>
                        </a:rPr>
                        <a:t>700 </a:t>
                      </a:r>
                      <a:r>
                        <a:rPr lang="en-US" sz="1400" dirty="0" err="1">
                          <a:solidFill>
                            <a:srgbClr val="000000"/>
                          </a:solidFill>
                          <a:latin typeface="Georgia" pitchFamily="18" charset="0"/>
                          <a:ea typeface="Times New Roman"/>
                          <a:cs typeface="Times New Roman"/>
                        </a:rPr>
                        <a:t>dan</a:t>
                      </a:r>
                      <a:r>
                        <a:rPr lang="en-US" sz="1400" dirty="0">
                          <a:solidFill>
                            <a:srgbClr val="000000"/>
                          </a:solidFill>
                          <a:latin typeface="Georgia" pitchFamily="18" charset="0"/>
                          <a:ea typeface="Times New Roman"/>
                          <a:cs typeface="Times New Roman"/>
                        </a:rPr>
                        <a:t> 820 nm </a:t>
                      </a:r>
                      <a:r>
                        <a:rPr lang="en-US" sz="1400" dirty="0" err="1">
                          <a:solidFill>
                            <a:srgbClr val="000000"/>
                          </a:solidFill>
                          <a:latin typeface="Georgia" pitchFamily="18" charset="0"/>
                          <a:ea typeface="Times New Roman"/>
                          <a:cs typeface="Times New Roman"/>
                        </a:rPr>
                        <a:t>gacha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nastroyka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qilinadi</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en-US" sz="1400" dirty="0" err="1">
                          <a:solidFill>
                            <a:srgbClr val="000000"/>
                          </a:solidFill>
                          <a:latin typeface="Georgia" pitchFamily="18" charset="0"/>
                          <a:ea typeface="Times New Roman"/>
                          <a:cs typeface="Times New Roman"/>
                        </a:rPr>
                        <a:t>Dermotologiya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lazerli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dalnomerlar</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masofa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o`lchagich</a:t>
                      </a:r>
                      <a:r>
                        <a:rPr lang="en-US" sz="1400" dirty="0">
                          <a:solidFill>
                            <a:srgbClr val="000000"/>
                          </a:solidFill>
                          <a:latin typeface="Georgia" pitchFamily="18" charset="0"/>
                          <a:ea typeface="Times New Roman"/>
                          <a:cs typeface="Times New Roman"/>
                        </a:rPr>
                        <a:t>)</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4"/>
                  </a:ext>
                </a:extLst>
              </a:tr>
              <a:tr h="873240">
                <a:tc>
                  <a:txBody>
                    <a:bodyPr/>
                    <a:lstStyle/>
                    <a:p>
                      <a:pPr algn="ctr">
                        <a:lnSpc>
                          <a:spcPct val="100000"/>
                        </a:lnSpc>
                        <a:spcAft>
                          <a:spcPts val="0"/>
                        </a:spcAft>
                      </a:pPr>
                      <a:r>
                        <a:rPr lang="en-US" sz="1400">
                          <a:solidFill>
                            <a:srgbClr val="000000"/>
                          </a:solidFill>
                          <a:latin typeface="Georgia" pitchFamily="18" charset="0"/>
                          <a:ea typeface="Times New Roman"/>
                          <a:cs typeface="Times New Roman"/>
                        </a:rPr>
                        <a:t>Tolali legirlangan Erbiy  lazeri</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ru-RU" sz="1400">
                          <a:solidFill>
                            <a:srgbClr val="000000"/>
                          </a:solidFill>
                          <a:latin typeface="Georgia" pitchFamily="18" charset="0"/>
                          <a:ea typeface="Times New Roman"/>
                          <a:cs typeface="Times New Roman"/>
                        </a:rPr>
                        <a:t>1,53-1,56 mkm</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en-US" sz="1400" dirty="0" err="1">
                          <a:solidFill>
                            <a:srgbClr val="000000"/>
                          </a:solidFill>
                          <a:latin typeface="Georgia" pitchFamily="18" charset="0"/>
                          <a:ea typeface="Times New Roman"/>
                          <a:cs typeface="Times New Roman"/>
                        </a:rPr>
                        <a:t>Optik</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tolali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aloqa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liniyalarida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optik</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kuchaytirgichlar</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materiallarga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ishlov</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berish</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qirqish</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payvantlash</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gravirovka</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shishalarga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termo</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ishlov</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berish</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meditsina</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kosmetologiya</a:t>
                      </a:r>
                      <a:r>
                        <a:rPr lang="ru-RU" sz="1400" dirty="0">
                          <a:solidFill>
                            <a:srgbClr val="000000"/>
                          </a:solidFill>
                          <a:latin typeface="Georgia" pitchFamily="18" charset="0"/>
                          <a:ea typeface="Times New Roman"/>
                          <a:cs typeface="Times New Roman"/>
                        </a:rPr>
                        <a:t>.</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5"/>
                  </a:ext>
                </a:extLst>
              </a:tr>
              <a:tr h="636863">
                <a:tc>
                  <a:txBody>
                    <a:bodyPr/>
                    <a:lstStyle/>
                    <a:p>
                      <a:pPr algn="ctr">
                        <a:lnSpc>
                          <a:spcPct val="100000"/>
                        </a:lnSpc>
                        <a:spcAft>
                          <a:spcPts val="0"/>
                        </a:spcAft>
                      </a:pPr>
                      <a:r>
                        <a:rPr lang="en-US" sz="1400">
                          <a:solidFill>
                            <a:srgbClr val="000000"/>
                          </a:solidFill>
                          <a:latin typeface="Georgia" pitchFamily="18" charset="0"/>
                          <a:ea typeface="Times New Roman"/>
                          <a:cs typeface="Times New Roman"/>
                        </a:rPr>
                        <a:t>Ftoridekalsiy lagirlangan uran (U:CaF</a:t>
                      </a:r>
                      <a:r>
                        <a:rPr lang="en-US" sz="1400" baseline="-25000">
                          <a:solidFill>
                            <a:srgbClr val="000000"/>
                          </a:solidFill>
                          <a:latin typeface="Georgia" pitchFamily="18" charset="0"/>
                          <a:ea typeface="Times New Roman"/>
                          <a:cs typeface="Times New Roman"/>
                        </a:rPr>
                        <a:t>2</a:t>
                      </a:r>
                      <a:r>
                        <a:rPr lang="en-US" sz="1400">
                          <a:solidFill>
                            <a:srgbClr val="000000"/>
                          </a:solidFill>
                          <a:latin typeface="Georgia" pitchFamily="18" charset="0"/>
                          <a:ea typeface="Times New Roman"/>
                          <a:cs typeface="Times New Roman"/>
                        </a:rPr>
                        <a:t>)</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ru-RU" sz="1400">
                          <a:solidFill>
                            <a:srgbClr val="000000"/>
                          </a:solidFill>
                          <a:latin typeface="Georgia" pitchFamily="18" charset="0"/>
                          <a:ea typeface="Times New Roman"/>
                          <a:cs typeface="Times New Roman"/>
                        </a:rPr>
                        <a:t>2,5 mkm</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ru-RU" sz="1400" dirty="0">
                          <a:solidFill>
                            <a:srgbClr val="000000"/>
                          </a:solidFill>
                          <a:latin typeface="Georgia" pitchFamily="18" charset="0"/>
                          <a:ea typeface="Times New Roman"/>
                          <a:cs typeface="Times New Roman"/>
                        </a:rPr>
                        <a:t>1- 4-х </a:t>
                      </a:r>
                      <a:r>
                        <a:rPr lang="en-US" sz="1400" dirty="0" err="1">
                          <a:solidFill>
                            <a:srgbClr val="000000"/>
                          </a:solidFill>
                          <a:latin typeface="Georgia" pitchFamily="18" charset="0"/>
                          <a:ea typeface="Times New Roman"/>
                          <a:cs typeface="Times New Roman"/>
                        </a:rPr>
                        <a:t>satxli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qattiq</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jismli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lazer</a:t>
                      </a:r>
                      <a:r>
                        <a:rPr lang="ru-RU" sz="1400" dirty="0">
                          <a:solidFill>
                            <a:srgbClr val="000000"/>
                          </a:solidFill>
                          <a:latin typeface="Georgia" pitchFamily="18" charset="0"/>
                          <a:ea typeface="Times New Roman"/>
                          <a:cs typeface="Times New Roman"/>
                        </a:rPr>
                        <a:t> (1-</a:t>
                      </a:r>
                      <a:r>
                        <a:rPr lang="en-US" sz="1400" dirty="0">
                          <a:solidFill>
                            <a:srgbClr val="000000"/>
                          </a:solidFill>
                          <a:latin typeface="Georgia" pitchFamily="18" charset="0"/>
                          <a:ea typeface="Times New Roman"/>
                          <a:cs typeface="Times New Roman"/>
                        </a:rPr>
                        <a:t>Rubin </a:t>
                      </a:r>
                      <a:r>
                        <a:rPr lang="en-US" sz="1400" dirty="0" err="1">
                          <a:solidFill>
                            <a:srgbClr val="000000"/>
                          </a:solidFill>
                          <a:latin typeface="Georgia" pitchFamily="18" charset="0"/>
                          <a:ea typeface="Times New Roman"/>
                          <a:cs typeface="Times New Roman"/>
                        </a:rPr>
                        <a:t>lazeri</a:t>
                      </a:r>
                      <a:r>
                        <a:rPr lang="ru-RU" sz="1400" dirty="0">
                          <a:solidFill>
                            <a:srgbClr val="000000"/>
                          </a:solidFill>
                          <a:latin typeface="Georgia" pitchFamily="18" charset="0"/>
                          <a:ea typeface="Times New Roman"/>
                          <a:cs typeface="Times New Roman"/>
                        </a:rPr>
                        <a:t> 3</a:t>
                      </a:r>
                      <a:r>
                        <a:rPr lang="en-US" sz="1400" dirty="0">
                          <a:solidFill>
                            <a:srgbClr val="000000"/>
                          </a:solidFill>
                          <a:latin typeface="Georgia" pitchFamily="18" charset="0"/>
                          <a:ea typeface="Times New Roman"/>
                          <a:cs typeface="Times New Roman"/>
                        </a:rPr>
                        <a:t>x </a:t>
                      </a:r>
                      <a:r>
                        <a:rPr lang="en-US" sz="1400" dirty="0" err="1">
                          <a:solidFill>
                            <a:srgbClr val="000000"/>
                          </a:solidFill>
                          <a:latin typeface="Georgia" pitchFamily="18" charset="0"/>
                          <a:ea typeface="Times New Roman"/>
                          <a:cs typeface="Times New Roman"/>
                        </a:rPr>
                        <a:t>satxli</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Suyuq</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Geliy</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bilan</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sovutilgan</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Hozirda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deyarli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hech</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qayerda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qo</a:t>
                      </a:r>
                      <a:r>
                        <a:rPr lang="ru-RU" sz="1400" dirty="0">
                          <a:solidFill>
                            <a:srgbClr val="000000"/>
                          </a:solidFill>
                          <a:latin typeface="Georgia" pitchFamily="18" charset="0"/>
                          <a:ea typeface="Times New Roman"/>
                          <a:cs typeface="Times New Roman"/>
                        </a:rPr>
                        <a:t>`</a:t>
                      </a:r>
                      <a:r>
                        <a:rPr lang="en-US" sz="1400" dirty="0" err="1">
                          <a:solidFill>
                            <a:srgbClr val="000000"/>
                          </a:solidFill>
                          <a:latin typeface="Georgia" pitchFamily="18" charset="0"/>
                          <a:ea typeface="Times New Roman"/>
                          <a:cs typeface="Times New Roman"/>
                        </a:rPr>
                        <a:t>llanilmaydi</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6"/>
                  </a:ext>
                </a:extLst>
              </a:tr>
              <a:tr h="558071">
                <a:tc>
                  <a:txBody>
                    <a:bodyPr/>
                    <a:lstStyle/>
                    <a:p>
                      <a:pPr algn="ctr">
                        <a:lnSpc>
                          <a:spcPct val="100000"/>
                        </a:lnSpc>
                        <a:spcAft>
                          <a:spcPts val="0"/>
                        </a:spcAft>
                      </a:pPr>
                      <a:r>
                        <a:rPr lang="en-US" sz="1400" dirty="0" err="1">
                          <a:solidFill>
                            <a:srgbClr val="000000"/>
                          </a:solidFill>
                          <a:latin typeface="Georgia" pitchFamily="18" charset="0"/>
                          <a:ea typeface="Times New Roman"/>
                          <a:cs typeface="Times New Roman"/>
                        </a:rPr>
                        <a:t>Xalkogenidaxsinka</a:t>
                      </a:r>
                      <a:r>
                        <a:rPr lang="ru-RU" sz="1400" dirty="0">
                          <a:solidFill>
                            <a:srgbClr val="000000"/>
                          </a:solidFill>
                          <a:latin typeface="Georgia" pitchFamily="18" charset="0"/>
                          <a:ea typeface="Times New Roman"/>
                          <a:cs typeface="Times New Roman"/>
                        </a:rPr>
                        <a:t>/</a:t>
                      </a:r>
                      <a:r>
                        <a:rPr lang="en-US" sz="1400" dirty="0" err="1">
                          <a:solidFill>
                            <a:srgbClr val="000000"/>
                          </a:solidFill>
                          <a:latin typeface="Georgia" pitchFamily="18" charset="0"/>
                          <a:ea typeface="Times New Roman"/>
                          <a:cs typeface="Times New Roman"/>
                        </a:rPr>
                        <a:t>kadmiy</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ko</a:t>
                      </a:r>
                      <a:r>
                        <a:rPr lang="ru-RU" sz="1400" dirty="0">
                          <a:solidFill>
                            <a:srgbClr val="000000"/>
                          </a:solidFill>
                          <a:latin typeface="Georgia" pitchFamily="18" charset="0"/>
                          <a:ea typeface="Times New Roman"/>
                          <a:cs typeface="Times New Roman"/>
                        </a:rPr>
                        <a:t>`</a:t>
                      </a:r>
                      <a:r>
                        <a:rPr lang="en-US" sz="1400" dirty="0" err="1">
                          <a:solidFill>
                            <a:srgbClr val="000000"/>
                          </a:solidFill>
                          <a:latin typeface="Georgia" pitchFamily="18" charset="0"/>
                          <a:ea typeface="Times New Roman"/>
                          <a:cs typeface="Times New Roman"/>
                        </a:rPr>
                        <a:t>chuvchi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metallar</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xrom</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temir</a:t>
                      </a:r>
                      <a:r>
                        <a:rPr lang="ru-RU"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ligirlangan</a:t>
                      </a:r>
                      <a:r>
                        <a:rPr lang="ru-RU" sz="1400" dirty="0">
                          <a:solidFill>
                            <a:srgbClr val="000000"/>
                          </a:solidFill>
                          <a:latin typeface="Georgia" pitchFamily="18" charset="0"/>
                          <a:ea typeface="Times New Roman"/>
                          <a:cs typeface="Times New Roman"/>
                        </a:rPr>
                        <a:t> (TM</a:t>
                      </a:r>
                      <a:r>
                        <a:rPr lang="ru-RU" sz="1400" baseline="30000" dirty="0">
                          <a:solidFill>
                            <a:srgbClr val="000000"/>
                          </a:solidFill>
                          <a:latin typeface="Georgia" pitchFamily="18" charset="0"/>
                          <a:ea typeface="Times New Roman"/>
                          <a:cs typeface="Times New Roman"/>
                        </a:rPr>
                        <a:t>2+</a:t>
                      </a:r>
                      <a:r>
                        <a:rPr lang="ru-RU" sz="1400" dirty="0">
                          <a:solidFill>
                            <a:srgbClr val="000000"/>
                          </a:solidFill>
                          <a:latin typeface="Georgia" pitchFamily="18" charset="0"/>
                          <a:ea typeface="Times New Roman"/>
                          <a:cs typeface="Times New Roman"/>
                        </a:rPr>
                        <a:t>:A</a:t>
                      </a:r>
                      <a:r>
                        <a:rPr lang="ru-RU" sz="1400" baseline="30000" dirty="0">
                          <a:solidFill>
                            <a:srgbClr val="000000"/>
                          </a:solidFill>
                          <a:latin typeface="Georgia" pitchFamily="18" charset="0"/>
                          <a:ea typeface="Times New Roman"/>
                          <a:cs typeface="Times New Roman"/>
                        </a:rPr>
                        <a:t>II</a:t>
                      </a:r>
                      <a:r>
                        <a:rPr lang="ru-RU" sz="1400" dirty="0">
                          <a:solidFill>
                            <a:srgbClr val="000000"/>
                          </a:solidFill>
                          <a:latin typeface="Georgia" pitchFamily="18" charset="0"/>
                          <a:ea typeface="Times New Roman"/>
                          <a:cs typeface="Times New Roman"/>
                        </a:rPr>
                        <a:t>B</a:t>
                      </a:r>
                      <a:r>
                        <a:rPr lang="ru-RU" sz="1400" baseline="30000" dirty="0">
                          <a:solidFill>
                            <a:srgbClr val="000000"/>
                          </a:solidFill>
                          <a:latin typeface="Georgia" pitchFamily="18" charset="0"/>
                          <a:ea typeface="Times New Roman"/>
                          <a:cs typeface="Times New Roman"/>
                        </a:rPr>
                        <a:t>VI</a:t>
                      </a:r>
                      <a:r>
                        <a:rPr lang="ru-RU" sz="1400" dirty="0">
                          <a:solidFill>
                            <a:srgbClr val="000000"/>
                          </a:solidFill>
                          <a:latin typeface="Georgia" pitchFamily="18" charset="0"/>
                          <a:ea typeface="Times New Roman"/>
                          <a:cs typeface="Times New Roman"/>
                        </a:rPr>
                        <a:t>, Cr</a:t>
                      </a:r>
                      <a:r>
                        <a:rPr lang="ru-RU" sz="1400" baseline="30000" dirty="0">
                          <a:solidFill>
                            <a:srgbClr val="000000"/>
                          </a:solidFill>
                          <a:latin typeface="Georgia" pitchFamily="18" charset="0"/>
                          <a:ea typeface="Times New Roman"/>
                          <a:cs typeface="Times New Roman"/>
                        </a:rPr>
                        <a:t>2+</a:t>
                      </a:r>
                      <a:r>
                        <a:rPr lang="ru-RU" sz="1400" dirty="0">
                          <a:solidFill>
                            <a:srgbClr val="000000"/>
                          </a:solidFill>
                          <a:latin typeface="Georgia" pitchFamily="18" charset="0"/>
                          <a:ea typeface="Times New Roman"/>
                          <a:cs typeface="Times New Roman"/>
                        </a:rPr>
                        <a:t>:ZnSe, Fe</a:t>
                      </a:r>
                      <a:r>
                        <a:rPr lang="ru-RU" sz="1400" baseline="30000" dirty="0">
                          <a:solidFill>
                            <a:srgbClr val="000000"/>
                          </a:solidFill>
                          <a:latin typeface="Georgia" pitchFamily="18" charset="0"/>
                          <a:ea typeface="Times New Roman"/>
                          <a:cs typeface="Times New Roman"/>
                        </a:rPr>
                        <a:t>2+</a:t>
                      </a:r>
                      <a:r>
                        <a:rPr lang="ru-RU" sz="1400" dirty="0">
                          <a:solidFill>
                            <a:srgbClr val="000000"/>
                          </a:solidFill>
                          <a:latin typeface="Georgia" pitchFamily="18" charset="0"/>
                          <a:ea typeface="Times New Roman"/>
                          <a:cs typeface="Times New Roman"/>
                        </a:rPr>
                        <a:t>:ZnSe)</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ru-RU" sz="1400">
                          <a:solidFill>
                            <a:srgbClr val="000000"/>
                          </a:solidFill>
                          <a:latin typeface="Georgia" pitchFamily="18" charset="0"/>
                          <a:ea typeface="Times New Roman"/>
                          <a:cs typeface="Times New Roman"/>
                        </a:rPr>
                        <a:t>Cr</a:t>
                      </a:r>
                      <a:r>
                        <a:rPr lang="ru-RU" sz="1400" baseline="30000">
                          <a:solidFill>
                            <a:srgbClr val="000000"/>
                          </a:solidFill>
                          <a:latin typeface="Georgia" pitchFamily="18" charset="0"/>
                          <a:ea typeface="Times New Roman"/>
                          <a:cs typeface="Times New Roman"/>
                        </a:rPr>
                        <a:t>2+</a:t>
                      </a:r>
                      <a:r>
                        <a:rPr lang="ru-RU" sz="1400">
                          <a:solidFill>
                            <a:srgbClr val="000000"/>
                          </a:solidFill>
                          <a:latin typeface="Georgia" pitchFamily="18" charset="0"/>
                          <a:ea typeface="Times New Roman"/>
                          <a:cs typeface="Times New Roman"/>
                        </a:rPr>
                        <a:t> 1,9-3,6 mkm, Fe</a:t>
                      </a:r>
                      <a:r>
                        <a:rPr lang="ru-RU" sz="1400" baseline="30000">
                          <a:solidFill>
                            <a:srgbClr val="000000"/>
                          </a:solidFill>
                          <a:latin typeface="Georgia" pitchFamily="18" charset="0"/>
                          <a:ea typeface="Times New Roman"/>
                          <a:cs typeface="Times New Roman"/>
                        </a:rPr>
                        <a:t>2+</a:t>
                      </a:r>
                      <a:r>
                        <a:rPr lang="ru-RU" sz="1400">
                          <a:solidFill>
                            <a:srgbClr val="000000"/>
                          </a:solidFill>
                          <a:latin typeface="Georgia" pitchFamily="18" charset="0"/>
                          <a:ea typeface="Times New Roman"/>
                          <a:cs typeface="Times New Roman"/>
                        </a:rPr>
                        <a:t> 4-5.5 mkm</a:t>
                      </a:r>
                      <a:endParaRPr lang="ru-RU" sz="140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tc>
                  <a:txBody>
                    <a:bodyPr/>
                    <a:lstStyle/>
                    <a:p>
                      <a:pPr>
                        <a:lnSpc>
                          <a:spcPct val="100000"/>
                        </a:lnSpc>
                        <a:spcAft>
                          <a:spcPts val="0"/>
                        </a:spcAft>
                      </a:pPr>
                      <a:r>
                        <a:rPr lang="en-US" sz="1400" dirty="0" err="1">
                          <a:solidFill>
                            <a:srgbClr val="000000"/>
                          </a:solidFill>
                          <a:latin typeface="Georgia" pitchFamily="18" charset="0"/>
                          <a:ea typeface="Times New Roman"/>
                          <a:cs typeface="Times New Roman"/>
                        </a:rPr>
                        <a:t>Qattiq</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jismli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lazerlarning</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keng</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polosalarini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qayta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tiklashda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va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femtosekuntli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impulsli</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lazerlarda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generatsiya</a:t>
                      </a:r>
                      <a:r>
                        <a:rPr lang="en-US" sz="1400" dirty="0">
                          <a:solidFill>
                            <a:srgbClr val="000000"/>
                          </a:solidFill>
                          <a:latin typeface="Georgia" pitchFamily="18" charset="0"/>
                          <a:ea typeface="Times New Roman"/>
                          <a:cs typeface="Times New Roman"/>
                        </a:rPr>
                        <a:t> </a:t>
                      </a:r>
                      <a:r>
                        <a:rPr lang="en-US" sz="1400" dirty="0" err="1">
                          <a:solidFill>
                            <a:srgbClr val="000000"/>
                          </a:solidFill>
                          <a:latin typeface="Georgia" pitchFamily="18" charset="0"/>
                          <a:ea typeface="Times New Roman"/>
                          <a:cs typeface="Times New Roman"/>
                        </a:rPr>
                        <a:t>olishda</a:t>
                      </a:r>
                      <a:endParaRPr lang="ru-RU" sz="1400" dirty="0">
                        <a:latin typeface="Georgia" pitchFamily="18" charset="0"/>
                        <a:ea typeface="Times New Roman"/>
                        <a:cs typeface="Times New Roman"/>
                      </a:endParaRPr>
                    </a:p>
                  </a:txBody>
                  <a:tcPr marL="6525" marR="6525" marT="3263" marB="3263"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7"/>
                  </a:ext>
                </a:extLst>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nvGraphicFramePr>
        <p:xfrm>
          <a:off x="142845" y="571480"/>
          <a:ext cx="8786873" cy="2928958"/>
        </p:xfrm>
        <a:graphic>
          <a:graphicData uri="http://schemas.openxmlformats.org/drawingml/2006/table">
            <a:tbl>
              <a:tblPr/>
              <a:tblGrid>
                <a:gridCol w="1985977">
                  <a:extLst>
                    <a:ext uri="{9D8B030D-6E8A-4147-A177-3AD203B41FA5}">
                      <a16:colId xmlns:a16="http://schemas.microsoft.com/office/drawing/2014/main" val="20000"/>
                    </a:ext>
                  </a:extLst>
                </a:gridCol>
                <a:gridCol w="3400448">
                  <a:extLst>
                    <a:ext uri="{9D8B030D-6E8A-4147-A177-3AD203B41FA5}">
                      <a16:colId xmlns:a16="http://schemas.microsoft.com/office/drawing/2014/main" val="20001"/>
                    </a:ext>
                  </a:extLst>
                </a:gridCol>
                <a:gridCol w="1328746">
                  <a:extLst>
                    <a:ext uri="{9D8B030D-6E8A-4147-A177-3AD203B41FA5}">
                      <a16:colId xmlns:a16="http://schemas.microsoft.com/office/drawing/2014/main" val="20002"/>
                    </a:ext>
                  </a:extLst>
                </a:gridCol>
                <a:gridCol w="2071702">
                  <a:extLst>
                    <a:ext uri="{9D8B030D-6E8A-4147-A177-3AD203B41FA5}">
                      <a16:colId xmlns:a16="http://schemas.microsoft.com/office/drawing/2014/main" val="20003"/>
                    </a:ext>
                  </a:extLst>
                </a:gridCol>
              </a:tblGrid>
              <a:tr h="541975">
                <a:tc>
                  <a:txBody>
                    <a:bodyPr/>
                    <a:lstStyle/>
                    <a:p>
                      <a:pPr algn="ctr">
                        <a:lnSpc>
                          <a:spcPct val="115000"/>
                        </a:lnSpc>
                        <a:spcAft>
                          <a:spcPts val="0"/>
                        </a:spcAft>
                      </a:pPr>
                      <a:r>
                        <a:rPr lang="en-US" sz="1400" b="1" dirty="0" err="1">
                          <a:latin typeface="Times New Roman"/>
                          <a:ea typeface="Times New Roman"/>
                          <a:cs typeface="Times New Roman"/>
                        </a:rPr>
                        <a:t>Turi</a:t>
                      </a:r>
                      <a:r>
                        <a:rPr lang="en-US" sz="1400" b="1" dirty="0">
                          <a:latin typeface="Times New Roman"/>
                          <a:ea typeface="Times New Roman"/>
                          <a:cs typeface="Times New Roman"/>
                        </a:rPr>
                        <a:t> (</a:t>
                      </a:r>
                      <a:r>
                        <a:rPr lang="en-US" sz="1400" b="1" dirty="0" err="1">
                          <a:latin typeface="Times New Roman"/>
                          <a:ea typeface="Times New Roman"/>
                          <a:cs typeface="Times New Roman"/>
                        </a:rPr>
                        <a:t>aktiv</a:t>
                      </a:r>
                      <a:r>
                        <a:rPr lang="en-US" sz="1400" b="1" dirty="0">
                          <a:latin typeface="Times New Roman"/>
                          <a:ea typeface="Times New Roman"/>
                          <a:cs typeface="Times New Roman"/>
                        </a:rPr>
                        <a:t> </a:t>
                      </a:r>
                      <a:r>
                        <a:rPr lang="en-US" sz="1400" b="1" dirty="0" err="1">
                          <a:latin typeface="Times New Roman"/>
                          <a:ea typeface="Times New Roman"/>
                          <a:cs typeface="Times New Roman"/>
                        </a:rPr>
                        <a:t>muhiti</a:t>
                      </a:r>
                      <a:r>
                        <a:rPr lang="en-US" sz="1400" b="1" dirty="0">
                          <a:latin typeface="Times New Roman"/>
                          <a:ea typeface="Times New Roman"/>
                          <a:cs typeface="Times New Roman"/>
                        </a:rPr>
                        <a:t>)</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2"/>
                    </a:solidFill>
                  </a:tcPr>
                </a:tc>
                <a:tc>
                  <a:txBody>
                    <a:bodyPr/>
                    <a:lstStyle/>
                    <a:p>
                      <a:pPr algn="ctr">
                        <a:lnSpc>
                          <a:spcPct val="115000"/>
                        </a:lnSpc>
                        <a:spcAft>
                          <a:spcPts val="0"/>
                        </a:spcAft>
                      </a:pPr>
                      <a:r>
                        <a:rPr lang="en-US" sz="1400" b="1" dirty="0" err="1">
                          <a:latin typeface="Times New Roman"/>
                          <a:ea typeface="Times New Roman"/>
                          <a:cs typeface="Times New Roman"/>
                        </a:rPr>
                        <a:t>To`lqin</a:t>
                      </a:r>
                      <a:r>
                        <a:rPr lang="en-US" sz="1400" b="1" dirty="0">
                          <a:latin typeface="Times New Roman"/>
                          <a:ea typeface="Times New Roman"/>
                          <a:cs typeface="Times New Roman"/>
                        </a:rPr>
                        <a:t> </a:t>
                      </a:r>
                      <a:r>
                        <a:rPr lang="en-US" sz="1400" b="1" dirty="0" err="1">
                          <a:latin typeface="Times New Roman"/>
                          <a:ea typeface="Times New Roman"/>
                          <a:cs typeface="Times New Roman"/>
                        </a:rPr>
                        <a:t>uzunligi</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2"/>
                    </a:solidFill>
                  </a:tcPr>
                </a:tc>
                <a:tc>
                  <a:txBody>
                    <a:bodyPr/>
                    <a:lstStyle/>
                    <a:p>
                      <a:pPr algn="ctr">
                        <a:lnSpc>
                          <a:spcPct val="115000"/>
                        </a:lnSpc>
                        <a:spcAft>
                          <a:spcPts val="0"/>
                        </a:spcAft>
                      </a:pPr>
                      <a:r>
                        <a:rPr lang="en-US" sz="1400" b="1" dirty="0" err="1">
                          <a:latin typeface="Times New Roman"/>
                          <a:ea typeface="Times New Roman"/>
                          <a:cs typeface="Times New Roman"/>
                        </a:rPr>
                        <a:t>Damlash</a:t>
                      </a:r>
                      <a:r>
                        <a:rPr lang="en-US" sz="1400" b="1" dirty="0">
                          <a:latin typeface="Times New Roman"/>
                          <a:ea typeface="Times New Roman"/>
                          <a:cs typeface="Times New Roman"/>
                        </a:rPr>
                        <a:t> </a:t>
                      </a:r>
                      <a:r>
                        <a:rPr lang="en-US" sz="1400" b="1" dirty="0" err="1">
                          <a:latin typeface="Times New Roman"/>
                          <a:ea typeface="Times New Roman"/>
                          <a:cs typeface="Times New Roman"/>
                        </a:rPr>
                        <a:t>turi</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2"/>
                    </a:solidFill>
                  </a:tcPr>
                </a:tc>
                <a:tc>
                  <a:txBody>
                    <a:bodyPr/>
                    <a:lstStyle/>
                    <a:p>
                      <a:pPr algn="ctr">
                        <a:lnSpc>
                          <a:spcPct val="115000"/>
                        </a:lnSpc>
                        <a:spcAft>
                          <a:spcPts val="0"/>
                        </a:spcAft>
                      </a:pPr>
                      <a:r>
                        <a:rPr lang="en-US" sz="1400" b="1" dirty="0" err="1">
                          <a:latin typeface="Times New Roman"/>
                          <a:ea typeface="Times New Roman"/>
                          <a:cs typeface="Times New Roman"/>
                        </a:rPr>
                        <a:t>Qo`llanilishi</a:t>
                      </a:r>
                      <a:endParaRPr lang="ru-RU" sz="11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accent2"/>
                    </a:solidFill>
                  </a:tcPr>
                </a:tc>
                <a:extLst>
                  <a:ext uri="{0D108BD9-81ED-4DB2-BD59-A6C34878D82A}">
                    <a16:rowId xmlns:a16="http://schemas.microsoft.com/office/drawing/2014/main" val="10000"/>
                  </a:ext>
                </a:extLst>
              </a:tr>
              <a:tr h="2386983">
                <a:tc>
                  <a:txBody>
                    <a:bodyPr/>
                    <a:lstStyle/>
                    <a:p>
                      <a:pPr>
                        <a:lnSpc>
                          <a:spcPct val="115000"/>
                        </a:lnSpc>
                        <a:spcBef>
                          <a:spcPts val="1200"/>
                        </a:spcBef>
                        <a:spcAft>
                          <a:spcPts val="1200"/>
                        </a:spcAft>
                      </a:pPr>
                      <a:r>
                        <a:rPr lang="en-US" sz="1600" dirty="0" err="1">
                          <a:solidFill>
                            <a:srgbClr val="000000"/>
                          </a:solidFill>
                          <a:latin typeface="Arial"/>
                          <a:ea typeface="Times New Roman"/>
                          <a:cs typeface="Times New Roman"/>
                        </a:rPr>
                        <a:t>Yarim</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o`tkazgichli</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lazerli</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diod</a:t>
                      </a:r>
                      <a:endParaRPr lang="ru-RU" sz="16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600" dirty="0" err="1">
                          <a:solidFill>
                            <a:srgbClr val="000000"/>
                          </a:solidFill>
                          <a:latin typeface="Arial"/>
                          <a:ea typeface="Times New Roman"/>
                          <a:cs typeface="Times New Roman"/>
                        </a:rPr>
                        <a:t>Uning</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to`lqin</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uzunligi</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aktiv</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soha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materiali</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va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strukturasiga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bog`liq</a:t>
                      </a:r>
                      <a:r>
                        <a:rPr lang="en-US" sz="1600" dirty="0">
                          <a:solidFill>
                            <a:srgbClr val="000000"/>
                          </a:solidFill>
                          <a:latin typeface="Arial"/>
                          <a:ea typeface="Times New Roman"/>
                          <a:cs typeface="Times New Roman"/>
                        </a:rPr>
                        <a:t>: </a:t>
                      </a:r>
                      <a:br>
                        <a:rPr lang="en-US" sz="1600" dirty="0">
                          <a:solidFill>
                            <a:srgbClr val="000000"/>
                          </a:solidFill>
                          <a:latin typeface="Arial"/>
                          <a:ea typeface="Times New Roman"/>
                          <a:cs typeface="Times New Roman"/>
                        </a:rPr>
                      </a:br>
                      <a:r>
                        <a:rPr lang="en-US" sz="1600" dirty="0">
                          <a:solidFill>
                            <a:srgbClr val="000000"/>
                          </a:solidFill>
                          <a:latin typeface="Arial"/>
                          <a:ea typeface="Times New Roman"/>
                          <a:cs typeface="Times New Roman"/>
                        </a:rPr>
                        <a:t>1. </a:t>
                      </a:r>
                      <a:r>
                        <a:rPr lang="en-US" sz="1600" dirty="0" err="1">
                          <a:solidFill>
                            <a:srgbClr val="000000"/>
                          </a:solidFill>
                          <a:latin typeface="Arial"/>
                          <a:ea typeface="Times New Roman"/>
                          <a:cs typeface="Times New Roman"/>
                        </a:rPr>
                        <a:t>Yarim</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o`tkazgichli</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nitridlar</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Ga</a:t>
                      </a:r>
                      <a:r>
                        <a:rPr lang="en-US" sz="1600" dirty="0">
                          <a:solidFill>
                            <a:srgbClr val="000000"/>
                          </a:solidFill>
                          <a:latin typeface="Arial"/>
                          <a:ea typeface="Times New Roman"/>
                          <a:cs typeface="Times New Roman"/>
                        </a:rPr>
                        <a:t>, Al;- </a:t>
                      </a:r>
                      <a:r>
                        <a:rPr lang="en-US" sz="1600" dirty="0" err="1">
                          <a:solidFill>
                            <a:srgbClr val="000000"/>
                          </a:solidFill>
                          <a:latin typeface="Arial"/>
                          <a:ea typeface="Times New Roman"/>
                          <a:cs typeface="Times New Roman"/>
                        </a:rPr>
                        <a:t>ko`k</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binafsha</a:t>
                      </a:r>
                      <a:r>
                        <a:rPr lang="en-US" sz="1600" dirty="0">
                          <a:solidFill>
                            <a:srgbClr val="000000"/>
                          </a:solidFill>
                          <a:latin typeface="Arial"/>
                          <a:ea typeface="Times New Roman"/>
                          <a:cs typeface="Times New Roman"/>
                        </a:rPr>
                        <a:t>, UB </a:t>
                      </a:r>
                      <a:r>
                        <a:rPr lang="en-US" sz="1600" dirty="0" err="1">
                          <a:solidFill>
                            <a:srgbClr val="000000"/>
                          </a:solidFill>
                          <a:latin typeface="Arial"/>
                          <a:ea typeface="Times New Roman"/>
                          <a:cs typeface="Times New Roman"/>
                        </a:rPr>
                        <a:t>sohaga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yaqin</a:t>
                      </a:r>
                      <a:r>
                        <a:rPr lang="en-US" sz="1600" dirty="0">
                          <a:solidFill>
                            <a:srgbClr val="000000"/>
                          </a:solidFill>
                          <a:latin typeface="Arial"/>
                          <a:ea typeface="Times New Roman"/>
                          <a:cs typeface="Times New Roman"/>
                        </a:rPr>
                        <a:t>.</a:t>
                      </a:r>
                      <a:endParaRPr lang="ru-RU" sz="1600" dirty="0">
                        <a:latin typeface="Calibri"/>
                        <a:ea typeface="Times New Roman"/>
                        <a:cs typeface="Times New Roman"/>
                      </a:endParaRPr>
                    </a:p>
                    <a:p>
                      <a:pPr>
                        <a:lnSpc>
                          <a:spcPct val="115000"/>
                        </a:lnSpc>
                        <a:spcAft>
                          <a:spcPts val="0"/>
                        </a:spcAft>
                      </a:pPr>
                      <a:r>
                        <a:rPr lang="en-US" sz="1600" dirty="0">
                          <a:solidFill>
                            <a:srgbClr val="000000"/>
                          </a:solidFill>
                          <a:latin typeface="Arial"/>
                          <a:ea typeface="Times New Roman"/>
                          <a:cs typeface="Times New Roman"/>
                        </a:rPr>
                        <a:t>2.Agar </a:t>
                      </a:r>
                      <a:r>
                        <a:rPr lang="en-US" sz="1600" dirty="0" err="1">
                          <a:solidFill>
                            <a:srgbClr val="000000"/>
                          </a:solidFill>
                          <a:latin typeface="Arial"/>
                          <a:ea typeface="Times New Roman"/>
                          <a:cs typeface="Times New Roman"/>
                        </a:rPr>
                        <a:t>asoslari</a:t>
                      </a:r>
                      <a:r>
                        <a:rPr lang="en-US" sz="1600" dirty="0">
                          <a:solidFill>
                            <a:srgbClr val="000000"/>
                          </a:solidFill>
                          <a:latin typeface="Arial"/>
                          <a:ea typeface="Times New Roman"/>
                          <a:cs typeface="Times New Roman"/>
                        </a:rPr>
                        <a:t> Al, </a:t>
                      </a:r>
                      <a:r>
                        <a:rPr lang="en-US" sz="1600" dirty="0" err="1">
                          <a:solidFill>
                            <a:srgbClr val="000000"/>
                          </a:solidFill>
                          <a:latin typeface="Arial"/>
                          <a:ea typeface="Times New Roman"/>
                          <a:cs typeface="Times New Roman"/>
                        </a:rPr>
                        <a:t>Ga</a:t>
                      </a:r>
                      <a:r>
                        <a:rPr lang="en-US" sz="1600" dirty="0">
                          <a:solidFill>
                            <a:srgbClr val="000000"/>
                          </a:solidFill>
                          <a:latin typeface="Arial"/>
                          <a:ea typeface="Times New Roman"/>
                          <a:cs typeface="Times New Roman"/>
                        </a:rPr>
                        <a:t>, As; </a:t>
                      </a:r>
                      <a:r>
                        <a:rPr lang="en-US" sz="1600" dirty="0" err="1">
                          <a:solidFill>
                            <a:srgbClr val="000000"/>
                          </a:solidFill>
                          <a:latin typeface="Arial"/>
                          <a:ea typeface="Times New Roman"/>
                          <a:cs typeface="Times New Roman"/>
                        </a:rPr>
                        <a:t>larga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bog`langan</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bo`lsa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qizilva</a:t>
                      </a:r>
                      <a:r>
                        <a:rPr lang="en-US" sz="1600" dirty="0">
                          <a:solidFill>
                            <a:srgbClr val="000000"/>
                          </a:solidFill>
                          <a:latin typeface="Arial"/>
                          <a:ea typeface="Times New Roman"/>
                          <a:cs typeface="Times New Roman"/>
                        </a:rPr>
                        <a:t> IQ </a:t>
                      </a:r>
                      <a:r>
                        <a:rPr lang="en-US" sz="1600" dirty="0" err="1">
                          <a:solidFill>
                            <a:srgbClr val="000000"/>
                          </a:solidFill>
                          <a:latin typeface="Arial"/>
                          <a:ea typeface="Times New Roman"/>
                          <a:cs typeface="Times New Roman"/>
                        </a:rPr>
                        <a:t>ga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yaqin</a:t>
                      </a:r>
                      <a:r>
                        <a:rPr lang="en-US" sz="1600" dirty="0">
                          <a:solidFill>
                            <a:srgbClr val="000000"/>
                          </a:solidFill>
                          <a:latin typeface="Arial"/>
                          <a:ea typeface="Times New Roman"/>
                          <a:cs typeface="Times New Roman"/>
                        </a:rPr>
                        <a:t>.</a:t>
                      </a:r>
                      <a:endParaRPr lang="ru-RU" sz="1600" dirty="0">
                        <a:latin typeface="Calibri"/>
                        <a:ea typeface="Times New Roman"/>
                        <a:cs typeface="Times New Roman"/>
                      </a:endParaRPr>
                    </a:p>
                    <a:p>
                      <a:pPr>
                        <a:lnSpc>
                          <a:spcPct val="115000"/>
                        </a:lnSpc>
                        <a:spcAft>
                          <a:spcPts val="0"/>
                        </a:spcAft>
                      </a:pPr>
                      <a:r>
                        <a:rPr lang="ru-RU" sz="1600" dirty="0">
                          <a:solidFill>
                            <a:srgbClr val="000000"/>
                          </a:solidFill>
                          <a:latin typeface="Arial"/>
                          <a:ea typeface="Times New Roman"/>
                          <a:cs typeface="Times New Roman"/>
                        </a:rPr>
                        <a:t>3. </a:t>
                      </a:r>
                      <a:r>
                        <a:rPr lang="en-US" sz="1600" dirty="0" err="1">
                          <a:solidFill>
                            <a:srgbClr val="000000"/>
                          </a:solidFill>
                          <a:latin typeface="Arial"/>
                          <a:ea typeface="Times New Roman"/>
                          <a:cs typeface="Times New Roman"/>
                        </a:rPr>
                        <a:t>h.k</a:t>
                      </a:r>
                      <a:endParaRPr lang="ru-RU" sz="16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600" dirty="0" err="1">
                          <a:solidFill>
                            <a:srgbClr val="000000"/>
                          </a:solidFill>
                          <a:latin typeface="Arial"/>
                          <a:ea typeface="Times New Roman"/>
                          <a:cs typeface="Times New Roman"/>
                        </a:rPr>
                        <a:t>Elektrik</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va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optik</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damlash</a:t>
                      </a:r>
                      <a:endParaRPr lang="ru-RU" sz="16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bg2">
                        <a:lumMod val="90000"/>
                      </a:schemeClr>
                    </a:solidFill>
                  </a:tcPr>
                </a:tc>
                <a:tc>
                  <a:txBody>
                    <a:bodyPr/>
                    <a:lstStyle/>
                    <a:p>
                      <a:pPr>
                        <a:lnSpc>
                          <a:spcPct val="115000"/>
                        </a:lnSpc>
                        <a:spcAft>
                          <a:spcPts val="0"/>
                        </a:spcAft>
                      </a:pPr>
                      <a:r>
                        <a:rPr lang="en-US" sz="1600" dirty="0" err="1">
                          <a:solidFill>
                            <a:srgbClr val="000000"/>
                          </a:solidFill>
                          <a:latin typeface="Arial"/>
                          <a:ea typeface="Times New Roman"/>
                          <a:cs typeface="Times New Roman"/>
                        </a:rPr>
                        <a:t>Telekomunikatsiya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Golografia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lazerli</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ukazkalar</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lazeli</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printerlar</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kompakt</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disklarga</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yozish</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ularni</a:t>
                      </a:r>
                      <a:r>
                        <a:rPr lang="en-US" sz="1600" dirty="0">
                          <a:solidFill>
                            <a:srgbClr val="000000"/>
                          </a:solidFill>
                          <a:latin typeface="Arial"/>
                          <a:ea typeface="Times New Roman"/>
                          <a:cs typeface="Times New Roman"/>
                        </a:rPr>
                        <a:t> </a:t>
                      </a:r>
                      <a:r>
                        <a:rPr lang="en-US" sz="1600" dirty="0" err="1">
                          <a:solidFill>
                            <a:srgbClr val="000000"/>
                          </a:solidFill>
                          <a:latin typeface="Arial"/>
                          <a:ea typeface="Times New Roman"/>
                          <a:cs typeface="Times New Roman"/>
                        </a:rPr>
                        <a:t>o`qishh.k</a:t>
                      </a:r>
                      <a:endParaRPr lang="ru-RU" sz="1600" dirty="0">
                        <a:latin typeface="Calibri"/>
                        <a:ea typeface="Times New Roman"/>
                        <a:cs typeface="Times New Roman"/>
                      </a:endParaRPr>
                    </a:p>
                  </a:txBody>
                  <a:tcPr marL="60960" marR="60960" marT="30480" marB="30480" anchor="ctr">
                    <a:lnL w="12700" cap="flat" cmpd="sng" algn="ctr">
                      <a:solidFill>
                        <a:srgbClr val="AAAAAA"/>
                      </a:solidFill>
                      <a:prstDash val="solid"/>
                      <a:round/>
                      <a:headEnd type="none" w="med" len="med"/>
                      <a:tailEnd type="none" w="med" len="med"/>
                    </a:lnL>
                    <a:lnR w="12700" cap="flat" cmpd="sng" algn="ctr">
                      <a:solidFill>
                        <a:srgbClr val="AAAAAA"/>
                      </a:solidFill>
                      <a:prstDash val="solid"/>
                      <a:round/>
                      <a:headEnd type="none" w="med" len="med"/>
                      <a:tailEnd type="none" w="med" len="med"/>
                    </a:lnR>
                    <a:lnT w="12700" cap="flat" cmpd="sng" algn="ctr">
                      <a:solidFill>
                        <a:srgbClr val="AAAAAA"/>
                      </a:solidFill>
                      <a:prstDash val="solid"/>
                      <a:round/>
                      <a:headEnd type="none" w="med" len="med"/>
                      <a:tailEnd type="none" w="med" len="med"/>
                    </a:lnT>
                    <a:lnB w="12700" cap="flat" cmpd="sng" algn="ctr">
                      <a:solidFill>
                        <a:srgbClr val="AAAAAA"/>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bl>
          </a:graphicData>
        </a:graphic>
      </p:graphicFrame>
      <p:sp>
        <p:nvSpPr>
          <p:cNvPr id="78849" name="Rectangle 1"/>
          <p:cNvSpPr>
            <a:spLocks noChangeArrowheads="1"/>
          </p:cNvSpPr>
          <p:nvPr/>
        </p:nvSpPr>
        <p:spPr bwMode="auto">
          <a:xfrm>
            <a:off x="2714612" y="0"/>
            <a:ext cx="3741730" cy="400110"/>
          </a:xfrm>
          <a:prstGeom prst="rect">
            <a:avLst/>
          </a:prstGeom>
          <a:solidFill>
            <a:schemeClr val="accent4">
              <a:lumMod val="20000"/>
              <a:lumOff val="80000"/>
            </a:schemeClr>
          </a:solid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err="1" smtClean="0">
                <a:ln>
                  <a:noFill/>
                </a:ln>
                <a:solidFill>
                  <a:srgbClr val="000000"/>
                </a:solidFill>
                <a:effectLst/>
                <a:latin typeface="Georgia" pitchFamily="18" charset="0"/>
                <a:ea typeface="Times New Roman" pitchFamily="18" charset="0"/>
                <a:cs typeface="Times New Roman" pitchFamily="18" charset="0"/>
              </a:rPr>
              <a:t>Yarim</a:t>
            </a:r>
            <a:r>
              <a:rPr kumimoji="0" lang="en-US" sz="2000" b="1" i="0" u="none" strike="noStrike" cap="none" normalizeH="0" baseline="0" dirty="0" smtClean="0">
                <a:ln>
                  <a:noFill/>
                </a:ln>
                <a:solidFill>
                  <a:srgbClr val="000000"/>
                </a:solidFill>
                <a:effectLst/>
                <a:latin typeface="Georgia" pitchFamily="18" charset="0"/>
                <a:ea typeface="Times New Roman" pitchFamily="18" charset="0"/>
                <a:cs typeface="Times New Roman" pitchFamily="18" charset="0"/>
              </a:rPr>
              <a:t> </a:t>
            </a:r>
            <a:r>
              <a:rPr kumimoji="0" lang="en-US" sz="2000" b="1" i="0" u="none" strike="noStrike" cap="none" normalizeH="0" baseline="0" dirty="0" err="1" smtClean="0">
                <a:ln>
                  <a:noFill/>
                </a:ln>
                <a:solidFill>
                  <a:srgbClr val="000000"/>
                </a:solidFill>
                <a:effectLst/>
                <a:latin typeface="Georgia" pitchFamily="18" charset="0"/>
                <a:ea typeface="Times New Roman" pitchFamily="18" charset="0"/>
                <a:cs typeface="Times New Roman" pitchFamily="18" charset="0"/>
              </a:rPr>
              <a:t>o`tkazgichli</a:t>
            </a:r>
            <a:r>
              <a:rPr kumimoji="0" lang="en-US" sz="2000" b="1" i="0" u="none" strike="noStrike" cap="none" normalizeH="0" baseline="0" dirty="0" smtClean="0">
                <a:ln>
                  <a:noFill/>
                </a:ln>
                <a:solidFill>
                  <a:srgbClr val="000000"/>
                </a:solidFill>
                <a:effectLst/>
                <a:latin typeface="Georgia" pitchFamily="18" charset="0"/>
                <a:ea typeface="Times New Roman" pitchFamily="18" charset="0"/>
                <a:cs typeface="Times New Roman" pitchFamily="18" charset="0"/>
              </a:rPr>
              <a:t> </a:t>
            </a:r>
            <a:r>
              <a:rPr kumimoji="0" lang="en-US" sz="2000" b="1" i="0" u="none" strike="noStrike" cap="none" normalizeH="0" baseline="0" dirty="0" err="1" smtClean="0">
                <a:ln>
                  <a:noFill/>
                </a:ln>
                <a:solidFill>
                  <a:srgbClr val="000000"/>
                </a:solidFill>
                <a:effectLst/>
                <a:latin typeface="Georgia" pitchFamily="18" charset="0"/>
                <a:ea typeface="Times New Roman" pitchFamily="18" charset="0"/>
                <a:cs typeface="Times New Roman" pitchFamily="18" charset="0"/>
              </a:rPr>
              <a:t>lazerlar</a:t>
            </a:r>
            <a:endParaRPr kumimoji="0" lang="en-US" sz="2000" b="1" i="0" u="none" strike="noStrike" cap="none" normalizeH="0" baseline="0" dirty="0" smtClean="0">
              <a:ln>
                <a:noFill/>
              </a:ln>
              <a:solidFill>
                <a:schemeClr val="tx1"/>
              </a:solidFill>
              <a:effectLst/>
              <a:latin typeface="Arial" pitchFamily="34" charset="0"/>
              <a:cs typeface="Arial" pitchFamily="34" charset="0"/>
            </a:endParaRPr>
          </a:p>
        </p:txBody>
      </p:sp>
      <p:pic>
        <p:nvPicPr>
          <p:cNvPr id="7" name="Picture 6" descr="http://www.darvip.ru/components/com_virtuemart/shop_image/product/_________________4a94c38b531d8.jpg"/>
          <p:cNvPicPr>
            <a:picLocks noChangeAspect="1" noChangeArrowheads="1"/>
          </p:cNvPicPr>
          <p:nvPr/>
        </p:nvPicPr>
        <p:blipFill>
          <a:blip r:embed="rId2"/>
          <a:srcRect/>
          <a:stretch>
            <a:fillRect/>
          </a:stretch>
        </p:blipFill>
        <p:spPr bwMode="auto">
          <a:xfrm>
            <a:off x="285720" y="4143380"/>
            <a:ext cx="2677296" cy="1981199"/>
          </a:xfrm>
          <a:prstGeom prst="rect">
            <a:avLst/>
          </a:prstGeom>
          <a:noFill/>
        </p:spPr>
      </p:pic>
      <p:pic>
        <p:nvPicPr>
          <p:cNvPr id="8" name="Picture 8" descr="http://i.lazer-ua.ru/u/pic/3b/315d4843da8ae90c94367545108fad/-/%D0%A0%D1%83%D0%B1%D0%B8%D0%BD%D0%BE%D0%B2%D1%8B%D0%B9%20%D0%BB%D0%B0%D0%B7%D0%B5%D1%80.jpg"/>
          <p:cNvPicPr>
            <a:picLocks noChangeAspect="1" noChangeArrowheads="1"/>
          </p:cNvPicPr>
          <p:nvPr/>
        </p:nvPicPr>
        <p:blipFill>
          <a:blip r:embed="rId3"/>
          <a:srcRect/>
          <a:stretch>
            <a:fillRect/>
          </a:stretch>
        </p:blipFill>
        <p:spPr bwMode="auto">
          <a:xfrm>
            <a:off x="3500430" y="4143380"/>
            <a:ext cx="2618850" cy="2209800"/>
          </a:xfrm>
          <a:prstGeom prst="rect">
            <a:avLst/>
          </a:prstGeom>
          <a:noFill/>
        </p:spPr>
      </p:pic>
      <p:pic>
        <p:nvPicPr>
          <p:cNvPr id="9" name="Picture 2" descr="http://go3.imgsmail.ru/imgpreview?key=http%3A//svfonari.ru/_imag_images/3/50-zv3.jpg&amp;mb=imgdb_preview_1948"/>
          <p:cNvPicPr>
            <a:picLocks noChangeAspect="1" noChangeArrowheads="1"/>
          </p:cNvPicPr>
          <p:nvPr/>
        </p:nvPicPr>
        <p:blipFill>
          <a:blip r:embed="rId4"/>
          <a:srcRect/>
          <a:stretch>
            <a:fillRect/>
          </a:stretch>
        </p:blipFill>
        <p:spPr bwMode="auto">
          <a:xfrm>
            <a:off x="6429388" y="4071942"/>
            <a:ext cx="2245686" cy="1914526"/>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20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images (2).jpg"/>
          <p:cNvPicPr/>
          <p:nvPr/>
        </p:nvPicPr>
        <p:blipFill>
          <a:blip r:embed="rId2"/>
          <a:stretch>
            <a:fillRect/>
          </a:stretch>
        </p:blipFill>
        <p:spPr>
          <a:xfrm>
            <a:off x="0" y="3500438"/>
            <a:ext cx="4500562" cy="3143248"/>
          </a:xfrm>
          <a:prstGeom prst="rect">
            <a:avLst/>
          </a:prstGeom>
        </p:spPr>
      </p:pic>
      <p:pic>
        <p:nvPicPr>
          <p:cNvPr id="5" name="Рисунок 4" descr="Без названия (5).jpg"/>
          <p:cNvPicPr/>
          <p:nvPr/>
        </p:nvPicPr>
        <p:blipFill>
          <a:blip r:embed="rId3"/>
          <a:stretch>
            <a:fillRect/>
          </a:stretch>
        </p:blipFill>
        <p:spPr>
          <a:xfrm>
            <a:off x="4572000" y="214290"/>
            <a:ext cx="4572000" cy="3286148"/>
          </a:xfrm>
          <a:prstGeom prst="rect">
            <a:avLst/>
          </a:prstGeom>
        </p:spPr>
      </p:pic>
      <p:pic>
        <p:nvPicPr>
          <p:cNvPr id="6" name="Рисунок 5" descr="Без названия (4).jpg"/>
          <p:cNvPicPr/>
          <p:nvPr/>
        </p:nvPicPr>
        <p:blipFill>
          <a:blip r:embed="rId4"/>
          <a:stretch>
            <a:fillRect/>
          </a:stretch>
        </p:blipFill>
        <p:spPr>
          <a:xfrm>
            <a:off x="4500562" y="3571876"/>
            <a:ext cx="4643438" cy="3071834"/>
          </a:xfrm>
          <a:prstGeom prst="rect">
            <a:avLst/>
          </a:prstGeom>
        </p:spPr>
      </p:pic>
      <p:sp>
        <p:nvSpPr>
          <p:cNvPr id="7" name="Прямоугольник 6"/>
          <p:cNvSpPr/>
          <p:nvPr/>
        </p:nvSpPr>
        <p:spPr>
          <a:xfrm>
            <a:off x="214283" y="428604"/>
            <a:ext cx="4286280" cy="1754326"/>
          </a:xfrm>
          <a:prstGeom prst="rect">
            <a:avLst/>
          </a:prstGeom>
        </p:spPr>
        <p:txBody>
          <a:bodyPr wrap="square">
            <a:spAutoFit/>
          </a:bodyPr>
          <a:lstStyle/>
          <a:p>
            <a:r>
              <a:rPr lang="en-US" sz="3600" b="1" i="1" dirty="0" err="1" smtClean="0">
                <a:solidFill>
                  <a:srgbClr val="FF0000"/>
                </a:solidFill>
              </a:rPr>
              <a:t>Materiallarga</a:t>
            </a:r>
            <a:r>
              <a:rPr lang="en-US" sz="3600" b="1" i="1" dirty="0" smtClean="0">
                <a:solidFill>
                  <a:srgbClr val="FF0000"/>
                </a:solidFill>
              </a:rPr>
              <a:t> </a:t>
            </a:r>
            <a:r>
              <a:rPr lang="en-US" sz="3600" b="1" i="1" dirty="0" err="1" smtClean="0">
                <a:solidFill>
                  <a:srgbClr val="FF0000"/>
                </a:solidFill>
              </a:rPr>
              <a:t>Lazerli</a:t>
            </a:r>
            <a:r>
              <a:rPr lang="en-US" sz="3600" b="1" i="1" dirty="0" smtClean="0">
                <a:solidFill>
                  <a:srgbClr val="FF0000"/>
                </a:solidFill>
              </a:rPr>
              <a:t> </a:t>
            </a:r>
            <a:r>
              <a:rPr lang="en-US" sz="3600" b="1" i="1" dirty="0" err="1" smtClean="0">
                <a:solidFill>
                  <a:srgbClr val="FF0000"/>
                </a:solidFill>
              </a:rPr>
              <a:t>ishlov</a:t>
            </a:r>
            <a:r>
              <a:rPr lang="en-US" sz="3600" b="1" i="1" dirty="0" smtClean="0">
                <a:solidFill>
                  <a:srgbClr val="FF0000"/>
                </a:solidFill>
              </a:rPr>
              <a:t> </a:t>
            </a:r>
            <a:r>
              <a:rPr lang="en-US" sz="3600" b="1" i="1" dirty="0" err="1" smtClean="0">
                <a:solidFill>
                  <a:srgbClr val="FF0000"/>
                </a:solidFill>
              </a:rPr>
              <a:t>berish</a:t>
            </a:r>
            <a:endParaRPr lang="ru-RU" sz="3600" i="1" dirty="0">
              <a:solidFill>
                <a:srgbClr val="FF0000"/>
              </a:solidFill>
            </a:endParaRPr>
          </a:p>
        </p:txBody>
      </p:sp>
    </p:spTree>
  </p:cSld>
  <p:clrMapOvr>
    <a:masterClrMapping/>
  </p:clrMapOvr>
  <p:transition>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images (6).jpg"/>
          <p:cNvPicPr/>
          <p:nvPr/>
        </p:nvPicPr>
        <p:blipFill>
          <a:blip r:embed="rId2"/>
          <a:stretch>
            <a:fillRect/>
          </a:stretch>
        </p:blipFill>
        <p:spPr>
          <a:xfrm>
            <a:off x="5572132" y="4214818"/>
            <a:ext cx="3181355" cy="2419354"/>
          </a:xfrm>
          <a:prstGeom prst="rect">
            <a:avLst/>
          </a:prstGeom>
        </p:spPr>
      </p:pic>
      <p:pic>
        <p:nvPicPr>
          <p:cNvPr id="5" name="Рисунок 4" descr="images (4).jpg"/>
          <p:cNvPicPr/>
          <p:nvPr/>
        </p:nvPicPr>
        <p:blipFill>
          <a:blip r:embed="rId3"/>
          <a:stretch>
            <a:fillRect/>
          </a:stretch>
        </p:blipFill>
        <p:spPr>
          <a:xfrm>
            <a:off x="285720" y="1428736"/>
            <a:ext cx="3929090" cy="2714644"/>
          </a:xfrm>
          <a:prstGeom prst="rect">
            <a:avLst/>
          </a:prstGeom>
        </p:spPr>
      </p:pic>
      <p:pic>
        <p:nvPicPr>
          <p:cNvPr id="6" name="Рисунок 5" descr="images (3).jpg"/>
          <p:cNvPicPr/>
          <p:nvPr/>
        </p:nvPicPr>
        <p:blipFill>
          <a:blip r:embed="rId4"/>
          <a:stretch>
            <a:fillRect/>
          </a:stretch>
        </p:blipFill>
        <p:spPr>
          <a:xfrm>
            <a:off x="285720" y="4357694"/>
            <a:ext cx="3000396" cy="2347916"/>
          </a:xfrm>
          <a:prstGeom prst="rect">
            <a:avLst/>
          </a:prstGeom>
        </p:spPr>
      </p:pic>
      <p:pic>
        <p:nvPicPr>
          <p:cNvPr id="7" name="Рисунок 6" descr="images (5).jpg"/>
          <p:cNvPicPr/>
          <p:nvPr/>
        </p:nvPicPr>
        <p:blipFill>
          <a:blip r:embed="rId5"/>
          <a:stretch>
            <a:fillRect/>
          </a:stretch>
        </p:blipFill>
        <p:spPr>
          <a:xfrm>
            <a:off x="4572000" y="1357298"/>
            <a:ext cx="4214842" cy="2714644"/>
          </a:xfrm>
          <a:prstGeom prst="rect">
            <a:avLst/>
          </a:prstGeom>
        </p:spPr>
      </p:pic>
      <p:sp>
        <p:nvSpPr>
          <p:cNvPr id="8" name="Прямоугольник 7"/>
          <p:cNvSpPr/>
          <p:nvPr/>
        </p:nvSpPr>
        <p:spPr>
          <a:xfrm>
            <a:off x="2786050" y="571480"/>
            <a:ext cx="3950440" cy="707886"/>
          </a:xfrm>
          <a:prstGeom prst="rect">
            <a:avLst/>
          </a:prstGeom>
        </p:spPr>
        <p:txBody>
          <a:bodyPr wrap="none">
            <a:spAutoFit/>
          </a:bodyPr>
          <a:lstStyle/>
          <a:p>
            <a:pPr algn="ctr"/>
            <a:r>
              <a:rPr lang="en-US" sz="4000" b="1" i="1" dirty="0" err="1" smtClean="0">
                <a:solidFill>
                  <a:srgbClr val="FF0000"/>
                </a:solidFill>
              </a:rPr>
              <a:t>Lazerli</a:t>
            </a:r>
            <a:r>
              <a:rPr lang="en-US" sz="4000" b="1" i="1" dirty="0" smtClean="0">
                <a:solidFill>
                  <a:srgbClr val="FF0000"/>
                </a:solidFill>
              </a:rPr>
              <a:t> </a:t>
            </a:r>
            <a:r>
              <a:rPr lang="en-US" sz="4000" b="1" i="1" dirty="0" err="1" smtClean="0">
                <a:solidFill>
                  <a:srgbClr val="FF0000"/>
                </a:solidFill>
              </a:rPr>
              <a:t>qurollar</a:t>
            </a:r>
            <a:endParaRPr lang="ru-RU" sz="4000" i="1" dirty="0">
              <a:solidFill>
                <a:srgbClr val="FF0000"/>
              </a:solidFill>
            </a:endParaRPr>
          </a:p>
        </p:txBody>
      </p:sp>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1"/>
          <p:cNvSpPr>
            <a:spLocks noChangeArrowheads="1"/>
          </p:cNvSpPr>
          <p:nvPr/>
        </p:nvSpPr>
        <p:spPr bwMode="auto">
          <a:xfrm>
            <a:off x="214282" y="439617"/>
            <a:ext cx="8501122" cy="58169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rgbClr val="002060"/>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endParaRPr kumimoji="0" lang="ru-RU" sz="1600" b="0" i="0" u="none" strike="noStrike" cap="none" normalizeH="0" baseline="0" dirty="0" smtClean="0">
              <a:ln>
                <a:noFill/>
              </a:ln>
              <a:solidFill>
                <a:srgbClr val="002060"/>
              </a:solidFill>
              <a:effectLst/>
              <a:latin typeface="Arial" pitchFamily="34" charset="0"/>
              <a:cs typeface="Arial" pitchFamily="34" charset="0"/>
            </a:endParaRPr>
          </a:p>
          <a:p>
            <a:pPr marR="0" lvl="0" algn="just" defTabSz="914400" rtl="0" eaLnBrk="0" fontAlgn="base" latinLnBrk="0" hangingPunct="0">
              <a:lnSpc>
                <a:spcPct val="100000"/>
              </a:lnSpc>
              <a:spcBef>
                <a:spcPct val="0"/>
              </a:spcBef>
              <a:spcAft>
                <a:spcPct val="0"/>
              </a:spcAft>
              <a:buClrTx/>
              <a:buSzTx/>
              <a:tabLst/>
            </a:pPr>
            <a:r>
              <a:rPr lang="uz-Cyrl-UZ" sz="2000" dirty="0" smtClean="0">
                <a:solidFill>
                  <a:srgbClr val="002060"/>
                </a:solidFill>
                <a:latin typeface="Times New Roman" pitchFamily="18" charset="0"/>
                <a:ea typeface="Times New Roman" pitchFamily="18" charset="0"/>
                <a:cs typeface="Times New Roman" pitchFamily="18" charset="0"/>
              </a:rPr>
              <a:t>    “Физикавий электроника асослари”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фани</a:t>
            </a:r>
            <a:r>
              <a:rPr lang="uz-Cyrl-UZ" sz="2000" dirty="0">
                <a:solidFill>
                  <a:srgbClr val="002060"/>
                </a:solidFill>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бўйича</a:t>
            </a:r>
            <a:r>
              <a:rPr lang="uz-Cyrl-UZ" sz="2000" dirty="0">
                <a:solidFill>
                  <a:srgbClr val="002060"/>
                </a:solidFill>
                <a:latin typeface="Times New Roman" pitchFamily="18" charset="0"/>
                <a:ea typeface="Times New Roman" pitchFamily="18" charset="0"/>
                <a:cs typeface="Times New Roman" pitchFamily="18" charset="0"/>
              </a:rPr>
              <a:t> </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фан</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дастури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асосида</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“ФИЗИКА”</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бакалавирият</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таълим</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йўналиши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учун, ўқув фани дастурининг қисқача та</a:t>
            </a:r>
            <a:r>
              <a:rPr lang="uz-Cyrl-UZ" sz="2000" dirty="0">
                <a:solidFill>
                  <a:srgbClr val="002060"/>
                </a:solidFill>
                <a:latin typeface="Times New Roman" pitchFamily="18" charset="0"/>
                <a:ea typeface="Times New Roman" pitchFamily="18" charset="0"/>
                <a:cs typeface="Times New Roman" pitchFamily="18" charset="0"/>
              </a:rPr>
              <a:t>в</a:t>
            </a:r>
            <a:r>
              <a:rPr lang="uz-Cyrl-UZ" sz="2000" dirty="0" smtClean="0">
                <a:solidFill>
                  <a:srgbClr val="002060"/>
                </a:solidFill>
                <a:latin typeface="Times New Roman" pitchFamily="18" charset="0"/>
                <a:ea typeface="Times New Roman" pitchFamily="18" charset="0"/>
                <a:cs typeface="Times New Roman" pitchFamily="18" charset="0"/>
              </a:rPr>
              <a:t>сифи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lang="uz-Cyrl-UZ" sz="2000" dirty="0" smtClean="0">
                <a:solidFill>
                  <a:srgbClr val="002060"/>
                </a:solidFill>
                <a:latin typeface="Times New Roman" pitchFamily="18" charset="0"/>
                <a:ea typeface="Times New Roman" pitchFamily="18" charset="0"/>
                <a:cs typeface="Times New Roman" pitchFamily="18" charset="0"/>
              </a:rPr>
              <a:t>Силлабус</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lang="uz-Cyrl-UZ" sz="2000" dirty="0" smtClean="0">
                <a:solidFill>
                  <a:srgbClr val="002060"/>
                </a:solidFill>
                <a:latin typeface="Times New Roman" pitchFamily="18" charset="0"/>
                <a:ea typeface="Times New Roman" pitchFamily="18" charset="0"/>
                <a:cs typeface="Times New Roman" pitchFamily="18" charset="0"/>
              </a:rPr>
              <a:t>ишчи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ўқув</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дастури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режа</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a:t>
            </a:r>
            <a:r>
              <a:rPr kumimoji="0" lang="uz-Cyrl-UZ" sz="2000" b="0"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баҳолаш мезонлари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lang="uz-Cyrl-UZ" sz="2000" dirty="0" smtClean="0">
                <a:solidFill>
                  <a:srgbClr val="002060"/>
                </a:solidFill>
                <a:latin typeface="Times New Roman" pitchFamily="18" charset="0"/>
                <a:ea typeface="Times New Roman" pitchFamily="18" charset="0"/>
                <a:cs typeface="Times New Roman" pitchFamily="18" charset="0"/>
              </a:rPr>
              <a:t>ишлаб</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чиқилди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a:t>
            </a:r>
            <a:endParaRPr lang="ru-RU" sz="2000" dirty="0">
              <a:solidFill>
                <a:srgbClr val="002060"/>
              </a:solidFill>
              <a:latin typeface="Arial" pitchFamily="34" charset="0"/>
              <a:cs typeface="Arial" pitchFamily="34" charset="0"/>
            </a:endParaRPr>
          </a:p>
          <a:p>
            <a:pPr marR="0" lvl="0" algn="just" defTabSz="914400" rtl="0" eaLnBrk="0" fontAlgn="base" latinLnBrk="0" hangingPunct="0">
              <a:lnSpc>
                <a:spcPct val="100000"/>
              </a:lnSpc>
              <a:spcBef>
                <a:spcPct val="0"/>
              </a:spcBef>
              <a:spcAft>
                <a:spcPct val="0"/>
              </a:spcAft>
              <a:buClrTx/>
              <a:buSzTx/>
              <a:tabLst/>
            </a:pPr>
            <a:r>
              <a:rPr lang="ru-RU" sz="2000" dirty="0" smtClean="0">
                <a:solidFill>
                  <a:srgbClr val="002060"/>
                </a:solidFill>
                <a:latin typeface="Arial" pitchFamily="34" charset="0"/>
                <a:ea typeface="Times New Roman" pitchFamily="18" charset="0"/>
                <a:cs typeface="Arial" pitchFamily="34" charset="0"/>
              </a:rPr>
              <a:t> </a:t>
            </a:r>
            <a:r>
              <a:rPr lang="ru-RU" sz="2000" dirty="0" smtClean="0">
                <a:solidFill>
                  <a:srgbClr val="002060"/>
                </a:solidFill>
                <a:latin typeface="Arial" pitchFamily="34" charset="0"/>
                <a:ea typeface="Times New Roman" pitchFamily="18" charset="0"/>
                <a:cs typeface="Arial" pitchFamily="34" charset="0"/>
              </a:rPr>
              <a:t>  </a:t>
            </a:r>
            <a:r>
              <a:rPr lang="uz-Cyrl-UZ" sz="2000" dirty="0" smtClean="0">
                <a:solidFill>
                  <a:srgbClr val="002060"/>
                </a:solidFill>
                <a:latin typeface="Times New Roman" pitchFamily="18" charset="0"/>
                <a:ea typeface="Times New Roman" pitchFamily="18" charset="0"/>
                <a:cs typeface="Times New Roman" pitchFamily="18" charset="0"/>
              </a:rPr>
              <a:t>“</a:t>
            </a:r>
            <a:r>
              <a:rPr lang="uz-Cyrl-UZ" sz="2000" dirty="0">
                <a:solidFill>
                  <a:srgbClr val="002060"/>
                </a:solidFill>
                <a:latin typeface="Times New Roman" pitchFamily="18" charset="0"/>
                <a:ea typeface="Times New Roman" pitchFamily="18" charset="0"/>
                <a:cs typeface="Times New Roman" pitchFamily="18" charset="0"/>
              </a:rPr>
              <a:t>Физикавий электроника </a:t>
            </a:r>
            <a:r>
              <a:rPr lang="uz-Cyrl-UZ" sz="2000" dirty="0" smtClean="0">
                <a:solidFill>
                  <a:srgbClr val="002060"/>
                </a:solidFill>
                <a:latin typeface="Times New Roman" pitchFamily="18" charset="0"/>
                <a:ea typeface="Times New Roman" pitchFamily="18" charset="0"/>
                <a:cs typeface="Times New Roman" pitchFamily="18" charset="0"/>
              </a:rPr>
              <a:t>асослари” фани бўйича</a:t>
            </a:r>
            <a:r>
              <a:rPr lang="uz-Cyrl-UZ" sz="2000" dirty="0">
                <a:solidFill>
                  <a:srgbClr val="002060"/>
                </a:solidFill>
                <a:latin typeface="Times New Roman" pitchFamily="18" charset="0"/>
                <a:ea typeface="Times New Roman" pitchFamily="18" charset="0"/>
                <a:cs typeface="Times New Roman" pitchFamily="18" charset="0"/>
              </a:rPr>
              <a:t> </a:t>
            </a:r>
            <a:r>
              <a:rPr lang="uz-Cyrl-UZ" sz="2000" dirty="0" smtClean="0">
                <a:solidFill>
                  <a:srgbClr val="002060"/>
                </a:solidFill>
                <a:latin typeface="Times New Roman" pitchFamily="18" charset="0"/>
                <a:ea typeface="Times New Roman" pitchFamily="18" charset="0"/>
                <a:cs typeface="Times New Roman" pitchFamily="18" charset="0"/>
              </a:rPr>
              <a:t>қатор</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ҳоржий</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адабиётлардан</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ва</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журналлардан</a:t>
            </a:r>
            <a:r>
              <a:rPr lang="uz-Cyrl-UZ" sz="2000" dirty="0" smtClean="0">
                <a:solidFill>
                  <a:srgbClr val="002060"/>
                </a:solidFill>
                <a:latin typeface="Times New Roman" pitchFamily="18" charset="0"/>
                <a:ea typeface="Times New Roman" pitchFamily="18" charset="0"/>
                <a:cs typeface="Times New Roman" pitchFamily="18" charset="0"/>
              </a:rPr>
              <a:t> замонавий</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маълумотлар</a:t>
            </a:r>
            <a:r>
              <a:rPr lang="uz-Cyrl-UZ" sz="2000" dirty="0">
                <a:solidFill>
                  <a:srgbClr val="002060"/>
                </a:solidFill>
                <a:latin typeface="Times New Roman" pitchFamily="18" charset="0"/>
                <a:ea typeface="Times New Roman" pitchFamily="18" charset="0"/>
                <a:cs typeface="Times New Roman" pitchFamily="18" charset="0"/>
              </a:rPr>
              <a:t> </a:t>
            </a:r>
            <a:r>
              <a:rPr lang="uz-Cyrl-UZ" sz="2000" dirty="0" smtClean="0">
                <a:solidFill>
                  <a:srgbClr val="002060"/>
                </a:solidFill>
                <a:latin typeface="Times New Roman" pitchFamily="18" charset="0"/>
                <a:ea typeface="Times New Roman" pitchFamily="18" charset="0"/>
                <a:cs typeface="Times New Roman" pitchFamily="18" charset="0"/>
              </a:rPr>
              <a:t>тўпланди,</a:t>
            </a:r>
            <a:r>
              <a:rPr lang="uz-Cyrl-UZ" sz="2000" dirty="0">
                <a:solidFill>
                  <a:srgbClr val="002060"/>
                </a:solidFill>
                <a:latin typeface="Times New Roman" pitchFamily="18" charset="0"/>
                <a:ea typeface="Times New Roman" pitchFamily="18" charset="0"/>
                <a:cs typeface="Times New Roman" pitchFamily="18" charset="0"/>
              </a:rPr>
              <a:t> </a:t>
            </a:r>
            <a:r>
              <a:rPr lang="uz-Cyrl-UZ" sz="2000" dirty="0" smtClean="0">
                <a:solidFill>
                  <a:srgbClr val="002060"/>
                </a:solidFill>
                <a:latin typeface="Times New Roman" pitchFamily="18" charset="0"/>
                <a:ea typeface="Times New Roman" pitchFamily="18" charset="0"/>
                <a:cs typeface="Times New Roman" pitchFamily="18" charset="0"/>
              </a:rPr>
              <a:t>шулар</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асосида</a:t>
            </a:r>
            <a:r>
              <a:rPr kumimoji="0" lang="uz-Cyrl-UZ" sz="2000" b="0"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маърузалар</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матни</a:t>
            </a:r>
            <a:r>
              <a:rPr kumimoji="0" lang="uz-Cyrl-UZ" sz="2000" b="0"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ишланмалар ишлаб чиқилди.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endParaRPr kumimoji="0" lang="ru-RU" sz="2000" b="0" i="0" u="none" strike="noStrike" cap="none" normalizeH="0" baseline="0" dirty="0" smtClean="0">
              <a:ln>
                <a:noFill/>
              </a:ln>
              <a:solidFill>
                <a:srgbClr val="002060"/>
              </a:solidFill>
              <a:effectLst/>
              <a:latin typeface="Arial" pitchFamily="34" charset="0"/>
              <a:cs typeface="Arial" pitchFamily="34" charset="0"/>
            </a:endParaRPr>
          </a:p>
          <a:p>
            <a:pPr marR="0" lvl="0" algn="just" defTabSz="914400" rtl="0" eaLnBrk="0" fontAlgn="base" latinLnBrk="0" hangingPunct="0">
              <a:lnSpc>
                <a:spcPct val="100000"/>
              </a:lnSpc>
              <a:spcBef>
                <a:spcPct val="0"/>
              </a:spcBef>
              <a:spcAft>
                <a:spcPct val="0"/>
              </a:spcAft>
              <a:buClrTx/>
              <a:buSzTx/>
              <a:tabLst/>
            </a:pP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“Вакуум қурилмалари ва вакуум насослари” мавзусини ўқитишда</a:t>
            </a:r>
            <a:r>
              <a:rPr kumimoji="0" lang="uz-Cyrl-UZ" sz="2000" b="0"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педагагик технологияларни ва ўқитишнинг интерфаол усулларини</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қўллаш</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талабаларнинг</a:t>
            </a:r>
            <a:r>
              <a:rPr kumimoji="0" lang="uz-Cyrl-UZ" sz="2000" b="0"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билим олишида</a:t>
            </a:r>
            <a:r>
              <a:rPr kumimoji="0" lang="en-US"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энг</a:t>
            </a:r>
            <a:r>
              <a:rPr kumimoji="0" lang="uz-Cyrl-UZ" sz="2000" b="0" i="0" u="none" strike="noStrike" cap="none" normalizeH="0" dirty="0" smtClean="0">
                <a:ln>
                  <a:noFill/>
                </a:ln>
                <a:solidFill>
                  <a:srgbClr val="002060"/>
                </a:solidFill>
                <a:effectLst/>
                <a:latin typeface="Times New Roman" pitchFamily="18" charset="0"/>
                <a:ea typeface="Times New Roman" pitchFamily="18" charset="0"/>
                <a:cs typeface="Times New Roman" pitchFamily="18" charset="0"/>
              </a:rPr>
              <a:t> самарали усуллар деб топилди.</a:t>
            </a:r>
            <a:endParaRPr kumimoji="0" lang="ru-RU" sz="2000" b="0" i="0" u="none" strike="noStrike" cap="none" normalizeH="0" baseline="0" dirty="0" smtClean="0">
              <a:ln>
                <a:noFill/>
              </a:ln>
              <a:solidFill>
                <a:srgbClr val="002060"/>
              </a:solidFill>
              <a:effectLst/>
              <a:latin typeface="Arial" pitchFamily="34" charset="0"/>
              <a:cs typeface="Arial" pitchFamily="34" charset="0"/>
            </a:endParaRPr>
          </a:p>
          <a:p>
            <a:pPr marR="0" lvl="0" algn="just" defTabSz="914400" rtl="0" eaLnBrk="0" fontAlgn="base" latinLnBrk="0" hangingPunct="0">
              <a:lnSpc>
                <a:spcPct val="100000"/>
              </a:lnSpc>
              <a:spcBef>
                <a:spcPct val="0"/>
              </a:spcBef>
              <a:spcAft>
                <a:spcPct val="0"/>
              </a:spcAft>
              <a:buClrTx/>
              <a:buSzTx/>
              <a:tabLst/>
            </a:pPr>
            <a:r>
              <a:rPr kumimoji="0" lang="uz-Cyrl-UZ"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Янги педагогик технологияларни</a:t>
            </a:r>
            <a:r>
              <a:rPr lang="uz-Cyrl-UZ" sz="2000" dirty="0">
                <a:solidFill>
                  <a:srgbClr val="002060"/>
                </a:solidFill>
                <a:latin typeface="Times New Roman" pitchFamily="18" charset="0"/>
                <a:ea typeface="Calibri" pitchFamily="34" charset="0"/>
                <a:cs typeface="Times New Roman" pitchFamily="18" charset="0"/>
              </a:rPr>
              <a:t> </a:t>
            </a:r>
            <a:r>
              <a:rPr kumimoji="0" lang="uz-Cyrl-UZ" sz="2000" b="0" i="0" u="none" strike="noStrike" cap="none" normalizeH="0" dirty="0" smtClean="0">
                <a:ln>
                  <a:noFill/>
                </a:ln>
                <a:solidFill>
                  <a:srgbClr val="002060"/>
                </a:solidFill>
                <a:effectLst/>
                <a:latin typeface="Times New Roman" pitchFamily="18" charset="0"/>
                <a:ea typeface="Calibri" pitchFamily="34" charset="0"/>
                <a:cs typeface="Times New Roman" pitchFamily="18" charset="0"/>
              </a:rPr>
              <a:t>ва</a:t>
            </a:r>
            <a:r>
              <a:rPr kumimoji="0" lang="en-US"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интерфаол усулларни</a:t>
            </a:r>
            <a:r>
              <a:rPr lang="uz-Cyrl-UZ" sz="2000" dirty="0">
                <a:solidFill>
                  <a:srgbClr val="002060"/>
                </a:solidFill>
                <a:latin typeface="Times New Roman" pitchFamily="18" charset="0"/>
                <a:ea typeface="Calibri" pitchFamily="34" charset="0"/>
                <a:cs typeface="Times New Roman" pitchFamily="18" charset="0"/>
              </a:rPr>
              <a:t> </a:t>
            </a:r>
            <a:r>
              <a:rPr lang="uz-Cyrl-UZ" sz="2000" dirty="0" smtClean="0">
                <a:solidFill>
                  <a:srgbClr val="002060"/>
                </a:solidFill>
                <a:latin typeface="Times New Roman" pitchFamily="18" charset="0"/>
                <a:ea typeface="Calibri" pitchFamily="34" charset="0"/>
                <a:cs typeface="Times New Roman" pitchFamily="18" charset="0"/>
              </a:rPr>
              <a:t>таълимда тўлақонли</a:t>
            </a:r>
            <a:r>
              <a:rPr lang="uz-Cyrl-UZ" sz="2000" dirty="0">
                <a:solidFill>
                  <a:srgbClr val="002060"/>
                </a:solidFill>
                <a:latin typeface="Times New Roman" pitchFamily="18" charset="0"/>
                <a:ea typeface="Calibri" pitchFamily="34" charset="0"/>
                <a:cs typeface="Times New Roman" pitchFamily="18" charset="0"/>
              </a:rPr>
              <a:t> </a:t>
            </a:r>
            <a:r>
              <a:rPr lang="uz-Cyrl-UZ" sz="2000" dirty="0" smtClean="0">
                <a:solidFill>
                  <a:srgbClr val="002060"/>
                </a:solidFill>
                <a:latin typeface="Times New Roman" pitchFamily="18" charset="0"/>
                <a:ea typeface="Calibri" pitchFamily="34" charset="0"/>
                <a:cs typeface="Times New Roman" pitchFamily="18" charset="0"/>
              </a:rPr>
              <a:t>тарзда технологик жараён сифатида тадбиқ этиш ва таълим-тарбия жараёнини технологиялаштириш, ҳамда таълим муассаларини</a:t>
            </a:r>
            <a:r>
              <a:rPr lang="uz-Cyrl-UZ" sz="2000" dirty="0">
                <a:solidFill>
                  <a:srgbClr val="002060"/>
                </a:solidFill>
                <a:latin typeface="Times New Roman" pitchFamily="18" charset="0"/>
                <a:ea typeface="Calibri" pitchFamily="34" charset="0"/>
                <a:cs typeface="Times New Roman" pitchFamily="18" charset="0"/>
              </a:rPr>
              <a:t> </a:t>
            </a:r>
            <a:r>
              <a:rPr lang="uz-Cyrl-UZ" sz="2000" dirty="0" smtClean="0">
                <a:solidFill>
                  <a:srgbClr val="002060"/>
                </a:solidFill>
                <a:latin typeface="Times New Roman" pitchFamily="18" charset="0"/>
                <a:ea typeface="Calibri" pitchFamily="34" charset="0"/>
                <a:cs typeface="Times New Roman" pitchFamily="18" charset="0"/>
              </a:rPr>
              <a:t>кучли моддий-техник базасини мустаҳкамлаш лозим.</a:t>
            </a:r>
            <a:r>
              <a:rPr kumimoji="0" lang="en-US"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endParaRPr kumimoji="0" lang="ru-RU" sz="2000" b="0" i="0" u="none" strike="noStrike" cap="none" normalizeH="0" baseline="0" dirty="0" smtClean="0">
              <a:ln>
                <a:noFill/>
              </a:ln>
              <a:solidFill>
                <a:srgbClr val="002060"/>
              </a:solidFill>
              <a:effectLst/>
              <a:latin typeface="Arial" pitchFamily="34" charset="0"/>
              <a:cs typeface="Arial" pitchFamily="34" charset="0"/>
            </a:endParaRPr>
          </a:p>
          <a:p>
            <a:pPr marR="0" lvl="0" algn="just" defTabSz="914400" rtl="0" eaLnBrk="0" fontAlgn="base" latinLnBrk="0" hangingPunct="0">
              <a:lnSpc>
                <a:spcPct val="100000"/>
              </a:lnSpc>
              <a:spcBef>
                <a:spcPct val="0"/>
              </a:spcBef>
              <a:spcAft>
                <a:spcPct val="0"/>
              </a:spcAft>
              <a:buClrTx/>
              <a:buSzTx/>
              <a:tabLst/>
            </a:pPr>
            <a:r>
              <a:rPr lang="uz-Cyrl-UZ" sz="2000" dirty="0" smtClean="0">
                <a:solidFill>
                  <a:srgbClr val="002060"/>
                </a:solidFill>
                <a:latin typeface="Times New Roman" pitchFamily="18" charset="0"/>
                <a:ea typeface="Calibri" pitchFamily="34" charset="0"/>
                <a:cs typeface="Times New Roman" pitchFamily="18" charset="0"/>
              </a:rPr>
              <a:t>       Таълимда янги педагогик технологияларни ва интерфаол усулларни</a:t>
            </a:r>
            <a:r>
              <a:rPr kumimoji="0" lang="en-US"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uz-Cyrl-UZ"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қўллаш</a:t>
            </a:r>
            <a:r>
              <a:rPr kumimoji="0" lang="uz-Cyrl-UZ" sz="2000" b="0" i="0" u="none" strike="noStrike" cap="none" normalizeH="0" dirty="0" smtClean="0">
                <a:ln>
                  <a:noFill/>
                </a:ln>
                <a:solidFill>
                  <a:srgbClr val="002060"/>
                </a:solidFill>
                <a:effectLst/>
                <a:latin typeface="Times New Roman" pitchFamily="18" charset="0"/>
                <a:ea typeface="Calibri" pitchFamily="34" charset="0"/>
                <a:cs typeface="Times New Roman" pitchFamily="18" charset="0"/>
              </a:rPr>
              <a:t> самарадорлигини ошириш учун, юксак педагогик маҳоратли кадрларни тайёрлашни янада жадаллаштириш лозим. </a:t>
            </a:r>
            <a:r>
              <a:rPr kumimoji="0" lang="en-US" sz="2000" b="0"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endParaRPr kumimoji="0" lang="en-US" sz="2000" b="0" i="0" u="none" strike="noStrike" cap="none" normalizeH="0" baseline="0" dirty="0" smtClean="0">
              <a:ln>
                <a:noFill/>
              </a:ln>
              <a:solidFill>
                <a:srgbClr val="002060"/>
              </a:solidFill>
              <a:effectLst/>
              <a:latin typeface="Arial" pitchFamily="34" charset="0"/>
              <a:cs typeface="Arial" pitchFamily="34" charset="0"/>
            </a:endParaRPr>
          </a:p>
        </p:txBody>
      </p:sp>
      <p:sp>
        <p:nvSpPr>
          <p:cNvPr id="3" name="Rectangle 1"/>
          <p:cNvSpPr>
            <a:spLocks noChangeArrowheads="1"/>
          </p:cNvSpPr>
          <p:nvPr/>
        </p:nvSpPr>
        <p:spPr bwMode="auto">
          <a:xfrm>
            <a:off x="857224" y="4536995"/>
            <a:ext cx="69044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l" defTabSz="914400" rtl="0" eaLnBrk="0" fontAlgn="base" latinLnBrk="0" hangingPunct="0">
              <a:lnSpc>
                <a:spcPct val="100000"/>
              </a:lnSpc>
              <a:spcBef>
                <a:spcPct val="0"/>
              </a:spcBef>
              <a:spcAft>
                <a:spcPct val="0"/>
              </a:spcAft>
              <a:buClrTx/>
              <a:buSzTx/>
              <a:buFontTx/>
              <a:buNone/>
              <a:tabLst>
                <a:tab pos="280988"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laserfx.ru/images/fotom/mix_lasershow1.jpg"/>
          <p:cNvPicPr>
            <a:picLocks noChangeAspect="1" noChangeArrowheads="1"/>
          </p:cNvPicPr>
          <p:nvPr/>
        </p:nvPicPr>
        <p:blipFill>
          <a:blip r:embed="rId2"/>
          <a:srcRect b="10310"/>
          <a:stretch>
            <a:fillRect/>
          </a:stretch>
        </p:blipFill>
        <p:spPr bwMode="auto">
          <a:xfrm>
            <a:off x="0" y="0"/>
            <a:ext cx="9119118" cy="6857999"/>
          </a:xfrm>
          <a:prstGeom prst="rect">
            <a:avLst/>
          </a:prstGeom>
          <a:noFill/>
          <a:effectLst>
            <a:glow rad="101600">
              <a:schemeClr val="accent5">
                <a:satMod val="175000"/>
                <a:alpha val="40000"/>
              </a:schemeClr>
            </a:glow>
          </a:effectLst>
        </p:spPr>
      </p:pic>
      <p:sp>
        <p:nvSpPr>
          <p:cNvPr id="5" name="Text Box 5"/>
          <p:cNvSpPr txBox="1">
            <a:spLocks noChangeArrowheads="1"/>
          </p:cNvSpPr>
          <p:nvPr/>
        </p:nvSpPr>
        <p:spPr bwMode="auto">
          <a:xfrm>
            <a:off x="0" y="2955925"/>
            <a:ext cx="9144000" cy="830263"/>
          </a:xfrm>
          <a:prstGeom prst="rect">
            <a:avLst/>
          </a:prstGeom>
          <a:noFill/>
          <a:ln w="9525">
            <a:solidFill>
              <a:schemeClr val="bg1"/>
            </a:solidFill>
            <a:miter lim="800000"/>
            <a:headEnd/>
            <a:tailEnd/>
          </a:ln>
          <a:effectLst/>
        </p:spPr>
        <p:txBody>
          <a:bodyPr>
            <a:spAutoFit/>
          </a:bodyPr>
          <a:lstStyle/>
          <a:p>
            <a:pPr algn="ctr">
              <a:spcBef>
                <a:spcPct val="50000"/>
              </a:spcBef>
              <a:defRPr/>
            </a:pPr>
            <a:r>
              <a:rPr lang="en-US" sz="4800" b="1" i="1" dirty="0" err="1" smtClean="0">
                <a:solidFill>
                  <a:schemeClr val="bg1"/>
                </a:solidFill>
                <a:effectLst>
                  <a:outerShdw blurRad="38100" dist="38100" dir="2700000" algn="tl">
                    <a:srgbClr val="C0C0C0"/>
                  </a:outerShdw>
                </a:effectLst>
                <a:latin typeface="Arial" charset="0"/>
              </a:rPr>
              <a:t>E’tiboringiz</a:t>
            </a:r>
            <a:r>
              <a:rPr lang="en-US" sz="4800" b="1" i="1" dirty="0" smtClean="0">
                <a:solidFill>
                  <a:schemeClr val="bg1"/>
                </a:solidFill>
                <a:effectLst>
                  <a:outerShdw blurRad="38100" dist="38100" dir="2700000" algn="tl">
                    <a:srgbClr val="C0C0C0"/>
                  </a:outerShdw>
                </a:effectLst>
                <a:latin typeface="Arial" charset="0"/>
              </a:rPr>
              <a:t> </a:t>
            </a:r>
            <a:r>
              <a:rPr lang="en-US" sz="4800" b="1" i="1" dirty="0" err="1" smtClean="0">
                <a:solidFill>
                  <a:schemeClr val="bg1"/>
                </a:solidFill>
                <a:effectLst>
                  <a:outerShdw blurRad="38100" dist="38100" dir="2700000" algn="tl">
                    <a:srgbClr val="C0C0C0"/>
                  </a:outerShdw>
                </a:effectLst>
                <a:latin typeface="Arial" charset="0"/>
              </a:rPr>
              <a:t>uchun</a:t>
            </a:r>
            <a:r>
              <a:rPr lang="en-US" sz="4800" b="1" i="1" dirty="0" smtClean="0">
                <a:solidFill>
                  <a:schemeClr val="bg1"/>
                </a:solidFill>
                <a:effectLst>
                  <a:outerShdw blurRad="38100" dist="38100" dir="2700000" algn="tl">
                    <a:srgbClr val="C0C0C0"/>
                  </a:outerShdw>
                </a:effectLst>
                <a:latin typeface="Arial" charset="0"/>
              </a:rPr>
              <a:t> </a:t>
            </a:r>
            <a:r>
              <a:rPr lang="en-US" sz="4800" b="1" i="1" dirty="0" err="1" smtClean="0">
                <a:solidFill>
                  <a:schemeClr val="bg1"/>
                </a:solidFill>
                <a:effectLst>
                  <a:outerShdw blurRad="38100" dist="38100" dir="2700000" algn="tl">
                    <a:srgbClr val="C0C0C0"/>
                  </a:outerShdw>
                </a:effectLst>
                <a:latin typeface="Arial" charset="0"/>
              </a:rPr>
              <a:t>rahmat</a:t>
            </a:r>
            <a:r>
              <a:rPr lang="ru-RU" sz="4800" b="1" i="1" dirty="0" smtClean="0">
                <a:solidFill>
                  <a:schemeClr val="bg1"/>
                </a:solidFill>
                <a:effectLst>
                  <a:outerShdw blurRad="38100" dist="38100" dir="2700000" algn="tl">
                    <a:srgbClr val="C0C0C0"/>
                  </a:outerShdw>
                </a:effectLst>
                <a:latin typeface="Arial" charset="0"/>
              </a:rPr>
              <a:t>!</a:t>
            </a:r>
            <a:endParaRPr lang="ru-RU" sz="4800" b="1" i="1" dirty="0">
              <a:solidFill>
                <a:schemeClr val="bg1"/>
              </a:solidFill>
              <a:effectLst>
                <a:outerShdw blurRad="38100" dist="38100" dir="2700000" algn="tl">
                  <a:srgbClr val="C0C0C0"/>
                </a:outerShdw>
              </a:effectLst>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2059</TotalTime>
  <Words>1781</Words>
  <Application>Microsoft Office PowerPoint</Application>
  <PresentationFormat>Экран (4:3)</PresentationFormat>
  <Paragraphs>274</Paragraphs>
  <Slides>23</Slides>
  <Notes>3</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23</vt:i4>
      </vt:variant>
    </vt:vector>
  </HeadingPairs>
  <TitlesOfParts>
    <vt:vector size="32" baseType="lpstr">
      <vt:lpstr>Arial</vt:lpstr>
      <vt:lpstr>Calibri</vt:lpstr>
      <vt:lpstr>Constantia</vt:lpstr>
      <vt:lpstr>Georgia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Lazerlarning qo`llanish darajalari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Лазер</dc:title>
  <dc:creator>123</dc:creator>
  <cp:lastModifiedBy>user</cp:lastModifiedBy>
  <cp:revision>208</cp:revision>
  <dcterms:created xsi:type="dcterms:W3CDTF">2014-02-22T14:17:59Z</dcterms:created>
  <dcterms:modified xsi:type="dcterms:W3CDTF">2017-10-26T16:47:29Z</dcterms:modified>
</cp:coreProperties>
</file>