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83" r:id="rId5"/>
    <p:sldId id="269" r:id="rId6"/>
    <p:sldId id="276" r:id="rId7"/>
    <p:sldId id="259" r:id="rId8"/>
    <p:sldId id="261" r:id="rId9"/>
    <p:sldId id="285" r:id="rId10"/>
    <p:sldId id="287" r:id="rId11"/>
    <p:sldId id="286" r:id="rId12"/>
    <p:sldId id="264" r:id="rId13"/>
    <p:sldId id="288" r:id="rId14"/>
    <p:sldId id="289" r:id="rId15"/>
    <p:sldId id="290" r:id="rId16"/>
    <p:sldId id="265" r:id="rId17"/>
    <p:sldId id="266" r:id="rId18"/>
    <p:sldId id="277" r:id="rId19"/>
    <p:sldId id="279" r:id="rId20"/>
    <p:sldId id="268" r:id="rId21"/>
    <p:sldId id="270" r:id="rId22"/>
    <p:sldId id="272" r:id="rId23"/>
    <p:sldId id="271" r:id="rId24"/>
    <p:sldId id="273" r:id="rId25"/>
    <p:sldId id="280" r:id="rId26"/>
    <p:sldId id="291" r:id="rId27"/>
    <p:sldId id="292" r:id="rId28"/>
    <p:sldId id="28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1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3DA548-62D0-43F1-B28E-7CEA74FCE678}" type="datetimeFigureOut">
              <a:rPr lang="ru-RU" smtClean="0"/>
              <a:t>07.12.2018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3D7F21-C69B-4B9E-BF62-DA1F4999E1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563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D7F21-C69B-4B9E-BF62-DA1F4999E15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033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E38C-6128-4005-9227-351F6C2BD759}" type="datetimeFigureOut">
              <a:rPr lang="ru-RU" smtClean="0"/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C2EBD-A53C-4E89-9103-722960CA11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385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E38C-6128-4005-9227-351F6C2BD759}" type="datetimeFigureOut">
              <a:rPr lang="ru-RU" smtClean="0"/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C2EBD-A53C-4E89-9103-722960CA11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60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E38C-6128-4005-9227-351F6C2BD759}" type="datetimeFigureOut">
              <a:rPr lang="ru-RU" smtClean="0"/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C2EBD-A53C-4E89-9103-722960CA11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788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E38C-6128-4005-9227-351F6C2BD759}" type="datetimeFigureOut">
              <a:rPr lang="ru-RU" smtClean="0"/>
              <a:t>07.12.2018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C2EBD-A53C-4E89-9103-722960CA11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038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E38C-6128-4005-9227-351F6C2BD759}" type="datetimeFigureOut">
              <a:rPr lang="ru-RU" smtClean="0"/>
              <a:t>07.12.2018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C2EBD-A53C-4E89-9103-722960CA11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629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E38C-6128-4005-9227-351F6C2BD759}" type="datetimeFigureOut">
              <a:rPr lang="ru-RU" smtClean="0"/>
              <a:t>07.12.2018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C2EBD-A53C-4E89-9103-722960CA11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617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E38C-6128-4005-9227-351F6C2BD759}" type="datetimeFigureOut">
              <a:rPr lang="ru-RU" smtClean="0"/>
              <a:t>07.12.2018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C2EBD-A53C-4E89-9103-722960CA11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8626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E38C-6128-4005-9227-351F6C2BD759}" type="datetimeFigureOut">
              <a:rPr lang="ru-RU" smtClean="0"/>
              <a:t>07.12.2018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C2EBD-A53C-4E89-9103-722960CA11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196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E38C-6128-4005-9227-351F6C2BD759}" type="datetimeFigureOut">
              <a:rPr lang="ru-RU" smtClean="0"/>
              <a:t>07.12.2018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C2EBD-A53C-4E89-9103-722960CA11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175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E38C-6128-4005-9227-351F6C2BD759}" type="datetimeFigureOut">
              <a:rPr lang="ru-RU" smtClean="0"/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C2EBD-A53C-4E89-9103-722960CA11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491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E38C-6128-4005-9227-351F6C2BD759}" type="datetimeFigureOut">
              <a:rPr lang="ru-RU" smtClean="0"/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C2EBD-A53C-4E89-9103-722960CA11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511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DE38C-6128-4005-9227-351F6C2BD759}" type="datetimeFigureOut">
              <a:rPr lang="ru-RU" smtClean="0"/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C2EBD-A53C-4E89-9103-722960CA11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782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7"/>
            <a:ext cx="7772400" cy="3456385"/>
          </a:xfrm>
        </p:spPr>
        <p:txBody>
          <a:bodyPr>
            <a:noAutofit/>
          </a:bodyPr>
          <a:lstStyle/>
          <a:p>
            <a:r>
              <a:rPr lang="ru-RU" sz="2000" b="1" dirty="0"/>
              <a:t>ЎЗБЕКИСТОН  РЕСПУБЛИКАСИ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b="1" dirty="0"/>
              <a:t>ОЛИЙ ВА ЎРТА МАХСУС ТАЪЛИМ ВАЗИРЛИГИ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z-Cyrl-UZ" sz="2000" b="1" dirty="0"/>
              <a:t> 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z-Cyrl-UZ" sz="2000" b="1" dirty="0"/>
              <a:t>ОЛИЙ ТАЪЛИМ ТИЗИМИ ПЕДАГОГ ВА РАҲБАР КАДРЛАРИНИ ҚАЙТА ТАЙЁРЛАШ ВА УЛАРНИНГ МАЛАКАСИНИ ОШИРИШНИ ТАШКИЛ ЭТИШ  БОШ ИЛМИЙ - МЕТОДИК МАРКАЗИ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z-Cyrl-UZ" sz="2000" b="1" dirty="0"/>
              <a:t> 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z-Cyrl-UZ" sz="2000" b="1" dirty="0"/>
              <a:t>ЎЗБЕКИСТОН МИЛЛИЙ УНИВЕРСИТЕТИ ҲУЗУРИДАГИ ПЕДАГОГ КАДРЛАРИНИ ҚАЙТА ТАЙЁРЛАШ ВА УЛАРНИНГ МАЛАКАСИНИ ОШИРИШ ТАРМОК (МИНТАҚАВИЙ) </a:t>
            </a:r>
            <a:r>
              <a:rPr lang="uz-Cyrl-UZ" sz="2000" b="1" dirty="0" smtClean="0"/>
              <a:t>МАРКАЗИ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005064"/>
            <a:ext cx="6400800" cy="2592288"/>
          </a:xfrm>
        </p:spPr>
        <p:txBody>
          <a:bodyPr/>
          <a:lstStyle/>
          <a:p>
            <a:r>
              <a:rPr lang="uz-Cyrl-UZ" b="1" dirty="0" smtClean="0"/>
              <a:t>АМАЛИЙ </a:t>
            </a:r>
            <a:r>
              <a:rPr lang="uz-Cyrl-UZ" b="1" dirty="0"/>
              <a:t>ОПТИКА: СПЕКТРОСКОПИЯ, ЛАЗЕР ФИЗИКАСИ </a:t>
            </a:r>
            <a:r>
              <a:rPr lang="uz-Cyrl-UZ" b="1" dirty="0" smtClean="0"/>
              <a:t>ВА ФОТОНИКА </a:t>
            </a:r>
          </a:p>
          <a:p>
            <a:endParaRPr lang="uz-Cyrl-UZ" sz="1600" b="1" dirty="0" smtClean="0"/>
          </a:p>
          <a:p>
            <a:pPr algn="r"/>
            <a:r>
              <a:rPr lang="uz-Cyrl-UZ" sz="2000" b="1" dirty="0" smtClean="0"/>
              <a:t>Лектор Касимов А.К. </a:t>
            </a:r>
          </a:p>
          <a:p>
            <a:r>
              <a:rPr lang="uz-Cyrl-UZ" sz="2000" b="1" dirty="0" smtClean="0"/>
              <a:t>Тошкент 2016</a:t>
            </a:r>
            <a:endParaRPr lang="uz-Cyrl-UZ" sz="20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2944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1872207"/>
          </a:xfrm>
        </p:spPr>
        <p:txBody>
          <a:bodyPr>
            <a:normAutofit/>
          </a:bodyPr>
          <a:lstStyle/>
          <a:p>
            <a:r>
              <a:rPr lang="uz-Cyrl-UZ" sz="2800" dirty="0" smtClean="0"/>
              <a:t>Амалий оптика: спектроскопия, лазер физикаси ва фотоника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852936"/>
            <a:ext cx="6400800" cy="2785864"/>
          </a:xfrm>
        </p:spPr>
        <p:txBody>
          <a:bodyPr>
            <a:normAutofit/>
          </a:bodyPr>
          <a:lstStyle/>
          <a:p>
            <a:r>
              <a:rPr lang="uz-Cyrl-UZ" b="1" dirty="0"/>
              <a:t>Квант оптикаси ва ноклассик нурлар,  ночизиқли жараёнлар</a:t>
            </a:r>
            <a:endParaRPr lang="ru-RU" dirty="0"/>
          </a:p>
          <a:p>
            <a:endParaRPr lang="uz-Cyrl-UZ" dirty="0" smtClean="0"/>
          </a:p>
          <a:p>
            <a:r>
              <a:rPr lang="uz-Cyrl-UZ" dirty="0" smtClean="0"/>
              <a:t>Лекция 1</a:t>
            </a:r>
            <a:endParaRPr lang="ru-RU" dirty="0" smtClean="0"/>
          </a:p>
          <a:p>
            <a:pPr algn="r"/>
            <a:r>
              <a:rPr lang="uz-Cyrl-UZ" sz="2400" dirty="0" smtClean="0"/>
              <a:t>Тузувчи Касимов А.К.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61451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b="1" dirty="0" smtClean="0"/>
              <a:t>Режа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1720840"/>
            <a:ext cx="612068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uz-Cyrl-UZ" sz="2000" dirty="0"/>
              <a:t>Квант оптикаси асосий тушунчалари. Квант оптикаси ва лазер физикасининг замонавий ютуқлари.</a:t>
            </a:r>
            <a:endParaRPr lang="ru-RU" sz="2000" dirty="0"/>
          </a:p>
          <a:p>
            <a:pPr marL="457200" lvl="0" indent="-457200">
              <a:buFont typeface="+mj-lt"/>
              <a:buAutoNum type="arabicPeriod"/>
            </a:pPr>
            <a:r>
              <a:rPr lang="uz-Cyrl-UZ" sz="2000" dirty="0"/>
              <a:t>Корпускуляр тўлқин дуализми. Фотон массаси ва импульси. Комптон эффекти.</a:t>
            </a:r>
            <a:endParaRPr lang="ru-RU" sz="2000" dirty="0"/>
          </a:p>
          <a:p>
            <a:pPr lvl="0"/>
            <a:endParaRPr lang="ru-RU" dirty="0"/>
          </a:p>
          <a:p>
            <a:r>
              <a:rPr lang="ru-RU" b="1" dirty="0" err="1"/>
              <a:t>Таянч</a:t>
            </a:r>
            <a:r>
              <a:rPr lang="ru-RU" b="1" dirty="0"/>
              <a:t> </a:t>
            </a:r>
            <a:r>
              <a:rPr lang="ru-RU" b="1" dirty="0" err="1"/>
              <a:t>иборалар</a:t>
            </a:r>
            <a:r>
              <a:rPr lang="ru-RU" b="1" dirty="0"/>
              <a:t>: </a:t>
            </a:r>
            <a:r>
              <a:rPr lang="ru-RU" i="1" dirty="0"/>
              <a:t>Квант </a:t>
            </a:r>
            <a:r>
              <a:rPr lang="ru-RU" i="1" dirty="0" err="1"/>
              <a:t>ҳолати</a:t>
            </a:r>
            <a:r>
              <a:rPr lang="uz-Cyrl-UZ" i="1" dirty="0"/>
              <a:t>, </a:t>
            </a:r>
            <a:r>
              <a:rPr lang="uz-Latn-UZ" i="1" dirty="0"/>
              <a:t>квант системаси</a:t>
            </a:r>
            <a:r>
              <a:rPr lang="uz-Cyrl-UZ" i="1" dirty="0"/>
              <a:t>, х</a:t>
            </a:r>
            <a:r>
              <a:rPr lang="uz-Latn-UZ" i="1" dirty="0"/>
              <a:t>олат вектори</a:t>
            </a:r>
            <a:r>
              <a:rPr lang="uz-Cyrl-UZ" i="1" dirty="0"/>
              <a:t>, фотон, квант, матрица, Фабри Перо интенферометри,</a:t>
            </a:r>
            <a:r>
              <a:rPr lang="uz-Cyrl-UZ" b="1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5346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Фотоника\Фото из НЕТА\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723"/>
            <a:ext cx="8281160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22124" y="570335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z-Cyrl-UZ" dirty="0" smtClean="0"/>
              <a:t>Атомлар элементар нурлатгичлар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1603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Проблемы классической физики</a:t>
            </a: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556792"/>
            <a:ext cx="7096289" cy="3978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95736" y="5445224"/>
            <a:ext cx="4896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 smtClean="0"/>
              <a:t>Абсолют қора жисм нурланиши спектрал зичлиги назарий натижаларга мос келмаслиги. 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094" y="1196752"/>
            <a:ext cx="3394663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082" y="1988840"/>
            <a:ext cx="3269186" cy="171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2967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Фотоника\Фото из НЕТА\15222b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96168"/>
            <a:ext cx="5255934" cy="614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3137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440160"/>
          </a:xfrm>
        </p:spPr>
        <p:txBody>
          <a:bodyPr>
            <a:normAutofit/>
          </a:bodyPr>
          <a:lstStyle/>
          <a:p>
            <a:pPr lvl="0"/>
            <a:r>
              <a:rPr lang="ru-RU" sz="2800" dirty="0" smtClean="0"/>
              <a:t>Основные понятия квантовой оптики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772816"/>
            <a:ext cx="640871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/>
              <a:t>Гипотеза </a:t>
            </a:r>
            <a:r>
              <a:rPr lang="uz-Cyrl-UZ" sz="2000" i="1" dirty="0" smtClean="0"/>
              <a:t>Планка </a:t>
            </a:r>
            <a:endParaRPr lang="en-US" sz="2000" i="1" dirty="0" smtClean="0"/>
          </a:p>
          <a:p>
            <a:pPr algn="ctr"/>
            <a:r>
              <a:rPr lang="en-US" sz="2000" i="1" dirty="0" smtClean="0"/>
              <a:t>E </a:t>
            </a:r>
            <a:r>
              <a:rPr lang="en-US" sz="2000" dirty="0"/>
              <a:t>= </a:t>
            </a:r>
            <a:r>
              <a:rPr lang="en-US" sz="2000" i="1" dirty="0"/>
              <a:t>h</a:t>
            </a:r>
            <a:r>
              <a:rPr lang="el-GR" sz="2000" i="1" dirty="0"/>
              <a:t>ν</a:t>
            </a:r>
            <a:r>
              <a:rPr lang="el-GR" sz="2000" dirty="0" smtClean="0"/>
              <a:t>,</a:t>
            </a:r>
            <a:r>
              <a:rPr lang="ru-RU" sz="2000" dirty="0"/>
              <a:t> </a:t>
            </a:r>
            <a:r>
              <a:rPr lang="ru-RU" sz="2000" dirty="0" smtClean="0"/>
              <a:t>      где </a:t>
            </a:r>
            <a:r>
              <a:rPr lang="ru-RU" sz="2000" i="1" dirty="0"/>
              <a:t>h </a:t>
            </a:r>
            <a:r>
              <a:rPr lang="ru-RU" sz="2000" dirty="0"/>
              <a:t>= 6,62⋅10–34 </a:t>
            </a:r>
            <a:r>
              <a:rPr lang="ru-RU" sz="2000" dirty="0" err="1"/>
              <a:t>Дж⋅с</a:t>
            </a:r>
            <a:r>
              <a:rPr lang="ru-RU" sz="2000" dirty="0"/>
              <a:t> – постоянная Планка</a:t>
            </a:r>
            <a:r>
              <a:rPr lang="ru-RU" sz="2000" dirty="0" smtClean="0"/>
              <a:t>.</a:t>
            </a:r>
          </a:p>
          <a:p>
            <a:r>
              <a:rPr lang="ru-RU" sz="2000" dirty="0"/>
              <a:t>За работы в области теплового излучения</a:t>
            </a:r>
          </a:p>
          <a:p>
            <a:r>
              <a:rPr lang="ru-RU" sz="2000" dirty="0"/>
              <a:t>(1900) Планк был удостоен Нобелевской премии (1918</a:t>
            </a:r>
            <a:r>
              <a:rPr lang="ru-RU" sz="2000" dirty="0" smtClean="0"/>
              <a:t>).</a:t>
            </a:r>
          </a:p>
          <a:p>
            <a:pPr algn="ctr"/>
            <a:endParaRPr lang="ru-RU" sz="2000" i="1" dirty="0" smtClean="0"/>
          </a:p>
          <a:p>
            <a:pPr algn="ctr"/>
            <a:r>
              <a:rPr lang="ru-RU" sz="2000" i="1" dirty="0" smtClean="0"/>
              <a:t>Теория фотоэффекта Эйнштейна</a:t>
            </a:r>
          </a:p>
          <a:p>
            <a:pPr algn="just"/>
            <a:r>
              <a:rPr lang="ru-RU" sz="2000" i="1" dirty="0" smtClean="0"/>
              <a:t>При </a:t>
            </a:r>
            <a:r>
              <a:rPr lang="ru-RU" sz="2000" i="1" dirty="0"/>
              <a:t>построении теории внешнего фотоэффекта </a:t>
            </a:r>
            <a:r>
              <a:rPr lang="ru-RU" sz="2000" i="1" dirty="0" smtClean="0"/>
              <a:t>Эйнштейн(1905</a:t>
            </a:r>
            <a:r>
              <a:rPr lang="ru-RU" sz="2000" i="1" dirty="0"/>
              <a:t>) предположил, что свет не только испускается и </a:t>
            </a:r>
            <a:r>
              <a:rPr lang="ru-RU" sz="2000" i="1" dirty="0" smtClean="0"/>
              <a:t>поглощается </a:t>
            </a:r>
            <a:r>
              <a:rPr lang="ru-RU" sz="2000" i="1" dirty="0"/>
              <a:t>квантами, но и распространяется как поток особых частиц</a:t>
            </a:r>
          </a:p>
          <a:p>
            <a:pPr algn="just"/>
            <a:r>
              <a:rPr lang="ru-RU" sz="2000" i="1" dirty="0"/>
              <a:t>(фотонов), несущих на себе дискретную порцию энергии, равную </a:t>
            </a:r>
            <a:r>
              <a:rPr lang="ru-RU" sz="2000" i="1" dirty="0" err="1"/>
              <a:t>hv</a:t>
            </a:r>
            <a:r>
              <a:rPr lang="ru-RU" sz="2000" i="1" dirty="0" smtClean="0"/>
              <a:t>.</a:t>
            </a:r>
            <a:r>
              <a:rPr lang="ru-RU" sz="2000" dirty="0"/>
              <a:t> (Нобелевская премия, 1921).</a:t>
            </a:r>
            <a:endParaRPr lang="uz-Cyrl-UZ" sz="2000" dirty="0" smtClean="0"/>
          </a:p>
          <a:p>
            <a:pPr algn="ctr"/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660249"/>
            <a:ext cx="3312368" cy="1010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16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Спонтанное и вынужденное излучение и поглощение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00038" y="5373216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 </a:t>
            </a:r>
            <a:r>
              <a:rPr lang="en-US" dirty="0" smtClean="0"/>
              <a:t>Laser =</a:t>
            </a:r>
            <a:r>
              <a:rPr lang="ru-RU" dirty="0" smtClean="0"/>
              <a:t> </a:t>
            </a:r>
            <a:r>
              <a:rPr lang="en-US" dirty="0"/>
              <a:t>«Light </a:t>
            </a:r>
            <a:r>
              <a:rPr lang="en-US" dirty="0" smtClean="0"/>
              <a:t>Amplification</a:t>
            </a:r>
            <a:r>
              <a:rPr lang="ru-RU" dirty="0" smtClean="0"/>
              <a:t> </a:t>
            </a:r>
            <a:r>
              <a:rPr lang="en-US" dirty="0" smtClean="0"/>
              <a:t>by </a:t>
            </a:r>
            <a:r>
              <a:rPr lang="en-US" dirty="0"/>
              <a:t>Stimulated Emission of Radiation»,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29" y="1628800"/>
            <a:ext cx="6624736" cy="2643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3136"/>
            <a:ext cx="2700930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698238"/>
            <a:ext cx="3312367" cy="416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11020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Принцип работы лазеров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96325" y="1340768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331" y="1525434"/>
            <a:ext cx="3384375" cy="2303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468" y="4869162"/>
            <a:ext cx="21535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88024" y="4869161"/>
            <a:ext cx="1867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Инверсная среда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820519" y="4251579"/>
            <a:ext cx="16899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Обычная среда</a:t>
            </a:r>
            <a:endParaRPr lang="ru-RU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468" y="4220708"/>
            <a:ext cx="2055022" cy="376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238493"/>
            <a:ext cx="3876000" cy="1531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9878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Оптические квантовые генераторы</a:t>
            </a:r>
            <a:endParaRPr lang="ru-RU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16832"/>
            <a:ext cx="7011928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15747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Кўзгулар вазифаси</a:t>
            </a: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556792"/>
            <a:ext cx="4990477" cy="4953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23463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Схемы накачки</a:t>
            </a:r>
            <a:endParaRPr lang="ru-RU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606" y="2348881"/>
            <a:ext cx="7703843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98376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Резонатор модалари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91" y="1340768"/>
            <a:ext cx="327895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3322215"/>
            <a:ext cx="2693339" cy="1502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620" y="5157192"/>
            <a:ext cx="2219298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355976" y="2035877"/>
            <a:ext cx="355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 smtClean="0"/>
              <a:t>Турғун тўлкин хосил бўлиш шарти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508376" y="3888933"/>
            <a:ext cx="355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 smtClean="0"/>
              <a:t>Кучаядиган частоталар қиймати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716016" y="5476582"/>
            <a:ext cx="355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 smtClean="0"/>
              <a:t>Частоталар орасидаги масофа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40164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Резонатор модалари</a:t>
            </a:r>
            <a:endParaRPr lang="ru-RU" dirty="0"/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584" y="1268760"/>
            <a:ext cx="3718122" cy="2499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26284"/>
            <a:ext cx="3672408" cy="3519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414" y="3767787"/>
            <a:ext cx="3558705" cy="3045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47374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dirty="0"/>
              <a:t>Свойства лазерных пучков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63688" y="1772816"/>
            <a:ext cx="56886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Лазерное излучение характеризуется чрезвычайно </a:t>
            </a:r>
            <a:r>
              <a:rPr lang="ru-RU" dirty="0" smtClean="0"/>
              <a:t>высокой степенью </a:t>
            </a:r>
            <a:r>
              <a:rPr lang="ru-RU" dirty="0" err="1"/>
              <a:t>монохроматичности</a:t>
            </a:r>
            <a:r>
              <a:rPr lang="ru-RU" dirty="0"/>
              <a:t>, когерентности, </a:t>
            </a:r>
            <a:r>
              <a:rPr lang="ru-RU" dirty="0" smtClean="0"/>
              <a:t>направленности и </a:t>
            </a:r>
            <a:r>
              <a:rPr lang="ru-RU" dirty="0"/>
              <a:t>яркости. К этим свойствам можно добавить еще одно, а </a:t>
            </a:r>
            <a:r>
              <a:rPr lang="ru-RU" dirty="0" smtClean="0"/>
              <a:t>именно </a:t>
            </a:r>
            <a:r>
              <a:rPr lang="ru-RU" dirty="0"/>
              <a:t>– возможность генерации сверхкоротких импульсов света.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3429000"/>
            <a:ext cx="55446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Монохроматичность</a:t>
            </a:r>
            <a:r>
              <a:rPr lang="ru-RU" dirty="0" smtClean="0"/>
              <a:t> - ширина спектра </a:t>
            </a:r>
            <a:r>
              <a:rPr lang="ru-RU" dirty="0"/>
              <a:t>лазерного излучения значительно меньше (до 10 порядков),</a:t>
            </a:r>
          </a:p>
          <a:p>
            <a:r>
              <a:rPr lang="ru-RU" dirty="0"/>
              <a:t>чем обычная ширина </a:t>
            </a:r>
            <a:r>
              <a:rPr lang="ru-RU" dirty="0" smtClean="0"/>
              <a:t>при тепловом излучении.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24319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2800" dirty="0"/>
              <a:t>Свойства лазерных пучков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2204864"/>
            <a:ext cx="64807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пространственная когерентность </a:t>
            </a:r>
            <a:r>
              <a:rPr lang="ru-RU" dirty="0"/>
              <a:t>и </a:t>
            </a:r>
            <a:r>
              <a:rPr lang="ru-RU" dirty="0" smtClean="0"/>
              <a:t>временная когерентность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628" y="2708920"/>
            <a:ext cx="5186709" cy="2886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29708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uz-Cyrl-UZ" sz="3100" dirty="0"/>
              <a:t>Свойства лазерных пучков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2564904"/>
            <a:ext cx="59766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Яркость источника э</a:t>
            </a:r>
            <a:r>
              <a:rPr lang="ru-RU" sz="2400" dirty="0" smtClean="0"/>
              <a:t>лектромагнитных </a:t>
            </a:r>
            <a:r>
              <a:rPr lang="ru-RU" sz="2400" dirty="0"/>
              <a:t>волн </a:t>
            </a:r>
            <a:r>
              <a:rPr lang="ru-RU" sz="2400" dirty="0" smtClean="0"/>
              <a:t>определяется</a:t>
            </a:r>
            <a:r>
              <a:rPr lang="en-US" sz="2400" dirty="0" smtClean="0"/>
              <a:t> </a:t>
            </a:r>
            <a:r>
              <a:rPr lang="ru-RU" sz="2400" dirty="0" smtClean="0"/>
              <a:t>как </a:t>
            </a:r>
            <a:r>
              <a:rPr lang="ru-RU" sz="2400" dirty="0"/>
              <a:t>мощность излучения, испускаемого с единицы поверхности</a:t>
            </a:r>
          </a:p>
          <a:p>
            <a:pPr algn="just"/>
            <a:r>
              <a:rPr lang="ru-RU" sz="2400" dirty="0"/>
              <a:t>источника в единичный телесный угол.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19672" y="4134564"/>
            <a:ext cx="59766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Применяя </a:t>
            </a:r>
            <a:r>
              <a:rPr lang="ru-RU" sz="2400" dirty="0"/>
              <a:t>специальную технику, которая называется </a:t>
            </a:r>
            <a:r>
              <a:rPr lang="ru-RU" sz="2400" dirty="0" smtClean="0"/>
              <a:t>синхронизацией </a:t>
            </a:r>
            <a:r>
              <a:rPr lang="ru-RU" sz="2400" dirty="0"/>
              <a:t>мод, возможно генерировать сверхкороткие </a:t>
            </a:r>
            <a:r>
              <a:rPr lang="ru-RU" sz="2400" dirty="0" smtClean="0"/>
              <a:t>импульсы </a:t>
            </a:r>
            <a:r>
              <a:rPr lang="ru-RU" sz="2400" dirty="0"/>
              <a:t>света, длительность которых примерно равна </a:t>
            </a:r>
            <a:r>
              <a:rPr lang="ru-RU" sz="2400" dirty="0" smtClean="0"/>
              <a:t>обратной ширине </a:t>
            </a:r>
            <a:r>
              <a:rPr lang="ru-RU" sz="2400" dirty="0"/>
              <a:t>линии лазерного </a:t>
            </a:r>
            <a:r>
              <a:rPr lang="ru-RU" sz="2400" dirty="0" smtClean="0"/>
              <a:t>перехода.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99591" y="1196752"/>
            <a:ext cx="59766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Свойство направленности является простым </a:t>
            </a:r>
            <a:r>
              <a:rPr lang="ru-RU" sz="2400" dirty="0" smtClean="0"/>
              <a:t>следствием</a:t>
            </a:r>
            <a:r>
              <a:rPr lang="en-US" sz="2400" dirty="0" smtClean="0"/>
              <a:t> </a:t>
            </a:r>
            <a:r>
              <a:rPr lang="ru-RU" sz="2400" dirty="0" smtClean="0"/>
              <a:t>того</a:t>
            </a:r>
            <a:r>
              <a:rPr lang="ru-RU" sz="2400" dirty="0"/>
              <a:t>, что активную среду </a:t>
            </a:r>
            <a:r>
              <a:rPr lang="ru-RU" sz="2400" dirty="0" smtClean="0"/>
              <a:t>помещают </a:t>
            </a:r>
            <a:r>
              <a:rPr lang="ru-RU" sz="2400" dirty="0"/>
              <a:t>в резонатор.</a:t>
            </a:r>
          </a:p>
        </p:txBody>
      </p:sp>
    </p:spTree>
    <p:extLst>
      <p:ext uri="{BB962C8B-B14F-4D97-AF65-F5344CB8AC3E}">
        <p14:creationId xmlns:p14="http://schemas.microsoft.com/office/powerpoint/2010/main" val="15699778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572468"/>
            <a:ext cx="6264696" cy="496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838" y="5525902"/>
            <a:ext cx="6006490" cy="855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2733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Система кинетических уравнений генерации лазера</a:t>
            </a:r>
            <a:endParaRPr lang="ru-RU" dirty="0"/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696" y="1484784"/>
            <a:ext cx="2924230" cy="359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07" y="2564904"/>
            <a:ext cx="8332316" cy="1656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598827"/>
            <a:ext cx="5400599" cy="99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57376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Матричная оптика</a:t>
            </a:r>
            <a:endParaRPr lang="ru-RU" sz="28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2530152"/>
            <a:ext cx="6777581" cy="1762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445224"/>
            <a:ext cx="6840760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65297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Матричная оптика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379" y="2430202"/>
            <a:ext cx="2667741" cy="115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547143"/>
            <a:ext cx="3240360" cy="1207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02869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Матричная оптика</a:t>
            </a: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691680" y="2276872"/>
            <a:ext cx="5112568" cy="2592288"/>
          </a:xfrm>
          <a:prstGeom prst="rect">
            <a:avLst/>
          </a:prstGeom>
        </p:spPr>
      </p:pic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3203849" y="4869160"/>
            <a:ext cx="2304255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4725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Матричная оптика</a:t>
            </a: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2225675" y="2243772"/>
            <a:ext cx="4692650" cy="237045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12861" y="4797152"/>
            <a:ext cx="58131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Распространение в среде с показателем преломления  </a:t>
            </a:r>
            <a:r>
              <a:rPr lang="en-US" i="1" dirty="0" smtClean="0"/>
              <a:t>n</a:t>
            </a:r>
            <a:r>
              <a:rPr lang="ru-RU" i="1" dirty="0" smtClean="0"/>
              <a:t> </a:t>
            </a:r>
            <a:endParaRPr lang="ru-RU" i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208607"/>
            <a:ext cx="1728192" cy="988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46103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Матричная оптика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869221"/>
            <a:ext cx="2391301" cy="805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453" y="4509120"/>
            <a:ext cx="3799662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73585" y="5250254"/>
            <a:ext cx="38999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Комплексный радиус кривизны пучка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01487" y="1772816"/>
            <a:ext cx="23075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Для гауссовых пучков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76606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Термоядерный синтез</a:t>
            </a:r>
            <a:endParaRPr lang="ru-RU" dirty="0"/>
          </a:p>
        </p:txBody>
      </p:sp>
      <p:pic>
        <p:nvPicPr>
          <p:cNvPr id="2050" name="Picture 2" descr="ÐÑÐ¸Ð½ÑÐ¸Ð¿Ð¸Ð°Ð»ÑÐ½Ð°Ñ ÑÑÐµÐ¼Ð° ÑÐµÐ°Ð»Ð¸Ð·Ð°ÑÐ¸Ð¸ Ð¿ÑÐ¸Ð½ÑÐ¸Ð¿Ð° ÑÐ¿ÑÐ°Ð²Ð»ÑÐµÐ¼Ð¾Ð³Ð¾ Ð»Ð°Ð·ÐµÑÐ½Ð¾Ð³Ð¾ ÑÐµÑÐ¼Ð¾ÑÐ´ÐµÑÐ½Ð¾Ð³Ð¾ ÑÐ¸Ð½ÑÐµÐ·Ð°.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380" y="692696"/>
            <a:ext cx="4464496" cy="572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1307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Термоядерный синтез</a:t>
            </a:r>
            <a:endParaRPr lang="ru-RU" dirty="0"/>
          </a:p>
        </p:txBody>
      </p:sp>
      <p:pic>
        <p:nvPicPr>
          <p:cNvPr id="3074" name="Picture 2" descr="ÐÐ°ÑÑÐ¸Ð½ÐºÐ¸ Ð¿Ð¾ Ð·Ð°Ð¿ÑÐ¾ÑÑ Ð»Ð°Ð·ÐµÑÐ½ÑÐ¹ ÑÐµÑÐ¼Ð¾ÑÐ´ÐµÑÐ½ÑÐ¹ ÑÐ¸Ð½ÑÐµÐ· ÐºÐ°ÑÑÐ¸Ð½Ðº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052" y="2060849"/>
            <a:ext cx="5868134" cy="421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84954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Телепортация</a:t>
            </a:r>
            <a:endParaRPr lang="ru-RU" dirty="0"/>
          </a:p>
        </p:txBody>
      </p:sp>
      <p:sp>
        <p:nvSpPr>
          <p:cNvPr id="3" name="AutoShape 2" descr="ÐÐ°ÑÑÐ¸Ð½ÐºÐ¸ Ð¿Ð¾ Ð·Ð°Ð¿ÑÐ¾ÑÑ Ð»Ð°Ð·ÐµÑÐ½Ð°Ñ ÑÐµÐ»ÐµÐ¿Ð¾ÑÑÐ°ÑÐ¸Ñ ÐºÐ°ÑÑÐ¸Ð½Ðº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ÐÐ°ÑÑÐ¸Ð½ÐºÐ¸ Ð¿Ð¾ Ð·Ð°Ð¿ÑÐ¾ÑÑ Ð»Ð°Ð·ÐµÑÐ½Ð°Ñ ÑÐµÐ»ÐµÐ¿Ð¾ÑÑÐ°ÑÐ¸Ñ ÐºÐ°ÑÑÐ¸Ð½ÐºÐ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2" name="Picture 6" descr="ÐÐ°ÑÑÐ¸Ð½ÐºÐ¸ Ð¿Ð¾ Ð·Ð°Ð¿ÑÐ¾ÑÑ Ð»Ð°Ð·ÐµÑÐ½Ð°Ñ ÑÐµÐ»ÐµÐ¿Ð¾ÑÑÐ°ÑÐ¸Ñ ÐºÐ°ÑÑÐ¸Ð½Ðº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79" y="1628800"/>
            <a:ext cx="7748212" cy="4073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87624" y="6093296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А. </a:t>
            </a:r>
            <a:r>
              <a:rPr lang="ru-RU" dirty="0" smtClean="0"/>
              <a:t>Э</a:t>
            </a:r>
            <a:r>
              <a:rPr lang="ru-RU" dirty="0" smtClean="0"/>
              <a:t>йнштейн,  Б.  Подольский, Н. Розен        Э</a:t>
            </a:r>
            <a:r>
              <a:rPr lang="ru-RU" dirty="0" smtClean="0"/>
              <a:t>ксперимент  ЭПР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62225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i="1" dirty="0" smtClean="0"/>
              <a:t>Корпускулярно-волновой дуализм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07704" y="1772816"/>
            <a:ext cx="554461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свет имеет двойственную (корпускулярно-волновую) </a:t>
            </a:r>
            <a:r>
              <a:rPr lang="ru-RU" i="1" dirty="0" smtClean="0"/>
              <a:t>природу, </a:t>
            </a:r>
            <a:r>
              <a:rPr lang="ru-RU" dirty="0" smtClean="0"/>
              <a:t>а </a:t>
            </a:r>
            <a:r>
              <a:rPr lang="ru-RU" dirty="0"/>
              <a:t>модуль импульса фотона </a:t>
            </a:r>
            <a:r>
              <a:rPr lang="ru-RU" i="1" dirty="0"/>
              <a:t>p </a:t>
            </a:r>
            <a:r>
              <a:rPr lang="ru-RU" dirty="0" smtClean="0"/>
              <a:t> </a:t>
            </a:r>
            <a:r>
              <a:rPr lang="ru-RU" dirty="0"/>
              <a:t>может быть выражен через </a:t>
            </a:r>
            <a:r>
              <a:rPr lang="ru-RU" dirty="0" smtClean="0"/>
              <a:t>соответствующую </a:t>
            </a:r>
            <a:r>
              <a:rPr lang="ru-RU" dirty="0"/>
              <a:t>длину волны </a:t>
            </a:r>
            <a:r>
              <a:rPr lang="el-GR" dirty="0"/>
              <a:t>λ:</a:t>
            </a:r>
          </a:p>
          <a:p>
            <a:pPr algn="ctr"/>
            <a:r>
              <a:rPr lang="en-US" i="1" dirty="0"/>
              <a:t>p </a:t>
            </a:r>
            <a:r>
              <a:rPr lang="en-US" dirty="0"/>
              <a:t>= </a:t>
            </a:r>
            <a:r>
              <a:rPr lang="en-US" i="1" dirty="0"/>
              <a:t>h </a:t>
            </a:r>
            <a:r>
              <a:rPr lang="el-GR" dirty="0"/>
              <a:t>λ, </a:t>
            </a:r>
          </a:p>
          <a:p>
            <a:r>
              <a:rPr lang="ru-RU" dirty="0"/>
              <a:t>где λ = </a:t>
            </a:r>
            <a:r>
              <a:rPr lang="ru-RU" i="1" dirty="0"/>
              <a:t>c </a:t>
            </a:r>
            <a:r>
              <a:rPr lang="ru-RU" dirty="0"/>
              <a:t>ν , a ν находится для данного кванта света из </a:t>
            </a:r>
            <a:r>
              <a:rPr lang="ru-RU" dirty="0" smtClean="0"/>
              <a:t>формулы Планка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922" y="4293096"/>
            <a:ext cx="5250180" cy="16497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508688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458</Words>
  <Application>Microsoft Office PowerPoint</Application>
  <PresentationFormat>Экран (4:3)</PresentationFormat>
  <Paragraphs>70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ЎЗБЕКИСТОН  РЕСПУБЛИКАСИ ОЛИЙ ВА ЎРТА МАХСУС ТАЪЛИМ ВАЗИРЛИГИ   ОЛИЙ ТАЪЛИМ ТИЗИМИ ПЕДАГОГ ВА РАҲБАР КАДРЛАРИНИ ҚАЙТА ТАЙЁРЛАШ ВА УЛАРНИНГ МАЛАКАСИНИ ОШИРИШНИ ТАШКИЛ ЭТИШ  БОШ ИЛМИЙ - МЕТОДИК МАРКАЗИ   ЎЗБЕКИСТОН МИЛЛИЙ УНИВЕРСИТЕТИ ҲУЗУРИДАГИ ПЕДАГОГ КАДРЛАРИНИ ҚАЙТА ТАЙЁРЛАШ ВА УЛАРНИНГ МАЛАКАСИНИ ОШИРИШ ТАРМОК (МИНТАҚАВИЙ) МАРКАЗИ</vt:lpstr>
      <vt:lpstr>Амалий оптика: спектроскопия, лазер физикаси ва фотоника</vt:lpstr>
      <vt:lpstr>Режа</vt:lpstr>
      <vt:lpstr>Презентация PowerPoint</vt:lpstr>
      <vt:lpstr>Проблемы классической физики</vt:lpstr>
      <vt:lpstr>Презентация PowerPoint</vt:lpstr>
      <vt:lpstr>Основные понятия квантовой оптики</vt:lpstr>
      <vt:lpstr>Спонтанное и вынужденное излучение и поглощение</vt:lpstr>
      <vt:lpstr>Принцип работы лазеров</vt:lpstr>
      <vt:lpstr>Оптические квантовые генераторы</vt:lpstr>
      <vt:lpstr>Кўзгулар вазифаси</vt:lpstr>
      <vt:lpstr>Схемы накачки</vt:lpstr>
      <vt:lpstr>Резонатор модалари</vt:lpstr>
      <vt:lpstr>Резонатор модалари</vt:lpstr>
      <vt:lpstr>Свойства лазерных пучков</vt:lpstr>
      <vt:lpstr>Свойства лазерных пучков</vt:lpstr>
      <vt:lpstr>Свойства лазерных пучков</vt:lpstr>
      <vt:lpstr>Презентация PowerPoint</vt:lpstr>
      <vt:lpstr>Система кинетических уравнений генерации лазера</vt:lpstr>
      <vt:lpstr>Матричная оптика</vt:lpstr>
      <vt:lpstr>Матричная оптика</vt:lpstr>
      <vt:lpstr>Матричная оптика</vt:lpstr>
      <vt:lpstr>Матричная оптика</vt:lpstr>
      <vt:lpstr>Матричная оптика</vt:lpstr>
      <vt:lpstr>Термоядерный синтез</vt:lpstr>
      <vt:lpstr>Термоядерный синтез</vt:lpstr>
      <vt:lpstr>Телепортация</vt:lpstr>
      <vt:lpstr>Корпускулярно-волновой дуализм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Customer</dc:creator>
  <cp:lastModifiedBy>ГОФУР</cp:lastModifiedBy>
  <cp:revision>50</cp:revision>
  <dcterms:created xsi:type="dcterms:W3CDTF">2016-06-29T23:25:54Z</dcterms:created>
  <dcterms:modified xsi:type="dcterms:W3CDTF">2018-12-07T07:59:01Z</dcterms:modified>
</cp:coreProperties>
</file>