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58"/>
  </p:notesMasterIdLst>
  <p:sldIdLst>
    <p:sldId id="257" r:id="rId2"/>
    <p:sldId id="279" r:id="rId3"/>
    <p:sldId id="258" r:id="rId4"/>
    <p:sldId id="285" r:id="rId5"/>
    <p:sldId id="286" r:id="rId6"/>
    <p:sldId id="287" r:id="rId7"/>
    <p:sldId id="288" r:id="rId8"/>
    <p:sldId id="289" r:id="rId9"/>
    <p:sldId id="291" r:id="rId10"/>
    <p:sldId id="292" r:id="rId11"/>
    <p:sldId id="263" r:id="rId12"/>
    <p:sldId id="300" r:id="rId13"/>
    <p:sldId id="301" r:id="rId14"/>
    <p:sldId id="264" r:id="rId15"/>
    <p:sldId id="302" r:id="rId16"/>
    <p:sldId id="303" r:id="rId17"/>
    <p:sldId id="304" r:id="rId18"/>
    <p:sldId id="305" r:id="rId19"/>
    <p:sldId id="306" r:id="rId20"/>
    <p:sldId id="282" r:id="rId21"/>
    <p:sldId id="283" r:id="rId22"/>
    <p:sldId id="293" r:id="rId23"/>
    <p:sldId id="294" r:id="rId24"/>
    <p:sldId id="295" r:id="rId25"/>
    <p:sldId id="296" r:id="rId26"/>
    <p:sldId id="297" r:id="rId27"/>
    <p:sldId id="298" r:id="rId28"/>
    <p:sldId id="299" r:id="rId29"/>
    <p:sldId id="267" r:id="rId30"/>
    <p:sldId id="307" r:id="rId31"/>
    <p:sldId id="308" r:id="rId32"/>
    <p:sldId id="309" r:id="rId33"/>
    <p:sldId id="268" r:id="rId34"/>
    <p:sldId id="275" r:id="rId35"/>
    <p:sldId id="276" r:id="rId36"/>
    <p:sldId id="277" r:id="rId37"/>
    <p:sldId id="269" r:id="rId38"/>
    <p:sldId id="310" r:id="rId39"/>
    <p:sldId id="311" r:id="rId40"/>
    <p:sldId id="270" r:id="rId41"/>
    <p:sldId id="312" r:id="rId42"/>
    <p:sldId id="313" r:id="rId43"/>
    <p:sldId id="314" r:id="rId44"/>
    <p:sldId id="315" r:id="rId45"/>
    <p:sldId id="316" r:id="rId46"/>
    <p:sldId id="317" r:id="rId47"/>
    <p:sldId id="318" r:id="rId48"/>
    <p:sldId id="319" r:id="rId49"/>
    <p:sldId id="320" r:id="rId50"/>
    <p:sldId id="321" r:id="rId51"/>
    <p:sldId id="322" r:id="rId52"/>
    <p:sldId id="323" r:id="rId53"/>
    <p:sldId id="271" r:id="rId54"/>
    <p:sldId id="272" r:id="rId55"/>
    <p:sldId id="273" r:id="rId56"/>
    <p:sldId id="274" r:id="rId5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9" d="100"/>
          <a:sy n="49" d="100"/>
        </p:scale>
        <p:origin x="-96" y="-31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5F31C6-887E-4827-9AB6-5E99A80CE746}" type="datetimeFigureOut">
              <a:rPr lang="ru-RU" smtClean="0"/>
              <a:pPr/>
              <a:t>31.03.2015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0724C7E-2BB0-41CC-A255-84353DBF1ED5}" type="slidenum">
              <a:rPr lang="ru-RU" smtClean="0"/>
              <a:pPr/>
              <a:t>‹#›</a:t>
            </a:fld>
            <a:endParaRPr lang="ru-RU"/>
          </a:p>
        </p:txBody>
      </p:sp>
    </p:spTree>
    <p:extLst>
      <p:ext uri="{BB962C8B-B14F-4D97-AF65-F5344CB8AC3E}">
        <p14:creationId xmlns:p14="http://schemas.microsoft.com/office/powerpoint/2010/main" xmlns="" val="40864556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0724C7E-2BB0-41CC-A255-84353DBF1ED5}" type="slidenum">
              <a:rPr lang="ru-RU" smtClean="0"/>
              <a:pPr/>
              <a:t>11</a:t>
            </a:fld>
            <a:endParaRPr lang="ru-RU"/>
          </a:p>
        </p:txBody>
      </p:sp>
    </p:spTree>
    <p:extLst>
      <p:ext uri="{BB962C8B-B14F-4D97-AF65-F5344CB8AC3E}">
        <p14:creationId xmlns:p14="http://schemas.microsoft.com/office/powerpoint/2010/main" xmlns="" val="1400285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B108E90C-4344-4FE9-8E84-344D4C0B04D5}" type="slidenum">
              <a:rPr lang="ru-RU" smtClean="0"/>
              <a:pPr/>
              <a:t>41</a:t>
            </a:fld>
            <a:endParaRPr lang="ru-RU" smtClean="0"/>
          </a:p>
        </p:txBody>
      </p:sp>
      <p:sp>
        <p:nvSpPr>
          <p:cNvPr id="41987" name="Rectangle 2"/>
          <p:cNvSpPr>
            <a:spLocks noRo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E98F66B6-3134-4254-A14A-BCC61855E32D}" type="datetimeFigureOut">
              <a:rPr lang="ru-RU" smtClean="0"/>
              <a:pPr/>
              <a:t>31.03.2015</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1BA591F9-7148-4311-886E-80262A2A7E6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98F66B6-3134-4254-A14A-BCC61855E32D}" type="datetimeFigureOut">
              <a:rPr lang="ru-RU" smtClean="0"/>
              <a:pPr/>
              <a:t>31.03.2015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BA591F9-7148-4311-886E-80262A2A7E6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E98F66B6-3134-4254-A14A-BCC61855E32D}" type="datetimeFigureOut">
              <a:rPr lang="ru-RU" smtClean="0"/>
              <a:pPr/>
              <a:t>31.03.2015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BA591F9-7148-4311-886E-80262A2A7E6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E98F66B6-3134-4254-A14A-BCC61855E32D}" type="datetimeFigureOut">
              <a:rPr lang="ru-RU" smtClean="0"/>
              <a:pPr/>
              <a:t>31.03.2015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BA591F9-7148-4311-886E-80262A2A7E6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E98F66B6-3134-4254-A14A-BCC61855E32D}" type="datetimeFigureOut">
              <a:rPr lang="ru-RU" smtClean="0"/>
              <a:pPr/>
              <a:t>31.03.2015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BA591F9-7148-4311-886E-80262A2A7E6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E98F66B6-3134-4254-A14A-BCC61855E32D}" type="datetimeFigureOut">
              <a:rPr lang="ru-RU" smtClean="0"/>
              <a:pPr/>
              <a:t>31.03.2015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BA591F9-7148-4311-886E-80262A2A7E6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98F66B6-3134-4254-A14A-BCC61855E32D}" type="datetimeFigureOut">
              <a:rPr lang="ru-RU" smtClean="0"/>
              <a:pPr/>
              <a:t>31.03.2015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BA591F9-7148-4311-886E-80262A2A7E6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E98F66B6-3134-4254-A14A-BCC61855E32D}" type="datetimeFigureOut">
              <a:rPr lang="ru-RU" smtClean="0"/>
              <a:pPr/>
              <a:t>31.03.2015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BA591F9-7148-4311-886E-80262A2A7E6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E98F66B6-3134-4254-A14A-BCC61855E32D}" type="datetimeFigureOut">
              <a:rPr lang="ru-RU" smtClean="0"/>
              <a:pPr/>
              <a:t>31.03.2015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1BA591F9-7148-4311-886E-80262A2A7E6F}"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98F66B6-3134-4254-A14A-BCC61855E32D}" type="datetimeFigureOut">
              <a:rPr lang="ru-RU" smtClean="0"/>
              <a:pPr/>
              <a:t>31.03.2015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BA591F9-7148-4311-886E-80262A2A7E6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98F66B6-3134-4254-A14A-BCC61855E32D}" type="datetimeFigureOut">
              <a:rPr lang="ru-RU" smtClean="0"/>
              <a:pPr/>
              <a:t>31.03.2015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BA591F9-7148-4311-886E-80262A2A7E6F}"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AndObj">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half" idx="3"/>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AU"/>
          </a:p>
        </p:txBody>
      </p:sp>
      <p:sp>
        <p:nvSpPr>
          <p:cNvPr id="7" name="Rectangle 5"/>
          <p:cNvSpPr>
            <a:spLocks noGrp="1" noChangeArrowheads="1"/>
          </p:cNvSpPr>
          <p:nvPr>
            <p:ph type="ftr" sz="quarter" idx="11"/>
          </p:nvPr>
        </p:nvSpPr>
        <p:spPr>
          <a:ln/>
        </p:spPr>
        <p:txBody>
          <a:bodyPr/>
          <a:lstStyle>
            <a:lvl1pPr>
              <a:defRPr/>
            </a:lvl1pPr>
          </a:lstStyle>
          <a:p>
            <a:pPr>
              <a:defRPr/>
            </a:pPr>
            <a:endParaRPr lang="en-AU"/>
          </a:p>
        </p:txBody>
      </p:sp>
      <p:sp>
        <p:nvSpPr>
          <p:cNvPr id="8" name="Rectangle 6"/>
          <p:cNvSpPr>
            <a:spLocks noGrp="1" noChangeArrowheads="1"/>
          </p:cNvSpPr>
          <p:nvPr>
            <p:ph type="sldNum" sz="quarter" idx="12"/>
          </p:nvPr>
        </p:nvSpPr>
        <p:spPr>
          <a:ln/>
        </p:spPr>
        <p:txBody>
          <a:bodyPr/>
          <a:lstStyle>
            <a:lvl1pPr>
              <a:defRPr/>
            </a:lvl1pPr>
          </a:lstStyle>
          <a:p>
            <a:pPr>
              <a:defRPr/>
            </a:pPr>
            <a:fld id="{3ACE7397-0A1B-4263-B5FB-20F8D93338D0}" type="slidenum">
              <a:rPr lang="en-AU"/>
              <a:pPr>
                <a:defRPr/>
              </a:pPr>
              <a:t>‹#›</a:t>
            </a:fld>
            <a:endParaRPr lang="en-A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274638"/>
            <a:ext cx="8229600" cy="5851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D0E222A0-BF5C-4612-8C10-7E0D384AB258}" type="slidenum">
              <a:rPr lang="ru-RU"/>
              <a:pPr>
                <a:defRPr/>
              </a:pPr>
              <a:t>‹#›</a:t>
            </a:fld>
            <a:endParaRPr lang="ru-RU"/>
          </a:p>
        </p:txBody>
      </p:sp>
    </p:spTree>
  </p:cSld>
  <p:clrMapOvr>
    <a:masterClrMapping/>
  </p:clrMapOvr>
  <p:transition spd="med">
    <p:fade thruBlk="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4113" y="457200"/>
            <a:ext cx="77724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685800" y="1981200"/>
            <a:ext cx="7772400" cy="4114800"/>
          </a:xfrm>
        </p:spPr>
        <p:txBody>
          <a:bodyPr/>
          <a:lstStyle/>
          <a:p>
            <a:pPr lvl="0"/>
            <a:endParaRPr lang="ru-RU" noProof="0" smtClean="0"/>
          </a:p>
        </p:txBody>
      </p:sp>
      <p:sp>
        <p:nvSpPr>
          <p:cNvPr id="4" name="Rectangle 21"/>
          <p:cNvSpPr>
            <a:spLocks noGrp="1" noChangeArrowheads="1"/>
          </p:cNvSpPr>
          <p:nvPr>
            <p:ph type="dt" sz="half" idx="10"/>
          </p:nvPr>
        </p:nvSpPr>
        <p:spPr>
          <a:ln/>
        </p:spPr>
        <p:txBody>
          <a:bodyPr/>
          <a:lstStyle>
            <a:lvl1pPr>
              <a:defRPr/>
            </a:lvl1pPr>
          </a:lstStyle>
          <a:p>
            <a:pPr>
              <a:defRPr/>
            </a:pPr>
            <a:fld id="{55509BBF-9ED4-47AC-803D-08B9CBAEA4F5}" type="datetime1">
              <a:rPr lang="ru-RU"/>
              <a:pPr>
                <a:defRPr/>
              </a:pPr>
              <a:t>31.03.2015</a:t>
            </a:fld>
            <a:endParaRPr lang="ru-RU"/>
          </a:p>
        </p:txBody>
      </p:sp>
      <p:sp>
        <p:nvSpPr>
          <p:cNvPr id="5" name="Rectangle 22"/>
          <p:cNvSpPr>
            <a:spLocks noGrp="1" noChangeArrowheads="1"/>
          </p:cNvSpPr>
          <p:nvPr>
            <p:ph type="ftr" sz="quarter" idx="11"/>
          </p:nvPr>
        </p:nvSpPr>
        <p:spPr>
          <a:ln/>
        </p:spPr>
        <p:txBody>
          <a:bodyPr/>
          <a:lstStyle>
            <a:lvl1pPr>
              <a:defRPr/>
            </a:lvl1pPr>
          </a:lstStyle>
          <a:p>
            <a:pPr>
              <a:defRPr/>
            </a:pPr>
            <a:endParaRPr lang="ru-RU"/>
          </a:p>
        </p:txBody>
      </p:sp>
      <p:sp>
        <p:nvSpPr>
          <p:cNvPr id="6" name="Rectangle 23"/>
          <p:cNvSpPr>
            <a:spLocks noGrp="1" noChangeArrowheads="1"/>
          </p:cNvSpPr>
          <p:nvPr>
            <p:ph type="sldNum" sz="quarter" idx="12"/>
          </p:nvPr>
        </p:nvSpPr>
        <p:spPr>
          <a:ln/>
        </p:spPr>
        <p:txBody>
          <a:bodyPr/>
          <a:lstStyle>
            <a:lvl1pPr>
              <a:defRPr/>
            </a:lvl1pPr>
          </a:lstStyle>
          <a:p>
            <a:pPr>
              <a:defRPr/>
            </a:pPr>
            <a:fld id="{98B203A6-1C2C-499D-AD2A-96A05E7DB21F}" type="slidenum">
              <a:rPr lang="ru-RU"/>
              <a:pPr>
                <a:defRPr/>
              </a:pPr>
              <a:t>‹#›</a:t>
            </a:fld>
            <a:endParaRPr lang="ru-RU"/>
          </a:p>
        </p:txBody>
      </p:sp>
    </p:spTree>
  </p:cSld>
  <p:clrMapOvr>
    <a:masterClrMapping/>
  </p:clrMapOvr>
  <p:transition spd="slow">
    <p:cover dir="l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E98F66B6-3134-4254-A14A-BCC61855E32D}" type="datetimeFigureOut">
              <a:rPr lang="ru-RU" smtClean="0"/>
              <a:pPr/>
              <a:t>31.03.2015</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BA591F9-7148-4311-886E-80262A2A7E6F}"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1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5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57200" y="0"/>
            <a:ext cx="8229600" cy="3000372"/>
          </a:xfrm>
        </p:spPr>
        <p:txBody>
          <a:bodyPr>
            <a:normAutofit fontScale="90000"/>
          </a:bodyPr>
          <a:lstStyle/>
          <a:p>
            <a:pPr algn="ctr">
              <a:defRPr/>
            </a:pP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smtClean="0">
                <a:solidFill>
                  <a:srgbClr val="FF0066"/>
                </a:solidFill>
                <a:effectLst>
                  <a:outerShdw blurRad="38100" dist="38100" dir="2700000" algn="tl">
                    <a:srgbClr val="C0C0C0"/>
                  </a:outerShdw>
                </a:effectLst>
              </a:rPr>
              <a:t/>
            </a:r>
            <a:br>
              <a:rPr lang="ru-RU" sz="5400" b="1" i="1" dirty="0" smtClean="0">
                <a:solidFill>
                  <a:srgbClr val="FF0066"/>
                </a:solidFill>
                <a:effectLst>
                  <a:outerShdw blurRad="38100" dist="38100" dir="2700000" algn="tl">
                    <a:srgbClr val="C0C0C0"/>
                  </a:outerShdw>
                </a:effectLst>
              </a:rPr>
            </a:br>
            <a:r>
              <a:rPr lang="ru-RU" sz="5400" b="1" i="1" dirty="0" err="1" smtClean="0">
                <a:solidFill>
                  <a:srgbClr val="FF0066"/>
                </a:solidFill>
                <a:effectLst>
                  <a:outerShdw blurRad="38100" dist="38100" dir="2700000" algn="tl">
                    <a:srgbClr val="C0C0C0"/>
                  </a:outerShdw>
                </a:effectLst>
                <a:latin typeface="Times New Roman" pitchFamily="18" charset="0"/>
                <a:cs typeface="Times New Roman" pitchFamily="18" charset="0"/>
              </a:rPr>
              <a:t>Физикани</a:t>
            </a:r>
            <a:r>
              <a:rPr lang="ru-RU" sz="5400" b="1" i="1" dirty="0" smtClean="0">
                <a:solidFill>
                  <a:srgbClr val="FF0066"/>
                </a:solidFill>
                <a:effectLst>
                  <a:outerShdw blurRad="38100" dist="38100" dir="2700000" algn="tl">
                    <a:srgbClr val="C0C0C0"/>
                  </a:outerShdw>
                </a:effectLst>
                <a:latin typeface="Times New Roman" pitchFamily="18" charset="0"/>
                <a:cs typeface="Times New Roman" pitchFamily="18" charset="0"/>
              </a:rPr>
              <a:t> </a:t>
            </a:r>
            <a:r>
              <a:rPr lang="ru-RU" sz="5400" b="1" i="1" dirty="0" err="1" smtClean="0">
                <a:solidFill>
                  <a:srgbClr val="FF0066"/>
                </a:solidFill>
                <a:effectLst>
                  <a:outerShdw blurRad="38100" dist="38100" dir="2700000" algn="tl">
                    <a:srgbClr val="C0C0C0"/>
                  </a:outerShdw>
                </a:effectLst>
                <a:latin typeface="Times New Roman" pitchFamily="18" charset="0"/>
                <a:cs typeface="Times New Roman" pitchFamily="18" charset="0"/>
              </a:rPr>
              <a:t>ўқитишда </a:t>
            </a:r>
            <a:r>
              <a:rPr lang="ru-RU" sz="5400" b="1" i="1" dirty="0" smtClean="0">
                <a:solidFill>
                  <a:srgbClr val="FF0066"/>
                </a:solidFill>
                <a:effectLst>
                  <a:outerShdw blurRad="38100" dist="38100" dir="2700000" algn="tl">
                    <a:srgbClr val="C0C0C0"/>
                  </a:outerShdw>
                </a:effectLst>
                <a:latin typeface="Times New Roman" pitchFamily="18" charset="0"/>
                <a:cs typeface="Times New Roman" pitchFamily="18" charset="0"/>
              </a:rPr>
              <a:t>педагогик </a:t>
            </a:r>
            <a:r>
              <a:rPr lang="ru-RU" sz="5400" b="1" i="1" dirty="0" err="1" smtClean="0">
                <a:solidFill>
                  <a:srgbClr val="FF0066"/>
                </a:solidFill>
                <a:effectLst>
                  <a:outerShdw blurRad="38100" dist="38100" dir="2700000" algn="tl">
                    <a:srgbClr val="C0C0C0"/>
                  </a:outerShdw>
                </a:effectLst>
                <a:latin typeface="Times New Roman" pitchFamily="18" charset="0"/>
                <a:cs typeface="Times New Roman" pitchFamily="18" charset="0"/>
              </a:rPr>
              <a:t>технологиялардан</a:t>
            </a:r>
            <a:r>
              <a:rPr lang="ru-RU" sz="5400" b="1" i="1" dirty="0" smtClean="0">
                <a:solidFill>
                  <a:srgbClr val="FF0066"/>
                </a:solidFill>
                <a:effectLst>
                  <a:outerShdw blurRad="38100" dist="38100" dir="2700000" algn="tl">
                    <a:srgbClr val="C0C0C0"/>
                  </a:outerShdw>
                </a:effectLst>
                <a:latin typeface="Times New Roman" pitchFamily="18" charset="0"/>
                <a:cs typeface="Times New Roman" pitchFamily="18" charset="0"/>
              </a:rPr>
              <a:t> </a:t>
            </a:r>
            <a:r>
              <a:rPr lang="ru-RU" sz="5400" b="1" i="1" dirty="0" err="1" smtClean="0">
                <a:solidFill>
                  <a:srgbClr val="FF0066"/>
                </a:solidFill>
                <a:effectLst>
                  <a:outerShdw blurRad="38100" dist="38100" dir="2700000" algn="tl">
                    <a:srgbClr val="C0C0C0"/>
                  </a:outerShdw>
                </a:effectLst>
                <a:latin typeface="Times New Roman" pitchFamily="18" charset="0"/>
                <a:cs typeface="Times New Roman" pitchFamily="18" charset="0"/>
              </a:rPr>
              <a:t>фойдаланиш</a:t>
            </a:r>
            <a:r>
              <a:rPr lang="ru-RU" sz="5400" b="1" i="1" dirty="0" smtClean="0">
                <a:solidFill>
                  <a:srgbClr val="FF0066"/>
                </a:solidFill>
                <a:effectLst>
                  <a:outerShdw blurRad="38100" dist="38100" dir="2700000" algn="tl">
                    <a:srgbClr val="C0C0C0"/>
                  </a:outerShdw>
                </a:effectLst>
                <a:latin typeface="Times New Roman" pitchFamily="18" charset="0"/>
                <a:cs typeface="Times New Roman" pitchFamily="18" charset="0"/>
              </a:rPr>
              <a:t> </a:t>
            </a:r>
            <a:r>
              <a:rPr lang="ru-RU" sz="5400" b="1" i="1" dirty="0" err="1" smtClean="0">
                <a:solidFill>
                  <a:srgbClr val="FF0066"/>
                </a:solidFill>
                <a:effectLst>
                  <a:outerShdw blurRad="38100" dist="38100" dir="2700000" algn="tl">
                    <a:srgbClr val="C0C0C0"/>
                  </a:outerShdw>
                </a:effectLst>
                <a:latin typeface="Times New Roman" pitchFamily="18" charset="0"/>
                <a:cs typeface="Times New Roman" pitchFamily="18" charset="0"/>
              </a:rPr>
              <a:t>услублари</a:t>
            </a:r>
            <a:r>
              <a:rPr lang="uz-Cyrl-UZ" sz="4000" dirty="0" smtClean="0">
                <a:solidFill>
                  <a:schemeClr val="tx1"/>
                </a:solidFill>
              </a:rPr>
              <a:t/>
            </a:r>
            <a:br>
              <a:rPr lang="uz-Cyrl-UZ" sz="4000" dirty="0" smtClean="0">
                <a:solidFill>
                  <a:schemeClr val="tx1"/>
                </a:solidFill>
              </a:rPr>
            </a:br>
            <a:r>
              <a:rPr lang="ru-RU" sz="3100" b="1" i="1" dirty="0" smtClean="0">
                <a:solidFill>
                  <a:srgbClr val="FF0066"/>
                </a:solidFill>
                <a:effectLst>
                  <a:outerShdw blurRad="38100" dist="38100" dir="2700000" algn="tl">
                    <a:srgbClr val="C0C0C0"/>
                  </a:outerShdw>
                </a:effectLst>
              </a:rPr>
              <a:t>ИНТЕРФАОЛ МЕТОДЛАРДАН ФОЙДАЛАНИБ, </a:t>
            </a:r>
            <a:br>
              <a:rPr lang="ru-RU" sz="3100" b="1" i="1" dirty="0" smtClean="0">
                <a:solidFill>
                  <a:srgbClr val="FF0066"/>
                </a:solidFill>
                <a:effectLst>
                  <a:outerShdw blurRad="38100" dist="38100" dir="2700000" algn="tl">
                    <a:srgbClr val="C0C0C0"/>
                  </a:outerShdw>
                </a:effectLst>
              </a:rPr>
            </a:br>
            <a:r>
              <a:rPr lang="ru-RU" sz="3100" b="1" i="1" dirty="0" smtClean="0">
                <a:solidFill>
                  <a:srgbClr val="FF0066"/>
                </a:solidFill>
                <a:effectLst>
                  <a:outerShdw blurRad="38100" dist="38100" dir="2700000" algn="tl">
                    <a:srgbClr val="C0C0C0"/>
                  </a:outerShdw>
                </a:effectLst>
              </a:rPr>
              <a:t>ДАРС ЖАРАЁНИНИ ТАШКИЛ ЭТИШ</a:t>
            </a:r>
            <a:endParaRPr lang="ru-RU" sz="3100" dirty="0">
              <a:solidFill>
                <a:schemeClr val="tx1"/>
              </a:solidFill>
            </a:endParaRPr>
          </a:p>
        </p:txBody>
      </p:sp>
      <p:pic>
        <p:nvPicPr>
          <p:cNvPr id="5" name="Picture 5" descr="51[1]"/>
          <p:cNvPicPr>
            <a:picLocks noGrp="1" noChangeAspect="1" noChangeArrowheads="1"/>
          </p:cNvPicPr>
          <p:nvPr>
            <p:ph idx="1"/>
          </p:nvPr>
        </p:nvPicPr>
        <p:blipFill>
          <a:blip r:embed="rId2" cstate="print"/>
          <a:srcRect/>
          <a:stretch>
            <a:fillRect/>
          </a:stretch>
        </p:blipFill>
        <p:spPr bwMode="auto">
          <a:xfrm>
            <a:off x="1357290" y="3077363"/>
            <a:ext cx="6072230" cy="3209157"/>
          </a:xfrm>
          <a:prstGeom prst="rect">
            <a:avLst/>
          </a:prstGeom>
          <a:noFill/>
        </p:spPr>
      </p:pic>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1155" name="Rectangle 3"/>
          <p:cNvSpPr>
            <a:spLocks noGrp="1" noRot="1" noChangeArrowheads="1"/>
          </p:cNvSpPr>
          <p:nvPr>
            <p:ph type="body" idx="1"/>
          </p:nvPr>
        </p:nvSpPr>
        <p:spPr>
          <a:xfrm>
            <a:off x="457200" y="836712"/>
            <a:ext cx="8229600" cy="5487888"/>
          </a:xfrm>
        </p:spPr>
        <p:txBody>
          <a:bodyPr/>
          <a:lstStyle/>
          <a:p>
            <a:pPr eaLnBrk="1" hangingPunct="1">
              <a:defRPr/>
            </a:pPr>
            <a:endParaRPr lang="ru-RU" dirty="0" smtClean="0"/>
          </a:p>
        </p:txBody>
      </p:sp>
      <p:sp>
        <p:nvSpPr>
          <p:cNvPr id="1201156" name="Rectangle 4"/>
          <p:cNvSpPr>
            <a:spLocks noChangeArrowheads="1"/>
          </p:cNvSpPr>
          <p:nvPr/>
        </p:nvSpPr>
        <p:spPr bwMode="auto">
          <a:xfrm>
            <a:off x="457200" y="1600200"/>
            <a:ext cx="8229600" cy="4495800"/>
          </a:xfrm>
          <a:prstGeom prst="rect">
            <a:avLst/>
          </a:prstGeom>
          <a:noFill/>
          <a:ln w="9525">
            <a:noFill/>
            <a:miter lim="800000"/>
            <a:headEnd/>
            <a:tailEnd/>
          </a:ln>
          <a:effectLst/>
        </p:spPr>
        <p:txBody>
          <a:bodyPr/>
          <a:lstStyle/>
          <a:p>
            <a:pPr marL="342900" indent="-342900" algn="ctr" eaLnBrk="1" hangingPunct="1">
              <a:spcBef>
                <a:spcPct val="20000"/>
              </a:spcBef>
              <a:buClr>
                <a:schemeClr val="hlink"/>
              </a:buClr>
              <a:buFont typeface="Wingdings" pitchFamily="2" charset="2"/>
              <a:buNone/>
              <a:defRPr/>
            </a:pPr>
            <a:r>
              <a:rPr lang="uz-Cyrl-UZ" sz="3200" dirty="0" smtClean="0">
                <a:effectLst>
                  <a:outerShdw blurRad="38100" dist="38100" dir="2700000" algn="tl">
                    <a:srgbClr val="000000"/>
                  </a:outerShdw>
                </a:effectLst>
              </a:rPr>
              <a:t> </a:t>
            </a:r>
            <a:r>
              <a:rPr lang="uz-Cyrl-UZ" sz="4400" dirty="0" smtClean="0">
                <a:effectLst>
                  <a:outerShdw blurRad="38100" dist="38100" dir="2700000" algn="tl">
                    <a:srgbClr val="000000"/>
                  </a:outerShdw>
                </a:effectLst>
              </a:rPr>
              <a:t>Ўқиш кишини </a:t>
            </a:r>
            <a:r>
              <a:rPr lang="uz-Cyrl-UZ" sz="4400" dirty="0">
                <a:effectLst>
                  <a:outerShdw blurRad="38100" dist="38100" dir="2700000" algn="tl">
                    <a:srgbClr val="000000"/>
                  </a:outerShdw>
                </a:effectLst>
              </a:rPr>
              <a:t>билимдон , суҳбат-топқир, ёзиш  эса</a:t>
            </a:r>
            <a:r>
              <a:rPr lang="ru-RU" sz="4400" dirty="0">
                <a:effectLst>
                  <a:outerShdw blurRad="38100" dist="38100" dir="2700000" algn="tl">
                    <a:srgbClr val="000000"/>
                  </a:outerShdw>
                </a:effectLst>
              </a:rPr>
              <a:t>,</a:t>
            </a:r>
            <a:r>
              <a:rPr lang="uz-Cyrl-UZ" sz="4400" dirty="0">
                <a:effectLst>
                  <a:outerShdw blurRad="38100" dist="38100" dir="2700000" algn="tl">
                    <a:srgbClr val="000000"/>
                  </a:outerShdw>
                </a:effectLst>
              </a:rPr>
              <a:t> интизомли қилади.</a:t>
            </a:r>
          </a:p>
          <a:p>
            <a:pPr marL="342900" indent="-342900" algn="r" eaLnBrk="1" hangingPunct="1">
              <a:spcBef>
                <a:spcPct val="20000"/>
              </a:spcBef>
              <a:buClr>
                <a:schemeClr val="hlink"/>
              </a:buClr>
              <a:buFont typeface="Wingdings" pitchFamily="2" charset="2"/>
              <a:buNone/>
              <a:defRPr/>
            </a:pPr>
            <a:r>
              <a:rPr lang="uz-Cyrl-UZ" sz="4400" dirty="0">
                <a:effectLst>
                  <a:outerShdw blurRad="38100" dist="38100" dir="2700000" algn="tl">
                    <a:srgbClr val="000000"/>
                  </a:outerShdw>
                </a:effectLst>
              </a:rPr>
              <a:t>                                             </a:t>
            </a:r>
            <a:r>
              <a:rPr lang="en-US" sz="4400" dirty="0">
                <a:effectLst>
                  <a:outerShdw blurRad="38100" dist="38100" dir="2700000" algn="tl">
                    <a:srgbClr val="000000"/>
                  </a:outerShdw>
                </a:effectLst>
              </a:rPr>
              <a:t>				</a:t>
            </a:r>
            <a:r>
              <a:rPr lang="ru-RU" sz="4400" dirty="0">
                <a:effectLst>
                  <a:outerShdw blurRad="38100" dist="38100" dir="2700000" algn="tl">
                    <a:srgbClr val="000000"/>
                  </a:outerShdw>
                </a:effectLst>
              </a:rPr>
              <a:t>       Сократ</a:t>
            </a:r>
            <a:r>
              <a:rPr lang="uz-Cyrl-UZ" sz="4400" dirty="0">
                <a:effectLst>
                  <a:outerShdw blurRad="38100" dist="38100" dir="2700000" algn="tl">
                    <a:srgbClr val="000000"/>
                  </a:outerShdw>
                </a:effectLst>
              </a:rPr>
              <a:t>                                                      </a:t>
            </a:r>
            <a:endParaRPr lang="ru-RU" sz="4400" dirty="0">
              <a:effectLst>
                <a:outerShdw blurRad="38100" dist="38100" dir="2700000" algn="tl">
                  <a:srgbClr val="000000"/>
                </a:outerShdw>
              </a:effectLst>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t>ИННОВАЦИЯ</a:t>
            </a:r>
            <a:endParaRPr lang="ru-RU" dirty="0"/>
          </a:p>
        </p:txBody>
      </p:sp>
      <p:sp>
        <p:nvSpPr>
          <p:cNvPr id="3" name="Содержимое 2"/>
          <p:cNvSpPr>
            <a:spLocks noGrp="1"/>
          </p:cNvSpPr>
          <p:nvPr>
            <p:ph idx="1"/>
          </p:nvPr>
        </p:nvSpPr>
        <p:spPr/>
        <p:txBody>
          <a:bodyPr>
            <a:normAutofit/>
          </a:bodyPr>
          <a:lstStyle/>
          <a:p>
            <a:pPr algn="just"/>
            <a:r>
              <a:rPr lang="uz-Cyrl-UZ" sz="4400" dirty="0" smtClean="0">
                <a:latin typeface="Times New Roman" pitchFamily="18" charset="0"/>
                <a:cs typeface="Times New Roman" pitchFamily="18" charset="0"/>
              </a:rPr>
              <a:t>Янгиланишни,ўзгаришни амалга жорий этиш жараёни ва фаолияти. (</a:t>
            </a:r>
            <a:r>
              <a:rPr lang="uz-Cyrl-UZ" sz="4400" dirty="0" smtClean="0">
                <a:latin typeface="Times New Roman" pitchFamily="18" charset="0"/>
              </a:rPr>
              <a:t>лот. Inovatis in - ичига, novus –янги) сўзидан келиб чиққан бўлиб,  янгилик киритиш, янгиланиш</a:t>
            </a:r>
            <a:endParaRPr lang="ru-RU" sz="4400" dirty="0"/>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500188" y="3214688"/>
            <a:ext cx="7500937" cy="3000375"/>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just">
              <a:defRPr/>
            </a:pPr>
            <a:r>
              <a:rPr lang="uz-Cyrl-UZ" sz="1900" dirty="0">
                <a:latin typeface="Times New Roman" pitchFamily="18" charset="0"/>
                <a:cs typeface="Times New Roman" pitchFamily="18" charset="0"/>
              </a:rPr>
              <a:t> </a:t>
            </a:r>
            <a:r>
              <a:rPr lang="uz-Cyrl-UZ" sz="2000" dirty="0">
                <a:latin typeface="Times New Roman" pitchFamily="18" charset="0"/>
                <a:cs typeface="Times New Roman" pitchFamily="18" charset="0"/>
              </a:rPr>
              <a:t>ХХ аср 30</a:t>
            </a:r>
            <a:r>
              <a:rPr lang="ru-RU" sz="2000" dirty="0">
                <a:latin typeface="Times New Roman" pitchFamily="18" charset="0"/>
                <a:cs typeface="Times New Roman" pitchFamily="18" charset="0"/>
              </a:rPr>
              <a:t>-</a:t>
            </a:r>
            <a:r>
              <a:rPr lang="uz-Cyrl-UZ" sz="2000" dirty="0">
                <a:latin typeface="Times New Roman" pitchFamily="18" charset="0"/>
                <a:cs typeface="Times New Roman" pitchFamily="18" charset="0"/>
              </a:rPr>
              <a:t>йилнинг ўртасида АҚШнинг Индиана университетида талабаларга эшитиш ва кўриш (аудиовизуал) таълими бўйича маърузалар ўқилган, 1946 йил шу ернинг ўзида эшитиш ва кўриш таълими бўйича мутахассисларни тайёрлаш курси: ишлаб чиқаришни режалаштириш, эшитиш ва кўриш воситаларини ишлатиш ва улар сифатини баҳолаш, шу воситаларни қўллаб ўқув жараёнини бошқариш дастурлари киритилди.</a:t>
            </a:r>
            <a:endParaRPr lang="ru-RU" sz="2000" dirty="0">
              <a:latin typeface="Times New Roman" pitchFamily="18" charset="0"/>
              <a:cs typeface="Times New Roman" pitchFamily="18" charset="0"/>
            </a:endParaRPr>
          </a:p>
          <a:p>
            <a:pPr algn="just">
              <a:defRPr/>
            </a:pPr>
            <a:r>
              <a:rPr lang="uz-Cyrl-UZ" sz="2000" dirty="0">
                <a:latin typeface="Times New Roman" pitchFamily="18" charset="0"/>
                <a:cs typeface="Times New Roman" pitchFamily="18" charset="0"/>
              </a:rPr>
              <a:t>Бу жараён </a:t>
            </a:r>
            <a:r>
              <a:rPr lang="uz-Cyrl-UZ" sz="2000" b="1" dirty="0">
                <a:latin typeface="Times New Roman" pitchFamily="18" charset="0"/>
                <a:cs typeface="Times New Roman" pitchFamily="18" charset="0"/>
              </a:rPr>
              <a:t>“Таълимда технологиялар”</a:t>
            </a:r>
            <a:r>
              <a:rPr lang="uz-Cyrl-UZ" sz="2000" dirty="0">
                <a:latin typeface="Times New Roman" pitchFamily="18" charset="0"/>
                <a:cs typeface="Times New Roman" pitchFamily="18" charset="0"/>
              </a:rPr>
              <a:t> деб номланди.</a:t>
            </a:r>
            <a:endParaRPr lang="ru-RU" sz="2000" dirty="0">
              <a:latin typeface="Times New Roman" pitchFamily="18" charset="0"/>
              <a:cs typeface="Times New Roman" pitchFamily="18" charset="0"/>
            </a:endParaRPr>
          </a:p>
          <a:p>
            <a:pPr algn="ctr">
              <a:defRPr/>
            </a:pPr>
            <a:endParaRPr lang="ru-RU" sz="2000" dirty="0">
              <a:latin typeface="Times New Roman" pitchFamily="18" charset="0"/>
              <a:cs typeface="Times New Roman" pitchFamily="18" charset="0"/>
            </a:endParaRPr>
          </a:p>
        </p:txBody>
      </p:sp>
      <p:sp>
        <p:nvSpPr>
          <p:cNvPr id="6" name="Скругленный прямоугольник 5"/>
          <p:cNvSpPr/>
          <p:nvPr/>
        </p:nvSpPr>
        <p:spPr>
          <a:xfrm>
            <a:off x="1500188" y="500063"/>
            <a:ext cx="7500937" cy="2500312"/>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just">
              <a:defRPr/>
            </a:pPr>
            <a:r>
              <a:rPr lang="en-US">
                <a:solidFill>
                  <a:srgbClr val="000000"/>
                </a:solidFill>
              </a:rPr>
              <a:t> </a:t>
            </a:r>
            <a:r>
              <a:rPr lang="uz-Cyrl-UZ" sz="2000">
                <a:solidFill>
                  <a:srgbClr val="000000"/>
                </a:solidFill>
                <a:latin typeface="Times New Roman" pitchFamily="18" charset="0"/>
                <a:cs typeface="Times New Roman" pitchFamily="18" charset="0"/>
              </a:rPr>
              <a:t>XVII асрда Ян Амос Коменский, таълим жараёнининг  шундай механизми устида изланишлар олиб бордики, бунда унинг фикрича “вақт, нарсалар</a:t>
            </a:r>
            <a:r>
              <a:rPr lang="uz-Cyrl-UZ">
                <a:solidFill>
                  <a:schemeClr val="tx1"/>
                </a:solidFill>
                <a:latin typeface="Arial" pitchFamily="34" charset="0"/>
              </a:rPr>
              <a:t> </a:t>
            </a:r>
            <a:r>
              <a:rPr lang="uz-Cyrl-UZ" sz="2000">
                <a:solidFill>
                  <a:srgbClr val="000000"/>
                </a:solidFill>
                <a:latin typeface="Times New Roman" pitchFamily="18" charset="0"/>
                <a:cs typeface="Times New Roman" pitchFamily="18" charset="0"/>
              </a:rPr>
              <a:t>, </a:t>
            </a:r>
            <a:r>
              <a:rPr lang="ru-RU" sz="2000">
                <a:solidFill>
                  <a:srgbClr val="000000"/>
                </a:solidFill>
                <a:latin typeface="Times New Roman" pitchFamily="18" charset="0"/>
                <a:cs typeface="Times New Roman" pitchFamily="18" charset="0"/>
              </a:rPr>
              <a:t>усул</a:t>
            </a:r>
            <a:r>
              <a:rPr lang="uz-Cyrl-UZ" sz="2000">
                <a:solidFill>
                  <a:srgbClr val="000000"/>
                </a:solidFill>
                <a:latin typeface="Times New Roman" pitchFamily="18" charset="0"/>
                <a:cs typeface="Times New Roman" pitchFamily="18" charset="0"/>
              </a:rPr>
              <a:t>” шундай тақсимланиши керакки, тўғри тузилмага келтирилган ва тўғри қўлланилган шароитда у кутилган натижани бериши керак. Бундай механизмни Я.А.Коменский  </a:t>
            </a:r>
            <a:r>
              <a:rPr lang="uz-Cyrl-UZ" sz="2000" b="1">
                <a:solidFill>
                  <a:srgbClr val="000000"/>
                </a:solidFill>
                <a:latin typeface="Times New Roman" pitchFamily="18" charset="0"/>
                <a:cs typeface="Times New Roman" pitchFamily="18" charset="0"/>
              </a:rPr>
              <a:t>“Дидактик машина” </a:t>
            </a:r>
            <a:r>
              <a:rPr lang="uz-Cyrl-UZ" sz="2000">
                <a:solidFill>
                  <a:srgbClr val="000000"/>
                </a:solidFill>
                <a:latin typeface="Times New Roman" pitchFamily="18" charset="0"/>
                <a:cs typeface="Times New Roman" pitchFamily="18" charset="0"/>
              </a:rPr>
              <a:t>деб номлади.</a:t>
            </a:r>
            <a:endParaRPr lang="ru-RU" sz="2000">
              <a:solidFill>
                <a:srgbClr val="000000"/>
              </a:solidFill>
              <a:latin typeface="Times New Roman" pitchFamily="18" charset="0"/>
              <a:cs typeface="Times New Roman" pitchFamily="18" charset="0"/>
            </a:endParaRPr>
          </a:p>
        </p:txBody>
      </p:sp>
      <p:sp>
        <p:nvSpPr>
          <p:cNvPr id="7" name="Нашивка 6"/>
          <p:cNvSpPr/>
          <p:nvPr/>
        </p:nvSpPr>
        <p:spPr>
          <a:xfrm>
            <a:off x="142875" y="1500188"/>
            <a:ext cx="1214438" cy="71437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schemeClr val="tx1"/>
              </a:solidFill>
            </a:endParaRPr>
          </a:p>
        </p:txBody>
      </p:sp>
      <p:sp>
        <p:nvSpPr>
          <p:cNvPr id="8" name="Нашивка 7"/>
          <p:cNvSpPr/>
          <p:nvPr/>
        </p:nvSpPr>
        <p:spPr>
          <a:xfrm>
            <a:off x="142875" y="4143375"/>
            <a:ext cx="1214438" cy="71437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schemeClr val="tx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ашивка 3"/>
          <p:cNvSpPr/>
          <p:nvPr/>
        </p:nvSpPr>
        <p:spPr>
          <a:xfrm>
            <a:off x="142875" y="4286250"/>
            <a:ext cx="1214438" cy="71437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schemeClr val="tx1"/>
              </a:solidFill>
            </a:endParaRPr>
          </a:p>
        </p:txBody>
      </p:sp>
      <p:sp>
        <p:nvSpPr>
          <p:cNvPr id="5" name="Скругленный прямоугольник 4"/>
          <p:cNvSpPr/>
          <p:nvPr/>
        </p:nvSpPr>
        <p:spPr>
          <a:xfrm>
            <a:off x="1428750" y="3429000"/>
            <a:ext cx="7500938" cy="2500313"/>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just">
              <a:defRPr/>
            </a:pPr>
            <a:r>
              <a:rPr lang="ru-RU" sz="2000" dirty="0">
                <a:latin typeface="Times New Roman" pitchFamily="18" charset="0"/>
                <a:cs typeface="Times New Roman" pitchFamily="18" charset="0"/>
              </a:rPr>
              <a:t>1958 </a:t>
            </a:r>
            <a:r>
              <a:rPr lang="ru-RU" sz="2000" dirty="0" err="1">
                <a:latin typeface="Times New Roman" pitchFamily="18" charset="0"/>
                <a:cs typeface="Times New Roman" pitchFamily="18" charset="0"/>
              </a:rPr>
              <a:t>йил</a:t>
            </a:r>
            <a:r>
              <a:rPr lang="ru-RU" sz="2000" dirty="0">
                <a:latin typeface="Times New Roman" pitchFamily="18" charset="0"/>
                <a:cs typeface="Times New Roman" pitchFamily="18" charset="0"/>
              </a:rPr>
              <a:t> – </a:t>
            </a:r>
            <a:r>
              <a:rPr lang="ru-RU" sz="2000" dirty="0" err="1">
                <a:latin typeface="Times New Roman" pitchFamily="18" charset="0"/>
                <a:cs typeface="Times New Roman" pitchFamily="18" charset="0"/>
              </a:rPr>
              <a:t>Н.Краудер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томонидан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Дастурлаштирилган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таълимнинг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тармо</a:t>
            </a:r>
            <a:r>
              <a:rPr lang="uz-Cyrl-UZ" sz="2000" dirty="0">
                <a:latin typeface="Times New Roman" pitchFamily="18" charset="0"/>
                <a:cs typeface="Times New Roman" pitchFamily="18" charset="0"/>
              </a:rPr>
              <a:t>қ</a:t>
            </a:r>
            <a:r>
              <a:rPr lang="ru-RU" sz="2000" dirty="0" err="1">
                <a:latin typeface="Times New Roman" pitchFamily="18" charset="0"/>
                <a:cs typeface="Times New Roman" pitchFamily="18" charset="0"/>
              </a:rPr>
              <a:t>ланган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схемаси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таклиф</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этилди</a:t>
            </a:r>
            <a:r>
              <a:rPr lang="ru-RU" sz="2000" dirty="0">
                <a:latin typeface="Times New Roman" pitchFamily="18" charset="0"/>
                <a:cs typeface="Times New Roman" pitchFamily="18" charset="0"/>
              </a:rPr>
              <a:t>. Бунда </a:t>
            </a:r>
            <a:r>
              <a:rPr lang="ru-RU" sz="2000" dirty="0" err="1">
                <a:latin typeface="Times New Roman" pitchFamily="18" charset="0"/>
                <a:cs typeface="Times New Roman" pitchFamily="18" charset="0"/>
              </a:rPr>
              <a:t>таклиф</a:t>
            </a:r>
            <a:r>
              <a:rPr lang="ru-RU"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қ</a:t>
            </a:r>
            <a:r>
              <a:rPr lang="ru-RU" sz="2000" dirty="0" err="1">
                <a:latin typeface="Times New Roman" pitchFamily="18" charset="0"/>
                <a:cs typeface="Times New Roman" pitchFamily="18" charset="0"/>
              </a:rPr>
              <a:t>илинган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бир</a:t>
            </a:r>
            <a:r>
              <a:rPr lang="ru-RU"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қ</a:t>
            </a:r>
            <a:r>
              <a:rPr lang="ru-RU" sz="2000" dirty="0" err="1">
                <a:latin typeface="Times New Roman" pitchFamily="18" charset="0"/>
                <a:cs typeface="Times New Roman" pitchFamily="18" charset="0"/>
              </a:rPr>
              <a:t>анча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жавоблардан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бирини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танлаш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жавобларнинг</a:t>
            </a:r>
            <a:r>
              <a:rPr lang="ru-RU" sz="2000" dirty="0">
                <a:latin typeface="Times New Roman" pitchFamily="18" charset="0"/>
                <a:cs typeface="Times New Roman" pitchFamily="18" charset="0"/>
              </a:rPr>
              <a:t> т</a:t>
            </a:r>
            <a:r>
              <a:rPr lang="uz-Cyrl-UZ" sz="2000" dirty="0">
                <a:latin typeface="Times New Roman" pitchFamily="18" charset="0"/>
                <a:cs typeface="Times New Roman" pitchFamily="18" charset="0"/>
              </a:rPr>
              <a:t>ўғ</a:t>
            </a:r>
            <a:r>
              <a:rPr lang="ru-RU" sz="2000" dirty="0" err="1">
                <a:latin typeface="Times New Roman" pitchFamily="18" charset="0"/>
                <a:cs typeface="Times New Roman" pitchFamily="18" charset="0"/>
              </a:rPr>
              <a:t>ри-нот</a:t>
            </a:r>
            <a:r>
              <a:rPr lang="uz-Cyrl-UZ" sz="2000" dirty="0">
                <a:latin typeface="Times New Roman" pitchFamily="18" charset="0"/>
                <a:cs typeface="Times New Roman" pitchFamily="18" charset="0"/>
              </a:rPr>
              <a:t>ўғ</a:t>
            </a:r>
            <a:r>
              <a:rPr lang="ru-RU" sz="2000" dirty="0" err="1">
                <a:latin typeface="Times New Roman" pitchFamily="18" charset="0"/>
                <a:cs typeface="Times New Roman" pitchFamily="18" charset="0"/>
              </a:rPr>
              <a:t>рилигидан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келиб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чи</a:t>
            </a:r>
            <a:r>
              <a:rPr lang="uz-Cyrl-UZ" sz="2000" dirty="0">
                <a:latin typeface="Times New Roman" pitchFamily="18" charset="0"/>
                <a:cs typeface="Times New Roman" pitchFamily="18" charset="0"/>
              </a:rPr>
              <a:t>қ</a:t>
            </a:r>
            <a:r>
              <a:rPr lang="ru-RU" sz="2000" dirty="0" err="1">
                <a:latin typeface="Times New Roman" pitchFamily="18" charset="0"/>
                <a:cs typeface="Times New Roman" pitchFamily="18" charset="0"/>
              </a:rPr>
              <a:t>иб</a:t>
            </a:r>
            <a:r>
              <a:rPr lang="ru-RU"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қ</a:t>
            </a:r>
            <a:r>
              <a:rPr lang="ru-RU" sz="2000" dirty="0" err="1">
                <a:latin typeface="Times New Roman" pitchFamily="18" charset="0"/>
                <a:cs typeface="Times New Roman" pitchFamily="18" charset="0"/>
              </a:rPr>
              <a:t>айтар</a:t>
            </a:r>
            <a:r>
              <a:rPr lang="ru-RU" sz="2000" dirty="0">
                <a:latin typeface="Times New Roman" pitchFamily="18" charset="0"/>
                <a:cs typeface="Times New Roman" pitchFamily="18" charset="0"/>
              </a:rPr>
              <a:t> ало</a:t>
            </a:r>
            <a:r>
              <a:rPr lang="uz-Cyrl-UZ" sz="2000" dirty="0">
                <a:latin typeface="Times New Roman" pitchFamily="18" charset="0"/>
                <a:cs typeface="Times New Roman" pitchFamily="18" charset="0"/>
              </a:rPr>
              <a:t>қ</a:t>
            </a:r>
            <a:r>
              <a:rPr lang="ru-RU" sz="2000" dirty="0">
                <a:latin typeface="Times New Roman" pitchFamily="18" charset="0"/>
                <a:cs typeface="Times New Roman" pitchFamily="18" charset="0"/>
              </a:rPr>
              <a:t>а </a:t>
            </a:r>
            <a:r>
              <a:rPr lang="ru-RU" sz="2000" dirty="0" err="1">
                <a:latin typeface="Times New Roman" pitchFamily="18" charset="0"/>
                <a:cs typeface="Times New Roman" pitchFamily="18" charset="0"/>
              </a:rPr>
              <a:t>назарда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тутилади</a:t>
            </a:r>
            <a:r>
              <a:rPr lang="ru-RU" sz="2000" dirty="0">
                <a:latin typeface="Times New Roman" pitchFamily="18" charset="0"/>
                <a:cs typeface="Times New Roman" pitchFamily="18" charset="0"/>
              </a:rPr>
              <a:t>.</a:t>
            </a:r>
          </a:p>
          <a:p>
            <a:pPr algn="just">
              <a:defRPr/>
            </a:pP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Бу</a:t>
            </a:r>
            <a:r>
              <a:rPr lang="ru-RU" sz="2000" dirty="0">
                <a:latin typeface="Times New Roman" pitchFamily="18" charset="0"/>
                <a:cs typeface="Times New Roman" pitchFamily="18" charset="0"/>
              </a:rPr>
              <a:t> </a:t>
            </a:r>
            <a:r>
              <a:rPr lang="ru-RU" sz="2000" b="1" dirty="0">
                <a:latin typeface="Times New Roman" pitchFamily="18" charset="0"/>
                <a:cs typeface="Times New Roman" pitchFamily="18" charset="0"/>
              </a:rPr>
              <a:t>«</a:t>
            </a:r>
            <a:r>
              <a:rPr lang="uz-Cyrl-UZ" sz="2000" b="1" dirty="0">
                <a:latin typeface="Times New Roman" pitchFamily="18" charset="0"/>
                <a:cs typeface="Times New Roman" pitchFamily="18" charset="0"/>
              </a:rPr>
              <a:t>Ў</a:t>
            </a:r>
            <a:r>
              <a:rPr lang="ru-RU" sz="2000" b="1" dirty="0" err="1">
                <a:latin typeface="Times New Roman" pitchFamily="18" charset="0"/>
                <a:cs typeface="Times New Roman" pitchFamily="18" charset="0"/>
              </a:rPr>
              <a:t>ргатувчи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технологиялар</a:t>
            </a:r>
            <a:r>
              <a:rPr lang="ru-RU" sz="2000" b="1" dirty="0">
                <a:latin typeface="Times New Roman" pitchFamily="18" charset="0"/>
                <a:cs typeface="Times New Roman" pitchFamily="18" charset="0"/>
              </a:rPr>
              <a:t>»</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деб</a:t>
            </a:r>
            <a:r>
              <a:rPr lang="ru-RU" sz="2000" dirty="0">
                <a:latin typeface="Times New Roman" pitchFamily="18" charset="0"/>
                <a:cs typeface="Times New Roman" pitchFamily="18" charset="0"/>
              </a:rPr>
              <a:t> ном </a:t>
            </a:r>
            <a:r>
              <a:rPr lang="ru-RU" sz="2000" dirty="0" err="1">
                <a:latin typeface="Times New Roman" pitchFamily="18" charset="0"/>
                <a:cs typeface="Times New Roman" pitchFamily="18" charset="0"/>
              </a:rPr>
              <a:t>олди</a:t>
            </a:r>
            <a:r>
              <a:rPr lang="ru-RU" sz="2000" dirty="0">
                <a:latin typeface="Times New Roman" pitchFamily="18" charset="0"/>
                <a:cs typeface="Times New Roman" pitchFamily="18" charset="0"/>
              </a:rPr>
              <a:t>.</a:t>
            </a:r>
          </a:p>
          <a:p>
            <a:pPr algn="ctr">
              <a:defRPr/>
            </a:pPr>
            <a:endParaRPr lang="ru-RU" dirty="0"/>
          </a:p>
        </p:txBody>
      </p:sp>
      <p:sp>
        <p:nvSpPr>
          <p:cNvPr id="6" name="Нашивка 5"/>
          <p:cNvSpPr/>
          <p:nvPr/>
        </p:nvSpPr>
        <p:spPr>
          <a:xfrm>
            <a:off x="142875" y="1571625"/>
            <a:ext cx="1214438" cy="71437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schemeClr val="tx1"/>
              </a:solidFill>
            </a:endParaRPr>
          </a:p>
        </p:txBody>
      </p:sp>
      <p:sp>
        <p:nvSpPr>
          <p:cNvPr id="7" name="Скругленный прямоугольник 6"/>
          <p:cNvSpPr/>
          <p:nvPr/>
        </p:nvSpPr>
        <p:spPr>
          <a:xfrm>
            <a:off x="1428750" y="714375"/>
            <a:ext cx="7500938" cy="2214563"/>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just">
              <a:defRPr/>
            </a:pPr>
            <a:r>
              <a:rPr lang="uz-Cyrl-UZ" sz="2000">
                <a:solidFill>
                  <a:srgbClr val="000000"/>
                </a:solidFill>
                <a:latin typeface="Times New Roman" pitchFamily="18" charset="0"/>
                <a:cs typeface="Times New Roman" pitchFamily="18" charset="0"/>
              </a:rPr>
              <a:t>1954 йил  - профессор Б.Ф. Скинер томонидан дастурлаштирилган таълим модели асослаб берилди. Бу операциялар асосида ўқитиш технологияси бўлиб (мавзу – қадам - </a:t>
            </a:r>
            <a:r>
              <a:rPr lang="ru-RU" sz="2000">
                <a:solidFill>
                  <a:srgbClr val="000000"/>
                </a:solidFill>
                <a:latin typeface="Times New Roman" pitchFamily="18" charset="0"/>
                <a:cs typeface="Times New Roman" pitchFamily="18" charset="0"/>
              </a:rPr>
              <a:t>кадр</a:t>
            </a:r>
            <a:r>
              <a:rPr lang="uz-Cyrl-UZ" sz="2000">
                <a:solidFill>
                  <a:srgbClr val="000000"/>
                </a:solidFill>
                <a:latin typeface="Times New Roman" pitchFamily="18" charset="0"/>
                <a:cs typeface="Times New Roman" pitchFamily="18" charset="0"/>
              </a:rPr>
              <a:t>),  у хар бир ўқув топшириғининг тўғри бажарилганлигини тезда баҳолаш ва хатоликка йўл қўйган бўлса орқага қайтиш каби қайтар алоқани назарда тутади.</a:t>
            </a:r>
            <a:endParaRPr lang="ru-RU" sz="2000">
              <a:solidFill>
                <a:srgbClr val="000000"/>
              </a:solidFill>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ашивка 3"/>
          <p:cNvSpPr/>
          <p:nvPr/>
        </p:nvSpPr>
        <p:spPr>
          <a:xfrm>
            <a:off x="142875" y="2857500"/>
            <a:ext cx="1214438" cy="71437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schemeClr val="tx1"/>
              </a:solidFill>
            </a:endParaRPr>
          </a:p>
        </p:txBody>
      </p:sp>
      <p:sp>
        <p:nvSpPr>
          <p:cNvPr id="5" name="Скругленный прямоугольник 4"/>
          <p:cNvSpPr/>
          <p:nvPr/>
        </p:nvSpPr>
        <p:spPr>
          <a:xfrm>
            <a:off x="1357313" y="1214438"/>
            <a:ext cx="7500937" cy="4071937"/>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just">
              <a:defRPr/>
            </a:pPr>
            <a:r>
              <a:rPr lang="ru-RU" sz="2000">
                <a:solidFill>
                  <a:srgbClr val="000000"/>
                </a:solidFill>
                <a:latin typeface="Times New Roman" pitchFamily="18" charset="0"/>
                <a:cs typeface="Times New Roman" pitchFamily="18" charset="0"/>
              </a:rPr>
              <a:t>70-йилларда – таълим технологиясининг илмий асосини информатика, телекоммуникация назарияси, педагогик квалиметрия, тизимли та</a:t>
            </a:r>
            <a:r>
              <a:rPr lang="uz-Cyrl-UZ" sz="2000">
                <a:solidFill>
                  <a:srgbClr val="000000"/>
                </a:solidFill>
                <a:latin typeface="Times New Roman" pitchFamily="18" charset="0"/>
                <a:cs typeface="Times New Roman" pitchFamily="18" charset="0"/>
              </a:rPr>
              <a:t>ҳ</a:t>
            </a:r>
            <a:r>
              <a:rPr lang="ru-RU" sz="2000">
                <a:solidFill>
                  <a:srgbClr val="000000"/>
                </a:solidFill>
                <a:latin typeface="Times New Roman" pitchFamily="18" charset="0"/>
                <a:cs typeface="Times New Roman" pitchFamily="18" charset="0"/>
              </a:rPr>
              <a:t>лил, билиш фаолиятини бош</a:t>
            </a:r>
            <a:r>
              <a:rPr lang="uz-Cyrl-UZ" sz="2000">
                <a:solidFill>
                  <a:srgbClr val="000000"/>
                </a:solidFill>
                <a:latin typeface="Times New Roman" pitchFamily="18" charset="0"/>
                <a:cs typeface="Times New Roman" pitchFamily="18" charset="0"/>
              </a:rPr>
              <a:t>қ</a:t>
            </a:r>
            <a:r>
              <a:rPr lang="ru-RU" sz="2000">
                <a:solidFill>
                  <a:srgbClr val="000000"/>
                </a:solidFill>
                <a:latin typeface="Times New Roman" pitchFamily="18" charset="0"/>
                <a:cs typeface="Times New Roman" pitchFamily="18" charset="0"/>
              </a:rPr>
              <a:t>ариш назарияси, </a:t>
            </a:r>
            <a:r>
              <a:rPr lang="uz-Cyrl-UZ" sz="2000">
                <a:solidFill>
                  <a:srgbClr val="000000"/>
                </a:solidFill>
                <a:latin typeface="Times New Roman" pitchFamily="18" charset="0"/>
                <a:cs typeface="Times New Roman" pitchFamily="18" charset="0"/>
              </a:rPr>
              <a:t>ўқ</a:t>
            </a:r>
            <a:r>
              <a:rPr lang="ru-RU" sz="2000">
                <a:solidFill>
                  <a:srgbClr val="000000"/>
                </a:solidFill>
                <a:latin typeface="Times New Roman" pitchFamily="18" charset="0"/>
                <a:cs typeface="Times New Roman" pitchFamily="18" charset="0"/>
              </a:rPr>
              <a:t>ув жараёнини </a:t>
            </a:r>
            <a:r>
              <a:rPr lang="uz-Cyrl-UZ" sz="2000">
                <a:solidFill>
                  <a:srgbClr val="000000"/>
                </a:solidFill>
                <a:latin typeface="Times New Roman" pitchFamily="18" charset="0"/>
                <a:cs typeface="Times New Roman" pitchFamily="18" charset="0"/>
              </a:rPr>
              <a:t>қу</a:t>
            </a:r>
            <a:r>
              <a:rPr lang="ru-RU" sz="2000">
                <a:solidFill>
                  <a:srgbClr val="000000"/>
                </a:solidFill>
                <a:latin typeface="Times New Roman" pitchFamily="18" charset="0"/>
                <a:cs typeface="Times New Roman" pitchFamily="18" charset="0"/>
              </a:rPr>
              <a:t>лайлаштириш, педагогик ме</a:t>
            </a:r>
            <a:r>
              <a:rPr lang="uz-Cyrl-UZ" sz="2000">
                <a:solidFill>
                  <a:srgbClr val="000000"/>
                </a:solidFill>
                <a:latin typeface="Times New Roman" pitchFamily="18" charset="0"/>
                <a:cs typeface="Times New Roman" pitchFamily="18" charset="0"/>
              </a:rPr>
              <a:t>ҳ</a:t>
            </a:r>
            <a:r>
              <a:rPr lang="ru-RU" sz="2000">
                <a:solidFill>
                  <a:srgbClr val="000000"/>
                </a:solidFill>
                <a:latin typeface="Times New Roman" pitchFamily="18" charset="0"/>
                <a:cs typeface="Times New Roman" pitchFamily="18" charset="0"/>
              </a:rPr>
              <a:t>натни илмий ташкиллаштириш кабилар ташкил </a:t>
            </a:r>
            <a:r>
              <a:rPr lang="uz-Cyrl-UZ" sz="2000">
                <a:solidFill>
                  <a:srgbClr val="000000"/>
                </a:solidFill>
                <a:latin typeface="Times New Roman" pitchFamily="18" charset="0"/>
                <a:cs typeface="Times New Roman" pitchFamily="18" charset="0"/>
              </a:rPr>
              <a:t>қ</a:t>
            </a:r>
            <a:r>
              <a:rPr lang="ru-RU" sz="2000">
                <a:solidFill>
                  <a:srgbClr val="000000"/>
                </a:solidFill>
                <a:latin typeface="Times New Roman" pitchFamily="18" charset="0"/>
                <a:cs typeface="Times New Roman" pitchFamily="18" charset="0"/>
              </a:rPr>
              <a:t>илди.  </a:t>
            </a:r>
          </a:p>
          <a:p>
            <a:pPr algn="just">
              <a:defRPr/>
            </a:pPr>
            <a:r>
              <a:rPr lang="ru-RU" sz="2000">
                <a:solidFill>
                  <a:srgbClr val="000000"/>
                </a:solidFill>
                <a:latin typeface="Times New Roman" pitchFamily="18" charset="0"/>
                <a:cs typeface="Times New Roman" pitchFamily="18" charset="0"/>
              </a:rPr>
              <a:t>К</a:t>
            </a:r>
            <a:r>
              <a:rPr lang="uz-Cyrl-UZ" sz="2000">
                <a:solidFill>
                  <a:srgbClr val="000000"/>
                </a:solidFill>
                <a:latin typeface="Times New Roman" pitchFamily="18" charset="0"/>
                <a:cs typeface="Times New Roman" pitchFamily="18" charset="0"/>
              </a:rPr>
              <a:t>ў</a:t>
            </a:r>
            <a:r>
              <a:rPr lang="ru-RU" sz="2000">
                <a:solidFill>
                  <a:srgbClr val="000000"/>
                </a:solidFill>
                <a:latin typeface="Times New Roman" pitchFamily="18" charset="0"/>
                <a:cs typeface="Times New Roman" pitchFamily="18" charset="0"/>
              </a:rPr>
              <a:t>риш ва э</a:t>
            </a:r>
            <a:r>
              <a:rPr lang="uz-Cyrl-UZ" sz="2000">
                <a:solidFill>
                  <a:srgbClr val="000000"/>
                </a:solidFill>
                <a:latin typeface="Times New Roman" pitchFamily="18" charset="0"/>
                <a:cs typeface="Times New Roman" pitchFamily="18" charset="0"/>
              </a:rPr>
              <a:t>шитиш воситаларининг янги турлари: видеомагнитофон, айланмали кадропроектор, электрон ва блокнотли ёзув тахтаси  ва бошқалар чиқара бошланди.</a:t>
            </a:r>
            <a:endParaRPr lang="ru-RU" sz="2000">
              <a:solidFill>
                <a:srgbClr val="000000"/>
              </a:solidFill>
              <a:latin typeface="Times New Roman" pitchFamily="18" charset="0"/>
              <a:cs typeface="Times New Roman" pitchFamily="18" charset="0"/>
            </a:endParaRPr>
          </a:p>
          <a:p>
            <a:pPr algn="just">
              <a:defRPr/>
            </a:pPr>
            <a:r>
              <a:rPr lang="uz-Cyrl-UZ" sz="2000" i="1">
                <a:solidFill>
                  <a:srgbClr val="000000"/>
                </a:solidFill>
                <a:latin typeface="Times New Roman" pitchFamily="18" charset="0"/>
                <a:cs typeface="Times New Roman" pitchFamily="18" charset="0"/>
              </a:rPr>
              <a:t>Таълим технологияси </a:t>
            </a:r>
            <a:r>
              <a:rPr lang="uz-Cyrl-UZ" sz="2000">
                <a:solidFill>
                  <a:srgbClr val="000000"/>
                </a:solidFill>
                <a:latin typeface="Times New Roman" pitchFamily="18" charset="0"/>
                <a:cs typeface="Times New Roman" pitchFamily="18" charset="0"/>
              </a:rPr>
              <a:t>муаммолари бўйича Халқаро анжуманлар ўтказилди.</a:t>
            </a:r>
            <a:endParaRPr lang="ru-RU" sz="2000">
              <a:solidFill>
                <a:srgbClr val="000000"/>
              </a:solidFill>
              <a:latin typeface="Times New Roman" pitchFamily="18" charset="0"/>
              <a:cs typeface="Times New Roman" pitchFamily="18" charset="0"/>
            </a:endParaRPr>
          </a:p>
          <a:p>
            <a:pPr algn="just">
              <a:defRPr/>
            </a:pPr>
            <a:r>
              <a:rPr lang="uz-Cyrl-UZ" sz="2000">
                <a:solidFill>
                  <a:srgbClr val="000000"/>
                </a:solidFill>
                <a:latin typeface="Times New Roman" pitchFamily="18" charset="0"/>
                <a:cs typeface="Times New Roman" pitchFamily="18" charset="0"/>
              </a:rPr>
              <a:t>Бу </a:t>
            </a:r>
            <a:r>
              <a:rPr lang="uz-Cyrl-UZ" sz="2000" b="1">
                <a:solidFill>
                  <a:srgbClr val="000000"/>
                </a:solidFill>
                <a:latin typeface="Times New Roman" pitchFamily="18" charset="0"/>
                <a:cs typeface="Times New Roman" pitchFamily="18" charset="0"/>
              </a:rPr>
              <a:t>“Таълим техн</a:t>
            </a:r>
            <a:r>
              <a:rPr lang="ru-RU" sz="2000" b="1">
                <a:solidFill>
                  <a:srgbClr val="000000"/>
                </a:solidFill>
                <a:latin typeface="Times New Roman" pitchFamily="18" charset="0"/>
                <a:cs typeface="Times New Roman" pitchFamily="18" charset="0"/>
              </a:rPr>
              <a:t>о</a:t>
            </a:r>
            <a:r>
              <a:rPr lang="uz-Cyrl-UZ" sz="2000" b="1">
                <a:solidFill>
                  <a:srgbClr val="000000"/>
                </a:solidFill>
                <a:latin typeface="Times New Roman" pitchFamily="18" charset="0"/>
                <a:cs typeface="Times New Roman" pitchFamily="18" charset="0"/>
              </a:rPr>
              <a:t>логиялари” </a:t>
            </a:r>
            <a:r>
              <a:rPr lang="uz-Cyrl-UZ" sz="2000">
                <a:solidFill>
                  <a:srgbClr val="000000"/>
                </a:solidFill>
                <a:latin typeface="Times New Roman" pitchFamily="18" charset="0"/>
                <a:cs typeface="Times New Roman" pitchFamily="18" charset="0"/>
              </a:rPr>
              <a:t>деб атала бошлади.  </a:t>
            </a:r>
            <a:endParaRPr lang="ru-RU" sz="2000">
              <a:solidFill>
                <a:srgbClr val="000000"/>
              </a:solidFill>
              <a:latin typeface="Times New Roman" pitchFamily="18" charset="0"/>
              <a:cs typeface="Times New Roman" pitchFamily="18" charset="0"/>
            </a:endParaRPr>
          </a:p>
          <a:p>
            <a:pPr algn="just">
              <a:defRPr/>
            </a:pPr>
            <a:endParaRPr lang="ru-RU">
              <a:solidFill>
                <a:srgbClr val="000000"/>
              </a:solidFill>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ашивка 3"/>
          <p:cNvSpPr/>
          <p:nvPr/>
        </p:nvSpPr>
        <p:spPr>
          <a:xfrm>
            <a:off x="100013" y="4559300"/>
            <a:ext cx="1214437" cy="71437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schemeClr val="tx1"/>
              </a:solidFill>
            </a:endParaRPr>
          </a:p>
        </p:txBody>
      </p:sp>
      <p:sp>
        <p:nvSpPr>
          <p:cNvPr id="5" name="Скругленный прямоугольник 4"/>
          <p:cNvSpPr/>
          <p:nvPr/>
        </p:nvSpPr>
        <p:spPr>
          <a:xfrm>
            <a:off x="1428750" y="3714750"/>
            <a:ext cx="7500938" cy="2357438"/>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uz-Cyrl-UZ" sz="2000" dirty="0"/>
              <a:t>21 асрни бошлари. Педагогик технологиялар  - берилган ёки мавжуд шароитда педагогик вазифаларга мақбул эришиш йўлларини онгли лойиҳалаш.</a:t>
            </a:r>
            <a:endParaRPr lang="ru-RU" sz="2000" dirty="0"/>
          </a:p>
        </p:txBody>
      </p:sp>
      <p:sp>
        <p:nvSpPr>
          <p:cNvPr id="6" name="Нашивка 5"/>
          <p:cNvSpPr/>
          <p:nvPr/>
        </p:nvSpPr>
        <p:spPr>
          <a:xfrm>
            <a:off x="142875" y="1571625"/>
            <a:ext cx="1214438" cy="71437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schemeClr val="tx1"/>
              </a:solidFill>
            </a:endParaRPr>
          </a:p>
        </p:txBody>
      </p:sp>
      <p:sp>
        <p:nvSpPr>
          <p:cNvPr id="7" name="Скругленный прямоугольник 6"/>
          <p:cNvSpPr/>
          <p:nvPr/>
        </p:nvSpPr>
        <p:spPr>
          <a:xfrm>
            <a:off x="1428750" y="571500"/>
            <a:ext cx="7500938" cy="2857500"/>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just">
              <a:defRPr/>
            </a:pPr>
            <a:r>
              <a:rPr lang="uz-Cyrl-UZ" sz="2000">
                <a:solidFill>
                  <a:srgbClr val="000000"/>
                </a:solidFill>
              </a:rPr>
              <a:t>80-йилларда. ТТни – “таълим олиш шаклларини  мақбуллаштиришни ўз вазифалари деб қўювчи, бутун таълим бериш жараёнини ҳамда билимларни техникавий ва инсоний манбаларни ҳисобга олган ҳолда ўзлаштир</a:t>
            </a:r>
            <a:r>
              <a:rPr lang="ru-RU" sz="2000">
                <a:solidFill>
                  <a:srgbClr val="000000"/>
                </a:solidFill>
              </a:rPr>
              <a:t>и</a:t>
            </a:r>
            <a:r>
              <a:rPr lang="uz-Cyrl-UZ" sz="2000">
                <a:solidFill>
                  <a:srgbClr val="000000"/>
                </a:solidFill>
              </a:rPr>
              <a:t>ш ва уларнинг ўзаро ҳаракатини яратиш, қўллаш ва аниқлашнинг тизимли усули” деб тан олинган </a:t>
            </a:r>
            <a:r>
              <a:rPr lang="ru-RU" sz="2000">
                <a:solidFill>
                  <a:srgbClr val="000000"/>
                </a:solidFill>
              </a:rPr>
              <a:t>(ЮНЕСКО, 1986 </a:t>
            </a:r>
            <a:r>
              <a:rPr lang="uz-Cyrl-UZ" sz="2000">
                <a:solidFill>
                  <a:srgbClr val="000000"/>
                </a:solidFill>
              </a:rPr>
              <a:t>й</a:t>
            </a:r>
            <a:r>
              <a:rPr lang="ru-RU" sz="2000">
                <a:solidFill>
                  <a:srgbClr val="000000"/>
                </a:solidFill>
              </a:rPr>
              <a:t>.)</a:t>
            </a:r>
            <a:r>
              <a:rPr lang="uz-Cyrl-UZ" sz="2000">
                <a:solidFill>
                  <a:srgbClr val="000000"/>
                </a:solidFill>
              </a:rPr>
              <a:t>.  </a:t>
            </a:r>
          </a:p>
          <a:p>
            <a:pPr algn="just">
              <a:defRPr/>
            </a:pPr>
            <a:r>
              <a:rPr lang="ru-RU" sz="2000" b="1" i="1">
                <a:solidFill>
                  <a:srgbClr val="000000"/>
                </a:solidFill>
              </a:rPr>
              <a:t>«Педагоги</a:t>
            </a:r>
            <a:r>
              <a:rPr lang="uz-Cyrl-UZ" sz="2000" b="1" i="1">
                <a:solidFill>
                  <a:srgbClr val="000000"/>
                </a:solidFill>
              </a:rPr>
              <a:t>к</a:t>
            </a:r>
            <a:r>
              <a:rPr lang="ru-RU" sz="2000" b="1" i="1">
                <a:solidFill>
                  <a:srgbClr val="000000"/>
                </a:solidFill>
              </a:rPr>
              <a:t> технология»</a:t>
            </a:r>
            <a:r>
              <a:rPr lang="ru-RU" sz="2000">
                <a:solidFill>
                  <a:srgbClr val="000000"/>
                </a:solidFill>
              </a:rPr>
              <a:t> – </a:t>
            </a:r>
            <a:r>
              <a:rPr lang="uz-Cyrl-UZ" sz="2000">
                <a:solidFill>
                  <a:srgbClr val="000000"/>
                </a:solidFill>
              </a:rPr>
              <a:t>атамаси </a:t>
            </a:r>
            <a:r>
              <a:rPr lang="ru-RU" sz="2000">
                <a:solidFill>
                  <a:srgbClr val="000000"/>
                </a:solidFill>
              </a:rPr>
              <a:t> педагог</a:t>
            </a:r>
            <a:r>
              <a:rPr lang="uz-Cyrl-UZ" sz="2000">
                <a:solidFill>
                  <a:srgbClr val="000000"/>
                </a:solidFill>
              </a:rPr>
              <a:t>ика фанида вужудга келди</a:t>
            </a:r>
            <a:r>
              <a:rPr lang="ru-RU" sz="2000">
                <a:solidFill>
                  <a:srgbClr val="000000"/>
                </a:solidFill>
              </a:rPr>
              <a:t>.</a:t>
            </a:r>
          </a:p>
          <a:p>
            <a:pPr algn="just">
              <a:defRPr/>
            </a:pPr>
            <a:endParaRPr lang="ru-RU" sz="2000">
              <a:solidFill>
                <a:srgbClr val="000000"/>
              </a:solidFill>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a:grpSpLocks/>
          </p:cNvGrpSpPr>
          <p:nvPr/>
        </p:nvGrpSpPr>
        <p:grpSpPr bwMode="auto">
          <a:xfrm>
            <a:off x="611188" y="249238"/>
            <a:ext cx="8137525" cy="6394450"/>
            <a:chOff x="676" y="157"/>
            <a:chExt cx="4727" cy="4028"/>
          </a:xfrm>
        </p:grpSpPr>
        <p:sp>
          <p:nvSpPr>
            <p:cNvPr id="4" name="Куб 3"/>
            <p:cNvSpPr/>
            <p:nvPr/>
          </p:nvSpPr>
          <p:spPr>
            <a:xfrm>
              <a:off x="810" y="990"/>
              <a:ext cx="4410" cy="675"/>
            </a:xfrm>
            <a:prstGeom prst="cub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ru-RU" sz="2000" b="1" dirty="0" err="1">
                  <a:solidFill>
                    <a:schemeClr val="tx1"/>
                  </a:solidFill>
                  <a:latin typeface="Times New Roman" pitchFamily="18" charset="0"/>
                  <a:cs typeface="Times New Roman" pitchFamily="18" charset="0"/>
                </a:rPr>
                <a:t>сифат</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яъни</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таълимнинг</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белгиланган</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даражасини</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эгаллаш</a:t>
              </a:r>
              <a:r>
                <a:rPr lang="ru-RU" sz="2000" b="1" dirty="0">
                  <a:solidFill>
                    <a:schemeClr val="tx1"/>
                  </a:solidFill>
                  <a:latin typeface="Times New Roman" pitchFamily="18" charset="0"/>
                  <a:cs typeface="Times New Roman" pitchFamily="18" charset="0"/>
                </a:rPr>
                <a:t>;</a:t>
              </a:r>
            </a:p>
          </p:txBody>
        </p:sp>
        <p:sp>
          <p:nvSpPr>
            <p:cNvPr id="5" name="Куб 4"/>
            <p:cNvSpPr/>
            <p:nvPr/>
          </p:nvSpPr>
          <p:spPr>
            <a:xfrm>
              <a:off x="810" y="1800"/>
              <a:ext cx="4410" cy="765"/>
            </a:xfrm>
            <a:prstGeom prst="cub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ru-RU" sz="2000" b="1" dirty="0" err="1">
                  <a:solidFill>
                    <a:schemeClr val="tx1"/>
                  </a:solidFill>
                  <a:latin typeface="Times New Roman" pitchFamily="18" charset="0"/>
                  <a:cs typeface="Times New Roman" pitchFamily="18" charset="0"/>
                </a:rPr>
                <a:t>оммавий</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яъни</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таълимнинг</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белгиланган</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даражасини</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бир</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вақтнинг ўзида</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кўп</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сонли</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ўқувчилар эгаллашлари</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лозим</a:t>
              </a:r>
              <a:r>
                <a:rPr lang="ru-RU" sz="2000" b="1" dirty="0">
                  <a:solidFill>
                    <a:schemeClr val="tx1"/>
                  </a:solidFill>
                  <a:latin typeface="Times New Roman" pitchFamily="18" charset="0"/>
                  <a:cs typeface="Times New Roman" pitchFamily="18" charset="0"/>
                </a:rPr>
                <a:t>;</a:t>
              </a:r>
            </a:p>
          </p:txBody>
        </p:sp>
        <p:sp>
          <p:nvSpPr>
            <p:cNvPr id="6" name="Куб 5"/>
            <p:cNvSpPr/>
            <p:nvPr/>
          </p:nvSpPr>
          <p:spPr>
            <a:xfrm>
              <a:off x="765" y="2655"/>
              <a:ext cx="4410" cy="675"/>
            </a:xfrm>
            <a:prstGeom prst="cub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ru-RU" sz="2000" b="1" dirty="0" err="1">
                  <a:latin typeface="Times New Roman" pitchFamily="18" charset="0"/>
                  <a:cs typeface="Times New Roman" pitchFamily="18" charset="0"/>
                </a:rPr>
                <a:t>самарадорлик</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яъни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таълимга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сарф</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қилинган харажатлар</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албатта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максимал</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самара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бериши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лозим</a:t>
              </a:r>
              <a:r>
                <a:rPr lang="ru-RU" sz="2000" b="1" dirty="0">
                  <a:latin typeface="Times New Roman" pitchFamily="18" charset="0"/>
                  <a:cs typeface="Times New Roman" pitchFamily="18" charset="0"/>
                </a:rPr>
                <a:t>. </a:t>
              </a:r>
            </a:p>
          </p:txBody>
        </p:sp>
        <p:sp>
          <p:nvSpPr>
            <p:cNvPr id="8" name="Выноска со стрелкой вниз 7"/>
            <p:cNvSpPr/>
            <p:nvPr/>
          </p:nvSpPr>
          <p:spPr>
            <a:xfrm>
              <a:off x="720" y="180"/>
              <a:ext cx="4635" cy="765"/>
            </a:xfrm>
            <a:prstGeom prst="downArrowCallout">
              <a:avLst>
                <a:gd name="adj1" fmla="val 116428"/>
                <a:gd name="adj2" fmla="val 178042"/>
                <a:gd name="adj3" fmla="val 25000"/>
                <a:gd name="adj4" fmla="val 64977"/>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ru-RU" b="1" dirty="0">
                  <a:solidFill>
                    <a:schemeClr val="tx1"/>
                  </a:solidFill>
                  <a:latin typeface="Times New Roman" pitchFamily="18" charset="0"/>
                  <a:cs typeface="Times New Roman" pitchFamily="18" charset="0"/>
                </a:rPr>
                <a:t>ХОЗИРГИ ПАЙТДА ЎЗБЕКИСТОНДА ТАЪЛИМ ЖАРАЁНИГА ҚУЙИДАГИ ТАЛАБЛАР ҚЎЙИЛМОҚДА</a:t>
              </a:r>
              <a:endParaRPr lang="ru-RU" dirty="0">
                <a:solidFill>
                  <a:schemeClr val="tx1"/>
                </a:solidFill>
              </a:endParaRPr>
            </a:p>
          </p:txBody>
        </p:sp>
        <p:sp>
          <p:nvSpPr>
            <p:cNvPr id="9" name="Выноска со стрелкой вверх 8"/>
            <p:cNvSpPr/>
            <p:nvPr/>
          </p:nvSpPr>
          <p:spPr>
            <a:xfrm>
              <a:off x="765" y="3330"/>
              <a:ext cx="4635" cy="855"/>
            </a:xfrm>
            <a:prstGeom prst="upArrowCallout">
              <a:avLst>
                <a:gd name="adj1" fmla="val 91299"/>
                <a:gd name="adj2" fmla="val 159736"/>
                <a:gd name="adj3" fmla="val 25000"/>
                <a:gd name="adj4" fmla="val 64977"/>
              </a:avLst>
            </a:prstGeom>
            <a:gradFill flip="none" rotWithShape="1">
              <a:gsLst>
                <a:gs pos="0">
                  <a:schemeClr val="accent2">
                    <a:lumMod val="40000"/>
                    <a:lumOff val="60000"/>
                  </a:schemeClr>
                </a:gs>
                <a:gs pos="35000">
                  <a:schemeClr val="accent2">
                    <a:tint val="37000"/>
                    <a:satMod val="300000"/>
                  </a:schemeClr>
                </a:gs>
                <a:gs pos="100000">
                  <a:schemeClr val="accent2">
                    <a:tint val="15000"/>
                    <a:satMod val="350000"/>
                  </a:schemeClr>
                </a:gs>
              </a:gsLst>
              <a:lin ang="5400000" scaled="1"/>
              <a:tileRect/>
            </a:gra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b="1" dirty="0">
                  <a:solidFill>
                    <a:schemeClr val="tx1"/>
                  </a:solidFill>
                </a:rPr>
                <a:t>Ушбу вазифаларни ечиш таълим жараёнини технологиялаштиришга, инновацион таълим технологияларини ишлаб чиқиш ва тадбиқ этишга олиб келади</a:t>
              </a:r>
              <a:endParaRPr lang="ru-RU" b="1" dirty="0">
                <a:solidFill>
                  <a:schemeClr val="tx1"/>
                </a:solidFill>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Куб 5"/>
          <p:cNvSpPr/>
          <p:nvPr/>
        </p:nvSpPr>
        <p:spPr>
          <a:xfrm>
            <a:off x="500034" y="1285860"/>
            <a:ext cx="2214562" cy="928688"/>
          </a:xfrm>
          <a:prstGeom prst="cube">
            <a:avLst/>
          </a:prstGeom>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ru-RU" dirty="0" err="1">
                <a:latin typeface="Times New Roman" pitchFamily="18" charset="0"/>
                <a:cs typeface="Times New Roman" pitchFamily="18" charset="0"/>
              </a:rPr>
              <a:t>Ишлаб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чикариш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технологияси</a:t>
            </a:r>
            <a:endParaRPr lang="ru-RU" dirty="0">
              <a:latin typeface="Times New Roman" pitchFamily="18" charset="0"/>
              <a:cs typeface="Times New Roman" pitchFamily="18" charset="0"/>
            </a:endParaRPr>
          </a:p>
        </p:txBody>
      </p:sp>
      <p:sp>
        <p:nvSpPr>
          <p:cNvPr id="7" name="Куб 6"/>
          <p:cNvSpPr/>
          <p:nvPr/>
        </p:nvSpPr>
        <p:spPr>
          <a:xfrm>
            <a:off x="3143240" y="3429000"/>
            <a:ext cx="2286000" cy="1143000"/>
          </a:xfrm>
          <a:prstGeom prst="cube">
            <a:avLst>
              <a:gd name="adj" fmla="val 19783"/>
            </a:avLst>
          </a:prstGeom>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ru-RU" dirty="0" err="1">
                <a:latin typeface="Times New Roman" pitchFamily="18" charset="0"/>
                <a:cs typeface="Times New Roman" pitchFamily="18" charset="0"/>
              </a:rPr>
              <a:t>Таълимни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технологиялаш</a:t>
            </a:r>
            <a:endParaRPr lang="ru-RU" dirty="0">
              <a:latin typeface="Times New Roman" pitchFamily="18" charset="0"/>
              <a:cs typeface="Times New Roman" pitchFamily="18" charset="0"/>
            </a:endParaRPr>
          </a:p>
          <a:p>
            <a:pPr algn="ctr" fontAlgn="auto">
              <a:spcBef>
                <a:spcPts val="0"/>
              </a:spcBef>
              <a:spcAft>
                <a:spcPts val="0"/>
              </a:spcAft>
              <a:defRPr/>
            </a:pPr>
            <a:r>
              <a:rPr lang="ru-RU" dirty="0" err="1">
                <a:latin typeface="Times New Roman" pitchFamily="18" charset="0"/>
                <a:cs typeface="Times New Roman" pitchFamily="18" charset="0"/>
              </a:rPr>
              <a:t>тириш</a:t>
            </a:r>
            <a:endParaRPr lang="ru-RU" dirty="0">
              <a:latin typeface="Times New Roman" pitchFamily="18" charset="0"/>
              <a:cs typeface="Times New Roman" pitchFamily="18" charset="0"/>
            </a:endParaRPr>
          </a:p>
        </p:txBody>
      </p:sp>
      <p:sp>
        <p:nvSpPr>
          <p:cNvPr id="8" name="Куб 7"/>
          <p:cNvSpPr/>
          <p:nvPr/>
        </p:nvSpPr>
        <p:spPr>
          <a:xfrm>
            <a:off x="4643438" y="4714884"/>
            <a:ext cx="2214563" cy="928687"/>
          </a:xfrm>
          <a:prstGeom prst="cube">
            <a:avLst/>
          </a:prstGeom>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ru-RU" dirty="0" err="1">
                <a:latin typeface="Times New Roman" pitchFamily="18" charset="0"/>
                <a:cs typeface="Times New Roman" pitchFamily="18" charset="0"/>
              </a:rPr>
              <a:t>Таълим</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технологияси</a:t>
            </a:r>
            <a:endParaRPr lang="ru-RU" dirty="0">
              <a:latin typeface="Times New Roman" pitchFamily="18" charset="0"/>
              <a:cs typeface="Times New Roman" pitchFamily="18" charset="0"/>
            </a:endParaRPr>
          </a:p>
        </p:txBody>
      </p:sp>
      <p:sp>
        <p:nvSpPr>
          <p:cNvPr id="9" name="Куб 8"/>
          <p:cNvSpPr/>
          <p:nvPr/>
        </p:nvSpPr>
        <p:spPr>
          <a:xfrm>
            <a:off x="6286512" y="5786454"/>
            <a:ext cx="2143125" cy="785813"/>
          </a:xfrm>
          <a:prstGeom prst="cube">
            <a:avLst/>
          </a:prstGeom>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ru-RU" dirty="0" err="1">
                <a:latin typeface="Times New Roman" pitchFamily="18" charset="0"/>
                <a:cs typeface="Times New Roman" pitchFamily="18" charset="0"/>
              </a:rPr>
              <a:t>Ўқитиш технологияси</a:t>
            </a:r>
            <a:endParaRPr lang="ru-RU" dirty="0">
              <a:latin typeface="Times New Roman" pitchFamily="18" charset="0"/>
              <a:cs typeface="Times New Roman" pitchFamily="18" charset="0"/>
            </a:endParaRPr>
          </a:p>
        </p:txBody>
      </p:sp>
      <p:sp>
        <p:nvSpPr>
          <p:cNvPr id="11" name="Куб 10"/>
          <p:cNvSpPr/>
          <p:nvPr/>
        </p:nvSpPr>
        <p:spPr>
          <a:xfrm>
            <a:off x="1928794" y="2428868"/>
            <a:ext cx="2286000" cy="857250"/>
          </a:xfrm>
          <a:prstGeom prst="cube">
            <a:avLst/>
          </a:prstGeom>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ru-RU" dirty="0">
                <a:latin typeface="Times New Roman" pitchFamily="18" charset="0"/>
                <a:cs typeface="Times New Roman" pitchFamily="18" charset="0"/>
              </a:rPr>
              <a:t>Педагогик технология </a:t>
            </a:r>
          </a:p>
        </p:txBody>
      </p:sp>
      <p:sp>
        <p:nvSpPr>
          <p:cNvPr id="10" name="TextBox 9"/>
          <p:cNvSpPr txBox="1"/>
          <p:nvPr/>
        </p:nvSpPr>
        <p:spPr>
          <a:xfrm>
            <a:off x="357188" y="0"/>
            <a:ext cx="8501062" cy="1754188"/>
          </a:xfrm>
          <a:prstGeom prst="rect">
            <a:avLst/>
          </a:prstGeom>
          <a:noFill/>
        </p:spPr>
        <p:txBody>
          <a:bodyPr>
            <a:spAutoFit/>
          </a:bodyPr>
          <a:lstStyle/>
          <a:p>
            <a:pPr algn="ctr">
              <a:defRPr/>
            </a:pPr>
            <a:r>
              <a:rPr lang="uz-Cyrl-UZ" sz="3600" dirty="0">
                <a:solidFill>
                  <a:schemeClr val="accent1">
                    <a:lumMod val="75000"/>
                  </a:schemeClr>
                </a:solidFill>
                <a:latin typeface="Times New Roman" pitchFamily="18" charset="0"/>
                <a:cs typeface="Times New Roman" pitchFamily="18" charset="0"/>
              </a:rPr>
              <a:t>2. Таълимни технологиялаштириш соҳасида таъянч </a:t>
            </a:r>
            <a:r>
              <a:rPr lang="uz-Cyrl-UZ" sz="3600" dirty="0" smtClean="0">
                <a:solidFill>
                  <a:schemeClr val="accent1">
                    <a:lumMod val="75000"/>
                  </a:schemeClr>
                </a:solidFill>
                <a:latin typeface="Times New Roman" pitchFamily="18" charset="0"/>
                <a:cs typeface="Times New Roman" pitchFamily="18" charset="0"/>
              </a:rPr>
              <a:t>тушунчалар</a:t>
            </a:r>
            <a:endParaRPr lang="uz-Cyrl-UZ" sz="3600" dirty="0">
              <a:solidFill>
                <a:schemeClr val="accent1">
                  <a:lumMod val="75000"/>
                </a:schemeClr>
              </a:solidFill>
              <a:latin typeface="Times New Roman" pitchFamily="18" charset="0"/>
              <a:cs typeface="Times New Roman" pitchFamily="18" charset="0"/>
            </a:endParaRPr>
          </a:p>
          <a:p>
            <a:pPr>
              <a:defRPr/>
            </a:pPr>
            <a:endParaRPr lang="ru-RU" sz="3600" dirty="0">
              <a:solidFill>
                <a:schemeClr val="accent1">
                  <a:lumMod val="75000"/>
                </a:schemeClr>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Куб 4"/>
          <p:cNvSpPr/>
          <p:nvPr/>
        </p:nvSpPr>
        <p:spPr>
          <a:xfrm>
            <a:off x="285750" y="142875"/>
            <a:ext cx="8501063" cy="1357313"/>
          </a:xfrm>
          <a:prstGeom prst="cube">
            <a:avLst/>
          </a:prstGeom>
        </p:spPr>
        <p:style>
          <a:lnRef idx="1">
            <a:schemeClr val="accent3"/>
          </a:lnRef>
          <a:fillRef idx="2">
            <a:schemeClr val="accent3"/>
          </a:fillRef>
          <a:effectRef idx="1">
            <a:schemeClr val="accent3"/>
          </a:effectRef>
          <a:fontRef idx="minor">
            <a:schemeClr val="dk1"/>
          </a:fontRef>
        </p:style>
        <p:txBody>
          <a:bodyPr anchor="ctr"/>
          <a:lstStyle/>
          <a:p>
            <a:pPr algn="just">
              <a:defRPr/>
            </a:pPr>
            <a:r>
              <a:rPr lang="ru-RU" b="1" dirty="0">
                <a:latin typeface="Times New Roman" pitchFamily="18" charset="0"/>
                <a:cs typeface="Times New Roman" pitchFamily="18" charset="0"/>
              </a:rPr>
              <a:t>«Технология»</a:t>
            </a:r>
            <a:r>
              <a:rPr lang="uz-Cyrl-UZ" b="1" dirty="0"/>
              <a:t>  </a:t>
            </a:r>
            <a:r>
              <a:rPr lang="uz-Cyrl-UZ" sz="2000" dirty="0">
                <a:latin typeface="Times New Roman" pitchFamily="18" charset="0"/>
                <a:cs typeface="Times New Roman" pitchFamily="18" charset="0"/>
              </a:rPr>
              <a:t>юнонча сўздан келиб чиққан бўлиб </a:t>
            </a:r>
            <a:r>
              <a:rPr lang="uz-Cyrl-UZ" sz="2000" i="1" dirty="0">
                <a:latin typeface="Times New Roman" pitchFamily="18" charset="0"/>
                <a:cs typeface="Times New Roman" pitchFamily="18" charset="0"/>
              </a:rPr>
              <a:t>“techne”</a:t>
            </a:r>
            <a:r>
              <a:rPr lang="uz-Cyrl-UZ" sz="2000" dirty="0">
                <a:latin typeface="Times New Roman" pitchFamily="18" charset="0"/>
                <a:cs typeface="Times New Roman" pitchFamily="18" charset="0"/>
              </a:rPr>
              <a:t> - маҳорат, санъат, малака ва </a:t>
            </a:r>
            <a:r>
              <a:rPr lang="uz-Cyrl-UZ" sz="2000" i="1" dirty="0">
                <a:latin typeface="Times New Roman" pitchFamily="18" charset="0"/>
                <a:cs typeface="Times New Roman" pitchFamily="18" charset="0"/>
              </a:rPr>
              <a:t>“logos”</a:t>
            </a:r>
            <a:r>
              <a:rPr lang="uz-Cyrl-UZ" sz="2000" dirty="0">
                <a:latin typeface="Times New Roman" pitchFamily="18" charset="0"/>
                <a:cs typeface="Times New Roman" pitchFamily="18" charset="0"/>
              </a:rPr>
              <a:t> - сўз, таълимот маъноларини англатади.</a:t>
            </a:r>
            <a:r>
              <a:rPr lang="ru-RU" sz="2000" dirty="0">
                <a:latin typeface="Times New Roman" pitchFamily="18" charset="0"/>
                <a:cs typeface="Times New Roman" pitchFamily="18" charset="0"/>
              </a:rPr>
              <a:t>   </a:t>
            </a:r>
          </a:p>
        </p:txBody>
      </p:sp>
      <p:sp>
        <p:nvSpPr>
          <p:cNvPr id="6" name="Куб 5"/>
          <p:cNvSpPr/>
          <p:nvPr/>
        </p:nvSpPr>
        <p:spPr>
          <a:xfrm>
            <a:off x="357188" y="1643063"/>
            <a:ext cx="8429625" cy="5072062"/>
          </a:xfrm>
          <a:prstGeom prst="cube">
            <a:avLst>
              <a:gd name="adj" fmla="val 5760"/>
            </a:avLst>
          </a:prstGeom>
        </p:spPr>
        <p:style>
          <a:lnRef idx="1">
            <a:schemeClr val="accent3"/>
          </a:lnRef>
          <a:fillRef idx="2">
            <a:schemeClr val="accent3"/>
          </a:fillRef>
          <a:effectRef idx="1">
            <a:schemeClr val="accent3"/>
          </a:effectRef>
          <a:fontRef idx="minor">
            <a:schemeClr val="dk1"/>
          </a:fontRef>
        </p:style>
        <p:txBody>
          <a:bodyPr anchor="ctr"/>
          <a:lstStyle/>
          <a:p>
            <a:pPr algn="just">
              <a:defRPr/>
            </a:pPr>
            <a:r>
              <a:rPr lang="ru-RU" sz="2000" dirty="0">
                <a:latin typeface="Times New Roman" pitchFamily="18" charset="0"/>
                <a:cs typeface="Times New Roman" pitchFamily="18" charset="0"/>
              </a:rPr>
              <a:t>    </a:t>
            </a:r>
            <a:r>
              <a:rPr lang="uz-Cyrl-UZ" sz="2000" b="1" dirty="0">
                <a:latin typeface="Times New Roman" pitchFamily="18" charset="0"/>
                <a:cs typeface="Times New Roman" pitchFamily="18" charset="0"/>
              </a:rPr>
              <a:t> </a:t>
            </a:r>
            <a:r>
              <a:rPr lang="uz-Cyrl-UZ" sz="2100" b="1" dirty="0">
                <a:latin typeface="Times New Roman" pitchFamily="18" charset="0"/>
                <a:cs typeface="Times New Roman" pitchFamily="18" charset="0"/>
              </a:rPr>
              <a:t>И</a:t>
            </a:r>
            <a:r>
              <a:rPr lang="ru-RU" sz="2100" b="1" dirty="0" err="1">
                <a:latin typeface="Times New Roman" pitchFamily="18" charset="0"/>
                <a:cs typeface="Times New Roman" pitchFamily="18" charset="0"/>
              </a:rPr>
              <a:t>шлаб</a:t>
            </a:r>
            <a:r>
              <a:rPr lang="ru-RU" sz="2100" b="1" dirty="0">
                <a:latin typeface="Times New Roman" pitchFamily="18" charset="0"/>
                <a:cs typeface="Times New Roman" pitchFamily="18" charset="0"/>
              </a:rPr>
              <a:t> </a:t>
            </a:r>
            <a:r>
              <a:rPr lang="ru-RU" sz="2100" b="1" dirty="0" err="1">
                <a:latin typeface="Times New Roman" pitchFamily="18" charset="0"/>
                <a:cs typeface="Times New Roman" pitchFamily="18" charset="0"/>
              </a:rPr>
              <a:t>чи</a:t>
            </a:r>
            <a:r>
              <a:rPr lang="uz-Cyrl-UZ" sz="2100" b="1" dirty="0">
                <a:latin typeface="Times New Roman" pitchFamily="18" charset="0"/>
                <a:cs typeface="Times New Roman" pitchFamily="18" charset="0"/>
              </a:rPr>
              <a:t>қ</a:t>
            </a:r>
            <a:r>
              <a:rPr lang="ru-RU" sz="2100" b="1" dirty="0" err="1">
                <a:latin typeface="Times New Roman" pitchFamily="18" charset="0"/>
                <a:cs typeface="Times New Roman" pitchFamily="18" charset="0"/>
              </a:rPr>
              <a:t>ариш</a:t>
            </a:r>
            <a:r>
              <a:rPr lang="ru-RU" sz="2100" b="1" dirty="0">
                <a:latin typeface="Times New Roman" pitchFamily="18" charset="0"/>
                <a:cs typeface="Times New Roman" pitchFamily="18" charset="0"/>
              </a:rPr>
              <a:t> </a:t>
            </a:r>
            <a:r>
              <a:rPr lang="ru-RU" sz="2100" b="1" dirty="0" err="1">
                <a:latin typeface="Times New Roman" pitchFamily="18" charset="0"/>
                <a:cs typeface="Times New Roman" pitchFamily="18" charset="0"/>
              </a:rPr>
              <a:t>технологияси</a:t>
            </a:r>
            <a:r>
              <a:rPr lang="ru-RU" sz="2100" b="1" dirty="0">
                <a:latin typeface="Times New Roman" pitchFamily="18" charset="0"/>
                <a:cs typeface="Times New Roman" pitchFamily="18" charset="0"/>
              </a:rPr>
              <a:t>:</a:t>
            </a:r>
            <a:r>
              <a:rPr lang="ru-RU" sz="2100" dirty="0">
                <a:latin typeface="Times New Roman" pitchFamily="18" charset="0"/>
                <a:cs typeface="Times New Roman" pitchFamily="18" charset="0"/>
              </a:rPr>
              <a:t> </a:t>
            </a:r>
          </a:p>
          <a:p>
            <a:pPr algn="just">
              <a:buFont typeface="Wingdings" pitchFamily="2" charset="2"/>
              <a:buChar char="Ø"/>
              <a:defRPr/>
            </a:pPr>
            <a:r>
              <a:rPr lang="uz-Cyrl-UZ" sz="2100" dirty="0">
                <a:latin typeface="Times New Roman" pitchFamily="18" charset="0"/>
                <a:cs typeface="Times New Roman" pitchFamily="18" charset="0"/>
              </a:rPr>
              <a:t> х</a:t>
            </a:r>
            <a:r>
              <a:rPr lang="ru-RU" sz="2100" dirty="0" err="1">
                <a:latin typeface="Times New Roman" pitchFamily="18" charset="0"/>
                <a:cs typeface="Times New Roman" pitchFamily="18" charset="0"/>
              </a:rPr>
              <a:t>омашё</a:t>
            </a:r>
            <a:r>
              <a:rPr lang="ru-RU" sz="2100" dirty="0">
                <a:latin typeface="Times New Roman" pitchFamily="18" charset="0"/>
                <a:cs typeface="Times New Roman" pitchFamily="18" charset="0"/>
              </a:rPr>
              <a:t>, материал, ярим </a:t>
            </a:r>
            <a:r>
              <a:rPr lang="ru-RU" sz="2100" dirty="0" err="1">
                <a:latin typeface="Times New Roman" pitchFamily="18" charset="0"/>
                <a:cs typeface="Times New Roman" pitchFamily="18" charset="0"/>
              </a:rPr>
              <a:t>тайёр</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ма</a:t>
            </a:r>
            <a:r>
              <a:rPr lang="uz-Cyrl-UZ" sz="2100" dirty="0">
                <a:latin typeface="Times New Roman" pitchFamily="18" charset="0"/>
                <a:cs typeface="Times New Roman" pitchFamily="18" charset="0"/>
              </a:rPr>
              <a:t>ҳ</a:t>
            </a:r>
            <a:r>
              <a:rPr lang="ru-RU" sz="2100" dirty="0" err="1">
                <a:latin typeface="Times New Roman" pitchFamily="18" charset="0"/>
                <a:cs typeface="Times New Roman" pitchFamily="18" charset="0"/>
              </a:rPr>
              <a:t>сулотларни</a:t>
            </a:r>
            <a:r>
              <a:rPr lang="ru-RU" sz="2100" dirty="0">
                <a:latin typeface="Times New Roman" pitchFamily="18" charset="0"/>
                <a:cs typeface="Times New Roman" pitchFamily="18" charset="0"/>
              </a:rPr>
              <a:t> олиш, </a:t>
            </a:r>
            <a:r>
              <a:rPr lang="ru-RU" sz="2100" dirty="0" err="1">
                <a:latin typeface="Times New Roman" pitchFamily="18" charset="0"/>
                <a:cs typeface="Times New Roman" pitchFamily="18" charset="0"/>
              </a:rPr>
              <a:t>уларни</a:t>
            </a:r>
            <a:r>
              <a:rPr lang="ru-RU" sz="2100" dirty="0">
                <a:latin typeface="Times New Roman" pitchFamily="18" charset="0"/>
                <a:cs typeface="Times New Roman" pitchFamily="18" charset="0"/>
              </a:rPr>
              <a:t> </a:t>
            </a:r>
            <a:r>
              <a:rPr lang="uz-Cyrl-UZ" sz="2100" dirty="0">
                <a:latin typeface="Times New Roman" pitchFamily="18" charset="0"/>
                <a:cs typeface="Times New Roman" pitchFamily="18" charset="0"/>
              </a:rPr>
              <a:t>қ</a:t>
            </a:r>
            <a:r>
              <a:rPr lang="ru-RU" sz="2100" dirty="0" err="1">
                <a:latin typeface="Times New Roman" pitchFamily="18" charset="0"/>
                <a:cs typeface="Times New Roman" pitchFamily="18" charset="0"/>
              </a:rPr>
              <a:t>айта</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тайёрлаш</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ёки</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уларга</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ишлов</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бериш</a:t>
            </a:r>
            <a:r>
              <a:rPr lang="ru-RU" sz="2100" dirty="0">
                <a:latin typeface="Times New Roman" pitchFamily="18" charset="0"/>
                <a:cs typeface="Times New Roman" pitchFamily="18" charset="0"/>
              </a:rPr>
              <a:t> </a:t>
            </a:r>
            <a:r>
              <a:rPr lang="ru-RU" sz="2100" i="1" dirty="0" err="1">
                <a:latin typeface="Times New Roman" pitchFamily="18" charset="0"/>
                <a:cs typeface="Times New Roman" pitchFamily="18" charset="0"/>
              </a:rPr>
              <a:t>й</a:t>
            </a:r>
            <a:r>
              <a:rPr lang="uz-Cyrl-UZ" sz="2100" i="1" dirty="0">
                <a:latin typeface="Times New Roman" pitchFamily="18" charset="0"/>
                <a:cs typeface="Times New Roman" pitchFamily="18" charset="0"/>
              </a:rPr>
              <a:t>ў</a:t>
            </a:r>
            <a:r>
              <a:rPr lang="ru-RU" sz="2100" i="1" dirty="0">
                <a:latin typeface="Times New Roman" pitchFamily="18" charset="0"/>
                <a:cs typeface="Times New Roman" pitchFamily="18" charset="0"/>
              </a:rPr>
              <a:t>л ва </a:t>
            </a:r>
            <a:r>
              <a:rPr lang="ru-RU" sz="2100" i="1" dirty="0" err="1">
                <a:latin typeface="Times New Roman" pitchFamily="18" charset="0"/>
                <a:cs typeface="Times New Roman" pitchFamily="18" charset="0"/>
              </a:rPr>
              <a:t>усулларининг</a:t>
            </a:r>
            <a:r>
              <a:rPr lang="ru-RU" sz="2100" i="1" dirty="0">
                <a:latin typeface="Times New Roman" pitchFamily="18" charset="0"/>
                <a:cs typeface="Times New Roman" pitchFamily="18" charset="0"/>
              </a:rPr>
              <a:t> </a:t>
            </a:r>
            <a:r>
              <a:rPr lang="ru-RU" sz="2100" i="1" dirty="0" err="1">
                <a:latin typeface="Times New Roman" pitchFamily="18" charset="0"/>
                <a:cs typeface="Times New Roman" pitchFamily="18" charset="0"/>
              </a:rPr>
              <a:t>йи</a:t>
            </a:r>
            <a:r>
              <a:rPr lang="uz-Cyrl-UZ" sz="2100" i="1" dirty="0">
                <a:latin typeface="Times New Roman" pitchFamily="18" charset="0"/>
                <a:cs typeface="Times New Roman" pitchFamily="18" charset="0"/>
              </a:rPr>
              <a:t>ғ</a:t>
            </a:r>
            <a:r>
              <a:rPr lang="ru-RU" sz="2100" i="1" dirty="0" err="1">
                <a:latin typeface="Times New Roman" pitchFamily="18" charset="0"/>
                <a:cs typeface="Times New Roman" pitchFamily="18" charset="0"/>
              </a:rPr>
              <a:t>индиси</a:t>
            </a:r>
            <a:r>
              <a:rPr lang="ru-RU" sz="2100" i="1" dirty="0">
                <a:latin typeface="Times New Roman" pitchFamily="18" charset="0"/>
                <a:cs typeface="Times New Roman" pitchFamily="18" charset="0"/>
              </a:rPr>
              <a:t> </a:t>
            </a:r>
            <a:r>
              <a:rPr lang="ru-RU" sz="2100" dirty="0">
                <a:latin typeface="Times New Roman" pitchFamily="18" charset="0"/>
                <a:cs typeface="Times New Roman" pitchFamily="18" charset="0"/>
              </a:rPr>
              <a:t>(</a:t>
            </a:r>
            <a:r>
              <a:rPr lang="ru-RU" sz="2100" dirty="0" err="1">
                <a:latin typeface="Times New Roman" pitchFamily="18" charset="0"/>
                <a:cs typeface="Times New Roman" pitchFamily="18" charset="0"/>
              </a:rPr>
              <a:t>технологияни</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жараёнли-баёнли</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томони</a:t>
            </a:r>
            <a:r>
              <a:rPr lang="ru-RU" sz="2100" dirty="0">
                <a:latin typeface="Times New Roman" pitchFamily="18" charset="0"/>
                <a:cs typeface="Times New Roman" pitchFamily="18" charset="0"/>
              </a:rPr>
              <a:t>);</a:t>
            </a:r>
          </a:p>
          <a:p>
            <a:pPr algn="just">
              <a:buFont typeface="Wingdings" pitchFamily="2" charset="2"/>
              <a:buChar char="Ø"/>
              <a:defRPr/>
            </a:pPr>
            <a:r>
              <a:rPr lang="uz-Cyrl-UZ" sz="2100" dirty="0">
                <a:latin typeface="Times New Roman" pitchFamily="18" charset="0"/>
                <a:cs typeface="Times New Roman" pitchFamily="18" charset="0"/>
              </a:rPr>
              <a:t> юқорида кўрсатилган йўл ва усулларни ишлаб чиқувчи ва такомиллаштирувчи </a:t>
            </a:r>
            <a:r>
              <a:rPr lang="uz-Cyrl-UZ" sz="2100" i="1" dirty="0">
                <a:latin typeface="Times New Roman" pitchFamily="18" charset="0"/>
                <a:cs typeface="Times New Roman" pitchFamily="18" charset="0"/>
              </a:rPr>
              <a:t>илмий фан</a:t>
            </a:r>
            <a:r>
              <a:rPr lang="uz-Cyrl-UZ" sz="2100" dirty="0">
                <a:latin typeface="Times New Roman" pitchFamily="18" charset="0"/>
                <a:cs typeface="Times New Roman" pitchFamily="18" charset="0"/>
              </a:rPr>
              <a:t>. Технологияни илм сифатидаги вазифаси, моддий манба ва вақтлар кам сарфлашни талаб этувчи самарали ва тежамкор ишлаб чиқариш жараёнларини аниқлаш ва амалиётда улардан фойдаланишни аниқлаш мақсадидаги қонуниятларни топиш ҳисобланади (илмий томони); </a:t>
            </a:r>
            <a:endParaRPr lang="ru-RU" sz="2100" dirty="0">
              <a:latin typeface="Times New Roman" pitchFamily="18" charset="0"/>
              <a:cs typeface="Times New Roman" pitchFamily="18" charset="0"/>
            </a:endParaRPr>
          </a:p>
          <a:p>
            <a:pPr algn="just">
              <a:buFont typeface="Wingdings" pitchFamily="2" charset="2"/>
              <a:buChar char="Ø"/>
              <a:defRPr/>
            </a:pPr>
            <a:r>
              <a:rPr lang="uz-Cyrl-UZ" sz="2100" i="1" dirty="0">
                <a:latin typeface="Times New Roman" pitchFamily="18" charset="0"/>
                <a:cs typeface="Times New Roman" pitchFamily="18" charset="0"/>
              </a:rPr>
              <a:t> жараённинг ўзи</a:t>
            </a:r>
            <a:r>
              <a:rPr lang="uz-Cyrl-UZ" sz="2100" dirty="0">
                <a:latin typeface="Times New Roman" pitchFamily="18" charset="0"/>
                <a:cs typeface="Times New Roman" pitchFamily="18" charset="0"/>
              </a:rPr>
              <a:t> – топилмани қазиб олиш ҳаракатлари, ишлов бериш, қайта ишлаш, транспортда ташиш, омборга жойлаш, сақлаш, шунингдек ишлаб чиқаришнинг техник назорати (жараёнли ҳаракат томони).</a:t>
            </a:r>
            <a:endParaRPr lang="ru-RU" sz="2100" dirty="0">
              <a:latin typeface="Times New Roman" pitchFamily="18" charset="0"/>
              <a:cs typeface="Times New Roman" pitchFamily="18" charset="0"/>
            </a:endParaRPr>
          </a:p>
          <a:p>
            <a:pPr algn="ctr">
              <a:defRPr/>
            </a:pP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flipH="1">
            <a:off x="2362200" y="2133600"/>
            <a:ext cx="1066800" cy="381000"/>
          </a:xfrm>
          <a:prstGeom prst="line">
            <a:avLst/>
          </a:prstGeom>
          <a:noFill/>
          <a:ln w="9525">
            <a:solidFill>
              <a:schemeClr val="tx1"/>
            </a:solidFill>
            <a:round/>
            <a:headEnd/>
            <a:tailEnd/>
          </a:ln>
          <a:effectLst/>
        </p:spPr>
        <p:txBody>
          <a:bodyPr/>
          <a:lstStyle/>
          <a:p>
            <a:endParaRPr lang="ru-RU"/>
          </a:p>
        </p:txBody>
      </p:sp>
      <p:sp>
        <p:nvSpPr>
          <p:cNvPr id="5" name="Line 11"/>
          <p:cNvSpPr>
            <a:spLocks noChangeShapeType="1"/>
          </p:cNvSpPr>
          <p:nvPr/>
        </p:nvSpPr>
        <p:spPr bwMode="auto">
          <a:xfrm>
            <a:off x="5562600" y="2133600"/>
            <a:ext cx="1143000" cy="457200"/>
          </a:xfrm>
          <a:prstGeom prst="line">
            <a:avLst/>
          </a:prstGeom>
          <a:noFill/>
          <a:ln w="9525">
            <a:solidFill>
              <a:schemeClr val="tx1"/>
            </a:solidFill>
            <a:round/>
            <a:headEnd/>
            <a:tailEnd/>
          </a:ln>
          <a:effectLst/>
        </p:spPr>
        <p:txBody>
          <a:bodyPr/>
          <a:lstStyle/>
          <a:p>
            <a:endParaRPr lang="ru-RU"/>
          </a:p>
        </p:txBody>
      </p:sp>
      <p:sp>
        <p:nvSpPr>
          <p:cNvPr id="6" name="Oval 12"/>
          <p:cNvSpPr>
            <a:spLocks noChangeArrowheads="1"/>
          </p:cNvSpPr>
          <p:nvPr/>
        </p:nvSpPr>
        <p:spPr bwMode="auto">
          <a:xfrm>
            <a:off x="457200" y="2438400"/>
            <a:ext cx="2667000" cy="1066800"/>
          </a:xfrm>
          <a:prstGeom prst="ellipse">
            <a:avLst/>
          </a:prstGeom>
          <a:solidFill>
            <a:srgbClr val="FF99CC"/>
          </a:solidFill>
          <a:ln w="9525">
            <a:solidFill>
              <a:schemeClr val="tx1"/>
            </a:solidFill>
            <a:round/>
            <a:headEnd/>
            <a:tailEnd/>
          </a:ln>
          <a:effectLst/>
        </p:spPr>
        <p:txBody>
          <a:bodyPr wrap="none" anchor="ctr"/>
          <a:lstStyle/>
          <a:p>
            <a:pPr algn="ctr" eaLnBrk="1" hangingPunct="1"/>
            <a:r>
              <a:rPr lang="uz-Cyrl-UZ" sz="2000" dirty="0">
                <a:solidFill>
                  <a:srgbClr val="FFFFFF"/>
                </a:solidFill>
                <a:latin typeface="Times New Roman" pitchFamily="18" charset="0"/>
              </a:rPr>
              <a:t>Кадрлар тайёрлаш</a:t>
            </a:r>
          </a:p>
          <a:p>
            <a:pPr algn="ctr" eaLnBrk="1" hangingPunct="1"/>
            <a:r>
              <a:rPr lang="uz-Cyrl-UZ" sz="2000" dirty="0">
                <a:solidFill>
                  <a:srgbClr val="FFFFFF"/>
                </a:solidFill>
                <a:latin typeface="Times New Roman" pitchFamily="18" charset="0"/>
              </a:rPr>
              <a:t>Миллий дастури</a:t>
            </a:r>
            <a:endParaRPr lang="ru-RU" sz="2000" dirty="0">
              <a:solidFill>
                <a:srgbClr val="FFFFFF"/>
              </a:solidFill>
              <a:latin typeface="Times New Roman" pitchFamily="18" charset="0"/>
            </a:endParaRPr>
          </a:p>
        </p:txBody>
      </p:sp>
      <p:sp>
        <p:nvSpPr>
          <p:cNvPr id="7" name="Oval 14"/>
          <p:cNvSpPr>
            <a:spLocks noChangeArrowheads="1"/>
          </p:cNvSpPr>
          <p:nvPr/>
        </p:nvSpPr>
        <p:spPr bwMode="auto">
          <a:xfrm>
            <a:off x="6019800" y="2514600"/>
            <a:ext cx="2667000" cy="1066800"/>
          </a:xfrm>
          <a:prstGeom prst="ellipse">
            <a:avLst/>
          </a:prstGeom>
          <a:solidFill>
            <a:srgbClr val="FF99CC"/>
          </a:solidFill>
          <a:ln w="9525">
            <a:solidFill>
              <a:schemeClr val="tx1"/>
            </a:solidFill>
            <a:round/>
            <a:headEnd/>
            <a:tailEnd/>
          </a:ln>
          <a:effectLst/>
        </p:spPr>
        <p:txBody>
          <a:bodyPr wrap="none" anchor="ctr"/>
          <a:lstStyle/>
          <a:p>
            <a:pPr algn="ctr" eaLnBrk="1" hangingPunct="1"/>
            <a:r>
              <a:rPr lang="uz-Cyrl-UZ" sz="1800" dirty="0">
                <a:solidFill>
                  <a:srgbClr val="FFFFFF"/>
                </a:solidFill>
                <a:latin typeface="Times New Roman" pitchFamily="18" charset="0"/>
              </a:rPr>
              <a:t>“</a:t>
            </a:r>
            <a:r>
              <a:rPr lang="uz-Cyrl-UZ" sz="2000" dirty="0">
                <a:solidFill>
                  <a:srgbClr val="FFFFFF"/>
                </a:solidFill>
                <a:latin typeface="Times New Roman" pitchFamily="18" charset="0"/>
              </a:rPr>
              <a:t>Таълим тўғрисида”ги </a:t>
            </a:r>
          </a:p>
          <a:p>
            <a:pPr algn="ctr" eaLnBrk="1" hangingPunct="1"/>
            <a:r>
              <a:rPr lang="uz-Cyrl-UZ" sz="2000" dirty="0">
                <a:solidFill>
                  <a:srgbClr val="FFFFFF"/>
                </a:solidFill>
                <a:latin typeface="Times New Roman" pitchFamily="18" charset="0"/>
              </a:rPr>
              <a:t>қонун</a:t>
            </a:r>
            <a:endParaRPr lang="ru-RU" sz="2000" dirty="0">
              <a:solidFill>
                <a:srgbClr val="FFFFFF"/>
              </a:solidFill>
              <a:latin typeface="Times New Roman" pitchFamily="18" charset="0"/>
            </a:endParaRPr>
          </a:p>
        </p:txBody>
      </p:sp>
      <p:sp>
        <p:nvSpPr>
          <p:cNvPr id="8" name="Line 33"/>
          <p:cNvSpPr>
            <a:spLocks noChangeShapeType="1"/>
          </p:cNvSpPr>
          <p:nvPr/>
        </p:nvSpPr>
        <p:spPr bwMode="auto">
          <a:xfrm>
            <a:off x="1752600" y="3505200"/>
            <a:ext cx="0" cy="762000"/>
          </a:xfrm>
          <a:prstGeom prst="line">
            <a:avLst/>
          </a:prstGeom>
          <a:noFill/>
          <a:ln w="9525">
            <a:solidFill>
              <a:schemeClr val="tx1"/>
            </a:solidFill>
            <a:round/>
            <a:headEnd/>
            <a:tailEnd type="triangle" w="med" len="med"/>
          </a:ln>
          <a:effectLst/>
        </p:spPr>
        <p:txBody>
          <a:bodyPr/>
          <a:lstStyle/>
          <a:p>
            <a:endParaRPr lang="ru-RU"/>
          </a:p>
        </p:txBody>
      </p:sp>
      <p:sp>
        <p:nvSpPr>
          <p:cNvPr id="9" name="Line 34"/>
          <p:cNvSpPr>
            <a:spLocks noChangeShapeType="1"/>
          </p:cNvSpPr>
          <p:nvPr/>
        </p:nvSpPr>
        <p:spPr bwMode="auto">
          <a:xfrm>
            <a:off x="7391400" y="3581400"/>
            <a:ext cx="0" cy="609600"/>
          </a:xfrm>
          <a:prstGeom prst="line">
            <a:avLst/>
          </a:prstGeom>
          <a:noFill/>
          <a:ln w="9525">
            <a:solidFill>
              <a:schemeClr val="tx1"/>
            </a:solidFill>
            <a:round/>
            <a:headEnd/>
            <a:tailEnd type="triangle" w="med" len="med"/>
          </a:ln>
          <a:effectLst/>
        </p:spPr>
        <p:txBody>
          <a:bodyPr/>
          <a:lstStyle/>
          <a:p>
            <a:endParaRPr lang="ru-RU"/>
          </a:p>
        </p:txBody>
      </p:sp>
      <p:sp>
        <p:nvSpPr>
          <p:cNvPr id="11" name="Oval 4"/>
          <p:cNvSpPr>
            <a:spLocks noGrp="1" noChangeArrowheads="1"/>
          </p:cNvSpPr>
          <p:nvPr>
            <p:ph idx="1"/>
          </p:nvPr>
        </p:nvSpPr>
        <p:spPr bwMode="auto">
          <a:xfrm>
            <a:off x="2714612" y="500063"/>
            <a:ext cx="3543296" cy="1857367"/>
          </a:xfrm>
          <a:prstGeom prst="ellipse">
            <a:avLst/>
          </a:prstGeom>
          <a:solidFill>
            <a:schemeClr val="accent1"/>
          </a:solidFill>
          <a:ln w="9525">
            <a:solidFill>
              <a:schemeClr val="tx1"/>
            </a:solidFill>
            <a:round/>
            <a:headEnd/>
            <a:tailEnd/>
          </a:ln>
          <a:effectLst/>
        </p:spPr>
        <p:txBody>
          <a:bodyPr wrap="none" anchor="ctr"/>
          <a:lstStyle/>
          <a:p>
            <a:pPr algn="ctr" eaLnBrk="1" hangingPunct="1"/>
            <a:r>
              <a:rPr lang="uz-Cyrl-UZ" sz="2800" dirty="0">
                <a:solidFill>
                  <a:srgbClr val="FFFFFF"/>
                </a:solidFill>
                <a:latin typeface="Times New Roman" pitchFamily="18" charset="0"/>
              </a:rPr>
              <a:t>Таълимда </a:t>
            </a:r>
          </a:p>
          <a:p>
            <a:pPr algn="ctr" eaLnBrk="1" hangingPunct="1"/>
            <a:r>
              <a:rPr lang="uz-Cyrl-UZ" sz="2800" dirty="0">
                <a:solidFill>
                  <a:srgbClr val="FFFFFF"/>
                </a:solidFill>
                <a:latin typeface="Times New Roman" pitchFamily="18" charset="0"/>
              </a:rPr>
              <a:t>инновация</a:t>
            </a:r>
            <a:endParaRPr lang="ru-RU" sz="2800" dirty="0">
              <a:solidFill>
                <a:srgbClr val="FFFFFF"/>
              </a:solidFill>
              <a:latin typeface="Times New Roman" pitchFamily="18" charset="0"/>
            </a:endParaRPr>
          </a:p>
        </p:txBody>
      </p:sp>
      <p:sp>
        <p:nvSpPr>
          <p:cNvPr id="12" name="Прямоугольник 11"/>
          <p:cNvSpPr/>
          <p:nvPr/>
        </p:nvSpPr>
        <p:spPr>
          <a:xfrm>
            <a:off x="285720" y="4214818"/>
            <a:ext cx="4643470" cy="3416320"/>
          </a:xfrm>
          <a:prstGeom prst="rect">
            <a:avLst/>
          </a:prstGeom>
        </p:spPr>
        <p:txBody>
          <a:bodyPr wrap="square">
            <a:spAutoFit/>
          </a:bodyPr>
          <a:lstStyle/>
          <a:p>
            <a:pPr fontAlgn="base"/>
            <a:r>
              <a:rPr lang="uz-Cyrl-UZ" b="1" u="sng" dirty="0" smtClean="0">
                <a:solidFill>
                  <a:srgbClr val="FFFFFF"/>
                </a:solidFill>
                <a:latin typeface="Times New Roman" pitchFamily="18" charset="0"/>
                <a:cs typeface="Times New Roman" pitchFamily="18" charset="0"/>
              </a:rPr>
              <a:t>т</a:t>
            </a:r>
            <a:r>
              <a:rPr lang="uz-Cyrl-UZ" b="1" u="sng" dirty="0" smtClean="0">
                <a:latin typeface="Times New Roman" pitchFamily="18" charset="0"/>
                <a:cs typeface="Times New Roman" pitchFamily="18" charset="0"/>
              </a:rPr>
              <a:t>Мақсад: </a:t>
            </a:r>
            <a:r>
              <a:rPr lang="uz-Cyrl-UZ" b="1" dirty="0" smtClean="0">
                <a:latin typeface="Times New Roman" pitchFamily="18" charset="0"/>
                <a:cs typeface="Times New Roman" pitchFamily="18" charset="0"/>
              </a:rPr>
              <a:t>таълим соҳасини тубдан ислоҳ қилиш,  уни ўтмишдан қолган мафкуравий қарашлар ва сарқитлардан тўла халос этиш, ривожланган демократик давлатлар даражасида, юксак маънавий ва ахлоқий талабларга жавоб берувчи юқори малакали кадрлар тайёрлаш Миллий тизимини яратишдир.</a:t>
            </a:r>
            <a:endParaRPr lang="ru-RU" dirty="0" smtClean="0">
              <a:latin typeface="Times New Roman" pitchFamily="18" charset="0"/>
              <a:cs typeface="Times New Roman" pitchFamily="18" charset="0"/>
            </a:endParaRPr>
          </a:p>
          <a:p>
            <a:pPr fontAlgn="base"/>
            <a:endParaRPr lang="uz-Cyrl-UZ" b="1" dirty="0" smtClean="0"/>
          </a:p>
          <a:p>
            <a:pPr fontAlgn="base"/>
            <a:endParaRPr lang="ru-RU" b="1" dirty="0" smtClean="0">
              <a:effectLst>
                <a:outerShdw blurRad="50800" dist="38100" algn="tr" rotWithShape="0">
                  <a:prstClr val="black">
                    <a:alpha val="40000"/>
                  </a:prstClr>
                </a:outerShdw>
              </a:effectLst>
            </a:endParaRPr>
          </a:p>
          <a:p>
            <a:pPr fontAlgn="base"/>
            <a:endParaRPr lang="uz-Cyrl-UZ" b="1" dirty="0" smtClean="0"/>
          </a:p>
          <a:p>
            <a:pPr fontAlgn="base">
              <a:spcBef>
                <a:spcPct val="0"/>
              </a:spcBef>
              <a:spcAft>
                <a:spcPct val="0"/>
              </a:spcAft>
            </a:pPr>
            <a:endParaRPr lang="uz-Cyrl-UZ" b="1" dirty="0" smtClean="0">
              <a:solidFill>
                <a:srgbClr val="FFFFFF"/>
              </a:solidFill>
              <a:latin typeface="Times New Roman" pitchFamily="18" charset="0"/>
              <a:cs typeface="Times New Roman" pitchFamily="18" charset="0"/>
            </a:endParaRPr>
          </a:p>
        </p:txBody>
      </p:sp>
      <p:sp>
        <p:nvSpPr>
          <p:cNvPr id="13" name="Прямоугольник 12"/>
          <p:cNvSpPr/>
          <p:nvPr/>
        </p:nvSpPr>
        <p:spPr>
          <a:xfrm>
            <a:off x="5143504" y="4286256"/>
            <a:ext cx="4143404" cy="2308324"/>
          </a:xfrm>
          <a:prstGeom prst="rect">
            <a:avLst/>
          </a:prstGeom>
        </p:spPr>
        <p:txBody>
          <a:bodyPr wrap="square">
            <a:spAutoFit/>
          </a:bodyPr>
          <a:lstStyle/>
          <a:p>
            <a:pPr fontAlgn="base">
              <a:spcBef>
                <a:spcPct val="0"/>
              </a:spcBef>
              <a:spcAft>
                <a:spcPct val="0"/>
              </a:spcAft>
            </a:pPr>
            <a:r>
              <a:rPr lang="uz-Cyrl-UZ" b="1" u="sng" dirty="0" smtClean="0">
                <a:latin typeface="Times New Roman" pitchFamily="18" charset="0"/>
                <a:cs typeface="Times New Roman" pitchFamily="18" charset="0"/>
              </a:rPr>
              <a:t>Мақсад: </a:t>
            </a:r>
            <a:r>
              <a:rPr lang="uz-Cyrl-UZ" b="1" dirty="0" smtClean="0">
                <a:latin typeface="Times New Roman" pitchFamily="18" charset="0"/>
                <a:cs typeface="Times New Roman" pitchFamily="18" charset="0"/>
              </a:rPr>
              <a:t>фуқароларга таълим, тарбия бериш, касб-ҳунар ўргатишнинг ҳуқуқий асосларини белгилайди ҳамда ҳар кимнинг билим олишдан иборат конституциявий ҳуқуқини таъминлашга қаратилган. </a:t>
            </a:r>
          </a:p>
          <a:p>
            <a:pPr lvl="0" fontAlgn="base">
              <a:spcBef>
                <a:spcPct val="0"/>
              </a:spcBef>
              <a:spcAft>
                <a:spcPct val="0"/>
              </a:spcAft>
            </a:pPr>
            <a:r>
              <a:rPr lang="uz-Cyrl-UZ" b="1" dirty="0" smtClean="0">
                <a:solidFill>
                  <a:srgbClr val="FFFFFF"/>
                </a:solidFill>
                <a:latin typeface="Times New Roman" pitchFamily="18" charset="0"/>
                <a:cs typeface="Times New Roman" pitchFamily="18" charset="0"/>
              </a:rPr>
              <a:t>и таъминлашга қаратилган. </a:t>
            </a:r>
            <a:endParaRPr lang="uz-Cyrl-UZ" b="1" dirty="0" smtClean="0">
              <a:solidFill>
                <a:srgbClr val="FFFFFF"/>
              </a:solidFill>
              <a:latin typeface="Arial" charset="0"/>
            </a:endParaRPr>
          </a:p>
          <a:p>
            <a:pPr lvl="0" fontAlgn="base">
              <a:spcBef>
                <a:spcPct val="0"/>
              </a:spcBef>
              <a:spcAft>
                <a:spcPct val="0"/>
              </a:spcAft>
            </a:pPr>
            <a:endParaRPr lang="uz-Cyrl-UZ" b="1" dirty="0" smtClean="0">
              <a:solidFill>
                <a:srgbClr val="FFFFFF"/>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 calcmode="lin" valueType="num">
                                      <p:cBhvr additive="base">
                                        <p:cTn id="7" dur="500" fill="hold"/>
                                        <p:tgtEl>
                                          <p:spTgt spid="11">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1">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anim calcmode="lin" valueType="num">
                                      <p:cBhvr additive="base">
                                        <p:cTn id="19"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bg/>
                                          </p:spTgt>
                                        </p:tgtEl>
                                        <p:attrNameLst>
                                          <p:attrName>style.visibility</p:attrName>
                                        </p:attrNameLst>
                                      </p:cBhvr>
                                      <p:to>
                                        <p:strVal val="visible"/>
                                      </p:to>
                                    </p:set>
                                    <p:anim calcmode="lin" valueType="num">
                                      <p:cBhvr additive="base">
                                        <p:cTn id="25" dur="500" fill="hold"/>
                                        <p:tgtEl>
                                          <p:spTgt spid="6">
                                            <p:bg/>
                                          </p:spTgt>
                                        </p:tgtEl>
                                        <p:attrNameLst>
                                          <p:attrName>ppt_x</p:attrName>
                                        </p:attrNameLst>
                                      </p:cBhvr>
                                      <p:tavLst>
                                        <p:tav tm="0">
                                          <p:val>
                                            <p:strVal val="#ppt_x"/>
                                          </p:val>
                                        </p:tav>
                                        <p:tav tm="100000">
                                          <p:val>
                                            <p:strVal val="#ppt_x"/>
                                          </p:val>
                                        </p:tav>
                                      </p:tavLst>
                                    </p:anim>
                                    <p:anim calcmode="lin" valueType="num">
                                      <p:cBhvr additive="base">
                                        <p:cTn id="26" dur="500" fill="hold"/>
                                        <p:tgtEl>
                                          <p:spTgt spid="6">
                                            <p:bg/>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 calcmode="lin" valueType="num">
                                      <p:cBhvr additive="base">
                                        <p:cTn id="3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1" end="1"/>
                                            </p:txEl>
                                          </p:spTgt>
                                        </p:tgtEl>
                                        <p:attrNameLst>
                                          <p:attrName>style.visibility</p:attrName>
                                        </p:attrNameLst>
                                      </p:cBhvr>
                                      <p:to>
                                        <p:strVal val="visible"/>
                                      </p:to>
                                    </p:set>
                                    <p:anim calcmode="lin" valueType="num">
                                      <p:cBhvr additive="base">
                                        <p:cTn id="3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bg/>
                                          </p:spTgt>
                                        </p:tgtEl>
                                        <p:attrNameLst>
                                          <p:attrName>style.visibility</p:attrName>
                                        </p:attrNameLst>
                                      </p:cBhvr>
                                      <p:to>
                                        <p:strVal val="visible"/>
                                      </p:to>
                                    </p:set>
                                    <p:anim calcmode="lin" valueType="num">
                                      <p:cBhvr additive="base">
                                        <p:cTn id="43" dur="500" fill="hold"/>
                                        <p:tgtEl>
                                          <p:spTgt spid="7">
                                            <p:bg/>
                                          </p:spTgt>
                                        </p:tgtEl>
                                        <p:attrNameLst>
                                          <p:attrName>ppt_x</p:attrName>
                                        </p:attrNameLst>
                                      </p:cBhvr>
                                      <p:tavLst>
                                        <p:tav tm="0">
                                          <p:val>
                                            <p:strVal val="#ppt_x"/>
                                          </p:val>
                                        </p:tav>
                                        <p:tav tm="100000">
                                          <p:val>
                                            <p:strVal val="#ppt_x"/>
                                          </p:val>
                                        </p:tav>
                                      </p:tavLst>
                                    </p:anim>
                                    <p:anim calcmode="lin" valueType="num">
                                      <p:cBhvr additive="base">
                                        <p:cTn id="44" dur="500" fill="hold"/>
                                        <p:tgtEl>
                                          <p:spTgt spid="7">
                                            <p:bg/>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7">
                                            <p:txEl>
                                              <p:pRg st="0" end="0"/>
                                            </p:txEl>
                                          </p:spTgt>
                                        </p:tgtEl>
                                        <p:attrNameLst>
                                          <p:attrName>style.visibility</p:attrName>
                                        </p:attrNameLst>
                                      </p:cBhvr>
                                      <p:to>
                                        <p:strVal val="visible"/>
                                      </p:to>
                                    </p:set>
                                    <p:anim calcmode="lin" valueType="num">
                                      <p:cBhvr additive="base">
                                        <p:cTn id="4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7">
                                            <p:txEl>
                                              <p:pRg st="1" end="1"/>
                                            </p:txEl>
                                          </p:spTgt>
                                        </p:tgtEl>
                                        <p:attrNameLst>
                                          <p:attrName>style.visibility</p:attrName>
                                        </p:attrNameLst>
                                      </p:cBhvr>
                                      <p:to>
                                        <p:strVal val="visible"/>
                                      </p:to>
                                    </p:set>
                                    <p:anim calcmode="lin" valueType="num">
                                      <p:cBhvr additive="base">
                                        <p:cTn id="55"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2">
                                            <p:txEl>
                                              <p:pRg st="0" end="0"/>
                                            </p:txEl>
                                          </p:spTgt>
                                        </p:tgtEl>
                                        <p:attrNameLst>
                                          <p:attrName>style.visibility</p:attrName>
                                        </p:attrNameLst>
                                      </p:cBhvr>
                                      <p:to>
                                        <p:strVal val="visible"/>
                                      </p:to>
                                    </p:set>
                                    <p:anim calcmode="lin" valueType="num">
                                      <p:cBhvr additive="base">
                                        <p:cTn id="6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3">
                                            <p:txEl>
                                              <p:pRg st="0" end="0"/>
                                            </p:txEl>
                                          </p:spTgt>
                                        </p:tgtEl>
                                        <p:attrNameLst>
                                          <p:attrName>style.visibility</p:attrName>
                                        </p:attrNameLst>
                                      </p:cBhvr>
                                      <p:to>
                                        <p:strVal val="visible"/>
                                      </p:to>
                                    </p:set>
                                    <p:anim calcmode="lin" valueType="num">
                                      <p:cBhvr additive="base">
                                        <p:cTn id="6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3">
                                            <p:txEl>
                                              <p:pRg st="1" end="1"/>
                                            </p:txEl>
                                          </p:spTgt>
                                        </p:tgtEl>
                                        <p:attrNameLst>
                                          <p:attrName>style.visibility</p:attrName>
                                        </p:attrNameLst>
                                      </p:cBhvr>
                                      <p:to>
                                        <p:strVal val="visible"/>
                                      </p:to>
                                    </p:set>
                                    <p:anim calcmode="lin" valueType="num">
                                      <p:cBhvr additive="base">
                                        <p:cTn id="7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P spid="7" grpId="0" build="p" animBg="1"/>
      <p:bldP spid="11" grpId="0" build="p" animBg="1"/>
      <p:bldP spid="12" grpId="0" build="p"/>
      <p:bldP spid="1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1160463" y="5465763"/>
            <a:ext cx="457200" cy="457200"/>
            <a:chOff x="4830" y="7567"/>
            <a:chExt cx="379" cy="376"/>
          </a:xfrm>
        </p:grpSpPr>
        <p:sp>
          <p:nvSpPr>
            <p:cNvPr id="68659" name="AutoShape 5"/>
            <p:cNvSpPr>
              <a:spLocks noChangeAspect="1" noChangeArrowheads="1" noTextEdit="1"/>
            </p:cNvSpPr>
            <p:nvPr/>
          </p:nvSpPr>
          <p:spPr bwMode="auto">
            <a:xfrm>
              <a:off x="4830" y="7567"/>
              <a:ext cx="379" cy="376"/>
            </a:xfrm>
            <a:prstGeom prst="rect">
              <a:avLst/>
            </a:prstGeom>
            <a:noFill/>
            <a:ln w="9525">
              <a:noFill/>
              <a:miter lim="800000"/>
              <a:headEnd/>
              <a:tailEnd/>
            </a:ln>
          </p:spPr>
          <p:txBody>
            <a:bodyPr/>
            <a:lstStyle/>
            <a:p>
              <a:endParaRPr lang="ru-RU"/>
            </a:p>
          </p:txBody>
        </p:sp>
      </p:grpSp>
      <p:sp>
        <p:nvSpPr>
          <p:cNvPr id="68611" name="Line 6"/>
          <p:cNvSpPr>
            <a:spLocks noChangeShapeType="1"/>
          </p:cNvSpPr>
          <p:nvPr/>
        </p:nvSpPr>
        <p:spPr bwMode="auto">
          <a:xfrm>
            <a:off x="1600200" y="1981200"/>
            <a:ext cx="0" cy="533400"/>
          </a:xfrm>
          <a:prstGeom prst="line">
            <a:avLst/>
          </a:prstGeom>
          <a:noFill/>
          <a:ln w="9525">
            <a:solidFill>
              <a:srgbClr val="000000"/>
            </a:solidFill>
            <a:round/>
            <a:headEnd/>
            <a:tailEnd type="triangle" w="med" len="med"/>
          </a:ln>
        </p:spPr>
        <p:txBody>
          <a:bodyPr/>
          <a:lstStyle/>
          <a:p>
            <a:endParaRPr lang="ru-RU"/>
          </a:p>
        </p:txBody>
      </p:sp>
      <p:sp>
        <p:nvSpPr>
          <p:cNvPr id="68612" name="Line 7"/>
          <p:cNvSpPr>
            <a:spLocks noChangeShapeType="1"/>
          </p:cNvSpPr>
          <p:nvPr/>
        </p:nvSpPr>
        <p:spPr bwMode="auto">
          <a:xfrm>
            <a:off x="7315200" y="1981200"/>
            <a:ext cx="0" cy="533400"/>
          </a:xfrm>
          <a:prstGeom prst="line">
            <a:avLst/>
          </a:prstGeom>
          <a:noFill/>
          <a:ln w="9525">
            <a:solidFill>
              <a:srgbClr val="000000"/>
            </a:solidFill>
            <a:round/>
            <a:headEnd/>
            <a:tailEnd type="triangle" w="med" len="med"/>
          </a:ln>
        </p:spPr>
        <p:txBody>
          <a:bodyPr/>
          <a:lstStyle/>
          <a:p>
            <a:endParaRPr lang="ru-RU"/>
          </a:p>
        </p:txBody>
      </p:sp>
      <p:sp>
        <p:nvSpPr>
          <p:cNvPr id="68613" name="Line 8"/>
          <p:cNvSpPr>
            <a:spLocks noChangeShapeType="1"/>
          </p:cNvSpPr>
          <p:nvPr/>
        </p:nvSpPr>
        <p:spPr bwMode="auto">
          <a:xfrm>
            <a:off x="9161463" y="3187700"/>
            <a:ext cx="0" cy="342900"/>
          </a:xfrm>
          <a:prstGeom prst="line">
            <a:avLst/>
          </a:prstGeom>
          <a:noFill/>
          <a:ln w="9525">
            <a:solidFill>
              <a:srgbClr val="000000"/>
            </a:solidFill>
            <a:round/>
            <a:headEnd/>
            <a:tailEnd type="triangle" w="med" len="med"/>
          </a:ln>
        </p:spPr>
        <p:txBody>
          <a:bodyPr/>
          <a:lstStyle/>
          <a:p>
            <a:endParaRPr lang="ru-RU"/>
          </a:p>
        </p:txBody>
      </p:sp>
      <p:sp>
        <p:nvSpPr>
          <p:cNvPr id="68614" name="Rectangle 13"/>
          <p:cNvSpPr>
            <a:spLocks noChangeArrowheads="1"/>
          </p:cNvSpPr>
          <p:nvPr/>
        </p:nvSpPr>
        <p:spPr bwMode="auto">
          <a:xfrm>
            <a:off x="1160463" y="933450"/>
            <a:ext cx="3886200" cy="0"/>
          </a:xfrm>
          <a:prstGeom prst="rect">
            <a:avLst/>
          </a:prstGeom>
          <a:noFill/>
          <a:ln w="9525">
            <a:noFill/>
            <a:miter lim="800000"/>
            <a:headEnd/>
            <a:tailEnd/>
          </a:ln>
        </p:spPr>
        <p:txBody>
          <a:bodyPr wrap="none">
            <a:spAutoFit/>
          </a:bodyPr>
          <a:lstStyle/>
          <a:p>
            <a:endParaRPr lang="ru-RU"/>
          </a:p>
        </p:txBody>
      </p:sp>
      <p:sp>
        <p:nvSpPr>
          <p:cNvPr id="68615" name="Rectangle 23"/>
          <p:cNvSpPr>
            <a:spLocks noChangeArrowheads="1"/>
          </p:cNvSpPr>
          <p:nvPr/>
        </p:nvSpPr>
        <p:spPr bwMode="auto">
          <a:xfrm>
            <a:off x="1160463" y="1208088"/>
            <a:ext cx="9144000" cy="0"/>
          </a:xfrm>
          <a:prstGeom prst="rect">
            <a:avLst/>
          </a:prstGeom>
          <a:noFill/>
          <a:ln w="9525">
            <a:noFill/>
            <a:miter lim="800000"/>
            <a:headEnd/>
            <a:tailEnd/>
          </a:ln>
        </p:spPr>
        <p:txBody>
          <a:bodyPr wrap="none" anchor="ctr">
            <a:spAutoFit/>
          </a:bodyPr>
          <a:lstStyle/>
          <a:p>
            <a:endParaRPr lang="ru-RU"/>
          </a:p>
        </p:txBody>
      </p:sp>
      <p:sp>
        <p:nvSpPr>
          <p:cNvPr id="68616" name="Rectangle 24"/>
          <p:cNvSpPr>
            <a:spLocks noChangeArrowheads="1"/>
          </p:cNvSpPr>
          <p:nvPr/>
        </p:nvSpPr>
        <p:spPr bwMode="auto">
          <a:xfrm>
            <a:off x="1160463" y="1071563"/>
            <a:ext cx="244475" cy="274637"/>
          </a:xfrm>
          <a:prstGeom prst="rect">
            <a:avLst/>
          </a:prstGeom>
          <a:noFill/>
          <a:ln w="9525">
            <a:noFill/>
            <a:miter lim="800000"/>
            <a:headEnd/>
            <a:tailEnd/>
          </a:ln>
        </p:spPr>
        <p:txBody>
          <a:bodyPr wrap="none" anchor="ctr">
            <a:spAutoFit/>
          </a:bodyPr>
          <a:lstStyle/>
          <a:p>
            <a:pPr eaLnBrk="1" hangingPunct="1"/>
            <a:endParaRPr lang="ru-RU" sz="1800"/>
          </a:p>
        </p:txBody>
      </p:sp>
      <p:sp>
        <p:nvSpPr>
          <p:cNvPr id="68617" name="Rectangle 45"/>
          <p:cNvSpPr>
            <a:spLocks noChangeArrowheads="1"/>
          </p:cNvSpPr>
          <p:nvPr/>
        </p:nvSpPr>
        <p:spPr bwMode="auto">
          <a:xfrm>
            <a:off x="1111250" y="1616075"/>
            <a:ext cx="246063" cy="274638"/>
          </a:xfrm>
          <a:prstGeom prst="rect">
            <a:avLst/>
          </a:prstGeom>
          <a:noFill/>
          <a:ln w="9525">
            <a:noFill/>
            <a:miter lim="800000"/>
            <a:headEnd/>
            <a:tailEnd/>
          </a:ln>
        </p:spPr>
        <p:txBody>
          <a:bodyPr wrap="none" anchor="ctr">
            <a:spAutoFit/>
          </a:bodyPr>
          <a:lstStyle/>
          <a:p>
            <a:pPr eaLnBrk="1" hangingPunct="1"/>
            <a:endParaRPr lang="ru-RU" sz="1800"/>
          </a:p>
        </p:txBody>
      </p:sp>
      <p:sp>
        <p:nvSpPr>
          <p:cNvPr id="68618" name="Rectangle 66"/>
          <p:cNvSpPr>
            <a:spLocks noChangeArrowheads="1"/>
          </p:cNvSpPr>
          <p:nvPr/>
        </p:nvSpPr>
        <p:spPr bwMode="auto">
          <a:xfrm>
            <a:off x="1111250" y="2225675"/>
            <a:ext cx="246063" cy="274638"/>
          </a:xfrm>
          <a:prstGeom prst="rect">
            <a:avLst/>
          </a:prstGeom>
          <a:noFill/>
          <a:ln w="9525">
            <a:noFill/>
            <a:miter lim="800000"/>
            <a:headEnd/>
            <a:tailEnd/>
          </a:ln>
        </p:spPr>
        <p:txBody>
          <a:bodyPr wrap="none" anchor="ctr">
            <a:spAutoFit/>
          </a:bodyPr>
          <a:lstStyle/>
          <a:p>
            <a:pPr eaLnBrk="1" hangingPunct="1"/>
            <a:endParaRPr lang="ru-RU" sz="1800"/>
          </a:p>
        </p:txBody>
      </p:sp>
      <p:graphicFrame>
        <p:nvGraphicFramePr>
          <p:cNvPr id="4362" name="Group 266"/>
          <p:cNvGraphicFramePr>
            <a:graphicFrameLocks noGrp="1"/>
          </p:cNvGraphicFramePr>
          <p:nvPr/>
        </p:nvGraphicFramePr>
        <p:xfrm>
          <a:off x="685800" y="685800"/>
          <a:ext cx="7924800" cy="1310640"/>
        </p:xfrm>
        <a:graphic>
          <a:graphicData uri="http://schemas.openxmlformats.org/drawingml/2006/table">
            <a:tbl>
              <a:tblPr/>
              <a:tblGrid>
                <a:gridCol w="1981200"/>
                <a:gridCol w="762000"/>
                <a:gridCol w="2005013"/>
                <a:gridCol w="585787"/>
                <a:gridCol w="2590800"/>
              </a:tblGrid>
              <a:tr h="990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smtClean="0">
                          <a:ln>
                            <a:noFill/>
                          </a:ln>
                          <a:solidFill>
                            <a:srgbClr val="FFFFFF"/>
                          </a:solidFill>
                          <a:effectLst/>
                          <a:latin typeface="Times New Roman" pitchFamily="18" charset="0"/>
                          <a:cs typeface="Times New Roman" pitchFamily="18" charset="0"/>
                        </a:rPr>
                        <a:t>МИЛЛИЙ МОДЕЛНИНГ ТАРКИБИЙ ҚИСМЛАРИ:</a:t>
                      </a:r>
                      <a:endParaRPr kumimoji="0" lang="uz-Cyrl-UZ" sz="2000" b="1" i="0" u="none" strike="noStrike" cap="none" normalizeH="0" baseline="0" smtClean="0">
                        <a:ln>
                          <a:noFill/>
                        </a:ln>
                        <a:solidFill>
                          <a:srgbClr val="FFFF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ru-RU" sz="2800" b="1" i="0" u="none" strike="noStrike" cap="none" normalizeH="0" baseline="0" smtClean="0">
                        <a:ln>
                          <a:noFill/>
                        </a:ln>
                        <a:solidFill>
                          <a:srgbClr val="000000"/>
                        </a:solidFill>
                        <a:effectLst>
                          <a:outerShdw blurRad="38100" dist="38100" dir="2700000" algn="tl">
                            <a:srgbClr val="FFFFFF"/>
                          </a:outerShdw>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smtClean="0">
                          <a:ln>
                            <a:noFill/>
                          </a:ln>
                          <a:solidFill>
                            <a:srgbClr val="FFFFFF"/>
                          </a:solidFill>
                          <a:effectLst/>
                          <a:latin typeface="Times New Roman" pitchFamily="18" charset="0"/>
                          <a:cs typeface="Times New Roman" pitchFamily="18" charset="0"/>
                        </a:rPr>
                        <a:t>ТАЪЛИМ</a:t>
                      </a:r>
                      <a:r>
                        <a:rPr kumimoji="0" lang="en-US" sz="2000" b="1" i="0" u="none" strike="noStrike" cap="none" normalizeH="0" baseline="0" smtClean="0">
                          <a:ln>
                            <a:noFill/>
                          </a:ln>
                          <a:solidFill>
                            <a:srgbClr val="FFFFFF"/>
                          </a:solidFill>
                          <a:effectLst/>
                          <a:latin typeface="Times New Roman" pitchFamily="18" charset="0"/>
                          <a:cs typeface="Times New Roman" pitchFamily="18" charset="0"/>
                        </a:rPr>
                        <a:t> </a:t>
                      </a:r>
                      <a:r>
                        <a:rPr kumimoji="0" lang="uz-Cyrl-UZ" sz="2000" b="1" i="0" u="none" strike="noStrike" cap="none" normalizeH="0" baseline="0" smtClean="0">
                          <a:ln>
                            <a:noFill/>
                          </a:ln>
                          <a:solidFill>
                            <a:srgbClr val="FFFFFF"/>
                          </a:solidFill>
                          <a:effectLst/>
                          <a:latin typeface="Times New Roman" pitchFamily="18" charset="0"/>
                          <a:cs typeface="Times New Roman" pitchFamily="18" charset="0"/>
                        </a:rPr>
                        <a:t> МАЗМУНИ:</a:t>
                      </a:r>
                      <a:endParaRPr kumimoji="0" lang="uz-Cyrl-UZ" sz="2000" b="1" i="0" u="none" strike="noStrike" cap="none" normalizeH="0" baseline="0" smtClean="0">
                        <a:ln>
                          <a:noFill/>
                        </a:ln>
                        <a:solidFill>
                          <a:srgbClr val="FFFF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ru-RU" sz="2800" b="1" i="0" u="none" strike="noStrike" cap="none" normalizeH="0" baseline="0" smtClean="0">
                        <a:ln>
                          <a:noFill/>
                        </a:ln>
                        <a:solidFill>
                          <a:srgbClr val="000000"/>
                        </a:solidFill>
                        <a:effectLst>
                          <a:outerShdw blurRad="38100" dist="38100" dir="2700000" algn="tl">
                            <a:srgbClr val="FFFFFF"/>
                          </a:outerShdw>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smtClean="0">
                          <a:ln>
                            <a:noFill/>
                          </a:ln>
                          <a:solidFill>
                            <a:srgbClr val="FFFFFF"/>
                          </a:solidFill>
                          <a:effectLst/>
                          <a:latin typeface="Times New Roman" pitchFamily="18" charset="0"/>
                          <a:cs typeface="Times New Roman" pitchFamily="18" charset="0"/>
                        </a:rPr>
                        <a:t>ТАЪЛИМ ТИЗИМИ:</a:t>
                      </a:r>
                      <a:endParaRPr kumimoji="0" lang="uz-Cyrl-UZ" sz="2000" b="1" i="0" u="none" strike="noStrike" cap="none" normalizeH="0" baseline="0" smtClean="0">
                        <a:ln>
                          <a:noFill/>
                        </a:ln>
                        <a:solidFill>
                          <a:srgbClr val="FFFF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8637" name="Rectangle 97"/>
          <p:cNvSpPr>
            <a:spLocks noChangeArrowheads="1"/>
          </p:cNvSpPr>
          <p:nvPr/>
        </p:nvSpPr>
        <p:spPr bwMode="auto">
          <a:xfrm>
            <a:off x="6781800" y="3962400"/>
            <a:ext cx="9144000" cy="0"/>
          </a:xfrm>
          <a:prstGeom prst="rect">
            <a:avLst/>
          </a:prstGeom>
          <a:noFill/>
          <a:ln w="9525">
            <a:noFill/>
            <a:miter lim="800000"/>
            <a:headEnd/>
            <a:tailEnd/>
          </a:ln>
        </p:spPr>
        <p:txBody>
          <a:bodyPr wrap="none" anchor="ctr">
            <a:spAutoFit/>
          </a:bodyPr>
          <a:lstStyle/>
          <a:p>
            <a:endParaRPr lang="ru-RU"/>
          </a:p>
        </p:txBody>
      </p:sp>
      <p:graphicFrame>
        <p:nvGraphicFramePr>
          <p:cNvPr id="4363" name="Group 267"/>
          <p:cNvGraphicFramePr>
            <a:graphicFrameLocks noGrp="1"/>
          </p:cNvGraphicFramePr>
          <p:nvPr/>
        </p:nvGraphicFramePr>
        <p:xfrm>
          <a:off x="685800" y="2514600"/>
          <a:ext cx="7924800" cy="2834640"/>
        </p:xfrm>
        <a:graphic>
          <a:graphicData uri="http://schemas.openxmlformats.org/drawingml/2006/table">
            <a:tbl>
              <a:tblPr/>
              <a:tblGrid>
                <a:gridCol w="1879600"/>
                <a:gridCol w="838200"/>
                <a:gridCol w="2159000"/>
                <a:gridCol w="228600"/>
                <a:gridCol w="2819400"/>
              </a:tblGrid>
              <a:tr h="2743200">
                <a:tc>
                  <a:txBody>
                    <a:bodyPr/>
                    <a:lstStyle/>
                    <a:p>
                      <a:pPr marL="342900" marR="0" lvl="0" indent="-342900" algn="l" defTabSz="914400" rtl="0" eaLnBrk="1" fontAlgn="base" latinLnBrk="0" hangingPunct="1">
                        <a:lnSpc>
                          <a:spcPct val="100000"/>
                        </a:lnSpc>
                        <a:spcBef>
                          <a:spcPct val="0"/>
                        </a:spcBef>
                        <a:spcAft>
                          <a:spcPct val="0"/>
                        </a:spcAft>
                        <a:buClrTx/>
                        <a:buSzTx/>
                        <a:buFont typeface="Times New Roman" pitchFamily="18" charset="0"/>
                        <a:buChar char="-"/>
                        <a:tabLst>
                          <a:tab pos="457200" algn="l"/>
                        </a:tabLst>
                      </a:pP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Шахс</a:t>
                      </a:r>
                      <a:endParaRPr kumimoji="0" lang="ru-RU" sz="2000" b="0" i="0" u="none" strike="noStrike" cap="none" normalizeH="0" baseline="0" smtClean="0">
                        <a:ln>
                          <a:noFill/>
                        </a:ln>
                        <a:solidFill>
                          <a:srgbClr val="FFFFFF"/>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 typeface="Times New Roman" pitchFamily="18" charset="0"/>
                        <a:buChar char="-"/>
                        <a:tabLst>
                          <a:tab pos="457200" algn="l"/>
                        </a:tabLst>
                      </a:pP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Давлат ва жамият</a:t>
                      </a:r>
                      <a:endParaRPr kumimoji="0" lang="ru-RU" sz="2000" b="0" i="0" u="none" strike="noStrike" cap="none" normalizeH="0" baseline="0" smtClean="0">
                        <a:ln>
                          <a:noFill/>
                        </a:ln>
                        <a:solidFill>
                          <a:srgbClr val="FFFFFF"/>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 typeface="Times New Roman" pitchFamily="18" charset="0"/>
                        <a:buChar char="-"/>
                        <a:tabLst>
                          <a:tab pos="457200" algn="l"/>
                        </a:tabLst>
                      </a:pP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Узлуксиз таълим</a:t>
                      </a:r>
                      <a:endParaRPr kumimoji="0" lang="ru-RU" sz="2000" b="0" i="0" u="none" strike="noStrike" cap="none" normalizeH="0" baseline="0" smtClean="0">
                        <a:ln>
                          <a:noFill/>
                        </a:ln>
                        <a:solidFill>
                          <a:srgbClr val="FFFFFF"/>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 typeface="Times New Roman" pitchFamily="18" charset="0"/>
                        <a:buChar char="-"/>
                        <a:tabLst>
                          <a:tab pos="457200" algn="l"/>
                        </a:tabLst>
                      </a:pP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Фан</a:t>
                      </a:r>
                      <a:endParaRPr kumimoji="0" lang="ru-RU" sz="2000" b="0" i="0" u="none" strike="noStrike" cap="none" normalizeH="0" baseline="0" smtClean="0">
                        <a:ln>
                          <a:noFill/>
                        </a:ln>
                        <a:solidFill>
                          <a:srgbClr val="FFFFFF"/>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 typeface="Times New Roman" pitchFamily="18" charset="0"/>
                        <a:buChar char="-"/>
                        <a:tabLst>
                          <a:tab pos="457200" algn="l"/>
                        </a:tabLst>
                      </a:pP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Ишлаб чиқариш</a:t>
                      </a:r>
                      <a:endParaRPr kumimoji="0" lang="uz-Cyrl-UZ" sz="2000" b="0" i="0" u="none" strike="noStrike" cap="none" normalizeH="0" baseline="0" smtClean="0">
                        <a:ln>
                          <a:noFill/>
                        </a:ln>
                        <a:solidFill>
                          <a:srgbClr val="FFFF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ru-RU" sz="2800" b="0" i="0" u="none" strike="noStrike" cap="none" normalizeH="0" baseline="0" smtClean="0">
                        <a:ln>
                          <a:noFill/>
                        </a:ln>
                        <a:solidFill>
                          <a:schemeClr val="folHlink"/>
                        </a:solidFill>
                        <a:effectLst>
                          <a:outerShdw blurRad="38100" dist="38100" dir="2700000" algn="tl">
                            <a:srgbClr val="000000"/>
                          </a:outerShdw>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a:txBody>
                    <a:bodyPr/>
                    <a:lstStyle/>
                    <a:p>
                      <a:pPr marL="174625" marR="0" lvl="0" indent="0" algn="l"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эгалланадиган билим,</a:t>
                      </a:r>
                      <a:r>
                        <a:rPr kumimoji="0" lang="en-US" sz="2000" b="0" i="0" u="none" strike="noStrike" cap="none" normalizeH="0" baseline="0" smtClean="0">
                          <a:ln>
                            <a:noFill/>
                          </a:ln>
                          <a:solidFill>
                            <a:srgbClr val="FFFFFF"/>
                          </a:solidFill>
                          <a:effectLst/>
                          <a:latin typeface="Times New Roman" pitchFamily="18" charset="0"/>
                          <a:cs typeface="Times New Roman" pitchFamily="18" charset="0"/>
                        </a:rPr>
                        <a:t> </a:t>
                      </a: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кўникма ва малакалар: ДТС, ўқув режа, ўқув дастури, дарслик ва услубий қўлланмаларда акс этади</a:t>
                      </a:r>
                      <a:endParaRPr kumimoji="0" lang="uz-Cyrl-UZ" sz="2000" b="0" i="0" u="none" strike="noStrike" cap="none" normalizeH="0" baseline="0" smtClean="0">
                        <a:ln>
                          <a:noFill/>
                        </a:ln>
                        <a:solidFill>
                          <a:srgbClr val="FFFF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ru-RU" sz="2800" b="0" i="0" u="none" strike="noStrike" cap="none" normalizeH="0" baseline="0" smtClean="0">
                        <a:ln>
                          <a:noFill/>
                        </a:ln>
                        <a:solidFill>
                          <a:schemeClr val="folHlink"/>
                        </a:solidFill>
                        <a:effectLst>
                          <a:outerShdw blurRad="38100" dist="38100" dir="2700000" algn="tl">
                            <a:srgbClr val="000000"/>
                          </a:outerShdw>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folHlink"/>
                          </a:solidFill>
                          <a:effectLst/>
                          <a:latin typeface="Times New Roman" pitchFamily="18" charset="0"/>
                          <a:cs typeface="Times New Roman" pitchFamily="18" charset="0"/>
                        </a:rPr>
                        <a:t>-</a:t>
                      </a: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педагогик тизим</a:t>
                      </a:r>
                      <a:endParaRPr kumimoji="0" lang="ru-RU" sz="2000" b="0" i="0" u="none" strike="noStrike" cap="none" normalizeH="0" baseline="0" smtClean="0">
                        <a:ln>
                          <a:noFill/>
                        </a:ln>
                        <a:solidFill>
                          <a:srgbClr val="FFFFFF"/>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-ўқув муассасалари</a:t>
                      </a:r>
                      <a:endParaRPr kumimoji="0" lang="ru-RU" sz="2000" b="0" i="0" u="none" strike="noStrike" cap="none" normalizeH="0" baseline="0" smtClean="0">
                        <a:ln>
                          <a:noFill/>
                        </a:ln>
                        <a:solidFill>
                          <a:srgbClr val="FFFFFF"/>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бошқарув органлари</a:t>
                      </a:r>
                      <a:endParaRPr kumimoji="0" lang="ru-RU" sz="2000" b="0" i="0" u="none" strike="noStrike" cap="none" normalizeH="0" baseline="0" smtClean="0">
                        <a:ln>
                          <a:noFill/>
                        </a:ln>
                        <a:solidFill>
                          <a:srgbClr val="FFFFFF"/>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-ёрдамчи ташкилотлар</a:t>
                      </a:r>
                      <a:endParaRPr kumimoji="0" lang="ru-RU" sz="2000" b="0" i="0" u="none" strike="noStrike" cap="none" normalizeH="0" baseline="0" smtClean="0">
                        <a:ln>
                          <a:noFill/>
                        </a:ln>
                        <a:solidFill>
                          <a:srgbClr val="FFFFFF"/>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-ўқитувчи, тарбиячи:</a:t>
                      </a:r>
                      <a:endParaRPr kumimoji="0" lang="ru-RU" sz="2000" b="0" i="0" u="none" strike="noStrike" cap="none" normalizeH="0" baseline="0" smtClean="0">
                        <a:ln>
                          <a:noFill/>
                        </a:ln>
                        <a:solidFill>
                          <a:srgbClr val="FFFFFF"/>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a:t>
                      </a:r>
                      <a:r>
                        <a:rPr kumimoji="0" lang="uz-Cyrl-UZ" sz="2000" b="0" i="1" u="none" strike="noStrike" cap="none" normalizeH="0" baseline="0" smtClean="0">
                          <a:ln>
                            <a:noFill/>
                          </a:ln>
                          <a:solidFill>
                            <a:srgbClr val="FFFFFF"/>
                          </a:solidFill>
                          <a:effectLst/>
                          <a:latin typeface="Times New Roman" pitchFamily="18" charset="0"/>
                          <a:cs typeface="Times New Roman" pitchFamily="18" charset="0"/>
                        </a:rPr>
                        <a:t>тренер,фасилитатор, модератор, энциклопедист, менежмент ва б</a:t>
                      </a:r>
                      <a:r>
                        <a:rPr kumimoji="0" lang="uz-Cyrl-UZ" sz="2000" b="0" i="0" u="none" strike="noStrike" cap="none" normalizeH="0" baseline="0" smtClean="0">
                          <a:ln>
                            <a:noFill/>
                          </a:ln>
                          <a:solidFill>
                            <a:srgbClr val="FFFFFF"/>
                          </a:solidFill>
                          <a:effectLst/>
                          <a:latin typeface="Times New Roman" pitchFamily="18" charset="0"/>
                          <a:cs typeface="Times New Roman" pitchFamily="18" charset="0"/>
                        </a:rPr>
                        <a:t>.)</a:t>
                      </a:r>
                      <a:endParaRPr kumimoji="0" lang="uz-Cyrl-UZ" sz="2000" b="0" i="0" u="none" strike="noStrike" cap="none" normalizeH="0" baseline="0" smtClean="0">
                        <a:ln>
                          <a:noFill/>
                        </a:ln>
                        <a:solidFill>
                          <a:srgbClr val="FFFF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8656" name="Rectangle 129"/>
          <p:cNvSpPr>
            <a:spLocks noChangeArrowheads="1"/>
          </p:cNvSpPr>
          <p:nvPr/>
        </p:nvSpPr>
        <p:spPr bwMode="auto">
          <a:xfrm>
            <a:off x="1160463" y="5329238"/>
            <a:ext cx="244475" cy="274637"/>
          </a:xfrm>
          <a:prstGeom prst="rect">
            <a:avLst/>
          </a:prstGeom>
          <a:noFill/>
          <a:ln w="9525">
            <a:noFill/>
            <a:miter lim="800000"/>
            <a:headEnd/>
            <a:tailEnd/>
          </a:ln>
        </p:spPr>
        <p:txBody>
          <a:bodyPr wrap="none" anchor="ctr">
            <a:spAutoFit/>
          </a:bodyPr>
          <a:lstStyle/>
          <a:p>
            <a:pPr eaLnBrk="1" hangingPunct="1"/>
            <a:endParaRPr lang="ru-RU" sz="1800"/>
          </a:p>
        </p:txBody>
      </p:sp>
      <p:sp>
        <p:nvSpPr>
          <p:cNvPr id="68657" name="Rectangle 130"/>
          <p:cNvSpPr>
            <a:spLocks noChangeArrowheads="1"/>
          </p:cNvSpPr>
          <p:nvPr/>
        </p:nvSpPr>
        <p:spPr bwMode="auto">
          <a:xfrm>
            <a:off x="1160463" y="5786438"/>
            <a:ext cx="244475" cy="274637"/>
          </a:xfrm>
          <a:prstGeom prst="rect">
            <a:avLst/>
          </a:prstGeom>
          <a:noFill/>
          <a:ln w="9525">
            <a:noFill/>
            <a:miter lim="800000"/>
            <a:headEnd/>
            <a:tailEnd/>
          </a:ln>
        </p:spPr>
        <p:txBody>
          <a:bodyPr wrap="none" anchor="ctr">
            <a:spAutoFit/>
          </a:bodyPr>
          <a:lstStyle/>
          <a:p>
            <a:pPr eaLnBrk="1" hangingPunct="1"/>
            <a:endParaRPr lang="ru-RU" sz="1800"/>
          </a:p>
        </p:txBody>
      </p:sp>
      <p:sp>
        <p:nvSpPr>
          <p:cNvPr id="68658" name="Line 159"/>
          <p:cNvSpPr>
            <a:spLocks noChangeShapeType="1"/>
          </p:cNvSpPr>
          <p:nvPr/>
        </p:nvSpPr>
        <p:spPr bwMode="auto">
          <a:xfrm>
            <a:off x="4419600" y="1981200"/>
            <a:ext cx="0" cy="533400"/>
          </a:xfrm>
          <a:prstGeom prst="line">
            <a:avLst/>
          </a:prstGeom>
          <a:noFill/>
          <a:ln w="9525">
            <a:solidFill>
              <a:schemeClr val="tx1"/>
            </a:solidFill>
            <a:round/>
            <a:headEnd/>
            <a:tailEnd type="triangle" w="med" len="med"/>
          </a:ln>
        </p:spPr>
        <p:txBody>
          <a:bodyPr/>
          <a:lstStyle/>
          <a:p>
            <a:endParaRPr lang="ru-RU"/>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normAutofit fontScale="90000"/>
          </a:bodyPr>
          <a:lstStyle/>
          <a:p>
            <a:pPr eaLnBrk="1" hangingPunct="1">
              <a:defRPr/>
            </a:pPr>
            <a:r>
              <a:rPr lang="uz-Cyrl-UZ" sz="4000" b="1" smtClean="0">
                <a:latin typeface="Bookman Old Style" pitchFamily="18" charset="0"/>
              </a:rPr>
              <a:t>Узлуксиз таълим тизими ва турлари</a:t>
            </a:r>
            <a:endParaRPr lang="ru-RU" sz="4000" b="1" smtClean="0">
              <a:latin typeface="Bookman Old Style" pitchFamily="18" charset="0"/>
            </a:endParaRPr>
          </a:p>
        </p:txBody>
      </p:sp>
      <p:sp>
        <p:nvSpPr>
          <p:cNvPr id="105475" name="Rectangle 3"/>
          <p:cNvSpPr>
            <a:spLocks noGrp="1" noChangeArrowheads="1"/>
          </p:cNvSpPr>
          <p:nvPr>
            <p:ph type="body" idx="1"/>
          </p:nvPr>
        </p:nvSpPr>
        <p:spPr/>
        <p:txBody>
          <a:bodyPr/>
          <a:lstStyle/>
          <a:p>
            <a:pPr eaLnBrk="1" hangingPunct="1">
              <a:buFont typeface="Wingdings" pitchFamily="2" charset="2"/>
              <a:buNone/>
              <a:defRPr/>
            </a:pPr>
            <a:r>
              <a:rPr lang="uz-Cyrl-UZ" smtClean="0">
                <a:latin typeface="Times New Roman" pitchFamily="18" charset="0"/>
              </a:rPr>
              <a:t>    мактабгача таълим;</a:t>
            </a:r>
          </a:p>
          <a:p>
            <a:pPr eaLnBrk="1" hangingPunct="1">
              <a:buFont typeface="Wingdings" pitchFamily="2" charset="2"/>
              <a:buNone/>
              <a:defRPr/>
            </a:pPr>
            <a:r>
              <a:rPr lang="uz-Cyrl-UZ" smtClean="0">
                <a:latin typeface="Times New Roman" pitchFamily="18" charset="0"/>
              </a:rPr>
              <a:t>    умумий ўрта таълим;</a:t>
            </a:r>
          </a:p>
          <a:p>
            <a:pPr eaLnBrk="1" hangingPunct="1">
              <a:buFont typeface="Wingdings" pitchFamily="2" charset="2"/>
              <a:buNone/>
              <a:defRPr/>
            </a:pPr>
            <a:r>
              <a:rPr lang="uz-Cyrl-UZ" smtClean="0">
                <a:latin typeface="Times New Roman" pitchFamily="18" charset="0"/>
              </a:rPr>
              <a:t>    ўрта махсус, касб-ҳунар таълими;</a:t>
            </a:r>
          </a:p>
          <a:p>
            <a:pPr eaLnBrk="1" hangingPunct="1">
              <a:buFont typeface="Wingdings" pitchFamily="2" charset="2"/>
              <a:buNone/>
              <a:defRPr/>
            </a:pPr>
            <a:r>
              <a:rPr lang="uz-Cyrl-UZ" smtClean="0">
                <a:latin typeface="Times New Roman" pitchFamily="18" charset="0"/>
              </a:rPr>
              <a:t>    олий таълим;</a:t>
            </a:r>
          </a:p>
          <a:p>
            <a:pPr eaLnBrk="1" hangingPunct="1">
              <a:buFont typeface="Wingdings" pitchFamily="2" charset="2"/>
              <a:buNone/>
              <a:defRPr/>
            </a:pPr>
            <a:r>
              <a:rPr lang="uz-Cyrl-UZ" smtClean="0">
                <a:latin typeface="Times New Roman" pitchFamily="18" charset="0"/>
              </a:rPr>
              <a:t>    олий ўқув юртидан кейинги таълим;</a:t>
            </a:r>
          </a:p>
          <a:p>
            <a:pPr eaLnBrk="1" hangingPunct="1">
              <a:buFont typeface="Wingdings" pitchFamily="2" charset="2"/>
              <a:buNone/>
              <a:defRPr/>
            </a:pPr>
            <a:r>
              <a:rPr lang="uz-Cyrl-UZ" smtClean="0">
                <a:latin typeface="Times New Roman" pitchFamily="18" charset="0"/>
              </a:rPr>
              <a:t>    кадрлар малакасини ошириш ва уларни қайта тайёрлаш;</a:t>
            </a:r>
          </a:p>
          <a:p>
            <a:pPr eaLnBrk="1" hangingPunct="1">
              <a:buFont typeface="Wingdings" pitchFamily="2" charset="2"/>
              <a:buNone/>
              <a:defRPr/>
            </a:pPr>
            <a:r>
              <a:rPr lang="uz-Cyrl-UZ" smtClean="0">
                <a:latin typeface="Times New Roman" pitchFamily="18" charset="0"/>
              </a:rPr>
              <a:t>    мактабдан ташқари таълим.</a:t>
            </a:r>
            <a:endParaRPr lang="ru-RU" smtClean="0">
              <a:latin typeface="Times New Roman" pitchFamily="18" charset="0"/>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268931"/>
          </a:xfrm>
        </p:spPr>
        <p:txBody>
          <a:bodyPr/>
          <a:lstStyle/>
          <a:p>
            <a:pPr algn="just"/>
            <a:r>
              <a:rPr lang="uz-Cyrl-UZ" sz="4400" b="1" dirty="0" smtClean="0">
                <a:latin typeface="Times New Roman" pitchFamily="18" charset="0"/>
                <a:cs typeface="Times New Roman" pitchFamily="18" charset="0"/>
              </a:rPr>
              <a:t>Педагогик технология </a:t>
            </a:r>
            <a:r>
              <a:rPr lang="uz-Cyrl-UZ" sz="4400" dirty="0" smtClean="0">
                <a:latin typeface="Times New Roman" pitchFamily="18" charset="0"/>
                <a:cs typeface="Times New Roman" pitchFamily="18" charset="0"/>
              </a:rPr>
              <a:t>– бу ўқитишнинг инсон ва техник имкониятларини ҳисобга олган ҳолда аниқ мақсад  ва натижага йўналтирилган жараён.</a:t>
            </a:r>
            <a:endParaRPr lang="ru-RU" sz="4400" dirty="0" smtClean="0">
              <a:latin typeface="Times New Roman" pitchFamily="18" charset="0"/>
              <a:cs typeface="Times New Roman" pitchFamily="18" charset="0"/>
            </a:endParaRPr>
          </a:p>
          <a:p>
            <a:endParaRPr lang="ru-RU" dirty="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8770" name="Rectangle 2"/>
          <p:cNvSpPr>
            <a:spLocks noGrp="1" noRot="1" noChangeArrowheads="1"/>
          </p:cNvSpPr>
          <p:nvPr>
            <p:ph type="body" idx="1"/>
          </p:nvPr>
        </p:nvSpPr>
        <p:spPr/>
        <p:txBody>
          <a:bodyPr>
            <a:normAutofit/>
          </a:bodyPr>
          <a:lstStyle/>
          <a:p>
            <a:pPr marL="0" indent="0" eaLnBrk="1" hangingPunct="1">
              <a:buFont typeface="Wingdings" pitchFamily="2" charset="2"/>
              <a:buNone/>
              <a:defRPr/>
            </a:pPr>
            <a:r>
              <a:rPr lang="uz-Cyrl-UZ" sz="4000" dirty="0" smtClean="0"/>
              <a:t>Педагогик технология – аввалдан режалаштирилган натижаларга олиб борувчи ва бажарилиши шарт бўлган тартибли амаллар тизимидир. </a:t>
            </a:r>
          </a:p>
          <a:p>
            <a:pPr marL="0" indent="0" algn="r" eaLnBrk="1" hangingPunct="1">
              <a:buFont typeface="Wingdings" pitchFamily="2" charset="2"/>
              <a:buNone/>
              <a:defRPr/>
            </a:pPr>
            <a:r>
              <a:rPr lang="uz-Cyrl-UZ" sz="4000" dirty="0" smtClean="0"/>
              <a:t>М.В.Монахов</a:t>
            </a:r>
            <a:endParaRPr lang="ru-RU" sz="4000" dirty="0" smtClean="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5" name="Rectangle 3"/>
          <p:cNvSpPr>
            <a:spLocks noGrp="1" noRot="1" noChangeArrowheads="1"/>
          </p:cNvSpPr>
          <p:nvPr>
            <p:ph type="body" idx="1"/>
          </p:nvPr>
        </p:nvSpPr>
        <p:spPr>
          <a:xfrm>
            <a:off x="685800" y="990600"/>
            <a:ext cx="7696200" cy="4495800"/>
          </a:xfrm>
        </p:spPr>
        <p:txBody>
          <a:bodyPr>
            <a:normAutofit/>
          </a:bodyPr>
          <a:lstStyle/>
          <a:p>
            <a:pPr marL="0" indent="0" eaLnBrk="1" hangingPunct="1">
              <a:buFont typeface="Wingdings" pitchFamily="2" charset="2"/>
              <a:buNone/>
              <a:defRPr/>
            </a:pPr>
            <a:r>
              <a:rPr lang="uz-Cyrl-UZ" sz="4000" dirty="0" smtClean="0"/>
              <a:t>Педагогик технология – ўқув жараёнига технологик ёндашган ҳолда, олдиндан белгилаб олинган мақсад кўрсаткичларидан келиб чиқиб, ўқув жараёнини лойиҳалашдир.</a:t>
            </a:r>
          </a:p>
          <a:p>
            <a:pPr marL="0" indent="0" algn="r" eaLnBrk="1" hangingPunct="1">
              <a:defRPr/>
            </a:pPr>
            <a:r>
              <a:rPr lang="uz-Cyrl-UZ" sz="4000" dirty="0" smtClean="0"/>
              <a:t>М.В.Кларин</a:t>
            </a:r>
            <a:endParaRPr lang="ru-RU" sz="4000" dirty="0" smtClean="0"/>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noChangeArrowheads="1"/>
          </p:cNvSpPr>
          <p:nvPr>
            <p:ph type="body" idx="1"/>
          </p:nvPr>
        </p:nvSpPr>
        <p:spPr>
          <a:xfrm>
            <a:off x="1371600" y="762000"/>
            <a:ext cx="7696200" cy="4800600"/>
          </a:xfrm>
        </p:spPr>
        <p:txBody>
          <a:bodyPr/>
          <a:lstStyle/>
          <a:p>
            <a:pPr marL="0" indent="0" eaLnBrk="1" hangingPunct="1">
              <a:buFontTx/>
              <a:buNone/>
            </a:pPr>
            <a:r>
              <a:rPr lang="uz-Cyrl-UZ" sz="2800" smtClean="0"/>
              <a:t>Ўзбекистонлик педагог олим Б.Л.Фарберман педагогик технологияга қуйидагича таъриф беради: Педагогик технология – таълим жараёнига янгича ёндашув бўлиб, педагогикада ижтимоий – мухандислик онг ифодасидир. У педагогик жараённи техника имкониятлари ва инсоннинг техникавий тафаккури асосида стандарт ҳолга солиб, унинг оптимал лойиҳасини тузиб чиқиш билан боғлиқ ижтимоий ҳодисадир. </a:t>
            </a:r>
            <a:endParaRPr lang="ru-RU" sz="2800" smtClean="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3" name="Rectangle 3"/>
          <p:cNvSpPr>
            <a:spLocks noGrp="1" noRot="1" noChangeArrowheads="1"/>
          </p:cNvSpPr>
          <p:nvPr>
            <p:ph type="body" idx="1"/>
          </p:nvPr>
        </p:nvSpPr>
        <p:spPr>
          <a:xfrm>
            <a:off x="685800" y="1600200"/>
            <a:ext cx="7696200" cy="4724400"/>
          </a:xfrm>
        </p:spPr>
        <p:txBody>
          <a:bodyPr>
            <a:normAutofit/>
          </a:bodyPr>
          <a:lstStyle/>
          <a:p>
            <a:pPr eaLnBrk="1" hangingPunct="1">
              <a:defRPr/>
            </a:pPr>
            <a:r>
              <a:rPr lang="uz-Cyrl-UZ" sz="3600" dirty="0" smtClean="0"/>
              <a:t>Япон педагог олими Т.Сакомото таърифи: “Педагогик технология – бу мажмули фикр юритиш усулини педагогикага сингдириш, бошқача қилиб айтганда, педагогик жараённи муайян бир мажмуга келтиришдир”.</a:t>
            </a:r>
            <a:endParaRPr lang="ru-RU" sz="3600" dirty="0" smtClean="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1" name="Rectangle 3"/>
          <p:cNvSpPr>
            <a:spLocks noGrp="1" noRot="1" noChangeArrowheads="1"/>
          </p:cNvSpPr>
          <p:nvPr>
            <p:ph type="body" idx="1"/>
          </p:nvPr>
        </p:nvSpPr>
        <p:spPr>
          <a:xfrm>
            <a:off x="357158" y="533400"/>
            <a:ext cx="8429684" cy="5824558"/>
          </a:xfrm>
        </p:spPr>
        <p:txBody>
          <a:bodyPr>
            <a:noAutofit/>
          </a:bodyPr>
          <a:lstStyle/>
          <a:p>
            <a:pPr algn="just" eaLnBrk="1" hangingPunct="1">
              <a:lnSpc>
                <a:spcPct val="90000"/>
              </a:lnSpc>
              <a:buNone/>
              <a:defRPr/>
            </a:pPr>
            <a:r>
              <a:rPr lang="en-US" sz="3600" dirty="0" smtClean="0"/>
              <a:t>	                       </a:t>
            </a:r>
            <a:r>
              <a:rPr lang="uz-Cyrl-UZ" sz="3600" dirty="0" smtClean="0"/>
              <a:t>Бирлашган миллатлар ташкилотининг нуфузли идораларидан ЮНЕСКОнинг таърифи бўйича, “Педагогик технология – бу билим бериш ва уни эгаллашда техника ва инсон ресурсларини ўзаро узвий боғлиқ ҳолда кўриб, бутун таълим жараёнини лойиҳалашда ва амалда қўллашда мажму ёндашув тамойилидан фойдаланишдир.”</a:t>
            </a:r>
            <a:endParaRPr lang="ru-RU" sz="3600" dirty="0" smtClean="0"/>
          </a:p>
        </p:txBody>
      </p:sp>
    </p:spTree>
  </p:cSld>
  <p:clrMapOvr>
    <a:masterClrMapping/>
  </p:clrMapOvr>
  <p:transition>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764704"/>
            <a:ext cx="8229600" cy="1368152"/>
          </a:xfrm>
        </p:spPr>
        <p:txBody>
          <a:bodyPr>
            <a:normAutofit fontScale="90000"/>
          </a:bodyPr>
          <a:lstStyle/>
          <a:p>
            <a:pPr lvl="0" indent="342900" algn="ctr" eaLnBrk="0" fontAlgn="base" hangingPunct="0">
              <a:spcAft>
                <a:spcPct val="0"/>
              </a:spcAft>
            </a:pPr>
            <a:r>
              <a:rPr lang="ru-RU" altLang="ru-RU" sz="2700" b="1" dirty="0" smtClean="0">
                <a:solidFill>
                  <a:schemeClr val="tx1"/>
                </a:solidFill>
                <a:latin typeface="Arial" panose="020B0604020202020204" pitchFamily="34" charset="0"/>
                <a:ea typeface="Times New Roman" panose="02020603050405020304" pitchFamily="18" charset="0"/>
              </a:rPr>
              <a:t/>
            </a:r>
            <a:br>
              <a:rPr lang="ru-RU" altLang="ru-RU" sz="2700" b="1" dirty="0" smtClean="0">
                <a:solidFill>
                  <a:schemeClr val="tx1"/>
                </a:solidFill>
                <a:latin typeface="Arial" panose="020B0604020202020204" pitchFamily="34" charset="0"/>
                <a:ea typeface="Times New Roman" panose="02020603050405020304" pitchFamily="18" charset="0"/>
              </a:rPr>
            </a:br>
            <a:r>
              <a:rPr lang="ru-RU" altLang="ru-RU" sz="2700" b="1" dirty="0" smtClean="0">
                <a:solidFill>
                  <a:schemeClr val="tx1"/>
                </a:solidFill>
                <a:latin typeface="Arial" panose="020B0604020202020204" pitchFamily="34" charset="0"/>
                <a:ea typeface="Times New Roman" panose="02020603050405020304" pitchFamily="18" charset="0"/>
              </a:rPr>
              <a:t/>
            </a:r>
            <a:br>
              <a:rPr lang="ru-RU" altLang="ru-RU" sz="2700" b="1" dirty="0" smtClean="0">
                <a:solidFill>
                  <a:schemeClr val="tx1"/>
                </a:solidFill>
                <a:latin typeface="Arial" panose="020B0604020202020204" pitchFamily="34" charset="0"/>
                <a:ea typeface="Times New Roman" panose="02020603050405020304" pitchFamily="18" charset="0"/>
              </a:rPr>
            </a:br>
            <a:r>
              <a:rPr lang="ru-RU" altLang="ru-RU" sz="2700" b="1" dirty="0">
                <a:solidFill>
                  <a:schemeClr val="tx1"/>
                </a:solidFill>
                <a:latin typeface="Arial" panose="020B0604020202020204" pitchFamily="34" charset="0"/>
                <a:ea typeface="Times New Roman" panose="02020603050405020304" pitchFamily="18" charset="0"/>
              </a:rPr>
              <a:t/>
            </a:r>
            <a:br>
              <a:rPr lang="ru-RU" altLang="ru-RU" sz="2700" b="1" dirty="0">
                <a:solidFill>
                  <a:schemeClr val="tx1"/>
                </a:solidFill>
                <a:latin typeface="Arial" panose="020B0604020202020204" pitchFamily="34" charset="0"/>
                <a:ea typeface="Times New Roman" panose="02020603050405020304" pitchFamily="18" charset="0"/>
              </a:rPr>
            </a:br>
            <a:r>
              <a:rPr lang="ru-RU" altLang="ru-RU" sz="2700" b="1" dirty="0" smtClean="0">
                <a:solidFill>
                  <a:schemeClr val="tx1"/>
                </a:solidFill>
                <a:latin typeface="Arial" panose="020B0604020202020204" pitchFamily="34" charset="0"/>
                <a:ea typeface="Times New Roman" panose="02020603050405020304" pitchFamily="18" charset="0"/>
              </a:rPr>
              <a:t/>
            </a:r>
            <a:br>
              <a:rPr lang="ru-RU" altLang="ru-RU" sz="2700" b="1" dirty="0" smtClean="0">
                <a:solidFill>
                  <a:schemeClr val="tx1"/>
                </a:solidFill>
                <a:latin typeface="Arial" panose="020B0604020202020204" pitchFamily="34" charset="0"/>
                <a:ea typeface="Times New Roman" panose="02020603050405020304" pitchFamily="18" charset="0"/>
              </a:rPr>
            </a:br>
            <a:r>
              <a:rPr lang="ru-RU" altLang="ru-RU" sz="2700" b="1" dirty="0">
                <a:solidFill>
                  <a:schemeClr val="tx1"/>
                </a:solidFill>
                <a:latin typeface="Arial" panose="020B0604020202020204" pitchFamily="34" charset="0"/>
                <a:ea typeface="Times New Roman" panose="02020603050405020304" pitchFamily="18" charset="0"/>
              </a:rPr>
              <a:t/>
            </a:r>
            <a:br>
              <a:rPr lang="ru-RU" altLang="ru-RU" sz="2700" b="1" dirty="0">
                <a:solidFill>
                  <a:schemeClr val="tx1"/>
                </a:solidFill>
                <a:latin typeface="Arial" panose="020B0604020202020204" pitchFamily="34" charset="0"/>
                <a:ea typeface="Times New Roman" panose="02020603050405020304" pitchFamily="18" charset="0"/>
              </a:rPr>
            </a:br>
            <a:r>
              <a:rPr lang="ru-RU" altLang="ru-RU" sz="2700" b="1" dirty="0" smtClean="0">
                <a:solidFill>
                  <a:schemeClr val="tx1"/>
                </a:solidFill>
                <a:latin typeface="Arial" panose="020B0604020202020204" pitchFamily="34" charset="0"/>
                <a:ea typeface="Times New Roman" panose="02020603050405020304" pitchFamily="18" charset="0"/>
              </a:rPr>
              <a:t/>
            </a:r>
            <a:br>
              <a:rPr lang="ru-RU" altLang="ru-RU" sz="2700" b="1" dirty="0" smtClean="0">
                <a:solidFill>
                  <a:schemeClr val="tx1"/>
                </a:solidFill>
                <a:latin typeface="Arial" panose="020B0604020202020204" pitchFamily="34" charset="0"/>
                <a:ea typeface="Times New Roman" panose="02020603050405020304" pitchFamily="18" charset="0"/>
              </a:rPr>
            </a:br>
            <a:r>
              <a:rPr lang="ru-RU" altLang="ru-RU" sz="800" dirty="0">
                <a:solidFill>
                  <a:schemeClr val="tx1"/>
                </a:solidFill>
                <a:latin typeface="Arial" panose="020B0604020202020204" pitchFamily="34" charset="0"/>
              </a:rPr>
              <a:t/>
            </a:r>
            <a:br>
              <a:rPr lang="ru-RU" altLang="ru-RU" sz="800" dirty="0">
                <a:solidFill>
                  <a:schemeClr val="tx1"/>
                </a:solidFill>
                <a:latin typeface="Arial" panose="020B0604020202020204" pitchFamily="34" charset="0"/>
              </a:rPr>
            </a:b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xmlns="" val="2120529119"/>
              </p:ext>
            </p:extLst>
          </p:nvPr>
        </p:nvGraphicFramePr>
        <p:xfrm>
          <a:off x="251520" y="1916832"/>
          <a:ext cx="8640959" cy="4487791"/>
        </p:xfrm>
        <a:graphic>
          <a:graphicData uri="http://schemas.openxmlformats.org/drawingml/2006/table">
            <a:tbl>
              <a:tblPr firstRow="1" firstCol="1" lastRow="1" lastCol="1" bandRow="1" bandCol="1">
                <a:tableStyleId>{5C22544A-7EE6-4342-B048-85BDC9FD1C3A}</a:tableStyleId>
              </a:tblPr>
              <a:tblGrid>
                <a:gridCol w="2534186"/>
                <a:gridCol w="3155182"/>
                <a:gridCol w="2951591"/>
              </a:tblGrid>
              <a:tr h="586351">
                <a:tc>
                  <a:txBody>
                    <a:bodyPr/>
                    <a:lstStyle/>
                    <a:p>
                      <a:pPr algn="ctr">
                        <a:spcAft>
                          <a:spcPts val="0"/>
                        </a:spcAft>
                      </a:pPr>
                      <a:r>
                        <a:rPr lang="ru-RU" sz="1600" dirty="0" err="1">
                          <a:effectLst/>
                          <a:latin typeface="Arial" panose="020B0604020202020204" pitchFamily="34" charset="0"/>
                          <a:cs typeface="Arial" panose="020B0604020202020204" pitchFamily="34" charset="0"/>
                        </a:rPr>
                        <a:t>Асосий</a:t>
                      </a:r>
                      <a:r>
                        <a:rPr lang="ru-RU" sz="1600" dirty="0">
                          <a:effectLst/>
                          <a:latin typeface="Arial" panose="020B0604020202020204" pitchFamily="34" charset="0"/>
                          <a:cs typeface="Arial" panose="020B0604020202020204" pitchFamily="34" charset="0"/>
                        </a:rPr>
                        <a:t> </a:t>
                      </a:r>
                    </a:p>
                    <a:p>
                      <a:pPr algn="ctr">
                        <a:spcAft>
                          <a:spcPts val="0"/>
                        </a:spcAft>
                      </a:pPr>
                      <a:r>
                        <a:rPr lang="ru-RU" sz="1600" dirty="0" err="1">
                          <a:effectLst/>
                          <a:latin typeface="Arial" panose="020B0604020202020204" pitchFamily="34" charset="0"/>
                          <a:cs typeface="Arial" panose="020B0604020202020204" pitchFamily="34" charset="0"/>
                        </a:rPr>
                        <a:t>тушунчалар</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spcAft>
                          <a:spcPts val="0"/>
                        </a:spcAft>
                      </a:pPr>
                      <a:r>
                        <a:rPr lang="ru-RU" sz="1600">
                          <a:effectLst/>
                          <a:latin typeface="Arial" panose="020B0604020202020204" pitchFamily="34" charset="0"/>
                          <a:cs typeface="Arial" panose="020B0604020202020204" pitchFamily="34" charset="0"/>
                        </a:rPr>
                        <a:t>Замонавий педагогик технологиялар</a:t>
                      </a:r>
                      <a:endParaRPr lang="ru-RU" sz="16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spcAft>
                          <a:spcPts val="0"/>
                        </a:spcAft>
                      </a:pPr>
                      <a:r>
                        <a:rPr lang="ru-RU" sz="1600">
                          <a:effectLst/>
                          <a:latin typeface="Arial" panose="020B0604020202020204" pitchFamily="34" charset="0"/>
                          <a:cs typeface="Arial" panose="020B0604020202020204" pitchFamily="34" charset="0"/>
                        </a:rPr>
                        <a:t>Методика</a:t>
                      </a:r>
                      <a:endParaRPr lang="ru-RU" sz="16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r>
              <a:tr h="1172702">
                <a:tc>
                  <a:txBody>
                    <a:bodyPr/>
                    <a:lstStyle/>
                    <a:p>
                      <a:pPr algn="ctr">
                        <a:spcAft>
                          <a:spcPts val="0"/>
                        </a:spcAft>
                      </a:pPr>
                      <a:r>
                        <a:rPr lang="uz-Cyrl-UZ" sz="1600" dirty="0">
                          <a:effectLst/>
                          <a:latin typeface="Arial" panose="020B0604020202020204" pitchFamily="34" charset="0"/>
                          <a:cs typeface="Arial" panose="020B0604020202020204" pitchFamily="34" charset="0"/>
                        </a:rPr>
                        <a:t> </a:t>
                      </a:r>
                      <a:endParaRPr lang="ru-RU" sz="1600" dirty="0">
                        <a:effectLst/>
                        <a:latin typeface="Arial" panose="020B0604020202020204" pitchFamily="34" charset="0"/>
                        <a:cs typeface="Arial" panose="020B0604020202020204" pitchFamily="34" charset="0"/>
                      </a:endParaRPr>
                    </a:p>
                    <a:p>
                      <a:pPr algn="ctr">
                        <a:spcAft>
                          <a:spcPts val="0"/>
                        </a:spcAft>
                      </a:pPr>
                      <a:r>
                        <a:rPr lang="uz-Cyrl-UZ" sz="1600" dirty="0">
                          <a:effectLst/>
                          <a:latin typeface="Arial" panose="020B0604020202020204" pitchFamily="34" charset="0"/>
                          <a:cs typeface="Arial" panose="020B0604020202020204" pitchFamily="34" charset="0"/>
                        </a:rPr>
                        <a:t> </a:t>
                      </a:r>
                      <a:endParaRPr lang="ru-RU" sz="1600" dirty="0">
                        <a:effectLst/>
                        <a:latin typeface="Arial" panose="020B0604020202020204" pitchFamily="34" charset="0"/>
                        <a:cs typeface="Arial" panose="020B0604020202020204" pitchFamily="34" charset="0"/>
                      </a:endParaRPr>
                    </a:p>
                    <a:p>
                      <a:pPr algn="ctr">
                        <a:spcAft>
                          <a:spcPts val="0"/>
                        </a:spcAft>
                      </a:pPr>
                      <a:r>
                        <a:rPr lang="ru-RU" sz="1600" dirty="0" err="1">
                          <a:effectLst/>
                          <a:latin typeface="Arial" panose="020B0604020202020204" pitchFamily="34" charset="0"/>
                          <a:cs typeface="Arial" panose="020B0604020202020204" pitchFamily="34" charset="0"/>
                        </a:rPr>
                        <a:t>Таърифлар</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just">
                        <a:spcAft>
                          <a:spcPts val="0"/>
                        </a:spcAft>
                      </a:pPr>
                      <a:r>
                        <a:rPr lang="ru-RU" sz="1600" dirty="0" err="1">
                          <a:effectLst/>
                          <a:latin typeface="Arial" panose="020B0604020202020204" pitchFamily="34" charset="0"/>
                          <a:cs typeface="Arial" panose="020B0604020202020204" pitchFamily="34" charset="0"/>
                        </a:rPr>
                        <a:t>Замонавий</a:t>
                      </a:r>
                      <a:r>
                        <a:rPr lang="ru-RU" sz="1600" dirty="0">
                          <a:effectLst/>
                          <a:latin typeface="Arial" panose="020B0604020202020204" pitchFamily="34" charset="0"/>
                          <a:cs typeface="Arial" panose="020B0604020202020204" pitchFamily="34" charset="0"/>
                        </a:rPr>
                        <a:t> педагогик техно-</a:t>
                      </a:r>
                      <a:r>
                        <a:rPr lang="ru-RU" sz="1600" dirty="0" err="1">
                          <a:effectLst/>
                          <a:latin typeface="Arial" panose="020B0604020202020204" pitchFamily="34" charset="0"/>
                          <a:cs typeface="Arial" panose="020B0604020202020204" pitchFamily="34" charset="0"/>
                        </a:rPr>
                        <a:t>логиялар</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инсонга</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олдиндан</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белгиланган</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мақсад</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бўйича</a:t>
                      </a:r>
                      <a:r>
                        <a:rPr lang="ru-RU" sz="1600" dirty="0">
                          <a:effectLst/>
                          <a:latin typeface="Arial" panose="020B0604020202020204" pitchFamily="34" charset="0"/>
                          <a:cs typeface="Arial" panose="020B0604020202020204" pitchFamily="34" charset="0"/>
                        </a:rPr>
                        <a:t> </a:t>
                      </a:r>
                      <a:r>
                        <a:rPr lang="ru-RU" sz="1600" spc="-20" dirty="0" err="1">
                          <a:effectLst/>
                          <a:latin typeface="Arial" panose="020B0604020202020204" pitchFamily="34" charset="0"/>
                          <a:cs typeface="Arial" panose="020B0604020202020204" pitchFamily="34" charset="0"/>
                        </a:rPr>
                        <a:t>таълим-тарбиявий</a:t>
                      </a:r>
                      <a:r>
                        <a:rPr lang="ru-RU" sz="1600" spc="-20" dirty="0">
                          <a:effectLst/>
                          <a:latin typeface="Arial" panose="020B0604020202020204" pitchFamily="34" charset="0"/>
                          <a:cs typeface="Arial" panose="020B0604020202020204" pitchFamily="34" charset="0"/>
                        </a:rPr>
                        <a:t> </a:t>
                      </a:r>
                      <a:r>
                        <a:rPr lang="ru-RU" sz="1600" spc="-20" dirty="0" err="1">
                          <a:effectLst/>
                          <a:latin typeface="Arial" panose="020B0604020202020204" pitchFamily="34" charset="0"/>
                          <a:cs typeface="Arial" panose="020B0604020202020204" pitchFamily="34" charset="0"/>
                        </a:rPr>
                        <a:t>таъсир</a:t>
                      </a:r>
                      <a:r>
                        <a:rPr lang="ru-RU" sz="1600" spc="-20" dirty="0">
                          <a:effectLst/>
                          <a:latin typeface="Arial" panose="020B0604020202020204" pitchFamily="34" charset="0"/>
                          <a:cs typeface="Arial" panose="020B0604020202020204" pitchFamily="34" charset="0"/>
                        </a:rPr>
                        <a:t> </a:t>
                      </a:r>
                      <a:r>
                        <a:rPr lang="ru-RU" sz="1600" spc="-20" dirty="0" err="1">
                          <a:effectLst/>
                          <a:latin typeface="Arial" panose="020B0604020202020204" pitchFamily="34" charset="0"/>
                          <a:cs typeface="Arial" panose="020B0604020202020204" pitchFamily="34" charset="0"/>
                        </a:rPr>
                        <a:t>ўт</a:t>
                      </a:r>
                      <a:r>
                        <a:rPr lang="uz-Cyrl-UZ" sz="1600" spc="-20" dirty="0">
                          <a:effectLst/>
                          <a:latin typeface="Arial" panose="020B0604020202020204" pitchFamily="34" charset="0"/>
                          <a:cs typeface="Arial" panose="020B0604020202020204" pitchFamily="34" charset="0"/>
                        </a:rPr>
                        <a:t>-</a:t>
                      </a:r>
                      <a:r>
                        <a:rPr lang="ru-RU" sz="1600" spc="-20" dirty="0" err="1">
                          <a:effectLst/>
                          <a:latin typeface="Arial" panose="020B0604020202020204" pitchFamily="34" charset="0"/>
                          <a:cs typeface="Arial" panose="020B0604020202020204" pitchFamily="34" charset="0"/>
                        </a:rPr>
                        <a:t>казиш</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фаолиятидан</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иборат</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just">
                        <a:spcAft>
                          <a:spcPts val="0"/>
                        </a:spcAft>
                      </a:pPr>
                      <a:r>
                        <a:rPr lang="ru-RU" sz="1600">
                          <a:effectLst/>
                          <a:latin typeface="Arial" panose="020B0604020202020204" pitchFamily="34" charset="0"/>
                          <a:cs typeface="Arial" panose="020B0604020202020204" pitchFamily="34" charset="0"/>
                        </a:rPr>
                        <a:t>Методика – маълум ўқув </a:t>
                      </a:r>
                      <a:r>
                        <a:rPr lang="ru-RU" sz="1600" spc="-20">
                          <a:effectLst/>
                          <a:latin typeface="Arial" panose="020B0604020202020204" pitchFamily="34" charset="0"/>
                          <a:cs typeface="Arial" panose="020B0604020202020204" pitchFamily="34" charset="0"/>
                        </a:rPr>
                        <a:t>фанини ўқитиш ҳамда тар-биявий</a:t>
                      </a:r>
                      <a:r>
                        <a:rPr lang="ru-RU" sz="1600">
                          <a:effectLst/>
                          <a:latin typeface="Arial" panose="020B0604020202020204" pitchFamily="34" charset="0"/>
                          <a:cs typeface="Arial" panose="020B0604020202020204" pitchFamily="34" charset="0"/>
                        </a:rPr>
                        <a:t> ишлар қонуният</a:t>
                      </a:r>
                      <a:r>
                        <a:rPr lang="uz-Cyrl-UZ" sz="1600">
                          <a:effectLst/>
                          <a:latin typeface="Arial" panose="020B0604020202020204" pitchFamily="34" charset="0"/>
                          <a:cs typeface="Arial" panose="020B0604020202020204" pitchFamily="34" charset="0"/>
                        </a:rPr>
                        <a:t>-</a:t>
                      </a:r>
                      <a:r>
                        <a:rPr lang="ru-RU" sz="1600">
                          <a:effectLst/>
                          <a:latin typeface="Arial" panose="020B0604020202020204" pitchFamily="34" charset="0"/>
                          <a:cs typeface="Arial" panose="020B0604020202020204" pitchFamily="34" charset="0"/>
                        </a:rPr>
                        <a:t>ларини тадқиқ қилади.</a:t>
                      </a:r>
                      <a:endParaRPr lang="ru-RU" sz="16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r>
              <a:tr h="879526">
                <a:tc>
                  <a:txBody>
                    <a:bodyPr/>
                    <a:lstStyle/>
                    <a:p>
                      <a:pPr algn="ctr">
                        <a:spcAft>
                          <a:spcPts val="0"/>
                        </a:spcAft>
                      </a:pPr>
                      <a:r>
                        <a:rPr lang="uz-Cyrl-UZ" sz="1600" dirty="0">
                          <a:effectLst/>
                          <a:latin typeface="Arial" panose="020B0604020202020204" pitchFamily="34" charset="0"/>
                          <a:cs typeface="Arial" panose="020B0604020202020204" pitchFamily="34" charset="0"/>
                        </a:rPr>
                        <a:t> </a:t>
                      </a:r>
                      <a:endParaRPr lang="ru-RU" sz="1600" dirty="0">
                        <a:effectLst/>
                        <a:latin typeface="Arial" panose="020B0604020202020204" pitchFamily="34" charset="0"/>
                        <a:cs typeface="Arial" panose="020B0604020202020204" pitchFamily="34" charset="0"/>
                      </a:endParaRPr>
                    </a:p>
                    <a:p>
                      <a:pPr algn="ctr">
                        <a:spcAft>
                          <a:spcPts val="0"/>
                        </a:spcAft>
                      </a:pPr>
                      <a:r>
                        <a:rPr lang="uz-Cyrl-UZ" sz="1600" dirty="0">
                          <a:effectLst/>
                          <a:latin typeface="Arial" panose="020B0604020202020204" pitchFamily="34" charset="0"/>
                          <a:cs typeface="Arial" panose="020B0604020202020204" pitchFamily="34" charset="0"/>
                        </a:rPr>
                        <a:t> </a:t>
                      </a:r>
                      <a:endParaRPr lang="ru-RU" sz="1600" dirty="0">
                        <a:effectLst/>
                        <a:latin typeface="Arial" panose="020B0604020202020204" pitchFamily="34" charset="0"/>
                        <a:cs typeface="Arial" panose="020B0604020202020204" pitchFamily="34" charset="0"/>
                      </a:endParaRPr>
                    </a:p>
                    <a:p>
                      <a:pPr algn="ctr">
                        <a:spcAft>
                          <a:spcPts val="0"/>
                        </a:spcAft>
                      </a:pPr>
                      <a:r>
                        <a:rPr lang="ru-RU" sz="1600" dirty="0" err="1">
                          <a:effectLst/>
                          <a:latin typeface="Arial" panose="020B0604020202020204" pitchFamily="34" charset="0"/>
                          <a:cs typeface="Arial" panose="020B0604020202020204" pitchFamily="34" charset="0"/>
                        </a:rPr>
                        <a:t>Мақсад</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uz-Cyrl-UZ" sz="1600" dirty="0">
                          <a:effectLst/>
                          <a:latin typeface="Arial" panose="020B0604020202020204" pitchFamily="34" charset="0"/>
                          <a:cs typeface="Arial" panose="020B0604020202020204" pitchFamily="34" charset="0"/>
                        </a:rPr>
                        <a:t> </a:t>
                      </a:r>
                      <a:endParaRPr lang="ru-RU" sz="1600" dirty="0">
                        <a:effectLst/>
                        <a:latin typeface="Arial" panose="020B0604020202020204" pitchFamily="34" charset="0"/>
                        <a:cs typeface="Arial" panose="020B0604020202020204" pitchFamily="34" charset="0"/>
                      </a:endParaRPr>
                    </a:p>
                    <a:p>
                      <a:pPr algn="ctr">
                        <a:spcAft>
                          <a:spcPts val="0"/>
                        </a:spcAft>
                      </a:pPr>
                      <a:r>
                        <a:rPr lang="ru-RU" sz="1600" dirty="0">
                          <a:effectLst/>
                          <a:latin typeface="Arial" panose="020B0604020202020204" pitchFamily="34" charset="0"/>
                          <a:cs typeface="Arial" panose="020B0604020202020204" pitchFamily="34" charset="0"/>
                        </a:rPr>
                        <a:t> </a:t>
                      </a:r>
                    </a:p>
                    <a:p>
                      <a:pPr algn="ctr">
                        <a:spcAft>
                          <a:spcPts val="0"/>
                        </a:spcAft>
                      </a:pPr>
                      <a:r>
                        <a:rPr lang="ru-RU" sz="1600" dirty="0" err="1">
                          <a:effectLst/>
                          <a:latin typeface="Arial" panose="020B0604020202020204" pitchFamily="34" charset="0"/>
                          <a:cs typeface="Arial" panose="020B0604020202020204" pitchFamily="34" charset="0"/>
                        </a:rPr>
                        <a:t>Комил</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инсонни</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шакллантириш</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just">
                        <a:spcAft>
                          <a:spcPts val="0"/>
                        </a:spcAft>
                      </a:pPr>
                      <a:r>
                        <a:rPr lang="ru-RU" sz="1600">
                          <a:effectLst/>
                          <a:latin typeface="Arial" panose="020B0604020202020204" pitchFamily="34" charset="0"/>
                          <a:cs typeface="Arial" panose="020B0604020202020204" pitchFamily="34" charset="0"/>
                        </a:rPr>
                        <a:t>Алоҳида ўқув фанларини ўқитиш ҳамда тарбиявий ишларнинг сифатли бўли</a:t>
                      </a:r>
                      <a:r>
                        <a:rPr lang="uz-Cyrl-UZ" sz="1600">
                          <a:effectLst/>
                          <a:latin typeface="Arial" panose="020B0604020202020204" pitchFamily="34" charset="0"/>
                          <a:cs typeface="Arial" panose="020B0604020202020204" pitchFamily="34" charset="0"/>
                        </a:rPr>
                        <a:t>-</a:t>
                      </a:r>
                      <a:r>
                        <a:rPr lang="ru-RU" sz="1600">
                          <a:effectLst/>
                          <a:latin typeface="Arial" panose="020B0604020202020204" pitchFamily="34" charset="0"/>
                          <a:cs typeface="Arial" panose="020B0604020202020204" pitchFamily="34" charset="0"/>
                        </a:rPr>
                        <a:t>шини таъминлаш</a:t>
                      </a:r>
                      <a:endParaRPr lang="ru-RU" sz="16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r>
              <a:tr h="586351">
                <a:tc>
                  <a:txBody>
                    <a:bodyPr/>
                    <a:lstStyle/>
                    <a:p>
                      <a:pPr algn="ctr">
                        <a:spcAft>
                          <a:spcPts val="0"/>
                        </a:spcAft>
                      </a:pPr>
                      <a:r>
                        <a:rPr lang="ru-RU" sz="1600" dirty="0" err="1">
                          <a:effectLst/>
                          <a:latin typeface="Arial" panose="020B0604020202020204" pitchFamily="34" charset="0"/>
                          <a:cs typeface="Arial" panose="020B0604020202020204" pitchFamily="34" charset="0"/>
                        </a:rPr>
                        <a:t>Қўллаш</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миқёси</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spcAft>
                          <a:spcPts val="0"/>
                        </a:spcAft>
                      </a:pPr>
                      <a:r>
                        <a:rPr lang="ru-RU" sz="1600">
                          <a:effectLst/>
                          <a:latin typeface="Arial" panose="020B0604020202020204" pitchFamily="34" charset="0"/>
                          <a:cs typeface="Arial" panose="020B0604020202020204" pitchFamily="34" charset="0"/>
                        </a:rPr>
                        <a:t>Бутун таълим-тарбия жараёнида</a:t>
                      </a:r>
                      <a:endParaRPr lang="ru-RU" sz="16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just">
                        <a:spcAft>
                          <a:spcPts val="0"/>
                        </a:spcAft>
                      </a:pPr>
                      <a:r>
                        <a:rPr lang="ru-RU" sz="1600" spc="-40">
                          <a:effectLst/>
                          <a:latin typeface="Arial" panose="020B0604020202020204" pitchFamily="34" charset="0"/>
                          <a:cs typeface="Arial" panose="020B0604020202020204" pitchFamily="34" charset="0"/>
                        </a:rPr>
                        <a:t>Хусусий фанларни ўқитиш</a:t>
                      </a:r>
                      <a:r>
                        <a:rPr lang="uz-Cyrl-UZ" sz="1600" spc="-40">
                          <a:effectLst/>
                          <a:latin typeface="Arial" panose="020B0604020202020204" pitchFamily="34" charset="0"/>
                          <a:cs typeface="Arial" panose="020B0604020202020204" pitchFamily="34" charset="0"/>
                        </a:rPr>
                        <a:t>-</a:t>
                      </a:r>
                      <a:r>
                        <a:rPr lang="ru-RU" sz="1600" spc="-50">
                          <a:effectLst/>
                          <a:latin typeface="Arial" panose="020B0604020202020204" pitchFamily="34" charset="0"/>
                          <a:cs typeface="Arial" panose="020B0604020202020204" pitchFamily="34" charset="0"/>
                        </a:rPr>
                        <a:t>да ҳамда тарбиявий ишларда</a:t>
                      </a:r>
                      <a:endParaRPr lang="ru-RU" sz="16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r>
              <a:tr h="879526">
                <a:tc>
                  <a:txBody>
                    <a:bodyPr/>
                    <a:lstStyle/>
                    <a:p>
                      <a:pPr algn="ctr">
                        <a:spcAft>
                          <a:spcPts val="0"/>
                        </a:spcAft>
                      </a:pPr>
                      <a:r>
                        <a:rPr lang="uz-Cyrl-UZ" sz="1600" dirty="0">
                          <a:effectLst/>
                          <a:latin typeface="Arial" panose="020B0604020202020204" pitchFamily="34" charset="0"/>
                          <a:cs typeface="Arial" panose="020B0604020202020204" pitchFamily="34" charset="0"/>
                        </a:rPr>
                        <a:t> </a:t>
                      </a:r>
                      <a:endParaRPr lang="ru-RU" sz="1600" dirty="0">
                        <a:effectLst/>
                        <a:latin typeface="Arial" panose="020B0604020202020204" pitchFamily="34" charset="0"/>
                        <a:cs typeface="Arial" panose="020B0604020202020204" pitchFamily="34" charset="0"/>
                      </a:endParaRPr>
                    </a:p>
                    <a:p>
                      <a:pPr algn="ctr">
                        <a:spcAft>
                          <a:spcPts val="0"/>
                        </a:spcAft>
                      </a:pPr>
                      <a:r>
                        <a:rPr lang="ru-RU" sz="1600" dirty="0" err="1">
                          <a:effectLst/>
                          <a:latin typeface="Arial" panose="020B0604020202020204" pitchFamily="34" charset="0"/>
                          <a:cs typeface="Arial" panose="020B0604020202020204" pitchFamily="34" charset="0"/>
                        </a:rPr>
                        <a:t>Воситалар</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just">
                        <a:spcAft>
                          <a:spcPts val="0"/>
                        </a:spcAft>
                      </a:pPr>
                      <a:r>
                        <a:rPr lang="ru-RU" sz="1600" dirty="0">
                          <a:effectLst/>
                          <a:latin typeface="Arial" panose="020B0604020202020204" pitchFamily="34" charset="0"/>
                          <a:cs typeface="Arial" panose="020B0604020202020204" pitchFamily="34" charset="0"/>
                        </a:rPr>
                        <a:t> </a:t>
                      </a:r>
                    </a:p>
                    <a:p>
                      <a:pPr algn="ctr">
                        <a:spcAft>
                          <a:spcPts val="0"/>
                        </a:spcAft>
                      </a:pPr>
                      <a:r>
                        <a:rPr lang="ru-RU" sz="1600" dirty="0" err="1">
                          <a:effectLst/>
                          <a:latin typeface="Arial" panose="020B0604020202020204" pitchFamily="34" charset="0"/>
                          <a:cs typeface="Arial" panose="020B0604020202020204" pitchFamily="34" charset="0"/>
                        </a:rPr>
                        <a:t>Барча</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таълим-тарбиявий</a:t>
                      </a:r>
                      <a:r>
                        <a:rPr lang="ru-RU" sz="1600" dirty="0">
                          <a:effectLst/>
                          <a:latin typeface="Arial" panose="020B0604020202020204" pitchFamily="34" charset="0"/>
                          <a:cs typeface="Arial" panose="020B0604020202020204" pitchFamily="34" charset="0"/>
                        </a:rPr>
                        <a:t> во-</a:t>
                      </a:r>
                      <a:r>
                        <a:rPr lang="ru-RU" sz="1600" dirty="0" err="1">
                          <a:effectLst/>
                          <a:latin typeface="Arial" panose="020B0604020202020204" pitchFamily="34" charset="0"/>
                          <a:cs typeface="Arial" panose="020B0604020202020204" pitchFamily="34" charset="0"/>
                        </a:rPr>
                        <a:t>ситалар</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хусусий</a:t>
                      </a:r>
                      <a:r>
                        <a:rPr lang="ru-RU" sz="1600" dirty="0">
                          <a:effectLst/>
                          <a:latin typeface="Arial" panose="020B0604020202020204" pitchFamily="34" charset="0"/>
                          <a:cs typeface="Arial" panose="020B0604020202020204" pitchFamily="34" charset="0"/>
                        </a:rPr>
                        <a:t> методика</a:t>
                      </a:r>
                      <a:r>
                        <a:rPr lang="uz-Cyrl-UZ" sz="1600" dirty="0">
                          <a:effectLst/>
                          <a:latin typeface="Arial" panose="020B0604020202020204" pitchFamily="34" charset="0"/>
                          <a:cs typeface="Arial" panose="020B0604020202020204" pitchFamily="34" charset="0"/>
                        </a:rPr>
                        <a:t>-</a:t>
                      </a:r>
                      <a:r>
                        <a:rPr lang="ru-RU" sz="1600" dirty="0" err="1">
                          <a:effectLst/>
                          <a:latin typeface="Arial" panose="020B0604020202020204" pitchFamily="34" charset="0"/>
                          <a:cs typeface="Arial" panose="020B0604020202020204" pitchFamily="34" charset="0"/>
                        </a:rPr>
                        <a:t>лар</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just">
                        <a:spcAft>
                          <a:spcPts val="0"/>
                        </a:spcAft>
                      </a:pPr>
                      <a:r>
                        <a:rPr lang="ru-RU" sz="1600" dirty="0" err="1">
                          <a:effectLst/>
                          <a:latin typeface="Arial" panose="020B0604020202020204" pitchFamily="34" charset="0"/>
                          <a:cs typeface="Arial" panose="020B0604020202020204" pitchFamily="34" charset="0"/>
                        </a:rPr>
                        <a:t>Алоҳида</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ўқув</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фанларини</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ўқитишда</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ҳамда</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тарбия</a:t>
                      </a:r>
                      <a:r>
                        <a:rPr lang="uz-Cyrl-UZ" sz="1600" dirty="0">
                          <a:effectLst/>
                          <a:latin typeface="Arial" panose="020B0604020202020204" pitchFamily="34" charset="0"/>
                          <a:cs typeface="Arial" panose="020B0604020202020204" pitchFamily="34" charset="0"/>
                        </a:rPr>
                        <a:t>-</a:t>
                      </a:r>
                      <a:r>
                        <a:rPr lang="ru-RU" sz="1600" dirty="0" err="1">
                          <a:effectLst/>
                          <a:latin typeface="Arial" panose="020B0604020202020204" pitchFamily="34" charset="0"/>
                          <a:cs typeface="Arial" panose="020B0604020202020204" pitchFamily="34" charset="0"/>
                        </a:rPr>
                        <a:t>вий</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ишларда</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қўлланила</a:t>
                      </a:r>
                      <a:r>
                        <a:rPr lang="uz-Cyrl-UZ" sz="1600" dirty="0">
                          <a:effectLst/>
                          <a:latin typeface="Arial" panose="020B0604020202020204" pitchFamily="34" charset="0"/>
                          <a:cs typeface="Arial" panose="020B0604020202020204" pitchFamily="34" charset="0"/>
                        </a:rPr>
                        <a:t>-</a:t>
                      </a:r>
                      <a:r>
                        <a:rPr lang="ru-RU" sz="1600" dirty="0" err="1">
                          <a:effectLst/>
                          <a:latin typeface="Arial" panose="020B0604020202020204" pitchFamily="34" charset="0"/>
                          <a:cs typeface="Arial" panose="020B0604020202020204" pitchFamily="34" charset="0"/>
                        </a:rPr>
                        <a:t>диган</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воситалар</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r>
            </a:tbl>
          </a:graphicData>
        </a:graphic>
      </p:graphicFrame>
      <p:sp>
        <p:nvSpPr>
          <p:cNvPr id="6" name="Прямоугольник 5"/>
          <p:cNvSpPr/>
          <p:nvPr/>
        </p:nvSpPr>
        <p:spPr>
          <a:xfrm>
            <a:off x="467544" y="836712"/>
            <a:ext cx="8424936" cy="830997"/>
          </a:xfrm>
          <a:prstGeom prst="rect">
            <a:avLst/>
          </a:prstGeom>
        </p:spPr>
        <p:txBody>
          <a:bodyPr wrap="square">
            <a:spAutoFit/>
          </a:bodyPr>
          <a:lstStyle/>
          <a:p>
            <a:pPr algn="ctr"/>
            <a:r>
              <a:rPr lang="ru-RU" altLang="ru-RU" sz="2400" b="1" dirty="0" err="1">
                <a:latin typeface="Arial" panose="020B0604020202020204" pitchFamily="34" charset="0"/>
                <a:ea typeface="Times New Roman" panose="02020603050405020304" pitchFamily="18" charset="0"/>
              </a:rPr>
              <a:t>Замонавий</a:t>
            </a:r>
            <a:r>
              <a:rPr lang="ru-RU" altLang="ru-RU" sz="2400" b="1" dirty="0">
                <a:latin typeface="Arial" panose="020B0604020202020204" pitchFamily="34" charset="0"/>
                <a:ea typeface="Times New Roman" panose="02020603050405020304" pitchFamily="18" charset="0"/>
              </a:rPr>
              <a:t> педагогик </a:t>
            </a:r>
            <a:r>
              <a:rPr lang="ru-RU" altLang="ru-RU" sz="2400" b="1" dirty="0" err="1">
                <a:latin typeface="Arial" panose="020B0604020202020204" pitchFamily="34" charset="0"/>
                <a:ea typeface="Times New Roman" panose="02020603050405020304" pitchFamily="18" charset="0"/>
              </a:rPr>
              <a:t>технологиялар</a:t>
            </a:r>
            <a:r>
              <a:rPr lang="ru-RU" altLang="ru-RU" sz="2400" b="1" dirty="0">
                <a:latin typeface="Arial" panose="020B0604020202020204" pitchFamily="34" charset="0"/>
                <a:ea typeface="Times New Roman" panose="02020603050405020304" pitchFamily="18" charset="0"/>
              </a:rPr>
              <a:t> </a:t>
            </a:r>
            <a:r>
              <a:rPr lang="ru-RU" altLang="ru-RU" sz="2400" b="1" dirty="0" err="1">
                <a:latin typeface="Arial" panose="020B0604020202020204" pitchFamily="34" charset="0"/>
                <a:ea typeface="Times New Roman" panose="02020603050405020304" pitchFamily="18" charset="0"/>
              </a:rPr>
              <a:t>билан</a:t>
            </a:r>
            <a:r>
              <a:rPr lang="ru-RU" altLang="ru-RU" sz="2400" b="1" dirty="0">
                <a:latin typeface="Arial" panose="020B0604020202020204" pitchFamily="34" charset="0"/>
                <a:ea typeface="Times New Roman" panose="02020603050405020304" pitchFamily="18" charset="0"/>
              </a:rPr>
              <a:t> методика </a:t>
            </a:r>
            <a:r>
              <a:rPr lang="ru-RU" altLang="ru-RU" sz="2400" b="1" dirty="0" err="1">
                <a:latin typeface="Arial" panose="020B0604020202020204" pitchFamily="34" charset="0"/>
                <a:ea typeface="Times New Roman" panose="02020603050405020304" pitchFamily="18" charset="0"/>
              </a:rPr>
              <a:t>орасидаги</a:t>
            </a:r>
            <a:r>
              <a:rPr lang="ru-RU" altLang="ru-RU" sz="2400" b="1" dirty="0">
                <a:latin typeface="Arial" panose="020B0604020202020204" pitchFamily="34" charset="0"/>
                <a:ea typeface="Times New Roman" panose="02020603050405020304" pitchFamily="18" charset="0"/>
              </a:rPr>
              <a:t> </a:t>
            </a:r>
            <a:r>
              <a:rPr lang="ru-RU" altLang="ru-RU" sz="2400" b="1" dirty="0" err="1">
                <a:latin typeface="Arial" panose="020B0604020202020204" pitchFamily="34" charset="0"/>
                <a:ea typeface="Times New Roman" panose="02020603050405020304" pitchFamily="18" charset="0"/>
              </a:rPr>
              <a:t>айрим</a:t>
            </a:r>
            <a:r>
              <a:rPr lang="ru-RU" altLang="ru-RU" sz="2400" b="1" dirty="0">
                <a:latin typeface="Arial" panose="020B0604020202020204" pitchFamily="34" charset="0"/>
                <a:ea typeface="Times New Roman" panose="02020603050405020304" pitchFamily="18" charset="0"/>
              </a:rPr>
              <a:t> </a:t>
            </a:r>
            <a:r>
              <a:rPr lang="ru-RU" altLang="ru-RU" sz="2400" b="1" dirty="0" err="1">
                <a:latin typeface="Arial" panose="020B0604020202020204" pitchFamily="34" charset="0"/>
                <a:ea typeface="Times New Roman" panose="02020603050405020304" pitchFamily="18" charset="0"/>
              </a:rPr>
              <a:t>фарқлар</a:t>
            </a:r>
            <a:endParaRPr lang="ru-RU" sz="2400" dirty="0"/>
          </a:p>
        </p:txBody>
      </p:sp>
    </p:spTree>
    <p:extLst>
      <p:ext uri="{BB962C8B-B14F-4D97-AF65-F5344CB8AC3E}">
        <p14:creationId xmlns:p14="http://schemas.microsoft.com/office/powerpoint/2010/main" xmlns="" val="2236619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xmlns="" val="1566794318"/>
              </p:ext>
            </p:extLst>
          </p:nvPr>
        </p:nvGraphicFramePr>
        <p:xfrm>
          <a:off x="251520" y="764704"/>
          <a:ext cx="8640959" cy="7071360"/>
        </p:xfrm>
        <a:graphic>
          <a:graphicData uri="http://schemas.openxmlformats.org/drawingml/2006/table">
            <a:tbl>
              <a:tblPr firstRow="1" firstCol="1" lastRow="1" lastCol="1" bandRow="1" bandCol="1">
                <a:tableStyleId>{5C22544A-7EE6-4342-B048-85BDC9FD1C3A}</a:tableStyleId>
              </a:tblPr>
              <a:tblGrid>
                <a:gridCol w="2534186"/>
                <a:gridCol w="3155183"/>
                <a:gridCol w="2951590"/>
              </a:tblGrid>
              <a:tr h="471777">
                <a:tc>
                  <a:txBody>
                    <a:bodyPr/>
                    <a:lstStyle/>
                    <a:p>
                      <a:pPr algn="ctr">
                        <a:spcAft>
                          <a:spcPts val="0"/>
                        </a:spcAft>
                      </a:pPr>
                      <a:r>
                        <a:rPr lang="ru-RU" sz="1600" dirty="0" err="1">
                          <a:effectLst/>
                        </a:rPr>
                        <a:t>Асосий</a:t>
                      </a:r>
                      <a:r>
                        <a:rPr lang="ru-RU" sz="1600" dirty="0">
                          <a:effectLst/>
                        </a:rPr>
                        <a:t> </a:t>
                      </a:r>
                    </a:p>
                    <a:p>
                      <a:pPr algn="ctr">
                        <a:spcAft>
                          <a:spcPts val="0"/>
                        </a:spcAft>
                      </a:pPr>
                      <a:r>
                        <a:rPr lang="ru-RU" sz="1600" dirty="0" err="1">
                          <a:effectLst/>
                        </a:rPr>
                        <a:t>тушунчалар</a:t>
                      </a:r>
                      <a:endParaRPr lang="ru-RU" sz="1600" dirty="0">
                        <a:effectLst/>
                        <a:latin typeface="Times New Roman" panose="02020603050405020304" pitchFamily="18" charset="0"/>
                        <a:ea typeface="Times New Roman" panose="02020603050405020304" pitchFamily="18" charset="0"/>
                      </a:endParaRPr>
                    </a:p>
                  </a:txBody>
                  <a:tcPr marL="54868" marR="54868" marT="0" marB="0"/>
                </a:tc>
                <a:tc>
                  <a:txBody>
                    <a:bodyPr/>
                    <a:lstStyle/>
                    <a:p>
                      <a:pPr algn="ctr">
                        <a:spcAft>
                          <a:spcPts val="0"/>
                        </a:spcAft>
                      </a:pPr>
                      <a:r>
                        <a:rPr lang="ru-RU" sz="1600">
                          <a:effectLst/>
                        </a:rPr>
                        <a:t>Замонавий педагогик технологиялар</a:t>
                      </a:r>
                      <a:endParaRPr lang="ru-RU" sz="1600">
                        <a:effectLst/>
                        <a:latin typeface="Times New Roman" panose="02020603050405020304" pitchFamily="18" charset="0"/>
                        <a:ea typeface="Times New Roman" panose="02020603050405020304" pitchFamily="18" charset="0"/>
                      </a:endParaRPr>
                    </a:p>
                  </a:txBody>
                  <a:tcPr marL="54868" marR="54868" marT="0" marB="0"/>
                </a:tc>
                <a:tc>
                  <a:txBody>
                    <a:bodyPr/>
                    <a:lstStyle/>
                    <a:p>
                      <a:pPr algn="ctr">
                        <a:spcAft>
                          <a:spcPts val="0"/>
                        </a:spcAft>
                      </a:pPr>
                      <a:r>
                        <a:rPr lang="ru-RU" sz="1600">
                          <a:effectLst/>
                        </a:rPr>
                        <a:t>Методика</a:t>
                      </a:r>
                      <a:endParaRPr lang="ru-RU" sz="1600">
                        <a:effectLst/>
                        <a:latin typeface="Times New Roman" panose="02020603050405020304" pitchFamily="18" charset="0"/>
                        <a:ea typeface="Times New Roman" panose="02020603050405020304" pitchFamily="18" charset="0"/>
                      </a:endParaRPr>
                    </a:p>
                  </a:txBody>
                  <a:tcPr marL="54868" marR="54868" marT="0" marB="0"/>
                </a:tc>
              </a:tr>
              <a:tr h="3302436">
                <a:tc>
                  <a:txBody>
                    <a:bodyPr/>
                    <a:lstStyle/>
                    <a:p>
                      <a:pPr algn="ctr">
                        <a:spcAft>
                          <a:spcPts val="0"/>
                        </a:spcAft>
                      </a:pPr>
                      <a:r>
                        <a:rPr lang="uz-Cyrl-UZ" sz="1600" dirty="0">
                          <a:effectLst/>
                        </a:rPr>
                        <a:t> </a:t>
                      </a:r>
                      <a:endParaRPr lang="ru-RU" sz="1600" dirty="0">
                        <a:effectLst/>
                      </a:endParaRPr>
                    </a:p>
                    <a:p>
                      <a:pPr algn="ctr">
                        <a:spcAft>
                          <a:spcPts val="0"/>
                        </a:spcAft>
                      </a:pPr>
                      <a:r>
                        <a:rPr lang="uz-Cyrl-UZ" sz="1600" dirty="0">
                          <a:effectLst/>
                        </a:rPr>
                        <a:t> </a:t>
                      </a:r>
                      <a:endParaRPr lang="ru-RU" sz="1600" dirty="0">
                        <a:effectLst/>
                      </a:endParaRPr>
                    </a:p>
                    <a:p>
                      <a:pPr algn="ctr">
                        <a:spcAft>
                          <a:spcPts val="0"/>
                        </a:spcAft>
                      </a:pPr>
                      <a:r>
                        <a:rPr lang="uz-Cyrl-UZ" sz="1600" dirty="0">
                          <a:effectLst/>
                        </a:rPr>
                        <a:t> </a:t>
                      </a:r>
                      <a:endParaRPr lang="ru-RU" sz="1600" dirty="0">
                        <a:effectLst/>
                      </a:endParaRPr>
                    </a:p>
                    <a:p>
                      <a:pPr algn="ctr">
                        <a:spcAft>
                          <a:spcPts val="0"/>
                        </a:spcAft>
                      </a:pPr>
                      <a:r>
                        <a:rPr lang="ru-RU" sz="1600" dirty="0">
                          <a:effectLst/>
                        </a:rPr>
                        <a:t>Педагогик </a:t>
                      </a:r>
                      <a:r>
                        <a:rPr lang="ru-RU" sz="1600" dirty="0" err="1">
                          <a:effectLst/>
                        </a:rPr>
                        <a:t>жараён</a:t>
                      </a:r>
                      <a:endParaRPr lang="ru-RU" sz="1600" dirty="0">
                        <a:effectLst/>
                        <a:latin typeface="Times New Roman" panose="02020603050405020304" pitchFamily="18" charset="0"/>
                        <a:ea typeface="Times New Roman" panose="02020603050405020304" pitchFamily="18" charset="0"/>
                      </a:endParaRPr>
                    </a:p>
                  </a:txBody>
                  <a:tcPr marL="54868" marR="54868" marT="0" marB="0"/>
                </a:tc>
                <a:tc>
                  <a:txBody>
                    <a:bodyPr/>
                    <a:lstStyle/>
                    <a:p>
                      <a:pPr algn="just">
                        <a:spcAft>
                          <a:spcPts val="0"/>
                        </a:spcAft>
                      </a:pPr>
                      <a:r>
                        <a:rPr lang="ru-RU" sz="1600" dirty="0" err="1">
                          <a:effectLst/>
                        </a:rPr>
                        <a:t>Таълим</a:t>
                      </a:r>
                      <a:r>
                        <a:rPr lang="ru-RU" sz="1600" dirty="0">
                          <a:effectLst/>
                        </a:rPr>
                        <a:t> </a:t>
                      </a:r>
                      <a:r>
                        <a:rPr lang="ru-RU" sz="1600" dirty="0" err="1">
                          <a:effectLst/>
                        </a:rPr>
                        <a:t>ва</a:t>
                      </a:r>
                      <a:r>
                        <a:rPr lang="ru-RU" sz="1600" dirty="0">
                          <a:effectLst/>
                        </a:rPr>
                        <a:t> </a:t>
                      </a:r>
                      <a:r>
                        <a:rPr lang="ru-RU" sz="1600" dirty="0" err="1">
                          <a:effectLst/>
                        </a:rPr>
                        <a:t>тарбия</a:t>
                      </a:r>
                      <a:r>
                        <a:rPr lang="ru-RU" sz="1600" dirty="0">
                          <a:effectLst/>
                        </a:rPr>
                        <a:t> </a:t>
                      </a:r>
                      <a:r>
                        <a:rPr lang="ru-RU" sz="1600" dirty="0" err="1" smtClean="0">
                          <a:effectLst/>
                        </a:rPr>
                        <a:t>технологияси</a:t>
                      </a:r>
                      <a:r>
                        <a:rPr lang="ru-RU" sz="1600" dirty="0" smtClean="0">
                          <a:effectLst/>
                        </a:rPr>
                        <a:t> </a:t>
                      </a:r>
                      <a:r>
                        <a:rPr lang="ru-RU" sz="1600" dirty="0" err="1">
                          <a:effectLst/>
                        </a:rPr>
                        <a:t>асосида</a:t>
                      </a:r>
                      <a:r>
                        <a:rPr lang="ru-RU" sz="1600" dirty="0">
                          <a:effectLst/>
                        </a:rPr>
                        <a:t>.</a:t>
                      </a:r>
                    </a:p>
                    <a:p>
                      <a:pPr algn="just">
                        <a:spcAft>
                          <a:spcPts val="0"/>
                        </a:spcAft>
                      </a:pPr>
                      <a:r>
                        <a:rPr lang="ru-RU" sz="1600" dirty="0" err="1">
                          <a:effectLst/>
                        </a:rPr>
                        <a:t>Таълим</a:t>
                      </a:r>
                      <a:r>
                        <a:rPr lang="ru-RU" sz="1600" dirty="0">
                          <a:effectLst/>
                        </a:rPr>
                        <a:t> </a:t>
                      </a:r>
                      <a:r>
                        <a:rPr lang="ru-RU" sz="1600" dirty="0" err="1">
                          <a:effectLst/>
                        </a:rPr>
                        <a:t>менежменти</a:t>
                      </a:r>
                      <a:r>
                        <a:rPr lang="ru-RU" sz="1600" dirty="0">
                          <a:effectLst/>
                        </a:rPr>
                        <a:t> </a:t>
                      </a:r>
                      <a:r>
                        <a:rPr lang="ru-RU" sz="1600" dirty="0" err="1">
                          <a:effectLst/>
                        </a:rPr>
                        <a:t>ва</a:t>
                      </a:r>
                      <a:r>
                        <a:rPr lang="ru-RU" sz="1600" dirty="0">
                          <a:effectLst/>
                        </a:rPr>
                        <a:t> </a:t>
                      </a:r>
                      <a:r>
                        <a:rPr lang="ru-RU" sz="1600" dirty="0" err="1">
                          <a:effectLst/>
                        </a:rPr>
                        <a:t>мар-кетинги</a:t>
                      </a:r>
                      <a:r>
                        <a:rPr lang="ru-RU" sz="1600" dirty="0">
                          <a:effectLst/>
                        </a:rPr>
                        <a:t> </a:t>
                      </a:r>
                      <a:r>
                        <a:rPr lang="ru-RU" sz="1600" dirty="0" err="1">
                          <a:effectLst/>
                        </a:rPr>
                        <a:t>асосида</a:t>
                      </a:r>
                      <a:r>
                        <a:rPr lang="ru-RU" sz="1600" dirty="0">
                          <a:effectLst/>
                        </a:rPr>
                        <a:t>.</a:t>
                      </a:r>
                    </a:p>
                    <a:p>
                      <a:pPr algn="just">
                        <a:spcAft>
                          <a:spcPts val="0"/>
                        </a:spcAft>
                      </a:pPr>
                      <a:r>
                        <a:rPr lang="ru-RU" sz="1600" dirty="0" err="1">
                          <a:effectLst/>
                        </a:rPr>
                        <a:t>Таълим</a:t>
                      </a:r>
                      <a:r>
                        <a:rPr lang="ru-RU" sz="1600" dirty="0">
                          <a:effectLst/>
                        </a:rPr>
                        <a:t> – </a:t>
                      </a:r>
                      <a:r>
                        <a:rPr lang="ru-RU" sz="1600" dirty="0" err="1">
                          <a:effectLst/>
                        </a:rPr>
                        <a:t>тарбия</a:t>
                      </a:r>
                      <a:r>
                        <a:rPr lang="ru-RU" sz="1600" dirty="0">
                          <a:effectLst/>
                        </a:rPr>
                        <a:t> </a:t>
                      </a:r>
                      <a:r>
                        <a:rPr lang="ru-RU" sz="1600" dirty="0" err="1">
                          <a:effectLst/>
                        </a:rPr>
                        <a:t>соҳасидаги</a:t>
                      </a:r>
                      <a:r>
                        <a:rPr lang="ru-RU" sz="1600" dirty="0">
                          <a:effectLst/>
                        </a:rPr>
                        <a:t> </a:t>
                      </a:r>
                      <a:r>
                        <a:rPr lang="ru-RU" sz="1600" dirty="0" err="1">
                          <a:effectLst/>
                        </a:rPr>
                        <a:t>энг</a:t>
                      </a:r>
                      <a:r>
                        <a:rPr lang="ru-RU" sz="1600" dirty="0">
                          <a:effectLst/>
                        </a:rPr>
                        <a:t> </a:t>
                      </a:r>
                      <a:r>
                        <a:rPr lang="ru-RU" sz="1600" dirty="0" err="1">
                          <a:effectLst/>
                        </a:rPr>
                        <a:t>илғор</a:t>
                      </a:r>
                      <a:r>
                        <a:rPr lang="ru-RU" sz="1600" dirty="0">
                          <a:effectLst/>
                        </a:rPr>
                        <a:t> </a:t>
                      </a:r>
                      <a:r>
                        <a:rPr lang="ru-RU" sz="1600" dirty="0" err="1">
                          <a:effectLst/>
                        </a:rPr>
                        <a:t>тажрибаларни</a:t>
                      </a:r>
                      <a:r>
                        <a:rPr lang="ru-RU" sz="1600" dirty="0">
                          <a:effectLst/>
                        </a:rPr>
                        <a:t> </a:t>
                      </a:r>
                      <a:r>
                        <a:rPr lang="ru-RU" sz="1600" dirty="0" err="1">
                          <a:effectLst/>
                        </a:rPr>
                        <a:t>умумлаштирувчи</a:t>
                      </a:r>
                      <a:r>
                        <a:rPr lang="ru-RU" sz="1600" dirty="0">
                          <a:effectLst/>
                        </a:rPr>
                        <a:t> </a:t>
                      </a:r>
                      <a:r>
                        <a:rPr lang="ru-RU" sz="1600" dirty="0" err="1">
                          <a:effectLst/>
                        </a:rPr>
                        <a:t>лойиҳалар</a:t>
                      </a:r>
                      <a:r>
                        <a:rPr lang="ru-RU" sz="1600" dirty="0">
                          <a:effectLst/>
                        </a:rPr>
                        <a:t> </a:t>
                      </a:r>
                      <a:r>
                        <a:rPr lang="ru-RU" sz="1600" dirty="0" err="1">
                          <a:effectLst/>
                        </a:rPr>
                        <a:t>асо</a:t>
                      </a:r>
                      <a:r>
                        <a:rPr lang="ru-RU" sz="1600" spc="-20" dirty="0" err="1">
                          <a:effectLst/>
                        </a:rPr>
                        <a:t>сида</a:t>
                      </a:r>
                      <a:r>
                        <a:rPr lang="ru-RU" sz="1600" spc="-20" dirty="0">
                          <a:effectLst/>
                        </a:rPr>
                        <a:t> </a:t>
                      </a:r>
                      <a:r>
                        <a:rPr lang="ru-RU" sz="1600" spc="-20" dirty="0" err="1">
                          <a:effectLst/>
                        </a:rPr>
                        <a:t>ривожланиб</a:t>
                      </a:r>
                      <a:r>
                        <a:rPr lang="ru-RU" sz="1600" spc="-20" dirty="0">
                          <a:effectLst/>
                        </a:rPr>
                        <a:t> </a:t>
                      </a:r>
                      <a:r>
                        <a:rPr lang="ru-RU" sz="1600" spc="-20" dirty="0" err="1">
                          <a:effectLst/>
                        </a:rPr>
                        <a:t>боради</a:t>
                      </a:r>
                      <a:r>
                        <a:rPr lang="ru-RU" sz="1600" spc="-20" dirty="0">
                          <a:effectLst/>
                        </a:rPr>
                        <a:t>. </a:t>
                      </a:r>
                      <a:r>
                        <a:rPr lang="ru-RU" sz="1600" spc="-20" dirty="0" err="1">
                          <a:effectLst/>
                        </a:rPr>
                        <a:t>Етарли</a:t>
                      </a:r>
                      <a:r>
                        <a:rPr lang="ru-RU" sz="1600" dirty="0">
                          <a:effectLst/>
                        </a:rPr>
                        <a:t> </a:t>
                      </a:r>
                      <a:r>
                        <a:rPr lang="ru-RU" sz="1600" dirty="0" err="1">
                          <a:effectLst/>
                        </a:rPr>
                        <a:t>тайёргарликка</a:t>
                      </a:r>
                      <a:r>
                        <a:rPr lang="ru-RU" sz="1600" dirty="0">
                          <a:effectLst/>
                        </a:rPr>
                        <a:t> </a:t>
                      </a:r>
                      <a:r>
                        <a:rPr lang="ru-RU" sz="1600" dirty="0" err="1">
                          <a:effectLst/>
                        </a:rPr>
                        <a:t>эга</a:t>
                      </a:r>
                      <a:r>
                        <a:rPr lang="ru-RU" sz="1600" dirty="0">
                          <a:effectLst/>
                        </a:rPr>
                        <a:t> </a:t>
                      </a:r>
                      <a:r>
                        <a:rPr lang="ru-RU" sz="1600" dirty="0" err="1">
                          <a:effectLst/>
                        </a:rPr>
                        <a:t>мутахассислар</a:t>
                      </a:r>
                      <a:r>
                        <a:rPr lang="ru-RU" sz="1600" dirty="0">
                          <a:effectLst/>
                        </a:rPr>
                        <a:t> </a:t>
                      </a:r>
                      <a:r>
                        <a:rPr lang="ru-RU" sz="1600" dirty="0" err="1">
                          <a:effectLst/>
                        </a:rPr>
                        <a:t>томонидан</a:t>
                      </a:r>
                      <a:r>
                        <a:rPr lang="ru-RU" sz="1600" dirty="0">
                          <a:effectLst/>
                        </a:rPr>
                        <a:t> </a:t>
                      </a:r>
                      <a:r>
                        <a:rPr lang="ru-RU" sz="1600" spc="-20" dirty="0" err="1">
                          <a:effectLst/>
                        </a:rPr>
                        <a:t>қўлланганда</a:t>
                      </a:r>
                      <a:r>
                        <a:rPr lang="ru-RU" sz="1600" spc="-20" dirty="0">
                          <a:effectLst/>
                        </a:rPr>
                        <a:t> </a:t>
                      </a:r>
                      <a:r>
                        <a:rPr lang="ru-RU" sz="1600" spc="-20" dirty="0" err="1">
                          <a:effectLst/>
                        </a:rPr>
                        <a:t>ўзаро</a:t>
                      </a:r>
                      <a:r>
                        <a:rPr lang="ru-RU" sz="1600" spc="-20" dirty="0">
                          <a:effectLst/>
                        </a:rPr>
                        <a:t> </a:t>
                      </a:r>
                      <a:r>
                        <a:rPr lang="ru-RU" sz="1600" spc="-20" dirty="0" err="1">
                          <a:effectLst/>
                        </a:rPr>
                        <a:t>ўхшаш</a:t>
                      </a:r>
                      <a:r>
                        <a:rPr lang="ru-RU" sz="1600" spc="-20" dirty="0">
                          <a:effectLst/>
                        </a:rPr>
                        <a:t> на</a:t>
                      </a:r>
                      <a:r>
                        <a:rPr lang="uz-Cyrl-UZ" sz="1600" spc="-20" dirty="0">
                          <a:effectLst/>
                        </a:rPr>
                        <a:t>-</a:t>
                      </a:r>
                      <a:r>
                        <a:rPr lang="ru-RU" sz="1600" spc="-20" dirty="0" err="1">
                          <a:effectLst/>
                        </a:rPr>
                        <a:t>тижалар</a:t>
                      </a:r>
                      <a:r>
                        <a:rPr lang="ru-RU" sz="1600" spc="-20" dirty="0">
                          <a:effectLst/>
                        </a:rPr>
                        <a:t> </a:t>
                      </a:r>
                      <a:r>
                        <a:rPr lang="ru-RU" sz="1600" spc="-20" dirty="0" err="1">
                          <a:effectLst/>
                        </a:rPr>
                        <a:t>олиниши</a:t>
                      </a:r>
                      <a:r>
                        <a:rPr lang="ru-RU" sz="1600" spc="-20" dirty="0">
                          <a:effectLst/>
                        </a:rPr>
                        <a:t> </a:t>
                      </a:r>
                      <a:r>
                        <a:rPr lang="ru-RU" sz="1600" spc="-20" dirty="0" err="1">
                          <a:effectLst/>
                        </a:rPr>
                        <a:t>таъминла</a:t>
                      </a:r>
                      <a:r>
                        <a:rPr lang="uz-Cyrl-UZ" sz="1600" spc="-20" dirty="0">
                          <a:effectLst/>
                        </a:rPr>
                        <a:t>-</a:t>
                      </a:r>
                      <a:r>
                        <a:rPr lang="ru-RU" sz="1600" spc="-20" dirty="0" err="1">
                          <a:effectLst/>
                        </a:rPr>
                        <a:t>нади</a:t>
                      </a:r>
                      <a:r>
                        <a:rPr lang="ru-RU" sz="1600" spc="-20" dirty="0">
                          <a:effectLst/>
                        </a:rPr>
                        <a:t>.</a:t>
                      </a:r>
                      <a:endParaRPr lang="ru-RU" sz="1600" dirty="0">
                        <a:effectLst/>
                        <a:latin typeface="Times New Roman" panose="02020603050405020304" pitchFamily="18" charset="0"/>
                        <a:ea typeface="Times New Roman" panose="02020603050405020304" pitchFamily="18" charset="0"/>
                      </a:endParaRPr>
                    </a:p>
                  </a:txBody>
                  <a:tcPr marL="54868" marR="54868" marT="0" marB="0"/>
                </a:tc>
                <a:tc>
                  <a:txBody>
                    <a:bodyPr/>
                    <a:lstStyle/>
                    <a:p>
                      <a:pPr algn="just">
                        <a:spcAft>
                          <a:spcPts val="0"/>
                        </a:spcAft>
                      </a:pPr>
                      <a:r>
                        <a:rPr lang="ru-RU" sz="1600" dirty="0" err="1">
                          <a:effectLst/>
                        </a:rPr>
                        <a:t>Таълим-тарбия</a:t>
                      </a:r>
                      <a:r>
                        <a:rPr lang="ru-RU" sz="1600" dirty="0">
                          <a:effectLst/>
                        </a:rPr>
                        <a:t> </a:t>
                      </a:r>
                      <a:r>
                        <a:rPr lang="ru-RU" sz="1600" dirty="0" err="1" smtClean="0">
                          <a:effectLst/>
                        </a:rPr>
                        <a:t>методикаси</a:t>
                      </a:r>
                      <a:r>
                        <a:rPr lang="ru-RU" sz="1600" dirty="0" smtClean="0">
                          <a:effectLst/>
                        </a:rPr>
                        <a:t> </a:t>
                      </a:r>
                      <a:r>
                        <a:rPr lang="ru-RU" sz="1600" dirty="0" err="1">
                          <a:effectLst/>
                        </a:rPr>
                        <a:t>ижодкор</a:t>
                      </a:r>
                      <a:r>
                        <a:rPr lang="ru-RU" sz="1600" dirty="0">
                          <a:effectLst/>
                        </a:rPr>
                        <a:t> </a:t>
                      </a:r>
                      <a:r>
                        <a:rPr lang="ru-RU" sz="1600" dirty="0" err="1">
                          <a:effectLst/>
                        </a:rPr>
                        <a:t>ўқитувчилар</a:t>
                      </a:r>
                      <a:r>
                        <a:rPr lang="uz-Cyrl-UZ" sz="1600" dirty="0">
                          <a:effectLst/>
                        </a:rPr>
                        <a:t>-</a:t>
                      </a:r>
                      <a:r>
                        <a:rPr lang="ru-RU" sz="1600" dirty="0" err="1">
                          <a:effectLst/>
                        </a:rPr>
                        <a:t>нинг</a:t>
                      </a:r>
                      <a:r>
                        <a:rPr lang="ru-RU" sz="1600" dirty="0">
                          <a:effectLst/>
                        </a:rPr>
                        <a:t> </a:t>
                      </a:r>
                      <a:r>
                        <a:rPr lang="ru-RU" sz="1600" dirty="0" err="1">
                          <a:effectLst/>
                        </a:rPr>
                        <a:t>илғор</a:t>
                      </a:r>
                      <a:r>
                        <a:rPr lang="ru-RU" sz="1600" dirty="0">
                          <a:effectLst/>
                        </a:rPr>
                        <a:t> </a:t>
                      </a:r>
                      <a:r>
                        <a:rPr lang="ru-RU" sz="1600" dirty="0" err="1">
                          <a:effectLst/>
                        </a:rPr>
                        <a:t>тажрибаларига</a:t>
                      </a:r>
                      <a:r>
                        <a:rPr lang="ru-RU" sz="1600" dirty="0">
                          <a:effectLst/>
                        </a:rPr>
                        <a:t> </a:t>
                      </a:r>
                      <a:r>
                        <a:rPr lang="ru-RU" sz="1600" dirty="0" err="1">
                          <a:effectLst/>
                        </a:rPr>
                        <a:t>таяниб</a:t>
                      </a:r>
                      <a:r>
                        <a:rPr lang="uz-Cyrl-UZ" sz="1600" dirty="0">
                          <a:effectLst/>
                        </a:rPr>
                        <a:t>,</a:t>
                      </a:r>
                      <a:r>
                        <a:rPr lang="ru-RU" sz="1600" dirty="0">
                          <a:effectLst/>
                        </a:rPr>
                        <a:t> </a:t>
                      </a:r>
                      <a:r>
                        <a:rPr lang="ru-RU" sz="1600" dirty="0" err="1">
                          <a:effectLst/>
                        </a:rPr>
                        <a:t>ривожланади</a:t>
                      </a:r>
                      <a:r>
                        <a:rPr lang="ru-RU" sz="1600" dirty="0">
                          <a:effectLst/>
                        </a:rPr>
                        <a:t>. Ху</a:t>
                      </a:r>
                      <a:r>
                        <a:rPr lang="uz-Cyrl-UZ" sz="1600" dirty="0">
                          <a:effectLst/>
                        </a:rPr>
                        <a:t>-</a:t>
                      </a:r>
                      <a:r>
                        <a:rPr lang="ru-RU" sz="1600" dirty="0" err="1">
                          <a:effectLst/>
                        </a:rPr>
                        <a:t>сусий</a:t>
                      </a:r>
                      <a:r>
                        <a:rPr lang="ru-RU" sz="1600" dirty="0">
                          <a:effectLst/>
                        </a:rPr>
                        <a:t> </a:t>
                      </a:r>
                      <a:r>
                        <a:rPr lang="ru-RU" sz="1600" dirty="0" err="1">
                          <a:effectLst/>
                        </a:rPr>
                        <a:t>тажрибалар</a:t>
                      </a:r>
                      <a:r>
                        <a:rPr lang="ru-RU" sz="1600" dirty="0">
                          <a:effectLst/>
                        </a:rPr>
                        <a:t> </a:t>
                      </a:r>
                      <a:r>
                        <a:rPr lang="ru-RU" sz="1600" dirty="0" err="1">
                          <a:effectLst/>
                        </a:rPr>
                        <a:t>асосида</a:t>
                      </a:r>
                      <a:r>
                        <a:rPr lang="ru-RU" sz="1600" dirty="0">
                          <a:effectLst/>
                        </a:rPr>
                        <a:t> </a:t>
                      </a:r>
                      <a:r>
                        <a:rPr lang="ru-RU" sz="1600" dirty="0" err="1">
                          <a:effectLst/>
                        </a:rPr>
                        <a:t>бойитиб</a:t>
                      </a:r>
                      <a:r>
                        <a:rPr lang="ru-RU" sz="1600" dirty="0">
                          <a:effectLst/>
                        </a:rPr>
                        <a:t> </a:t>
                      </a:r>
                      <a:r>
                        <a:rPr lang="ru-RU" sz="1600" dirty="0" err="1">
                          <a:effectLst/>
                        </a:rPr>
                        <a:t>борилади</a:t>
                      </a:r>
                      <a:r>
                        <a:rPr lang="ru-RU" sz="1600" dirty="0">
                          <a:effectLst/>
                        </a:rPr>
                        <a:t>. </a:t>
                      </a:r>
                      <a:r>
                        <a:rPr lang="ru-RU" sz="1600" dirty="0" err="1">
                          <a:effectLst/>
                        </a:rPr>
                        <a:t>Бир</a:t>
                      </a:r>
                      <a:r>
                        <a:rPr lang="ru-RU" sz="1600" dirty="0">
                          <a:effectLst/>
                        </a:rPr>
                        <a:t> </a:t>
                      </a:r>
                      <a:r>
                        <a:rPr lang="ru-RU" sz="1600" dirty="0" err="1">
                          <a:effectLst/>
                        </a:rPr>
                        <a:t>муаллифнинг</a:t>
                      </a:r>
                      <a:r>
                        <a:rPr lang="ru-RU" sz="1600" dirty="0">
                          <a:effectLst/>
                        </a:rPr>
                        <a:t> </a:t>
                      </a:r>
                      <a:r>
                        <a:rPr lang="ru-RU" sz="1600" dirty="0" err="1">
                          <a:effectLst/>
                        </a:rPr>
                        <a:t>илғор</a:t>
                      </a:r>
                      <a:r>
                        <a:rPr lang="ru-RU" sz="1600" dirty="0">
                          <a:effectLst/>
                        </a:rPr>
                        <a:t> </a:t>
                      </a:r>
                      <a:r>
                        <a:rPr lang="ru-RU" sz="1600" dirty="0" err="1">
                          <a:effectLst/>
                        </a:rPr>
                        <a:t>педа</a:t>
                      </a:r>
                      <a:r>
                        <a:rPr lang="uz-Cyrl-UZ" sz="1600" dirty="0">
                          <a:effectLst/>
                        </a:rPr>
                        <a:t>-</a:t>
                      </a:r>
                      <a:r>
                        <a:rPr lang="ru-RU" sz="1600" dirty="0" err="1">
                          <a:effectLst/>
                        </a:rPr>
                        <a:t>гогик</a:t>
                      </a:r>
                      <a:r>
                        <a:rPr lang="ru-RU" sz="1600" dirty="0">
                          <a:effectLst/>
                        </a:rPr>
                        <a:t> </a:t>
                      </a:r>
                      <a:r>
                        <a:rPr lang="ru-RU" sz="1600" dirty="0" err="1">
                          <a:effectLst/>
                        </a:rPr>
                        <a:t>тажрибасини</a:t>
                      </a:r>
                      <a:r>
                        <a:rPr lang="ru-RU" sz="1600" dirty="0">
                          <a:effectLst/>
                        </a:rPr>
                        <a:t> </a:t>
                      </a:r>
                      <a:r>
                        <a:rPr lang="ru-RU" sz="1600" dirty="0" err="1">
                          <a:effectLst/>
                        </a:rPr>
                        <a:t>ҳамма</a:t>
                      </a:r>
                      <a:r>
                        <a:rPr lang="ru-RU" sz="1600" dirty="0">
                          <a:effectLst/>
                        </a:rPr>
                        <a:t> </a:t>
                      </a:r>
                      <a:r>
                        <a:rPr lang="ru-RU" sz="1600" dirty="0" err="1">
                          <a:effectLst/>
                        </a:rPr>
                        <a:t>педагоглар</a:t>
                      </a:r>
                      <a:r>
                        <a:rPr lang="ru-RU" sz="1600" dirty="0">
                          <a:effectLst/>
                        </a:rPr>
                        <a:t> </a:t>
                      </a:r>
                      <a:r>
                        <a:rPr lang="ru-RU" sz="1600" dirty="0" err="1">
                          <a:effectLst/>
                        </a:rPr>
                        <a:t>айнан</a:t>
                      </a:r>
                      <a:r>
                        <a:rPr lang="ru-RU" sz="1600" dirty="0">
                          <a:effectLst/>
                        </a:rPr>
                        <a:t> </a:t>
                      </a:r>
                      <a:r>
                        <a:rPr lang="ru-RU" sz="1600" dirty="0" err="1">
                          <a:effectLst/>
                        </a:rPr>
                        <a:t>қўллай</a:t>
                      </a:r>
                      <a:r>
                        <a:rPr lang="ru-RU" sz="1600" dirty="0">
                          <a:effectLst/>
                        </a:rPr>
                        <a:t> </a:t>
                      </a:r>
                      <a:r>
                        <a:rPr lang="ru-RU" sz="1600" dirty="0" err="1">
                          <a:effectLst/>
                        </a:rPr>
                        <a:t>олмайдилар</a:t>
                      </a:r>
                      <a:r>
                        <a:rPr lang="ru-RU" sz="1600" dirty="0">
                          <a:effectLst/>
                        </a:rPr>
                        <a:t>. Бунда </a:t>
                      </a:r>
                      <a:r>
                        <a:rPr lang="ru-RU" sz="1600" dirty="0" err="1">
                          <a:effectLst/>
                        </a:rPr>
                        <a:t>нати</a:t>
                      </a:r>
                      <a:r>
                        <a:rPr lang="uz-Cyrl-UZ" sz="1600" dirty="0">
                          <a:effectLst/>
                        </a:rPr>
                        <a:t>-</a:t>
                      </a:r>
                      <a:r>
                        <a:rPr lang="ru-RU" sz="1600" dirty="0" err="1">
                          <a:effectLst/>
                        </a:rPr>
                        <a:t>жалар</a:t>
                      </a:r>
                      <a:r>
                        <a:rPr lang="ru-RU" sz="1600" dirty="0">
                          <a:effectLst/>
                        </a:rPr>
                        <a:t> </a:t>
                      </a:r>
                      <a:r>
                        <a:rPr lang="ru-RU" sz="1600" dirty="0" err="1">
                          <a:effectLst/>
                        </a:rPr>
                        <a:t>ҳар</a:t>
                      </a:r>
                      <a:r>
                        <a:rPr lang="ru-RU" sz="1600" dirty="0">
                          <a:effectLst/>
                        </a:rPr>
                        <a:t> </a:t>
                      </a:r>
                      <a:r>
                        <a:rPr lang="ru-RU" sz="1600" dirty="0" err="1">
                          <a:effectLst/>
                        </a:rPr>
                        <a:t>кимда</a:t>
                      </a:r>
                      <a:r>
                        <a:rPr lang="ru-RU" sz="1600" dirty="0">
                          <a:effectLst/>
                        </a:rPr>
                        <a:t> </a:t>
                      </a:r>
                      <a:r>
                        <a:rPr lang="ru-RU" sz="1600" dirty="0" err="1">
                          <a:effectLst/>
                        </a:rPr>
                        <a:t>ҳар</a:t>
                      </a:r>
                      <a:r>
                        <a:rPr lang="ru-RU" sz="1600" dirty="0">
                          <a:effectLst/>
                        </a:rPr>
                        <a:t> хил </a:t>
                      </a:r>
                      <a:r>
                        <a:rPr lang="ru-RU" sz="1600" spc="-20" dirty="0" err="1">
                          <a:effectLst/>
                        </a:rPr>
                        <a:t>бўлади</a:t>
                      </a:r>
                      <a:r>
                        <a:rPr lang="ru-RU" sz="1600" spc="-20" dirty="0">
                          <a:effectLst/>
                        </a:rPr>
                        <a:t>. </a:t>
                      </a:r>
                      <a:r>
                        <a:rPr lang="ru-RU" sz="1600" spc="-20" dirty="0" err="1">
                          <a:effectLst/>
                        </a:rPr>
                        <a:t>Замонавий</a:t>
                      </a:r>
                      <a:r>
                        <a:rPr lang="ru-RU" sz="1600" spc="-20" dirty="0">
                          <a:effectLst/>
                        </a:rPr>
                        <a:t> </a:t>
                      </a:r>
                      <a:r>
                        <a:rPr lang="ru-RU" sz="1600" spc="-20" dirty="0" err="1">
                          <a:effectLst/>
                        </a:rPr>
                        <a:t>педаго</a:t>
                      </a:r>
                      <a:r>
                        <a:rPr lang="uz-Cyrl-UZ" sz="1600" spc="-20" dirty="0">
                          <a:effectLst/>
                        </a:rPr>
                        <a:t>-</a:t>
                      </a:r>
                      <a:r>
                        <a:rPr lang="ru-RU" sz="1600" spc="-30" dirty="0">
                          <a:effectLst/>
                        </a:rPr>
                        <a:t>гик </a:t>
                      </a:r>
                      <a:r>
                        <a:rPr lang="uz-Cyrl-UZ" sz="1600" spc="-30" dirty="0">
                          <a:effectLst/>
                        </a:rPr>
                        <a:t>технология</a:t>
                      </a:r>
                      <a:r>
                        <a:rPr lang="ru-RU" sz="1600" spc="-30" dirty="0" err="1">
                          <a:effectLst/>
                        </a:rPr>
                        <a:t>ларнинг</a:t>
                      </a:r>
                      <a:r>
                        <a:rPr lang="ru-RU" sz="1600" spc="-30" dirty="0">
                          <a:effectLst/>
                        </a:rPr>
                        <a:t> тар</a:t>
                      </a:r>
                      <a:r>
                        <a:rPr lang="uz-Cyrl-UZ" sz="1600" spc="-30" dirty="0">
                          <a:effectLst/>
                        </a:rPr>
                        <a:t>-</a:t>
                      </a:r>
                      <a:r>
                        <a:rPr lang="ru-RU" sz="1600" spc="-30" dirty="0" err="1">
                          <a:effectLst/>
                        </a:rPr>
                        <a:t>кибий</a:t>
                      </a:r>
                      <a:r>
                        <a:rPr lang="ru-RU" sz="1600" spc="-20" dirty="0">
                          <a:effectLst/>
                        </a:rPr>
                        <a:t> </a:t>
                      </a:r>
                      <a:r>
                        <a:rPr lang="ru-RU" sz="1600" spc="-20" dirty="0" err="1">
                          <a:effectLst/>
                        </a:rPr>
                        <a:t>қисми</a:t>
                      </a:r>
                      <a:r>
                        <a:rPr lang="ru-RU" sz="1600" spc="-20" dirty="0">
                          <a:effectLst/>
                        </a:rPr>
                        <a:t> </a:t>
                      </a:r>
                      <a:r>
                        <a:rPr lang="ru-RU" sz="1600" spc="-20" dirty="0" err="1">
                          <a:effectLst/>
                        </a:rPr>
                        <a:t>ҳисобланади</a:t>
                      </a:r>
                      <a:r>
                        <a:rPr lang="ru-RU" sz="1600" spc="-20" dirty="0">
                          <a:effectLst/>
                        </a:rPr>
                        <a:t>.</a:t>
                      </a:r>
                      <a:endParaRPr lang="ru-RU" sz="1600" dirty="0">
                        <a:effectLst/>
                        <a:latin typeface="Times New Roman" panose="02020603050405020304" pitchFamily="18" charset="0"/>
                        <a:ea typeface="Times New Roman" panose="02020603050405020304" pitchFamily="18" charset="0"/>
                      </a:endParaRPr>
                    </a:p>
                  </a:txBody>
                  <a:tcPr marL="54868" marR="54868" marT="0" marB="0"/>
                </a:tc>
              </a:tr>
              <a:tr h="2122994">
                <a:tc>
                  <a:txBody>
                    <a:bodyPr/>
                    <a:lstStyle/>
                    <a:p>
                      <a:pPr>
                        <a:spcAft>
                          <a:spcPts val="0"/>
                        </a:spcAft>
                      </a:pPr>
                      <a:r>
                        <a:rPr lang="uz-Cyrl-UZ" sz="1600" dirty="0">
                          <a:effectLst/>
                        </a:rPr>
                        <a:t> </a:t>
                      </a:r>
                      <a:endParaRPr lang="ru-RU" sz="1600" dirty="0">
                        <a:effectLst/>
                      </a:endParaRPr>
                    </a:p>
                    <a:p>
                      <a:pPr>
                        <a:spcAft>
                          <a:spcPts val="0"/>
                        </a:spcAft>
                      </a:pPr>
                      <a:r>
                        <a:rPr lang="uz-Cyrl-UZ" sz="1600" dirty="0">
                          <a:effectLst/>
                        </a:rPr>
                        <a:t> </a:t>
                      </a:r>
                      <a:endParaRPr lang="ru-RU" sz="1600" dirty="0">
                        <a:effectLst/>
                      </a:endParaRPr>
                    </a:p>
                    <a:p>
                      <a:pPr>
                        <a:spcAft>
                          <a:spcPts val="0"/>
                        </a:spcAft>
                      </a:pPr>
                      <a:r>
                        <a:rPr lang="uz-Cyrl-UZ" sz="1600" dirty="0">
                          <a:effectLst/>
                        </a:rPr>
                        <a:t> </a:t>
                      </a:r>
                      <a:endParaRPr lang="ru-RU" sz="1600" dirty="0">
                        <a:effectLst/>
                      </a:endParaRPr>
                    </a:p>
                    <a:p>
                      <a:pPr algn="ctr">
                        <a:spcAft>
                          <a:spcPts val="0"/>
                        </a:spcAft>
                      </a:pPr>
                      <a:r>
                        <a:rPr lang="ru-RU" sz="1600" dirty="0" err="1">
                          <a:effectLst/>
                        </a:rPr>
                        <a:t>Натижа</a:t>
                      </a:r>
                      <a:r>
                        <a:rPr lang="ru-RU" sz="1600" dirty="0">
                          <a:effectLst/>
                        </a:rPr>
                        <a:t> </a:t>
                      </a:r>
                      <a:r>
                        <a:rPr lang="ru-RU" sz="1600" dirty="0" err="1">
                          <a:effectLst/>
                        </a:rPr>
                        <a:t>кафолати</a:t>
                      </a:r>
                      <a:endParaRPr lang="ru-RU" sz="1600" dirty="0">
                        <a:effectLst/>
                        <a:latin typeface="Times New Roman" panose="02020603050405020304" pitchFamily="18" charset="0"/>
                        <a:ea typeface="Times New Roman" panose="02020603050405020304" pitchFamily="18" charset="0"/>
                      </a:endParaRPr>
                    </a:p>
                  </a:txBody>
                  <a:tcPr marL="54868" marR="54868" marT="0" marB="0"/>
                </a:tc>
                <a:tc>
                  <a:txBody>
                    <a:bodyPr/>
                    <a:lstStyle/>
                    <a:p>
                      <a:pPr algn="ctr">
                        <a:spcAft>
                          <a:spcPts val="0"/>
                        </a:spcAft>
                      </a:pPr>
                      <a:r>
                        <a:rPr lang="uz-Cyrl-UZ" sz="1600" dirty="0">
                          <a:effectLst/>
                        </a:rPr>
                        <a:t> </a:t>
                      </a:r>
                      <a:endParaRPr lang="ru-RU" sz="1600" dirty="0">
                        <a:effectLst/>
                      </a:endParaRPr>
                    </a:p>
                    <a:p>
                      <a:pPr algn="ctr">
                        <a:spcAft>
                          <a:spcPts val="0"/>
                        </a:spcAft>
                      </a:pPr>
                      <a:r>
                        <a:rPr lang="uz-Cyrl-UZ" sz="1600" dirty="0">
                          <a:effectLst/>
                        </a:rPr>
                        <a:t> </a:t>
                      </a:r>
                      <a:endParaRPr lang="ru-RU" sz="1600" dirty="0">
                        <a:effectLst/>
                      </a:endParaRPr>
                    </a:p>
                    <a:p>
                      <a:pPr algn="ctr">
                        <a:spcAft>
                          <a:spcPts val="0"/>
                        </a:spcAft>
                      </a:pPr>
                      <a:r>
                        <a:rPr lang="uz-Cyrl-UZ" sz="1600" dirty="0">
                          <a:effectLst/>
                        </a:rPr>
                        <a:t> </a:t>
                      </a:r>
                      <a:endParaRPr lang="ru-RU" sz="1600" dirty="0">
                        <a:effectLst/>
                      </a:endParaRPr>
                    </a:p>
                    <a:p>
                      <a:pPr algn="ctr">
                        <a:spcAft>
                          <a:spcPts val="0"/>
                        </a:spcAft>
                      </a:pPr>
                      <a:r>
                        <a:rPr lang="ru-RU" sz="1600" dirty="0" err="1">
                          <a:effectLst/>
                        </a:rPr>
                        <a:t>Олдиндан</a:t>
                      </a:r>
                      <a:r>
                        <a:rPr lang="ru-RU" sz="1600" dirty="0">
                          <a:effectLst/>
                        </a:rPr>
                        <a:t> </a:t>
                      </a:r>
                      <a:r>
                        <a:rPr lang="ru-RU" sz="1600" dirty="0" err="1">
                          <a:effectLst/>
                        </a:rPr>
                        <a:t>белгиланган</a:t>
                      </a:r>
                      <a:r>
                        <a:rPr lang="ru-RU" sz="1600" dirty="0">
                          <a:effectLst/>
                        </a:rPr>
                        <a:t> </a:t>
                      </a:r>
                      <a:r>
                        <a:rPr lang="ru-RU" sz="1600" dirty="0" err="1">
                          <a:effectLst/>
                        </a:rPr>
                        <a:t>мақсадга</a:t>
                      </a:r>
                      <a:r>
                        <a:rPr lang="ru-RU" sz="1600" dirty="0">
                          <a:effectLst/>
                        </a:rPr>
                        <a:t> </a:t>
                      </a:r>
                      <a:r>
                        <a:rPr lang="ru-RU" sz="1600" dirty="0" err="1">
                          <a:effectLst/>
                        </a:rPr>
                        <a:t>эришиш</a:t>
                      </a:r>
                      <a:r>
                        <a:rPr lang="ru-RU" sz="1600" dirty="0">
                          <a:effectLst/>
                        </a:rPr>
                        <a:t> </a:t>
                      </a:r>
                      <a:r>
                        <a:rPr lang="ru-RU" sz="1600" dirty="0" err="1">
                          <a:effectLst/>
                        </a:rPr>
                        <a:t>кафолати</a:t>
                      </a:r>
                      <a:r>
                        <a:rPr lang="ru-RU" sz="1600" dirty="0">
                          <a:effectLst/>
                        </a:rPr>
                        <a:t> бор</a:t>
                      </a:r>
                      <a:endParaRPr lang="ru-RU" sz="1600" dirty="0">
                        <a:effectLst/>
                        <a:latin typeface="Times New Roman" panose="02020603050405020304" pitchFamily="18" charset="0"/>
                        <a:ea typeface="Times New Roman" panose="02020603050405020304" pitchFamily="18" charset="0"/>
                      </a:endParaRPr>
                    </a:p>
                  </a:txBody>
                  <a:tcPr marL="54868" marR="54868" marT="0" marB="0"/>
                </a:tc>
                <a:tc>
                  <a:txBody>
                    <a:bodyPr/>
                    <a:lstStyle/>
                    <a:p>
                      <a:pPr algn="just">
                        <a:spcAft>
                          <a:spcPts val="0"/>
                        </a:spcAft>
                      </a:pPr>
                      <a:r>
                        <a:rPr lang="ru-RU" sz="1600" spc="-30">
                          <a:effectLst/>
                        </a:rPr>
                        <a:t>Олдиндан белгиланган мақ</a:t>
                      </a:r>
                      <a:r>
                        <a:rPr lang="uz-Cyrl-UZ" sz="1600" spc="-30">
                          <a:effectLst/>
                        </a:rPr>
                        <a:t>-</a:t>
                      </a:r>
                      <a:r>
                        <a:rPr lang="ru-RU" sz="1600" spc="-30">
                          <a:effectLst/>
                        </a:rPr>
                        <a:t>садга ҳар бир ўқиту</a:t>
                      </a:r>
                      <a:r>
                        <a:rPr lang="uz-Cyrl-UZ" sz="1600" spc="-30">
                          <a:effectLst/>
                        </a:rPr>
                        <a:t>в</a:t>
                      </a:r>
                      <a:r>
                        <a:rPr lang="ru-RU" sz="1600" spc="-30">
                          <a:effectLst/>
                        </a:rPr>
                        <a:t>чи ўз имкониятларига мувофиқ турли д</a:t>
                      </a:r>
                      <a:r>
                        <a:rPr lang="uz-Cyrl-UZ" sz="1600" spc="-30">
                          <a:effectLst/>
                        </a:rPr>
                        <a:t>а</a:t>
                      </a:r>
                      <a:r>
                        <a:rPr lang="ru-RU" sz="1600" spc="-30">
                          <a:effectLst/>
                        </a:rPr>
                        <a:t>ражад</a:t>
                      </a:r>
                      <a:r>
                        <a:rPr lang="uz-Cyrl-UZ" sz="1600" spc="-30">
                          <a:effectLst/>
                        </a:rPr>
                        <a:t>а</a:t>
                      </a:r>
                      <a:r>
                        <a:rPr lang="ru-RU" sz="1600" spc="-30">
                          <a:effectLst/>
                        </a:rPr>
                        <a:t> эришади. Шу сабабли талаб дараж</a:t>
                      </a:r>
                      <a:r>
                        <a:rPr lang="uz-Cyrl-UZ" sz="1600" spc="-30">
                          <a:effectLst/>
                        </a:rPr>
                        <a:t>а-</a:t>
                      </a:r>
                      <a:r>
                        <a:rPr lang="ru-RU" sz="1600" spc="-30">
                          <a:effectLst/>
                        </a:rPr>
                        <a:t>сидаги натижа кафолатлан</a:t>
                      </a:r>
                      <a:r>
                        <a:rPr lang="uz-Cyrl-UZ" sz="1600" spc="-30">
                          <a:effectLst/>
                        </a:rPr>
                        <a:t>-</a:t>
                      </a:r>
                      <a:r>
                        <a:rPr lang="ru-RU" sz="1600" spc="-30">
                          <a:effectLst/>
                        </a:rPr>
                        <a:t>майди. Асосан ижодкор ўқи</a:t>
                      </a:r>
                      <a:r>
                        <a:rPr lang="uz-Cyrl-UZ" sz="1600" spc="-30">
                          <a:effectLst/>
                        </a:rPr>
                        <a:t>-</a:t>
                      </a:r>
                      <a:r>
                        <a:rPr lang="ru-RU" sz="1600" spc="-30">
                          <a:effectLst/>
                        </a:rPr>
                        <a:t>тувчиларгина яхши нати</a:t>
                      </a:r>
                      <a:r>
                        <a:rPr lang="uz-Cyrl-UZ" sz="1600" spc="-30">
                          <a:effectLst/>
                        </a:rPr>
                        <a:t>-</a:t>
                      </a:r>
                      <a:r>
                        <a:rPr lang="ru-RU" sz="1600" spc="-30">
                          <a:effectLst/>
                        </a:rPr>
                        <a:t>жага эришадилар.</a:t>
                      </a:r>
                      <a:endParaRPr lang="ru-RU" sz="1600">
                        <a:effectLst/>
                        <a:latin typeface="Times New Roman" panose="02020603050405020304" pitchFamily="18" charset="0"/>
                        <a:ea typeface="Times New Roman" panose="02020603050405020304" pitchFamily="18" charset="0"/>
                      </a:endParaRPr>
                    </a:p>
                  </a:txBody>
                  <a:tcPr marL="54868" marR="54868" marT="0" marB="0"/>
                </a:tc>
              </a:tr>
              <a:tr h="943553">
                <a:tc>
                  <a:txBody>
                    <a:bodyPr/>
                    <a:lstStyle/>
                    <a:p>
                      <a:pPr algn="ctr">
                        <a:spcAft>
                          <a:spcPts val="0"/>
                        </a:spcAft>
                      </a:pPr>
                      <a:r>
                        <a:rPr lang="uz-Cyrl-UZ" sz="1600" dirty="0">
                          <a:effectLst/>
                        </a:rPr>
                        <a:t> </a:t>
                      </a:r>
                      <a:endParaRPr lang="ru-RU" sz="1600" dirty="0">
                        <a:effectLst/>
                      </a:endParaRPr>
                    </a:p>
                    <a:p>
                      <a:pPr algn="ctr">
                        <a:spcAft>
                          <a:spcPts val="0"/>
                        </a:spcAft>
                      </a:pPr>
                      <a:r>
                        <a:rPr lang="ru-RU" sz="1600" dirty="0" err="1">
                          <a:effectLst/>
                        </a:rPr>
                        <a:t>Келиб</a:t>
                      </a:r>
                      <a:r>
                        <a:rPr lang="ru-RU" sz="1600" dirty="0">
                          <a:effectLst/>
                        </a:rPr>
                        <a:t> </a:t>
                      </a:r>
                      <a:r>
                        <a:rPr lang="ru-RU" sz="1600" dirty="0" err="1">
                          <a:effectLst/>
                        </a:rPr>
                        <a:t>чиқиши</a:t>
                      </a:r>
                      <a:endParaRPr lang="ru-RU" sz="1600" dirty="0">
                        <a:effectLst/>
                        <a:latin typeface="Times New Roman" panose="02020603050405020304" pitchFamily="18" charset="0"/>
                        <a:ea typeface="Times New Roman" panose="02020603050405020304" pitchFamily="18" charset="0"/>
                      </a:endParaRPr>
                    </a:p>
                  </a:txBody>
                  <a:tcPr marL="54868" marR="54868" marT="0" marB="0"/>
                </a:tc>
                <a:tc>
                  <a:txBody>
                    <a:bodyPr/>
                    <a:lstStyle/>
                    <a:p>
                      <a:pPr algn="just">
                        <a:spcAft>
                          <a:spcPts val="0"/>
                        </a:spcAft>
                      </a:pPr>
                      <a:r>
                        <a:rPr lang="uz-Cyrl-UZ" sz="1600" dirty="0">
                          <a:effectLst/>
                        </a:rPr>
                        <a:t> </a:t>
                      </a:r>
                      <a:endParaRPr lang="ru-RU" sz="1600" dirty="0">
                        <a:effectLst/>
                      </a:endParaRPr>
                    </a:p>
                    <a:p>
                      <a:pPr algn="just">
                        <a:spcAft>
                          <a:spcPts val="0"/>
                        </a:spcAft>
                      </a:pPr>
                      <a:r>
                        <a:rPr lang="ru-RU" sz="1600" dirty="0" err="1">
                          <a:effectLst/>
                        </a:rPr>
                        <a:t>Хусусий</a:t>
                      </a:r>
                      <a:r>
                        <a:rPr lang="ru-RU" sz="1600" dirty="0">
                          <a:effectLst/>
                        </a:rPr>
                        <a:t> </a:t>
                      </a:r>
                      <a:r>
                        <a:rPr lang="ru-RU" sz="1600" dirty="0" err="1">
                          <a:effectLst/>
                        </a:rPr>
                        <a:t>методикаларнинг</a:t>
                      </a:r>
                      <a:r>
                        <a:rPr lang="ru-RU" sz="1600" dirty="0">
                          <a:effectLst/>
                        </a:rPr>
                        <a:t> </a:t>
                      </a:r>
                      <a:r>
                        <a:rPr lang="ru-RU" sz="1600" dirty="0" err="1">
                          <a:effectLst/>
                        </a:rPr>
                        <a:t>ривожланиши</a:t>
                      </a:r>
                      <a:r>
                        <a:rPr lang="ru-RU" sz="1600" dirty="0">
                          <a:effectLst/>
                        </a:rPr>
                        <a:t> </a:t>
                      </a:r>
                      <a:r>
                        <a:rPr lang="ru-RU" sz="1600" dirty="0" err="1">
                          <a:effectLst/>
                        </a:rPr>
                        <a:t>натижасида</a:t>
                      </a:r>
                      <a:r>
                        <a:rPr lang="ru-RU" sz="1600" dirty="0">
                          <a:effectLst/>
                        </a:rPr>
                        <a:t> </a:t>
                      </a:r>
                      <a:r>
                        <a:rPr lang="ru-RU" sz="1600" dirty="0" err="1">
                          <a:effectLst/>
                        </a:rPr>
                        <a:t>келиб</a:t>
                      </a:r>
                      <a:r>
                        <a:rPr lang="ru-RU" sz="1600" dirty="0">
                          <a:effectLst/>
                        </a:rPr>
                        <a:t> </a:t>
                      </a:r>
                      <a:r>
                        <a:rPr lang="ru-RU" sz="1600" dirty="0" err="1">
                          <a:effectLst/>
                        </a:rPr>
                        <a:t>чиққан</a:t>
                      </a:r>
                      <a:endParaRPr lang="ru-RU" sz="1600" dirty="0">
                        <a:effectLst/>
                        <a:latin typeface="Times New Roman" panose="02020603050405020304" pitchFamily="18" charset="0"/>
                        <a:ea typeface="Times New Roman" panose="02020603050405020304" pitchFamily="18" charset="0"/>
                      </a:endParaRPr>
                    </a:p>
                  </a:txBody>
                  <a:tcPr marL="54868" marR="54868" marT="0" marB="0"/>
                </a:tc>
                <a:tc>
                  <a:txBody>
                    <a:bodyPr/>
                    <a:lstStyle/>
                    <a:p>
                      <a:pPr algn="just">
                        <a:spcAft>
                          <a:spcPts val="0"/>
                        </a:spcAft>
                      </a:pPr>
                      <a:r>
                        <a:rPr lang="ru-RU" sz="1600" dirty="0" err="1">
                          <a:effectLst/>
                        </a:rPr>
                        <a:t>Таълим-тарбиянинг</a:t>
                      </a:r>
                      <a:r>
                        <a:rPr lang="ru-RU" sz="1600" dirty="0">
                          <a:effectLst/>
                        </a:rPr>
                        <a:t> </a:t>
                      </a:r>
                      <a:r>
                        <a:rPr lang="ru-RU" sz="1600" dirty="0" err="1">
                          <a:effectLst/>
                        </a:rPr>
                        <a:t>турли</a:t>
                      </a:r>
                      <a:r>
                        <a:rPr lang="ru-RU" sz="1600" dirty="0">
                          <a:effectLst/>
                        </a:rPr>
                        <a:t> </a:t>
                      </a:r>
                      <a:r>
                        <a:rPr lang="ru-RU" sz="1600" dirty="0" err="1">
                          <a:effectLst/>
                        </a:rPr>
                        <a:t>хусусий</a:t>
                      </a:r>
                      <a:r>
                        <a:rPr lang="ru-RU" sz="1600" dirty="0">
                          <a:effectLst/>
                        </a:rPr>
                        <a:t> </a:t>
                      </a:r>
                      <a:r>
                        <a:rPr lang="ru-RU" sz="1600" dirty="0" err="1">
                          <a:effectLst/>
                        </a:rPr>
                        <a:t>масалаларини</a:t>
                      </a:r>
                      <a:r>
                        <a:rPr lang="ru-RU" sz="1600" dirty="0">
                          <a:effectLst/>
                        </a:rPr>
                        <a:t> </a:t>
                      </a:r>
                      <a:r>
                        <a:rPr lang="ru-RU" sz="1600" dirty="0" err="1">
                          <a:effectLst/>
                        </a:rPr>
                        <a:t>ҳал</a:t>
                      </a:r>
                      <a:r>
                        <a:rPr lang="ru-RU" sz="1600" dirty="0">
                          <a:effectLst/>
                        </a:rPr>
                        <a:t> </a:t>
                      </a:r>
                      <a:r>
                        <a:rPr lang="ru-RU" sz="1600" dirty="0" err="1">
                          <a:effectLst/>
                        </a:rPr>
                        <a:t>қилиш</a:t>
                      </a:r>
                      <a:r>
                        <a:rPr lang="ru-RU" sz="1600" dirty="0">
                          <a:effectLst/>
                        </a:rPr>
                        <a:t> </a:t>
                      </a:r>
                      <a:r>
                        <a:rPr lang="ru-RU" sz="1600" dirty="0" err="1">
                          <a:effectLst/>
                        </a:rPr>
                        <a:t>зарурати</a:t>
                      </a:r>
                      <a:r>
                        <a:rPr lang="ru-RU" sz="1600" dirty="0">
                          <a:effectLst/>
                        </a:rPr>
                        <a:t> </a:t>
                      </a:r>
                      <a:r>
                        <a:rPr lang="ru-RU" sz="1600" dirty="0" err="1">
                          <a:effectLst/>
                        </a:rPr>
                        <a:t>натижа</a:t>
                      </a:r>
                      <a:r>
                        <a:rPr lang="uz-Cyrl-UZ" sz="1600" dirty="0">
                          <a:effectLst/>
                        </a:rPr>
                        <a:t>-</a:t>
                      </a:r>
                      <a:r>
                        <a:rPr lang="ru-RU" sz="1600" dirty="0" err="1">
                          <a:effectLst/>
                        </a:rPr>
                        <a:t>сида</a:t>
                      </a:r>
                      <a:r>
                        <a:rPr lang="ru-RU" sz="1600" dirty="0">
                          <a:effectLst/>
                        </a:rPr>
                        <a:t> </a:t>
                      </a:r>
                      <a:r>
                        <a:rPr lang="ru-RU" sz="1600" dirty="0" err="1">
                          <a:effectLst/>
                        </a:rPr>
                        <a:t>келиб</a:t>
                      </a:r>
                      <a:r>
                        <a:rPr lang="ru-RU" sz="1600" dirty="0">
                          <a:effectLst/>
                        </a:rPr>
                        <a:t> </a:t>
                      </a:r>
                      <a:r>
                        <a:rPr lang="ru-RU" sz="1600" dirty="0" err="1">
                          <a:effectLst/>
                        </a:rPr>
                        <a:t>чиққан</a:t>
                      </a:r>
                      <a:r>
                        <a:rPr lang="ru-RU" sz="1600" dirty="0">
                          <a:effectLst/>
                        </a:rPr>
                        <a:t>.</a:t>
                      </a:r>
                      <a:endParaRPr lang="ru-RU" sz="1600" dirty="0">
                        <a:effectLst/>
                        <a:latin typeface="Times New Roman" panose="02020603050405020304" pitchFamily="18" charset="0"/>
                        <a:ea typeface="Times New Roman" panose="02020603050405020304" pitchFamily="18" charset="0"/>
                      </a:endParaRPr>
                    </a:p>
                  </a:txBody>
                  <a:tcPr marL="54868" marR="54868" marT="0" marB="0"/>
                </a:tc>
              </a:tr>
            </a:tbl>
          </a:graphicData>
        </a:graphic>
      </p:graphicFrame>
    </p:spTree>
    <p:extLst>
      <p:ext uri="{BB962C8B-B14F-4D97-AF65-F5344CB8AC3E}">
        <p14:creationId xmlns:p14="http://schemas.microsoft.com/office/powerpoint/2010/main" xmlns="" val="7760377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sz="3200" b="1" dirty="0" smtClean="0"/>
              <a:t>Замонавий педагогик технологияларнинг вазифалари.</a:t>
            </a:r>
            <a:r>
              <a:rPr lang="ru-RU" sz="3200" b="1" dirty="0" smtClean="0"/>
              <a:t/>
            </a:r>
            <a:br>
              <a:rPr lang="ru-RU" sz="3200" b="1" dirty="0" smtClean="0"/>
            </a:br>
            <a:endParaRPr lang="ru-RU" sz="3200" b="1" dirty="0"/>
          </a:p>
        </p:txBody>
      </p:sp>
      <p:sp>
        <p:nvSpPr>
          <p:cNvPr id="3" name="Содержимое 2"/>
          <p:cNvSpPr>
            <a:spLocks noGrp="1"/>
          </p:cNvSpPr>
          <p:nvPr>
            <p:ph idx="1"/>
          </p:nvPr>
        </p:nvSpPr>
        <p:spPr>
          <a:xfrm>
            <a:off x="457200" y="1428736"/>
            <a:ext cx="8472518" cy="4895864"/>
          </a:xfrm>
        </p:spPr>
        <p:txBody>
          <a:bodyPr>
            <a:normAutofit fontScale="25000" lnSpcReduction="20000"/>
          </a:bodyPr>
          <a:lstStyle/>
          <a:p>
            <a:r>
              <a:rPr lang="uz-Cyrl-UZ" sz="7200" dirty="0" smtClean="0"/>
              <a:t>  </a:t>
            </a:r>
            <a:r>
              <a:rPr lang="uz-Cyrl-UZ" sz="7200" dirty="0" smtClean="0">
                <a:latin typeface="Times New Roman" pitchFamily="18" charset="0"/>
                <a:cs typeface="Times New Roman" pitchFamily="18" charset="0"/>
              </a:rPr>
              <a:t>Бунда ўқувчи-талаба фаолиятидаги асосий жараёнлар қуйидагилардир:</a:t>
            </a:r>
            <a:endParaRPr lang="ru-RU" sz="7200" dirty="0" smtClean="0">
              <a:latin typeface="Times New Roman" pitchFamily="18" charset="0"/>
              <a:cs typeface="Times New Roman" pitchFamily="18" charset="0"/>
            </a:endParaRPr>
          </a:p>
          <a:p>
            <a:r>
              <a:rPr lang="ru-RU" sz="7200" b="1" dirty="0" err="1" smtClean="0">
                <a:latin typeface="Times New Roman" pitchFamily="18" charset="0"/>
                <a:cs typeface="Times New Roman" pitchFamily="18" charset="0"/>
              </a:rPr>
              <a:t>Тинглаш</a:t>
            </a:r>
            <a:r>
              <a:rPr lang="en-US"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Кўриш</a:t>
            </a:r>
            <a:r>
              <a:rPr lang="en-US"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Машқ</a:t>
            </a:r>
            <a:r>
              <a:rPr lang="ru-RU" sz="7200" dirty="0" err="1"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бажариш</a:t>
            </a:r>
            <a:endParaRPr lang="en-US" sz="7200" b="1" dirty="0" smtClean="0">
              <a:latin typeface="Times New Roman" pitchFamily="18" charset="0"/>
              <a:cs typeface="Times New Roman" pitchFamily="18" charset="0"/>
            </a:endParaRPr>
          </a:p>
          <a:p>
            <a:endParaRPr lang="en-US" sz="7200" dirty="0" smtClean="0">
              <a:latin typeface="Times New Roman" pitchFamily="18" charset="0"/>
              <a:cs typeface="Times New Roman" pitchFamily="18" charset="0"/>
            </a:endParaRPr>
          </a:p>
          <a:p>
            <a:r>
              <a:rPr lang="uz-Cyrl-UZ" sz="7200" dirty="0" smtClean="0">
                <a:latin typeface="Times New Roman" pitchFamily="18" charset="0"/>
                <a:cs typeface="Times New Roman" pitchFamily="18" charset="0"/>
              </a:rPr>
              <a:t>Ўқитувчи фаолиятидаги асосий жараёнлар:</a:t>
            </a:r>
            <a:endParaRPr lang="ru-RU" sz="7200" dirty="0" smtClean="0">
              <a:latin typeface="Times New Roman" pitchFamily="18" charset="0"/>
              <a:cs typeface="Times New Roman" pitchFamily="18" charset="0"/>
            </a:endParaRPr>
          </a:p>
          <a:p>
            <a:r>
              <a:rPr lang="uz-Cyrl-UZ"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Сўзлаш</a:t>
            </a:r>
            <a:r>
              <a:rPr lang="en-US" sz="7200" b="1" dirty="0" smtClean="0">
                <a:latin typeface="Times New Roman" pitchFamily="18" charset="0"/>
                <a:cs typeface="Times New Roman" pitchFamily="18" charset="0"/>
              </a:rPr>
              <a:t>           </a:t>
            </a:r>
            <a:r>
              <a:rPr lang="uz-Cyrl-UZ"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Кўрсатиш</a:t>
            </a:r>
            <a:r>
              <a:rPr lang="en-US"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Вазифа</a:t>
            </a:r>
            <a:r>
              <a:rPr lang="ru-RU"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топшириш</a:t>
            </a:r>
            <a:r>
              <a:rPr lang="en-US" sz="7200" b="1" dirty="0" smtClean="0">
                <a:latin typeface="Times New Roman" pitchFamily="18" charset="0"/>
                <a:cs typeface="Times New Roman" pitchFamily="18" charset="0"/>
              </a:rPr>
              <a:t> </a:t>
            </a:r>
            <a:r>
              <a:rPr lang="uz-Cyrl-UZ" sz="7200" b="1" dirty="0" smtClean="0">
                <a:latin typeface="Times New Roman" pitchFamily="18" charset="0"/>
                <a:cs typeface="Times New Roman" pitchFamily="18" charset="0"/>
              </a:rPr>
              <a:t> </a:t>
            </a:r>
            <a:r>
              <a:rPr lang="en-US"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Раҳбарлик</a:t>
            </a:r>
            <a:r>
              <a:rPr lang="en-US" sz="7200" b="1" dirty="0" smtClean="0">
                <a:latin typeface="Times New Roman" pitchFamily="18" charset="0"/>
                <a:cs typeface="Times New Roman" pitchFamily="18" charset="0"/>
              </a:rPr>
              <a:t>     </a:t>
            </a:r>
            <a:r>
              <a:rPr lang="uz-Cyrl-UZ"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Назорат</a:t>
            </a:r>
            <a:endParaRPr lang="ru-RU" sz="7200" dirty="0" smtClean="0">
              <a:latin typeface="Times New Roman" pitchFamily="18" charset="0"/>
              <a:cs typeface="Times New Roman" pitchFamily="18" charset="0"/>
            </a:endParaRPr>
          </a:p>
          <a:p>
            <a:endParaRPr lang="en-US" sz="7200" b="1" dirty="0" smtClean="0">
              <a:latin typeface="Times New Roman" pitchFamily="18" charset="0"/>
              <a:cs typeface="Times New Roman" pitchFamily="18" charset="0"/>
            </a:endParaRPr>
          </a:p>
          <a:p>
            <a:r>
              <a:rPr lang="uz-Cyrl-UZ" sz="7200" b="1" dirty="0" smtClean="0">
                <a:latin typeface="Times New Roman" pitchFamily="18" charset="0"/>
                <a:cs typeface="Times New Roman" pitchFamily="18" charset="0"/>
              </a:rPr>
              <a:t> </a:t>
            </a:r>
            <a:r>
              <a:rPr lang="ru-RU" sz="7200" dirty="0" err="1" smtClean="0">
                <a:latin typeface="Times New Roman" pitchFamily="18" charset="0"/>
                <a:cs typeface="Times New Roman" pitchFamily="18" charset="0"/>
              </a:rPr>
              <a:t>Таълим</a:t>
            </a:r>
            <a:r>
              <a:rPr lang="ru-RU" sz="7200" dirty="0" smtClean="0">
                <a:latin typeface="Times New Roman" pitchFamily="18" charset="0"/>
                <a:cs typeface="Times New Roman" pitchFamily="18" charset="0"/>
              </a:rPr>
              <a:t> </a:t>
            </a:r>
            <a:r>
              <a:rPr lang="ru-RU" sz="7200" dirty="0" err="1" smtClean="0">
                <a:latin typeface="Times New Roman" pitchFamily="18" charset="0"/>
                <a:cs typeface="Times New Roman" pitchFamily="18" charset="0"/>
              </a:rPr>
              <a:t>менежери</a:t>
            </a:r>
            <a:r>
              <a:rPr lang="ru-RU" sz="7200" dirty="0" smtClean="0">
                <a:latin typeface="Times New Roman" pitchFamily="18" charset="0"/>
                <a:cs typeface="Times New Roman" pitchFamily="18" charset="0"/>
              </a:rPr>
              <a:t> </a:t>
            </a:r>
            <a:r>
              <a:rPr lang="ru-RU" sz="7200" dirty="0" err="1" smtClean="0">
                <a:latin typeface="Times New Roman" pitchFamily="18" charset="0"/>
                <a:cs typeface="Times New Roman" pitchFamily="18" charset="0"/>
              </a:rPr>
              <a:t>фаолиятидаги</a:t>
            </a:r>
            <a:r>
              <a:rPr lang="ru-RU" sz="7200" dirty="0" smtClean="0">
                <a:latin typeface="Times New Roman" pitchFamily="18" charset="0"/>
                <a:cs typeface="Times New Roman" pitchFamily="18" charset="0"/>
              </a:rPr>
              <a:t> </a:t>
            </a:r>
            <a:r>
              <a:rPr lang="ru-RU" sz="7200" dirty="0" err="1" smtClean="0">
                <a:latin typeface="Times New Roman" pitchFamily="18" charset="0"/>
                <a:cs typeface="Times New Roman" pitchFamily="18" charset="0"/>
              </a:rPr>
              <a:t>асосий</a:t>
            </a:r>
            <a:r>
              <a:rPr lang="ru-RU" sz="7200" dirty="0" smtClean="0">
                <a:latin typeface="Times New Roman" pitchFamily="18" charset="0"/>
                <a:cs typeface="Times New Roman" pitchFamily="18" charset="0"/>
              </a:rPr>
              <a:t> </a:t>
            </a:r>
            <a:r>
              <a:rPr lang="ru-RU" sz="7200" dirty="0" err="1" smtClean="0">
                <a:latin typeface="Times New Roman" pitchFamily="18" charset="0"/>
                <a:cs typeface="Times New Roman" pitchFamily="18" charset="0"/>
              </a:rPr>
              <a:t>жараёнлари</a:t>
            </a:r>
            <a:r>
              <a:rPr lang="ru-RU" sz="7200" dirty="0" smtClean="0">
                <a:latin typeface="Times New Roman" pitchFamily="18" charset="0"/>
                <a:cs typeface="Times New Roman" pitchFamily="18" charset="0"/>
              </a:rPr>
              <a:t>:</a:t>
            </a:r>
          </a:p>
          <a:p>
            <a:r>
              <a:rPr lang="ru-RU" sz="7200" b="1" dirty="0" smtClean="0">
                <a:latin typeface="Times New Roman" pitchFamily="18" charset="0"/>
                <a:cs typeface="Times New Roman" pitchFamily="18" charset="0"/>
              </a:rPr>
              <a:t> Педагогик технология </a:t>
            </a:r>
            <a:r>
              <a:rPr lang="ru-RU" sz="7200" b="1" dirty="0" err="1" smtClean="0">
                <a:latin typeface="Times New Roman" pitchFamily="18" charset="0"/>
                <a:cs typeface="Times New Roman" pitchFamily="18" charset="0"/>
              </a:rPr>
              <a:t>жараёнини</a:t>
            </a:r>
            <a:r>
              <a:rPr lang="ru-RU"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ташкил</a:t>
            </a:r>
            <a:r>
              <a:rPr lang="ru-RU"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қилиш</a:t>
            </a:r>
            <a:endParaRPr lang="ru-RU" sz="7200" dirty="0" smtClean="0">
              <a:latin typeface="Times New Roman" pitchFamily="18" charset="0"/>
              <a:cs typeface="Times New Roman" pitchFamily="18" charset="0"/>
            </a:endParaRPr>
          </a:p>
          <a:p>
            <a:r>
              <a:rPr lang="ru-RU" sz="7200" b="1" dirty="0" err="1" smtClean="0">
                <a:latin typeface="Times New Roman" pitchFamily="18" charset="0"/>
                <a:cs typeface="Times New Roman" pitchFamily="18" charset="0"/>
              </a:rPr>
              <a:t>Бошқарув</a:t>
            </a:r>
            <a:r>
              <a:rPr lang="en-US" sz="7200" b="1" dirty="0" smtClean="0">
                <a:latin typeface="Times New Roman" pitchFamily="18" charset="0"/>
                <a:cs typeface="Times New Roman" pitchFamily="18" charset="0"/>
              </a:rPr>
              <a:t>            </a:t>
            </a:r>
            <a:endParaRPr lang="ru-RU" sz="7200" dirty="0" smtClean="0">
              <a:latin typeface="Times New Roman" pitchFamily="18" charset="0"/>
              <a:cs typeface="Times New Roman" pitchFamily="18" charset="0"/>
            </a:endParaRPr>
          </a:p>
          <a:p>
            <a:r>
              <a:rPr lang="ru-RU" sz="7200" b="1" dirty="0" err="1" smtClean="0">
                <a:latin typeface="Times New Roman" pitchFamily="18" charset="0"/>
                <a:cs typeface="Times New Roman" pitchFamily="18" charset="0"/>
              </a:rPr>
              <a:t>Назорат</a:t>
            </a:r>
            <a:endParaRPr lang="ru-RU" sz="7200" dirty="0" smtClean="0">
              <a:latin typeface="Times New Roman" pitchFamily="18" charset="0"/>
              <a:cs typeface="Times New Roman" pitchFamily="18" charset="0"/>
            </a:endParaRPr>
          </a:p>
          <a:p>
            <a:r>
              <a:rPr lang="uz-Cyrl-UZ"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Рақобатбардошликни</a:t>
            </a:r>
            <a:r>
              <a:rPr lang="ru-RU" sz="7200" dirty="0" err="1"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таъминлаш</a:t>
            </a:r>
            <a:endParaRPr lang="ru-RU" sz="7200" dirty="0" smtClean="0">
              <a:latin typeface="Times New Roman" pitchFamily="18" charset="0"/>
              <a:cs typeface="Times New Roman" pitchFamily="18" charset="0"/>
            </a:endParaRPr>
          </a:p>
          <a:p>
            <a:endParaRPr lang="en-US" sz="7200" b="1" dirty="0" smtClean="0">
              <a:latin typeface="Times New Roman" pitchFamily="18" charset="0"/>
              <a:cs typeface="Times New Roman" pitchFamily="18" charset="0"/>
            </a:endParaRPr>
          </a:p>
          <a:p>
            <a:r>
              <a:rPr lang="ru-RU" sz="7200" b="1" dirty="0" smtClean="0">
                <a:latin typeface="Times New Roman" pitchFamily="18" charset="0"/>
                <a:cs typeface="Times New Roman" pitchFamily="18" charset="0"/>
              </a:rPr>
              <a:t> </a:t>
            </a:r>
            <a:r>
              <a:rPr lang="ru-RU" sz="7200" dirty="0" smtClean="0">
                <a:latin typeface="Times New Roman" pitchFamily="18" charset="0"/>
                <a:cs typeface="Times New Roman" pitchFamily="18" charset="0"/>
              </a:rPr>
              <a:t>Методист-технолог </a:t>
            </a:r>
            <a:r>
              <a:rPr lang="ru-RU" sz="7200" dirty="0" err="1" smtClean="0">
                <a:latin typeface="Times New Roman" pitchFamily="18" charset="0"/>
                <a:cs typeface="Times New Roman" pitchFamily="18" charset="0"/>
              </a:rPr>
              <a:t>фаолиятидаги</a:t>
            </a:r>
            <a:r>
              <a:rPr lang="ru-RU" sz="7200" dirty="0" smtClean="0">
                <a:latin typeface="Times New Roman" pitchFamily="18" charset="0"/>
                <a:cs typeface="Times New Roman" pitchFamily="18" charset="0"/>
              </a:rPr>
              <a:t> </a:t>
            </a:r>
            <a:r>
              <a:rPr lang="ru-RU" sz="7200" dirty="0" err="1" smtClean="0">
                <a:latin typeface="Times New Roman" pitchFamily="18" charset="0"/>
                <a:cs typeface="Times New Roman" pitchFamily="18" charset="0"/>
              </a:rPr>
              <a:t>асосий</a:t>
            </a:r>
            <a:r>
              <a:rPr lang="ru-RU" sz="7200" dirty="0" smtClean="0">
                <a:latin typeface="Times New Roman" pitchFamily="18" charset="0"/>
                <a:cs typeface="Times New Roman" pitchFamily="18" charset="0"/>
              </a:rPr>
              <a:t> </a:t>
            </a:r>
            <a:r>
              <a:rPr lang="ru-RU" sz="7200" dirty="0" err="1" smtClean="0">
                <a:latin typeface="Times New Roman" pitchFamily="18" charset="0"/>
                <a:cs typeface="Times New Roman" pitchFamily="18" charset="0"/>
              </a:rPr>
              <a:t>жараёнлар</a:t>
            </a:r>
            <a:r>
              <a:rPr lang="ru-RU" sz="7200" dirty="0" smtClean="0">
                <a:latin typeface="Times New Roman" pitchFamily="18" charset="0"/>
                <a:cs typeface="Times New Roman" pitchFamily="18" charset="0"/>
              </a:rPr>
              <a:t>:</a:t>
            </a:r>
          </a:p>
          <a:p>
            <a:r>
              <a:rPr lang="uz-Cyrl-UZ"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Мактаб</a:t>
            </a:r>
            <a:r>
              <a:rPr lang="ru-RU" sz="7200" b="1" dirty="0" smtClean="0">
                <a:latin typeface="Times New Roman" pitchFamily="18" charset="0"/>
                <a:cs typeface="Times New Roman" pitchFamily="18" charset="0"/>
              </a:rPr>
              <a:t>, академик лицей, </a:t>
            </a:r>
            <a:r>
              <a:rPr lang="ru-RU" sz="7200" b="1" dirty="0" err="1" smtClean="0">
                <a:latin typeface="Times New Roman" pitchFamily="18" charset="0"/>
                <a:cs typeface="Times New Roman" pitchFamily="18" charset="0"/>
              </a:rPr>
              <a:t>касб-ҳунар </a:t>
            </a:r>
            <a:r>
              <a:rPr lang="ru-RU" sz="7200" b="1" dirty="0" smtClean="0">
                <a:latin typeface="Times New Roman" pitchFamily="18" charset="0"/>
                <a:cs typeface="Times New Roman" pitchFamily="18" charset="0"/>
              </a:rPr>
              <a:t>коллежи, институт </a:t>
            </a:r>
            <a:r>
              <a:rPr lang="ru-RU" sz="7200" b="1" dirty="0" err="1" smtClean="0">
                <a:latin typeface="Times New Roman" pitchFamily="18" charset="0"/>
                <a:cs typeface="Times New Roman" pitchFamily="18" charset="0"/>
              </a:rPr>
              <a:t>ва</a:t>
            </a:r>
            <a:r>
              <a:rPr lang="ru-RU" sz="7200" b="1" dirty="0" smtClean="0">
                <a:latin typeface="Times New Roman" pitchFamily="18" charset="0"/>
                <a:cs typeface="Times New Roman" pitchFamily="18" charset="0"/>
              </a:rPr>
              <a:t> университет </a:t>
            </a:r>
            <a:r>
              <a:rPr lang="ru-RU" sz="7200" b="1" dirty="0" err="1" smtClean="0">
                <a:latin typeface="Times New Roman" pitchFamily="18" charset="0"/>
                <a:cs typeface="Times New Roman" pitchFamily="18" charset="0"/>
              </a:rPr>
              <a:t>ўқувчи</a:t>
            </a:r>
            <a:r>
              <a:rPr lang="uz-Cyrl-UZ" sz="7200" b="1" dirty="0" smtClean="0">
                <a:latin typeface="Times New Roman" pitchFamily="18" charset="0"/>
                <a:cs typeface="Times New Roman" pitchFamily="18" charset="0"/>
              </a:rPr>
              <a:t>-</a:t>
            </a:r>
            <a:r>
              <a:rPr lang="ru-RU" sz="7200" b="1" dirty="0" err="1" smtClean="0">
                <a:latin typeface="Times New Roman" pitchFamily="18" charset="0"/>
                <a:cs typeface="Times New Roman" pitchFamily="18" charset="0"/>
              </a:rPr>
              <a:t>талабалари</a:t>
            </a:r>
            <a:r>
              <a:rPr lang="ru-RU"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фаолия</a:t>
            </a:r>
            <a:r>
              <a:rPr lang="uz-Cyrl-UZ" sz="7200" b="1" dirty="0" smtClean="0">
                <a:latin typeface="Times New Roman" pitchFamily="18" charset="0"/>
                <a:cs typeface="Times New Roman" pitchFamily="18" charset="0"/>
              </a:rPr>
              <a:t>-</a:t>
            </a:r>
            <a:r>
              <a:rPr lang="ru-RU" sz="7200" b="1" dirty="0" err="1" smtClean="0">
                <a:latin typeface="Times New Roman" pitchFamily="18" charset="0"/>
                <a:cs typeface="Times New Roman" pitchFamily="18" charset="0"/>
              </a:rPr>
              <a:t>тини</a:t>
            </a:r>
            <a:r>
              <a:rPr lang="ru-RU"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таҳлил қилиш</a:t>
            </a:r>
            <a:endParaRPr lang="ru-RU" sz="7200" dirty="0" smtClean="0">
              <a:latin typeface="Times New Roman" pitchFamily="18" charset="0"/>
              <a:cs typeface="Times New Roman" pitchFamily="18" charset="0"/>
            </a:endParaRPr>
          </a:p>
          <a:p>
            <a:r>
              <a:rPr lang="uz-Cyrl-UZ" sz="7200"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Самарадорлик</a:t>
            </a:r>
            <a:r>
              <a:rPr lang="ru-RU"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даражасини</a:t>
            </a:r>
            <a:r>
              <a:rPr lang="ru-RU"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аниқлаш</a:t>
            </a:r>
            <a:endParaRPr lang="ru-RU" sz="7200" dirty="0" smtClean="0">
              <a:latin typeface="Times New Roman" pitchFamily="18" charset="0"/>
              <a:cs typeface="Times New Roman" pitchFamily="18" charset="0"/>
            </a:endParaRPr>
          </a:p>
          <a:p>
            <a:r>
              <a:rPr lang="uz-Cyrl-UZ"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Замонавий</a:t>
            </a:r>
            <a:r>
              <a:rPr lang="ru-RU" sz="7200" b="1" dirty="0" smtClean="0">
                <a:latin typeface="Times New Roman" pitchFamily="18" charset="0"/>
                <a:cs typeface="Times New Roman" pitchFamily="18" charset="0"/>
              </a:rPr>
              <a:t> педагогик </a:t>
            </a:r>
            <a:r>
              <a:rPr lang="ru-RU" sz="7200" b="1" dirty="0" err="1" smtClean="0">
                <a:latin typeface="Times New Roman" pitchFamily="18" charset="0"/>
                <a:cs typeface="Times New Roman" pitchFamily="18" charset="0"/>
              </a:rPr>
              <a:t>технологияни</a:t>
            </a:r>
            <a:r>
              <a:rPr lang="ru-RU"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маҳал</a:t>
            </a:r>
            <a:r>
              <a:rPr lang="uz-Cyrl-UZ" sz="7200" b="1" dirty="0" smtClean="0">
                <a:latin typeface="Times New Roman" pitchFamily="18" charset="0"/>
                <a:cs typeface="Times New Roman" pitchFamily="18" charset="0"/>
              </a:rPr>
              <a:t>-</a:t>
            </a:r>
            <a:r>
              <a:rPr lang="ru-RU" sz="7200" b="1" dirty="0" err="1" smtClean="0">
                <a:latin typeface="Times New Roman" pitchFamily="18" charset="0"/>
                <a:cs typeface="Times New Roman" pitchFamily="18" charset="0"/>
              </a:rPr>
              <a:t>лий</a:t>
            </a:r>
            <a:r>
              <a:rPr lang="ru-RU"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шароитга</a:t>
            </a:r>
            <a:r>
              <a:rPr lang="ru-RU" sz="7200" b="1" dirty="0" smtClean="0">
                <a:latin typeface="Times New Roman" pitchFamily="18" charset="0"/>
                <a:cs typeface="Times New Roman" pitchFamily="18" charset="0"/>
              </a:rPr>
              <a:t> </a:t>
            </a:r>
            <a:r>
              <a:rPr lang="ru-RU" sz="7200" b="1" dirty="0" err="1" smtClean="0">
                <a:latin typeface="Times New Roman" pitchFamily="18" charset="0"/>
                <a:cs typeface="Times New Roman" pitchFamily="18" charset="0"/>
              </a:rPr>
              <a:t>муво</a:t>
            </a:r>
            <a:r>
              <a:rPr lang="uz-Cyrl-UZ" sz="7200" b="1" dirty="0" smtClean="0">
                <a:latin typeface="Times New Roman" pitchFamily="18" charset="0"/>
                <a:cs typeface="Times New Roman" pitchFamily="18" charset="0"/>
              </a:rPr>
              <a:t>-</a:t>
            </a:r>
            <a:r>
              <a:rPr lang="ru-RU" sz="7200" b="1" dirty="0" err="1" smtClean="0">
                <a:latin typeface="Times New Roman" pitchFamily="18" charset="0"/>
                <a:cs typeface="Times New Roman" pitchFamily="18" charset="0"/>
              </a:rPr>
              <a:t>фиқ ривожлантириш</a:t>
            </a:r>
            <a:endParaRPr lang="ru-RU" sz="7200" dirty="0" smtClean="0">
              <a:latin typeface="Times New Roman" pitchFamily="18" charset="0"/>
              <a:cs typeface="Times New Roman" pitchFamily="18" charset="0"/>
            </a:endParaRPr>
          </a:p>
          <a:p>
            <a:r>
              <a:rPr lang="ru-RU" b="1" dirty="0" smtClean="0"/>
              <a:t> </a:t>
            </a:r>
            <a:endParaRPr lang="ru-RU" dirty="0" smtClean="0"/>
          </a:p>
          <a:p>
            <a:r>
              <a:rPr lang="ru-RU" b="1" dirty="0" smtClean="0"/>
              <a:t> </a:t>
            </a:r>
            <a:endParaRPr lang="ru-RU" dirty="0" smtClean="0"/>
          </a:p>
          <a:p>
            <a:r>
              <a:rPr lang="ru-RU" b="1" dirty="0" smtClean="0"/>
              <a:t> </a:t>
            </a:r>
            <a:endParaRPr lang="ru-RU" dirty="0" smtClean="0"/>
          </a:p>
          <a:p>
            <a:r>
              <a:rPr lang="ru-RU" b="1" dirty="0" smtClean="0"/>
              <a:t> </a:t>
            </a:r>
            <a:endParaRPr lang="ru-RU" dirty="0" smtClean="0"/>
          </a:p>
          <a:p>
            <a:r>
              <a:rPr lang="ru-RU" dirty="0" smtClean="0"/>
              <a:t/>
            </a:r>
            <a:br>
              <a:rPr lang="ru-RU" dirty="0" smtClean="0"/>
            </a:br>
            <a:r>
              <a:rPr lang="ru-RU" dirty="0" smtClean="0"/>
              <a:t> </a:t>
            </a:r>
            <a:r>
              <a:rPr lang="ru-RU" b="1" dirty="0" smtClean="0"/>
              <a:t> </a:t>
            </a:r>
            <a:endParaRPr lang="ru-RU" dirty="0" smtClean="0"/>
          </a:p>
          <a:p>
            <a:r>
              <a:rPr lang="ru-RU" b="1" dirty="0" smtClean="0"/>
              <a:t> </a:t>
            </a:r>
            <a:endParaRPr lang="ru-RU" dirty="0" smtClean="0"/>
          </a:p>
          <a:p>
            <a:r>
              <a:rPr lang="ru-RU" b="1" dirty="0" smtClean="0"/>
              <a:t> </a:t>
            </a:r>
            <a:endParaRPr lang="ru-RU" dirty="0" smtClean="0"/>
          </a:p>
          <a:p>
            <a:r>
              <a:rPr lang="ru-RU" b="1" dirty="0" smtClean="0"/>
              <a:t> </a:t>
            </a:r>
            <a:endParaRPr lang="ru-RU" dirty="0" smtClean="0"/>
          </a:p>
          <a:p>
            <a:r>
              <a:rPr lang="ru-RU" b="1" dirty="0" smtClean="0"/>
              <a:t> </a:t>
            </a:r>
            <a:endParaRPr lang="ru-RU" dirty="0" smtClean="0"/>
          </a:p>
          <a:p>
            <a:r>
              <a:rPr lang="ru-RU" b="1" dirty="0" smtClean="0"/>
              <a:t> </a:t>
            </a:r>
            <a:endParaRPr lang="ru-RU" dirty="0" smtClean="0"/>
          </a:p>
          <a:p>
            <a:endParaRPr lang="ru-RU" dirty="0" smtClean="0"/>
          </a:p>
          <a:p>
            <a:r>
              <a:rPr lang="uz-Cyrl-UZ" dirty="0" smtClean="0"/>
              <a:t> </a:t>
            </a:r>
            <a:r>
              <a:rPr lang="ru-RU" dirty="0" smtClean="0"/>
              <a:t> </a:t>
            </a:r>
            <a:r>
              <a:rPr lang="uz-Cyrl-UZ" dirty="0" smtClean="0"/>
              <a:t> </a:t>
            </a:r>
            <a:endParaRPr lang="ru-RU" dirty="0" smtClean="0"/>
          </a:p>
          <a:p>
            <a:r>
              <a:rPr lang="uz-Cyrl-UZ" dirty="0" smtClean="0"/>
              <a:t> </a:t>
            </a:r>
            <a:endParaRPr lang="ru-RU" dirty="0" smtClean="0"/>
          </a:p>
          <a:p>
            <a:r>
              <a:rPr lang="uz-Cyrl-UZ" b="1" dirty="0" smtClean="0"/>
              <a:t> </a:t>
            </a:r>
            <a:endParaRPr lang="ru-RU" dirty="0" smtClean="0"/>
          </a:p>
          <a:p>
            <a:r>
              <a:rPr lang="uz-Cyrl-UZ" b="1" dirty="0" smtClean="0"/>
              <a:t> </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214313" y="214313"/>
          <a:ext cx="8715435" cy="6546422"/>
        </p:xfrm>
        <a:graphic>
          <a:graphicData uri="http://schemas.openxmlformats.org/drawingml/2006/table">
            <a:tbl>
              <a:tblPr firstRow="1" bandRow="1">
                <a:tableStyleId>{5C22544A-7EE6-4342-B048-85BDC9FD1C3A}</a:tableStyleId>
              </a:tblPr>
              <a:tblGrid>
                <a:gridCol w="3571900"/>
                <a:gridCol w="2643206"/>
                <a:gridCol w="2500329"/>
              </a:tblGrid>
              <a:tr h="507478">
                <a:tc>
                  <a:txBody>
                    <a:bodyPr/>
                    <a:lstStyle/>
                    <a:p>
                      <a:pPr algn="ctr"/>
                      <a:r>
                        <a:rPr lang="uz-Cyrl-UZ" sz="2800" dirty="0" smtClean="0"/>
                        <a:t>Усуллар</a:t>
                      </a:r>
                      <a:endParaRPr lang="ru-RU" sz="2800" dirty="0"/>
                    </a:p>
                  </a:txBody>
                  <a:tcPr/>
                </a:tc>
                <a:tc>
                  <a:txBody>
                    <a:bodyPr/>
                    <a:lstStyle/>
                    <a:p>
                      <a:pPr algn="ctr"/>
                      <a:r>
                        <a:rPr lang="uz-Cyrl-UZ" sz="2800" dirty="0" smtClean="0"/>
                        <a:t>Шакллар</a:t>
                      </a:r>
                      <a:endParaRPr lang="ru-RU" sz="2800" dirty="0"/>
                    </a:p>
                  </a:txBody>
                  <a:tcPr/>
                </a:tc>
                <a:tc>
                  <a:txBody>
                    <a:bodyPr/>
                    <a:lstStyle/>
                    <a:p>
                      <a:pPr algn="ctr"/>
                      <a:r>
                        <a:rPr lang="uz-Cyrl-UZ" sz="2800" dirty="0" smtClean="0"/>
                        <a:t>Воситалар</a:t>
                      </a:r>
                      <a:endParaRPr lang="ru-RU" sz="2800" dirty="0"/>
                    </a:p>
                  </a:txBody>
                  <a:tcPr/>
                </a:tc>
              </a:tr>
              <a:tr h="1970208">
                <a:tc>
                  <a:txBody>
                    <a:bodyPr/>
                    <a:lstStyle/>
                    <a:p>
                      <a:r>
                        <a:rPr lang="uz-Cyrl-UZ" sz="1800" dirty="0" smtClean="0">
                          <a:latin typeface="Times New Roman" pitchFamily="18" charset="0"/>
                          <a:cs typeface="Times New Roman" pitchFamily="18" charset="0"/>
                        </a:rPr>
                        <a:t>Маъруза</a:t>
                      </a:r>
                    </a:p>
                    <a:p>
                      <a:r>
                        <a:rPr lang="uz-Cyrl-UZ" sz="1800" dirty="0" smtClean="0">
                          <a:latin typeface="Times New Roman" pitchFamily="18" charset="0"/>
                          <a:cs typeface="Times New Roman" pitchFamily="18" charset="0"/>
                        </a:rPr>
                        <a:t>Ҳикоя </a:t>
                      </a:r>
                    </a:p>
                    <a:p>
                      <a:r>
                        <a:rPr lang="uz-Cyrl-UZ" sz="1800" dirty="0" smtClean="0">
                          <a:latin typeface="Times New Roman" pitchFamily="18" charset="0"/>
                          <a:cs typeface="Times New Roman" pitchFamily="18" charset="0"/>
                        </a:rPr>
                        <a:t>Тушунтириш </a:t>
                      </a:r>
                    </a:p>
                    <a:p>
                      <a:r>
                        <a:rPr lang="uz-Cyrl-UZ" altLang="ko-KR" sz="1800" dirty="0" smtClean="0">
                          <a:latin typeface="Times New Roman" pitchFamily="18" charset="0"/>
                          <a:cs typeface="Times New Roman" pitchFamily="18" charset="0"/>
                        </a:rPr>
                        <a:t>Йўриқнома бериш</a:t>
                      </a:r>
                      <a:endParaRPr lang="ru-RU" sz="1800" dirty="0" smtClean="0">
                        <a:latin typeface="Times New Roman" pitchFamily="18" charset="0"/>
                        <a:cs typeface="Times New Roman" pitchFamily="18" charset="0"/>
                      </a:endParaRPr>
                    </a:p>
                    <a:p>
                      <a:r>
                        <a:rPr lang="uz-Cyrl-UZ" sz="1800" dirty="0" smtClean="0">
                          <a:latin typeface="Times New Roman" pitchFamily="18" charset="0"/>
                          <a:cs typeface="Times New Roman" pitchFamily="18" charset="0"/>
                        </a:rPr>
                        <a:t>Намойиш </a:t>
                      </a:r>
                    </a:p>
                    <a:p>
                      <a:r>
                        <a:rPr lang="uz-Cyrl-UZ" sz="1800" dirty="0" smtClean="0">
                          <a:latin typeface="Times New Roman" pitchFamily="18" charset="0"/>
                          <a:cs typeface="Times New Roman" pitchFamily="18" charset="0"/>
                        </a:rPr>
                        <a:t>Кўрсатиш </a:t>
                      </a:r>
                    </a:p>
                    <a:p>
                      <a:r>
                        <a:rPr lang="uz-Cyrl-UZ" sz="1800" dirty="0" smtClean="0">
                          <a:latin typeface="Times New Roman" pitchFamily="18" charset="0"/>
                          <a:cs typeface="Times New Roman" pitchFamily="18" charset="0"/>
                        </a:rPr>
                        <a:t>Видеоусул</a:t>
                      </a:r>
                      <a:endParaRPr lang="ru-RU" dirty="0"/>
                    </a:p>
                  </a:txBody>
                  <a:tcPr/>
                </a:tc>
                <a:tc>
                  <a:txBody>
                    <a:bodyPr/>
                    <a:lstStyle/>
                    <a:p>
                      <a:pPr>
                        <a:spcBef>
                          <a:spcPts val="0"/>
                        </a:spcBef>
                      </a:pPr>
                      <a:r>
                        <a:rPr kumimoji="0" lang="ru-RU" sz="1800" kern="1200" dirty="0" err="1" smtClean="0">
                          <a:solidFill>
                            <a:schemeClr val="dk1"/>
                          </a:solidFill>
                          <a:latin typeface="Times New Roman" pitchFamily="18" charset="0"/>
                          <a:ea typeface="+mn-ea"/>
                          <a:cs typeface="Times New Roman" pitchFamily="18" charset="0"/>
                        </a:rPr>
                        <a:t>Маъруза</a:t>
                      </a:r>
                      <a:endParaRPr kumimoji="0" lang="ru-RU" sz="1800" kern="1200" dirty="0" smtClean="0">
                        <a:solidFill>
                          <a:schemeClr val="dk1"/>
                        </a:solidFill>
                        <a:latin typeface="Times New Roman" pitchFamily="18" charset="0"/>
                        <a:ea typeface="+mn-ea"/>
                        <a:cs typeface="Times New Roman" pitchFamily="18" charset="0"/>
                      </a:endParaRPr>
                    </a:p>
                    <a:p>
                      <a:pPr>
                        <a:spcBef>
                          <a:spcPts val="0"/>
                        </a:spcBef>
                      </a:pPr>
                      <a:r>
                        <a:rPr kumimoji="0" lang="ru-RU" sz="1800" kern="1200" dirty="0" smtClean="0">
                          <a:solidFill>
                            <a:schemeClr val="dk1"/>
                          </a:solidFill>
                          <a:latin typeface="Times New Roman" pitchFamily="18" charset="0"/>
                          <a:ea typeface="+mn-ea"/>
                          <a:cs typeface="Times New Roman" pitchFamily="18" charset="0"/>
                        </a:rPr>
                        <a:t>Семинар</a:t>
                      </a:r>
                    </a:p>
                    <a:p>
                      <a:pPr>
                        <a:spcBef>
                          <a:spcPts val="0"/>
                        </a:spcBef>
                      </a:pPr>
                      <a:r>
                        <a:rPr kumimoji="0" lang="uz-Cyrl-UZ" sz="1800" kern="1200" dirty="0" smtClean="0">
                          <a:solidFill>
                            <a:schemeClr val="dk1"/>
                          </a:solidFill>
                          <a:latin typeface="Times New Roman" pitchFamily="18" charset="0"/>
                          <a:ea typeface="+mn-ea"/>
                          <a:cs typeface="Times New Roman" pitchFamily="18" charset="0"/>
                        </a:rPr>
                        <a:t>Амалий машғулот</a:t>
                      </a:r>
                      <a:endParaRPr kumimoji="0" lang="ru-RU" sz="1800" kern="1200" dirty="0" smtClean="0">
                        <a:solidFill>
                          <a:schemeClr val="dk1"/>
                        </a:solidFill>
                        <a:latin typeface="Times New Roman" pitchFamily="18" charset="0"/>
                        <a:ea typeface="+mn-ea"/>
                        <a:cs typeface="Times New Roman" pitchFamily="18" charset="0"/>
                      </a:endParaRPr>
                    </a:p>
                    <a:p>
                      <a:pPr>
                        <a:spcBef>
                          <a:spcPts val="0"/>
                        </a:spcBef>
                      </a:pPr>
                      <a:r>
                        <a:rPr kumimoji="0" lang="ru-RU" sz="1800" kern="1200" dirty="0" smtClean="0">
                          <a:solidFill>
                            <a:schemeClr val="dk1"/>
                          </a:solidFill>
                          <a:latin typeface="Times New Roman" pitchFamily="18" charset="0"/>
                          <a:ea typeface="+mn-ea"/>
                          <a:cs typeface="Times New Roman" pitchFamily="18" charset="0"/>
                        </a:rPr>
                        <a:t>Лаборатория </a:t>
                      </a:r>
                      <a:r>
                        <a:rPr kumimoji="0" lang="ru-RU" sz="1800" kern="1200" dirty="0" err="1" smtClean="0">
                          <a:solidFill>
                            <a:schemeClr val="dk1"/>
                          </a:solidFill>
                          <a:latin typeface="Times New Roman" pitchFamily="18" charset="0"/>
                          <a:ea typeface="+mn-ea"/>
                          <a:cs typeface="Times New Roman" pitchFamily="18" charset="0"/>
                        </a:rPr>
                        <a:t>машғулоти</a:t>
                      </a:r>
                      <a:endParaRPr kumimoji="0" lang="ru-RU" sz="1800" kern="1200" dirty="0" smtClean="0">
                        <a:solidFill>
                          <a:schemeClr val="dk1"/>
                        </a:solidFill>
                        <a:latin typeface="Times New Roman" pitchFamily="18" charset="0"/>
                        <a:ea typeface="+mn-ea"/>
                        <a:cs typeface="Times New Roman" pitchFamily="18" charset="0"/>
                      </a:endParaRPr>
                    </a:p>
                    <a:p>
                      <a:pPr>
                        <a:spcBef>
                          <a:spcPts val="0"/>
                        </a:spcBef>
                      </a:pPr>
                      <a:r>
                        <a:rPr kumimoji="0" lang="ru-RU" sz="1800" kern="1200" dirty="0" err="1" smtClean="0">
                          <a:solidFill>
                            <a:schemeClr val="dk1"/>
                          </a:solidFill>
                          <a:latin typeface="Times New Roman" pitchFamily="18" charset="0"/>
                          <a:ea typeface="+mn-ea"/>
                          <a:cs typeface="Times New Roman" pitchFamily="18" charset="0"/>
                        </a:rPr>
                        <a:t>Мустақил иш</a:t>
                      </a:r>
                      <a:endParaRPr kumimoji="0" lang="ru-RU" sz="1800" kern="1200" dirty="0" smtClean="0">
                        <a:solidFill>
                          <a:schemeClr val="dk1"/>
                        </a:solidFill>
                        <a:latin typeface="Times New Roman" pitchFamily="18" charset="0"/>
                        <a:ea typeface="+mn-ea"/>
                        <a:cs typeface="Times New Roman" pitchFamily="18" charset="0"/>
                      </a:endParaRPr>
                    </a:p>
                  </a:txBody>
                  <a:tcPr/>
                </a:tc>
                <a:tc>
                  <a:txBody>
                    <a:bodyPr/>
                    <a:lstStyle/>
                    <a:p>
                      <a:pPr algn="l">
                        <a:spcBef>
                          <a:spcPts val="0"/>
                        </a:spcBef>
                        <a:spcAft>
                          <a:spcPts val="0"/>
                        </a:spcAft>
                      </a:pPr>
                      <a:r>
                        <a:rPr lang="ru-RU" sz="1800" b="0" i="0" dirty="0" smtClean="0">
                          <a:latin typeface="Times New Roman" pitchFamily="18" charset="0"/>
                        </a:rPr>
                        <a:t>Диапроектор</a:t>
                      </a:r>
                      <a:endParaRPr lang="ru-RU" sz="1800" dirty="0" smtClean="0"/>
                    </a:p>
                    <a:p>
                      <a:pPr algn="l">
                        <a:spcBef>
                          <a:spcPts val="0"/>
                        </a:spcBef>
                        <a:spcAft>
                          <a:spcPts val="0"/>
                        </a:spcAft>
                      </a:pPr>
                      <a:r>
                        <a:rPr lang="ru-RU" sz="1800" b="0" i="0" dirty="0" err="1" smtClean="0">
                          <a:latin typeface="Times New Roman" pitchFamily="18" charset="0"/>
                        </a:rPr>
                        <a:t>Графопроектор</a:t>
                      </a:r>
                      <a:endParaRPr lang="ru-RU" sz="1800" dirty="0" smtClean="0"/>
                    </a:p>
                    <a:p>
                      <a:pPr algn="l">
                        <a:spcBef>
                          <a:spcPts val="0"/>
                        </a:spcBef>
                        <a:spcAft>
                          <a:spcPts val="0"/>
                        </a:spcAft>
                      </a:pPr>
                      <a:r>
                        <a:rPr lang="ru-RU" sz="1800" b="0" i="0" dirty="0" smtClean="0">
                          <a:latin typeface="Times New Roman" pitchFamily="18" charset="0"/>
                        </a:rPr>
                        <a:t>Доска-блокнот</a:t>
                      </a:r>
                      <a:endParaRPr lang="ru-RU" sz="1800" dirty="0" smtClean="0"/>
                    </a:p>
                    <a:p>
                      <a:pPr algn="l">
                        <a:spcBef>
                          <a:spcPts val="0"/>
                        </a:spcBef>
                        <a:spcAft>
                          <a:spcPts val="0"/>
                        </a:spcAft>
                      </a:pPr>
                      <a:r>
                        <a:rPr lang="ru-RU" sz="1800" b="0" i="0" dirty="0" smtClean="0">
                          <a:latin typeface="Times New Roman" pitchFamily="18" charset="0"/>
                        </a:rPr>
                        <a:t>Доска-стенд</a:t>
                      </a:r>
                      <a:endParaRPr lang="ru-RU" sz="1800" dirty="0" smtClean="0"/>
                    </a:p>
                    <a:p>
                      <a:pPr algn="l">
                        <a:spcBef>
                          <a:spcPts val="0"/>
                        </a:spcBef>
                        <a:spcAft>
                          <a:spcPts val="0"/>
                        </a:spcAft>
                      </a:pPr>
                      <a:r>
                        <a:rPr lang="ru-RU" sz="1800" b="0" i="0" dirty="0" err="1" smtClean="0">
                          <a:latin typeface="Times New Roman" pitchFamily="18" charset="0"/>
                        </a:rPr>
                        <a:t>Флипча</a:t>
                      </a:r>
                      <a:r>
                        <a:rPr lang="uz-Cyrl-UZ" sz="1800" b="0" i="0" dirty="0" smtClean="0">
                          <a:latin typeface="Times New Roman" pitchFamily="18" charset="0"/>
                        </a:rPr>
                        <a:t>р</a:t>
                      </a:r>
                      <a:r>
                        <a:rPr lang="ru-RU" sz="1800" b="0" i="0" dirty="0" smtClean="0">
                          <a:latin typeface="Times New Roman" pitchFamily="18" charset="0"/>
                        </a:rPr>
                        <a:t>т</a:t>
                      </a:r>
                      <a:endParaRPr lang="ru-RU" sz="1800" dirty="0" smtClean="0"/>
                    </a:p>
                    <a:p>
                      <a:pPr algn="l">
                        <a:spcBef>
                          <a:spcPts val="0"/>
                        </a:spcBef>
                        <a:spcAft>
                          <a:spcPts val="0"/>
                        </a:spcAft>
                      </a:pPr>
                      <a:r>
                        <a:rPr lang="ru-RU" sz="1800" b="0" i="0" dirty="0" err="1" smtClean="0">
                          <a:latin typeface="Times New Roman" pitchFamily="18" charset="0"/>
                        </a:rPr>
                        <a:t>Видеофильмлар</a:t>
                      </a:r>
                      <a:endParaRPr lang="ru-RU" sz="18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uz-Cyrl-UZ" sz="1800" b="0" i="0" dirty="0" smtClean="0">
                          <a:latin typeface="Times New Roman" pitchFamily="18" charset="0"/>
                        </a:rPr>
                        <a:t>Ёзув тахтаси</a:t>
                      </a:r>
                      <a:r>
                        <a:rPr lang="ru-RU" sz="1800" b="0" i="0" dirty="0" err="1" smtClean="0">
                          <a:latin typeface="Times New Roman" pitchFamily="18" charset="0"/>
                        </a:rPr>
                        <a:t>ва</a:t>
                      </a:r>
                      <a:r>
                        <a:rPr lang="ru-RU" sz="1800" b="0" i="0" dirty="0" smtClean="0">
                          <a:latin typeface="Times New Roman" pitchFamily="18" charset="0"/>
                        </a:rPr>
                        <a:t> </a:t>
                      </a:r>
                      <a:r>
                        <a:rPr lang="ru-RU" sz="1800" b="0" i="0" dirty="0" err="1" smtClean="0">
                          <a:latin typeface="Times New Roman" pitchFamily="18" charset="0"/>
                        </a:rPr>
                        <a:t>бошқ.</a:t>
                      </a:r>
                      <a:endParaRPr lang="ru-RU" sz="1800" dirty="0" smtClean="0"/>
                    </a:p>
                  </a:txBody>
                  <a:tcPr/>
                </a:tc>
              </a:tr>
              <a:tr h="1379145">
                <a:tc>
                  <a:txBody>
                    <a:bodyPr/>
                    <a:lstStyle/>
                    <a:p>
                      <a:pPr algn="l">
                        <a:spcAft>
                          <a:spcPts val="0"/>
                        </a:spcAft>
                        <a:defRPr/>
                      </a:pPr>
                      <a:r>
                        <a:rPr lang="uz-Cyrl-UZ" sz="1800" dirty="0" smtClean="0">
                          <a:latin typeface="Times New Roman" pitchFamily="18" charset="0"/>
                          <a:cs typeface="Times New Roman" pitchFamily="18" charset="0"/>
                        </a:rPr>
                        <a:t>Китоб билан ишлаш</a:t>
                      </a:r>
                      <a:endParaRPr lang="ru-RU" sz="1800" dirty="0" smtClean="0">
                        <a:latin typeface="Times New Roman" pitchFamily="18" charset="0"/>
                        <a:cs typeface="Times New Roman" pitchFamily="18" charset="0"/>
                      </a:endParaRPr>
                    </a:p>
                    <a:p>
                      <a:pPr algn="l">
                        <a:spcAft>
                          <a:spcPts val="0"/>
                        </a:spcAft>
                        <a:defRPr/>
                      </a:pPr>
                      <a:r>
                        <a:rPr lang="ru-RU" sz="1800" dirty="0" err="1" smtClean="0">
                          <a:latin typeface="Times New Roman" pitchFamily="18" charset="0"/>
                          <a:cs typeface="Times New Roman" pitchFamily="18" charset="0"/>
                        </a:rPr>
                        <a:t>Лаборатор</a:t>
                      </a:r>
                      <a:r>
                        <a:rPr lang="uz-Cyrl-UZ" sz="1800" dirty="0" smtClean="0">
                          <a:latin typeface="Times New Roman" pitchFamily="18" charset="0"/>
                          <a:cs typeface="Times New Roman" pitchFamily="18" charset="0"/>
                        </a:rPr>
                        <a:t>ия усули</a:t>
                      </a:r>
                      <a:endParaRPr lang="ru-RU" sz="1800" dirty="0" smtClean="0">
                        <a:latin typeface="Times New Roman" pitchFamily="18" charset="0"/>
                        <a:cs typeface="Times New Roman" pitchFamily="18" charset="0"/>
                      </a:endParaRPr>
                    </a:p>
                    <a:p>
                      <a:pPr algn="l">
                        <a:spcAft>
                          <a:spcPts val="0"/>
                        </a:spcAft>
                      </a:pPr>
                      <a:r>
                        <a:rPr lang="uz-Cyrl-UZ" sz="1800" dirty="0" smtClean="0">
                          <a:latin typeface="Times New Roman" pitchFamily="18" charset="0"/>
                          <a:cs typeface="Times New Roman" pitchFamily="18" charset="0"/>
                        </a:rPr>
                        <a:t>Машқ</a:t>
                      </a:r>
                    </a:p>
                    <a:p>
                      <a:pPr algn="l">
                        <a:spcAft>
                          <a:spcPts val="0"/>
                        </a:spcAft>
                        <a:defRPr/>
                      </a:pPr>
                      <a:r>
                        <a:rPr lang="uz-Cyrl-UZ" sz="1800" dirty="0" smtClean="0">
                          <a:latin typeface="Times New Roman" pitchFamily="18" charset="0"/>
                          <a:cs typeface="Times New Roman" pitchFamily="18" charset="0"/>
                        </a:rPr>
                        <a:t>Амалий иш усули</a:t>
                      </a:r>
                      <a:endParaRPr lang="ru-RU" sz="1800" dirty="0" smtClean="0">
                        <a:latin typeface="Times New Roman" pitchFamily="18" charset="0"/>
                        <a:cs typeface="Times New Roman" pitchFamily="18" charset="0"/>
                      </a:endParaRPr>
                    </a:p>
                    <a:p>
                      <a:pPr algn="l">
                        <a:lnSpc>
                          <a:spcPct val="80000"/>
                        </a:lnSpc>
                        <a:spcAft>
                          <a:spcPts val="0"/>
                        </a:spcAft>
                        <a:defRPr/>
                      </a:pPr>
                      <a:r>
                        <a:rPr lang="ru-RU" altLang="ko-KR" sz="1800" dirty="0" err="1" smtClean="0">
                          <a:latin typeface="Times New Roman" pitchFamily="18" charset="0"/>
                          <a:cs typeface="Times New Roman" pitchFamily="18" charset="0"/>
                        </a:rPr>
                        <a:t>Вазиятлар</a:t>
                      </a:r>
                      <a:r>
                        <a:rPr lang="ru-RU" altLang="ko-KR" sz="1800" dirty="0" smtClean="0">
                          <a:latin typeface="Times New Roman" pitchFamily="18" charset="0"/>
                          <a:cs typeface="Times New Roman" pitchFamily="18" charset="0"/>
                        </a:rPr>
                        <a:t> </a:t>
                      </a:r>
                      <a:r>
                        <a:rPr lang="ru-RU" altLang="ko-KR" sz="1800" dirty="0" err="1" smtClean="0">
                          <a:latin typeface="Times New Roman" pitchFamily="18" charset="0"/>
                          <a:cs typeface="Times New Roman" pitchFamily="18" charset="0"/>
                        </a:rPr>
                        <a:t>усули</a:t>
                      </a:r>
                      <a:endParaRPr lang="ru-RU" sz="1800" dirty="0" smtClean="0">
                        <a:latin typeface="Times New Roman" pitchFamily="18" charset="0"/>
                        <a:cs typeface="Times New Roman" pitchFamily="18" charset="0"/>
                      </a:endParaRPr>
                    </a:p>
                  </a:txBody>
                  <a:tcPr/>
                </a:tc>
                <a:tc>
                  <a:txBody>
                    <a:bodyPr/>
                    <a:lstStyle/>
                    <a:p>
                      <a:pPr>
                        <a:spcBef>
                          <a:spcPts val="0"/>
                        </a:spcBef>
                      </a:pPr>
                      <a:r>
                        <a:rPr kumimoji="0" lang="ru-RU" sz="1800" kern="1200" dirty="0" err="1" smtClean="0">
                          <a:solidFill>
                            <a:schemeClr val="dk1"/>
                          </a:solidFill>
                          <a:latin typeface="Times New Roman" pitchFamily="18" charset="0"/>
                          <a:ea typeface="+mn-ea"/>
                          <a:cs typeface="Times New Roman" pitchFamily="18" charset="0"/>
                        </a:rPr>
                        <a:t>Кундузги</a:t>
                      </a:r>
                      <a:endParaRPr kumimoji="0" lang="ru-RU" sz="1800" kern="1200" dirty="0" smtClean="0">
                        <a:solidFill>
                          <a:schemeClr val="dk1"/>
                        </a:solidFill>
                        <a:latin typeface="Times New Roman" pitchFamily="18" charset="0"/>
                        <a:ea typeface="+mn-ea"/>
                        <a:cs typeface="Times New Roman" pitchFamily="18" charset="0"/>
                      </a:endParaRPr>
                    </a:p>
                    <a:p>
                      <a:pPr>
                        <a:spcBef>
                          <a:spcPts val="0"/>
                        </a:spcBef>
                      </a:pPr>
                      <a:r>
                        <a:rPr kumimoji="0" lang="ru-RU" sz="1800" kern="1200" dirty="0" err="1" smtClean="0">
                          <a:solidFill>
                            <a:schemeClr val="dk1"/>
                          </a:solidFill>
                          <a:latin typeface="Times New Roman" pitchFamily="18" charset="0"/>
                          <a:ea typeface="+mn-ea"/>
                          <a:cs typeface="Times New Roman" pitchFamily="18" charset="0"/>
                        </a:rPr>
                        <a:t>Масофавий</a:t>
                      </a:r>
                      <a:endParaRPr kumimoji="0" lang="ru-RU" sz="1800" kern="1200" dirty="0" smtClean="0">
                        <a:solidFill>
                          <a:schemeClr val="dk1"/>
                        </a:solidFill>
                        <a:latin typeface="Times New Roman" pitchFamily="18" charset="0"/>
                        <a:ea typeface="+mn-ea"/>
                        <a:cs typeface="Times New Roman" pitchFamily="18" charset="0"/>
                      </a:endParaRPr>
                    </a:p>
                  </a:txBody>
                  <a:tcPr/>
                </a:tc>
                <a:tc>
                  <a:txBody>
                    <a:bodyPr/>
                    <a:lstStyle/>
                    <a:p>
                      <a:pPr algn="l">
                        <a:spcAft>
                          <a:spcPts val="0"/>
                        </a:spcAft>
                      </a:pPr>
                      <a:r>
                        <a:rPr kumimoji="0" lang="ru-RU" sz="1800" b="0" i="0" kern="1200" dirty="0" err="1" smtClean="0">
                          <a:solidFill>
                            <a:schemeClr val="dk1"/>
                          </a:solidFill>
                          <a:latin typeface="Times New Roman" pitchFamily="18" charset="0"/>
                          <a:ea typeface="+mn-ea"/>
                          <a:cs typeface="+mn-cs"/>
                        </a:rPr>
                        <a:t>Модел,муляжлар</a:t>
                      </a:r>
                      <a:endParaRPr kumimoji="0" lang="ru-RU" sz="1800" b="0" i="0" kern="1200" dirty="0" smtClean="0">
                        <a:solidFill>
                          <a:schemeClr val="dk1"/>
                        </a:solidFill>
                        <a:latin typeface="Times New Roman" pitchFamily="18" charset="0"/>
                        <a:ea typeface="+mn-ea"/>
                        <a:cs typeface="+mn-cs"/>
                      </a:endParaRPr>
                    </a:p>
                    <a:p>
                      <a:pPr algn="l">
                        <a:spcAft>
                          <a:spcPts val="0"/>
                        </a:spcAft>
                      </a:pPr>
                      <a:r>
                        <a:rPr kumimoji="0" lang="ru-RU" sz="1800" b="0" i="0" kern="1200" dirty="0" smtClean="0">
                          <a:solidFill>
                            <a:schemeClr val="dk1"/>
                          </a:solidFill>
                          <a:latin typeface="Times New Roman" pitchFamily="18" charset="0"/>
                          <a:ea typeface="+mn-ea"/>
                          <a:cs typeface="+mn-cs"/>
                        </a:rPr>
                        <a:t>График, </a:t>
                      </a:r>
                      <a:r>
                        <a:rPr kumimoji="0" lang="ru-RU" sz="1800" b="0" i="0" kern="1200" dirty="0" err="1" smtClean="0">
                          <a:solidFill>
                            <a:schemeClr val="dk1"/>
                          </a:solidFill>
                          <a:latin typeface="Times New Roman" pitchFamily="18" charset="0"/>
                          <a:ea typeface="+mn-ea"/>
                          <a:cs typeface="+mn-cs"/>
                        </a:rPr>
                        <a:t>диаграммлар</a:t>
                      </a:r>
                      <a:endParaRPr kumimoji="0" lang="ru-RU" sz="1800" b="0" i="0" kern="1200" dirty="0" smtClean="0">
                        <a:solidFill>
                          <a:schemeClr val="dk1"/>
                        </a:solidFill>
                        <a:latin typeface="Times New Roman" pitchFamily="18" charset="0"/>
                        <a:ea typeface="+mn-ea"/>
                        <a:cs typeface="+mn-cs"/>
                      </a:endParaRPr>
                    </a:p>
                    <a:p>
                      <a:pPr algn="l">
                        <a:spcAft>
                          <a:spcPts val="0"/>
                        </a:spcAft>
                      </a:pPr>
                      <a:r>
                        <a:rPr kumimoji="0" lang="ru-RU" sz="1800" b="0" i="0" kern="1200" dirty="0" err="1" smtClean="0">
                          <a:solidFill>
                            <a:schemeClr val="dk1"/>
                          </a:solidFill>
                          <a:latin typeface="Times New Roman" pitchFamily="18" charset="0"/>
                          <a:ea typeface="+mn-ea"/>
                          <a:cs typeface="+mn-cs"/>
                        </a:rPr>
                        <a:t>Намуналар</a:t>
                      </a:r>
                      <a:r>
                        <a:rPr kumimoji="0" lang="ru-RU" sz="1800" b="0" i="0" kern="1200" dirty="0" smtClean="0">
                          <a:solidFill>
                            <a:schemeClr val="dk1"/>
                          </a:solidFill>
                          <a:latin typeface="Times New Roman" pitchFamily="18" charset="0"/>
                          <a:ea typeface="+mn-ea"/>
                          <a:cs typeface="+mn-cs"/>
                        </a:rPr>
                        <a:t> </a:t>
                      </a:r>
                    </a:p>
                    <a:p>
                      <a:pPr algn="l">
                        <a:spcAft>
                          <a:spcPts val="0"/>
                        </a:spcAft>
                      </a:pPr>
                      <a:r>
                        <a:rPr kumimoji="0" lang="ru-RU" sz="1800" b="0" i="0" kern="1200" dirty="0" err="1" smtClean="0">
                          <a:solidFill>
                            <a:schemeClr val="dk1"/>
                          </a:solidFill>
                          <a:latin typeface="Times New Roman" pitchFamily="18" charset="0"/>
                          <a:ea typeface="+mn-ea"/>
                          <a:cs typeface="+mn-cs"/>
                        </a:rPr>
                        <a:t>Чизма</a:t>
                      </a:r>
                      <a:r>
                        <a:rPr kumimoji="0" lang="ru-RU" sz="1800" b="0" i="0" kern="1200" dirty="0" smtClean="0">
                          <a:solidFill>
                            <a:schemeClr val="dk1"/>
                          </a:solidFill>
                          <a:latin typeface="Times New Roman" pitchFamily="18" charset="0"/>
                          <a:ea typeface="+mn-ea"/>
                          <a:cs typeface="+mn-cs"/>
                        </a:rPr>
                        <a:t>, схема </a:t>
                      </a:r>
                      <a:r>
                        <a:rPr kumimoji="0" lang="ru-RU" sz="1800" b="0" i="0" kern="1200" dirty="0" err="1" smtClean="0">
                          <a:solidFill>
                            <a:schemeClr val="dk1"/>
                          </a:solidFill>
                          <a:latin typeface="Times New Roman" pitchFamily="18" charset="0"/>
                          <a:ea typeface="+mn-ea"/>
                          <a:cs typeface="+mn-cs"/>
                        </a:rPr>
                        <a:t>ва</a:t>
                      </a:r>
                      <a:r>
                        <a:rPr kumimoji="0" lang="ru-RU" sz="1800" b="0" i="0" kern="1200" dirty="0" smtClean="0">
                          <a:solidFill>
                            <a:schemeClr val="dk1"/>
                          </a:solidFill>
                          <a:latin typeface="Times New Roman" pitchFamily="18" charset="0"/>
                          <a:ea typeface="+mn-ea"/>
                          <a:cs typeface="+mn-cs"/>
                        </a:rPr>
                        <a:t> бош</a:t>
                      </a:r>
                      <a:r>
                        <a:rPr kumimoji="0" lang="uz-Cyrl-UZ" sz="1800" b="0" i="0" kern="1200" dirty="0" smtClean="0">
                          <a:solidFill>
                            <a:schemeClr val="dk1"/>
                          </a:solidFill>
                          <a:latin typeface="Times New Roman" pitchFamily="18" charset="0"/>
                          <a:ea typeface="+mn-ea"/>
                          <a:cs typeface="+mn-cs"/>
                        </a:rPr>
                        <a:t>қ</a:t>
                      </a:r>
                      <a:r>
                        <a:rPr kumimoji="0" lang="ru-RU" sz="1800" b="0" i="0" kern="1200" dirty="0" smtClean="0">
                          <a:solidFill>
                            <a:schemeClr val="dk1"/>
                          </a:solidFill>
                          <a:latin typeface="Times New Roman" pitchFamily="18" charset="0"/>
                          <a:ea typeface="+mn-ea"/>
                          <a:cs typeface="+mn-cs"/>
                        </a:rPr>
                        <a:t>.</a:t>
                      </a:r>
                    </a:p>
                  </a:txBody>
                  <a:tcPr/>
                </a:tc>
              </a:tr>
              <a:tr h="1701543">
                <a:tc>
                  <a:txBody>
                    <a:bodyPr/>
                    <a:lstStyle/>
                    <a:p>
                      <a:pPr algn="l">
                        <a:spcAft>
                          <a:spcPts val="0"/>
                        </a:spcAft>
                      </a:pPr>
                      <a:r>
                        <a:rPr lang="uz-Cyrl-UZ" sz="1800" dirty="0" smtClean="0">
                          <a:latin typeface="Times New Roman" pitchFamily="18" charset="0"/>
                          <a:cs typeface="Times New Roman" pitchFamily="18" charset="0"/>
                        </a:rPr>
                        <a:t>Суҳбат</a:t>
                      </a:r>
                    </a:p>
                    <a:p>
                      <a:pPr algn="l">
                        <a:spcAft>
                          <a:spcPts val="0"/>
                        </a:spcAft>
                      </a:pPr>
                      <a:r>
                        <a:rPr lang="uz-Cyrl-UZ" sz="1800" dirty="0" smtClean="0">
                          <a:latin typeface="Times New Roman" pitchFamily="18" charset="0"/>
                          <a:cs typeface="Times New Roman" pitchFamily="18" charset="0"/>
                        </a:rPr>
                        <a:t>Баҳс </a:t>
                      </a:r>
                    </a:p>
                    <a:p>
                      <a:pPr algn="l">
                        <a:spcAft>
                          <a:spcPts val="0"/>
                        </a:spcAft>
                        <a:defRPr/>
                      </a:pPr>
                      <a:r>
                        <a:rPr lang="uz-Cyrl-UZ" sz="1800" dirty="0" smtClean="0">
                          <a:latin typeface="Times New Roman" pitchFamily="18" charset="0"/>
                          <a:cs typeface="Times New Roman" pitchFamily="18" charset="0"/>
                        </a:rPr>
                        <a:t>Ақлий ҳужум</a:t>
                      </a:r>
                      <a:endParaRPr lang="ru-RU" sz="1800" dirty="0" smtClean="0">
                        <a:latin typeface="Times New Roman" pitchFamily="18" charset="0"/>
                        <a:cs typeface="Times New Roman" pitchFamily="18" charset="0"/>
                      </a:endParaRPr>
                    </a:p>
                    <a:p>
                      <a:pPr algn="l">
                        <a:spcAft>
                          <a:spcPts val="0"/>
                        </a:spcAft>
                        <a:defRPr/>
                      </a:pPr>
                      <a:r>
                        <a:rPr lang="uz-Cyrl-UZ" sz="1800" dirty="0" smtClean="0">
                          <a:latin typeface="Times New Roman" pitchFamily="18" charset="0"/>
                          <a:cs typeface="Times New Roman" pitchFamily="18" charset="0"/>
                        </a:rPr>
                        <a:t>Таълимий ўйин</a:t>
                      </a:r>
                    </a:p>
                    <a:p>
                      <a:pPr algn="l">
                        <a:spcAft>
                          <a:spcPts val="0"/>
                        </a:spcAft>
                      </a:pPr>
                      <a:r>
                        <a:rPr lang="uz-Cyrl-UZ" sz="1800" dirty="0" smtClean="0">
                          <a:latin typeface="Times New Roman" pitchFamily="18" charset="0"/>
                          <a:cs typeface="Times New Roman" pitchFamily="18" charset="0"/>
                        </a:rPr>
                        <a:t>Пинборд</a:t>
                      </a:r>
                    </a:p>
                    <a:p>
                      <a:pPr algn="l">
                        <a:spcAft>
                          <a:spcPts val="0"/>
                        </a:spcAft>
                      </a:pPr>
                      <a:r>
                        <a:rPr lang="uz-Cyrl-UZ" sz="1800" dirty="0" smtClean="0">
                          <a:latin typeface="Times New Roman" pitchFamily="18" charset="0"/>
                          <a:cs typeface="Times New Roman" pitchFamily="18" charset="0"/>
                        </a:rPr>
                        <a:t>Инсерт</a:t>
                      </a:r>
                      <a:endParaRPr lang="ru-RU" dirty="0"/>
                    </a:p>
                  </a:txBody>
                  <a:tcPr/>
                </a:tc>
                <a:tc rowSpan="2">
                  <a:txBody>
                    <a:bodyPr/>
                    <a:lstStyle/>
                    <a:p>
                      <a:pPr algn="l" fontAlgn="auto">
                        <a:spcBef>
                          <a:spcPts val="0"/>
                        </a:spcBef>
                        <a:spcAft>
                          <a:spcPts val="0"/>
                        </a:spcAft>
                        <a:defRPr/>
                      </a:pPr>
                      <a:r>
                        <a:rPr lang="ru-RU" sz="1800" dirty="0" err="1" smtClean="0">
                          <a:latin typeface="Times New Roman" pitchFamily="18" charset="0"/>
                          <a:cs typeface="Times New Roman" pitchFamily="18" charset="0"/>
                        </a:rPr>
                        <a:t>Оммавий</a:t>
                      </a:r>
                      <a:endParaRPr lang="ru-RU" sz="1800" dirty="0" smtClean="0">
                        <a:latin typeface="Times New Roman" pitchFamily="18" charset="0"/>
                        <a:cs typeface="Times New Roman" pitchFamily="18" charset="0"/>
                      </a:endParaRPr>
                    </a:p>
                    <a:p>
                      <a:r>
                        <a:rPr lang="ru-RU" sz="1800" dirty="0" err="1" smtClean="0">
                          <a:latin typeface="Times New Roman" pitchFamily="18" charset="0"/>
                          <a:cs typeface="Times New Roman" pitchFamily="18" charset="0"/>
                        </a:rPr>
                        <a:t>Жамоавий</a:t>
                      </a:r>
                      <a:endParaRPr lang="ru-RU" sz="1800" dirty="0" smtClean="0">
                        <a:latin typeface="Times New Roman" pitchFamily="18" charset="0"/>
                        <a:cs typeface="Times New Roman" pitchFamily="18" charset="0"/>
                      </a:endParaRPr>
                    </a:p>
                    <a:p>
                      <a:pPr algn="l" fontAlgn="auto">
                        <a:spcBef>
                          <a:spcPts val="0"/>
                        </a:spcBef>
                        <a:spcAft>
                          <a:spcPts val="0"/>
                        </a:spcAft>
                        <a:defRPr/>
                      </a:pPr>
                      <a:r>
                        <a:rPr lang="ru-RU" sz="1800" dirty="0" err="1" smtClean="0">
                          <a:latin typeface="Times New Roman" pitchFamily="18" charset="0"/>
                          <a:cs typeface="Times New Roman" pitchFamily="18" charset="0"/>
                        </a:rPr>
                        <a:t>Гурухларда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ишлаш</a:t>
                      </a:r>
                      <a:r>
                        <a:rPr lang="ru-RU" sz="1800" dirty="0" smtClean="0">
                          <a:latin typeface="Times New Roman" pitchFamily="18" charset="0"/>
                          <a:cs typeface="Times New Roman" pitchFamily="18" charset="0"/>
                        </a:rPr>
                        <a:t> </a:t>
                      </a:r>
                    </a:p>
                    <a:p>
                      <a:pPr algn="l" fontAlgn="auto">
                        <a:spcBef>
                          <a:spcPts val="0"/>
                        </a:spcBef>
                        <a:spcAft>
                          <a:spcPts val="0"/>
                        </a:spcAft>
                        <a:defRPr/>
                      </a:pPr>
                      <a:r>
                        <a:rPr lang="ru-RU" sz="1800" dirty="0" err="1" smtClean="0">
                          <a:latin typeface="Times New Roman" pitchFamily="18" charset="0"/>
                          <a:cs typeface="Times New Roman" pitchFamily="18" charset="0"/>
                        </a:rPr>
                        <a:t>Якка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тартибда</a:t>
                      </a:r>
                      <a:r>
                        <a:rPr lang="ru-RU" sz="1800" dirty="0" smtClean="0">
                          <a:latin typeface="Times New Roman" pitchFamily="18" charset="0"/>
                          <a:cs typeface="Times New Roman" pitchFamily="18" charset="0"/>
                        </a:rPr>
                        <a:t> </a:t>
                      </a:r>
                    </a:p>
                  </a:txBody>
                  <a:tcPr/>
                </a:tc>
                <a:tc rowSpan="2">
                  <a:txBody>
                    <a:bodyPr/>
                    <a:lstStyle/>
                    <a:p>
                      <a:pPr algn="l">
                        <a:spcAft>
                          <a:spcPts val="0"/>
                        </a:spcAft>
                      </a:pPr>
                      <a:r>
                        <a:rPr lang="ru-RU" sz="1800" b="0" i="0" dirty="0" err="1" smtClean="0">
                          <a:latin typeface="Times New Roman" pitchFamily="18" charset="0"/>
                        </a:rPr>
                        <a:t>Иш</a:t>
                      </a:r>
                      <a:r>
                        <a:rPr lang="ru-RU" sz="1800" b="0" i="0" dirty="0" smtClean="0">
                          <a:latin typeface="Times New Roman" pitchFamily="18" charset="0"/>
                        </a:rPr>
                        <a:t> вара</a:t>
                      </a:r>
                      <a:r>
                        <a:rPr lang="uz-Cyrl-UZ" sz="1800" b="0" i="0" dirty="0" smtClean="0">
                          <a:latin typeface="Times New Roman" pitchFamily="18" charset="0"/>
                        </a:rPr>
                        <a:t>қ</a:t>
                      </a:r>
                      <a:r>
                        <a:rPr lang="ru-RU" sz="1800" b="0" i="0" dirty="0" err="1" smtClean="0">
                          <a:latin typeface="Times New Roman" pitchFamily="18" charset="0"/>
                        </a:rPr>
                        <a:t>аси</a:t>
                      </a:r>
                      <a:endParaRPr lang="ru-RU" sz="1800" dirty="0" smtClean="0"/>
                    </a:p>
                    <a:p>
                      <a:pPr algn="l">
                        <a:spcAft>
                          <a:spcPts val="0"/>
                        </a:spcAft>
                      </a:pPr>
                      <a:r>
                        <a:rPr lang="ru-RU" sz="1800" b="0" i="0" dirty="0" err="1" smtClean="0">
                          <a:latin typeface="Times New Roman" pitchFamily="18" charset="0"/>
                        </a:rPr>
                        <a:t>Эслатма</a:t>
                      </a:r>
                      <a:endParaRPr lang="ru-RU" sz="1800" dirty="0" smtClean="0"/>
                    </a:p>
                    <a:p>
                      <a:pPr algn="l">
                        <a:spcAft>
                          <a:spcPts val="0"/>
                        </a:spcAft>
                      </a:pPr>
                      <a:r>
                        <a:rPr lang="ru-RU" sz="1800" b="0" i="0" dirty="0" err="1" smtClean="0">
                          <a:latin typeface="Times New Roman" pitchFamily="18" charset="0"/>
                        </a:rPr>
                        <a:t>Назорат</a:t>
                      </a:r>
                      <a:r>
                        <a:rPr lang="ru-RU" sz="1800" b="0" i="0" dirty="0" smtClean="0">
                          <a:latin typeface="Times New Roman" pitchFamily="18" charset="0"/>
                        </a:rPr>
                        <a:t> вара</a:t>
                      </a:r>
                      <a:r>
                        <a:rPr lang="uz-Cyrl-UZ" sz="1800" b="0" i="0" dirty="0" smtClean="0">
                          <a:latin typeface="Times New Roman" pitchFamily="18" charset="0"/>
                        </a:rPr>
                        <a:t>ғ</a:t>
                      </a:r>
                      <a:r>
                        <a:rPr lang="ru-RU" sz="1800" b="0" i="0" dirty="0" smtClean="0">
                          <a:latin typeface="Times New Roman" pitchFamily="18" charset="0"/>
                        </a:rPr>
                        <a:t>и,</a:t>
                      </a:r>
                    </a:p>
                    <a:p>
                      <a:pPr algn="l">
                        <a:spcAft>
                          <a:spcPts val="0"/>
                        </a:spcAft>
                      </a:pPr>
                      <a:r>
                        <a:rPr lang="uz-Cyrl-UZ" sz="1800" b="0" i="0" dirty="0" smtClean="0">
                          <a:latin typeface="Times New Roman" pitchFamily="18" charset="0"/>
                        </a:rPr>
                        <a:t>Ўқув топшириғи</a:t>
                      </a:r>
                      <a:endParaRPr lang="ru-RU" sz="1800" dirty="0" smtClean="0"/>
                    </a:p>
                    <a:p>
                      <a:pPr algn="l">
                        <a:spcAft>
                          <a:spcPts val="0"/>
                        </a:spcAft>
                      </a:pPr>
                      <a:r>
                        <a:rPr lang="ru-RU" sz="1800" b="0" i="0" dirty="0" err="1" smtClean="0">
                          <a:latin typeface="Times New Roman" pitchFamily="18" charset="0"/>
                        </a:rPr>
                        <a:t>Матнлар</a:t>
                      </a:r>
                      <a:r>
                        <a:rPr lang="ru-RU" sz="1800" b="0" i="0" dirty="0" smtClean="0">
                          <a:latin typeface="Times New Roman" pitchFamily="18" charset="0"/>
                        </a:rPr>
                        <a:t> </a:t>
                      </a:r>
                      <a:r>
                        <a:rPr lang="ru-RU" sz="1800" b="0" i="0" dirty="0" err="1" smtClean="0">
                          <a:latin typeface="Times New Roman" pitchFamily="18" charset="0"/>
                        </a:rPr>
                        <a:t>ва</a:t>
                      </a:r>
                      <a:r>
                        <a:rPr lang="ru-RU" sz="1800" b="0" i="0" dirty="0" smtClean="0">
                          <a:latin typeface="Times New Roman" pitchFamily="18" charset="0"/>
                        </a:rPr>
                        <a:t> </a:t>
                      </a:r>
                      <a:r>
                        <a:rPr lang="ru-RU" sz="1800" b="0" i="0" dirty="0" err="1" smtClean="0">
                          <a:latin typeface="Times New Roman" pitchFamily="18" charset="0"/>
                        </a:rPr>
                        <a:t>бошқ.</a:t>
                      </a:r>
                      <a:endParaRPr lang="ru-RU" sz="1800" dirty="0" smtClean="0"/>
                    </a:p>
                  </a:txBody>
                  <a:tcPr/>
                </a:tc>
              </a:tr>
              <a:tr h="871046">
                <a:tc>
                  <a:txBody>
                    <a:bodyPr/>
                    <a:lstStyle/>
                    <a:p>
                      <a:pPr algn="l">
                        <a:spcAft>
                          <a:spcPts val="0"/>
                        </a:spcAft>
                        <a:defRPr/>
                      </a:pPr>
                      <a:r>
                        <a:rPr lang="uz-Cyrl-UZ" sz="1800" dirty="0" smtClean="0">
                          <a:latin typeface="Times New Roman" pitchFamily="18" charset="0"/>
                          <a:cs typeface="Times New Roman" pitchFamily="18" charset="0"/>
                        </a:rPr>
                        <a:t>Ўқув лойиҳалар усули</a:t>
                      </a:r>
                    </a:p>
                    <a:p>
                      <a:pPr algn="l">
                        <a:spcAft>
                          <a:spcPts val="0"/>
                        </a:spcAft>
                        <a:defRPr/>
                      </a:pPr>
                      <a:r>
                        <a:rPr lang="uz-Cyrl-UZ" sz="1800" dirty="0" smtClean="0">
                          <a:latin typeface="Times New Roman" pitchFamily="18" charset="0"/>
                          <a:cs typeface="Times New Roman" pitchFamily="18" charset="0"/>
                        </a:rPr>
                        <a:t>Кейс-стади</a:t>
                      </a:r>
                      <a:endParaRPr lang="ru-RU" sz="1800" dirty="0" smtClean="0">
                        <a:latin typeface="Times New Roman" pitchFamily="18" charset="0"/>
                        <a:cs typeface="Times New Roman" pitchFamily="18" charset="0"/>
                      </a:endParaRPr>
                    </a:p>
                  </a:txBody>
                  <a:tcPr/>
                </a:tc>
                <a:tc vMerge="1">
                  <a:txBody>
                    <a:bodyPr/>
                    <a:lstStyle/>
                    <a:p>
                      <a:endParaRPr lang="ru-RU"/>
                    </a:p>
                  </a:txBody>
                  <a:tcPr/>
                </a:tc>
                <a:tc vMerge="1">
                  <a:txBody>
                    <a:bodyPr/>
                    <a:lstStyle/>
                    <a:p>
                      <a:endParaRPr lang="ru-RU"/>
                    </a:p>
                  </a:txBody>
                  <a:tcPr/>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ятиугольник 3"/>
          <p:cNvSpPr/>
          <p:nvPr/>
        </p:nvSpPr>
        <p:spPr>
          <a:xfrm>
            <a:off x="785806" y="1785926"/>
            <a:ext cx="2643187" cy="1071562"/>
          </a:xfrm>
          <a:prstGeom prst="homePlate">
            <a:avLst/>
          </a:prstGeom>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uz-Cyrl-UZ" sz="2400" b="1" dirty="0">
                <a:latin typeface="Times New Roman" pitchFamily="18" charset="0"/>
                <a:cs typeface="Times New Roman" pitchFamily="18" charset="0"/>
              </a:rPr>
              <a:t>Метод (усул</a:t>
            </a:r>
            <a:r>
              <a:rPr lang="uz-Cyrl-UZ"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
        <p:nvSpPr>
          <p:cNvPr id="5" name="Пятиугольник 4"/>
          <p:cNvSpPr/>
          <p:nvPr/>
        </p:nvSpPr>
        <p:spPr>
          <a:xfrm>
            <a:off x="785813" y="3929063"/>
            <a:ext cx="2643187" cy="1071562"/>
          </a:xfrm>
          <a:prstGeom prst="homePlate">
            <a:avLst/>
          </a:prstGeom>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uz-Cyrl-UZ" sz="2400" b="1" dirty="0">
                <a:latin typeface="Times New Roman" pitchFamily="18" charset="0"/>
                <a:cs typeface="Times New Roman" pitchFamily="18" charset="0"/>
              </a:rPr>
              <a:t>Таълим бериш усули</a:t>
            </a:r>
            <a:endParaRPr lang="ru-RU" sz="2400" dirty="0">
              <a:latin typeface="Times New Roman" pitchFamily="18" charset="0"/>
              <a:cs typeface="Times New Roman" pitchFamily="18" charset="0"/>
            </a:endParaRPr>
          </a:p>
        </p:txBody>
      </p:sp>
      <p:sp>
        <p:nvSpPr>
          <p:cNvPr id="6" name="Прямоугольник 5"/>
          <p:cNvSpPr/>
          <p:nvPr/>
        </p:nvSpPr>
        <p:spPr>
          <a:xfrm>
            <a:off x="3643306" y="1714488"/>
            <a:ext cx="4929187" cy="1214438"/>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just" fontAlgn="auto">
              <a:spcBef>
                <a:spcPts val="0"/>
              </a:spcBef>
              <a:spcAft>
                <a:spcPts val="0"/>
              </a:spcAft>
              <a:defRPr/>
            </a:pPr>
            <a:r>
              <a:rPr lang="uz-Cyrl-UZ" sz="2400" dirty="0">
                <a:latin typeface="Times New Roman" pitchFamily="18" charset="0"/>
                <a:cs typeface="Times New Roman" pitchFamily="18" charset="0"/>
              </a:rPr>
              <a:t>юнонча сўздан олинган бўлиб, “Metodos”- бирор нарсага йўл маъносини англатади</a:t>
            </a:r>
            <a:endParaRPr lang="ru-RU" sz="2400" dirty="0">
              <a:latin typeface="Times New Roman" pitchFamily="18" charset="0"/>
              <a:cs typeface="Times New Roman" pitchFamily="18" charset="0"/>
            </a:endParaRPr>
          </a:p>
        </p:txBody>
      </p:sp>
      <p:sp>
        <p:nvSpPr>
          <p:cNvPr id="7" name="Прямоугольник 6"/>
          <p:cNvSpPr/>
          <p:nvPr/>
        </p:nvSpPr>
        <p:spPr>
          <a:xfrm>
            <a:off x="3643313" y="3286125"/>
            <a:ext cx="4929187" cy="2071688"/>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just" fontAlgn="auto">
              <a:spcBef>
                <a:spcPts val="0"/>
              </a:spcBef>
              <a:spcAft>
                <a:spcPts val="0"/>
              </a:spcAft>
              <a:defRPr/>
            </a:pPr>
            <a:r>
              <a:rPr lang="uz-Cyrl-UZ" sz="2400" dirty="0">
                <a:latin typeface="Times New Roman" pitchFamily="18" charset="0"/>
                <a:cs typeface="Times New Roman" pitchFamily="18" charset="0"/>
              </a:rPr>
              <a:t>белгиланган таълим бериш мақсадига эришиш бўйича таълим берувчи ва таълим олувчилар ўзаро фаолиятини тартибли ташкил этиш йўли</a:t>
            </a:r>
            <a:endParaRPr lang="ru-RU" sz="2400" dirty="0">
              <a:latin typeface="Times New Roman" pitchFamily="18" charset="0"/>
              <a:cs typeface="Times New Roman" pitchFamily="18" charset="0"/>
            </a:endParaRPr>
          </a:p>
          <a:p>
            <a:pPr algn="ctr" fontAlgn="auto">
              <a:spcBef>
                <a:spcPts val="0"/>
              </a:spcBef>
              <a:spcAft>
                <a:spcPts val="0"/>
              </a:spcAft>
              <a:defRPr/>
            </a:pPr>
            <a:endParaRPr lang="ru-RU" dirty="0"/>
          </a:p>
        </p:txBody>
      </p:sp>
      <p:sp>
        <p:nvSpPr>
          <p:cNvPr id="8" name="Заголовок 1"/>
          <p:cNvSpPr>
            <a:spLocks noGrp="1"/>
          </p:cNvSpPr>
          <p:nvPr>
            <p:ph type="title"/>
          </p:nvPr>
        </p:nvSpPr>
        <p:spPr>
          <a:xfrm>
            <a:off x="428625" y="285750"/>
            <a:ext cx="8229600" cy="1143000"/>
          </a:xfrm>
        </p:spPr>
        <p:txBody>
          <a:bodyPr>
            <a:normAutofit fontScale="90000"/>
          </a:bodyPr>
          <a:lstStyle/>
          <a:p>
            <a:pPr algn="ctr" eaLnBrk="1" fontAlgn="auto" hangingPunct="1">
              <a:spcAft>
                <a:spcPts val="0"/>
              </a:spcAft>
              <a:defRPr/>
            </a:pPr>
            <a:r>
              <a:rPr lang="uz-Cyrl-UZ" sz="4000" dirty="0" smtClean="0">
                <a:solidFill>
                  <a:schemeClr val="accent1">
                    <a:lumMod val="75000"/>
                  </a:schemeClr>
                </a:solidFill>
                <a:latin typeface="Times New Roman" pitchFamily="18" charset="0"/>
                <a:cs typeface="Times New Roman" pitchFamily="18" charset="0"/>
              </a:rPr>
              <a:t>1. Таълим технологиясида ўқитиш усулларининг ўрни ва аҳамияти</a:t>
            </a:r>
            <a:endParaRPr lang="ru-RU" dirty="0">
              <a:solidFill>
                <a:schemeClr val="accent1">
                  <a:lumMod val="75000"/>
                </a:schemeClr>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AutoShape 3"/>
          <p:cNvSpPr>
            <a:spLocks noChangeArrowheads="1"/>
          </p:cNvSpPr>
          <p:nvPr/>
        </p:nvSpPr>
        <p:spPr bwMode="auto">
          <a:xfrm>
            <a:off x="1000125" y="1143000"/>
            <a:ext cx="2728913" cy="1285875"/>
          </a:xfrm>
          <a:prstGeom prst="rightArrow">
            <a:avLst>
              <a:gd name="adj1" fmla="val 70157"/>
              <a:gd name="adj2" fmla="val 68787"/>
            </a:avLst>
          </a:prstGeom>
          <a:ln>
            <a:headEnd/>
            <a:tailEnd/>
          </a:ln>
        </p:spPr>
        <p:style>
          <a:lnRef idx="1">
            <a:schemeClr val="accent2"/>
          </a:lnRef>
          <a:fillRef idx="2">
            <a:schemeClr val="accent2"/>
          </a:fillRef>
          <a:effectRef idx="1">
            <a:schemeClr val="accent2"/>
          </a:effectRef>
          <a:fontRef idx="minor">
            <a:schemeClr val="dk1"/>
          </a:fontRef>
        </p:style>
        <p:txBody>
          <a:bodyPr/>
          <a:lstStyle/>
          <a:p>
            <a:pPr algn="ctr">
              <a:spcAft>
                <a:spcPts val="1000"/>
              </a:spcAft>
              <a:defRPr/>
            </a:pPr>
            <a:r>
              <a:rPr lang="uz-Cyrl-UZ" sz="2000" b="1" dirty="0">
                <a:solidFill>
                  <a:schemeClr val="tx1"/>
                </a:solidFill>
                <a:latin typeface="Times New Roman" pitchFamily="18" charset="0"/>
                <a:cs typeface="Times New Roman" pitchFamily="18" charset="0"/>
              </a:rPr>
              <a:t>ШАКЛ</a:t>
            </a:r>
            <a:endParaRPr lang="ru-RU" sz="2000" dirty="0">
              <a:solidFill>
                <a:schemeClr val="tx1"/>
              </a:solidFill>
              <a:latin typeface="Times New Roman" pitchFamily="18" charset="0"/>
              <a:cs typeface="Times New Roman" pitchFamily="18" charset="0"/>
            </a:endParaRPr>
          </a:p>
        </p:txBody>
      </p:sp>
      <p:sp>
        <p:nvSpPr>
          <p:cNvPr id="1028" name="AutoShape 4"/>
          <p:cNvSpPr>
            <a:spLocks noChangeArrowheads="1"/>
          </p:cNvSpPr>
          <p:nvPr/>
        </p:nvSpPr>
        <p:spPr bwMode="auto">
          <a:xfrm>
            <a:off x="1071563" y="3173413"/>
            <a:ext cx="2728912" cy="1398587"/>
          </a:xfrm>
          <a:prstGeom prst="rightArrow">
            <a:avLst>
              <a:gd name="adj1" fmla="val 70157"/>
              <a:gd name="adj2" fmla="val 68787"/>
            </a:avLst>
          </a:prstGeom>
          <a:ln>
            <a:headEnd/>
            <a:tailEnd/>
          </a:ln>
        </p:spPr>
        <p:style>
          <a:lnRef idx="1">
            <a:schemeClr val="accent2"/>
          </a:lnRef>
          <a:fillRef idx="2">
            <a:schemeClr val="accent2"/>
          </a:fillRef>
          <a:effectRef idx="1">
            <a:schemeClr val="accent2"/>
          </a:effectRef>
          <a:fontRef idx="minor">
            <a:schemeClr val="dk1"/>
          </a:fontRef>
        </p:style>
        <p:txBody>
          <a:bodyPr/>
          <a:lstStyle/>
          <a:p>
            <a:pPr algn="ctr">
              <a:spcAft>
                <a:spcPts val="1000"/>
              </a:spcAft>
              <a:defRPr/>
            </a:pPr>
            <a:r>
              <a:rPr lang="uz-Cyrl-UZ" sz="2000" b="1" dirty="0">
                <a:solidFill>
                  <a:schemeClr val="tx1"/>
                </a:solidFill>
                <a:latin typeface="Times New Roman" pitchFamily="18" charset="0"/>
                <a:cs typeface="Times New Roman" pitchFamily="18" charset="0"/>
              </a:rPr>
              <a:t>ТАЪЛИМ ШАКЛИ</a:t>
            </a:r>
            <a:endParaRPr lang="ru-RU" sz="2000" dirty="0">
              <a:solidFill>
                <a:schemeClr val="tx1"/>
              </a:solidFill>
              <a:latin typeface="Times New Roman" pitchFamily="18" charset="0"/>
              <a:cs typeface="Times New Roman" pitchFamily="18" charset="0"/>
            </a:endParaRPr>
          </a:p>
        </p:txBody>
      </p:sp>
      <p:sp>
        <p:nvSpPr>
          <p:cNvPr id="1029" name="Rectangle 5"/>
          <p:cNvSpPr>
            <a:spLocks noChangeArrowheads="1"/>
          </p:cNvSpPr>
          <p:nvPr/>
        </p:nvSpPr>
        <p:spPr bwMode="auto">
          <a:xfrm>
            <a:off x="3786188" y="1143000"/>
            <a:ext cx="4714875" cy="1271588"/>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lstStyle/>
          <a:p>
            <a:pPr algn="just">
              <a:spcAft>
                <a:spcPts val="1000"/>
              </a:spcAft>
              <a:defRPr/>
            </a:pPr>
            <a:r>
              <a:rPr lang="ru-RU" sz="2000" dirty="0">
                <a:solidFill>
                  <a:schemeClr val="tx1"/>
                </a:solidFill>
                <a:latin typeface="Times New Roman" pitchFamily="18" charset="0"/>
                <a:cs typeface="Times New Roman" pitchFamily="18" charset="0"/>
              </a:rPr>
              <a:t>(</a:t>
            </a:r>
            <a:r>
              <a:rPr lang="en-US" sz="2000" dirty="0">
                <a:solidFill>
                  <a:schemeClr val="tx1"/>
                </a:solidFill>
                <a:latin typeface="Times New Roman" pitchFamily="18" charset="0"/>
                <a:cs typeface="Times New Roman" pitchFamily="18" charset="0"/>
              </a:rPr>
              <a:t>forma</a:t>
            </a:r>
            <a:r>
              <a:rPr lang="ru-RU" sz="2000" dirty="0" err="1">
                <a:solidFill>
                  <a:schemeClr val="tx1"/>
                </a:solidFill>
                <a:latin typeface="Times New Roman" pitchFamily="18" charset="0"/>
                <a:cs typeface="Times New Roman" pitchFamily="18" charset="0"/>
              </a:rPr>
              <a:t>-лотинча-ташқи кўриниш</a:t>
            </a:r>
            <a:r>
              <a:rPr lang="ru-RU" sz="2000" dirty="0">
                <a:solidFill>
                  <a:schemeClr val="tx1"/>
                </a:solidFill>
                <a:latin typeface="Times New Roman" pitchFamily="18" charset="0"/>
                <a:cs typeface="Times New Roman" pitchFamily="18" charset="0"/>
              </a:rPr>
              <a:t>)</a:t>
            </a:r>
            <a:r>
              <a:rPr lang="uz-Cyrl-UZ" sz="2000" dirty="0">
                <a:solidFill>
                  <a:schemeClr val="tx1"/>
                </a:solidFill>
                <a:latin typeface="Times New Roman" pitchFamily="18" charset="0"/>
                <a:cs typeface="Times New Roman" pitchFamily="18" charset="0"/>
              </a:rPr>
              <a:t> </a:t>
            </a:r>
            <a:r>
              <a:rPr lang="ru-RU" sz="2000" dirty="0">
                <a:solidFill>
                  <a:schemeClr val="tx1"/>
                </a:solidFill>
                <a:latin typeface="Times New Roman" pitchFamily="18" charset="0"/>
                <a:cs typeface="Times New Roman" pitchFamily="18" charset="0"/>
              </a:rPr>
              <a:t>– </a:t>
            </a:r>
            <a:r>
              <a:rPr lang="uz-Cyrl-UZ" sz="2000" dirty="0">
                <a:solidFill>
                  <a:schemeClr val="tx1"/>
                </a:solidFill>
                <a:latin typeface="Times New Roman" pitchFamily="18" charset="0"/>
                <a:cs typeface="Times New Roman" pitchFamily="18" charset="0"/>
              </a:rPr>
              <a:t>ташқи қобиқ, ташқи кўриниш маъносини ифодалайди.</a:t>
            </a:r>
            <a:r>
              <a:rPr lang="ru-RU" sz="2000" dirty="0">
                <a:solidFill>
                  <a:schemeClr val="tx1"/>
                </a:solidFill>
                <a:latin typeface="Times New Roman" pitchFamily="18" charset="0"/>
                <a:cs typeface="Times New Roman" pitchFamily="18" charset="0"/>
              </a:rPr>
              <a:t> </a:t>
            </a:r>
            <a:endParaRPr lang="uz-Cyrl-UZ" sz="2000" dirty="0">
              <a:solidFill>
                <a:schemeClr val="tx1"/>
              </a:solidFill>
              <a:latin typeface="Times New Roman" pitchFamily="18" charset="0"/>
              <a:cs typeface="Times New Roman" pitchFamily="18" charset="0"/>
            </a:endParaRPr>
          </a:p>
          <a:p>
            <a:pPr>
              <a:defRPr/>
            </a:pPr>
            <a:endParaRPr lang="ru-RU" dirty="0">
              <a:solidFill>
                <a:schemeClr val="tx1"/>
              </a:solidFill>
              <a:latin typeface="Arial" pitchFamily="34" charset="0"/>
            </a:endParaRPr>
          </a:p>
        </p:txBody>
      </p:sp>
      <p:sp>
        <p:nvSpPr>
          <p:cNvPr id="1030" name="Rectangle 6"/>
          <p:cNvSpPr>
            <a:spLocks noChangeArrowheads="1"/>
          </p:cNvSpPr>
          <p:nvPr/>
        </p:nvSpPr>
        <p:spPr bwMode="auto">
          <a:xfrm>
            <a:off x="3857625" y="3173413"/>
            <a:ext cx="4643438" cy="1398587"/>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lstStyle/>
          <a:p>
            <a:pPr algn="just">
              <a:spcAft>
                <a:spcPts val="1000"/>
              </a:spcAft>
              <a:defRPr/>
            </a:pPr>
            <a:r>
              <a:rPr lang="uz-Cyrl-UZ" sz="2000" dirty="0">
                <a:solidFill>
                  <a:schemeClr val="tx1"/>
                </a:solidFill>
                <a:latin typeface="Times New Roman" pitchFamily="18" charset="0"/>
                <a:cs typeface="Times New Roman" pitchFamily="18" charset="0"/>
              </a:rPr>
              <a:t>бу ўқув жараёнини мавжуд бўлиш йўли, унинг ички моҳияти, мантиқи ва мазмуни учун қобиқдир. </a:t>
            </a:r>
          </a:p>
          <a:p>
            <a:pPr>
              <a:defRPr/>
            </a:pPr>
            <a:endParaRPr lang="ru-RU" dirty="0">
              <a:solidFill>
                <a:schemeClr val="tx1"/>
              </a:solidFill>
              <a:latin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71625" y="857250"/>
            <a:ext cx="6643688" cy="928688"/>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ru-RU" sz="2000" b="1" dirty="0">
                <a:latin typeface="Times New Roman" pitchFamily="18" charset="0"/>
                <a:cs typeface="Times New Roman" pitchFamily="18" charset="0"/>
              </a:rPr>
              <a:t>ТАЪЛИМНИ ТАШКИЛ ЭТИШ ШАКЛЛАРИ</a:t>
            </a:r>
          </a:p>
        </p:txBody>
      </p:sp>
      <p:sp>
        <p:nvSpPr>
          <p:cNvPr id="5" name="Прямоугольник 4"/>
          <p:cNvSpPr/>
          <p:nvPr/>
        </p:nvSpPr>
        <p:spPr>
          <a:xfrm>
            <a:off x="2500313" y="2143125"/>
            <a:ext cx="5715000" cy="1357313"/>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uz-Cyrl-UZ" sz="2000" dirty="0">
                <a:latin typeface="Times New Roman" pitchFamily="18" charset="0"/>
                <a:cs typeface="Times New Roman" pitchFamily="18" charset="0"/>
              </a:rPr>
              <a:t>вақт билан чегараланган (дарс, маъруза, семинар, лаборатория машғулотлари), алоҳида ўқитиш жараёни тузилишининг аниқ ўқув топшириқ тури.</a:t>
            </a:r>
            <a:endParaRPr lang="ru-RU" sz="2000" dirty="0">
              <a:latin typeface="Times New Roman" pitchFamily="18" charset="0"/>
              <a:cs typeface="Times New Roman" pitchFamily="18" charset="0"/>
            </a:endParaRPr>
          </a:p>
          <a:p>
            <a:pPr algn="ctr" fontAlgn="auto">
              <a:spcBef>
                <a:spcPts val="0"/>
              </a:spcBef>
              <a:spcAft>
                <a:spcPts val="0"/>
              </a:spcAft>
              <a:defRPr/>
            </a:pPr>
            <a:endParaRPr lang="ru-RU" dirty="0"/>
          </a:p>
        </p:txBody>
      </p:sp>
      <p:sp>
        <p:nvSpPr>
          <p:cNvPr id="6" name="Прямоугольник 5"/>
          <p:cNvSpPr/>
          <p:nvPr/>
        </p:nvSpPr>
        <p:spPr>
          <a:xfrm>
            <a:off x="2500313" y="4071938"/>
            <a:ext cx="5715000" cy="1428750"/>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endParaRPr lang="uz-Cyrl-UZ" sz="2000" dirty="0">
              <a:latin typeface="Times New Roman" pitchFamily="18" charset="0"/>
              <a:cs typeface="Times New Roman" pitchFamily="18" charset="0"/>
            </a:endParaRPr>
          </a:p>
          <a:p>
            <a:pPr fontAlgn="auto">
              <a:spcBef>
                <a:spcPts val="0"/>
              </a:spcBef>
              <a:spcAft>
                <a:spcPts val="0"/>
              </a:spcAft>
              <a:defRPr/>
            </a:pPr>
            <a:r>
              <a:rPr lang="uz-Cyrl-UZ" sz="2000" dirty="0">
                <a:latin typeface="Times New Roman" pitchFamily="18" charset="0"/>
                <a:cs typeface="Times New Roman" pitchFamily="18" charset="0"/>
              </a:rPr>
              <a:t>аниқ ўқув материали мазмуни устида ишлаётганда ўқитувчини талабалар билан ўзаро ҳаракатини  тартиблаштиришни, йўлга қўйишни, тизимга келтиришни назарда тутади.</a:t>
            </a:r>
            <a:endParaRPr lang="ru-RU" sz="2000" dirty="0">
              <a:latin typeface="Times New Roman" pitchFamily="18" charset="0"/>
              <a:cs typeface="Times New Roman" pitchFamily="18" charset="0"/>
            </a:endParaRPr>
          </a:p>
          <a:p>
            <a:pPr fontAlgn="auto">
              <a:spcBef>
                <a:spcPts val="0"/>
              </a:spcBef>
              <a:spcAft>
                <a:spcPts val="0"/>
              </a:spcAft>
              <a:defRPr/>
            </a:pPr>
            <a:r>
              <a:rPr lang="ru-RU" dirty="0"/>
              <a:t> </a:t>
            </a:r>
          </a:p>
          <a:p>
            <a:pPr algn="ctr" fontAlgn="auto">
              <a:spcBef>
                <a:spcPts val="0"/>
              </a:spcBef>
              <a:spcAft>
                <a:spcPts val="0"/>
              </a:spcAft>
              <a:defRPr/>
            </a:pPr>
            <a:endParaRPr lang="ru-RU" dirty="0"/>
          </a:p>
        </p:txBody>
      </p:sp>
      <p:cxnSp>
        <p:nvCxnSpPr>
          <p:cNvPr id="8" name="Прямая соединительная линия 7"/>
          <p:cNvCxnSpPr/>
          <p:nvPr/>
        </p:nvCxnSpPr>
        <p:spPr>
          <a:xfrm rot="5400000">
            <a:off x="35719" y="3321844"/>
            <a:ext cx="3071812"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5" name="Прямая со стрелкой 14"/>
          <p:cNvCxnSpPr>
            <a:endCxn id="0" idx="1"/>
          </p:cNvCxnSpPr>
          <p:nvPr/>
        </p:nvCxnSpPr>
        <p:spPr>
          <a:xfrm flipV="1">
            <a:off x="1571625" y="2820988"/>
            <a:ext cx="928688" cy="3651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7" name="Прямая со стрелкой 16"/>
          <p:cNvCxnSpPr/>
          <p:nvPr/>
        </p:nvCxnSpPr>
        <p:spPr>
          <a:xfrm flipV="1">
            <a:off x="1571625" y="4786313"/>
            <a:ext cx="928688" cy="3651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a:grpSpLocks/>
          </p:cNvGrpSpPr>
          <p:nvPr/>
        </p:nvGrpSpPr>
        <p:grpSpPr bwMode="auto">
          <a:xfrm>
            <a:off x="611188" y="476250"/>
            <a:ext cx="7705725" cy="5473700"/>
            <a:chOff x="1881" y="1314"/>
            <a:chExt cx="9195" cy="5940"/>
          </a:xfrm>
        </p:grpSpPr>
        <p:sp>
          <p:nvSpPr>
            <p:cNvPr id="224262" name="AutoShape 6"/>
            <p:cNvSpPr>
              <a:spLocks noChangeArrowheads="1"/>
            </p:cNvSpPr>
            <p:nvPr/>
          </p:nvSpPr>
          <p:spPr bwMode="auto">
            <a:xfrm>
              <a:off x="1881" y="1314"/>
              <a:ext cx="9195" cy="1643"/>
            </a:xfrm>
            <a:prstGeom prst="bevel">
              <a:avLst>
                <a:gd name="adj" fmla="val 12500"/>
              </a:avLst>
            </a:prstGeom>
            <a:solidFill>
              <a:srgbClr val="FF9999"/>
            </a:solidFill>
            <a:ln w="12700">
              <a:solidFill>
                <a:srgbClr val="95B3D7"/>
              </a:solidFill>
              <a:miter lim="800000"/>
              <a:headEnd/>
              <a:tailEnd/>
            </a:ln>
            <a:effectLst>
              <a:outerShdw dist="28398" dir="3806097" algn="ctr" rotWithShape="0">
                <a:srgbClr val="243F60">
                  <a:alpha val="50000"/>
                </a:srgbClr>
              </a:outerShdw>
            </a:effectLst>
          </p:spPr>
          <p:txBody>
            <a:bodyPr/>
            <a:lstStyle/>
            <a:p>
              <a:pPr algn="just">
                <a:spcAft>
                  <a:spcPts val="1000"/>
                </a:spcAft>
                <a:defRPr/>
              </a:pPr>
              <a:r>
                <a:rPr lang="uz-Cyrl-UZ" sz="1800" i="0">
                  <a:latin typeface="Times New Roman" pitchFamily="18" charset="0"/>
                </a:rPr>
                <a:t>Таълим</a:t>
              </a:r>
              <a:r>
                <a:rPr lang="ru-RU" sz="1800" i="0">
                  <a:latin typeface="Times New Roman" pitchFamily="18" charset="0"/>
                </a:rPr>
                <a:t> воситалари</a:t>
              </a:r>
              <a:r>
                <a:rPr lang="uz-Cyrl-UZ" sz="1800" i="0">
                  <a:latin typeface="Times New Roman" pitchFamily="18" charset="0"/>
                </a:rPr>
                <a:t> </a:t>
              </a:r>
              <a:r>
                <a:rPr lang="ru-RU" sz="1800" b="0" i="0">
                  <a:latin typeface="Times New Roman" pitchFamily="18" charset="0"/>
                </a:rPr>
                <a:t>- </a:t>
              </a:r>
              <a:r>
                <a:rPr lang="uz-Cyrl-UZ" sz="1800" b="0" i="0">
                  <a:latin typeface="Times New Roman" pitchFamily="18" charset="0"/>
                </a:rPr>
                <a:t>ўқ</a:t>
              </a:r>
              <a:r>
                <a:rPr lang="ru-RU" sz="1800" b="0" i="0">
                  <a:latin typeface="Times New Roman" pitchFamily="18" charset="0"/>
                </a:rPr>
                <a:t>ув материалини к</a:t>
              </a:r>
              <a:r>
                <a:rPr lang="uz-Cyrl-UZ" sz="1800" b="0" i="0">
                  <a:latin typeface="Times New Roman" pitchFamily="18" charset="0"/>
                </a:rPr>
                <a:t>ў</a:t>
              </a:r>
              <a:r>
                <a:rPr lang="ru-RU" sz="1800" b="0" i="0">
                  <a:latin typeface="Times New Roman" pitchFamily="18" charset="0"/>
                </a:rPr>
                <a:t>ргазмали та</a:t>
              </a:r>
              <a:r>
                <a:rPr lang="uz-Cyrl-UZ" sz="1800" b="0" i="0">
                  <a:latin typeface="Times New Roman" pitchFamily="18" charset="0"/>
                </a:rPr>
                <a:t>қ</a:t>
              </a:r>
              <a:r>
                <a:rPr lang="ru-RU" sz="1800" b="0" i="0">
                  <a:latin typeface="Times New Roman" pitchFamily="18" charset="0"/>
                </a:rPr>
                <a:t>дим этиш ва шу билан бирга </a:t>
              </a:r>
              <a:r>
                <a:rPr lang="uz-Cyrl-UZ" sz="1800" b="0" i="0">
                  <a:latin typeface="Times New Roman" pitchFamily="18" charset="0"/>
                </a:rPr>
                <a:t>ўқ</a:t>
              </a:r>
              <a:r>
                <a:rPr lang="ru-RU" sz="1800" b="0" i="0">
                  <a:latin typeface="Times New Roman" pitchFamily="18" charset="0"/>
                </a:rPr>
                <a:t>итиш самарадорлигини оширувчи ёрдамчи материаллар </a:t>
              </a:r>
              <a:r>
                <a:rPr lang="uz-Cyrl-UZ" sz="1800" b="0" i="0">
                  <a:latin typeface="Times New Roman" pitchFamily="18" charset="0"/>
                </a:rPr>
                <a:t>ҳ</a:t>
              </a:r>
              <a:r>
                <a:rPr lang="ru-RU" sz="1800" b="0" i="0">
                  <a:latin typeface="Times New Roman" pitchFamily="18" charset="0"/>
                </a:rPr>
                <a:t>исобланади.</a:t>
              </a:r>
            </a:p>
            <a:p>
              <a:pPr>
                <a:defRPr/>
              </a:pPr>
              <a:endParaRPr lang="ru-RU" sz="3200"/>
            </a:p>
          </p:txBody>
        </p:sp>
        <p:sp>
          <p:nvSpPr>
            <p:cNvPr id="8196" name="Line 7"/>
            <p:cNvSpPr>
              <a:spLocks noChangeShapeType="1"/>
            </p:cNvSpPr>
            <p:nvPr/>
          </p:nvSpPr>
          <p:spPr bwMode="auto">
            <a:xfrm>
              <a:off x="2421" y="2934"/>
              <a:ext cx="0" cy="3780"/>
            </a:xfrm>
            <a:prstGeom prst="line">
              <a:avLst/>
            </a:prstGeom>
            <a:noFill/>
            <a:ln w="38100">
              <a:solidFill>
                <a:srgbClr val="000000"/>
              </a:solidFill>
              <a:round/>
              <a:headEnd/>
              <a:tailEnd/>
            </a:ln>
          </p:spPr>
          <p:txBody>
            <a:bodyPr/>
            <a:lstStyle/>
            <a:p>
              <a:endParaRPr lang="ru-RU"/>
            </a:p>
          </p:txBody>
        </p:sp>
        <p:sp>
          <p:nvSpPr>
            <p:cNvPr id="8197" name="Line 8"/>
            <p:cNvSpPr>
              <a:spLocks noChangeShapeType="1"/>
            </p:cNvSpPr>
            <p:nvPr/>
          </p:nvSpPr>
          <p:spPr bwMode="auto">
            <a:xfrm>
              <a:off x="2421" y="4014"/>
              <a:ext cx="540" cy="0"/>
            </a:xfrm>
            <a:prstGeom prst="line">
              <a:avLst/>
            </a:prstGeom>
            <a:noFill/>
            <a:ln w="38100">
              <a:solidFill>
                <a:srgbClr val="000000"/>
              </a:solidFill>
              <a:round/>
              <a:headEnd/>
              <a:tailEnd/>
            </a:ln>
          </p:spPr>
          <p:txBody>
            <a:bodyPr/>
            <a:lstStyle/>
            <a:p>
              <a:endParaRPr lang="ru-RU"/>
            </a:p>
          </p:txBody>
        </p:sp>
        <p:sp>
          <p:nvSpPr>
            <p:cNvPr id="8198" name="Rectangle 9"/>
            <p:cNvSpPr>
              <a:spLocks noChangeArrowheads="1"/>
            </p:cNvSpPr>
            <p:nvPr/>
          </p:nvSpPr>
          <p:spPr bwMode="auto">
            <a:xfrm>
              <a:off x="2961" y="3294"/>
              <a:ext cx="7560" cy="1260"/>
            </a:xfrm>
            <a:prstGeom prst="rect">
              <a:avLst/>
            </a:prstGeom>
            <a:gradFill rotWithShape="1">
              <a:gsLst>
                <a:gs pos="0">
                  <a:srgbClr val="FF00FF"/>
                </a:gs>
                <a:gs pos="50000">
                  <a:srgbClr val="FF99CC"/>
                </a:gs>
                <a:gs pos="100000">
                  <a:srgbClr val="FF00FF"/>
                </a:gs>
              </a:gsLst>
              <a:lin ang="5400000" scaled="1"/>
            </a:gradFill>
            <a:ln w="9525">
              <a:solidFill>
                <a:srgbClr val="000000"/>
              </a:solidFill>
              <a:miter lim="800000"/>
              <a:headEnd/>
              <a:tailEnd/>
            </a:ln>
          </p:spPr>
          <p:txBody>
            <a:bodyPr/>
            <a:lstStyle/>
            <a:p>
              <a:pPr algn="just"/>
              <a:r>
                <a:rPr lang="uz-Cyrl-UZ" sz="1600" i="0">
                  <a:latin typeface="Times New Roman" pitchFamily="18" charset="0"/>
                </a:rPr>
                <a:t>Таълимнинг техник воситалари</a:t>
              </a:r>
              <a:r>
                <a:rPr lang="uz-Cyrl-UZ" sz="1600" b="0" i="0">
                  <a:latin typeface="Times New Roman" pitchFamily="18" charset="0"/>
                </a:rPr>
                <a:t> </a:t>
              </a:r>
              <a:r>
                <a:rPr lang="uz-Cyrl-UZ" sz="1600" i="0">
                  <a:latin typeface="Times New Roman" pitchFamily="18" charset="0"/>
                </a:rPr>
                <a:t>(ТТВ) - </a:t>
              </a:r>
              <a:r>
                <a:rPr lang="uz-Cyrl-UZ" sz="1600" b="0" i="0">
                  <a:latin typeface="Times New Roman" pitchFamily="18" charset="0"/>
                </a:rPr>
                <a:t>ўқув материалини кўргазмали намойиш этишга, уни тизимли етказиб беришга ёрдам беради; талабаларга ўқув материалини тушунишларига ва яхши эслаб қолишларига имкон беради.</a:t>
              </a:r>
            </a:p>
            <a:p>
              <a:endParaRPr lang="ru-RU" sz="3200"/>
            </a:p>
          </p:txBody>
        </p:sp>
        <p:sp>
          <p:nvSpPr>
            <p:cNvPr id="8199" name="Line 10"/>
            <p:cNvSpPr>
              <a:spLocks noChangeShapeType="1"/>
            </p:cNvSpPr>
            <p:nvPr/>
          </p:nvSpPr>
          <p:spPr bwMode="auto">
            <a:xfrm>
              <a:off x="2421" y="5274"/>
              <a:ext cx="540" cy="0"/>
            </a:xfrm>
            <a:prstGeom prst="line">
              <a:avLst/>
            </a:prstGeom>
            <a:noFill/>
            <a:ln w="38100">
              <a:solidFill>
                <a:srgbClr val="000000"/>
              </a:solidFill>
              <a:round/>
              <a:headEnd/>
              <a:tailEnd/>
            </a:ln>
          </p:spPr>
          <p:txBody>
            <a:bodyPr/>
            <a:lstStyle/>
            <a:p>
              <a:endParaRPr lang="ru-RU"/>
            </a:p>
          </p:txBody>
        </p:sp>
        <p:sp>
          <p:nvSpPr>
            <p:cNvPr id="8200" name="Rectangle 11"/>
            <p:cNvSpPr>
              <a:spLocks noChangeArrowheads="1"/>
            </p:cNvSpPr>
            <p:nvPr/>
          </p:nvSpPr>
          <p:spPr bwMode="auto">
            <a:xfrm>
              <a:off x="2961" y="4914"/>
              <a:ext cx="7560" cy="900"/>
            </a:xfrm>
            <a:prstGeom prst="rect">
              <a:avLst/>
            </a:prstGeom>
            <a:gradFill rotWithShape="1">
              <a:gsLst>
                <a:gs pos="0">
                  <a:srgbClr val="FF00FF"/>
                </a:gs>
                <a:gs pos="50000">
                  <a:srgbClr val="FF99CC"/>
                </a:gs>
                <a:gs pos="100000">
                  <a:srgbClr val="FF00FF"/>
                </a:gs>
              </a:gsLst>
              <a:lin ang="5400000" scaled="1"/>
            </a:gradFill>
            <a:ln w="9525">
              <a:solidFill>
                <a:srgbClr val="000000"/>
              </a:solidFill>
              <a:miter lim="800000"/>
              <a:headEnd/>
              <a:tailEnd/>
            </a:ln>
          </p:spPr>
          <p:txBody>
            <a:bodyPr/>
            <a:lstStyle/>
            <a:p>
              <a:pPr algn="just"/>
              <a:r>
                <a:rPr lang="ru-RU" sz="1600" i="0">
                  <a:latin typeface="Times New Roman" pitchFamily="18" charset="0"/>
                </a:rPr>
                <a:t>Ёрдамчи </a:t>
              </a:r>
              <a:r>
                <a:rPr lang="uz-Cyrl-UZ" sz="1600" i="0">
                  <a:latin typeface="Times New Roman" pitchFamily="18" charset="0"/>
                </a:rPr>
                <a:t>таълим </a:t>
              </a:r>
              <a:r>
                <a:rPr lang="ru-RU" sz="1600" i="0">
                  <a:latin typeface="Times New Roman" pitchFamily="18" charset="0"/>
                </a:rPr>
                <a:t>воситалар</a:t>
              </a:r>
              <a:r>
                <a:rPr lang="uz-Cyrl-UZ" sz="1600" i="0">
                  <a:latin typeface="Times New Roman" pitchFamily="18" charset="0"/>
                </a:rPr>
                <a:t>и (ЁТВ) </a:t>
              </a:r>
              <a:r>
                <a:rPr lang="ru-RU" sz="1600" b="0" i="0">
                  <a:latin typeface="Times New Roman" pitchFamily="18" charset="0"/>
                </a:rPr>
                <a:t>– графиклар, чизмалар, намуналар ва</a:t>
              </a:r>
              <a:r>
                <a:rPr lang="uz-Cyrl-UZ" sz="1600" b="0" i="0">
                  <a:latin typeface="Times New Roman" pitchFamily="18" charset="0"/>
                </a:rPr>
                <a:t> ҳ.к.</a:t>
              </a:r>
              <a:r>
                <a:rPr lang="ru-RU" sz="1600" b="0" i="0">
                  <a:latin typeface="Times New Roman" pitchFamily="18" charset="0"/>
                </a:rPr>
                <a:t> бош</a:t>
              </a:r>
              <a:r>
                <a:rPr lang="uz-Cyrl-UZ" sz="1600" b="0" i="0">
                  <a:latin typeface="Times New Roman" pitchFamily="18" charset="0"/>
                </a:rPr>
                <a:t>қ</a:t>
              </a:r>
              <a:r>
                <a:rPr lang="ru-RU" sz="1600" b="0" i="0">
                  <a:latin typeface="Times New Roman" pitchFamily="18" charset="0"/>
                </a:rPr>
                <a:t>.</a:t>
              </a:r>
              <a:endParaRPr lang="uz-Cyrl-UZ" sz="1600" b="0" i="0">
                <a:latin typeface="Times New Roman" pitchFamily="18" charset="0"/>
              </a:endParaRPr>
            </a:p>
            <a:p>
              <a:endParaRPr lang="ru-RU" sz="3200"/>
            </a:p>
          </p:txBody>
        </p:sp>
        <p:sp>
          <p:nvSpPr>
            <p:cNvPr id="8201" name="Line 12"/>
            <p:cNvSpPr>
              <a:spLocks noChangeShapeType="1"/>
            </p:cNvSpPr>
            <p:nvPr/>
          </p:nvSpPr>
          <p:spPr bwMode="auto">
            <a:xfrm>
              <a:off x="2421" y="6714"/>
              <a:ext cx="540" cy="0"/>
            </a:xfrm>
            <a:prstGeom prst="line">
              <a:avLst/>
            </a:prstGeom>
            <a:noFill/>
            <a:ln w="38100">
              <a:solidFill>
                <a:srgbClr val="000000"/>
              </a:solidFill>
              <a:round/>
              <a:headEnd/>
              <a:tailEnd/>
            </a:ln>
          </p:spPr>
          <p:txBody>
            <a:bodyPr/>
            <a:lstStyle/>
            <a:p>
              <a:endParaRPr lang="ru-RU"/>
            </a:p>
          </p:txBody>
        </p:sp>
        <p:sp>
          <p:nvSpPr>
            <p:cNvPr id="8202" name="Rectangle 13"/>
            <p:cNvSpPr>
              <a:spLocks noChangeArrowheads="1"/>
            </p:cNvSpPr>
            <p:nvPr/>
          </p:nvSpPr>
          <p:spPr bwMode="auto">
            <a:xfrm>
              <a:off x="2961" y="5994"/>
              <a:ext cx="7560" cy="1260"/>
            </a:xfrm>
            <a:prstGeom prst="rect">
              <a:avLst/>
            </a:prstGeom>
            <a:gradFill rotWithShape="1">
              <a:gsLst>
                <a:gs pos="0">
                  <a:srgbClr val="FF00FF"/>
                </a:gs>
                <a:gs pos="50000">
                  <a:srgbClr val="FF99CC"/>
                </a:gs>
                <a:gs pos="100000">
                  <a:srgbClr val="FF00FF"/>
                </a:gs>
              </a:gsLst>
              <a:lin ang="5400000" scaled="1"/>
            </a:gradFill>
            <a:ln w="9525">
              <a:solidFill>
                <a:srgbClr val="000000"/>
              </a:solidFill>
              <a:miter lim="800000"/>
              <a:headEnd/>
              <a:tailEnd/>
            </a:ln>
          </p:spPr>
          <p:txBody>
            <a:bodyPr/>
            <a:lstStyle/>
            <a:p>
              <a:pPr algn="just"/>
              <a:r>
                <a:rPr lang="uz-Cyrl-UZ" sz="1600" i="0">
                  <a:latin typeface="Times New Roman" pitchFamily="18" charset="0"/>
                </a:rPr>
                <a:t>Ўқув - услубий материаллар (ЎУМ) - </a:t>
              </a:r>
              <a:r>
                <a:rPr lang="uz-Cyrl-UZ" sz="1600" b="0" i="0">
                  <a:latin typeface="Times New Roman" pitchFamily="18" charset="0"/>
                </a:rPr>
                <a:t>ўқув материаллар</a:t>
              </a:r>
              <a:r>
                <a:rPr lang="uz-Cyrl-UZ" sz="1600" i="0">
                  <a:latin typeface="Times New Roman" pitchFamily="18" charset="0"/>
                </a:rPr>
                <a:t>, ў</a:t>
              </a:r>
              <a:r>
                <a:rPr lang="uz-Cyrl-UZ" sz="1600" b="0" i="0">
                  <a:latin typeface="Times New Roman" pitchFamily="18" charset="0"/>
                </a:rPr>
                <a:t>злаштирилган ўқув материалларини мустаҳкамлаш учун машқлар. Булар талабаларнинг мустақил ишларини фаоллаштиришга ёрдам берадилар.</a:t>
              </a:r>
            </a:p>
            <a:p>
              <a:endParaRPr lang="ru-RU" sz="3200"/>
            </a:p>
          </p:txBody>
        </p:sp>
      </p:gr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7"/>
          <p:cNvGrpSpPr>
            <a:grpSpLocks/>
          </p:cNvGrpSpPr>
          <p:nvPr/>
        </p:nvGrpSpPr>
        <p:grpSpPr bwMode="auto">
          <a:xfrm>
            <a:off x="323850" y="404813"/>
            <a:ext cx="8547100" cy="5291137"/>
            <a:chOff x="204" y="255"/>
            <a:chExt cx="5384" cy="3333"/>
          </a:xfrm>
        </p:grpSpPr>
        <p:sp>
          <p:nvSpPr>
            <p:cNvPr id="9219" name="Text Box 5"/>
            <p:cNvSpPr txBox="1">
              <a:spLocks noChangeArrowheads="1"/>
            </p:cNvSpPr>
            <p:nvPr/>
          </p:nvSpPr>
          <p:spPr bwMode="auto">
            <a:xfrm>
              <a:off x="204" y="919"/>
              <a:ext cx="1426" cy="475"/>
            </a:xfrm>
            <a:prstGeom prst="rect">
              <a:avLst/>
            </a:prstGeom>
            <a:solidFill>
              <a:srgbClr val="FF6699"/>
            </a:solidFill>
            <a:ln w="9525">
              <a:solidFill>
                <a:srgbClr val="000000"/>
              </a:solidFill>
              <a:miter lim="800000"/>
              <a:headEnd/>
              <a:tailEnd/>
            </a:ln>
          </p:spPr>
          <p:txBody>
            <a:bodyPr/>
            <a:lstStyle/>
            <a:p>
              <a:pPr>
                <a:spcAft>
                  <a:spcPts val="1000"/>
                </a:spcAft>
              </a:pPr>
              <a:r>
                <a:rPr lang="uz-Cyrl-UZ" sz="1600" b="0" i="0">
                  <a:latin typeface="Times New Roman" pitchFamily="18" charset="0"/>
                </a:rPr>
                <a:t>Таълимнинг </a:t>
              </a:r>
              <a:r>
                <a:rPr lang="ru-RU" sz="1600" b="0" i="0">
                  <a:latin typeface="Times New Roman" pitchFamily="18" charset="0"/>
                </a:rPr>
                <a:t> техник воситалари</a:t>
              </a:r>
              <a:endParaRPr lang="ru-RU" sz="1600">
                <a:latin typeface="Times New Roman" pitchFamily="18" charset="0"/>
              </a:endParaRPr>
            </a:p>
          </p:txBody>
        </p:sp>
        <p:grpSp>
          <p:nvGrpSpPr>
            <p:cNvPr id="3" name="Group 6"/>
            <p:cNvGrpSpPr>
              <a:grpSpLocks/>
            </p:cNvGrpSpPr>
            <p:nvPr/>
          </p:nvGrpSpPr>
          <p:grpSpPr bwMode="auto">
            <a:xfrm>
              <a:off x="1956" y="255"/>
              <a:ext cx="1798" cy="428"/>
              <a:chOff x="4500" y="1020"/>
              <a:chExt cx="2992" cy="654"/>
            </a:xfrm>
          </p:grpSpPr>
          <p:sp>
            <p:nvSpPr>
              <p:cNvPr id="9248" name="Oval 7"/>
              <p:cNvSpPr>
                <a:spLocks noChangeArrowheads="1"/>
              </p:cNvSpPr>
              <p:nvPr/>
            </p:nvSpPr>
            <p:spPr bwMode="auto">
              <a:xfrm>
                <a:off x="4500" y="1020"/>
                <a:ext cx="2992" cy="654"/>
              </a:xfrm>
              <a:prstGeom prst="ellipse">
                <a:avLst/>
              </a:prstGeom>
              <a:solidFill>
                <a:srgbClr val="FF99CC"/>
              </a:solidFill>
              <a:ln w="9525">
                <a:solidFill>
                  <a:srgbClr val="000000"/>
                </a:solidFill>
                <a:round/>
                <a:headEnd/>
                <a:tailEnd/>
              </a:ln>
            </p:spPr>
            <p:txBody>
              <a:bodyPr/>
              <a:lstStyle/>
              <a:p>
                <a:endParaRPr lang="ru-RU"/>
              </a:p>
            </p:txBody>
          </p:sp>
          <p:sp>
            <p:nvSpPr>
              <p:cNvPr id="9249" name="Text Box 8"/>
              <p:cNvSpPr txBox="1">
                <a:spLocks noChangeArrowheads="1"/>
              </p:cNvSpPr>
              <p:nvPr/>
            </p:nvSpPr>
            <p:spPr bwMode="auto">
              <a:xfrm>
                <a:off x="4859" y="1164"/>
                <a:ext cx="2221" cy="360"/>
              </a:xfrm>
              <a:prstGeom prst="rect">
                <a:avLst/>
              </a:prstGeom>
              <a:solidFill>
                <a:srgbClr val="FF99CC"/>
              </a:solidFill>
              <a:ln w="9525">
                <a:noFill/>
                <a:miter lim="800000"/>
                <a:headEnd/>
                <a:tailEnd/>
              </a:ln>
            </p:spPr>
            <p:txBody>
              <a:bodyPr lIns="0" tIns="0" rIns="0" bIns="0"/>
              <a:lstStyle/>
              <a:p>
                <a:pPr marL="179388" lvl="1" algn="ctr"/>
                <a:r>
                  <a:rPr lang="uz-Cyrl-UZ" sz="1600" i="0">
                    <a:latin typeface="Times New Roman" pitchFamily="18" charset="0"/>
                  </a:rPr>
                  <a:t>Таълим</a:t>
                </a:r>
                <a:r>
                  <a:rPr lang="ru-RU" sz="1600" i="0">
                    <a:latin typeface="Times New Roman" pitchFamily="18" charset="0"/>
                  </a:rPr>
                  <a:t> воситалар</a:t>
                </a:r>
                <a:r>
                  <a:rPr lang="uz-Cyrl-UZ" sz="1600" i="0">
                    <a:latin typeface="Times New Roman" pitchFamily="18" charset="0"/>
                  </a:rPr>
                  <a:t>и</a:t>
                </a:r>
                <a:endParaRPr lang="ru-RU" sz="3600"/>
              </a:p>
            </p:txBody>
          </p:sp>
        </p:grpSp>
        <p:sp>
          <p:nvSpPr>
            <p:cNvPr id="9221" name="Text Box 9"/>
            <p:cNvSpPr txBox="1">
              <a:spLocks noChangeArrowheads="1"/>
            </p:cNvSpPr>
            <p:nvPr/>
          </p:nvSpPr>
          <p:spPr bwMode="auto">
            <a:xfrm>
              <a:off x="2139" y="919"/>
              <a:ext cx="1426" cy="379"/>
            </a:xfrm>
            <a:prstGeom prst="rect">
              <a:avLst/>
            </a:prstGeom>
            <a:solidFill>
              <a:srgbClr val="FF66CC"/>
            </a:solidFill>
            <a:ln w="9525">
              <a:solidFill>
                <a:srgbClr val="000000"/>
              </a:solidFill>
              <a:miter lim="800000"/>
              <a:headEnd/>
              <a:tailEnd/>
            </a:ln>
          </p:spPr>
          <p:txBody>
            <a:bodyPr/>
            <a:lstStyle/>
            <a:p>
              <a:pPr>
                <a:spcAft>
                  <a:spcPts val="1000"/>
                </a:spcAft>
              </a:pPr>
              <a:r>
                <a:rPr lang="ru-RU" sz="1600" b="0" i="0">
                  <a:latin typeface="Times New Roman" pitchFamily="18" charset="0"/>
                </a:rPr>
                <a:t>Ёрдамчи </a:t>
              </a:r>
              <a:r>
                <a:rPr lang="uz-Cyrl-UZ" sz="1600" b="0" i="0">
                  <a:latin typeface="Times New Roman" pitchFamily="18" charset="0"/>
                </a:rPr>
                <a:t>таълим</a:t>
              </a:r>
              <a:r>
                <a:rPr lang="ru-RU" sz="1600" b="0" i="0">
                  <a:latin typeface="Times New Roman" pitchFamily="18" charset="0"/>
                </a:rPr>
                <a:t> воситалар</a:t>
              </a:r>
              <a:r>
                <a:rPr lang="uz-Cyrl-UZ" sz="1600" b="0" i="0">
                  <a:latin typeface="Times New Roman" pitchFamily="18" charset="0"/>
                </a:rPr>
                <a:t>и</a:t>
              </a:r>
              <a:endParaRPr lang="ru-RU" sz="1600"/>
            </a:p>
          </p:txBody>
        </p:sp>
        <p:sp>
          <p:nvSpPr>
            <p:cNvPr id="9222" name="Text Box 10"/>
            <p:cNvSpPr txBox="1">
              <a:spLocks noChangeArrowheads="1"/>
            </p:cNvSpPr>
            <p:nvPr/>
          </p:nvSpPr>
          <p:spPr bwMode="auto">
            <a:xfrm>
              <a:off x="4074" y="919"/>
              <a:ext cx="1426" cy="402"/>
            </a:xfrm>
            <a:prstGeom prst="rect">
              <a:avLst/>
            </a:prstGeom>
            <a:solidFill>
              <a:srgbClr val="CC99FF"/>
            </a:solidFill>
            <a:ln w="9525">
              <a:solidFill>
                <a:srgbClr val="000000"/>
              </a:solidFill>
              <a:miter lim="800000"/>
              <a:headEnd/>
              <a:tailEnd/>
            </a:ln>
          </p:spPr>
          <p:txBody>
            <a:bodyPr/>
            <a:lstStyle/>
            <a:p>
              <a:pPr lvl="1" algn="just"/>
              <a:r>
                <a:rPr lang="uz-Cyrl-UZ" sz="1600" b="0" i="0">
                  <a:latin typeface="Times New Roman" pitchFamily="18" charset="0"/>
                </a:rPr>
                <a:t>Ўқ</a:t>
              </a:r>
              <a:r>
                <a:rPr lang="ru-RU" sz="1600" b="0" i="0">
                  <a:latin typeface="Times New Roman" pitchFamily="18" charset="0"/>
                </a:rPr>
                <a:t>ув-услубий материаллар</a:t>
              </a:r>
              <a:endParaRPr lang="uz-Cyrl-UZ" sz="1600" b="0" i="0">
                <a:latin typeface="Times New Roman" pitchFamily="18" charset="0"/>
              </a:endParaRPr>
            </a:p>
            <a:p>
              <a:pPr algn="just">
                <a:spcAft>
                  <a:spcPts val="1000"/>
                </a:spcAft>
              </a:pPr>
              <a:endParaRPr lang="ru-RU" sz="1600" b="0" i="0">
                <a:latin typeface="Times New Roman" pitchFamily="18" charset="0"/>
              </a:endParaRPr>
            </a:p>
            <a:p>
              <a:endParaRPr lang="ru-RU"/>
            </a:p>
          </p:txBody>
        </p:sp>
        <p:grpSp>
          <p:nvGrpSpPr>
            <p:cNvPr id="4" name="Group 36"/>
            <p:cNvGrpSpPr>
              <a:grpSpLocks/>
            </p:cNvGrpSpPr>
            <p:nvPr/>
          </p:nvGrpSpPr>
          <p:grpSpPr bwMode="auto">
            <a:xfrm>
              <a:off x="204" y="1626"/>
              <a:ext cx="1846" cy="1962"/>
              <a:chOff x="204" y="1626"/>
              <a:chExt cx="1846" cy="1962"/>
            </a:xfrm>
          </p:grpSpPr>
          <p:sp>
            <p:nvSpPr>
              <p:cNvPr id="9240" name="Text Box 12"/>
              <p:cNvSpPr txBox="1">
                <a:spLocks noChangeArrowheads="1"/>
              </p:cNvSpPr>
              <p:nvPr/>
            </p:nvSpPr>
            <p:spPr bwMode="auto">
              <a:xfrm>
                <a:off x="611" y="2568"/>
                <a:ext cx="1121" cy="236"/>
              </a:xfrm>
              <a:prstGeom prst="rect">
                <a:avLst/>
              </a:prstGeom>
              <a:solidFill>
                <a:srgbClr val="FF7C80"/>
              </a:solidFill>
              <a:ln w="9525">
                <a:solidFill>
                  <a:srgbClr val="000000"/>
                </a:solidFill>
                <a:miter lim="800000"/>
                <a:headEnd/>
                <a:tailEnd/>
              </a:ln>
            </p:spPr>
            <p:txBody>
              <a:bodyPr/>
              <a:lstStyle/>
              <a:p>
                <a:pPr algn="ctr">
                  <a:spcAft>
                    <a:spcPts val="1000"/>
                  </a:spcAft>
                </a:pPr>
                <a:r>
                  <a:rPr lang="ru-RU" sz="1600" b="0" i="0">
                    <a:latin typeface="Times New Roman" pitchFamily="18" charset="0"/>
                  </a:rPr>
                  <a:t>Флипча</a:t>
                </a:r>
                <a:r>
                  <a:rPr lang="uz-Cyrl-UZ" sz="1600" b="0" i="0">
                    <a:latin typeface="Times New Roman" pitchFamily="18" charset="0"/>
                  </a:rPr>
                  <a:t>р</a:t>
                </a:r>
                <a:r>
                  <a:rPr lang="ru-RU" sz="1600" b="0" i="0">
                    <a:latin typeface="Times New Roman" pitchFamily="18" charset="0"/>
                  </a:rPr>
                  <a:t>т</a:t>
                </a:r>
                <a:endParaRPr lang="ru-RU" sz="1600"/>
              </a:p>
            </p:txBody>
          </p:sp>
          <p:sp>
            <p:nvSpPr>
              <p:cNvPr id="9241" name="Text Box 13"/>
              <p:cNvSpPr txBox="1">
                <a:spLocks noChangeArrowheads="1"/>
              </p:cNvSpPr>
              <p:nvPr/>
            </p:nvSpPr>
            <p:spPr bwMode="auto">
              <a:xfrm>
                <a:off x="510" y="2333"/>
                <a:ext cx="1120" cy="235"/>
              </a:xfrm>
              <a:prstGeom prst="rect">
                <a:avLst/>
              </a:prstGeom>
              <a:solidFill>
                <a:srgbClr val="FF7C80"/>
              </a:solidFill>
              <a:ln w="9525">
                <a:solidFill>
                  <a:srgbClr val="000000"/>
                </a:solidFill>
                <a:miter lim="800000"/>
                <a:headEnd/>
                <a:tailEnd/>
              </a:ln>
            </p:spPr>
            <p:txBody>
              <a:bodyPr/>
              <a:lstStyle/>
              <a:p>
                <a:pPr algn="ctr">
                  <a:spcAft>
                    <a:spcPts val="1000"/>
                  </a:spcAft>
                </a:pPr>
                <a:r>
                  <a:rPr lang="ru-RU" sz="1600" b="0" i="0">
                    <a:latin typeface="Times New Roman" pitchFamily="18" charset="0"/>
                  </a:rPr>
                  <a:t>Доска-стенд</a:t>
                </a:r>
                <a:endParaRPr lang="ru-RU" sz="1600"/>
              </a:p>
            </p:txBody>
          </p:sp>
          <p:sp>
            <p:nvSpPr>
              <p:cNvPr id="9242" name="Text Box 14"/>
              <p:cNvSpPr txBox="1">
                <a:spLocks noChangeArrowheads="1"/>
              </p:cNvSpPr>
              <p:nvPr/>
            </p:nvSpPr>
            <p:spPr bwMode="auto">
              <a:xfrm>
                <a:off x="408" y="2097"/>
                <a:ext cx="1120" cy="236"/>
              </a:xfrm>
              <a:prstGeom prst="rect">
                <a:avLst/>
              </a:prstGeom>
              <a:solidFill>
                <a:srgbClr val="FF7C80"/>
              </a:solidFill>
              <a:ln w="9525">
                <a:solidFill>
                  <a:srgbClr val="000000"/>
                </a:solidFill>
                <a:miter lim="800000"/>
                <a:headEnd/>
                <a:tailEnd/>
              </a:ln>
            </p:spPr>
            <p:txBody>
              <a:bodyPr/>
              <a:lstStyle/>
              <a:p>
                <a:pPr algn="ctr">
                  <a:spcAft>
                    <a:spcPts val="1000"/>
                  </a:spcAft>
                </a:pPr>
                <a:r>
                  <a:rPr lang="ru-RU" sz="1600" b="0" i="0">
                    <a:latin typeface="Times New Roman" pitchFamily="18" charset="0"/>
                  </a:rPr>
                  <a:t>Доска-блокнот</a:t>
                </a:r>
                <a:endParaRPr lang="ru-RU" sz="1600"/>
              </a:p>
            </p:txBody>
          </p:sp>
          <p:sp>
            <p:nvSpPr>
              <p:cNvPr id="9243" name="Text Box 15"/>
              <p:cNvSpPr txBox="1">
                <a:spLocks noChangeArrowheads="1"/>
              </p:cNvSpPr>
              <p:nvPr/>
            </p:nvSpPr>
            <p:spPr bwMode="auto">
              <a:xfrm>
                <a:off x="306" y="1862"/>
                <a:ext cx="1120" cy="235"/>
              </a:xfrm>
              <a:prstGeom prst="rect">
                <a:avLst/>
              </a:prstGeom>
              <a:solidFill>
                <a:srgbClr val="FF7C80"/>
              </a:solidFill>
              <a:ln w="9525">
                <a:solidFill>
                  <a:srgbClr val="000000"/>
                </a:solidFill>
                <a:miter lim="800000"/>
                <a:headEnd/>
                <a:tailEnd/>
              </a:ln>
            </p:spPr>
            <p:txBody>
              <a:bodyPr/>
              <a:lstStyle/>
              <a:p>
                <a:pPr algn="ctr">
                  <a:spcAft>
                    <a:spcPts val="1000"/>
                  </a:spcAft>
                </a:pPr>
                <a:r>
                  <a:rPr lang="ru-RU" sz="1600" b="0" i="0">
                    <a:latin typeface="Times New Roman" pitchFamily="18" charset="0"/>
                  </a:rPr>
                  <a:t>Графопроектор</a:t>
                </a:r>
                <a:endParaRPr lang="ru-RU" sz="1600"/>
              </a:p>
            </p:txBody>
          </p:sp>
          <p:sp>
            <p:nvSpPr>
              <p:cNvPr id="9244" name="Text Box 16"/>
              <p:cNvSpPr txBox="1">
                <a:spLocks noChangeArrowheads="1"/>
              </p:cNvSpPr>
              <p:nvPr/>
            </p:nvSpPr>
            <p:spPr bwMode="auto">
              <a:xfrm>
                <a:off x="204" y="1626"/>
                <a:ext cx="1120" cy="236"/>
              </a:xfrm>
              <a:prstGeom prst="rect">
                <a:avLst/>
              </a:prstGeom>
              <a:solidFill>
                <a:srgbClr val="FF7C80"/>
              </a:solidFill>
              <a:ln w="9525">
                <a:solidFill>
                  <a:srgbClr val="000000"/>
                </a:solidFill>
                <a:miter lim="800000"/>
                <a:headEnd/>
                <a:tailEnd/>
              </a:ln>
            </p:spPr>
            <p:txBody>
              <a:bodyPr/>
              <a:lstStyle/>
              <a:p>
                <a:pPr algn="ctr">
                  <a:spcAft>
                    <a:spcPts val="1000"/>
                  </a:spcAft>
                </a:pPr>
                <a:r>
                  <a:rPr lang="ru-RU" sz="1600" b="0" i="0">
                    <a:latin typeface="Times New Roman" pitchFamily="18" charset="0"/>
                  </a:rPr>
                  <a:t>Диапроектор</a:t>
                </a:r>
                <a:endParaRPr lang="ru-RU" sz="1600"/>
              </a:p>
            </p:txBody>
          </p:sp>
          <p:sp>
            <p:nvSpPr>
              <p:cNvPr id="9245" name="Text Box 17"/>
              <p:cNvSpPr txBox="1">
                <a:spLocks noChangeArrowheads="1"/>
              </p:cNvSpPr>
              <p:nvPr/>
            </p:nvSpPr>
            <p:spPr bwMode="auto">
              <a:xfrm>
                <a:off x="815" y="3036"/>
                <a:ext cx="1120" cy="303"/>
              </a:xfrm>
              <a:prstGeom prst="rect">
                <a:avLst/>
              </a:prstGeom>
              <a:solidFill>
                <a:srgbClr val="FF7C80"/>
              </a:solidFill>
              <a:ln w="9525">
                <a:solidFill>
                  <a:srgbClr val="000000"/>
                </a:solidFill>
                <a:miter lim="800000"/>
                <a:headEnd/>
                <a:tailEnd/>
              </a:ln>
            </p:spPr>
            <p:txBody>
              <a:bodyPr/>
              <a:lstStyle/>
              <a:p>
                <a:pPr algn="ctr">
                  <a:spcAft>
                    <a:spcPts val="1000"/>
                  </a:spcAft>
                </a:pPr>
                <a:r>
                  <a:rPr lang="uz-Cyrl-UZ" sz="1600" b="0" i="0">
                    <a:latin typeface="Times New Roman" pitchFamily="18" charset="0"/>
                  </a:rPr>
                  <a:t>Ёзув тахтаси</a:t>
                </a:r>
                <a:endParaRPr lang="ru-RU" sz="1600"/>
              </a:p>
            </p:txBody>
          </p:sp>
          <p:sp>
            <p:nvSpPr>
              <p:cNvPr id="9246" name="Text Box 18"/>
              <p:cNvSpPr txBox="1">
                <a:spLocks noChangeArrowheads="1"/>
              </p:cNvSpPr>
              <p:nvPr/>
            </p:nvSpPr>
            <p:spPr bwMode="auto">
              <a:xfrm>
                <a:off x="930" y="3339"/>
                <a:ext cx="1120" cy="249"/>
              </a:xfrm>
              <a:prstGeom prst="rect">
                <a:avLst/>
              </a:prstGeom>
              <a:solidFill>
                <a:srgbClr val="FF7C80"/>
              </a:solidFill>
              <a:ln w="9525">
                <a:solidFill>
                  <a:srgbClr val="000000"/>
                </a:solidFill>
                <a:miter lim="800000"/>
                <a:headEnd/>
                <a:tailEnd/>
              </a:ln>
            </p:spPr>
            <p:txBody>
              <a:bodyPr/>
              <a:lstStyle/>
              <a:p>
                <a:pPr algn="ctr">
                  <a:spcAft>
                    <a:spcPts val="1000"/>
                  </a:spcAft>
                </a:pPr>
                <a:r>
                  <a:rPr lang="en-US" sz="1600" b="0" i="0">
                    <a:latin typeface="Calibri" pitchFamily="34" charset="0"/>
                  </a:rPr>
                  <a:t>n…</a:t>
                </a:r>
                <a:endParaRPr lang="ru-RU" sz="1600"/>
              </a:p>
            </p:txBody>
          </p:sp>
          <p:sp>
            <p:nvSpPr>
              <p:cNvPr id="9247" name="Text Box 19"/>
              <p:cNvSpPr txBox="1">
                <a:spLocks noChangeArrowheads="1"/>
              </p:cNvSpPr>
              <p:nvPr/>
            </p:nvSpPr>
            <p:spPr bwMode="auto">
              <a:xfrm>
                <a:off x="713" y="2804"/>
                <a:ext cx="1120" cy="236"/>
              </a:xfrm>
              <a:prstGeom prst="rect">
                <a:avLst/>
              </a:prstGeom>
              <a:solidFill>
                <a:srgbClr val="FF7C80"/>
              </a:solidFill>
              <a:ln w="9525">
                <a:solidFill>
                  <a:srgbClr val="000000"/>
                </a:solidFill>
                <a:miter lim="800000"/>
                <a:headEnd/>
                <a:tailEnd/>
              </a:ln>
            </p:spPr>
            <p:txBody>
              <a:bodyPr/>
              <a:lstStyle/>
              <a:p>
                <a:pPr algn="ctr">
                  <a:spcAft>
                    <a:spcPts val="1000"/>
                  </a:spcAft>
                </a:pPr>
                <a:r>
                  <a:rPr lang="ru-RU" sz="1600" b="0" i="0">
                    <a:latin typeface="Times New Roman" pitchFamily="18" charset="0"/>
                  </a:rPr>
                  <a:t>Видеофильмлар</a:t>
                </a:r>
                <a:endParaRPr lang="ru-RU" sz="1600"/>
              </a:p>
            </p:txBody>
          </p:sp>
        </p:grpSp>
        <p:sp>
          <p:nvSpPr>
            <p:cNvPr id="9224" name="Text Box 20"/>
            <p:cNvSpPr txBox="1">
              <a:spLocks noChangeArrowheads="1"/>
            </p:cNvSpPr>
            <p:nvPr/>
          </p:nvSpPr>
          <p:spPr bwMode="auto">
            <a:xfrm>
              <a:off x="2426" y="2568"/>
              <a:ext cx="1271" cy="408"/>
            </a:xfrm>
            <a:prstGeom prst="rect">
              <a:avLst/>
            </a:prstGeom>
            <a:solidFill>
              <a:srgbClr val="FF66CC"/>
            </a:solidFill>
            <a:ln w="9525">
              <a:solidFill>
                <a:srgbClr val="000000"/>
              </a:solidFill>
              <a:miter lim="800000"/>
              <a:headEnd/>
              <a:tailEnd/>
            </a:ln>
          </p:spPr>
          <p:txBody>
            <a:bodyPr/>
            <a:lstStyle/>
            <a:p>
              <a:pPr algn="ctr">
                <a:spcAft>
                  <a:spcPts val="1000"/>
                </a:spcAft>
              </a:pPr>
              <a:r>
                <a:rPr lang="ru-RU" sz="1600" b="0" i="0">
                  <a:latin typeface="Times New Roman" pitchFamily="18" charset="0"/>
                </a:rPr>
                <a:t>Чизма, схема ва бош</a:t>
              </a:r>
              <a:r>
                <a:rPr lang="uz-Cyrl-UZ" sz="1600" b="0" i="0">
                  <a:latin typeface="Times New Roman" pitchFamily="18" charset="0"/>
                </a:rPr>
                <a:t>қ</a:t>
              </a:r>
              <a:r>
                <a:rPr lang="ru-RU" sz="1600" b="0" i="0">
                  <a:latin typeface="Times New Roman" pitchFamily="18" charset="0"/>
                </a:rPr>
                <a:t>.</a:t>
              </a:r>
              <a:endParaRPr lang="ru-RU" sz="1600"/>
            </a:p>
          </p:txBody>
        </p:sp>
        <p:sp>
          <p:nvSpPr>
            <p:cNvPr id="9225" name="Text Box 21"/>
            <p:cNvSpPr txBox="1">
              <a:spLocks noChangeArrowheads="1"/>
            </p:cNvSpPr>
            <p:nvPr/>
          </p:nvSpPr>
          <p:spPr bwMode="auto">
            <a:xfrm>
              <a:off x="2336" y="2341"/>
              <a:ext cx="1222" cy="235"/>
            </a:xfrm>
            <a:prstGeom prst="rect">
              <a:avLst/>
            </a:prstGeom>
            <a:solidFill>
              <a:srgbClr val="FF66CC"/>
            </a:solidFill>
            <a:ln w="9525">
              <a:solidFill>
                <a:srgbClr val="000000"/>
              </a:solidFill>
              <a:miter lim="800000"/>
              <a:headEnd/>
              <a:tailEnd/>
            </a:ln>
          </p:spPr>
          <p:txBody>
            <a:bodyPr/>
            <a:lstStyle/>
            <a:p>
              <a:pPr algn="ctr">
                <a:spcAft>
                  <a:spcPts val="1000"/>
                </a:spcAft>
              </a:pPr>
              <a:r>
                <a:rPr lang="ru-RU" sz="1600" b="0" i="0">
                  <a:latin typeface="Times New Roman" pitchFamily="18" charset="0"/>
                </a:rPr>
                <a:t>Намуналар</a:t>
              </a:r>
              <a:r>
                <a:rPr lang="ru-RU" sz="1100" b="0" i="0">
                  <a:latin typeface="Times New Roman" pitchFamily="18" charset="0"/>
                </a:rPr>
                <a:t> </a:t>
              </a:r>
              <a:endParaRPr lang="ru-RU"/>
            </a:p>
          </p:txBody>
        </p:sp>
        <p:sp>
          <p:nvSpPr>
            <p:cNvPr id="9226" name="Text Box 22"/>
            <p:cNvSpPr txBox="1">
              <a:spLocks noChangeArrowheads="1"/>
            </p:cNvSpPr>
            <p:nvPr/>
          </p:nvSpPr>
          <p:spPr bwMode="auto">
            <a:xfrm>
              <a:off x="2139" y="1626"/>
              <a:ext cx="1222" cy="307"/>
            </a:xfrm>
            <a:prstGeom prst="rect">
              <a:avLst/>
            </a:prstGeom>
            <a:solidFill>
              <a:srgbClr val="FF99FF"/>
            </a:solidFill>
            <a:ln w="9525">
              <a:solidFill>
                <a:srgbClr val="000000"/>
              </a:solidFill>
              <a:miter lim="800000"/>
              <a:headEnd/>
              <a:tailEnd/>
            </a:ln>
          </p:spPr>
          <p:txBody>
            <a:bodyPr/>
            <a:lstStyle/>
            <a:p>
              <a:pPr algn="ctr">
                <a:spcAft>
                  <a:spcPts val="1000"/>
                </a:spcAft>
              </a:pPr>
              <a:r>
                <a:rPr lang="ru-RU" sz="1600" b="0" i="0">
                  <a:latin typeface="Times New Roman" pitchFamily="18" charset="0"/>
                </a:rPr>
                <a:t>Модел,муляжлар</a:t>
              </a:r>
              <a:endParaRPr lang="ru-RU" sz="1600"/>
            </a:p>
          </p:txBody>
        </p:sp>
        <p:sp>
          <p:nvSpPr>
            <p:cNvPr id="9227" name="Text Box 23"/>
            <p:cNvSpPr txBox="1">
              <a:spLocks noChangeArrowheads="1"/>
            </p:cNvSpPr>
            <p:nvPr/>
          </p:nvSpPr>
          <p:spPr bwMode="auto">
            <a:xfrm>
              <a:off x="2245" y="1933"/>
              <a:ext cx="1222" cy="408"/>
            </a:xfrm>
            <a:prstGeom prst="rect">
              <a:avLst/>
            </a:prstGeom>
            <a:solidFill>
              <a:srgbClr val="FF66CC"/>
            </a:solidFill>
            <a:ln w="9525">
              <a:solidFill>
                <a:srgbClr val="000000"/>
              </a:solidFill>
              <a:miter lim="800000"/>
              <a:headEnd/>
              <a:tailEnd/>
            </a:ln>
          </p:spPr>
          <p:txBody>
            <a:bodyPr/>
            <a:lstStyle/>
            <a:p>
              <a:pPr algn="ctr">
                <a:spcAft>
                  <a:spcPts val="1000"/>
                </a:spcAft>
              </a:pPr>
              <a:r>
                <a:rPr lang="ru-RU" sz="1600" b="0" i="0">
                  <a:latin typeface="Times New Roman" pitchFamily="18" charset="0"/>
                </a:rPr>
                <a:t>График, диаграммлар</a:t>
              </a:r>
              <a:endParaRPr lang="ru-RU" sz="1600"/>
            </a:p>
          </p:txBody>
        </p:sp>
        <p:sp>
          <p:nvSpPr>
            <p:cNvPr id="9228" name="Text Box 24"/>
            <p:cNvSpPr txBox="1">
              <a:spLocks noChangeArrowheads="1"/>
            </p:cNvSpPr>
            <p:nvPr/>
          </p:nvSpPr>
          <p:spPr bwMode="auto">
            <a:xfrm>
              <a:off x="2517" y="2976"/>
              <a:ext cx="1279" cy="249"/>
            </a:xfrm>
            <a:prstGeom prst="rect">
              <a:avLst/>
            </a:prstGeom>
            <a:solidFill>
              <a:srgbClr val="FF66CC"/>
            </a:solidFill>
            <a:ln w="9525">
              <a:solidFill>
                <a:srgbClr val="000000"/>
              </a:solidFill>
              <a:miter lim="800000"/>
              <a:headEnd/>
              <a:tailEnd/>
            </a:ln>
          </p:spPr>
          <p:txBody>
            <a:bodyPr/>
            <a:lstStyle/>
            <a:p>
              <a:pPr algn="ctr">
                <a:spcAft>
                  <a:spcPts val="1000"/>
                </a:spcAft>
              </a:pPr>
              <a:r>
                <a:rPr lang="en-US" sz="1600" b="0" i="0">
                  <a:latin typeface="Calibri" pitchFamily="34" charset="0"/>
                </a:rPr>
                <a:t>n…</a:t>
              </a:r>
              <a:endParaRPr lang="ru-RU" sz="1600"/>
            </a:p>
          </p:txBody>
        </p:sp>
        <p:sp>
          <p:nvSpPr>
            <p:cNvPr id="9229" name="Text Box 25"/>
            <p:cNvSpPr txBox="1">
              <a:spLocks noChangeArrowheads="1"/>
            </p:cNvSpPr>
            <p:nvPr/>
          </p:nvSpPr>
          <p:spPr bwMode="auto">
            <a:xfrm>
              <a:off x="4377" y="2387"/>
              <a:ext cx="1120" cy="224"/>
            </a:xfrm>
            <a:prstGeom prst="rect">
              <a:avLst/>
            </a:prstGeom>
            <a:solidFill>
              <a:srgbClr val="CC3399"/>
            </a:solidFill>
            <a:ln w="9525">
              <a:solidFill>
                <a:srgbClr val="000000"/>
              </a:solidFill>
              <a:miter lim="800000"/>
              <a:headEnd/>
              <a:tailEnd/>
            </a:ln>
          </p:spPr>
          <p:txBody>
            <a:bodyPr/>
            <a:lstStyle/>
            <a:p>
              <a:pPr algn="ctr">
                <a:spcAft>
                  <a:spcPts val="1000"/>
                </a:spcAft>
              </a:pPr>
              <a:r>
                <a:rPr lang="ru-RU" sz="1600" b="0" i="0">
                  <a:latin typeface="Times New Roman" pitchFamily="18" charset="0"/>
                </a:rPr>
                <a:t>Матнлар</a:t>
              </a:r>
              <a:endParaRPr lang="ru-RU" sz="1600"/>
            </a:p>
          </p:txBody>
        </p:sp>
        <p:sp>
          <p:nvSpPr>
            <p:cNvPr id="9230" name="Text Box 26"/>
            <p:cNvSpPr txBox="1">
              <a:spLocks noChangeArrowheads="1"/>
            </p:cNvSpPr>
            <p:nvPr/>
          </p:nvSpPr>
          <p:spPr bwMode="auto">
            <a:xfrm>
              <a:off x="4278" y="2097"/>
              <a:ext cx="1120" cy="290"/>
            </a:xfrm>
            <a:prstGeom prst="rect">
              <a:avLst/>
            </a:prstGeom>
            <a:solidFill>
              <a:srgbClr val="CC3399"/>
            </a:solidFill>
            <a:ln w="9525">
              <a:solidFill>
                <a:srgbClr val="000000"/>
              </a:solidFill>
              <a:miter lim="800000"/>
              <a:headEnd/>
              <a:tailEnd/>
            </a:ln>
          </p:spPr>
          <p:txBody>
            <a:bodyPr/>
            <a:lstStyle/>
            <a:p>
              <a:pPr algn="ctr">
                <a:spcAft>
                  <a:spcPts val="1000"/>
                </a:spcAft>
              </a:pPr>
              <a:r>
                <a:rPr lang="ru-RU" sz="1600" b="0" i="0">
                  <a:latin typeface="Times New Roman" pitchFamily="18" charset="0"/>
                </a:rPr>
                <a:t>Назорат вара</a:t>
              </a:r>
              <a:r>
                <a:rPr lang="uz-Cyrl-UZ" sz="1600" b="0" i="0">
                  <a:latin typeface="Times New Roman" pitchFamily="18" charset="0"/>
                </a:rPr>
                <a:t>ғ</a:t>
              </a:r>
              <a:r>
                <a:rPr lang="ru-RU" sz="1600" b="0" i="0">
                  <a:latin typeface="Times New Roman" pitchFamily="18" charset="0"/>
                </a:rPr>
                <a:t>и</a:t>
              </a:r>
              <a:endParaRPr lang="ru-RU" sz="1600"/>
            </a:p>
          </p:txBody>
        </p:sp>
        <p:sp>
          <p:nvSpPr>
            <p:cNvPr id="9231" name="Text Box 27"/>
            <p:cNvSpPr txBox="1">
              <a:spLocks noChangeArrowheads="1"/>
            </p:cNvSpPr>
            <p:nvPr/>
          </p:nvSpPr>
          <p:spPr bwMode="auto">
            <a:xfrm>
              <a:off x="4176" y="1861"/>
              <a:ext cx="1120" cy="236"/>
            </a:xfrm>
            <a:prstGeom prst="rect">
              <a:avLst/>
            </a:prstGeom>
            <a:solidFill>
              <a:srgbClr val="CC3399"/>
            </a:solidFill>
            <a:ln w="9525">
              <a:solidFill>
                <a:srgbClr val="000000"/>
              </a:solidFill>
              <a:miter lim="800000"/>
              <a:headEnd/>
              <a:tailEnd/>
            </a:ln>
          </p:spPr>
          <p:txBody>
            <a:bodyPr/>
            <a:lstStyle/>
            <a:p>
              <a:pPr algn="ctr">
                <a:spcAft>
                  <a:spcPts val="1000"/>
                </a:spcAft>
              </a:pPr>
              <a:r>
                <a:rPr lang="ru-RU" sz="1600" b="0" i="0">
                  <a:latin typeface="Times New Roman" pitchFamily="18" charset="0"/>
                </a:rPr>
                <a:t>Эслатма</a:t>
              </a:r>
              <a:endParaRPr lang="ru-RU" sz="1600"/>
            </a:p>
          </p:txBody>
        </p:sp>
        <p:sp>
          <p:nvSpPr>
            <p:cNvPr id="9232" name="Text Box 28"/>
            <p:cNvSpPr txBox="1">
              <a:spLocks noChangeArrowheads="1"/>
            </p:cNvSpPr>
            <p:nvPr/>
          </p:nvSpPr>
          <p:spPr bwMode="auto">
            <a:xfrm>
              <a:off x="4074" y="1626"/>
              <a:ext cx="1121" cy="235"/>
            </a:xfrm>
            <a:prstGeom prst="rect">
              <a:avLst/>
            </a:prstGeom>
            <a:solidFill>
              <a:srgbClr val="CC3399"/>
            </a:solidFill>
            <a:ln w="9525">
              <a:solidFill>
                <a:srgbClr val="000000"/>
              </a:solidFill>
              <a:miter lim="800000"/>
              <a:headEnd/>
              <a:tailEnd/>
            </a:ln>
          </p:spPr>
          <p:txBody>
            <a:bodyPr/>
            <a:lstStyle/>
            <a:p>
              <a:pPr algn="ctr">
                <a:spcAft>
                  <a:spcPts val="1000"/>
                </a:spcAft>
              </a:pPr>
              <a:r>
                <a:rPr lang="ru-RU" sz="1600" b="0" i="0">
                  <a:latin typeface="Times New Roman" pitchFamily="18" charset="0"/>
                </a:rPr>
                <a:t>Иш вара</a:t>
              </a:r>
              <a:r>
                <a:rPr lang="uz-Cyrl-UZ" sz="1600" b="0" i="0">
                  <a:latin typeface="Times New Roman" pitchFamily="18" charset="0"/>
                </a:rPr>
                <a:t>қ</a:t>
              </a:r>
              <a:r>
                <a:rPr lang="ru-RU" sz="1600" b="0" i="0">
                  <a:latin typeface="Times New Roman" pitchFamily="18" charset="0"/>
                </a:rPr>
                <a:t>аси</a:t>
              </a:r>
              <a:endParaRPr lang="ru-RU" sz="1600"/>
            </a:p>
          </p:txBody>
        </p:sp>
        <p:sp>
          <p:nvSpPr>
            <p:cNvPr id="9233" name="Text Box 29"/>
            <p:cNvSpPr txBox="1">
              <a:spLocks noChangeArrowheads="1"/>
            </p:cNvSpPr>
            <p:nvPr/>
          </p:nvSpPr>
          <p:spPr bwMode="auto">
            <a:xfrm>
              <a:off x="4468" y="2614"/>
              <a:ext cx="1120" cy="250"/>
            </a:xfrm>
            <a:prstGeom prst="rect">
              <a:avLst/>
            </a:prstGeom>
            <a:solidFill>
              <a:srgbClr val="CC3399"/>
            </a:solidFill>
            <a:ln w="9525">
              <a:solidFill>
                <a:srgbClr val="000000"/>
              </a:solidFill>
              <a:miter lim="800000"/>
              <a:headEnd/>
              <a:tailEnd/>
            </a:ln>
          </p:spPr>
          <p:txBody>
            <a:bodyPr/>
            <a:lstStyle/>
            <a:p>
              <a:pPr algn="ctr">
                <a:spcAft>
                  <a:spcPts val="1000"/>
                </a:spcAft>
              </a:pPr>
              <a:r>
                <a:rPr lang="en-US" sz="1600" b="0" i="0">
                  <a:latin typeface="Calibri" pitchFamily="34" charset="0"/>
                </a:rPr>
                <a:t>n…</a:t>
              </a:r>
              <a:endParaRPr lang="ru-RU" sz="1600"/>
            </a:p>
          </p:txBody>
        </p:sp>
        <p:sp>
          <p:nvSpPr>
            <p:cNvPr id="9234" name="Line 30"/>
            <p:cNvSpPr>
              <a:spLocks noChangeShapeType="1"/>
            </p:cNvSpPr>
            <p:nvPr/>
          </p:nvSpPr>
          <p:spPr bwMode="auto">
            <a:xfrm flipH="1">
              <a:off x="917" y="683"/>
              <a:ext cx="1935" cy="236"/>
            </a:xfrm>
            <a:prstGeom prst="line">
              <a:avLst/>
            </a:prstGeom>
            <a:noFill/>
            <a:ln w="9525">
              <a:solidFill>
                <a:srgbClr val="000000"/>
              </a:solidFill>
              <a:round/>
              <a:headEnd/>
              <a:tailEnd/>
            </a:ln>
          </p:spPr>
          <p:txBody>
            <a:bodyPr/>
            <a:lstStyle/>
            <a:p>
              <a:endParaRPr lang="ru-RU"/>
            </a:p>
          </p:txBody>
        </p:sp>
        <p:sp>
          <p:nvSpPr>
            <p:cNvPr id="9235" name="Line 31"/>
            <p:cNvSpPr>
              <a:spLocks noChangeShapeType="1"/>
            </p:cNvSpPr>
            <p:nvPr/>
          </p:nvSpPr>
          <p:spPr bwMode="auto">
            <a:xfrm>
              <a:off x="2852" y="683"/>
              <a:ext cx="0" cy="236"/>
            </a:xfrm>
            <a:prstGeom prst="line">
              <a:avLst/>
            </a:prstGeom>
            <a:noFill/>
            <a:ln w="9525">
              <a:solidFill>
                <a:srgbClr val="000000"/>
              </a:solidFill>
              <a:round/>
              <a:headEnd/>
              <a:tailEnd/>
            </a:ln>
          </p:spPr>
          <p:txBody>
            <a:bodyPr/>
            <a:lstStyle/>
            <a:p>
              <a:endParaRPr lang="ru-RU"/>
            </a:p>
          </p:txBody>
        </p:sp>
        <p:sp>
          <p:nvSpPr>
            <p:cNvPr id="9236" name="Line 32"/>
            <p:cNvSpPr>
              <a:spLocks noChangeShapeType="1"/>
            </p:cNvSpPr>
            <p:nvPr/>
          </p:nvSpPr>
          <p:spPr bwMode="auto">
            <a:xfrm>
              <a:off x="2852" y="683"/>
              <a:ext cx="2037" cy="236"/>
            </a:xfrm>
            <a:prstGeom prst="line">
              <a:avLst/>
            </a:prstGeom>
            <a:noFill/>
            <a:ln w="9525">
              <a:solidFill>
                <a:srgbClr val="000000"/>
              </a:solidFill>
              <a:round/>
              <a:headEnd/>
              <a:tailEnd/>
            </a:ln>
          </p:spPr>
          <p:txBody>
            <a:bodyPr/>
            <a:lstStyle/>
            <a:p>
              <a:endParaRPr lang="ru-RU"/>
            </a:p>
          </p:txBody>
        </p:sp>
        <p:sp>
          <p:nvSpPr>
            <p:cNvPr id="9237" name="Line 33"/>
            <p:cNvSpPr>
              <a:spLocks noChangeShapeType="1"/>
            </p:cNvSpPr>
            <p:nvPr/>
          </p:nvSpPr>
          <p:spPr bwMode="auto">
            <a:xfrm>
              <a:off x="917" y="1394"/>
              <a:ext cx="0" cy="232"/>
            </a:xfrm>
            <a:prstGeom prst="line">
              <a:avLst/>
            </a:prstGeom>
            <a:noFill/>
            <a:ln w="9525">
              <a:solidFill>
                <a:srgbClr val="000000"/>
              </a:solidFill>
              <a:round/>
              <a:headEnd/>
              <a:tailEnd/>
            </a:ln>
          </p:spPr>
          <p:txBody>
            <a:bodyPr/>
            <a:lstStyle/>
            <a:p>
              <a:endParaRPr lang="ru-RU"/>
            </a:p>
          </p:txBody>
        </p:sp>
        <p:sp>
          <p:nvSpPr>
            <p:cNvPr id="9238" name="Line 34"/>
            <p:cNvSpPr>
              <a:spLocks noChangeShapeType="1"/>
            </p:cNvSpPr>
            <p:nvPr/>
          </p:nvSpPr>
          <p:spPr bwMode="auto">
            <a:xfrm>
              <a:off x="4787" y="1312"/>
              <a:ext cx="9" cy="297"/>
            </a:xfrm>
            <a:prstGeom prst="line">
              <a:avLst/>
            </a:prstGeom>
            <a:noFill/>
            <a:ln w="9525">
              <a:solidFill>
                <a:srgbClr val="000000"/>
              </a:solidFill>
              <a:round/>
              <a:headEnd/>
              <a:tailEnd/>
            </a:ln>
          </p:spPr>
          <p:txBody>
            <a:bodyPr/>
            <a:lstStyle/>
            <a:p>
              <a:endParaRPr lang="ru-RU"/>
            </a:p>
          </p:txBody>
        </p:sp>
        <p:sp>
          <p:nvSpPr>
            <p:cNvPr id="9239" name="Line 35"/>
            <p:cNvSpPr>
              <a:spLocks noChangeShapeType="1"/>
            </p:cNvSpPr>
            <p:nvPr/>
          </p:nvSpPr>
          <p:spPr bwMode="auto">
            <a:xfrm flipH="1">
              <a:off x="2852" y="1294"/>
              <a:ext cx="3" cy="306"/>
            </a:xfrm>
            <a:prstGeom prst="line">
              <a:avLst/>
            </a:prstGeom>
            <a:noFill/>
            <a:ln w="9525">
              <a:solidFill>
                <a:srgbClr val="000000"/>
              </a:solidFill>
              <a:round/>
              <a:headEnd/>
              <a:tailEnd/>
            </a:ln>
          </p:spPr>
          <p:txBody>
            <a:bodyPr/>
            <a:lstStyle/>
            <a:p>
              <a:endParaRPr lang="ru-RU"/>
            </a:p>
          </p:txBody>
        </p:sp>
      </p:gr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normAutofit fontScale="90000"/>
          </a:bodyPr>
          <a:lstStyle/>
          <a:p>
            <a:r>
              <a:rPr lang="ru-RU" b="1" i="1" dirty="0" smtClean="0"/>
              <a:t/>
            </a:r>
            <a:br>
              <a:rPr lang="ru-RU" b="1" i="1" dirty="0" smtClean="0"/>
            </a:br>
            <a:r>
              <a:rPr lang="en-US" b="1" i="1" dirty="0" smtClean="0">
                <a:solidFill>
                  <a:srgbClr val="0070C0"/>
                </a:solidFill>
              </a:rPr>
              <a:t>Brainstorming</a:t>
            </a:r>
            <a:r>
              <a:rPr lang="en-US" b="1" dirty="0" smtClean="0">
                <a:solidFill>
                  <a:srgbClr val="0070C0"/>
                </a:solidFill>
              </a:rPr>
              <a:t> </a:t>
            </a:r>
            <a:r>
              <a:rPr lang="en-US" dirty="0" smtClean="0">
                <a:solidFill>
                  <a:srgbClr val="0070C0"/>
                </a:solidFill>
              </a:rPr>
              <a:t>/ </a:t>
            </a:r>
            <a:r>
              <a:rPr lang="en-US" b="1" i="1" dirty="0" smtClean="0">
                <a:solidFill>
                  <a:srgbClr val="0070C0"/>
                </a:solidFill>
              </a:rPr>
              <a:t>Brain</a:t>
            </a:r>
            <a:r>
              <a:rPr lang="ru-RU" b="1" i="1" dirty="0" smtClean="0">
                <a:solidFill>
                  <a:srgbClr val="0070C0"/>
                </a:solidFill>
              </a:rPr>
              <a:t>-</a:t>
            </a:r>
            <a:r>
              <a:rPr lang="en-US" b="1" i="1" dirty="0" smtClean="0">
                <a:solidFill>
                  <a:srgbClr val="0070C0"/>
                </a:solidFill>
              </a:rPr>
              <a:t>writing</a:t>
            </a:r>
            <a:r>
              <a:rPr lang="ru-RU" b="1" i="1" dirty="0" smtClean="0">
                <a:solidFill>
                  <a:srgbClr val="0070C0"/>
                </a:solidFill>
              </a:rPr>
              <a:t/>
            </a:r>
            <a:br>
              <a:rPr lang="ru-RU" b="1" i="1" dirty="0" smtClean="0">
                <a:solidFill>
                  <a:srgbClr val="0070C0"/>
                </a:solidFill>
              </a:rPr>
            </a:br>
            <a:r>
              <a:rPr lang="ru-RU" b="1" i="1" dirty="0" smtClean="0">
                <a:solidFill>
                  <a:srgbClr val="0070C0"/>
                </a:solidFill>
              </a:rPr>
              <a:t>АҚЛИЙ ҲУЖУМ</a:t>
            </a:r>
            <a:r>
              <a:rPr lang="en-US" dirty="0" smtClean="0"/>
              <a:t/>
            </a:r>
            <a:br>
              <a:rPr lang="en-US" dirty="0" smtClean="0"/>
            </a:br>
            <a:endParaRPr lang="en-US" dirty="0" smtClean="0"/>
          </a:p>
        </p:txBody>
      </p:sp>
      <p:sp>
        <p:nvSpPr>
          <p:cNvPr id="26627" name="Content Placeholder 2"/>
          <p:cNvSpPr>
            <a:spLocks noGrp="1"/>
          </p:cNvSpPr>
          <p:nvPr>
            <p:ph sz="half" idx="1"/>
          </p:nvPr>
        </p:nvSpPr>
        <p:spPr>
          <a:xfrm>
            <a:off x="4071938" y="1500188"/>
            <a:ext cx="5000625" cy="5072062"/>
          </a:xfrm>
        </p:spPr>
        <p:txBody>
          <a:bodyPr/>
          <a:lstStyle/>
          <a:p>
            <a:endParaRPr lang="ru-RU" sz="1600" b="1" dirty="0" smtClean="0"/>
          </a:p>
          <a:p>
            <a:r>
              <a:rPr lang="ru-RU" sz="1600" b="1" dirty="0" err="1" smtClean="0">
                <a:solidFill>
                  <a:srgbClr val="C00000"/>
                </a:solidFill>
              </a:rPr>
              <a:t>Нима</a:t>
            </a:r>
            <a:r>
              <a:rPr lang="ru-RU" sz="1600" b="1" dirty="0" smtClean="0">
                <a:solidFill>
                  <a:srgbClr val="C00000"/>
                </a:solidFill>
              </a:rPr>
              <a:t>? </a:t>
            </a:r>
            <a:r>
              <a:rPr lang="ru-RU" sz="1600" b="1" dirty="0" err="1" smtClean="0">
                <a:solidFill>
                  <a:srgbClr val="C00000"/>
                </a:solidFill>
              </a:rPr>
              <a:t>Қаерда?</a:t>
            </a:r>
            <a:r>
              <a:rPr lang="ru-RU" sz="1600" b="1" dirty="0" smtClean="0">
                <a:solidFill>
                  <a:srgbClr val="C00000"/>
                </a:solidFill>
              </a:rPr>
              <a:t> </a:t>
            </a:r>
            <a:r>
              <a:rPr lang="ru-RU" sz="1600" b="1" dirty="0" err="1" smtClean="0">
                <a:solidFill>
                  <a:srgbClr val="C00000"/>
                </a:solidFill>
              </a:rPr>
              <a:t>Қачон?</a:t>
            </a:r>
            <a:endParaRPr lang="ru-RU" sz="1600" b="1" dirty="0" smtClean="0">
              <a:solidFill>
                <a:srgbClr val="C00000"/>
              </a:solidFill>
            </a:endParaRPr>
          </a:p>
          <a:p>
            <a:pPr>
              <a:buFontTx/>
              <a:buNone/>
            </a:pPr>
            <a:endParaRPr lang="ru-RU" sz="1600" b="1" dirty="0" smtClean="0">
              <a:solidFill>
                <a:srgbClr val="C00000"/>
              </a:solidFill>
            </a:endParaRPr>
          </a:p>
          <a:p>
            <a:pPr>
              <a:buFontTx/>
              <a:buNone/>
            </a:pPr>
            <a:r>
              <a:rPr lang="ru-RU" sz="1600" b="1" dirty="0" err="1" smtClean="0">
                <a:solidFill>
                  <a:srgbClr val="C00000"/>
                </a:solidFill>
              </a:rPr>
              <a:t>Ақлий ҳужум тартиби</a:t>
            </a:r>
            <a:r>
              <a:rPr lang="ru-RU" sz="1600" b="1" dirty="0" smtClean="0">
                <a:solidFill>
                  <a:srgbClr val="C00000"/>
                </a:solidFill>
              </a:rPr>
              <a:t> </a:t>
            </a:r>
            <a:r>
              <a:rPr lang="ru-RU" sz="1600" b="1" dirty="0" err="1" smtClean="0">
                <a:solidFill>
                  <a:srgbClr val="C00000"/>
                </a:solidFill>
              </a:rPr>
              <a:t>ва</a:t>
            </a:r>
            <a:r>
              <a:rPr lang="ru-RU" sz="1600" b="1" dirty="0" smtClean="0">
                <a:solidFill>
                  <a:srgbClr val="C00000"/>
                </a:solidFill>
              </a:rPr>
              <a:t> </a:t>
            </a:r>
            <a:r>
              <a:rPr lang="ru-RU" sz="1600" b="1" dirty="0" err="1" smtClean="0">
                <a:solidFill>
                  <a:srgbClr val="C00000"/>
                </a:solidFill>
              </a:rPr>
              <a:t>босқичлари</a:t>
            </a:r>
            <a:endParaRPr lang="en-US" sz="1600" dirty="0" smtClean="0">
              <a:solidFill>
                <a:srgbClr val="C00000"/>
              </a:solidFill>
            </a:endParaRPr>
          </a:p>
          <a:p>
            <a:pPr>
              <a:buFontTx/>
              <a:buNone/>
            </a:pPr>
            <a:r>
              <a:rPr lang="ru-RU" sz="1600" dirty="0" smtClean="0">
                <a:solidFill>
                  <a:srgbClr val="C00000"/>
                </a:solidFill>
              </a:rPr>
              <a:t>      </a:t>
            </a:r>
            <a:r>
              <a:rPr lang="ru-RU" sz="1600" dirty="0" err="1" smtClean="0">
                <a:solidFill>
                  <a:srgbClr val="C00000"/>
                </a:solidFill>
              </a:rPr>
              <a:t>Ақлий ҳужумда ҳар қандай фикр</a:t>
            </a:r>
            <a:r>
              <a:rPr lang="ru-RU" sz="1600" dirty="0" smtClean="0">
                <a:solidFill>
                  <a:srgbClr val="C00000"/>
                </a:solidFill>
              </a:rPr>
              <a:t> </a:t>
            </a:r>
            <a:r>
              <a:rPr lang="ru-RU" sz="1600" dirty="0" err="1" smtClean="0">
                <a:solidFill>
                  <a:srgbClr val="C00000"/>
                </a:solidFill>
              </a:rPr>
              <a:t>инобатга</a:t>
            </a:r>
            <a:r>
              <a:rPr lang="ru-RU" sz="1600" dirty="0" smtClean="0">
                <a:solidFill>
                  <a:srgbClr val="C00000"/>
                </a:solidFill>
              </a:rPr>
              <a:t> </a:t>
            </a:r>
            <a:r>
              <a:rPr lang="ru-RU" sz="1600" dirty="0" err="1" smtClean="0">
                <a:solidFill>
                  <a:srgbClr val="C00000"/>
                </a:solidFill>
              </a:rPr>
              <a:t>олинади</a:t>
            </a:r>
            <a:r>
              <a:rPr lang="ru-RU" sz="1600" dirty="0" smtClean="0">
                <a:solidFill>
                  <a:srgbClr val="C00000"/>
                </a:solidFill>
              </a:rPr>
              <a:t>. </a:t>
            </a:r>
            <a:r>
              <a:rPr lang="ru-RU" sz="1600" dirty="0" err="1" smtClean="0">
                <a:solidFill>
                  <a:srgbClr val="C00000"/>
                </a:solidFill>
              </a:rPr>
              <a:t>Ақлий ҳужум уч</a:t>
            </a:r>
            <a:r>
              <a:rPr lang="ru-RU" sz="1600" dirty="0" smtClean="0">
                <a:solidFill>
                  <a:srgbClr val="C00000"/>
                </a:solidFill>
              </a:rPr>
              <a:t> </a:t>
            </a:r>
            <a:r>
              <a:rPr lang="ru-RU" sz="1600" dirty="0" err="1" smtClean="0">
                <a:solidFill>
                  <a:srgbClr val="C00000"/>
                </a:solidFill>
              </a:rPr>
              <a:t>босқичдан ташкил</a:t>
            </a:r>
            <a:r>
              <a:rPr lang="ru-RU" sz="1600" dirty="0" smtClean="0">
                <a:solidFill>
                  <a:srgbClr val="C00000"/>
                </a:solidFill>
              </a:rPr>
              <a:t> </a:t>
            </a:r>
            <a:r>
              <a:rPr lang="ru-RU" sz="1600" dirty="0" err="1" smtClean="0">
                <a:solidFill>
                  <a:srgbClr val="C00000"/>
                </a:solidFill>
              </a:rPr>
              <a:t>топади</a:t>
            </a:r>
            <a:r>
              <a:rPr lang="ru-RU" sz="1600" dirty="0" smtClean="0">
                <a:solidFill>
                  <a:srgbClr val="C00000"/>
                </a:solidFill>
              </a:rPr>
              <a:t>:</a:t>
            </a:r>
          </a:p>
          <a:p>
            <a:pPr>
              <a:buFontTx/>
              <a:buNone/>
            </a:pPr>
            <a:endParaRPr lang="en-US" sz="1600" dirty="0" smtClean="0">
              <a:solidFill>
                <a:srgbClr val="C00000"/>
              </a:solidFill>
            </a:endParaRPr>
          </a:p>
          <a:p>
            <a:pPr>
              <a:buFontTx/>
              <a:buAutoNum type="arabicParenBoth"/>
            </a:pPr>
            <a:r>
              <a:rPr lang="ru-RU" sz="1600" b="1" dirty="0" err="1" smtClean="0">
                <a:solidFill>
                  <a:srgbClr val="002060"/>
                </a:solidFill>
              </a:rPr>
              <a:t>Муаммонинг</a:t>
            </a:r>
            <a:r>
              <a:rPr lang="ru-RU" sz="1600" b="1" dirty="0" smtClean="0">
                <a:solidFill>
                  <a:srgbClr val="002060"/>
                </a:solidFill>
              </a:rPr>
              <a:t> </a:t>
            </a:r>
            <a:r>
              <a:rPr lang="ru-RU" sz="1600" b="1" dirty="0" err="1" smtClean="0">
                <a:solidFill>
                  <a:srgbClr val="002060"/>
                </a:solidFill>
              </a:rPr>
              <a:t>қўйилиши</a:t>
            </a:r>
            <a:r>
              <a:rPr lang="ru-RU" sz="1600" dirty="0" smtClean="0">
                <a:solidFill>
                  <a:srgbClr val="002060"/>
                </a:solidFill>
              </a:rPr>
              <a:t> </a:t>
            </a:r>
            <a:endParaRPr lang="en-US" sz="1600" dirty="0" smtClean="0">
              <a:solidFill>
                <a:srgbClr val="002060"/>
              </a:solidFill>
            </a:endParaRPr>
          </a:p>
          <a:p>
            <a:pPr>
              <a:buFontTx/>
              <a:buNone/>
            </a:pPr>
            <a:r>
              <a:rPr lang="ru-RU" sz="1400" b="1" dirty="0" smtClean="0">
                <a:solidFill>
                  <a:srgbClr val="002060"/>
                </a:solidFill>
              </a:rPr>
              <a:t>(2)  </a:t>
            </a:r>
            <a:r>
              <a:rPr lang="ru-RU" sz="1600" b="1" dirty="0" err="1" smtClean="0">
                <a:solidFill>
                  <a:srgbClr val="002060"/>
                </a:solidFill>
              </a:rPr>
              <a:t>Ғоялар генерацияси</a:t>
            </a:r>
            <a:r>
              <a:rPr lang="ru-RU" sz="1400" dirty="0" smtClean="0">
                <a:solidFill>
                  <a:srgbClr val="002060"/>
                </a:solidFill>
              </a:rPr>
              <a:t>: </a:t>
            </a:r>
            <a:endParaRPr lang="en-US" sz="1400" dirty="0" smtClean="0">
              <a:solidFill>
                <a:srgbClr val="002060"/>
              </a:solidFill>
            </a:endParaRPr>
          </a:p>
          <a:p>
            <a:pPr>
              <a:buFontTx/>
              <a:buNone/>
            </a:pPr>
            <a:r>
              <a:rPr lang="ru-RU" sz="1200" dirty="0" smtClean="0">
                <a:solidFill>
                  <a:srgbClr val="002060"/>
                </a:solidFill>
              </a:rPr>
              <a:t>      </a:t>
            </a:r>
            <a:r>
              <a:rPr lang="ru-RU" sz="1200" dirty="0" err="1" smtClean="0">
                <a:solidFill>
                  <a:srgbClr val="002060"/>
                </a:solidFill>
              </a:rPr>
              <a:t>Ғоялар кўп</a:t>
            </a:r>
            <a:r>
              <a:rPr lang="ru-RU" sz="1200" dirty="0" smtClean="0">
                <a:solidFill>
                  <a:srgbClr val="002060"/>
                </a:solidFill>
              </a:rPr>
              <a:t> </a:t>
            </a:r>
            <a:r>
              <a:rPr lang="ru-RU" sz="1200" dirty="0" err="1" smtClean="0">
                <a:solidFill>
                  <a:srgbClr val="002060"/>
                </a:solidFill>
              </a:rPr>
              <a:t>бўлиши</a:t>
            </a:r>
            <a:r>
              <a:rPr lang="ru-RU" sz="1200" dirty="0" smtClean="0">
                <a:solidFill>
                  <a:srgbClr val="002060"/>
                </a:solidFill>
              </a:rPr>
              <a:t> </a:t>
            </a:r>
            <a:r>
              <a:rPr lang="ru-RU" sz="1200" dirty="0" err="1" smtClean="0">
                <a:solidFill>
                  <a:srgbClr val="002060"/>
                </a:solidFill>
              </a:rPr>
              <a:t>мумкин</a:t>
            </a:r>
            <a:r>
              <a:rPr lang="ru-RU" sz="1200" dirty="0" smtClean="0">
                <a:solidFill>
                  <a:srgbClr val="002060"/>
                </a:solidFill>
              </a:rPr>
              <a:t>. </a:t>
            </a:r>
            <a:r>
              <a:rPr lang="ru-RU" sz="1200" dirty="0" err="1" smtClean="0">
                <a:solidFill>
                  <a:srgbClr val="002060"/>
                </a:solidFill>
              </a:rPr>
              <a:t>Бу</a:t>
            </a:r>
            <a:r>
              <a:rPr lang="ru-RU" sz="1200" dirty="0" smtClean="0">
                <a:solidFill>
                  <a:srgbClr val="002060"/>
                </a:solidFill>
              </a:rPr>
              <a:t> </a:t>
            </a:r>
            <a:r>
              <a:rPr lang="ru-RU" sz="1200" dirty="0" err="1" smtClean="0">
                <a:solidFill>
                  <a:srgbClr val="002060"/>
                </a:solidFill>
              </a:rPr>
              <a:t>ўринда</a:t>
            </a:r>
            <a:r>
              <a:rPr lang="ru-RU" sz="1200" dirty="0" smtClean="0">
                <a:solidFill>
                  <a:srgbClr val="002060"/>
                </a:solidFill>
              </a:rPr>
              <a:t> </a:t>
            </a:r>
            <a:r>
              <a:rPr lang="ru-RU" sz="1200" dirty="0" err="1" smtClean="0">
                <a:solidFill>
                  <a:srgbClr val="002060"/>
                </a:solidFill>
              </a:rPr>
              <a:t>чегара</a:t>
            </a:r>
            <a:r>
              <a:rPr lang="ru-RU" sz="1200" dirty="0" smtClean="0">
                <a:solidFill>
                  <a:srgbClr val="002060"/>
                </a:solidFill>
              </a:rPr>
              <a:t> </a:t>
            </a:r>
            <a:r>
              <a:rPr lang="ru-RU" sz="1200" dirty="0" err="1" smtClean="0">
                <a:solidFill>
                  <a:srgbClr val="002060"/>
                </a:solidFill>
              </a:rPr>
              <a:t>қўйилмайди.</a:t>
            </a:r>
            <a:r>
              <a:rPr lang="ru-RU" sz="1200" dirty="0" smtClean="0">
                <a:solidFill>
                  <a:srgbClr val="002060"/>
                </a:solidFill>
              </a:rPr>
              <a:t> </a:t>
            </a:r>
          </a:p>
          <a:p>
            <a:pPr>
              <a:buFontTx/>
              <a:buNone/>
            </a:pPr>
            <a:r>
              <a:rPr lang="ru-RU" sz="1200" dirty="0" smtClean="0">
                <a:solidFill>
                  <a:srgbClr val="002060"/>
                </a:solidFill>
              </a:rPr>
              <a:t>      </a:t>
            </a:r>
            <a:r>
              <a:rPr lang="ru-RU" sz="1200" dirty="0" err="1" smtClean="0">
                <a:solidFill>
                  <a:srgbClr val="002060"/>
                </a:solidFill>
              </a:rPr>
              <a:t>Танқидга йўл</a:t>
            </a:r>
            <a:r>
              <a:rPr lang="ru-RU" sz="1200" dirty="0" smtClean="0">
                <a:solidFill>
                  <a:srgbClr val="002060"/>
                </a:solidFill>
              </a:rPr>
              <a:t> </a:t>
            </a:r>
            <a:r>
              <a:rPr lang="ru-RU" sz="1200" dirty="0" err="1" smtClean="0">
                <a:solidFill>
                  <a:srgbClr val="002060"/>
                </a:solidFill>
              </a:rPr>
              <a:t>қўйилмайди.</a:t>
            </a:r>
            <a:r>
              <a:rPr lang="ru-RU" sz="1200" dirty="0" smtClean="0">
                <a:solidFill>
                  <a:srgbClr val="002060"/>
                </a:solidFill>
              </a:rPr>
              <a:t> </a:t>
            </a:r>
            <a:r>
              <a:rPr lang="ru-RU" sz="1200" dirty="0" err="1" smtClean="0">
                <a:solidFill>
                  <a:srgbClr val="002060"/>
                </a:solidFill>
              </a:rPr>
              <a:t>Энг</a:t>
            </a:r>
            <a:r>
              <a:rPr lang="ru-RU" sz="1200" dirty="0" smtClean="0">
                <a:solidFill>
                  <a:srgbClr val="002060"/>
                </a:solidFill>
              </a:rPr>
              <a:t> абсурд </a:t>
            </a:r>
            <a:r>
              <a:rPr lang="ru-RU" sz="1200" dirty="0" err="1" smtClean="0">
                <a:solidFill>
                  <a:srgbClr val="002060"/>
                </a:solidFill>
              </a:rPr>
              <a:t>ғоялар ҳам инобатга</a:t>
            </a:r>
            <a:r>
              <a:rPr lang="ru-RU" sz="1200" dirty="0" smtClean="0">
                <a:solidFill>
                  <a:srgbClr val="002060"/>
                </a:solidFill>
              </a:rPr>
              <a:t> </a:t>
            </a:r>
            <a:r>
              <a:rPr lang="ru-RU" sz="1200" dirty="0" err="1" smtClean="0">
                <a:solidFill>
                  <a:srgbClr val="002060"/>
                </a:solidFill>
              </a:rPr>
              <a:t>олинади</a:t>
            </a:r>
            <a:r>
              <a:rPr lang="ru-RU" sz="1200" dirty="0" smtClean="0">
                <a:solidFill>
                  <a:srgbClr val="002060"/>
                </a:solidFill>
              </a:rPr>
              <a:t>.  </a:t>
            </a:r>
            <a:r>
              <a:rPr lang="ru-RU" sz="1200" dirty="0" err="1" smtClean="0">
                <a:solidFill>
                  <a:srgbClr val="002060"/>
                </a:solidFill>
              </a:rPr>
              <a:t>Ғоялар баҳоланмайди.</a:t>
            </a:r>
            <a:r>
              <a:rPr lang="ru-RU" sz="1200" dirty="0" smtClean="0">
                <a:solidFill>
                  <a:srgbClr val="002060"/>
                </a:solidFill>
              </a:rPr>
              <a:t> </a:t>
            </a:r>
            <a:r>
              <a:rPr lang="ru-RU" sz="1200" dirty="0" err="1" smtClean="0">
                <a:solidFill>
                  <a:srgbClr val="002060"/>
                </a:solidFill>
              </a:rPr>
              <a:t>Ҳамма ғоялар умумлаштирилади</a:t>
            </a:r>
            <a:r>
              <a:rPr lang="ru-RU" sz="1200" dirty="0" smtClean="0">
                <a:solidFill>
                  <a:srgbClr val="002060"/>
                </a:solidFill>
              </a:rPr>
              <a:t>.</a:t>
            </a:r>
            <a:endParaRPr lang="en-US" sz="1200" dirty="0" smtClean="0">
              <a:solidFill>
                <a:srgbClr val="002060"/>
              </a:solidFill>
            </a:endParaRPr>
          </a:p>
          <a:p>
            <a:pPr>
              <a:buFontTx/>
              <a:buNone/>
            </a:pPr>
            <a:endParaRPr lang="uz-Cyrl-UZ" sz="1200" dirty="0" smtClean="0">
              <a:solidFill>
                <a:srgbClr val="002060"/>
              </a:solidFill>
            </a:endParaRPr>
          </a:p>
          <a:p>
            <a:pPr>
              <a:buFontTx/>
              <a:buNone/>
            </a:pPr>
            <a:r>
              <a:rPr lang="ru-RU" sz="1200" dirty="0" smtClean="0">
                <a:solidFill>
                  <a:srgbClr val="002060"/>
                </a:solidFill>
              </a:rPr>
              <a:t>  </a:t>
            </a:r>
            <a:r>
              <a:rPr lang="ru-RU" sz="1400" b="1" dirty="0" smtClean="0">
                <a:solidFill>
                  <a:srgbClr val="002060"/>
                </a:solidFill>
              </a:rPr>
              <a:t>(3) </a:t>
            </a:r>
            <a:r>
              <a:rPr lang="ru-RU" sz="1600" b="1" dirty="0" err="1" smtClean="0">
                <a:solidFill>
                  <a:srgbClr val="002060"/>
                </a:solidFill>
              </a:rPr>
              <a:t>Ғоялар гуруҳланиши</a:t>
            </a:r>
            <a:r>
              <a:rPr lang="ru-RU" sz="1600" b="1" dirty="0" smtClean="0">
                <a:solidFill>
                  <a:srgbClr val="002060"/>
                </a:solidFill>
              </a:rPr>
              <a:t>, </a:t>
            </a:r>
            <a:r>
              <a:rPr lang="ru-RU" sz="1600" b="1" dirty="0" err="1" smtClean="0">
                <a:solidFill>
                  <a:srgbClr val="002060"/>
                </a:solidFill>
              </a:rPr>
              <a:t>тартибга</a:t>
            </a:r>
            <a:r>
              <a:rPr lang="ru-RU" sz="1600" b="1" dirty="0" smtClean="0">
                <a:solidFill>
                  <a:srgbClr val="002060"/>
                </a:solidFill>
              </a:rPr>
              <a:t> </a:t>
            </a:r>
            <a:r>
              <a:rPr lang="ru-RU" sz="1600" b="1" dirty="0" err="1" smtClean="0">
                <a:solidFill>
                  <a:srgbClr val="002060"/>
                </a:solidFill>
              </a:rPr>
              <a:t>солиниши</a:t>
            </a:r>
            <a:r>
              <a:rPr lang="ru-RU" sz="1600" b="1" dirty="0" smtClean="0">
                <a:solidFill>
                  <a:srgbClr val="002060"/>
                </a:solidFill>
              </a:rPr>
              <a:t> </a:t>
            </a:r>
            <a:r>
              <a:rPr lang="ru-RU" sz="1600" b="1" dirty="0" err="1" smtClean="0">
                <a:solidFill>
                  <a:srgbClr val="002060"/>
                </a:solidFill>
              </a:rPr>
              <a:t>ва</a:t>
            </a:r>
            <a:r>
              <a:rPr lang="ru-RU" sz="1600" b="1" dirty="0" smtClean="0">
                <a:solidFill>
                  <a:srgbClr val="002060"/>
                </a:solidFill>
              </a:rPr>
              <a:t> </a:t>
            </a:r>
            <a:r>
              <a:rPr lang="ru-RU" sz="1600" b="1" dirty="0" err="1" smtClean="0">
                <a:solidFill>
                  <a:srgbClr val="002060"/>
                </a:solidFill>
              </a:rPr>
              <a:t>энг</a:t>
            </a:r>
            <a:r>
              <a:rPr lang="ru-RU" sz="1600" b="1" dirty="0" smtClean="0">
                <a:solidFill>
                  <a:srgbClr val="002060"/>
                </a:solidFill>
              </a:rPr>
              <a:t> </a:t>
            </a:r>
            <a:r>
              <a:rPr lang="ru-RU" sz="1600" b="1" dirty="0" err="1" smtClean="0">
                <a:solidFill>
                  <a:srgbClr val="002060"/>
                </a:solidFill>
              </a:rPr>
              <a:t>муҳимларининг ажратилиши</a:t>
            </a:r>
            <a:r>
              <a:rPr lang="ru-RU" sz="1600" dirty="0" smtClean="0">
                <a:solidFill>
                  <a:srgbClr val="002060"/>
                </a:solidFill>
              </a:rPr>
              <a:t>. </a:t>
            </a:r>
          </a:p>
        </p:txBody>
      </p:sp>
      <p:pic>
        <p:nvPicPr>
          <p:cNvPr id="27652" name="Content Placeholder 4" descr="4666484448b6921156273a2ece7dfc7d.gif"/>
          <p:cNvPicPr>
            <a:picLocks noGrp="1" noChangeAspect="1"/>
          </p:cNvPicPr>
          <p:nvPr>
            <p:ph sz="half" idx="2"/>
          </p:nvPr>
        </p:nvPicPr>
        <p:blipFill>
          <a:blip r:embed="rId2" cstate="print"/>
          <a:srcRect/>
          <a:stretch>
            <a:fillRect/>
          </a:stretch>
        </p:blipFill>
        <p:spPr>
          <a:xfrm>
            <a:off x="142875" y="1643063"/>
            <a:ext cx="3405188" cy="4714875"/>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linds(horizontal)">
                                      <p:cBhvr>
                                        <p:cTn id="7" dur="500"/>
                                        <p:tgtEl>
                                          <p:spTgt spid="2662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6627">
                                            <p:txEl>
                                              <p:pRg st="1" end="1"/>
                                            </p:txEl>
                                          </p:spTgt>
                                        </p:tgtEl>
                                        <p:attrNameLst>
                                          <p:attrName>style.visibility</p:attrName>
                                        </p:attrNameLst>
                                      </p:cBhvr>
                                      <p:to>
                                        <p:strVal val="visible"/>
                                      </p:to>
                                    </p:set>
                                    <p:animEffect transition="in" filter="blinds(horizontal)">
                                      <p:cBhvr>
                                        <p:cTn id="12" dur="500"/>
                                        <p:tgtEl>
                                          <p:spTgt spid="266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6627">
                                            <p:txEl>
                                              <p:pRg st="3" end="3"/>
                                            </p:txEl>
                                          </p:spTgt>
                                        </p:tgtEl>
                                        <p:attrNameLst>
                                          <p:attrName>style.visibility</p:attrName>
                                        </p:attrNameLst>
                                      </p:cBhvr>
                                      <p:to>
                                        <p:strVal val="visible"/>
                                      </p:to>
                                    </p:set>
                                    <p:animEffect transition="in" filter="blinds(horizontal)">
                                      <p:cBhvr>
                                        <p:cTn id="17" dur="500"/>
                                        <p:tgtEl>
                                          <p:spTgt spid="26627">
                                            <p:txEl>
                                              <p:pRg st="3" end="3"/>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26627">
                                            <p:txEl>
                                              <p:pRg st="4" end="4"/>
                                            </p:txEl>
                                          </p:spTgt>
                                        </p:tgtEl>
                                        <p:attrNameLst>
                                          <p:attrName>style.visibility</p:attrName>
                                        </p:attrNameLst>
                                      </p:cBhvr>
                                      <p:to>
                                        <p:strVal val="visible"/>
                                      </p:to>
                                    </p:set>
                                    <p:animEffect transition="in" filter="blinds(horizontal)">
                                      <p:cBhvr>
                                        <p:cTn id="20" dur="500"/>
                                        <p:tgtEl>
                                          <p:spTgt spid="26627">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26627">
                                            <p:txEl>
                                              <p:pRg st="6" end="6"/>
                                            </p:txEl>
                                          </p:spTgt>
                                        </p:tgtEl>
                                        <p:attrNameLst>
                                          <p:attrName>style.visibility</p:attrName>
                                        </p:attrNameLst>
                                      </p:cBhvr>
                                      <p:to>
                                        <p:strVal val="visible"/>
                                      </p:to>
                                    </p:set>
                                    <p:animEffect transition="in" filter="blinds(horizontal)">
                                      <p:cBhvr>
                                        <p:cTn id="25" dur="500"/>
                                        <p:tgtEl>
                                          <p:spTgt spid="26627">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26627">
                                            <p:txEl>
                                              <p:pRg st="7" end="7"/>
                                            </p:txEl>
                                          </p:spTgt>
                                        </p:tgtEl>
                                        <p:attrNameLst>
                                          <p:attrName>style.visibility</p:attrName>
                                        </p:attrNameLst>
                                      </p:cBhvr>
                                      <p:to>
                                        <p:strVal val="visible"/>
                                      </p:to>
                                    </p:set>
                                    <p:animEffect transition="in" filter="blinds(horizontal)">
                                      <p:cBhvr>
                                        <p:cTn id="30" dur="500"/>
                                        <p:tgtEl>
                                          <p:spTgt spid="26627">
                                            <p:txEl>
                                              <p:pRg st="7" end="7"/>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26627">
                                            <p:txEl>
                                              <p:pRg st="8" end="8"/>
                                            </p:txEl>
                                          </p:spTgt>
                                        </p:tgtEl>
                                        <p:attrNameLst>
                                          <p:attrName>style.visibility</p:attrName>
                                        </p:attrNameLst>
                                      </p:cBhvr>
                                      <p:to>
                                        <p:strVal val="visible"/>
                                      </p:to>
                                    </p:set>
                                    <p:animEffect transition="in" filter="blinds(horizontal)">
                                      <p:cBhvr>
                                        <p:cTn id="33" dur="500"/>
                                        <p:tgtEl>
                                          <p:spTgt spid="26627">
                                            <p:txEl>
                                              <p:pRg st="8" end="8"/>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26627">
                                            <p:txEl>
                                              <p:pRg st="9" end="9"/>
                                            </p:txEl>
                                          </p:spTgt>
                                        </p:tgtEl>
                                        <p:attrNameLst>
                                          <p:attrName>style.visibility</p:attrName>
                                        </p:attrNameLst>
                                      </p:cBhvr>
                                      <p:to>
                                        <p:strVal val="visible"/>
                                      </p:to>
                                    </p:set>
                                    <p:animEffect transition="in" filter="blinds(horizontal)">
                                      <p:cBhvr>
                                        <p:cTn id="36" dur="500"/>
                                        <p:tgtEl>
                                          <p:spTgt spid="26627">
                                            <p:txEl>
                                              <p:pRg st="9" end="9"/>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nodeType="clickEffect">
                                  <p:stCondLst>
                                    <p:cond delay="0"/>
                                  </p:stCondLst>
                                  <p:childTnLst>
                                    <p:set>
                                      <p:cBhvr>
                                        <p:cTn id="40" dur="1" fill="hold">
                                          <p:stCondLst>
                                            <p:cond delay="0"/>
                                          </p:stCondLst>
                                        </p:cTn>
                                        <p:tgtEl>
                                          <p:spTgt spid="26627">
                                            <p:txEl>
                                              <p:pRg st="11" end="11"/>
                                            </p:txEl>
                                          </p:spTgt>
                                        </p:tgtEl>
                                        <p:attrNameLst>
                                          <p:attrName>style.visibility</p:attrName>
                                        </p:attrNameLst>
                                      </p:cBhvr>
                                      <p:to>
                                        <p:strVal val="visible"/>
                                      </p:to>
                                    </p:set>
                                    <p:animEffect transition="in" filter="blinds(horizontal)">
                                      <p:cBhvr>
                                        <p:cTn id="41" dur="500"/>
                                        <p:tgtEl>
                                          <p:spTgt spid="2662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9"/>
          <p:cNvGrpSpPr>
            <a:grpSpLocks/>
          </p:cNvGrpSpPr>
          <p:nvPr/>
        </p:nvGrpSpPr>
        <p:grpSpPr bwMode="auto">
          <a:xfrm>
            <a:off x="500063" y="1071563"/>
            <a:ext cx="8175625" cy="5465762"/>
            <a:chOff x="1692275" y="333375"/>
            <a:chExt cx="6983413" cy="5751513"/>
          </a:xfrm>
        </p:grpSpPr>
        <p:sp>
          <p:nvSpPr>
            <p:cNvPr id="5124" name="AutoShape 4"/>
            <p:cNvSpPr>
              <a:spLocks noChangeArrowheads="1"/>
            </p:cNvSpPr>
            <p:nvPr/>
          </p:nvSpPr>
          <p:spPr bwMode="auto">
            <a:xfrm>
              <a:off x="1692275" y="333375"/>
              <a:ext cx="6337300" cy="1079500"/>
            </a:xfrm>
            <a:prstGeom prst="bevel">
              <a:avLst>
                <a:gd name="adj" fmla="val 12500"/>
              </a:avLst>
            </a:prstGeom>
            <a:solidFill>
              <a:srgbClr val="99CCFF"/>
            </a:solidFill>
            <a:ln w="31750">
              <a:solidFill>
                <a:srgbClr val="6600CC"/>
              </a:solidFill>
              <a:miter lim="800000"/>
              <a:headEnd/>
              <a:tailEnd/>
            </a:ln>
          </p:spPr>
          <p:txBody>
            <a:bodyPr/>
            <a:lstStyle/>
            <a:p>
              <a:pPr algn="just">
                <a:spcAft>
                  <a:spcPts val="1000"/>
                </a:spcAft>
              </a:pPr>
              <a:r>
                <a:rPr lang="ru-RU" sz="1800" i="0">
                  <a:solidFill>
                    <a:srgbClr val="0000FF"/>
                  </a:solidFill>
                  <a:latin typeface="Times New Roman" pitchFamily="18" charset="0"/>
                </a:rPr>
                <a:t>График</a:t>
              </a:r>
              <a:r>
                <a:rPr lang="uz-Cyrl-UZ" sz="1800" i="0">
                  <a:solidFill>
                    <a:srgbClr val="0000FF"/>
                  </a:solidFill>
                  <a:latin typeface="Times New Roman" pitchFamily="18" charset="0"/>
                </a:rPr>
                <a:t>ли</a:t>
              </a:r>
              <a:r>
                <a:rPr lang="ru-RU" sz="1800" i="0">
                  <a:solidFill>
                    <a:srgbClr val="0000FF"/>
                  </a:solidFill>
                  <a:latin typeface="Times New Roman" pitchFamily="18" charset="0"/>
                </a:rPr>
                <a:t> </a:t>
              </a:r>
              <a:r>
                <a:rPr lang="uz-Cyrl-UZ" sz="1800" i="0">
                  <a:solidFill>
                    <a:srgbClr val="0000FF"/>
                  </a:solidFill>
                  <a:latin typeface="Times New Roman" pitchFamily="18" charset="0"/>
                </a:rPr>
                <a:t>органайзерлар (</a:t>
              </a:r>
              <a:r>
                <a:rPr lang="ru-RU" sz="1800" i="0">
                  <a:solidFill>
                    <a:srgbClr val="0000FF"/>
                  </a:solidFill>
                  <a:latin typeface="Times New Roman" pitchFamily="18" charset="0"/>
                </a:rPr>
                <a:t>ташкил этувчи</a:t>
              </a:r>
              <a:r>
                <a:rPr lang="uz-Cyrl-UZ" sz="1800" i="0">
                  <a:solidFill>
                    <a:srgbClr val="0000FF"/>
                  </a:solidFill>
                  <a:latin typeface="Times New Roman" pitchFamily="18" charset="0"/>
                </a:rPr>
                <a:t>)</a:t>
              </a:r>
              <a:r>
                <a:rPr lang="ru-RU" sz="1800" b="0" i="0">
                  <a:solidFill>
                    <a:srgbClr val="0000FF"/>
                  </a:solidFill>
                  <a:latin typeface="Times New Roman" pitchFamily="18" charset="0"/>
                </a:rPr>
                <a:t> – фикрий жараёнларни к</a:t>
              </a:r>
              <a:r>
                <a:rPr lang="uz-Cyrl-UZ" sz="1800" b="0" i="0">
                  <a:solidFill>
                    <a:srgbClr val="0000FF"/>
                  </a:solidFill>
                  <a:latin typeface="Times New Roman" pitchFamily="18" charset="0"/>
                </a:rPr>
                <a:t>ў</a:t>
              </a:r>
              <a:r>
                <a:rPr lang="ru-RU" sz="1800" b="0" i="0">
                  <a:solidFill>
                    <a:srgbClr val="0000FF"/>
                  </a:solidFill>
                  <a:latin typeface="Times New Roman" pitchFamily="18" charset="0"/>
                </a:rPr>
                <a:t>ргазмали та</a:t>
              </a:r>
              <a:r>
                <a:rPr lang="uz-Cyrl-UZ" sz="1800" b="0" i="0">
                  <a:solidFill>
                    <a:srgbClr val="0000FF"/>
                  </a:solidFill>
                  <a:latin typeface="Times New Roman" pitchFamily="18" charset="0"/>
                </a:rPr>
                <a:t>қ</a:t>
              </a:r>
              <a:r>
                <a:rPr lang="ru-RU" sz="1800" b="0" i="0">
                  <a:solidFill>
                    <a:srgbClr val="0000FF"/>
                  </a:solidFill>
                  <a:latin typeface="Times New Roman" pitchFamily="18" charset="0"/>
                </a:rPr>
                <a:t>дим этиш воситаси.</a:t>
              </a:r>
              <a:endParaRPr lang="ru-RU" sz="1800">
                <a:solidFill>
                  <a:srgbClr val="0000FF"/>
                </a:solidFill>
              </a:endParaRPr>
            </a:p>
          </p:txBody>
        </p:sp>
        <p:sp>
          <p:nvSpPr>
            <p:cNvPr id="5125" name="Line 6"/>
            <p:cNvSpPr>
              <a:spLocks noChangeShapeType="1"/>
            </p:cNvSpPr>
            <p:nvPr/>
          </p:nvSpPr>
          <p:spPr bwMode="auto">
            <a:xfrm>
              <a:off x="2124075" y="1268413"/>
              <a:ext cx="0" cy="3960812"/>
            </a:xfrm>
            <a:prstGeom prst="line">
              <a:avLst/>
            </a:prstGeom>
            <a:noFill/>
            <a:ln w="38100">
              <a:solidFill>
                <a:srgbClr val="6600CC"/>
              </a:solidFill>
              <a:round/>
              <a:headEnd/>
              <a:tailEnd/>
            </a:ln>
          </p:spPr>
          <p:txBody>
            <a:bodyPr wrap="none"/>
            <a:lstStyle/>
            <a:p>
              <a:endParaRPr lang="ru-RU"/>
            </a:p>
          </p:txBody>
        </p:sp>
        <p:sp>
          <p:nvSpPr>
            <p:cNvPr id="5126" name="Line 7"/>
            <p:cNvSpPr>
              <a:spLocks noChangeShapeType="1"/>
            </p:cNvSpPr>
            <p:nvPr/>
          </p:nvSpPr>
          <p:spPr bwMode="auto">
            <a:xfrm>
              <a:off x="2124075" y="2205038"/>
              <a:ext cx="503238" cy="0"/>
            </a:xfrm>
            <a:prstGeom prst="line">
              <a:avLst/>
            </a:prstGeom>
            <a:noFill/>
            <a:ln w="38100">
              <a:solidFill>
                <a:srgbClr val="6600CC"/>
              </a:solidFill>
              <a:round/>
              <a:headEnd/>
              <a:tailEnd/>
            </a:ln>
          </p:spPr>
          <p:txBody>
            <a:bodyPr wrap="none"/>
            <a:lstStyle/>
            <a:p>
              <a:endParaRPr lang="ru-RU"/>
            </a:p>
          </p:txBody>
        </p:sp>
        <p:sp>
          <p:nvSpPr>
            <p:cNvPr id="5127" name="Text Box 8"/>
            <p:cNvSpPr txBox="1">
              <a:spLocks noChangeArrowheads="1"/>
            </p:cNvSpPr>
            <p:nvPr/>
          </p:nvSpPr>
          <p:spPr bwMode="auto">
            <a:xfrm>
              <a:off x="2627313" y="1557338"/>
              <a:ext cx="6048375" cy="1503362"/>
            </a:xfrm>
            <a:prstGeom prst="rect">
              <a:avLst/>
            </a:prstGeom>
            <a:solidFill>
              <a:srgbClr val="CCFFFF"/>
            </a:solidFill>
            <a:ln w="38100">
              <a:solidFill>
                <a:srgbClr val="6600CC"/>
              </a:solidFill>
              <a:miter lim="800000"/>
              <a:headEnd/>
              <a:tailEnd/>
            </a:ln>
          </p:spPr>
          <p:txBody>
            <a:bodyPr>
              <a:spAutoFit/>
            </a:bodyPr>
            <a:lstStyle/>
            <a:p>
              <a:pPr>
                <a:spcBef>
                  <a:spcPct val="50000"/>
                </a:spcBef>
              </a:pPr>
              <a:r>
                <a:rPr lang="ru-RU" sz="1800" b="0" i="0"/>
                <a:t>Маълумотларни  таркиблаштириш ва таркибий булиб чиқиш, урганилаётган тушунчалар (вокеа ва ходисалар, мавзулар) уртасидаги  алока ва узаро богликликни урнатиш усул ва воситалари: </a:t>
              </a:r>
              <a:r>
                <a:rPr lang="uz-Cyrl-UZ" sz="1800" b="0" i="0">
                  <a:solidFill>
                    <a:srgbClr val="0000FF"/>
                  </a:solidFill>
                </a:rPr>
                <a:t>Кластер,</a:t>
              </a:r>
              <a:r>
                <a:rPr lang="ru-RU" sz="1800" b="0" i="0">
                  <a:solidFill>
                    <a:srgbClr val="0000FF"/>
                  </a:solidFill>
                </a:rPr>
                <a:t> </a:t>
              </a:r>
              <a:r>
                <a:rPr lang="uz-Cyrl-UZ" sz="1800" b="0" i="0">
                  <a:solidFill>
                    <a:srgbClr val="0000FF"/>
                  </a:solidFill>
                </a:rPr>
                <a:t>Тоифалаш жадвали, Инсерт, </a:t>
              </a:r>
              <a:r>
                <a:rPr lang="ru-RU" sz="1800" b="0" i="0">
                  <a:solidFill>
                    <a:srgbClr val="0000FF"/>
                  </a:solidFill>
                </a:rPr>
                <a:t>Б/Б/Б жадвали</a:t>
              </a:r>
              <a:r>
                <a:rPr lang="ru-RU" sz="1800" b="0" i="0"/>
                <a:t> </a:t>
              </a:r>
            </a:p>
          </p:txBody>
        </p:sp>
        <p:sp>
          <p:nvSpPr>
            <p:cNvPr id="5128" name="Line 9"/>
            <p:cNvSpPr>
              <a:spLocks noChangeShapeType="1"/>
            </p:cNvSpPr>
            <p:nvPr/>
          </p:nvSpPr>
          <p:spPr bwMode="auto">
            <a:xfrm>
              <a:off x="2124075" y="3789363"/>
              <a:ext cx="503238" cy="0"/>
            </a:xfrm>
            <a:prstGeom prst="line">
              <a:avLst/>
            </a:prstGeom>
            <a:noFill/>
            <a:ln w="38100">
              <a:solidFill>
                <a:srgbClr val="6600CC"/>
              </a:solidFill>
              <a:round/>
              <a:headEnd/>
              <a:tailEnd/>
            </a:ln>
          </p:spPr>
          <p:txBody>
            <a:bodyPr wrap="none"/>
            <a:lstStyle/>
            <a:p>
              <a:endParaRPr lang="ru-RU"/>
            </a:p>
          </p:txBody>
        </p:sp>
        <p:sp>
          <p:nvSpPr>
            <p:cNvPr id="5129" name="Text Box 10"/>
            <p:cNvSpPr txBox="1">
              <a:spLocks noChangeArrowheads="1"/>
            </p:cNvSpPr>
            <p:nvPr/>
          </p:nvSpPr>
          <p:spPr bwMode="auto">
            <a:xfrm>
              <a:off x="2627313" y="3357563"/>
              <a:ext cx="6048375" cy="954087"/>
            </a:xfrm>
            <a:prstGeom prst="rect">
              <a:avLst/>
            </a:prstGeom>
            <a:solidFill>
              <a:srgbClr val="CCFFFF"/>
            </a:solidFill>
            <a:ln w="38100">
              <a:solidFill>
                <a:srgbClr val="6600CC"/>
              </a:solidFill>
              <a:miter lim="800000"/>
              <a:headEnd/>
              <a:tailEnd/>
            </a:ln>
          </p:spPr>
          <p:txBody>
            <a:bodyPr>
              <a:spAutoFit/>
            </a:bodyPr>
            <a:lstStyle/>
            <a:p>
              <a:r>
                <a:rPr lang="ru-RU" sz="1800" b="0" i="0"/>
                <a:t>Маълумотларни тахлил килиш, солиштириш ва та</a:t>
              </a:r>
              <a:r>
                <a:rPr lang="uz-Cyrl-UZ" sz="1800" b="0" i="0"/>
                <a:t>ққ</a:t>
              </a:r>
              <a:r>
                <a:rPr lang="ru-RU" sz="1800" b="0" i="0"/>
                <a:t>ослаш усул ва воситалари: </a:t>
              </a:r>
              <a:r>
                <a:rPr lang="ru-RU" sz="1800" b="0" i="0">
                  <a:solidFill>
                    <a:srgbClr val="0000FF"/>
                  </a:solidFill>
                </a:rPr>
                <a:t>Т-жадвали, Венн</a:t>
              </a:r>
              <a:r>
                <a:rPr lang="uz-Cyrl-UZ" sz="1800" b="0" i="0">
                  <a:solidFill>
                    <a:srgbClr val="0000FF"/>
                  </a:solidFill>
                </a:rPr>
                <a:t>а</a:t>
              </a:r>
              <a:r>
                <a:rPr lang="ru-RU" sz="1800" b="0" i="0">
                  <a:solidFill>
                    <a:srgbClr val="0000FF"/>
                  </a:solidFill>
                </a:rPr>
                <a:t> диаграммаси </a:t>
              </a:r>
            </a:p>
          </p:txBody>
        </p:sp>
        <p:sp>
          <p:nvSpPr>
            <p:cNvPr id="5130" name="Line 11"/>
            <p:cNvSpPr>
              <a:spLocks noChangeShapeType="1"/>
            </p:cNvSpPr>
            <p:nvPr/>
          </p:nvSpPr>
          <p:spPr bwMode="auto">
            <a:xfrm>
              <a:off x="2124075" y="5229225"/>
              <a:ext cx="503238" cy="0"/>
            </a:xfrm>
            <a:prstGeom prst="line">
              <a:avLst/>
            </a:prstGeom>
            <a:noFill/>
            <a:ln w="38100">
              <a:solidFill>
                <a:srgbClr val="6600CC"/>
              </a:solidFill>
              <a:round/>
              <a:headEnd/>
              <a:tailEnd/>
            </a:ln>
          </p:spPr>
          <p:txBody>
            <a:bodyPr wrap="none"/>
            <a:lstStyle/>
            <a:p>
              <a:endParaRPr lang="ru-RU"/>
            </a:p>
          </p:txBody>
        </p:sp>
        <p:sp>
          <p:nvSpPr>
            <p:cNvPr id="5131" name="Text Box 12"/>
            <p:cNvSpPr txBox="1">
              <a:spLocks noChangeArrowheads="1"/>
            </p:cNvSpPr>
            <p:nvPr/>
          </p:nvSpPr>
          <p:spPr bwMode="auto">
            <a:xfrm>
              <a:off x="2627313" y="4581525"/>
              <a:ext cx="6048375" cy="1503363"/>
            </a:xfrm>
            <a:prstGeom prst="rect">
              <a:avLst/>
            </a:prstGeom>
            <a:solidFill>
              <a:srgbClr val="CCFFFF"/>
            </a:solidFill>
            <a:ln w="38100">
              <a:solidFill>
                <a:srgbClr val="6600CC"/>
              </a:solidFill>
              <a:miter lim="800000"/>
              <a:headEnd/>
              <a:tailEnd/>
            </a:ln>
          </p:spPr>
          <p:txBody>
            <a:bodyPr>
              <a:spAutoFit/>
            </a:bodyPr>
            <a:lstStyle/>
            <a:p>
              <a:r>
                <a:rPr lang="ru-RU" sz="1800" b="0" i="0"/>
                <a:t>Муаммони аниклаш, уни хал этиш, тахлил </a:t>
              </a:r>
              <a:r>
                <a:rPr lang="uz-Cyrl-UZ" sz="1800" b="0" i="0"/>
                <a:t>қ</a:t>
              </a:r>
              <a:r>
                <a:rPr lang="ru-RU" sz="1800" b="0" i="0"/>
                <a:t>илиш ва режалаштириш усуллари ва воситалари: </a:t>
              </a:r>
              <a:r>
                <a:rPr lang="ru-RU" sz="1800" b="0" i="0">
                  <a:solidFill>
                    <a:srgbClr val="0000FF"/>
                  </a:solidFill>
                </a:rPr>
                <a:t>«Нима учун?», «Балик скелети», «Пирамида», «Нилуфар гули» схемалари, «Кандай?» иерархик диаграммаси, «Каскад» таркибий-мантикий схема </a:t>
              </a:r>
            </a:p>
          </p:txBody>
        </p:sp>
      </p:grpSp>
      <p:sp>
        <p:nvSpPr>
          <p:cNvPr id="5123" name="TextBox 10"/>
          <p:cNvSpPr txBox="1">
            <a:spLocks noChangeArrowheads="1"/>
          </p:cNvSpPr>
          <p:nvPr/>
        </p:nvSpPr>
        <p:spPr bwMode="auto">
          <a:xfrm>
            <a:off x="428625" y="285750"/>
            <a:ext cx="8143875" cy="1077913"/>
          </a:xfrm>
          <a:prstGeom prst="rect">
            <a:avLst/>
          </a:prstGeom>
          <a:noFill/>
          <a:ln w="9525">
            <a:noFill/>
            <a:miter lim="800000"/>
            <a:headEnd/>
            <a:tailEnd/>
          </a:ln>
        </p:spPr>
        <p:txBody>
          <a:bodyPr>
            <a:spAutoFit/>
          </a:bodyPr>
          <a:lstStyle/>
          <a:p>
            <a:pPr algn="ctr"/>
            <a:r>
              <a:rPr lang="uz-Cyrl-UZ" sz="3200" i="0">
                <a:latin typeface="Times New Roman" pitchFamily="18" charset="0"/>
                <a:cs typeface="Times New Roman" pitchFamily="18" charset="0"/>
              </a:rPr>
              <a:t>3. График органайзерлар техникаси</a:t>
            </a:r>
            <a:endParaRPr lang="ru-RU" sz="3200" i="0">
              <a:latin typeface="Times New Roman" pitchFamily="18" charset="0"/>
              <a:cs typeface="Times New Roman" pitchFamily="18" charset="0"/>
            </a:endParaRPr>
          </a:p>
          <a:p>
            <a:pPr algn="ctr"/>
            <a:endParaRPr lang="ru-RU" sz="3200" i="0">
              <a:latin typeface="Times New Roman" pitchFamily="18" charset="0"/>
              <a:cs typeface="Times New Roman" pitchFamily="18" charset="0"/>
            </a:endParaRP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3"/>
          <p:cNvSpPr>
            <a:spLocks noGrp="1" noChangeArrowheads="1"/>
          </p:cNvSpPr>
          <p:nvPr>
            <p:ph type="sldNum" sz="quarter" idx="12"/>
          </p:nvPr>
        </p:nvSpPr>
        <p:spPr/>
        <p:txBody>
          <a:bodyPr/>
          <a:lstStyle/>
          <a:p>
            <a:pPr>
              <a:defRPr/>
            </a:pPr>
            <a:fld id="{103F30A5-8EFC-4975-9C5C-020776855AB4}" type="slidenum">
              <a:rPr lang="ru-RU"/>
              <a:pPr>
                <a:defRPr/>
              </a:pPr>
              <a:t>31</a:t>
            </a:fld>
            <a:endParaRPr lang="ru-RU"/>
          </a:p>
        </p:txBody>
      </p:sp>
      <p:sp>
        <p:nvSpPr>
          <p:cNvPr id="12" name="Номер слайда 5"/>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F922413C-F969-4D6B-98CE-8E528DBBAEB5}" type="slidenum">
              <a:rPr lang="ru-RU" sz="1400" b="0" i="0">
                <a:latin typeface="+mn-lt"/>
              </a:rPr>
              <a:pPr algn="r">
                <a:defRPr/>
              </a:pPr>
              <a:t>31</a:t>
            </a:fld>
            <a:endParaRPr lang="ru-RU" sz="1400" b="0" i="0">
              <a:latin typeface="+mn-lt"/>
            </a:endParaRPr>
          </a:p>
        </p:txBody>
      </p:sp>
      <p:sp>
        <p:nvSpPr>
          <p:cNvPr id="7172" name="Rectangle 2"/>
          <p:cNvSpPr>
            <a:spLocks noGrp="1" noChangeArrowheads="1"/>
          </p:cNvSpPr>
          <p:nvPr>
            <p:ph type="title"/>
          </p:nvPr>
        </p:nvSpPr>
        <p:spPr/>
        <p:txBody>
          <a:bodyPr/>
          <a:lstStyle/>
          <a:p>
            <a:pPr eaLnBrk="1" hangingPunct="1"/>
            <a:r>
              <a:rPr lang="ru-RU" b="1" smtClean="0"/>
              <a:t>Инсерт</a:t>
            </a:r>
            <a:r>
              <a:rPr lang="en-US" b="1" smtClean="0"/>
              <a:t> </a:t>
            </a:r>
            <a:r>
              <a:rPr lang="uz-Cyrl-UZ" b="1" smtClean="0"/>
              <a:t>жадвали</a:t>
            </a:r>
            <a:r>
              <a:rPr lang="ru-RU" smtClean="0"/>
              <a:t> </a:t>
            </a:r>
          </a:p>
        </p:txBody>
      </p:sp>
      <p:sp>
        <p:nvSpPr>
          <p:cNvPr id="7173" name="Rectangle 6"/>
          <p:cNvSpPr>
            <a:spLocks noChangeArrowheads="1"/>
          </p:cNvSpPr>
          <p:nvPr/>
        </p:nvSpPr>
        <p:spPr bwMode="auto">
          <a:xfrm>
            <a:off x="0" y="1528763"/>
            <a:ext cx="9144000" cy="0"/>
          </a:xfrm>
          <a:prstGeom prst="rect">
            <a:avLst/>
          </a:prstGeom>
          <a:noFill/>
          <a:ln w="9525">
            <a:noFill/>
            <a:miter lim="800000"/>
            <a:headEnd/>
            <a:tailEnd/>
          </a:ln>
        </p:spPr>
        <p:txBody>
          <a:bodyPr wrap="none" anchor="ctr">
            <a:spAutoFit/>
          </a:bodyPr>
          <a:lstStyle/>
          <a:p>
            <a:endParaRPr lang="ru-RU"/>
          </a:p>
        </p:txBody>
      </p:sp>
      <p:grpSp>
        <p:nvGrpSpPr>
          <p:cNvPr id="2" name="Group 7"/>
          <p:cNvGrpSpPr>
            <a:grpSpLocks/>
          </p:cNvGrpSpPr>
          <p:nvPr/>
        </p:nvGrpSpPr>
        <p:grpSpPr bwMode="auto">
          <a:xfrm>
            <a:off x="395288" y="1844675"/>
            <a:ext cx="8424862" cy="4824413"/>
            <a:chOff x="810" y="5085"/>
            <a:chExt cx="9825" cy="5610"/>
          </a:xfrm>
        </p:grpSpPr>
        <p:sp>
          <p:nvSpPr>
            <p:cNvPr id="7175" name="AutoShape 8"/>
            <p:cNvSpPr>
              <a:spLocks noChangeArrowheads="1"/>
            </p:cNvSpPr>
            <p:nvPr/>
          </p:nvSpPr>
          <p:spPr bwMode="auto">
            <a:xfrm>
              <a:off x="885" y="6345"/>
              <a:ext cx="4845" cy="4035"/>
            </a:xfrm>
            <a:prstGeom prst="rightArrowCallout">
              <a:avLst>
                <a:gd name="adj1" fmla="val 19176"/>
                <a:gd name="adj2" fmla="val 25000"/>
                <a:gd name="adj3" fmla="val 38413"/>
                <a:gd name="adj4" fmla="val 65139"/>
              </a:avLst>
            </a:prstGeom>
            <a:solidFill>
              <a:srgbClr val="CCFFCC"/>
            </a:solidFill>
            <a:ln w="127000" cmpd="dbl">
              <a:solidFill>
                <a:srgbClr val="8064A2"/>
              </a:solidFill>
              <a:miter lim="800000"/>
              <a:headEnd/>
              <a:tailEnd/>
            </a:ln>
          </p:spPr>
          <p:txBody>
            <a:bodyPr/>
            <a:lstStyle/>
            <a:p>
              <a:pPr algn="just"/>
              <a:r>
                <a:rPr lang="uz-Cyrl-UZ" sz="1500" i="0">
                  <a:latin typeface="Times New Roman" pitchFamily="18" charset="0"/>
                </a:rPr>
                <a:t>“ИНСЕРТ” жадвали</a:t>
              </a:r>
              <a:endParaRPr lang="uz-Cyrl-UZ" sz="1500" b="0" i="0">
                <a:latin typeface="Times New Roman" pitchFamily="18" charset="0"/>
              </a:endParaRPr>
            </a:p>
            <a:p>
              <a:r>
                <a:rPr lang="uz-Cyrl-UZ" sz="1500" b="0" i="0">
                  <a:latin typeface="Times New Roman" pitchFamily="18" charset="0"/>
                </a:rPr>
                <a:t>   Мустақил ўқиш вақтида олган маълумотларни, эшитган маърузаларни тизимлаштиришни таъминлайди; олинган маълумотни тасдиқлаш, аниқлаш, четга чиқиш, кузатиш. Аввал ўзлаштирган маълумотларни боғлаш қобилиятини шакллантиришга ёрдам беради.</a:t>
              </a:r>
              <a:endParaRPr lang="ru-RU" sz="1500"/>
            </a:p>
          </p:txBody>
        </p:sp>
        <p:sp>
          <p:nvSpPr>
            <p:cNvPr id="8201" name="AutoShape 9"/>
            <p:cNvSpPr>
              <a:spLocks noChangeArrowheads="1"/>
            </p:cNvSpPr>
            <p:nvPr/>
          </p:nvSpPr>
          <p:spPr bwMode="auto">
            <a:xfrm>
              <a:off x="5731" y="5085"/>
              <a:ext cx="4828" cy="1036"/>
            </a:xfrm>
            <a:prstGeom prst="downArrowCallout">
              <a:avLst>
                <a:gd name="adj1" fmla="val 116667"/>
                <a:gd name="adj2" fmla="val 172213"/>
                <a:gd name="adj3" fmla="val 20588"/>
                <a:gd name="adj4" fmla="val 72551"/>
              </a:avLst>
            </a:prstGeom>
            <a:solidFill>
              <a:srgbClr val="CCFFCC"/>
            </a:solidFill>
            <a:ln w="12700">
              <a:solidFill>
                <a:srgbClr val="B2A1C7"/>
              </a:solidFill>
              <a:miter lim="800000"/>
              <a:headEnd/>
              <a:tailEnd/>
            </a:ln>
            <a:effectLst>
              <a:outerShdw dist="28398" dir="3806097" algn="ctr" rotWithShape="0">
                <a:srgbClr val="3F3151">
                  <a:alpha val="50000"/>
                </a:srgbClr>
              </a:outerShdw>
            </a:effectLst>
          </p:spPr>
          <p:txBody>
            <a:bodyPr/>
            <a:lstStyle/>
            <a:p>
              <a:pPr algn="ctr">
                <a:spcAft>
                  <a:spcPts val="1000"/>
                </a:spcAft>
                <a:defRPr/>
              </a:pPr>
              <a:r>
                <a:rPr lang="uz-Cyrl-UZ" sz="1600" i="0">
                  <a:latin typeface="Times New Roman" pitchFamily="18" charset="0"/>
                </a:rPr>
                <a:t>Ўқув фаолиятини ташкиллаштиришнинг жараёнли тузилмаси</a:t>
              </a:r>
              <a:endParaRPr lang="ru-RU" sz="1600"/>
            </a:p>
          </p:txBody>
        </p:sp>
        <p:sp>
          <p:nvSpPr>
            <p:cNvPr id="8202" name="AutoShape 10"/>
            <p:cNvSpPr>
              <a:spLocks noChangeArrowheads="1"/>
            </p:cNvSpPr>
            <p:nvPr/>
          </p:nvSpPr>
          <p:spPr bwMode="auto">
            <a:xfrm>
              <a:off x="810" y="5085"/>
              <a:ext cx="3975" cy="1156"/>
            </a:xfrm>
            <a:prstGeom prst="downArrowCallout">
              <a:avLst>
                <a:gd name="adj1" fmla="val 86039"/>
                <a:gd name="adj2" fmla="val 127003"/>
                <a:gd name="adj3" fmla="val 20588"/>
                <a:gd name="adj4" fmla="val 72551"/>
              </a:avLst>
            </a:prstGeom>
            <a:solidFill>
              <a:srgbClr val="CCFFCC"/>
            </a:solidFill>
            <a:ln w="12700">
              <a:solidFill>
                <a:srgbClr val="B2A1C7"/>
              </a:solidFill>
              <a:miter lim="800000"/>
              <a:headEnd/>
              <a:tailEnd/>
            </a:ln>
            <a:effectLst>
              <a:outerShdw dist="28398" dir="3806097" algn="ctr" rotWithShape="0">
                <a:srgbClr val="3F3151">
                  <a:alpha val="50000"/>
                </a:srgbClr>
              </a:outerShdw>
            </a:effectLst>
          </p:spPr>
          <p:txBody>
            <a:bodyPr/>
            <a:lstStyle/>
            <a:p>
              <a:pPr algn="ctr">
                <a:spcAft>
                  <a:spcPts val="1000"/>
                </a:spcAft>
                <a:defRPr/>
              </a:pPr>
              <a:r>
                <a:rPr lang="ru-RU" sz="1600" i="0">
                  <a:latin typeface="Times New Roman" pitchFamily="18" charset="0"/>
                </a:rPr>
                <a:t>График ташкил этувчи</a:t>
              </a:r>
              <a:r>
                <a:rPr lang="uz-Cyrl-UZ" sz="1600" i="0">
                  <a:latin typeface="Times New Roman" pitchFamily="18" charset="0"/>
                </a:rPr>
                <a:t>нинг тури, аҳамияти ва хусусиятлари</a:t>
              </a:r>
              <a:endParaRPr lang="ru-RU" sz="1600" i="0">
                <a:latin typeface="Times New Roman" pitchFamily="18" charset="0"/>
              </a:endParaRPr>
            </a:p>
          </p:txBody>
        </p:sp>
        <p:sp>
          <p:nvSpPr>
            <p:cNvPr id="8203" name="AutoShape 11"/>
            <p:cNvSpPr>
              <a:spLocks noChangeArrowheads="1"/>
            </p:cNvSpPr>
            <p:nvPr/>
          </p:nvSpPr>
          <p:spPr bwMode="auto">
            <a:xfrm>
              <a:off x="5731" y="6121"/>
              <a:ext cx="4828" cy="1034"/>
            </a:xfrm>
            <a:prstGeom prst="downArrowCallout">
              <a:avLst>
                <a:gd name="adj1" fmla="val 116667"/>
                <a:gd name="adj2" fmla="val 172213"/>
                <a:gd name="adj3" fmla="val 20588"/>
                <a:gd name="adj4" fmla="val 72551"/>
              </a:avLst>
            </a:prstGeom>
            <a:solidFill>
              <a:srgbClr val="CCFFFF"/>
            </a:solidFill>
            <a:ln w="12700">
              <a:solidFill>
                <a:srgbClr val="B2A1C7"/>
              </a:solidFill>
              <a:miter lim="800000"/>
              <a:headEnd/>
              <a:tailEnd/>
            </a:ln>
            <a:effectLst>
              <a:outerShdw dist="28398" dir="3806097" algn="ctr" rotWithShape="0">
                <a:srgbClr val="3F3151">
                  <a:alpha val="50000"/>
                </a:srgbClr>
              </a:outerShdw>
            </a:effectLst>
          </p:spPr>
          <p:txBody>
            <a:bodyPr/>
            <a:lstStyle/>
            <a:p>
              <a:pPr>
                <a:spcAft>
                  <a:spcPts val="1000"/>
                </a:spcAft>
                <a:defRPr/>
              </a:pPr>
              <a:r>
                <a:rPr lang="uz-Cyrl-UZ" sz="1500" b="0" i="0">
                  <a:latin typeface="Times New Roman" pitchFamily="18" charset="0"/>
                </a:rPr>
                <a:t>Инсерт жадвалини тўлдириш қоидаси билан танишадилар. Алоҳида ўзлари тўлдирадилар.</a:t>
              </a:r>
              <a:endParaRPr lang="ru-RU" sz="3200"/>
            </a:p>
          </p:txBody>
        </p:sp>
        <p:sp>
          <p:nvSpPr>
            <p:cNvPr id="8204" name="Rectangle 12"/>
            <p:cNvSpPr>
              <a:spLocks noChangeArrowheads="1"/>
            </p:cNvSpPr>
            <p:nvPr/>
          </p:nvSpPr>
          <p:spPr bwMode="auto">
            <a:xfrm>
              <a:off x="5881" y="7154"/>
              <a:ext cx="4754" cy="3541"/>
            </a:xfrm>
            <a:prstGeom prst="rect">
              <a:avLst/>
            </a:prstGeom>
            <a:solidFill>
              <a:srgbClr val="CCFFFF"/>
            </a:solidFill>
            <a:ln w="12700">
              <a:solidFill>
                <a:srgbClr val="B2A1C7"/>
              </a:solidFill>
              <a:miter lim="800000"/>
              <a:headEnd/>
              <a:tailEnd/>
            </a:ln>
            <a:effectLst>
              <a:outerShdw dist="28398" dir="3806097" algn="ctr" rotWithShape="0">
                <a:srgbClr val="3F3151">
                  <a:alpha val="50000"/>
                </a:srgbClr>
              </a:outerShdw>
            </a:effectLst>
          </p:spPr>
          <p:txBody>
            <a:bodyPr/>
            <a:lstStyle/>
            <a:p>
              <a:pPr algn="just">
                <a:defRPr/>
              </a:pPr>
              <a:r>
                <a:rPr lang="uz-Cyrl-UZ" sz="1700" b="0" i="0">
                  <a:latin typeface="Times New Roman" pitchFamily="18" charset="0"/>
                </a:rPr>
                <a:t>Ўқиш жараёнида олинган маълумотларни алоҳида ўзлари тизимлаштирадилар - жадвал устунларига “киритадилар” матнда белгиланган қуйидаги белгиларга мувофиқ:</a:t>
              </a:r>
            </a:p>
            <a:p>
              <a:pPr algn="just">
                <a:defRPr/>
              </a:pPr>
              <a:r>
                <a:rPr lang="uz-Cyrl-UZ" sz="1700" b="0" i="0">
                  <a:latin typeface="Times New Roman" pitchFamily="18" charset="0"/>
                </a:rPr>
                <a:t>“</a:t>
              </a:r>
              <a:r>
                <a:rPr lang="en-US" sz="1700" b="0" i="0">
                  <a:latin typeface="Times New Roman" pitchFamily="18" charset="0"/>
                </a:rPr>
                <a:t>V</a:t>
              </a:r>
              <a:r>
                <a:rPr lang="uz-Cyrl-UZ" sz="1700" b="0" i="0">
                  <a:latin typeface="Times New Roman" pitchFamily="18" charset="0"/>
                </a:rPr>
                <a:t>”- мен билган маълумотларга мос;</a:t>
              </a:r>
            </a:p>
            <a:p>
              <a:pPr algn="just">
                <a:spcAft>
                  <a:spcPts val="1000"/>
                </a:spcAft>
                <a:defRPr/>
              </a:pPr>
              <a:r>
                <a:rPr lang="uz-Cyrl-UZ" sz="1700" b="0" i="0">
                  <a:latin typeface="Times New Roman" pitchFamily="18" charset="0"/>
                </a:rPr>
                <a:t>“</a:t>
              </a:r>
              <a:r>
                <a:rPr lang="ru-RU" sz="1700" b="0" i="0">
                  <a:latin typeface="Times New Roman" pitchFamily="18" charset="0"/>
                </a:rPr>
                <a:t>-</a:t>
              </a:r>
              <a:r>
                <a:rPr lang="uz-Cyrl-UZ" sz="1700" b="0" i="0">
                  <a:latin typeface="Times New Roman" pitchFamily="18" charset="0"/>
                </a:rPr>
                <a:t>“ - мен билган маълумотларга зид;</a:t>
              </a:r>
            </a:p>
            <a:p>
              <a:pPr algn="just">
                <a:defRPr/>
              </a:pPr>
              <a:r>
                <a:rPr lang="uz-Cyrl-UZ" sz="1700" b="0" i="0">
                  <a:latin typeface="Times New Roman" pitchFamily="18" charset="0"/>
                </a:rPr>
                <a:t>“+” - мен учун янги маълумот;</a:t>
              </a:r>
            </a:p>
            <a:p>
              <a:pPr algn="just">
                <a:defRPr/>
              </a:pPr>
              <a:r>
                <a:rPr lang="uz-Cyrl-UZ" sz="1700" b="0" i="0">
                  <a:latin typeface="Times New Roman" pitchFamily="18" charset="0"/>
                </a:rPr>
                <a:t>“?” - мен учун тушунарсиз ёки маълумотни аниқлаш, тўлдириш талаб этилади.</a:t>
              </a:r>
            </a:p>
            <a:p>
              <a:pPr>
                <a:defRPr/>
              </a:pPr>
              <a:endParaRPr lang="ru-RU" sz="3600"/>
            </a:p>
          </p:txBody>
        </p:sp>
      </p:gr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Grp="1" noChangeArrowheads="1"/>
          </p:cNvSpPr>
          <p:nvPr>
            <p:ph type="sldNum" sz="quarter" idx="12"/>
          </p:nvPr>
        </p:nvSpPr>
        <p:spPr/>
        <p:txBody>
          <a:bodyPr/>
          <a:lstStyle/>
          <a:p>
            <a:pPr>
              <a:defRPr/>
            </a:pPr>
            <a:fld id="{B787EF79-9C12-40F2-915D-892C057F0A8F}" type="slidenum">
              <a:rPr lang="ru-RU"/>
              <a:pPr>
                <a:defRPr/>
              </a:pPr>
              <a:t>32</a:t>
            </a:fld>
            <a:endParaRPr lang="ru-RU"/>
          </a:p>
        </p:txBody>
      </p:sp>
      <p:sp>
        <p:nvSpPr>
          <p:cNvPr id="27" name="Номер слайда 5"/>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A66FCD30-F6FA-4F69-8204-20D535A553FC}" type="slidenum">
              <a:rPr lang="ru-RU" sz="1400" b="0" i="0">
                <a:latin typeface="+mn-lt"/>
              </a:rPr>
              <a:pPr algn="r">
                <a:defRPr/>
              </a:pPr>
              <a:t>32</a:t>
            </a:fld>
            <a:endParaRPr lang="ru-RU" sz="1400" b="0" i="0">
              <a:latin typeface="+mn-lt"/>
            </a:endParaRPr>
          </a:p>
        </p:txBody>
      </p:sp>
      <p:sp>
        <p:nvSpPr>
          <p:cNvPr id="8196" name="Rectangle 2"/>
          <p:cNvSpPr>
            <a:spLocks noGrp="1" noChangeArrowheads="1"/>
          </p:cNvSpPr>
          <p:nvPr>
            <p:ph type="title"/>
          </p:nvPr>
        </p:nvSpPr>
        <p:spPr/>
        <p:txBody>
          <a:bodyPr/>
          <a:lstStyle/>
          <a:p>
            <a:pPr eaLnBrk="1" hangingPunct="1"/>
            <a:r>
              <a:rPr lang="ru-RU" sz="4000" b="1" smtClean="0"/>
              <a:t>Инсерт</a:t>
            </a:r>
            <a:r>
              <a:rPr lang="en-US" sz="4000" b="1" smtClean="0"/>
              <a:t> </a:t>
            </a:r>
            <a:r>
              <a:rPr lang="uz-Cyrl-UZ" sz="4000" b="1" smtClean="0"/>
              <a:t>жадвали</a:t>
            </a:r>
            <a:endParaRPr lang="ru-RU" sz="2400" b="1" smtClean="0">
              <a:latin typeface="Times New Roman" pitchFamily="18" charset="0"/>
            </a:endParaRPr>
          </a:p>
        </p:txBody>
      </p:sp>
      <p:graphicFrame>
        <p:nvGraphicFramePr>
          <p:cNvPr id="170063" name="Group 79"/>
          <p:cNvGraphicFramePr>
            <a:graphicFrameLocks noGrp="1"/>
          </p:cNvGraphicFramePr>
          <p:nvPr>
            <p:ph idx="1"/>
          </p:nvPr>
        </p:nvGraphicFramePr>
        <p:xfrm>
          <a:off x="685800" y="1981200"/>
          <a:ext cx="7772400" cy="4114801"/>
        </p:xfrm>
        <a:graphic>
          <a:graphicData uri="http://schemas.openxmlformats.org/drawingml/2006/table">
            <a:tbl>
              <a:tblPr/>
              <a:tblGrid>
                <a:gridCol w="1941513"/>
                <a:gridCol w="1943100"/>
                <a:gridCol w="1943100"/>
                <a:gridCol w="1944687"/>
              </a:tblGrid>
              <a:tr h="9366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Times New Roman" pitchFamily="18" charset="0"/>
                          <a:cs typeface="Times New Roman" pitchFamily="18" charset="0"/>
                        </a:rPr>
                        <a:t>V</a:t>
                      </a:r>
                      <a:endParaRPr kumimoji="0" lang="en-US" sz="4400" b="0" i="0" u="none" strike="noStrike" cap="none" normalizeH="0" baseline="0" smtClean="0">
                        <a:ln>
                          <a:noFill/>
                        </a:ln>
                        <a:solidFill>
                          <a:schemeClr val="tx1"/>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4400" b="0" i="0" u="none" strike="noStrike" cap="none" normalizeH="0" baseline="0" smtClean="0">
                        <a:ln>
                          <a:noFill/>
                        </a:ln>
                        <a:solidFill>
                          <a:schemeClr val="tx1"/>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4400" b="0" i="0" u="none" strike="noStrike" cap="none" normalizeH="0" baseline="0" smtClean="0">
                        <a:ln>
                          <a:noFill/>
                        </a:ln>
                        <a:solidFill>
                          <a:schemeClr val="tx1"/>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4400" b="0" i="0" u="none" strike="noStrike" cap="none" normalizeH="0" baseline="0" smtClean="0">
                        <a:ln>
                          <a:noFill/>
                        </a:ln>
                        <a:solidFill>
                          <a:schemeClr val="tx1"/>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5890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800" b="0"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800" b="0"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800" b="0"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800" b="0"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5890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800" b="0"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800" b="0"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800" b="0"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800" b="0"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ver dir="l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idx="4294967295"/>
          </p:nvPr>
        </p:nvSpPr>
        <p:spPr>
          <a:xfrm>
            <a:off x="0" y="214313"/>
            <a:ext cx="7943850" cy="2000250"/>
          </a:xfrm>
        </p:spPr>
        <p:txBody>
          <a:bodyPr>
            <a:normAutofit fontScale="90000"/>
          </a:bodyPr>
          <a:lstStyle/>
          <a:p>
            <a:pPr algn="l"/>
            <a:r>
              <a:rPr lang="en-US" sz="2400" b="1" smtClean="0"/>
              <a:t/>
            </a:r>
            <a:br>
              <a:rPr lang="en-US" sz="2400" b="1" smtClean="0"/>
            </a:br>
            <a:r>
              <a:rPr lang="ru-RU" sz="2400" b="1" smtClean="0"/>
              <a:t>                         </a:t>
            </a:r>
            <a:r>
              <a:rPr lang="en-US" sz="2600" b="1" smtClean="0">
                <a:solidFill>
                  <a:srgbClr val="B60AAE"/>
                </a:solidFill>
              </a:rPr>
              <a:t>SWOT</a:t>
            </a:r>
            <a:r>
              <a:rPr lang="ru-RU" sz="2600" b="1" smtClean="0">
                <a:solidFill>
                  <a:srgbClr val="B60AAE"/>
                </a:solidFill>
              </a:rPr>
              <a:t> (СВОТ)</a:t>
            </a:r>
            <a:r>
              <a:rPr lang="en-US" sz="2600" b="1" smtClean="0">
                <a:solidFill>
                  <a:srgbClr val="B60AAE"/>
                </a:solidFill>
              </a:rPr>
              <a:t> </a:t>
            </a:r>
            <a:r>
              <a:rPr lang="ru-RU" sz="2600" b="1" smtClean="0">
                <a:solidFill>
                  <a:srgbClr val="B60AAE"/>
                </a:solidFill>
              </a:rPr>
              <a:t>анализ </a:t>
            </a:r>
            <a:r>
              <a:rPr lang="en-US" sz="2400" b="1" smtClean="0"/>
              <a:t/>
            </a:r>
            <a:br>
              <a:rPr lang="en-US" sz="2400" b="1" smtClean="0"/>
            </a:br>
            <a:r>
              <a:rPr lang="en-US" sz="2400" b="1" smtClean="0">
                <a:solidFill>
                  <a:srgbClr val="FF0066"/>
                </a:solidFill>
              </a:rPr>
              <a:t>strength</a:t>
            </a:r>
            <a:r>
              <a:rPr lang="ru-RU" sz="2400" b="1" smtClean="0">
                <a:solidFill>
                  <a:srgbClr val="FF0066"/>
                </a:solidFill>
              </a:rPr>
              <a:t> </a:t>
            </a:r>
            <a:r>
              <a:rPr lang="ru-RU" sz="2400" b="1" smtClean="0">
                <a:solidFill>
                  <a:srgbClr val="190CC4"/>
                </a:solidFill>
              </a:rPr>
              <a:t>(</a:t>
            </a:r>
            <a:r>
              <a:rPr lang="uz-Cyrl-UZ" sz="2400" b="1" smtClean="0">
                <a:solidFill>
                  <a:srgbClr val="190CC4"/>
                </a:solidFill>
              </a:rPr>
              <a:t>КУЧ</a:t>
            </a:r>
            <a:r>
              <a:rPr lang="ru-RU" sz="2400" b="1" smtClean="0">
                <a:solidFill>
                  <a:srgbClr val="190CC4"/>
                </a:solidFill>
              </a:rPr>
              <a:t>)</a:t>
            </a:r>
            <a:r>
              <a:rPr lang="ru-RU" sz="2400" b="1" smtClean="0">
                <a:solidFill>
                  <a:srgbClr val="FF0066"/>
                </a:solidFill>
              </a:rPr>
              <a:t/>
            </a:r>
            <a:br>
              <a:rPr lang="ru-RU" sz="2400" b="1" smtClean="0">
                <a:solidFill>
                  <a:srgbClr val="FF0066"/>
                </a:solidFill>
              </a:rPr>
            </a:br>
            <a:r>
              <a:rPr lang="en-US" sz="2400" b="1" smtClean="0">
                <a:solidFill>
                  <a:srgbClr val="FF0066"/>
                </a:solidFill>
              </a:rPr>
              <a:t>weariness</a:t>
            </a:r>
            <a:r>
              <a:rPr lang="ru-RU" sz="2400" b="1" smtClean="0">
                <a:solidFill>
                  <a:srgbClr val="FF0066"/>
                </a:solidFill>
              </a:rPr>
              <a:t> </a:t>
            </a:r>
            <a:r>
              <a:rPr lang="ru-RU" sz="2400" b="1" smtClean="0">
                <a:solidFill>
                  <a:srgbClr val="190CC4"/>
                </a:solidFill>
              </a:rPr>
              <a:t>(ОЖИЗЛИК)</a:t>
            </a:r>
            <a:r>
              <a:rPr lang="ru-RU" sz="2400" b="1" smtClean="0">
                <a:solidFill>
                  <a:srgbClr val="FF0066"/>
                </a:solidFill>
              </a:rPr>
              <a:t/>
            </a:r>
            <a:br>
              <a:rPr lang="ru-RU" sz="2400" b="1" smtClean="0">
                <a:solidFill>
                  <a:srgbClr val="FF0066"/>
                </a:solidFill>
              </a:rPr>
            </a:br>
            <a:r>
              <a:rPr lang="en-US" sz="2400" b="1" smtClean="0">
                <a:solidFill>
                  <a:srgbClr val="FF0066"/>
                </a:solidFill>
              </a:rPr>
              <a:t>opportunity</a:t>
            </a:r>
            <a:r>
              <a:rPr lang="ru-RU" sz="2400" b="1" smtClean="0">
                <a:solidFill>
                  <a:srgbClr val="FF0066"/>
                </a:solidFill>
              </a:rPr>
              <a:t> </a:t>
            </a:r>
            <a:r>
              <a:rPr lang="ru-RU" sz="2400" b="1" smtClean="0">
                <a:solidFill>
                  <a:srgbClr val="190CC4"/>
                </a:solidFill>
              </a:rPr>
              <a:t>(</a:t>
            </a:r>
            <a:r>
              <a:rPr lang="uz-Cyrl-UZ" sz="2400" b="1" smtClean="0">
                <a:solidFill>
                  <a:srgbClr val="190CC4"/>
                </a:solidFill>
              </a:rPr>
              <a:t>ИМКОНИЯТ</a:t>
            </a:r>
            <a:r>
              <a:rPr lang="ru-RU" sz="2400" b="1" smtClean="0">
                <a:solidFill>
                  <a:srgbClr val="190CC4"/>
                </a:solidFill>
              </a:rPr>
              <a:t>)</a:t>
            </a:r>
            <a:r>
              <a:rPr lang="ru-RU" sz="2400" b="1" smtClean="0">
                <a:solidFill>
                  <a:srgbClr val="FF0066"/>
                </a:solidFill>
              </a:rPr>
              <a:t/>
            </a:r>
            <a:br>
              <a:rPr lang="ru-RU" sz="2400" b="1" smtClean="0">
                <a:solidFill>
                  <a:srgbClr val="FF0066"/>
                </a:solidFill>
              </a:rPr>
            </a:br>
            <a:r>
              <a:rPr lang="en-US" sz="2400" b="1" smtClean="0">
                <a:solidFill>
                  <a:srgbClr val="FF0066"/>
                </a:solidFill>
              </a:rPr>
              <a:t>threat</a:t>
            </a:r>
            <a:r>
              <a:rPr lang="ru-RU" sz="2400" b="1" smtClean="0">
                <a:solidFill>
                  <a:srgbClr val="FF0066"/>
                </a:solidFill>
              </a:rPr>
              <a:t> </a:t>
            </a:r>
            <a:r>
              <a:rPr lang="ru-RU" sz="2400" b="1" smtClean="0">
                <a:solidFill>
                  <a:srgbClr val="190CC4"/>
                </a:solidFill>
              </a:rPr>
              <a:t>(Тўсиқ)</a:t>
            </a:r>
            <a:r>
              <a:rPr lang="en-US" smtClean="0"/>
              <a:t/>
            </a:r>
            <a:br>
              <a:rPr lang="en-US" smtClean="0"/>
            </a:br>
            <a:endParaRPr lang="en-US" smtClean="0"/>
          </a:p>
        </p:txBody>
      </p:sp>
      <p:sp>
        <p:nvSpPr>
          <p:cNvPr id="28675" name="Content Placeholder 4"/>
          <p:cNvSpPr>
            <a:spLocks noGrp="1"/>
          </p:cNvSpPr>
          <p:nvPr>
            <p:ph sz="half" idx="4294967295"/>
          </p:nvPr>
        </p:nvSpPr>
        <p:spPr>
          <a:xfrm>
            <a:off x="0" y="1916113"/>
            <a:ext cx="4714875" cy="4656137"/>
          </a:xfrm>
        </p:spPr>
        <p:txBody>
          <a:bodyPr>
            <a:normAutofit/>
          </a:bodyPr>
          <a:lstStyle/>
          <a:p>
            <a:pPr>
              <a:buFontTx/>
              <a:buNone/>
            </a:pPr>
            <a:endParaRPr lang="en-US" sz="1400" dirty="0" smtClean="0"/>
          </a:p>
          <a:p>
            <a:r>
              <a:rPr lang="ru-RU" sz="1800" b="1" dirty="0" err="1" smtClean="0">
                <a:solidFill>
                  <a:srgbClr val="FF0066"/>
                </a:solidFill>
              </a:rPr>
              <a:t>Кучли</a:t>
            </a:r>
            <a:r>
              <a:rPr lang="ru-RU" sz="1800" b="1" dirty="0" smtClean="0">
                <a:solidFill>
                  <a:srgbClr val="FF0066"/>
                </a:solidFill>
              </a:rPr>
              <a:t> </a:t>
            </a:r>
            <a:r>
              <a:rPr lang="ru-RU" sz="1800" b="1" dirty="0" err="1" smtClean="0">
                <a:solidFill>
                  <a:srgbClr val="FF0066"/>
                </a:solidFill>
              </a:rPr>
              <a:t>томонлар</a:t>
            </a:r>
            <a:r>
              <a:rPr lang="ru-RU" sz="1800" b="1" dirty="0" smtClean="0">
                <a:solidFill>
                  <a:srgbClr val="FF0066"/>
                </a:solidFill>
              </a:rPr>
              <a:t>:</a:t>
            </a:r>
            <a:r>
              <a:rPr lang="ru-RU" sz="1800" dirty="0" smtClean="0">
                <a:solidFill>
                  <a:srgbClr val="190CC4"/>
                </a:solidFill>
              </a:rPr>
              <a:t> </a:t>
            </a:r>
          </a:p>
          <a:p>
            <a:pPr>
              <a:buFontTx/>
              <a:buNone/>
            </a:pPr>
            <a:r>
              <a:rPr lang="ru-RU" sz="1800" dirty="0" smtClean="0">
                <a:solidFill>
                  <a:srgbClr val="190CC4"/>
                </a:solidFill>
              </a:rPr>
              <a:t>     </a:t>
            </a:r>
            <a:r>
              <a:rPr lang="ru-RU" sz="1800" dirty="0" err="1" smtClean="0">
                <a:solidFill>
                  <a:srgbClr val="190CC4"/>
                </a:solidFill>
              </a:rPr>
              <a:t>бошқаларга нисбатан</a:t>
            </a:r>
            <a:r>
              <a:rPr lang="ru-RU" sz="1800" dirty="0" smtClean="0">
                <a:solidFill>
                  <a:srgbClr val="190CC4"/>
                </a:solidFill>
              </a:rPr>
              <a:t> </a:t>
            </a:r>
            <a:r>
              <a:rPr lang="ru-RU" sz="1800" dirty="0" err="1" smtClean="0">
                <a:solidFill>
                  <a:srgbClr val="190CC4"/>
                </a:solidFill>
              </a:rPr>
              <a:t>кучли</a:t>
            </a:r>
            <a:r>
              <a:rPr lang="ru-RU" sz="1800" dirty="0" smtClean="0">
                <a:solidFill>
                  <a:srgbClr val="190CC4"/>
                </a:solidFill>
              </a:rPr>
              <a:t> </a:t>
            </a:r>
            <a:r>
              <a:rPr lang="ru-RU" sz="1800" dirty="0" err="1" smtClean="0">
                <a:solidFill>
                  <a:srgbClr val="190CC4"/>
                </a:solidFill>
              </a:rPr>
              <a:t>томонларни</a:t>
            </a:r>
            <a:r>
              <a:rPr lang="ru-RU" sz="1800" dirty="0" smtClean="0">
                <a:solidFill>
                  <a:srgbClr val="190CC4"/>
                </a:solidFill>
              </a:rPr>
              <a:t> </a:t>
            </a:r>
            <a:r>
              <a:rPr lang="ru-RU" sz="1800" dirty="0" err="1" smtClean="0">
                <a:solidFill>
                  <a:srgbClr val="190CC4"/>
                </a:solidFill>
              </a:rPr>
              <a:t>топиш</a:t>
            </a:r>
            <a:r>
              <a:rPr lang="ru-RU" sz="1800" dirty="0" smtClean="0">
                <a:solidFill>
                  <a:srgbClr val="190CC4"/>
                </a:solidFill>
              </a:rPr>
              <a:t> </a:t>
            </a:r>
            <a:r>
              <a:rPr lang="ru-RU" sz="1800" dirty="0" err="1" smtClean="0">
                <a:solidFill>
                  <a:srgbClr val="190CC4"/>
                </a:solidFill>
              </a:rPr>
              <a:t>ва</a:t>
            </a:r>
            <a:r>
              <a:rPr lang="ru-RU" sz="1800" dirty="0" smtClean="0">
                <a:solidFill>
                  <a:srgbClr val="190CC4"/>
                </a:solidFill>
              </a:rPr>
              <a:t> </a:t>
            </a:r>
            <a:r>
              <a:rPr lang="ru-RU" sz="1800" dirty="0" err="1" smtClean="0">
                <a:solidFill>
                  <a:srgbClr val="190CC4"/>
                </a:solidFill>
              </a:rPr>
              <a:t>уларни</a:t>
            </a:r>
            <a:r>
              <a:rPr lang="ru-RU" sz="1800" dirty="0" smtClean="0">
                <a:solidFill>
                  <a:srgbClr val="190CC4"/>
                </a:solidFill>
              </a:rPr>
              <a:t> </a:t>
            </a:r>
            <a:r>
              <a:rPr lang="ru-RU" sz="1800" dirty="0" err="1" smtClean="0">
                <a:solidFill>
                  <a:srgbClr val="190CC4"/>
                </a:solidFill>
              </a:rPr>
              <a:t>кучайтириш</a:t>
            </a:r>
            <a:r>
              <a:rPr lang="ru-RU" sz="1800" dirty="0" smtClean="0">
                <a:solidFill>
                  <a:srgbClr val="190CC4"/>
                </a:solidFill>
              </a:rPr>
              <a:t>, </a:t>
            </a:r>
            <a:r>
              <a:rPr lang="ru-RU" sz="1800" dirty="0" err="1" smtClean="0">
                <a:solidFill>
                  <a:srgbClr val="190CC4"/>
                </a:solidFill>
              </a:rPr>
              <a:t>бошқалар олдида</a:t>
            </a:r>
            <a:r>
              <a:rPr lang="ru-RU" sz="1800" dirty="0" smtClean="0">
                <a:solidFill>
                  <a:srgbClr val="190CC4"/>
                </a:solidFill>
              </a:rPr>
              <a:t> </a:t>
            </a:r>
            <a:r>
              <a:rPr lang="ru-RU" sz="1800" dirty="0" err="1" smtClean="0">
                <a:solidFill>
                  <a:srgbClr val="190CC4"/>
                </a:solidFill>
              </a:rPr>
              <a:t>устунлик</a:t>
            </a:r>
            <a:r>
              <a:rPr lang="ru-RU" sz="1800" dirty="0" smtClean="0">
                <a:solidFill>
                  <a:srgbClr val="190CC4"/>
                </a:solidFill>
              </a:rPr>
              <a:t> </a:t>
            </a:r>
            <a:r>
              <a:rPr lang="ru-RU" sz="1800" dirty="0" err="1" smtClean="0">
                <a:solidFill>
                  <a:srgbClr val="190CC4"/>
                </a:solidFill>
              </a:rPr>
              <a:t>томонлар</a:t>
            </a:r>
            <a:endParaRPr lang="en-US" sz="1800" dirty="0" smtClean="0">
              <a:solidFill>
                <a:srgbClr val="190CC4"/>
              </a:solidFill>
            </a:endParaRPr>
          </a:p>
          <a:p>
            <a:r>
              <a:rPr lang="ru-RU" sz="1800" b="1" dirty="0" err="1" smtClean="0">
                <a:solidFill>
                  <a:srgbClr val="FF0066"/>
                </a:solidFill>
              </a:rPr>
              <a:t>Кучсиз</a:t>
            </a:r>
            <a:r>
              <a:rPr lang="ru-RU" sz="1800" b="1" dirty="0" smtClean="0">
                <a:solidFill>
                  <a:srgbClr val="FF0066"/>
                </a:solidFill>
              </a:rPr>
              <a:t> </a:t>
            </a:r>
            <a:r>
              <a:rPr lang="ru-RU" sz="1800" b="1" dirty="0" err="1" smtClean="0">
                <a:solidFill>
                  <a:srgbClr val="FF0066"/>
                </a:solidFill>
              </a:rPr>
              <a:t>томонлар</a:t>
            </a:r>
            <a:r>
              <a:rPr lang="ru-RU" sz="1800" dirty="0" smtClean="0">
                <a:solidFill>
                  <a:srgbClr val="FF0066"/>
                </a:solidFill>
              </a:rPr>
              <a:t>: </a:t>
            </a:r>
            <a:endParaRPr lang="ru-RU" sz="1800" dirty="0" smtClean="0">
              <a:solidFill>
                <a:srgbClr val="190CC4"/>
              </a:solidFill>
            </a:endParaRPr>
          </a:p>
          <a:p>
            <a:pPr>
              <a:buFontTx/>
              <a:buNone/>
            </a:pPr>
            <a:r>
              <a:rPr lang="ru-RU" sz="1800" dirty="0" smtClean="0">
                <a:solidFill>
                  <a:srgbClr val="190CC4"/>
                </a:solidFill>
              </a:rPr>
              <a:t>     </a:t>
            </a:r>
            <a:r>
              <a:rPr lang="ru-RU" sz="1800" dirty="0" err="1" smtClean="0">
                <a:solidFill>
                  <a:srgbClr val="190CC4"/>
                </a:solidFill>
              </a:rPr>
              <a:t>бошқалар олдида</a:t>
            </a:r>
            <a:r>
              <a:rPr lang="ru-RU" sz="1800" dirty="0" smtClean="0">
                <a:solidFill>
                  <a:srgbClr val="190CC4"/>
                </a:solidFill>
              </a:rPr>
              <a:t> </a:t>
            </a:r>
            <a:r>
              <a:rPr lang="ru-RU" sz="1800" dirty="0" err="1" smtClean="0">
                <a:solidFill>
                  <a:srgbClr val="190CC4"/>
                </a:solidFill>
              </a:rPr>
              <a:t>ожизлик</a:t>
            </a:r>
            <a:r>
              <a:rPr lang="ru-RU" sz="1800" dirty="0" smtClean="0">
                <a:solidFill>
                  <a:srgbClr val="190CC4"/>
                </a:solidFill>
              </a:rPr>
              <a:t> </a:t>
            </a:r>
            <a:r>
              <a:rPr lang="ru-RU" sz="1800" dirty="0" err="1" smtClean="0">
                <a:solidFill>
                  <a:srgbClr val="190CC4"/>
                </a:solidFill>
              </a:rPr>
              <a:t>томонлари</a:t>
            </a:r>
            <a:endParaRPr lang="en-US" sz="1800" dirty="0" smtClean="0">
              <a:solidFill>
                <a:srgbClr val="190CC4"/>
              </a:solidFill>
            </a:endParaRPr>
          </a:p>
          <a:p>
            <a:r>
              <a:rPr lang="ru-RU" sz="1800" b="1" dirty="0" err="1" smtClean="0">
                <a:solidFill>
                  <a:srgbClr val="FF0066"/>
                </a:solidFill>
              </a:rPr>
              <a:t>Имкониятлар</a:t>
            </a:r>
            <a:r>
              <a:rPr lang="ru-RU" sz="1800" b="1" dirty="0" smtClean="0">
                <a:solidFill>
                  <a:srgbClr val="FF0066"/>
                </a:solidFill>
              </a:rPr>
              <a:t>:</a:t>
            </a:r>
          </a:p>
          <a:p>
            <a:pPr>
              <a:buFontTx/>
              <a:buNone/>
            </a:pPr>
            <a:r>
              <a:rPr lang="ru-RU" sz="1800" dirty="0" smtClean="0">
                <a:solidFill>
                  <a:srgbClr val="FF0066"/>
                </a:solidFill>
              </a:rPr>
              <a:t>     </a:t>
            </a:r>
            <a:r>
              <a:rPr lang="ru-RU" sz="1800" dirty="0" err="1" smtClean="0">
                <a:solidFill>
                  <a:srgbClr val="0000FF"/>
                </a:solidFill>
              </a:rPr>
              <a:t>фойдани</a:t>
            </a:r>
            <a:r>
              <a:rPr lang="ru-RU" sz="1800" dirty="0" smtClean="0">
                <a:solidFill>
                  <a:srgbClr val="0000FF"/>
                </a:solidFill>
              </a:rPr>
              <a:t> </a:t>
            </a:r>
            <a:r>
              <a:rPr lang="ru-RU" sz="1800" dirty="0" err="1" smtClean="0">
                <a:solidFill>
                  <a:srgbClr val="0000FF"/>
                </a:solidFill>
              </a:rPr>
              <a:t>топиш</a:t>
            </a:r>
            <a:r>
              <a:rPr lang="ru-RU" sz="1800" dirty="0" smtClean="0">
                <a:solidFill>
                  <a:srgbClr val="0000FF"/>
                </a:solidFill>
              </a:rPr>
              <a:t> </a:t>
            </a:r>
            <a:r>
              <a:rPr lang="ru-RU" sz="1800" dirty="0" err="1" smtClean="0">
                <a:solidFill>
                  <a:srgbClr val="0000FF"/>
                </a:solidFill>
              </a:rPr>
              <a:t>ва</a:t>
            </a:r>
            <a:r>
              <a:rPr lang="ru-RU" sz="1800" dirty="0" smtClean="0">
                <a:solidFill>
                  <a:srgbClr val="0000FF"/>
                </a:solidFill>
              </a:rPr>
              <a:t> </a:t>
            </a:r>
            <a:r>
              <a:rPr lang="ru-RU" sz="1800" dirty="0" err="1" smtClean="0">
                <a:solidFill>
                  <a:srgbClr val="0000FF"/>
                </a:solidFill>
              </a:rPr>
              <a:t>кўпайтириш</a:t>
            </a:r>
            <a:r>
              <a:rPr lang="ru-RU" sz="1800" dirty="0" smtClean="0">
                <a:solidFill>
                  <a:srgbClr val="0000FF"/>
                </a:solidFill>
              </a:rPr>
              <a:t> </a:t>
            </a:r>
            <a:r>
              <a:rPr lang="ru-RU" sz="1800" dirty="0" err="1" smtClean="0">
                <a:solidFill>
                  <a:srgbClr val="0000FF"/>
                </a:solidFill>
              </a:rPr>
              <a:t>учун</a:t>
            </a:r>
            <a:r>
              <a:rPr lang="ru-RU" sz="1800" dirty="0" smtClean="0">
                <a:solidFill>
                  <a:srgbClr val="0000FF"/>
                </a:solidFill>
              </a:rPr>
              <a:t> </a:t>
            </a:r>
            <a:r>
              <a:rPr lang="ru-RU" sz="1800" dirty="0" err="1" smtClean="0">
                <a:solidFill>
                  <a:srgbClr val="0000FF"/>
                </a:solidFill>
              </a:rPr>
              <a:t>имкониялар</a:t>
            </a:r>
            <a:r>
              <a:rPr lang="ru-RU" sz="1800" dirty="0" smtClean="0">
                <a:solidFill>
                  <a:srgbClr val="0000FF"/>
                </a:solidFill>
              </a:rPr>
              <a:t> </a:t>
            </a:r>
            <a:r>
              <a:rPr lang="ru-RU" sz="1800" dirty="0" err="1" smtClean="0">
                <a:solidFill>
                  <a:srgbClr val="0000FF"/>
                </a:solidFill>
              </a:rPr>
              <a:t>мавжудлиги</a:t>
            </a:r>
            <a:r>
              <a:rPr lang="ru-RU" sz="1800" dirty="0" smtClean="0">
                <a:solidFill>
                  <a:srgbClr val="0000FF"/>
                </a:solidFill>
              </a:rPr>
              <a:t> </a:t>
            </a:r>
            <a:endParaRPr lang="en-US" sz="1800" dirty="0" smtClean="0">
              <a:solidFill>
                <a:srgbClr val="0000FF"/>
              </a:solidFill>
            </a:endParaRPr>
          </a:p>
          <a:p>
            <a:r>
              <a:rPr lang="ru-RU" sz="1800" b="1" dirty="0" err="1" smtClean="0">
                <a:solidFill>
                  <a:srgbClr val="FF0066"/>
                </a:solidFill>
              </a:rPr>
              <a:t>Тўсиқлар:</a:t>
            </a:r>
            <a:r>
              <a:rPr lang="ru-RU" sz="1800" b="1" dirty="0" smtClean="0">
                <a:solidFill>
                  <a:srgbClr val="190CC4"/>
                </a:solidFill>
              </a:rPr>
              <a:t> </a:t>
            </a:r>
          </a:p>
          <a:p>
            <a:pPr>
              <a:buFontTx/>
              <a:buNone/>
            </a:pPr>
            <a:r>
              <a:rPr lang="ru-RU" sz="1800" b="1" dirty="0" smtClean="0">
                <a:solidFill>
                  <a:srgbClr val="190CC4"/>
                </a:solidFill>
              </a:rPr>
              <a:t>      </a:t>
            </a:r>
            <a:r>
              <a:rPr lang="ru-RU" sz="1800" dirty="0" err="1" smtClean="0">
                <a:solidFill>
                  <a:srgbClr val="190CC4"/>
                </a:solidFill>
              </a:rPr>
              <a:t>ташқи ва</a:t>
            </a:r>
            <a:r>
              <a:rPr lang="ru-RU" sz="1800" dirty="0" smtClean="0">
                <a:solidFill>
                  <a:srgbClr val="190CC4"/>
                </a:solidFill>
              </a:rPr>
              <a:t> </a:t>
            </a:r>
            <a:r>
              <a:rPr lang="ru-RU" sz="1800" dirty="0" err="1" smtClean="0">
                <a:solidFill>
                  <a:srgbClr val="190CC4"/>
                </a:solidFill>
              </a:rPr>
              <a:t>ички</a:t>
            </a:r>
            <a:r>
              <a:rPr lang="ru-RU" sz="1800" dirty="0" smtClean="0">
                <a:solidFill>
                  <a:srgbClr val="190CC4"/>
                </a:solidFill>
              </a:rPr>
              <a:t> </a:t>
            </a:r>
            <a:r>
              <a:rPr lang="ru-RU" sz="1800" dirty="0" err="1" smtClean="0">
                <a:solidFill>
                  <a:srgbClr val="190CC4"/>
                </a:solidFill>
              </a:rPr>
              <a:t>жиҳатдан турли</a:t>
            </a:r>
            <a:r>
              <a:rPr lang="ru-RU" sz="1800" dirty="0" smtClean="0">
                <a:solidFill>
                  <a:srgbClr val="190CC4"/>
                </a:solidFill>
              </a:rPr>
              <a:t> </a:t>
            </a:r>
            <a:r>
              <a:rPr lang="ru-RU" sz="1800" dirty="0" err="1" smtClean="0">
                <a:solidFill>
                  <a:srgbClr val="190CC4"/>
                </a:solidFill>
              </a:rPr>
              <a:t>тўсиқларнинг мавжудлиги</a:t>
            </a:r>
            <a:r>
              <a:rPr lang="ru-RU" sz="1800" dirty="0" smtClean="0">
                <a:solidFill>
                  <a:srgbClr val="190CC4"/>
                </a:solidFill>
              </a:rPr>
              <a:t> , </a:t>
            </a:r>
            <a:r>
              <a:rPr lang="ru-RU" sz="1800" dirty="0" err="1" smtClean="0">
                <a:solidFill>
                  <a:srgbClr val="190CC4"/>
                </a:solidFill>
              </a:rPr>
              <a:t>муаммоларнинг</a:t>
            </a:r>
            <a:r>
              <a:rPr lang="ru-RU" sz="1800" dirty="0" smtClean="0">
                <a:solidFill>
                  <a:srgbClr val="190CC4"/>
                </a:solidFill>
              </a:rPr>
              <a:t> </a:t>
            </a:r>
            <a:r>
              <a:rPr lang="ru-RU" sz="1800" dirty="0" err="1" smtClean="0">
                <a:solidFill>
                  <a:srgbClr val="190CC4"/>
                </a:solidFill>
              </a:rPr>
              <a:t>мавжудлиги</a:t>
            </a:r>
            <a:endParaRPr lang="ru-RU" sz="1800" dirty="0" smtClean="0">
              <a:solidFill>
                <a:srgbClr val="190CC4"/>
              </a:solidFill>
            </a:endParaRPr>
          </a:p>
          <a:p>
            <a:pPr>
              <a:buFontTx/>
              <a:buNone/>
            </a:pPr>
            <a:endParaRPr lang="en-US" sz="1800" dirty="0" smtClean="0">
              <a:solidFill>
                <a:srgbClr val="190CC4"/>
              </a:solidFill>
            </a:endParaRPr>
          </a:p>
        </p:txBody>
      </p:sp>
      <p:sp>
        <p:nvSpPr>
          <p:cNvPr id="28676" name="Text Placeholder 5"/>
          <p:cNvSpPr>
            <a:spLocks noGrp="1"/>
          </p:cNvSpPr>
          <p:nvPr>
            <p:ph type="body" sz="quarter" idx="4294967295"/>
          </p:nvPr>
        </p:nvSpPr>
        <p:spPr>
          <a:xfrm>
            <a:off x="5214938" y="642938"/>
            <a:ext cx="3929062" cy="2428875"/>
          </a:xfrm>
        </p:spPr>
        <p:txBody>
          <a:bodyPr>
            <a:normAutofit/>
          </a:bodyPr>
          <a:lstStyle/>
          <a:p>
            <a:pPr>
              <a:buFontTx/>
              <a:buNone/>
            </a:pPr>
            <a:r>
              <a:rPr lang="ru-RU" sz="1200" b="1" smtClean="0">
                <a:solidFill>
                  <a:srgbClr val="B60AAE"/>
                </a:solidFill>
              </a:rPr>
              <a:t> </a:t>
            </a:r>
            <a:r>
              <a:rPr lang="en-US" sz="2400" b="1" smtClean="0">
                <a:solidFill>
                  <a:srgbClr val="190CC4"/>
                </a:solidFill>
              </a:rPr>
              <a:t>Albert S Humphrey</a:t>
            </a:r>
            <a:endParaRPr lang="ru-RU" sz="2400" b="1" smtClean="0">
              <a:solidFill>
                <a:srgbClr val="190CC4"/>
              </a:solidFill>
            </a:endParaRPr>
          </a:p>
          <a:p>
            <a:r>
              <a:rPr lang="en-US" sz="1200" b="1" smtClean="0"/>
              <a:t>Born</a:t>
            </a:r>
            <a:r>
              <a:rPr lang="en-US" sz="1200" smtClean="0"/>
              <a:t> 2 June 1926</a:t>
            </a:r>
            <a:r>
              <a:rPr lang="ru-RU" sz="1200" smtClean="0"/>
              <a:t> </a:t>
            </a:r>
            <a:r>
              <a:rPr lang="en-US" sz="1200" smtClean="0"/>
              <a:t>(1926-06-02) </a:t>
            </a:r>
            <a:endParaRPr lang="ru-RU" sz="1200" smtClean="0"/>
          </a:p>
          <a:p>
            <a:r>
              <a:rPr lang="en-US" sz="1200" b="1" smtClean="0"/>
              <a:t>Died</a:t>
            </a:r>
            <a:r>
              <a:rPr lang="en-US" sz="1200" smtClean="0"/>
              <a:t> 31 October 2005</a:t>
            </a:r>
            <a:r>
              <a:rPr lang="ru-RU" sz="1200" smtClean="0"/>
              <a:t> </a:t>
            </a:r>
            <a:r>
              <a:rPr lang="en-US" sz="1200" smtClean="0"/>
              <a:t>(2005-10-31) (aged 79) </a:t>
            </a:r>
            <a:endParaRPr lang="ru-RU" sz="1200" smtClean="0"/>
          </a:p>
          <a:p>
            <a:r>
              <a:rPr lang="en-US" sz="1200" b="1" smtClean="0"/>
              <a:t>Fields</a:t>
            </a:r>
            <a:r>
              <a:rPr lang="en-US" sz="1200" smtClean="0"/>
              <a:t> Management </a:t>
            </a:r>
            <a:endParaRPr lang="ru-RU" sz="1200" smtClean="0"/>
          </a:p>
          <a:p>
            <a:r>
              <a:rPr lang="en-US" sz="1200" b="1" smtClean="0"/>
              <a:t>Institutions</a:t>
            </a:r>
            <a:r>
              <a:rPr lang="en-US" sz="1200" smtClean="0"/>
              <a:t> Stanford Research Institute </a:t>
            </a:r>
            <a:endParaRPr lang="ru-RU" sz="1200" smtClean="0"/>
          </a:p>
          <a:p>
            <a:r>
              <a:rPr lang="en-US" sz="1200" b="1" smtClean="0"/>
              <a:t>Alma mater </a:t>
            </a:r>
            <a:r>
              <a:rPr lang="en-US" sz="1200" smtClean="0"/>
              <a:t>University of Illinois (B.Sc.), M.I.T. (M.Sc.), Harvard University (MBA</a:t>
            </a:r>
            <a:r>
              <a:rPr lang="ru-RU" sz="1200" smtClean="0"/>
              <a:t>)</a:t>
            </a:r>
            <a:r>
              <a:rPr lang="en-US" sz="1200" smtClean="0"/>
              <a:t> </a:t>
            </a:r>
            <a:endParaRPr lang="ru-RU" sz="1200" smtClean="0"/>
          </a:p>
          <a:p>
            <a:r>
              <a:rPr lang="en-US" sz="1200" b="1" smtClean="0"/>
              <a:t>Known</a:t>
            </a:r>
            <a:r>
              <a:rPr lang="en-US" sz="1200" smtClean="0"/>
              <a:t> for SWOT analysis</a:t>
            </a:r>
            <a:endParaRPr lang="ru-RU" sz="1200" smtClean="0"/>
          </a:p>
          <a:p>
            <a:pPr>
              <a:buFontTx/>
              <a:buNone/>
            </a:pPr>
            <a:r>
              <a:rPr lang="ru-RU" sz="2000" b="1" smtClean="0">
                <a:solidFill>
                  <a:srgbClr val="B60AAE"/>
                </a:solidFill>
              </a:rPr>
              <a:t>                    </a:t>
            </a:r>
            <a:endParaRPr lang="en-US" sz="2000" smtClean="0">
              <a:solidFill>
                <a:srgbClr val="B60AAE"/>
              </a:solidFill>
            </a:endParaRPr>
          </a:p>
        </p:txBody>
      </p:sp>
      <p:pic>
        <p:nvPicPr>
          <p:cNvPr id="28677" name="Content Placeholder 7" descr="225px-Albert_S_Humphrey_passport_picture.jpg"/>
          <p:cNvPicPr>
            <a:picLocks noGrp="1" noChangeAspect="1"/>
          </p:cNvPicPr>
          <p:nvPr>
            <p:ph sz="quarter" idx="4294967295"/>
          </p:nvPr>
        </p:nvPicPr>
        <p:blipFill>
          <a:blip r:embed="rId2" cstate="print"/>
          <a:srcRect/>
          <a:stretch>
            <a:fillRect/>
          </a:stretch>
        </p:blipFill>
        <p:spPr>
          <a:xfrm>
            <a:off x="6143625" y="2928938"/>
            <a:ext cx="3000375" cy="3786187"/>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linds(horizontal)">
                                      <p:cBhvr>
                                        <p:cTn id="7" dur="500"/>
                                        <p:tgtEl>
                                          <p:spTgt spid="286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676">
                                            <p:txEl>
                                              <p:pRg st="0" end="0"/>
                                            </p:txEl>
                                          </p:spTgt>
                                        </p:tgtEl>
                                        <p:attrNameLst>
                                          <p:attrName>style.visibility</p:attrName>
                                        </p:attrNameLst>
                                      </p:cBhvr>
                                      <p:to>
                                        <p:strVal val="visible"/>
                                      </p:to>
                                    </p:set>
                                    <p:animEffect transition="in" filter="blinds(horizontal)">
                                      <p:cBhvr>
                                        <p:cTn id="12" dur="500"/>
                                        <p:tgtEl>
                                          <p:spTgt spid="2867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8677"/>
                                        </p:tgtEl>
                                        <p:attrNameLst>
                                          <p:attrName>style.visibility</p:attrName>
                                        </p:attrNameLst>
                                      </p:cBhvr>
                                      <p:to>
                                        <p:strVal val="visible"/>
                                      </p:to>
                                    </p:set>
                                    <p:animEffect transition="in" filter="blinds(horizontal)">
                                      <p:cBhvr>
                                        <p:cTn id="17" dur="500"/>
                                        <p:tgtEl>
                                          <p:spTgt spid="2867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8676">
                                            <p:txEl>
                                              <p:pRg st="1" end="1"/>
                                            </p:txEl>
                                          </p:spTgt>
                                        </p:tgtEl>
                                        <p:attrNameLst>
                                          <p:attrName>style.visibility</p:attrName>
                                        </p:attrNameLst>
                                      </p:cBhvr>
                                      <p:to>
                                        <p:strVal val="visible"/>
                                      </p:to>
                                    </p:set>
                                    <p:animEffect transition="in" filter="blinds(horizontal)">
                                      <p:cBhvr>
                                        <p:cTn id="22" dur="500"/>
                                        <p:tgtEl>
                                          <p:spTgt spid="28676">
                                            <p:txEl>
                                              <p:pRg st="1" end="1"/>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28676">
                                            <p:txEl>
                                              <p:pRg st="2" end="2"/>
                                            </p:txEl>
                                          </p:spTgt>
                                        </p:tgtEl>
                                        <p:attrNameLst>
                                          <p:attrName>style.visibility</p:attrName>
                                        </p:attrNameLst>
                                      </p:cBhvr>
                                      <p:to>
                                        <p:strVal val="visible"/>
                                      </p:to>
                                    </p:set>
                                    <p:animEffect transition="in" filter="blinds(horizontal)">
                                      <p:cBhvr>
                                        <p:cTn id="25" dur="500"/>
                                        <p:tgtEl>
                                          <p:spTgt spid="28676">
                                            <p:txEl>
                                              <p:pRg st="2" end="2"/>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28676">
                                            <p:txEl>
                                              <p:pRg st="3" end="3"/>
                                            </p:txEl>
                                          </p:spTgt>
                                        </p:tgtEl>
                                        <p:attrNameLst>
                                          <p:attrName>style.visibility</p:attrName>
                                        </p:attrNameLst>
                                      </p:cBhvr>
                                      <p:to>
                                        <p:strVal val="visible"/>
                                      </p:to>
                                    </p:set>
                                    <p:animEffect transition="in" filter="blinds(horizontal)">
                                      <p:cBhvr>
                                        <p:cTn id="28" dur="500"/>
                                        <p:tgtEl>
                                          <p:spTgt spid="28676">
                                            <p:txEl>
                                              <p:pRg st="3" end="3"/>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28676">
                                            <p:txEl>
                                              <p:pRg st="4" end="4"/>
                                            </p:txEl>
                                          </p:spTgt>
                                        </p:tgtEl>
                                        <p:attrNameLst>
                                          <p:attrName>style.visibility</p:attrName>
                                        </p:attrNameLst>
                                      </p:cBhvr>
                                      <p:to>
                                        <p:strVal val="visible"/>
                                      </p:to>
                                    </p:set>
                                    <p:animEffect transition="in" filter="blinds(horizontal)">
                                      <p:cBhvr>
                                        <p:cTn id="31" dur="500"/>
                                        <p:tgtEl>
                                          <p:spTgt spid="28676">
                                            <p:txEl>
                                              <p:pRg st="4" end="4"/>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28676">
                                            <p:txEl>
                                              <p:pRg st="5" end="5"/>
                                            </p:txEl>
                                          </p:spTgt>
                                        </p:tgtEl>
                                        <p:attrNameLst>
                                          <p:attrName>style.visibility</p:attrName>
                                        </p:attrNameLst>
                                      </p:cBhvr>
                                      <p:to>
                                        <p:strVal val="visible"/>
                                      </p:to>
                                    </p:set>
                                    <p:animEffect transition="in" filter="blinds(horizontal)">
                                      <p:cBhvr>
                                        <p:cTn id="34" dur="500"/>
                                        <p:tgtEl>
                                          <p:spTgt spid="28676">
                                            <p:txEl>
                                              <p:pRg st="5" end="5"/>
                                            </p:txEl>
                                          </p:spTgt>
                                        </p:tgtEl>
                                      </p:cBhvr>
                                    </p:animEffect>
                                  </p:childTnLst>
                                </p:cTn>
                              </p:par>
                              <p:par>
                                <p:cTn id="35" presetID="3" presetClass="entr" presetSubtype="10" fill="hold" nodeType="withEffect">
                                  <p:stCondLst>
                                    <p:cond delay="0"/>
                                  </p:stCondLst>
                                  <p:childTnLst>
                                    <p:set>
                                      <p:cBhvr>
                                        <p:cTn id="36" dur="1" fill="hold">
                                          <p:stCondLst>
                                            <p:cond delay="0"/>
                                          </p:stCondLst>
                                        </p:cTn>
                                        <p:tgtEl>
                                          <p:spTgt spid="28676">
                                            <p:txEl>
                                              <p:pRg st="6" end="6"/>
                                            </p:txEl>
                                          </p:spTgt>
                                        </p:tgtEl>
                                        <p:attrNameLst>
                                          <p:attrName>style.visibility</p:attrName>
                                        </p:attrNameLst>
                                      </p:cBhvr>
                                      <p:to>
                                        <p:strVal val="visible"/>
                                      </p:to>
                                    </p:set>
                                    <p:animEffect transition="in" filter="blinds(horizontal)">
                                      <p:cBhvr>
                                        <p:cTn id="37" dur="500"/>
                                        <p:tgtEl>
                                          <p:spTgt spid="2867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28675">
                                            <p:txEl>
                                              <p:pRg st="1" end="1"/>
                                            </p:txEl>
                                          </p:spTgt>
                                        </p:tgtEl>
                                        <p:attrNameLst>
                                          <p:attrName>style.visibility</p:attrName>
                                        </p:attrNameLst>
                                      </p:cBhvr>
                                      <p:to>
                                        <p:strVal val="visible"/>
                                      </p:to>
                                    </p:set>
                                    <p:animEffect transition="in" filter="blinds(horizontal)">
                                      <p:cBhvr>
                                        <p:cTn id="42" dur="500"/>
                                        <p:tgtEl>
                                          <p:spTgt spid="28675">
                                            <p:txEl>
                                              <p:pRg st="1" end="1"/>
                                            </p:txEl>
                                          </p:spTgt>
                                        </p:tgtEl>
                                      </p:cBhvr>
                                    </p:animEffect>
                                  </p:childTnLst>
                                </p:cTn>
                              </p:par>
                              <p:par>
                                <p:cTn id="43" presetID="3" presetClass="entr" presetSubtype="10" fill="hold" nodeType="withEffect">
                                  <p:stCondLst>
                                    <p:cond delay="0"/>
                                  </p:stCondLst>
                                  <p:childTnLst>
                                    <p:set>
                                      <p:cBhvr>
                                        <p:cTn id="44" dur="1" fill="hold">
                                          <p:stCondLst>
                                            <p:cond delay="0"/>
                                          </p:stCondLst>
                                        </p:cTn>
                                        <p:tgtEl>
                                          <p:spTgt spid="28675">
                                            <p:txEl>
                                              <p:pRg st="2" end="2"/>
                                            </p:txEl>
                                          </p:spTgt>
                                        </p:tgtEl>
                                        <p:attrNameLst>
                                          <p:attrName>style.visibility</p:attrName>
                                        </p:attrNameLst>
                                      </p:cBhvr>
                                      <p:to>
                                        <p:strVal val="visible"/>
                                      </p:to>
                                    </p:set>
                                    <p:animEffect transition="in" filter="blinds(horizontal)">
                                      <p:cBhvr>
                                        <p:cTn id="45" dur="500"/>
                                        <p:tgtEl>
                                          <p:spTgt spid="28675">
                                            <p:txEl>
                                              <p:pRg st="2" end="2"/>
                                            </p:txEl>
                                          </p:spTgt>
                                        </p:tgtEl>
                                      </p:cBhvr>
                                    </p:animEffect>
                                  </p:childTnLst>
                                </p:cTn>
                              </p:par>
                              <p:par>
                                <p:cTn id="46" presetID="3" presetClass="entr" presetSubtype="10" fill="hold" nodeType="withEffect">
                                  <p:stCondLst>
                                    <p:cond delay="0"/>
                                  </p:stCondLst>
                                  <p:childTnLst>
                                    <p:set>
                                      <p:cBhvr>
                                        <p:cTn id="47" dur="1" fill="hold">
                                          <p:stCondLst>
                                            <p:cond delay="0"/>
                                          </p:stCondLst>
                                        </p:cTn>
                                        <p:tgtEl>
                                          <p:spTgt spid="28675">
                                            <p:txEl>
                                              <p:pRg st="3" end="3"/>
                                            </p:txEl>
                                          </p:spTgt>
                                        </p:tgtEl>
                                        <p:attrNameLst>
                                          <p:attrName>style.visibility</p:attrName>
                                        </p:attrNameLst>
                                      </p:cBhvr>
                                      <p:to>
                                        <p:strVal val="visible"/>
                                      </p:to>
                                    </p:set>
                                    <p:animEffect transition="in" filter="blinds(horizontal)">
                                      <p:cBhvr>
                                        <p:cTn id="48" dur="500"/>
                                        <p:tgtEl>
                                          <p:spTgt spid="28675">
                                            <p:txEl>
                                              <p:pRg st="3" end="3"/>
                                            </p:txEl>
                                          </p:spTgt>
                                        </p:tgtEl>
                                      </p:cBhvr>
                                    </p:animEffect>
                                  </p:childTnLst>
                                </p:cTn>
                              </p:par>
                              <p:par>
                                <p:cTn id="49" presetID="3" presetClass="entr" presetSubtype="10" fill="hold" nodeType="withEffect">
                                  <p:stCondLst>
                                    <p:cond delay="0"/>
                                  </p:stCondLst>
                                  <p:childTnLst>
                                    <p:set>
                                      <p:cBhvr>
                                        <p:cTn id="50" dur="1" fill="hold">
                                          <p:stCondLst>
                                            <p:cond delay="0"/>
                                          </p:stCondLst>
                                        </p:cTn>
                                        <p:tgtEl>
                                          <p:spTgt spid="28675">
                                            <p:txEl>
                                              <p:pRg st="4" end="4"/>
                                            </p:txEl>
                                          </p:spTgt>
                                        </p:tgtEl>
                                        <p:attrNameLst>
                                          <p:attrName>style.visibility</p:attrName>
                                        </p:attrNameLst>
                                      </p:cBhvr>
                                      <p:to>
                                        <p:strVal val="visible"/>
                                      </p:to>
                                    </p:set>
                                    <p:animEffect transition="in" filter="blinds(horizontal)">
                                      <p:cBhvr>
                                        <p:cTn id="51" dur="500"/>
                                        <p:tgtEl>
                                          <p:spTgt spid="28675">
                                            <p:txEl>
                                              <p:pRg st="4" end="4"/>
                                            </p:txEl>
                                          </p:spTgt>
                                        </p:tgtEl>
                                      </p:cBhvr>
                                    </p:animEffect>
                                  </p:childTnLst>
                                </p:cTn>
                              </p:par>
                              <p:par>
                                <p:cTn id="52" presetID="3" presetClass="entr" presetSubtype="10" fill="hold" nodeType="withEffect">
                                  <p:stCondLst>
                                    <p:cond delay="0"/>
                                  </p:stCondLst>
                                  <p:childTnLst>
                                    <p:set>
                                      <p:cBhvr>
                                        <p:cTn id="53" dur="1" fill="hold">
                                          <p:stCondLst>
                                            <p:cond delay="0"/>
                                          </p:stCondLst>
                                        </p:cTn>
                                        <p:tgtEl>
                                          <p:spTgt spid="28675">
                                            <p:txEl>
                                              <p:pRg st="5" end="5"/>
                                            </p:txEl>
                                          </p:spTgt>
                                        </p:tgtEl>
                                        <p:attrNameLst>
                                          <p:attrName>style.visibility</p:attrName>
                                        </p:attrNameLst>
                                      </p:cBhvr>
                                      <p:to>
                                        <p:strVal val="visible"/>
                                      </p:to>
                                    </p:set>
                                    <p:animEffect transition="in" filter="blinds(horizontal)">
                                      <p:cBhvr>
                                        <p:cTn id="54" dur="500"/>
                                        <p:tgtEl>
                                          <p:spTgt spid="28675">
                                            <p:txEl>
                                              <p:pRg st="5" end="5"/>
                                            </p:txEl>
                                          </p:spTgt>
                                        </p:tgtEl>
                                      </p:cBhvr>
                                    </p:animEffect>
                                  </p:childTnLst>
                                </p:cTn>
                              </p:par>
                              <p:par>
                                <p:cTn id="55" presetID="3" presetClass="entr" presetSubtype="10" fill="hold" nodeType="withEffect">
                                  <p:stCondLst>
                                    <p:cond delay="0"/>
                                  </p:stCondLst>
                                  <p:childTnLst>
                                    <p:set>
                                      <p:cBhvr>
                                        <p:cTn id="56" dur="1" fill="hold">
                                          <p:stCondLst>
                                            <p:cond delay="0"/>
                                          </p:stCondLst>
                                        </p:cTn>
                                        <p:tgtEl>
                                          <p:spTgt spid="28675">
                                            <p:txEl>
                                              <p:pRg st="6" end="6"/>
                                            </p:txEl>
                                          </p:spTgt>
                                        </p:tgtEl>
                                        <p:attrNameLst>
                                          <p:attrName>style.visibility</p:attrName>
                                        </p:attrNameLst>
                                      </p:cBhvr>
                                      <p:to>
                                        <p:strVal val="visible"/>
                                      </p:to>
                                    </p:set>
                                    <p:animEffect transition="in" filter="blinds(horizontal)">
                                      <p:cBhvr>
                                        <p:cTn id="57" dur="500"/>
                                        <p:tgtEl>
                                          <p:spTgt spid="28675">
                                            <p:txEl>
                                              <p:pRg st="6" end="6"/>
                                            </p:txEl>
                                          </p:spTgt>
                                        </p:tgtEl>
                                      </p:cBhvr>
                                    </p:animEffect>
                                  </p:childTnLst>
                                </p:cTn>
                              </p:par>
                              <p:par>
                                <p:cTn id="58" presetID="3" presetClass="entr" presetSubtype="10" fill="hold" nodeType="withEffect">
                                  <p:stCondLst>
                                    <p:cond delay="0"/>
                                  </p:stCondLst>
                                  <p:childTnLst>
                                    <p:set>
                                      <p:cBhvr>
                                        <p:cTn id="59" dur="1" fill="hold">
                                          <p:stCondLst>
                                            <p:cond delay="0"/>
                                          </p:stCondLst>
                                        </p:cTn>
                                        <p:tgtEl>
                                          <p:spTgt spid="28675">
                                            <p:txEl>
                                              <p:pRg st="7" end="7"/>
                                            </p:txEl>
                                          </p:spTgt>
                                        </p:tgtEl>
                                        <p:attrNameLst>
                                          <p:attrName>style.visibility</p:attrName>
                                        </p:attrNameLst>
                                      </p:cBhvr>
                                      <p:to>
                                        <p:strVal val="visible"/>
                                      </p:to>
                                    </p:set>
                                    <p:animEffect transition="in" filter="blinds(horizontal)">
                                      <p:cBhvr>
                                        <p:cTn id="60" dur="500"/>
                                        <p:tgtEl>
                                          <p:spTgt spid="28675">
                                            <p:txEl>
                                              <p:pRg st="7" end="7"/>
                                            </p:txEl>
                                          </p:spTgt>
                                        </p:tgtEl>
                                      </p:cBhvr>
                                    </p:animEffect>
                                  </p:childTnLst>
                                </p:cTn>
                              </p:par>
                              <p:par>
                                <p:cTn id="61" presetID="3" presetClass="entr" presetSubtype="10" fill="hold" nodeType="withEffect">
                                  <p:stCondLst>
                                    <p:cond delay="0"/>
                                  </p:stCondLst>
                                  <p:childTnLst>
                                    <p:set>
                                      <p:cBhvr>
                                        <p:cTn id="62" dur="1" fill="hold">
                                          <p:stCondLst>
                                            <p:cond delay="0"/>
                                          </p:stCondLst>
                                        </p:cTn>
                                        <p:tgtEl>
                                          <p:spTgt spid="28675">
                                            <p:txEl>
                                              <p:pRg st="8" end="8"/>
                                            </p:txEl>
                                          </p:spTgt>
                                        </p:tgtEl>
                                        <p:attrNameLst>
                                          <p:attrName>style.visibility</p:attrName>
                                        </p:attrNameLst>
                                      </p:cBhvr>
                                      <p:to>
                                        <p:strVal val="visible"/>
                                      </p:to>
                                    </p:set>
                                    <p:animEffect transition="in" filter="blinds(horizontal)">
                                      <p:cBhvr>
                                        <p:cTn id="63" dur="500"/>
                                        <p:tgtEl>
                                          <p:spTgt spid="2867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6"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fontScale="90000"/>
          </a:bodyPr>
          <a:lstStyle/>
          <a:p>
            <a:pPr eaLnBrk="1" hangingPunct="1"/>
            <a:r>
              <a:rPr lang="uz-Cyrl-UZ" sz="4000" b="1" smtClean="0">
                <a:solidFill>
                  <a:srgbClr val="2B7CD5"/>
                </a:solidFill>
              </a:rPr>
              <a:t>“ККИТ” услуби (СВОТ-анализ, SWOT- analysis)</a:t>
            </a:r>
            <a:endParaRPr lang="ru-RU" sz="4000" b="1" smtClean="0">
              <a:solidFill>
                <a:srgbClr val="2B7CD5"/>
              </a:solidFill>
            </a:endParaRPr>
          </a:p>
        </p:txBody>
      </p:sp>
      <p:sp>
        <p:nvSpPr>
          <p:cNvPr id="4099" name="Rectangle 3"/>
          <p:cNvSpPr>
            <a:spLocks noGrp="1" noChangeArrowheads="1"/>
          </p:cNvSpPr>
          <p:nvPr>
            <p:ph type="body" idx="1"/>
          </p:nvPr>
        </p:nvSpPr>
        <p:spPr/>
        <p:txBody>
          <a:bodyPr/>
          <a:lstStyle/>
          <a:p>
            <a:pPr eaLnBrk="1" hangingPunct="1"/>
            <a:r>
              <a:rPr lang="uz-Cyrl-UZ" b="1" smtClean="0"/>
              <a:t>Кучли томонлар</a:t>
            </a:r>
            <a:endParaRPr lang="en-US" b="1" smtClean="0"/>
          </a:p>
          <a:p>
            <a:pPr eaLnBrk="1" hangingPunct="1"/>
            <a:r>
              <a:rPr lang="uz-Cyrl-UZ" b="1" smtClean="0"/>
              <a:t>Кучсиз томонлар</a:t>
            </a:r>
          </a:p>
          <a:p>
            <a:pPr eaLnBrk="1" hangingPunct="1"/>
            <a:r>
              <a:rPr lang="uz-Cyrl-UZ" b="1" smtClean="0"/>
              <a:t>Имкониятлар</a:t>
            </a:r>
          </a:p>
          <a:p>
            <a:pPr eaLnBrk="1" hangingPunct="1"/>
            <a:r>
              <a:rPr lang="uz-Cyrl-UZ" b="1" smtClean="0"/>
              <a:t>Тўсиқлар</a:t>
            </a:r>
            <a:r>
              <a:rPr lang="en-US" b="1" smtClean="0"/>
              <a:t> </a:t>
            </a:r>
            <a:endParaRPr lang="ru-RU"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 fill="hold"/>
                                        <p:tgtEl>
                                          <p:spTgt spid="4098"/>
                                        </p:tgtEl>
                                        <p:attrNameLst>
                                          <p:attrName>ppt_w</p:attrName>
                                        </p:attrNameLst>
                                      </p:cBhvr>
                                      <p:tavLst>
                                        <p:tav tm="0">
                                          <p:val>
                                            <p:fltVal val="0"/>
                                          </p:val>
                                        </p:tav>
                                        <p:tav tm="100000">
                                          <p:val>
                                            <p:strVal val="#ppt_w"/>
                                          </p:val>
                                        </p:tav>
                                      </p:tavLst>
                                    </p:anim>
                                    <p:anim calcmode="lin" valueType="num">
                                      <p:cBhvr>
                                        <p:cTn id="8" dur="500" fill="hold"/>
                                        <p:tgtEl>
                                          <p:spTgt spid="4098"/>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5" presetClass="entr" presetSubtype="0" fill="hold" grpId="0" nodeType="afterEffect">
                                  <p:stCondLst>
                                    <p:cond delay="0"/>
                                  </p:stCondLst>
                                  <p:childTnLst>
                                    <p:set>
                                      <p:cBhvr>
                                        <p:cTn id="11" dur="1" fill="hold">
                                          <p:stCondLst>
                                            <p:cond delay="0"/>
                                          </p:stCondLst>
                                        </p:cTn>
                                        <p:tgtEl>
                                          <p:spTgt spid="4099">
                                            <p:txEl>
                                              <p:pRg st="0" end="0"/>
                                            </p:txEl>
                                          </p:spTgt>
                                        </p:tgtEl>
                                        <p:attrNameLst>
                                          <p:attrName>style.visibility</p:attrName>
                                        </p:attrNameLst>
                                      </p:cBhvr>
                                      <p:to>
                                        <p:strVal val="visible"/>
                                      </p:to>
                                    </p:set>
                                    <p:anim calcmode="lin" valueType="num">
                                      <p:cBhvr>
                                        <p:cTn id="12" dur="500" decel="50000" fill="hold">
                                          <p:stCondLst>
                                            <p:cond delay="0"/>
                                          </p:stCondLst>
                                        </p:cTn>
                                        <p:tgtEl>
                                          <p:spTgt spid="4099">
                                            <p:txEl>
                                              <p:pRg st="0" end="0"/>
                                            </p:txEl>
                                          </p:spTgt>
                                        </p:tgtEl>
                                        <p:attrNameLst>
                                          <p:attrName>style.rotation</p:attrName>
                                        </p:attrNameLst>
                                      </p:cBhvr>
                                      <p:tavLst>
                                        <p:tav tm="0">
                                          <p:val>
                                            <p:fltVal val="-90"/>
                                          </p:val>
                                        </p:tav>
                                        <p:tav tm="100000">
                                          <p:val>
                                            <p:fltVal val="0"/>
                                          </p:val>
                                        </p:tav>
                                      </p:tavLst>
                                    </p:anim>
                                    <p:anim calcmode="lin" valueType="num">
                                      <p:cBhvr>
                                        <p:cTn id="13" dur="500" decel="50000" fill="hold">
                                          <p:stCondLst>
                                            <p:cond delay="0"/>
                                          </p:stCondLst>
                                        </p:cTn>
                                        <p:tgtEl>
                                          <p:spTgt spid="4099">
                                            <p:txEl>
                                              <p:pRg st="0" end="0"/>
                                            </p:txEl>
                                          </p:spTgt>
                                        </p:tgtEl>
                                        <p:attrNameLst>
                                          <p:attrName>ppt_w</p:attrName>
                                        </p:attrNameLst>
                                      </p:cBhvr>
                                      <p:tavLst>
                                        <p:tav tm="0">
                                          <p:val>
                                            <p:strVal val="#ppt_w"/>
                                          </p:val>
                                        </p:tav>
                                        <p:tav tm="100000">
                                          <p:val>
                                            <p:strVal val="#ppt_w*.05"/>
                                          </p:val>
                                        </p:tav>
                                      </p:tavLst>
                                    </p:anim>
                                    <p:anim calcmode="lin" valueType="num">
                                      <p:cBhvr>
                                        <p:cTn id="14" dur="500" accel="50000" fill="hold">
                                          <p:stCondLst>
                                            <p:cond delay="500"/>
                                          </p:stCondLst>
                                        </p:cTn>
                                        <p:tgtEl>
                                          <p:spTgt spid="4099">
                                            <p:txEl>
                                              <p:pRg st="0" end="0"/>
                                            </p:txEl>
                                          </p:spTgt>
                                        </p:tgtEl>
                                        <p:attrNameLst>
                                          <p:attrName>ppt_w</p:attrName>
                                        </p:attrNameLst>
                                      </p:cBhvr>
                                      <p:tavLst>
                                        <p:tav tm="0">
                                          <p:val>
                                            <p:strVal val="#ppt_w*.05"/>
                                          </p:val>
                                        </p:tav>
                                        <p:tav tm="100000">
                                          <p:val>
                                            <p:strVal val="#ppt_w"/>
                                          </p:val>
                                        </p:tav>
                                      </p:tavLst>
                                    </p:anim>
                                    <p:anim calcmode="lin" valueType="num">
                                      <p:cBhvr>
                                        <p:cTn id="15" dur="1000" fill="hold"/>
                                        <p:tgtEl>
                                          <p:spTgt spid="4099">
                                            <p:txEl>
                                              <p:pRg st="0" end="0"/>
                                            </p:txEl>
                                          </p:spTgt>
                                        </p:tgtEl>
                                        <p:attrNameLst>
                                          <p:attrName>ppt_h</p:attrName>
                                        </p:attrNameLst>
                                      </p:cBhvr>
                                      <p:tavLst>
                                        <p:tav tm="0">
                                          <p:val>
                                            <p:strVal val="#ppt_h"/>
                                          </p:val>
                                        </p:tav>
                                        <p:tav tm="100000">
                                          <p:val>
                                            <p:strVal val="#ppt_h"/>
                                          </p:val>
                                        </p:tav>
                                      </p:tavLst>
                                    </p:anim>
                                    <p:anim calcmode="lin" valueType="num">
                                      <p:cBhvr>
                                        <p:cTn id="16" dur="500" decel="50000" fill="hold">
                                          <p:stCondLst>
                                            <p:cond delay="0"/>
                                          </p:stCondLst>
                                        </p:cTn>
                                        <p:tgtEl>
                                          <p:spTgt spid="4099">
                                            <p:txEl>
                                              <p:pRg st="0" end="0"/>
                                            </p:txEl>
                                          </p:spTgt>
                                        </p:tgtEl>
                                        <p:attrNameLst>
                                          <p:attrName>ppt_x</p:attrName>
                                        </p:attrNameLst>
                                      </p:cBhvr>
                                      <p:tavLst>
                                        <p:tav tm="0">
                                          <p:val>
                                            <p:strVal val="#ppt_x+.4"/>
                                          </p:val>
                                        </p:tav>
                                        <p:tav tm="100000">
                                          <p:val>
                                            <p:strVal val="#ppt_x"/>
                                          </p:val>
                                        </p:tav>
                                      </p:tavLst>
                                    </p:anim>
                                    <p:anim calcmode="lin" valueType="num">
                                      <p:cBhvr>
                                        <p:cTn id="17" dur="500" decel="50000" fill="hold">
                                          <p:stCondLst>
                                            <p:cond delay="0"/>
                                          </p:stCondLst>
                                        </p:cTn>
                                        <p:tgtEl>
                                          <p:spTgt spid="4099">
                                            <p:txEl>
                                              <p:pRg st="0" end="0"/>
                                            </p:txEl>
                                          </p:spTgt>
                                        </p:tgtEl>
                                        <p:attrNameLst>
                                          <p:attrName>ppt_y</p:attrName>
                                        </p:attrNameLst>
                                      </p:cBhvr>
                                      <p:tavLst>
                                        <p:tav tm="0">
                                          <p:val>
                                            <p:strVal val="#ppt_y-.2"/>
                                          </p:val>
                                        </p:tav>
                                        <p:tav tm="100000">
                                          <p:val>
                                            <p:strVal val="#ppt_y+.1"/>
                                          </p:val>
                                        </p:tav>
                                      </p:tavLst>
                                    </p:anim>
                                    <p:anim calcmode="lin" valueType="num">
                                      <p:cBhvr>
                                        <p:cTn id="18" dur="500" accel="50000" fill="hold">
                                          <p:stCondLst>
                                            <p:cond delay="500"/>
                                          </p:stCondLst>
                                        </p:cTn>
                                        <p:tgtEl>
                                          <p:spTgt spid="4099">
                                            <p:txEl>
                                              <p:pRg st="0" end="0"/>
                                            </p:txEl>
                                          </p:spTgt>
                                        </p:tgtEl>
                                        <p:attrNameLst>
                                          <p:attrName>ppt_y</p:attrName>
                                        </p:attrNameLst>
                                      </p:cBhvr>
                                      <p:tavLst>
                                        <p:tav tm="0">
                                          <p:val>
                                            <p:strVal val="#ppt_y+.1"/>
                                          </p:val>
                                        </p:tav>
                                        <p:tav tm="100000">
                                          <p:val>
                                            <p:strVal val="#ppt_y"/>
                                          </p:val>
                                        </p:tav>
                                      </p:tavLst>
                                    </p:anim>
                                    <p:animEffect transition="in" filter="fade">
                                      <p:cBhvr>
                                        <p:cTn id="19" dur="1000" decel="50000">
                                          <p:stCondLst>
                                            <p:cond delay="0"/>
                                          </p:stCondLst>
                                        </p:cTn>
                                        <p:tgtEl>
                                          <p:spTgt spid="4099">
                                            <p:txEl>
                                              <p:pRg st="0" end="0"/>
                                            </p:txEl>
                                          </p:spTgt>
                                        </p:tgtEl>
                                      </p:cBhvr>
                                    </p:animEffect>
                                  </p:childTnLst>
                                </p:cTn>
                              </p:par>
                            </p:childTnLst>
                          </p:cTn>
                        </p:par>
                        <p:par>
                          <p:cTn id="20" fill="hold" nodeType="afterGroup">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4099">
                                            <p:txEl>
                                              <p:pRg st="1" end="1"/>
                                            </p:txEl>
                                          </p:spTgt>
                                        </p:tgtEl>
                                        <p:attrNameLst>
                                          <p:attrName>style.visibility</p:attrName>
                                        </p:attrNameLst>
                                      </p:cBhvr>
                                      <p:to>
                                        <p:strVal val="visible"/>
                                      </p:to>
                                    </p:set>
                                    <p:anim calcmode="lin" valueType="num">
                                      <p:cBhvr>
                                        <p:cTn id="23" dur="500" decel="50000" fill="hold">
                                          <p:stCondLst>
                                            <p:cond delay="0"/>
                                          </p:stCondLst>
                                        </p:cTn>
                                        <p:tgtEl>
                                          <p:spTgt spid="4099">
                                            <p:txEl>
                                              <p:pRg st="1" end="1"/>
                                            </p:txEl>
                                          </p:spTgt>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4099">
                                            <p:txEl>
                                              <p:pRg st="1" end="1"/>
                                            </p:txEl>
                                          </p:spTgt>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4099">
                                            <p:txEl>
                                              <p:pRg st="1" end="1"/>
                                            </p:txEl>
                                          </p:spTgt>
                                        </p:tgtEl>
                                        <p:attrNameLst>
                                          <p:attrName>ppt_w</p:attrName>
                                        </p:attrNameLst>
                                      </p:cBhvr>
                                      <p:tavLst>
                                        <p:tav tm="0">
                                          <p:val>
                                            <p:strVal val="#ppt_w*.05"/>
                                          </p:val>
                                        </p:tav>
                                        <p:tav tm="100000">
                                          <p:val>
                                            <p:strVal val="#ppt_w"/>
                                          </p:val>
                                        </p:tav>
                                      </p:tavLst>
                                    </p:anim>
                                    <p:anim calcmode="lin" valueType="num">
                                      <p:cBhvr>
                                        <p:cTn id="26" dur="1000" fill="hold"/>
                                        <p:tgtEl>
                                          <p:spTgt spid="4099">
                                            <p:txEl>
                                              <p:pRg st="1" end="1"/>
                                            </p:txEl>
                                          </p:spTgt>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4099">
                                            <p:txEl>
                                              <p:pRg st="1" end="1"/>
                                            </p:txEl>
                                          </p:spTgt>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4099">
                                            <p:txEl>
                                              <p:pRg st="1" end="1"/>
                                            </p:txEl>
                                          </p:spTgt>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4099">
                                            <p:txEl>
                                              <p:pRg st="1" end="1"/>
                                            </p:txEl>
                                          </p:spTgt>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4099">
                                            <p:txEl>
                                              <p:pRg st="1" end="1"/>
                                            </p:txEl>
                                          </p:spTgt>
                                        </p:tgtEl>
                                      </p:cBhvr>
                                    </p:animEffect>
                                  </p:childTnLst>
                                </p:cTn>
                              </p:par>
                            </p:childTnLst>
                          </p:cTn>
                        </p:par>
                        <p:par>
                          <p:cTn id="31" fill="hold" nodeType="afterGroup">
                            <p:stCondLst>
                              <p:cond delay="2500"/>
                            </p:stCondLst>
                            <p:childTnLst>
                              <p:par>
                                <p:cTn id="32" presetID="25" presetClass="entr" presetSubtype="0" fill="hold" grpId="0" nodeType="afterEffect">
                                  <p:stCondLst>
                                    <p:cond delay="0"/>
                                  </p:stCondLst>
                                  <p:childTnLst>
                                    <p:set>
                                      <p:cBhvr>
                                        <p:cTn id="33" dur="1" fill="hold">
                                          <p:stCondLst>
                                            <p:cond delay="0"/>
                                          </p:stCondLst>
                                        </p:cTn>
                                        <p:tgtEl>
                                          <p:spTgt spid="4099">
                                            <p:txEl>
                                              <p:pRg st="2" end="2"/>
                                            </p:txEl>
                                          </p:spTgt>
                                        </p:tgtEl>
                                        <p:attrNameLst>
                                          <p:attrName>style.visibility</p:attrName>
                                        </p:attrNameLst>
                                      </p:cBhvr>
                                      <p:to>
                                        <p:strVal val="visible"/>
                                      </p:to>
                                    </p:set>
                                    <p:anim calcmode="lin" valueType="num">
                                      <p:cBhvr>
                                        <p:cTn id="34" dur="500" decel="50000" fill="hold">
                                          <p:stCondLst>
                                            <p:cond delay="0"/>
                                          </p:stCondLst>
                                        </p:cTn>
                                        <p:tgtEl>
                                          <p:spTgt spid="4099">
                                            <p:txEl>
                                              <p:pRg st="2" end="2"/>
                                            </p:txEl>
                                          </p:spTgt>
                                        </p:tgtEl>
                                        <p:attrNameLst>
                                          <p:attrName>style.rotation</p:attrName>
                                        </p:attrNameLst>
                                      </p:cBhvr>
                                      <p:tavLst>
                                        <p:tav tm="0">
                                          <p:val>
                                            <p:fltVal val="-90"/>
                                          </p:val>
                                        </p:tav>
                                        <p:tav tm="100000">
                                          <p:val>
                                            <p:fltVal val="0"/>
                                          </p:val>
                                        </p:tav>
                                      </p:tavLst>
                                    </p:anim>
                                    <p:anim calcmode="lin" valueType="num">
                                      <p:cBhvr>
                                        <p:cTn id="35" dur="500" decel="50000" fill="hold">
                                          <p:stCondLst>
                                            <p:cond delay="0"/>
                                          </p:stCondLst>
                                        </p:cTn>
                                        <p:tgtEl>
                                          <p:spTgt spid="4099">
                                            <p:txEl>
                                              <p:pRg st="2" end="2"/>
                                            </p:txEl>
                                          </p:spTgt>
                                        </p:tgtEl>
                                        <p:attrNameLst>
                                          <p:attrName>ppt_w</p:attrName>
                                        </p:attrNameLst>
                                      </p:cBhvr>
                                      <p:tavLst>
                                        <p:tav tm="0">
                                          <p:val>
                                            <p:strVal val="#ppt_w"/>
                                          </p:val>
                                        </p:tav>
                                        <p:tav tm="100000">
                                          <p:val>
                                            <p:strVal val="#ppt_w*.05"/>
                                          </p:val>
                                        </p:tav>
                                      </p:tavLst>
                                    </p:anim>
                                    <p:anim calcmode="lin" valueType="num">
                                      <p:cBhvr>
                                        <p:cTn id="36" dur="500" accel="50000" fill="hold">
                                          <p:stCondLst>
                                            <p:cond delay="500"/>
                                          </p:stCondLst>
                                        </p:cTn>
                                        <p:tgtEl>
                                          <p:spTgt spid="4099">
                                            <p:txEl>
                                              <p:pRg st="2" end="2"/>
                                            </p:txEl>
                                          </p:spTgt>
                                        </p:tgtEl>
                                        <p:attrNameLst>
                                          <p:attrName>ppt_w</p:attrName>
                                        </p:attrNameLst>
                                      </p:cBhvr>
                                      <p:tavLst>
                                        <p:tav tm="0">
                                          <p:val>
                                            <p:strVal val="#ppt_w*.05"/>
                                          </p:val>
                                        </p:tav>
                                        <p:tav tm="100000">
                                          <p:val>
                                            <p:strVal val="#ppt_w"/>
                                          </p:val>
                                        </p:tav>
                                      </p:tavLst>
                                    </p:anim>
                                    <p:anim calcmode="lin" valueType="num">
                                      <p:cBhvr>
                                        <p:cTn id="37" dur="1000" fill="hold"/>
                                        <p:tgtEl>
                                          <p:spTgt spid="4099">
                                            <p:txEl>
                                              <p:pRg st="2" end="2"/>
                                            </p:txEl>
                                          </p:spTgt>
                                        </p:tgtEl>
                                        <p:attrNameLst>
                                          <p:attrName>ppt_h</p:attrName>
                                        </p:attrNameLst>
                                      </p:cBhvr>
                                      <p:tavLst>
                                        <p:tav tm="0">
                                          <p:val>
                                            <p:strVal val="#ppt_h"/>
                                          </p:val>
                                        </p:tav>
                                        <p:tav tm="100000">
                                          <p:val>
                                            <p:strVal val="#ppt_h"/>
                                          </p:val>
                                        </p:tav>
                                      </p:tavLst>
                                    </p:anim>
                                    <p:anim calcmode="lin" valueType="num">
                                      <p:cBhvr>
                                        <p:cTn id="38" dur="500" decel="50000" fill="hold">
                                          <p:stCondLst>
                                            <p:cond delay="0"/>
                                          </p:stCondLst>
                                        </p:cTn>
                                        <p:tgtEl>
                                          <p:spTgt spid="4099">
                                            <p:txEl>
                                              <p:pRg st="2" end="2"/>
                                            </p:txEl>
                                          </p:spTgt>
                                        </p:tgtEl>
                                        <p:attrNameLst>
                                          <p:attrName>ppt_x</p:attrName>
                                        </p:attrNameLst>
                                      </p:cBhvr>
                                      <p:tavLst>
                                        <p:tav tm="0">
                                          <p:val>
                                            <p:strVal val="#ppt_x+.4"/>
                                          </p:val>
                                        </p:tav>
                                        <p:tav tm="100000">
                                          <p:val>
                                            <p:strVal val="#ppt_x"/>
                                          </p:val>
                                        </p:tav>
                                      </p:tavLst>
                                    </p:anim>
                                    <p:anim calcmode="lin" valueType="num">
                                      <p:cBhvr>
                                        <p:cTn id="39" dur="500" decel="50000" fill="hold">
                                          <p:stCondLst>
                                            <p:cond delay="0"/>
                                          </p:stCondLst>
                                        </p:cTn>
                                        <p:tgtEl>
                                          <p:spTgt spid="4099">
                                            <p:txEl>
                                              <p:pRg st="2" end="2"/>
                                            </p:txEl>
                                          </p:spTgt>
                                        </p:tgtEl>
                                        <p:attrNameLst>
                                          <p:attrName>ppt_y</p:attrName>
                                        </p:attrNameLst>
                                      </p:cBhvr>
                                      <p:tavLst>
                                        <p:tav tm="0">
                                          <p:val>
                                            <p:strVal val="#ppt_y-.2"/>
                                          </p:val>
                                        </p:tav>
                                        <p:tav tm="100000">
                                          <p:val>
                                            <p:strVal val="#ppt_y+.1"/>
                                          </p:val>
                                        </p:tav>
                                      </p:tavLst>
                                    </p:anim>
                                    <p:anim calcmode="lin" valueType="num">
                                      <p:cBhvr>
                                        <p:cTn id="40" dur="500" accel="50000" fill="hold">
                                          <p:stCondLst>
                                            <p:cond delay="500"/>
                                          </p:stCondLst>
                                        </p:cTn>
                                        <p:tgtEl>
                                          <p:spTgt spid="4099">
                                            <p:txEl>
                                              <p:pRg st="2" end="2"/>
                                            </p:txEl>
                                          </p:spTgt>
                                        </p:tgtEl>
                                        <p:attrNameLst>
                                          <p:attrName>ppt_y</p:attrName>
                                        </p:attrNameLst>
                                      </p:cBhvr>
                                      <p:tavLst>
                                        <p:tav tm="0">
                                          <p:val>
                                            <p:strVal val="#ppt_y+.1"/>
                                          </p:val>
                                        </p:tav>
                                        <p:tav tm="100000">
                                          <p:val>
                                            <p:strVal val="#ppt_y"/>
                                          </p:val>
                                        </p:tav>
                                      </p:tavLst>
                                    </p:anim>
                                    <p:animEffect transition="in" filter="fade">
                                      <p:cBhvr>
                                        <p:cTn id="41" dur="1000" decel="50000">
                                          <p:stCondLst>
                                            <p:cond delay="0"/>
                                          </p:stCondLst>
                                        </p:cTn>
                                        <p:tgtEl>
                                          <p:spTgt spid="4099">
                                            <p:txEl>
                                              <p:pRg st="2" end="2"/>
                                            </p:txEl>
                                          </p:spTgt>
                                        </p:tgtEl>
                                      </p:cBhvr>
                                    </p:animEffect>
                                  </p:childTnLst>
                                </p:cTn>
                              </p:par>
                            </p:childTnLst>
                          </p:cTn>
                        </p:par>
                        <p:par>
                          <p:cTn id="42" fill="hold" nodeType="afterGroup">
                            <p:stCondLst>
                              <p:cond delay="3500"/>
                            </p:stCondLst>
                            <p:childTnLst>
                              <p:par>
                                <p:cTn id="43" presetID="25" presetClass="entr" presetSubtype="0" fill="hold" grpId="0" nodeType="afterEffect">
                                  <p:stCondLst>
                                    <p:cond delay="0"/>
                                  </p:stCondLst>
                                  <p:childTnLst>
                                    <p:set>
                                      <p:cBhvr>
                                        <p:cTn id="44" dur="1" fill="hold">
                                          <p:stCondLst>
                                            <p:cond delay="0"/>
                                          </p:stCondLst>
                                        </p:cTn>
                                        <p:tgtEl>
                                          <p:spTgt spid="4099">
                                            <p:txEl>
                                              <p:pRg st="3" end="3"/>
                                            </p:txEl>
                                          </p:spTgt>
                                        </p:tgtEl>
                                        <p:attrNameLst>
                                          <p:attrName>style.visibility</p:attrName>
                                        </p:attrNameLst>
                                      </p:cBhvr>
                                      <p:to>
                                        <p:strVal val="visible"/>
                                      </p:to>
                                    </p:set>
                                    <p:anim calcmode="lin" valueType="num">
                                      <p:cBhvr>
                                        <p:cTn id="45" dur="500" decel="50000" fill="hold">
                                          <p:stCondLst>
                                            <p:cond delay="0"/>
                                          </p:stCondLst>
                                        </p:cTn>
                                        <p:tgtEl>
                                          <p:spTgt spid="4099">
                                            <p:txEl>
                                              <p:pRg st="3" end="3"/>
                                            </p:txEl>
                                          </p:spTgt>
                                        </p:tgtEl>
                                        <p:attrNameLst>
                                          <p:attrName>style.rotation</p:attrName>
                                        </p:attrNameLst>
                                      </p:cBhvr>
                                      <p:tavLst>
                                        <p:tav tm="0">
                                          <p:val>
                                            <p:fltVal val="-90"/>
                                          </p:val>
                                        </p:tav>
                                        <p:tav tm="100000">
                                          <p:val>
                                            <p:fltVal val="0"/>
                                          </p:val>
                                        </p:tav>
                                      </p:tavLst>
                                    </p:anim>
                                    <p:anim calcmode="lin" valueType="num">
                                      <p:cBhvr>
                                        <p:cTn id="46" dur="500" decel="50000" fill="hold">
                                          <p:stCondLst>
                                            <p:cond delay="0"/>
                                          </p:stCondLst>
                                        </p:cTn>
                                        <p:tgtEl>
                                          <p:spTgt spid="4099">
                                            <p:txEl>
                                              <p:pRg st="3" end="3"/>
                                            </p:txEl>
                                          </p:spTgt>
                                        </p:tgtEl>
                                        <p:attrNameLst>
                                          <p:attrName>ppt_w</p:attrName>
                                        </p:attrNameLst>
                                      </p:cBhvr>
                                      <p:tavLst>
                                        <p:tav tm="0">
                                          <p:val>
                                            <p:strVal val="#ppt_w"/>
                                          </p:val>
                                        </p:tav>
                                        <p:tav tm="100000">
                                          <p:val>
                                            <p:strVal val="#ppt_w*.05"/>
                                          </p:val>
                                        </p:tav>
                                      </p:tavLst>
                                    </p:anim>
                                    <p:anim calcmode="lin" valueType="num">
                                      <p:cBhvr>
                                        <p:cTn id="47" dur="500" accel="50000" fill="hold">
                                          <p:stCondLst>
                                            <p:cond delay="500"/>
                                          </p:stCondLst>
                                        </p:cTn>
                                        <p:tgtEl>
                                          <p:spTgt spid="4099">
                                            <p:txEl>
                                              <p:pRg st="3" end="3"/>
                                            </p:txEl>
                                          </p:spTgt>
                                        </p:tgtEl>
                                        <p:attrNameLst>
                                          <p:attrName>ppt_w</p:attrName>
                                        </p:attrNameLst>
                                      </p:cBhvr>
                                      <p:tavLst>
                                        <p:tav tm="0">
                                          <p:val>
                                            <p:strVal val="#ppt_w*.05"/>
                                          </p:val>
                                        </p:tav>
                                        <p:tav tm="100000">
                                          <p:val>
                                            <p:strVal val="#ppt_w"/>
                                          </p:val>
                                        </p:tav>
                                      </p:tavLst>
                                    </p:anim>
                                    <p:anim calcmode="lin" valueType="num">
                                      <p:cBhvr>
                                        <p:cTn id="48" dur="1000" fill="hold"/>
                                        <p:tgtEl>
                                          <p:spTgt spid="4099">
                                            <p:txEl>
                                              <p:pRg st="3" end="3"/>
                                            </p:txEl>
                                          </p:spTgt>
                                        </p:tgtEl>
                                        <p:attrNameLst>
                                          <p:attrName>ppt_h</p:attrName>
                                        </p:attrNameLst>
                                      </p:cBhvr>
                                      <p:tavLst>
                                        <p:tav tm="0">
                                          <p:val>
                                            <p:strVal val="#ppt_h"/>
                                          </p:val>
                                        </p:tav>
                                        <p:tav tm="100000">
                                          <p:val>
                                            <p:strVal val="#ppt_h"/>
                                          </p:val>
                                        </p:tav>
                                      </p:tavLst>
                                    </p:anim>
                                    <p:anim calcmode="lin" valueType="num">
                                      <p:cBhvr>
                                        <p:cTn id="49" dur="500" decel="50000" fill="hold">
                                          <p:stCondLst>
                                            <p:cond delay="0"/>
                                          </p:stCondLst>
                                        </p:cTn>
                                        <p:tgtEl>
                                          <p:spTgt spid="4099">
                                            <p:txEl>
                                              <p:pRg st="3" end="3"/>
                                            </p:txEl>
                                          </p:spTgt>
                                        </p:tgtEl>
                                        <p:attrNameLst>
                                          <p:attrName>ppt_x</p:attrName>
                                        </p:attrNameLst>
                                      </p:cBhvr>
                                      <p:tavLst>
                                        <p:tav tm="0">
                                          <p:val>
                                            <p:strVal val="#ppt_x+.4"/>
                                          </p:val>
                                        </p:tav>
                                        <p:tav tm="100000">
                                          <p:val>
                                            <p:strVal val="#ppt_x"/>
                                          </p:val>
                                        </p:tav>
                                      </p:tavLst>
                                    </p:anim>
                                    <p:anim calcmode="lin" valueType="num">
                                      <p:cBhvr>
                                        <p:cTn id="50" dur="500" decel="50000" fill="hold">
                                          <p:stCondLst>
                                            <p:cond delay="0"/>
                                          </p:stCondLst>
                                        </p:cTn>
                                        <p:tgtEl>
                                          <p:spTgt spid="4099">
                                            <p:txEl>
                                              <p:pRg st="3" end="3"/>
                                            </p:txEl>
                                          </p:spTgt>
                                        </p:tgtEl>
                                        <p:attrNameLst>
                                          <p:attrName>ppt_y</p:attrName>
                                        </p:attrNameLst>
                                      </p:cBhvr>
                                      <p:tavLst>
                                        <p:tav tm="0">
                                          <p:val>
                                            <p:strVal val="#ppt_y-.2"/>
                                          </p:val>
                                        </p:tav>
                                        <p:tav tm="100000">
                                          <p:val>
                                            <p:strVal val="#ppt_y+.1"/>
                                          </p:val>
                                        </p:tav>
                                      </p:tavLst>
                                    </p:anim>
                                    <p:anim calcmode="lin" valueType="num">
                                      <p:cBhvr>
                                        <p:cTn id="51" dur="500" accel="50000" fill="hold">
                                          <p:stCondLst>
                                            <p:cond delay="500"/>
                                          </p:stCondLst>
                                        </p:cTn>
                                        <p:tgtEl>
                                          <p:spTgt spid="4099">
                                            <p:txEl>
                                              <p:pRg st="3" end="3"/>
                                            </p:txEl>
                                          </p:spTgt>
                                        </p:tgtEl>
                                        <p:attrNameLst>
                                          <p:attrName>ppt_y</p:attrName>
                                        </p:attrNameLst>
                                      </p:cBhvr>
                                      <p:tavLst>
                                        <p:tav tm="0">
                                          <p:val>
                                            <p:strVal val="#ppt_y+.1"/>
                                          </p:val>
                                        </p:tav>
                                        <p:tav tm="100000">
                                          <p:val>
                                            <p:strVal val="#ppt_y"/>
                                          </p:val>
                                        </p:tav>
                                      </p:tavLst>
                                    </p:anim>
                                    <p:animEffect transition="in" filter="fade">
                                      <p:cBhvr>
                                        <p:cTn id="52" dur="1000" decel="50000">
                                          <p:stCondLst>
                                            <p:cond delay="0"/>
                                          </p:stCondLst>
                                        </p:cTn>
                                        <p:tgtEl>
                                          <p:spTgt spid="40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77" name="Group 137"/>
          <p:cNvGraphicFramePr>
            <a:graphicFrameLocks noGrp="1"/>
          </p:cNvGraphicFramePr>
          <p:nvPr>
            <p:ph/>
          </p:nvPr>
        </p:nvGraphicFramePr>
        <p:xfrm>
          <a:off x="107950" y="274638"/>
          <a:ext cx="9001125" cy="5851526"/>
        </p:xfrm>
        <a:graphic>
          <a:graphicData uri="http://schemas.openxmlformats.org/drawingml/2006/table">
            <a:tbl>
              <a:tblPr/>
              <a:tblGrid>
                <a:gridCol w="2087563"/>
                <a:gridCol w="1800225"/>
                <a:gridCol w="2952750"/>
                <a:gridCol w="2160587"/>
              </a:tblGrid>
              <a:tr h="148748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smtClean="0">
                          <a:ln>
                            <a:noFill/>
                          </a:ln>
                          <a:solidFill>
                            <a:schemeClr val="tx1"/>
                          </a:solidFill>
                          <a:effectLst/>
                          <a:latin typeface="Times New Roman" pitchFamily="18" charset="0"/>
                          <a:cs typeface="Times New Roman" pitchFamily="18" charset="0"/>
                        </a:rPr>
                        <a:t>Кучли</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smtClean="0">
                          <a:ln>
                            <a:noFill/>
                          </a:ln>
                          <a:solidFill>
                            <a:schemeClr val="tx1"/>
                          </a:solidFill>
                          <a:effectLst/>
                          <a:latin typeface="Times New Roman" pitchFamily="18" charset="0"/>
                          <a:cs typeface="Times New Roman" pitchFamily="18" charset="0"/>
                        </a:rPr>
                        <a:t>томонлар</a:t>
                      </a:r>
                      <a:endParaRPr kumimoji="0" lang="uz-Cyrl-UZ" sz="2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smtClean="0">
                          <a:ln>
                            <a:noFill/>
                          </a:ln>
                          <a:solidFill>
                            <a:schemeClr val="tx1"/>
                          </a:solidFill>
                          <a:effectLst/>
                          <a:latin typeface="Times New Roman" pitchFamily="18" charset="0"/>
                          <a:cs typeface="Times New Roman" pitchFamily="18" charset="0"/>
                        </a:rPr>
                        <a:t>Кучсиз</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smtClean="0">
                          <a:ln>
                            <a:noFill/>
                          </a:ln>
                          <a:solidFill>
                            <a:schemeClr val="tx1"/>
                          </a:solidFill>
                          <a:effectLst/>
                          <a:latin typeface="Times New Roman" pitchFamily="18" charset="0"/>
                          <a:cs typeface="Times New Roman" pitchFamily="18" charset="0"/>
                        </a:rPr>
                        <a:t>томонлар</a:t>
                      </a:r>
                      <a:endParaRPr kumimoji="0" lang="uz-Cyrl-UZ" sz="2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smtClean="0">
                          <a:ln>
                            <a:noFill/>
                          </a:ln>
                          <a:solidFill>
                            <a:schemeClr val="tx1"/>
                          </a:solidFill>
                          <a:effectLst/>
                          <a:latin typeface="Times New Roman" pitchFamily="18" charset="0"/>
                          <a:cs typeface="Times New Roman" pitchFamily="18" charset="0"/>
                        </a:rPr>
                        <a:t>Имкониятлар</a:t>
                      </a:r>
                      <a:endParaRPr kumimoji="0" lang="uz-Cyrl-UZ" sz="2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smtClean="0">
                          <a:ln>
                            <a:noFill/>
                          </a:ln>
                          <a:solidFill>
                            <a:schemeClr val="tx1"/>
                          </a:solidFill>
                          <a:effectLst/>
                          <a:latin typeface="Times New Roman" pitchFamily="18" charset="0"/>
                          <a:cs typeface="Times New Roman" pitchFamily="18" charset="0"/>
                        </a:rPr>
                        <a:t>Тўсиқлар</a:t>
                      </a:r>
                      <a:endParaRPr kumimoji="0" lang="uz-Cyrl-UZ" sz="2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27088">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билимли</a:t>
                      </a:r>
                      <a:endParaRPr kumimoji="0" lang="uz-Cyrl-UZ" sz="2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лоқайд</a:t>
                      </a:r>
                      <a:endParaRPr kumimoji="0" lang="uz-Cyrl-UZ" sz="2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олимпиада</a:t>
                      </a:r>
                      <a:endParaRPr kumimoji="0" lang="uz-Cyrl-UZ" sz="2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масофа</a:t>
                      </a:r>
                      <a:endParaRPr kumimoji="0" lang="uz-Cyrl-UZ" sz="2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768475">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хорижий </a:t>
                      </a: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тил</a:t>
                      </a: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ларни </a:t>
                      </a: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 билади</a:t>
                      </a:r>
                      <a:endParaRPr kumimoji="0" lang="uz-Cyrl-UZ" sz="2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дангаса</a:t>
                      </a:r>
                      <a:endParaRPr kumimoji="0" lang="uz-Cyrl-UZ" sz="2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чет элда ўқиш</a:t>
                      </a:r>
                      <a:endParaRPr kumimoji="0" lang="uz-Cyrl-UZ" sz="2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оилавий шароит</a:t>
                      </a:r>
                      <a:endParaRPr kumimoji="0" lang="uz-Cyrl-UZ" sz="2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768475">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маданиятли</a:t>
                      </a:r>
                      <a:endParaRPr kumimoji="0" lang="uz-Cyrl-UZ" sz="2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уйқучи</a:t>
                      </a:r>
                      <a:endParaRPr kumimoji="0" lang="uz-Cyrl-UZ" sz="2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спорт иншо</a:t>
                      </a:r>
                      <a:r>
                        <a:rPr kumimoji="0" lang="ru-RU" sz="2400" b="0" i="0" u="none" strike="noStrike" cap="none" normalizeH="0" baseline="0" smtClean="0">
                          <a:ln>
                            <a:noFill/>
                          </a:ln>
                          <a:solidFill>
                            <a:schemeClr val="tx1"/>
                          </a:solidFill>
                          <a:effectLst/>
                          <a:latin typeface="Times New Roman" pitchFamily="18" charset="0"/>
                          <a:cs typeface="Times New Roman" pitchFamily="18" charset="0"/>
                        </a:rPr>
                        <a:t>а</a:t>
                      </a: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тлари</a:t>
                      </a:r>
                      <a:endParaRPr kumimoji="0" lang="uz-Cyrl-UZ" sz="2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0"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соғлиги ёмон</a:t>
                      </a:r>
                      <a:endParaRPr kumimoji="0" lang="ru-RU" sz="24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0" algn="just"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cs typeface="Times New Roman" pitchFamily="18" charset="0"/>
                        </a:rPr>
                        <a:t>       </a:t>
                      </a: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uz-Cyrl-UZ" sz="2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nvPr>
        </p:nvSpPr>
        <p:spPr>
          <a:xfrm>
            <a:off x="457200" y="620713"/>
            <a:ext cx="8229600" cy="5505450"/>
          </a:xfrm>
        </p:spPr>
        <p:txBody>
          <a:bodyPr/>
          <a:lstStyle/>
          <a:p>
            <a:pPr eaLnBrk="1" hangingPunct="1"/>
            <a:endParaRPr lang="en-US" dirty="0" smtClean="0"/>
          </a:p>
          <a:p>
            <a:pPr algn="ctr" eaLnBrk="1" hangingPunct="1">
              <a:buFontTx/>
              <a:buNone/>
            </a:pPr>
            <a:r>
              <a:rPr lang="uz-Cyrl-UZ" sz="3600" b="1" dirty="0" smtClean="0"/>
              <a:t>ККИТ (кучли, кучсиз томонлар, имконият ва тўсиқлар) таҳлили нима мақсадда ишлатилди?</a:t>
            </a:r>
          </a:p>
          <a:p>
            <a:pPr eaLnBrk="1" hangingPunct="1">
              <a:buFontTx/>
              <a:buNone/>
            </a:pPr>
            <a:endParaRPr lang="uz-Cyrl-UZ" sz="3600" b="1" dirty="0" smtClean="0"/>
          </a:p>
          <a:p>
            <a:pPr algn="ctr" eaLnBrk="1" hangingPunct="1">
              <a:buFontTx/>
              <a:buNone/>
            </a:pPr>
            <a:r>
              <a:rPr lang="uz-Cyrl-UZ" b="1" dirty="0" smtClean="0"/>
              <a:t>Ўз-ўзини (ёки бошқа инсонни) таҳлил қилиб, кучсиз томонларни йўқотиш учун</a:t>
            </a:r>
          </a:p>
        </p:txBody>
      </p:sp>
    </p:spTree>
  </p:cSld>
  <p:clrMapOvr>
    <a:masterClrMapping/>
  </p:clrMapOvr>
  <p:transition>
    <p:wheel spokes="2"/>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57200" y="0"/>
            <a:ext cx="8229600" cy="3143250"/>
          </a:xfrm>
        </p:spPr>
        <p:txBody>
          <a:bodyPr/>
          <a:lstStyle/>
          <a:p>
            <a:r>
              <a:rPr lang="ru-RU" sz="3200" dirty="0" smtClean="0">
                <a:solidFill>
                  <a:srgbClr val="FF0000"/>
                </a:solidFill>
              </a:rPr>
              <a:t>ЗАМОНАВИЙ</a:t>
            </a:r>
            <a:r>
              <a:rPr lang="ru-RU" dirty="0" smtClean="0">
                <a:solidFill>
                  <a:srgbClr val="FF0000"/>
                </a:solidFill>
              </a:rPr>
              <a:t> </a:t>
            </a:r>
            <a:r>
              <a:rPr lang="ru-RU" sz="5400" dirty="0" smtClean="0">
                <a:solidFill>
                  <a:srgbClr val="FF0000"/>
                </a:solidFill>
              </a:rPr>
              <a:t>ТАЛАБА </a:t>
            </a:r>
            <a:r>
              <a:rPr lang="ru-RU" sz="2000" dirty="0" smtClean="0">
                <a:solidFill>
                  <a:srgbClr val="FF0000"/>
                </a:solidFill>
              </a:rPr>
              <a:t>(</a:t>
            </a:r>
            <a:r>
              <a:rPr lang="en-US" sz="2000" dirty="0" smtClean="0">
                <a:solidFill>
                  <a:srgbClr val="FF0000"/>
                </a:solidFill>
              </a:rPr>
              <a:t>SWOT</a:t>
            </a:r>
            <a:r>
              <a:rPr lang="ru-RU" sz="2000" dirty="0" smtClean="0">
                <a:solidFill>
                  <a:srgbClr val="FF0000"/>
                </a:solidFill>
              </a:rPr>
              <a:t> анализ)</a:t>
            </a:r>
            <a:br>
              <a:rPr lang="ru-RU" sz="2000" dirty="0" smtClean="0">
                <a:solidFill>
                  <a:srgbClr val="FF0000"/>
                </a:solidFill>
              </a:rPr>
            </a:br>
            <a:r>
              <a:rPr lang="ru-RU" sz="2400" b="1" dirty="0" smtClean="0">
                <a:solidFill>
                  <a:srgbClr val="002060"/>
                </a:solidFill>
              </a:rPr>
              <a:t>КУЧ</a:t>
            </a:r>
            <a:br>
              <a:rPr lang="ru-RU" sz="2400" b="1" dirty="0" smtClean="0">
                <a:solidFill>
                  <a:srgbClr val="002060"/>
                </a:solidFill>
              </a:rPr>
            </a:br>
            <a:r>
              <a:rPr lang="ru-RU" sz="2400" b="1" dirty="0" smtClean="0">
                <a:solidFill>
                  <a:srgbClr val="002060"/>
                </a:solidFill>
              </a:rPr>
              <a:t>ОЖИЗЛИК</a:t>
            </a:r>
            <a:br>
              <a:rPr lang="ru-RU" sz="2400" b="1" dirty="0" smtClean="0">
                <a:solidFill>
                  <a:srgbClr val="002060"/>
                </a:solidFill>
              </a:rPr>
            </a:br>
            <a:r>
              <a:rPr lang="ru-RU" sz="2400" b="1" dirty="0" smtClean="0">
                <a:solidFill>
                  <a:srgbClr val="002060"/>
                </a:solidFill>
              </a:rPr>
              <a:t>ИМКОНИЯТ </a:t>
            </a:r>
            <a:br>
              <a:rPr lang="ru-RU" sz="2400" b="1" dirty="0" smtClean="0">
                <a:solidFill>
                  <a:srgbClr val="002060"/>
                </a:solidFill>
              </a:rPr>
            </a:br>
            <a:r>
              <a:rPr lang="ru-RU" sz="2400" b="1" dirty="0" smtClean="0">
                <a:solidFill>
                  <a:srgbClr val="002060"/>
                </a:solidFill>
              </a:rPr>
              <a:t>ТАҲДИД</a:t>
            </a:r>
            <a:endParaRPr lang="en-US" sz="2400" b="1" dirty="0" smtClean="0">
              <a:solidFill>
                <a:srgbClr val="002060"/>
              </a:solidFill>
            </a:endParaRPr>
          </a:p>
        </p:txBody>
      </p:sp>
      <p:pic>
        <p:nvPicPr>
          <p:cNvPr id="9" name="Content Placeholder 8" descr="5VCALQ0FJ7.jpg"/>
          <p:cNvPicPr>
            <a:picLocks noGrp="1" noChangeAspect="1"/>
          </p:cNvPicPr>
          <p:nvPr>
            <p:ph sz="quarter" idx="1"/>
          </p:nvPr>
        </p:nvPicPr>
        <p:blipFill>
          <a:blip r:embed="rId2" cstate="print"/>
          <a:srcRect/>
          <a:stretch>
            <a:fillRect/>
          </a:stretch>
        </p:blipFill>
        <p:spPr>
          <a:xfrm>
            <a:off x="6929438" y="1214438"/>
            <a:ext cx="1881187" cy="2500312"/>
          </a:xfrm>
        </p:spPr>
      </p:pic>
      <p:pic>
        <p:nvPicPr>
          <p:cNvPr id="10" name="Content Placeholder 9" descr="6CA6CB171.jpg"/>
          <p:cNvPicPr>
            <a:picLocks noGrp="1" noChangeAspect="1"/>
          </p:cNvPicPr>
          <p:nvPr>
            <p:ph sz="quarter" idx="2"/>
          </p:nvPr>
        </p:nvPicPr>
        <p:blipFill>
          <a:blip r:embed="rId3" cstate="print"/>
          <a:srcRect/>
          <a:stretch>
            <a:fillRect/>
          </a:stretch>
        </p:blipFill>
        <p:spPr>
          <a:xfrm>
            <a:off x="0" y="4572000"/>
            <a:ext cx="2214563" cy="2286000"/>
          </a:xfrm>
        </p:spPr>
      </p:pic>
      <p:pic>
        <p:nvPicPr>
          <p:cNvPr id="11" name="Content Placeholder 10" descr="13.jpg"/>
          <p:cNvPicPr>
            <a:picLocks noGrp="1" noChangeAspect="1"/>
          </p:cNvPicPr>
          <p:nvPr>
            <p:ph sz="half" idx="3"/>
          </p:nvPr>
        </p:nvPicPr>
        <p:blipFill>
          <a:blip r:embed="rId4" cstate="print"/>
          <a:srcRect/>
          <a:stretch>
            <a:fillRect/>
          </a:stretch>
        </p:blipFill>
        <p:spPr>
          <a:xfrm>
            <a:off x="5219700" y="2349500"/>
            <a:ext cx="1743075" cy="2428875"/>
          </a:xfrm>
        </p:spPr>
      </p:pic>
      <p:pic>
        <p:nvPicPr>
          <p:cNvPr id="33797" name="Picture 5" descr="C:\Users\Gulkhumor\Pictures\Школа\CAAO1KGJ.jpg"/>
          <p:cNvPicPr>
            <a:picLocks noGrp="1" noChangeAspect="1" noChangeArrowheads="1"/>
          </p:cNvPicPr>
          <p:nvPr>
            <p:ph sz="quarter" idx="4294967295"/>
          </p:nvPr>
        </p:nvPicPr>
        <p:blipFill>
          <a:blip r:embed="rId5" cstate="print"/>
          <a:srcRect/>
          <a:stretch>
            <a:fillRect/>
          </a:stretch>
        </p:blipFill>
        <p:spPr>
          <a:xfrm>
            <a:off x="6786563" y="4786313"/>
            <a:ext cx="2357437" cy="2071687"/>
          </a:xfrm>
          <a:noFill/>
        </p:spPr>
      </p:pic>
      <p:pic>
        <p:nvPicPr>
          <p:cNvPr id="12" name="Content Placeholder 7" descr="7.jpg"/>
          <p:cNvPicPr>
            <a:picLocks noChangeAspect="1"/>
          </p:cNvPicPr>
          <p:nvPr/>
        </p:nvPicPr>
        <p:blipFill>
          <a:blip r:embed="rId6" cstate="print"/>
          <a:srcRect/>
          <a:stretch>
            <a:fillRect/>
          </a:stretch>
        </p:blipFill>
        <p:spPr bwMode="auto">
          <a:xfrm>
            <a:off x="3500438" y="4643438"/>
            <a:ext cx="1976437" cy="2214562"/>
          </a:xfrm>
          <a:prstGeom prst="rect">
            <a:avLst/>
          </a:prstGeom>
          <a:noFill/>
          <a:ln w="9525">
            <a:noFill/>
            <a:miter lim="800000"/>
            <a:headEnd/>
            <a:tailEnd/>
          </a:ln>
        </p:spPr>
      </p:pic>
      <p:pic>
        <p:nvPicPr>
          <p:cNvPr id="13" name="Content Placeholder 6" descr="15.jpg"/>
          <p:cNvPicPr>
            <a:picLocks noChangeAspect="1"/>
          </p:cNvPicPr>
          <p:nvPr/>
        </p:nvPicPr>
        <p:blipFill>
          <a:blip r:embed="rId7" cstate="print"/>
          <a:srcRect/>
          <a:stretch>
            <a:fillRect/>
          </a:stretch>
        </p:blipFill>
        <p:spPr bwMode="auto">
          <a:xfrm>
            <a:off x="2214563" y="2857500"/>
            <a:ext cx="2071687" cy="2089150"/>
          </a:xfrm>
          <a:prstGeom prst="rect">
            <a:avLst/>
          </a:prstGeom>
          <a:noFill/>
          <a:ln w="9525">
            <a:noFill/>
            <a:miter lim="800000"/>
            <a:headEnd/>
            <a:tailEnd/>
          </a:ln>
        </p:spPr>
      </p:pic>
      <p:pic>
        <p:nvPicPr>
          <p:cNvPr id="31753" name="Picture 8" descr="C:\Users\Gulkhumor\Pictures\Школа\Z6XGT.jpg"/>
          <p:cNvPicPr>
            <a:picLocks noChangeAspect="1" noChangeArrowheads="1"/>
          </p:cNvPicPr>
          <p:nvPr/>
        </p:nvPicPr>
        <p:blipFill>
          <a:blip r:embed="rId8" cstate="print"/>
          <a:srcRect/>
          <a:stretch>
            <a:fillRect/>
          </a:stretch>
        </p:blipFill>
        <p:spPr bwMode="auto">
          <a:xfrm>
            <a:off x="0" y="1785941"/>
            <a:ext cx="2214563" cy="2214563"/>
          </a:xfrm>
          <a:prstGeom prst="rect">
            <a:avLst/>
          </a:prstGeom>
          <a:noFill/>
          <a:ln w="9525">
            <a:noFill/>
            <a:miter lim="800000"/>
            <a:headEnd/>
            <a:tailEnd/>
          </a:ln>
        </p:spPr>
      </p:pic>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par>
                                <p:cTn id="8" presetID="3"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5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33797"/>
                                        </p:tgtEl>
                                        <p:attrNameLst>
                                          <p:attrName>style.visibility</p:attrName>
                                        </p:attrNameLst>
                                      </p:cBhvr>
                                      <p:to>
                                        <p:strVal val="visible"/>
                                      </p:to>
                                    </p:set>
                                    <p:animEffect transition="in" filter="blinds(horizontal)">
                                      <p:cBhvr>
                                        <p:cTn id="16" dur="500"/>
                                        <p:tgtEl>
                                          <p:spTgt spid="33797"/>
                                        </p:tgtEl>
                                      </p:cBhvr>
                                    </p:animEffect>
                                  </p:childTnLst>
                                </p:cTn>
                              </p:par>
                              <p:par>
                                <p:cTn id="17" presetID="3" presetClass="entr" presetSubtype="1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horizontal)">
                                      <p:cBhvr>
                                        <p:cTn id="19" dur="500"/>
                                        <p:tgtEl>
                                          <p:spTgt spid="12"/>
                                        </p:tgtEl>
                                      </p:cBhvr>
                                    </p:animEffect>
                                  </p:childTnLst>
                                </p:cTn>
                              </p:par>
                              <p:par>
                                <p:cTn id="20" presetID="3"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3794"/>
                                        </p:tgtEl>
                                        <p:attrNameLst>
                                          <p:attrName>style.visibility</p:attrName>
                                        </p:attrNameLst>
                                      </p:cBhvr>
                                      <p:to>
                                        <p:strVal val="visible"/>
                                      </p:to>
                                    </p:set>
                                    <p:animEffect transition="in" filter="blinds(horizontal)">
                                      <p:cBhvr>
                                        <p:cTn id="27" dur="5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3"/>
          <p:cNvSpPr>
            <a:spLocks noGrp="1" noChangeArrowheads="1"/>
          </p:cNvSpPr>
          <p:nvPr>
            <p:ph type="sldNum" sz="quarter" idx="12"/>
          </p:nvPr>
        </p:nvSpPr>
        <p:spPr/>
        <p:txBody>
          <a:bodyPr/>
          <a:lstStyle/>
          <a:p>
            <a:pPr>
              <a:defRPr/>
            </a:pPr>
            <a:fld id="{E0654D8E-FA9B-471F-B41B-3B9C66C1C97E}" type="slidenum">
              <a:rPr lang="ru-RU"/>
              <a:pPr>
                <a:defRPr/>
              </a:pPr>
              <a:t>38</a:t>
            </a:fld>
            <a:endParaRPr lang="ru-RU"/>
          </a:p>
        </p:txBody>
      </p:sp>
      <p:sp>
        <p:nvSpPr>
          <p:cNvPr id="10" name="Номер слайда 5"/>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4F63A81F-F65E-40B9-AB65-5572320BCBD1}" type="slidenum">
              <a:rPr lang="ru-RU" sz="1400" b="0" i="0">
                <a:latin typeface="+mn-lt"/>
              </a:rPr>
              <a:pPr algn="r">
                <a:defRPr/>
              </a:pPr>
              <a:t>38</a:t>
            </a:fld>
            <a:endParaRPr lang="ru-RU" sz="1400" b="0" i="0">
              <a:latin typeface="+mn-lt"/>
            </a:endParaRPr>
          </a:p>
        </p:txBody>
      </p:sp>
      <p:sp>
        <p:nvSpPr>
          <p:cNvPr id="9220" name="Text Box 15"/>
          <p:cNvSpPr txBox="1">
            <a:spLocks noChangeArrowheads="1"/>
          </p:cNvSpPr>
          <p:nvPr/>
        </p:nvSpPr>
        <p:spPr bwMode="auto">
          <a:xfrm>
            <a:off x="2268538" y="692150"/>
            <a:ext cx="6048375" cy="579438"/>
          </a:xfrm>
          <a:prstGeom prst="rect">
            <a:avLst/>
          </a:prstGeom>
          <a:noFill/>
          <a:ln w="9525">
            <a:noFill/>
            <a:miter lim="800000"/>
            <a:headEnd/>
            <a:tailEnd/>
          </a:ln>
        </p:spPr>
        <p:txBody>
          <a:bodyPr>
            <a:spAutoFit/>
          </a:bodyPr>
          <a:lstStyle/>
          <a:p>
            <a:pPr algn="ctr"/>
            <a:r>
              <a:rPr lang="ru-RU" sz="3200" i="0"/>
              <a:t>Кластер</a:t>
            </a:r>
            <a:endParaRPr lang="ru-RU" sz="3200"/>
          </a:p>
        </p:txBody>
      </p:sp>
      <p:grpSp>
        <p:nvGrpSpPr>
          <p:cNvPr id="2" name="Group 16"/>
          <p:cNvGrpSpPr>
            <a:grpSpLocks/>
          </p:cNvGrpSpPr>
          <p:nvPr/>
        </p:nvGrpSpPr>
        <p:grpSpPr bwMode="auto">
          <a:xfrm>
            <a:off x="684213" y="1844675"/>
            <a:ext cx="7920037" cy="4392613"/>
            <a:chOff x="1170" y="645"/>
            <a:chExt cx="9960" cy="5055"/>
          </a:xfrm>
        </p:grpSpPr>
        <p:sp>
          <p:nvSpPr>
            <p:cNvPr id="9222" name="AutoShape 17"/>
            <p:cNvSpPr>
              <a:spLocks noChangeArrowheads="1"/>
            </p:cNvSpPr>
            <p:nvPr/>
          </p:nvSpPr>
          <p:spPr bwMode="auto">
            <a:xfrm>
              <a:off x="1170" y="1095"/>
              <a:ext cx="4845" cy="4275"/>
            </a:xfrm>
            <a:prstGeom prst="rightArrowCallout">
              <a:avLst>
                <a:gd name="adj1" fmla="val 19176"/>
                <a:gd name="adj2" fmla="val 25000"/>
                <a:gd name="adj3" fmla="val 36256"/>
                <a:gd name="adj4" fmla="val 65139"/>
              </a:avLst>
            </a:prstGeom>
            <a:solidFill>
              <a:srgbClr val="99CCFF"/>
            </a:solidFill>
            <a:ln w="127000" cmpd="dbl">
              <a:solidFill>
                <a:srgbClr val="8064A2"/>
              </a:solidFill>
              <a:miter lim="800000"/>
              <a:headEnd/>
              <a:tailEnd/>
            </a:ln>
          </p:spPr>
          <p:txBody>
            <a:bodyPr/>
            <a:lstStyle/>
            <a:p>
              <a:pPr algn="ctr"/>
              <a:r>
                <a:rPr lang="uz-Cyrl-UZ" sz="1500" i="0">
                  <a:latin typeface="Calibri" pitchFamily="34" charset="0"/>
                </a:rPr>
                <a:t>КЛАСТЕР</a:t>
              </a:r>
            </a:p>
            <a:p>
              <a:pPr algn="just"/>
              <a:r>
                <a:rPr lang="uz-Cyrl-UZ" sz="1400" i="0">
                  <a:latin typeface="Times New Roman" pitchFamily="18" charset="0"/>
                </a:rPr>
                <a:t>    (</a:t>
              </a:r>
              <a:r>
                <a:rPr lang="uz-Cyrl-UZ" sz="1400" b="0" i="0">
                  <a:latin typeface="Times New Roman" pitchFamily="18" charset="0"/>
                </a:rPr>
                <a:t>Кластер-тутам, боғлам</a:t>
              </a:r>
              <a:r>
                <a:rPr lang="uz-Cyrl-UZ" sz="1400" i="0">
                  <a:latin typeface="Times New Roman" pitchFamily="18" charset="0"/>
                </a:rPr>
                <a:t>)-</a:t>
              </a:r>
              <a:r>
                <a:rPr lang="uz-Cyrl-UZ" sz="1400" b="0" i="0">
                  <a:latin typeface="Times New Roman" pitchFamily="18" charset="0"/>
                </a:rPr>
                <a:t>ахборот харитасини тузиш йўли- барча тузилманинг моҳиятини марказлаштириш ва аниқлаш учун  қандайдир бирор асосий омил атрофида ғояларни йиғиш.</a:t>
              </a:r>
            </a:p>
            <a:p>
              <a:pPr algn="just"/>
              <a:r>
                <a:rPr lang="uz-Cyrl-UZ" sz="1400" b="0" i="0">
                  <a:latin typeface="Times New Roman" pitchFamily="18" charset="0"/>
                </a:rPr>
                <a:t>     Билимларни фаоллаштиришни тезлаштиради, фикрлаш жараёнига мавзу бўйича янги ўзаро боғланишли тасаввурларни эркин ва очиқ жалб қилишга ёрдам беради. </a:t>
              </a:r>
              <a:endParaRPr lang="ru-RU" sz="3200"/>
            </a:p>
          </p:txBody>
        </p:sp>
        <p:sp>
          <p:nvSpPr>
            <p:cNvPr id="187410" name="AutoShape 18"/>
            <p:cNvSpPr>
              <a:spLocks noChangeArrowheads="1"/>
            </p:cNvSpPr>
            <p:nvPr/>
          </p:nvSpPr>
          <p:spPr bwMode="auto">
            <a:xfrm>
              <a:off x="6119" y="645"/>
              <a:ext cx="4831" cy="1529"/>
            </a:xfrm>
            <a:prstGeom prst="downArrowCallout">
              <a:avLst>
                <a:gd name="adj1" fmla="val 78922"/>
                <a:gd name="adj2" fmla="val 116497"/>
                <a:gd name="adj3" fmla="val 20588"/>
                <a:gd name="adj4" fmla="val 72551"/>
              </a:avLst>
            </a:prstGeom>
            <a:gradFill rotWithShape="0">
              <a:gsLst>
                <a:gs pos="0">
                  <a:srgbClr val="B2A1C7"/>
                </a:gs>
                <a:gs pos="50000">
                  <a:srgbClr val="E5DFEC"/>
                </a:gs>
                <a:gs pos="100000">
                  <a:srgbClr val="B2A1C7"/>
                </a:gs>
              </a:gsLst>
              <a:lin ang="18900000" scaled="1"/>
            </a:gradFill>
            <a:ln w="12700">
              <a:solidFill>
                <a:srgbClr val="B2A1C7"/>
              </a:solidFill>
              <a:miter lim="800000"/>
              <a:headEnd/>
              <a:tailEnd/>
            </a:ln>
            <a:effectLst>
              <a:outerShdw dist="28398" dir="3806097" algn="ctr" rotWithShape="0">
                <a:srgbClr val="3F3151">
                  <a:alpha val="50000"/>
                </a:srgbClr>
              </a:outerShdw>
            </a:effectLst>
          </p:spPr>
          <p:txBody>
            <a:bodyPr/>
            <a:lstStyle/>
            <a:p>
              <a:pPr algn="just">
                <a:spcAft>
                  <a:spcPts val="1000"/>
                </a:spcAft>
                <a:defRPr/>
              </a:pPr>
              <a:r>
                <a:rPr lang="uz-Cyrl-UZ" sz="1000" b="0" i="0">
                  <a:latin typeface="Times New Roman" pitchFamily="18" charset="0"/>
                </a:rPr>
                <a:t>    </a:t>
              </a:r>
              <a:r>
                <a:rPr lang="uz-Cyrl-UZ" sz="1400" b="0" i="0">
                  <a:latin typeface="Times New Roman" pitchFamily="18" charset="0"/>
                </a:rPr>
                <a:t>Кластерни тузиш қоидаси билан танишадилар. Ёзув тахтаси ёки катта қоғоз варағининг ўртасига асосий сўз ёки 1-2 сўздан иборат бўлган мавзу номи ёзилади</a:t>
              </a:r>
              <a:endParaRPr lang="ru-RU" sz="3200"/>
            </a:p>
          </p:txBody>
        </p:sp>
        <p:sp>
          <p:nvSpPr>
            <p:cNvPr id="187411" name="AutoShape 19"/>
            <p:cNvSpPr>
              <a:spLocks noChangeArrowheads="1"/>
            </p:cNvSpPr>
            <p:nvPr/>
          </p:nvSpPr>
          <p:spPr bwMode="auto">
            <a:xfrm>
              <a:off x="6119" y="2174"/>
              <a:ext cx="4831" cy="3016"/>
            </a:xfrm>
            <a:prstGeom prst="downArrowCallout">
              <a:avLst>
                <a:gd name="adj1" fmla="val 40065"/>
                <a:gd name="adj2" fmla="val 56618"/>
                <a:gd name="adj3" fmla="val 21593"/>
                <a:gd name="adj4" fmla="val 74028"/>
              </a:avLst>
            </a:prstGeom>
            <a:gradFill rotWithShape="0">
              <a:gsLst>
                <a:gs pos="0">
                  <a:srgbClr val="B2A1C7"/>
                </a:gs>
                <a:gs pos="50000">
                  <a:srgbClr val="E5DFEC"/>
                </a:gs>
                <a:gs pos="100000">
                  <a:srgbClr val="B2A1C7"/>
                </a:gs>
              </a:gsLst>
              <a:lin ang="18900000" scaled="1"/>
            </a:gradFill>
            <a:ln w="12700">
              <a:solidFill>
                <a:srgbClr val="B2A1C7"/>
              </a:solidFill>
              <a:miter lim="800000"/>
              <a:headEnd/>
              <a:tailEnd/>
            </a:ln>
            <a:effectLst>
              <a:outerShdw dist="28398" dir="3806097" algn="ctr" rotWithShape="0">
                <a:srgbClr val="3F3151">
                  <a:alpha val="50000"/>
                </a:srgbClr>
              </a:outerShdw>
            </a:effectLst>
          </p:spPr>
          <p:txBody>
            <a:bodyPr/>
            <a:lstStyle/>
            <a:p>
              <a:pPr algn="just">
                <a:defRPr/>
              </a:pPr>
              <a:r>
                <a:rPr lang="uz-Cyrl-UZ" sz="1000" b="0" i="0">
                  <a:latin typeface="Times New Roman" pitchFamily="18" charset="0"/>
                </a:rPr>
                <a:t>   </a:t>
              </a:r>
              <a:r>
                <a:rPr lang="uz-Cyrl-UZ" sz="1400" b="0" i="0">
                  <a:latin typeface="Times New Roman" pitchFamily="18" charset="0"/>
                </a:rPr>
                <a:t>Бирикма бўйича асосий сўз билан унинг ёнида мавзу билан боғлиқ сўз ва таклифлар  кичик доирачалар “йўлдошлар” ёзиб қўшилади. Уларни “асосий” сўз билан чизиқлар ёрдамида бирлаштирилади. Бу “йўлдошларда” “кичик йўлдошлар” бўлиши мумкин. Ёзув ажратилган вақт давомида ёки ғоялар тугагунича давом этиши мумкин.</a:t>
              </a:r>
              <a:endParaRPr lang="ru-RU" sz="3200"/>
            </a:p>
          </p:txBody>
        </p:sp>
        <p:sp>
          <p:nvSpPr>
            <p:cNvPr id="187412" name="Rectangle 20"/>
            <p:cNvSpPr>
              <a:spLocks noChangeArrowheads="1"/>
            </p:cNvSpPr>
            <p:nvPr/>
          </p:nvSpPr>
          <p:spPr bwMode="auto">
            <a:xfrm>
              <a:off x="6225" y="5190"/>
              <a:ext cx="4905" cy="510"/>
            </a:xfrm>
            <a:prstGeom prst="rect">
              <a:avLst/>
            </a:prstGeom>
            <a:gradFill rotWithShape="0">
              <a:gsLst>
                <a:gs pos="0">
                  <a:srgbClr val="B2A1C7"/>
                </a:gs>
                <a:gs pos="50000">
                  <a:srgbClr val="E5DFEC"/>
                </a:gs>
                <a:gs pos="100000">
                  <a:srgbClr val="B2A1C7"/>
                </a:gs>
              </a:gsLst>
              <a:lin ang="18900000" scaled="1"/>
            </a:gradFill>
            <a:ln w="12700">
              <a:solidFill>
                <a:srgbClr val="B2A1C7"/>
              </a:solidFill>
              <a:miter lim="800000"/>
              <a:headEnd/>
              <a:tailEnd/>
            </a:ln>
            <a:effectLst>
              <a:outerShdw dist="28398" dir="3806097" algn="ctr" rotWithShape="0">
                <a:srgbClr val="3F3151">
                  <a:alpha val="50000"/>
                </a:srgbClr>
              </a:outerShdw>
            </a:effectLst>
          </p:spPr>
          <p:txBody>
            <a:bodyPr/>
            <a:lstStyle/>
            <a:p>
              <a:pPr>
                <a:spcAft>
                  <a:spcPts val="1000"/>
                </a:spcAft>
                <a:defRPr/>
              </a:pPr>
              <a:r>
                <a:rPr lang="uz-Cyrl-UZ" sz="1400" b="0" i="0">
                  <a:latin typeface="Times New Roman" pitchFamily="18" charset="0"/>
                </a:rPr>
                <a:t>Муҳокама учун кластерлар билан алмашинадилар.</a:t>
              </a:r>
              <a:endParaRPr lang="ru-RU" sz="3200"/>
            </a:p>
          </p:txBody>
        </p:sp>
      </p:gr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3"/>
          <p:cNvSpPr>
            <a:spLocks noGrp="1" noChangeArrowheads="1"/>
          </p:cNvSpPr>
          <p:nvPr>
            <p:ph type="sldNum" sz="quarter" idx="12"/>
          </p:nvPr>
        </p:nvSpPr>
        <p:spPr/>
        <p:txBody>
          <a:bodyPr/>
          <a:lstStyle/>
          <a:p>
            <a:pPr>
              <a:defRPr/>
            </a:pPr>
            <a:fld id="{E0AB647C-31AA-41A9-8151-2B869FE4A97D}" type="slidenum">
              <a:rPr lang="ru-RU"/>
              <a:pPr>
                <a:defRPr/>
              </a:pPr>
              <a:t>39</a:t>
            </a:fld>
            <a:endParaRPr lang="ru-RU"/>
          </a:p>
        </p:txBody>
      </p:sp>
      <p:sp>
        <p:nvSpPr>
          <p:cNvPr id="7" name="Номер слайда 5"/>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FDB56AED-8438-4F5F-B00A-B7E135F85C55}" type="slidenum">
              <a:rPr lang="ru-RU" sz="1400" b="0" i="0">
                <a:latin typeface="+mn-lt"/>
              </a:rPr>
              <a:pPr algn="r">
                <a:defRPr/>
              </a:pPr>
              <a:t>39</a:t>
            </a:fld>
            <a:endParaRPr lang="ru-RU" sz="1400" b="0" i="0">
              <a:latin typeface="+mn-lt"/>
            </a:endParaRPr>
          </a:p>
        </p:txBody>
      </p:sp>
      <p:sp>
        <p:nvSpPr>
          <p:cNvPr id="11268" name="Rectangle 2"/>
          <p:cNvSpPr>
            <a:spLocks noGrp="1" noChangeArrowheads="1"/>
          </p:cNvSpPr>
          <p:nvPr>
            <p:ph type="title"/>
          </p:nvPr>
        </p:nvSpPr>
        <p:spPr/>
        <p:txBody>
          <a:bodyPr/>
          <a:lstStyle/>
          <a:p>
            <a:pPr eaLnBrk="1" hangingPunct="1"/>
            <a:r>
              <a:rPr lang="ru-RU" sz="3200" b="1" smtClean="0">
                <a:latin typeface="Tahoma" pitchFamily="34" charset="0"/>
              </a:rPr>
              <a:t/>
            </a:r>
            <a:br>
              <a:rPr lang="ru-RU" sz="3200" b="1" smtClean="0">
                <a:latin typeface="Tahoma" pitchFamily="34" charset="0"/>
              </a:rPr>
            </a:br>
            <a:endParaRPr lang="ru-RU" sz="3200" b="1" smtClean="0">
              <a:latin typeface="Tahoma" pitchFamily="34" charset="0"/>
            </a:endParaRPr>
          </a:p>
        </p:txBody>
      </p:sp>
      <p:sp>
        <p:nvSpPr>
          <p:cNvPr id="11269" name="AutoShape 6"/>
          <p:cNvSpPr>
            <a:spLocks noChangeArrowheads="1"/>
          </p:cNvSpPr>
          <p:nvPr/>
        </p:nvSpPr>
        <p:spPr bwMode="auto">
          <a:xfrm>
            <a:off x="2051050" y="2205038"/>
            <a:ext cx="5991225" cy="2952750"/>
          </a:xfrm>
          <a:prstGeom prst="roundRect">
            <a:avLst>
              <a:gd name="adj" fmla="val 16667"/>
            </a:avLst>
          </a:prstGeom>
          <a:solidFill>
            <a:srgbClr val="CCFFCC"/>
          </a:solidFill>
          <a:ln w="63500" cmpd="thickThin">
            <a:solidFill>
              <a:srgbClr val="8064A2"/>
            </a:solidFill>
            <a:round/>
            <a:headEnd/>
            <a:tailEnd/>
          </a:ln>
        </p:spPr>
        <p:txBody>
          <a:bodyPr/>
          <a:lstStyle/>
          <a:p>
            <a:pPr algn="just"/>
            <a:r>
              <a:rPr lang="uz-Cyrl-UZ" sz="1800" b="0" i="0">
                <a:latin typeface="Times New Roman" pitchFamily="18" charset="0"/>
              </a:rPr>
              <a:t>1. Ақлингизга нима келса, барчасини ёзинг. Ғоялари сифатини муҳокама қилманг фақат уларни ёзинг.</a:t>
            </a:r>
          </a:p>
          <a:p>
            <a:pPr algn="just"/>
            <a:r>
              <a:rPr lang="uz-Cyrl-UZ" sz="1800" b="0" i="0">
                <a:latin typeface="Times New Roman" pitchFamily="18" charset="0"/>
              </a:rPr>
              <a:t>2. Хатни тўхтатадиган имло хатоларига ва бошқа омилларга эътибор берманг.</a:t>
            </a:r>
          </a:p>
          <a:p>
            <a:pPr algn="just"/>
            <a:r>
              <a:rPr lang="uz-Cyrl-UZ" sz="1800" b="0" i="0">
                <a:latin typeface="Times New Roman" pitchFamily="18" charset="0"/>
              </a:rPr>
              <a:t>3. Ажратилган вақт тугагунча ёзишни тўхтатманг. Агарда ақлингизда ғоялар келиши бирдан тўхтаса, у ҳолда қачонки янги ғоялар келмагунча қоғозга расм чизиб туринг.</a:t>
            </a:r>
          </a:p>
          <a:p>
            <a:endParaRPr lang="ru-RU" sz="1800"/>
          </a:p>
        </p:txBody>
      </p:sp>
      <p:sp>
        <p:nvSpPr>
          <p:cNvPr id="11270" name="Rectangle 7"/>
          <p:cNvSpPr>
            <a:spLocks noChangeArrowheads="1"/>
          </p:cNvSpPr>
          <p:nvPr/>
        </p:nvSpPr>
        <p:spPr bwMode="auto">
          <a:xfrm>
            <a:off x="2268538" y="735013"/>
            <a:ext cx="6407150" cy="519112"/>
          </a:xfrm>
          <a:prstGeom prst="rect">
            <a:avLst/>
          </a:prstGeom>
          <a:noFill/>
          <a:ln w="9525">
            <a:noFill/>
            <a:miter lim="800000"/>
            <a:headEnd/>
            <a:tailEnd/>
          </a:ln>
        </p:spPr>
        <p:txBody>
          <a:bodyPr anchor="ctr">
            <a:spAutoFit/>
          </a:bodyPr>
          <a:lstStyle/>
          <a:p>
            <a:r>
              <a:rPr lang="ru-RU" sz="2800" i="0"/>
              <a:t>Кластерни тузиш</a:t>
            </a:r>
            <a:r>
              <a:rPr lang="uz-Cyrl-UZ" sz="2800" i="0"/>
              <a:t> қ</a:t>
            </a:r>
            <a:r>
              <a:rPr lang="ru-RU" sz="2800" i="0"/>
              <a:t>оидаси</a:t>
            </a:r>
            <a:r>
              <a:rPr lang="ru-RU"/>
              <a:t> </a:t>
            </a: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3857624" y="2714625"/>
            <a:ext cx="1857383" cy="571500"/>
          </a:xfrm>
          <a:prstGeom prst="ellipse">
            <a:avLst/>
          </a:prstGeom>
          <a:ln>
            <a:solidFill>
              <a:srgbClr val="002060"/>
            </a:solidFill>
          </a:ln>
        </p:spPr>
        <p:style>
          <a:lnRef idx="2">
            <a:schemeClr val="accent6"/>
          </a:lnRef>
          <a:fillRef idx="1">
            <a:schemeClr val="lt1"/>
          </a:fillRef>
          <a:effectRef idx="0">
            <a:schemeClr val="accent6"/>
          </a:effectRef>
          <a:fontRef idx="minor">
            <a:schemeClr val="dk1"/>
          </a:fontRef>
        </p:style>
        <p:txBody>
          <a:bodyPr anchor="ctr"/>
          <a:lstStyle/>
          <a:p>
            <a:pPr algn="ctr">
              <a:defRPr/>
            </a:pPr>
            <a:r>
              <a:rPr lang="uz-Cyrl-UZ" sz="1500" b="1" dirty="0">
                <a:solidFill>
                  <a:srgbClr val="FF0000"/>
                </a:solidFill>
              </a:rPr>
              <a:t>ЎҚИТУВЧИ</a:t>
            </a:r>
            <a:endParaRPr lang="en-US" sz="1500" b="1" dirty="0">
              <a:solidFill>
                <a:srgbClr val="FF0000"/>
              </a:solidFill>
            </a:endParaRPr>
          </a:p>
        </p:txBody>
      </p:sp>
      <p:sp>
        <p:nvSpPr>
          <p:cNvPr id="3" name="Oval 2"/>
          <p:cNvSpPr/>
          <p:nvPr/>
        </p:nvSpPr>
        <p:spPr>
          <a:xfrm>
            <a:off x="2643188" y="2571750"/>
            <a:ext cx="1214437" cy="428625"/>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b="1" dirty="0">
                <a:solidFill>
                  <a:schemeClr val="tx1"/>
                </a:solidFill>
              </a:rPr>
              <a:t>фанлар бўйича</a:t>
            </a:r>
            <a:endParaRPr lang="en-US" sz="1200" b="1" dirty="0">
              <a:solidFill>
                <a:schemeClr val="tx1"/>
              </a:solidFill>
            </a:endParaRPr>
          </a:p>
        </p:txBody>
      </p:sp>
      <p:cxnSp>
        <p:nvCxnSpPr>
          <p:cNvPr id="5" name="Straight Connector 4"/>
          <p:cNvCxnSpPr>
            <a:stCxn id="2" idx="1"/>
            <a:endCxn id="3" idx="6"/>
          </p:cNvCxnSpPr>
          <p:nvPr/>
        </p:nvCxnSpPr>
        <p:spPr>
          <a:xfrm rot="16200000" flipV="1">
            <a:off x="3987501" y="2656187"/>
            <a:ext cx="12256" cy="27200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pic>
        <p:nvPicPr>
          <p:cNvPr id="37893" name="Picture 2" descr="C:\Users\Gulkhumor\Pictures\Школа\Учитель\YR7W24.jpg"/>
          <p:cNvPicPr>
            <a:picLocks noChangeAspect="1" noChangeArrowheads="1"/>
          </p:cNvPicPr>
          <p:nvPr/>
        </p:nvPicPr>
        <p:blipFill>
          <a:blip r:embed="rId2" cstate="print"/>
          <a:srcRect/>
          <a:stretch>
            <a:fillRect/>
          </a:stretch>
        </p:blipFill>
        <p:spPr bwMode="auto">
          <a:xfrm>
            <a:off x="3929063" y="1928813"/>
            <a:ext cx="1500187" cy="828675"/>
          </a:xfrm>
          <a:prstGeom prst="rect">
            <a:avLst/>
          </a:prstGeom>
          <a:noFill/>
          <a:ln w="9525">
            <a:noFill/>
            <a:miter lim="800000"/>
            <a:headEnd/>
            <a:tailEnd/>
          </a:ln>
        </p:spPr>
      </p:pic>
      <p:sp>
        <p:nvSpPr>
          <p:cNvPr id="10" name="Oval 9"/>
          <p:cNvSpPr/>
          <p:nvPr/>
        </p:nvSpPr>
        <p:spPr>
          <a:xfrm>
            <a:off x="214313" y="285750"/>
            <a:ext cx="1128712"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50" b="1" dirty="0">
                <a:solidFill>
                  <a:schemeClr val="tx1"/>
                </a:solidFill>
              </a:rPr>
              <a:t>расм</a:t>
            </a:r>
          </a:p>
        </p:txBody>
      </p:sp>
      <p:sp>
        <p:nvSpPr>
          <p:cNvPr id="11" name="Oval 10"/>
          <p:cNvSpPr/>
          <p:nvPr/>
        </p:nvSpPr>
        <p:spPr>
          <a:xfrm>
            <a:off x="1571625" y="142875"/>
            <a:ext cx="1128713"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меҳнат</a:t>
            </a:r>
            <a:endParaRPr lang="en-US" sz="1000" b="1" dirty="0">
              <a:solidFill>
                <a:schemeClr val="tx1"/>
              </a:solidFill>
            </a:endParaRPr>
          </a:p>
        </p:txBody>
      </p:sp>
      <p:sp>
        <p:nvSpPr>
          <p:cNvPr id="12" name="Oval 11"/>
          <p:cNvSpPr/>
          <p:nvPr/>
        </p:nvSpPr>
        <p:spPr>
          <a:xfrm>
            <a:off x="2714625" y="428625"/>
            <a:ext cx="985838"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50" b="1" dirty="0">
                <a:solidFill>
                  <a:schemeClr val="tx1"/>
                </a:solidFill>
              </a:rPr>
              <a:t>ашула</a:t>
            </a:r>
            <a:endParaRPr lang="en-US" sz="1050" b="1" dirty="0">
              <a:solidFill>
                <a:schemeClr val="tx1"/>
              </a:solidFill>
            </a:endParaRPr>
          </a:p>
        </p:txBody>
      </p:sp>
      <p:sp>
        <p:nvSpPr>
          <p:cNvPr id="13" name="Oval 12"/>
          <p:cNvSpPr/>
          <p:nvPr/>
        </p:nvSpPr>
        <p:spPr>
          <a:xfrm>
            <a:off x="3643313" y="642938"/>
            <a:ext cx="1428750" cy="357187"/>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b="1" dirty="0">
                <a:solidFill>
                  <a:schemeClr val="tx1"/>
                </a:solidFill>
              </a:rPr>
              <a:t>геометрия</a:t>
            </a:r>
            <a:endParaRPr lang="en-US" sz="1200" b="1" dirty="0">
              <a:solidFill>
                <a:schemeClr val="tx1"/>
              </a:solidFill>
            </a:endParaRPr>
          </a:p>
        </p:txBody>
      </p:sp>
      <p:sp>
        <p:nvSpPr>
          <p:cNvPr id="14" name="Oval 13"/>
          <p:cNvSpPr/>
          <p:nvPr/>
        </p:nvSpPr>
        <p:spPr>
          <a:xfrm>
            <a:off x="3643313" y="1143000"/>
            <a:ext cx="1214437" cy="428625"/>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100" b="1" dirty="0">
                <a:solidFill>
                  <a:schemeClr val="tx1"/>
                </a:solidFill>
              </a:rPr>
              <a:t>алгебра</a:t>
            </a:r>
            <a:endParaRPr lang="en-US" sz="1100" b="1" dirty="0">
              <a:solidFill>
                <a:schemeClr val="tx1"/>
              </a:solidFill>
            </a:endParaRPr>
          </a:p>
        </p:txBody>
      </p:sp>
      <p:sp>
        <p:nvSpPr>
          <p:cNvPr id="15" name="Oval 14"/>
          <p:cNvSpPr/>
          <p:nvPr/>
        </p:nvSpPr>
        <p:spPr>
          <a:xfrm>
            <a:off x="2714625" y="1571625"/>
            <a:ext cx="1428750"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математика</a:t>
            </a:r>
            <a:endParaRPr lang="en-US" sz="1000" b="1" dirty="0">
              <a:solidFill>
                <a:schemeClr val="tx1"/>
              </a:solidFill>
            </a:endParaRPr>
          </a:p>
        </p:txBody>
      </p:sp>
      <p:sp>
        <p:nvSpPr>
          <p:cNvPr id="16" name="Oval 15"/>
          <p:cNvSpPr/>
          <p:nvPr/>
        </p:nvSpPr>
        <p:spPr>
          <a:xfrm>
            <a:off x="2357438" y="2071688"/>
            <a:ext cx="1271587" cy="357187"/>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900" b="1" dirty="0">
                <a:solidFill>
                  <a:schemeClr val="tx1"/>
                </a:solidFill>
              </a:rPr>
              <a:t>ўзбек тили ва адабиёти</a:t>
            </a:r>
            <a:endParaRPr lang="en-US" sz="900" b="1" dirty="0">
              <a:solidFill>
                <a:schemeClr val="tx1"/>
              </a:solidFill>
            </a:endParaRPr>
          </a:p>
        </p:txBody>
      </p:sp>
      <p:sp>
        <p:nvSpPr>
          <p:cNvPr id="17" name="Oval 16"/>
          <p:cNvSpPr/>
          <p:nvPr/>
        </p:nvSpPr>
        <p:spPr>
          <a:xfrm>
            <a:off x="2143125" y="1143000"/>
            <a:ext cx="1128713"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50" b="1" dirty="0">
                <a:solidFill>
                  <a:schemeClr val="tx1"/>
                </a:solidFill>
              </a:rPr>
              <a:t>физика</a:t>
            </a:r>
            <a:endParaRPr lang="en-US" sz="1050" b="1" dirty="0">
              <a:solidFill>
                <a:schemeClr val="tx1"/>
              </a:solidFill>
            </a:endParaRPr>
          </a:p>
        </p:txBody>
      </p:sp>
      <p:sp>
        <p:nvSpPr>
          <p:cNvPr id="18" name="Oval 17"/>
          <p:cNvSpPr/>
          <p:nvPr/>
        </p:nvSpPr>
        <p:spPr>
          <a:xfrm>
            <a:off x="1428750" y="642938"/>
            <a:ext cx="1128713" cy="357187"/>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50" b="1" dirty="0">
                <a:solidFill>
                  <a:schemeClr val="tx1"/>
                </a:solidFill>
              </a:rPr>
              <a:t>химия</a:t>
            </a:r>
            <a:endParaRPr lang="en-US" sz="1050" b="1" dirty="0">
              <a:solidFill>
                <a:schemeClr val="tx1"/>
              </a:solidFill>
            </a:endParaRPr>
          </a:p>
        </p:txBody>
      </p:sp>
      <p:sp>
        <p:nvSpPr>
          <p:cNvPr id="19" name="Oval 18"/>
          <p:cNvSpPr/>
          <p:nvPr/>
        </p:nvSpPr>
        <p:spPr>
          <a:xfrm>
            <a:off x="285750" y="2928938"/>
            <a:ext cx="1128713" cy="357187"/>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экология</a:t>
            </a:r>
            <a:endParaRPr lang="en-US" sz="1000" b="1" dirty="0">
              <a:solidFill>
                <a:schemeClr val="tx1"/>
              </a:solidFill>
            </a:endParaRPr>
          </a:p>
        </p:txBody>
      </p:sp>
      <p:sp>
        <p:nvSpPr>
          <p:cNvPr id="20" name="Oval 19"/>
          <p:cNvSpPr/>
          <p:nvPr/>
        </p:nvSpPr>
        <p:spPr>
          <a:xfrm>
            <a:off x="0" y="1571625"/>
            <a:ext cx="1214438"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география</a:t>
            </a:r>
            <a:endParaRPr lang="en-US" sz="1000" b="1" dirty="0">
              <a:solidFill>
                <a:schemeClr val="tx1"/>
              </a:solidFill>
            </a:endParaRPr>
          </a:p>
        </p:txBody>
      </p:sp>
      <p:sp>
        <p:nvSpPr>
          <p:cNvPr id="21" name="Oval 20"/>
          <p:cNvSpPr/>
          <p:nvPr/>
        </p:nvSpPr>
        <p:spPr>
          <a:xfrm>
            <a:off x="1571625" y="3143250"/>
            <a:ext cx="1357313" cy="428625"/>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900" b="1" dirty="0">
                <a:solidFill>
                  <a:schemeClr val="tx1"/>
                </a:solidFill>
              </a:rPr>
              <a:t>жисмоний тарбия</a:t>
            </a:r>
            <a:endParaRPr lang="en-US" sz="900" b="1" dirty="0">
              <a:solidFill>
                <a:schemeClr val="tx1"/>
              </a:solidFill>
            </a:endParaRPr>
          </a:p>
        </p:txBody>
      </p:sp>
      <p:sp>
        <p:nvSpPr>
          <p:cNvPr id="22" name="Oval 21"/>
          <p:cNvSpPr/>
          <p:nvPr/>
        </p:nvSpPr>
        <p:spPr>
          <a:xfrm>
            <a:off x="785813" y="1143000"/>
            <a:ext cx="1128712" cy="428625"/>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чет тиллари</a:t>
            </a:r>
            <a:endParaRPr lang="en-US" sz="1000" b="1" dirty="0">
              <a:solidFill>
                <a:schemeClr val="tx1"/>
              </a:solidFill>
            </a:endParaRPr>
          </a:p>
        </p:txBody>
      </p:sp>
      <p:sp>
        <p:nvSpPr>
          <p:cNvPr id="23" name="Oval 22"/>
          <p:cNvSpPr/>
          <p:nvPr/>
        </p:nvSpPr>
        <p:spPr>
          <a:xfrm>
            <a:off x="1214438" y="1571625"/>
            <a:ext cx="1500187" cy="428625"/>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информатика</a:t>
            </a:r>
            <a:endParaRPr lang="en-US" sz="1000" b="1" dirty="0">
              <a:solidFill>
                <a:schemeClr val="tx1"/>
              </a:solidFill>
            </a:endParaRPr>
          </a:p>
        </p:txBody>
      </p:sp>
      <p:sp>
        <p:nvSpPr>
          <p:cNvPr id="24" name="Oval 23"/>
          <p:cNvSpPr/>
          <p:nvPr/>
        </p:nvSpPr>
        <p:spPr>
          <a:xfrm>
            <a:off x="0" y="2500313"/>
            <a:ext cx="1128713" cy="357187"/>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тарих</a:t>
            </a:r>
            <a:endParaRPr lang="en-US" sz="1000" b="1" dirty="0">
              <a:solidFill>
                <a:schemeClr val="tx1"/>
              </a:solidFill>
            </a:endParaRPr>
          </a:p>
        </p:txBody>
      </p:sp>
      <p:sp>
        <p:nvSpPr>
          <p:cNvPr id="25" name="Oval 24"/>
          <p:cNvSpPr/>
          <p:nvPr/>
        </p:nvSpPr>
        <p:spPr>
          <a:xfrm>
            <a:off x="1285875" y="2571750"/>
            <a:ext cx="1128713"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зоология</a:t>
            </a:r>
            <a:endParaRPr lang="en-US" sz="1000" b="1" dirty="0">
              <a:solidFill>
                <a:schemeClr val="tx1"/>
              </a:solidFill>
            </a:endParaRPr>
          </a:p>
        </p:txBody>
      </p:sp>
      <p:sp>
        <p:nvSpPr>
          <p:cNvPr id="26" name="Oval 25"/>
          <p:cNvSpPr/>
          <p:nvPr/>
        </p:nvSpPr>
        <p:spPr>
          <a:xfrm>
            <a:off x="857250" y="2071688"/>
            <a:ext cx="1128713" cy="357187"/>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биология</a:t>
            </a:r>
            <a:endParaRPr lang="en-US" sz="1000" b="1" dirty="0">
              <a:solidFill>
                <a:schemeClr val="tx1"/>
              </a:solidFill>
            </a:endParaRPr>
          </a:p>
        </p:txBody>
      </p:sp>
      <p:cxnSp>
        <p:nvCxnSpPr>
          <p:cNvPr id="28" name="Straight Connector 27"/>
          <p:cNvCxnSpPr>
            <a:stCxn id="3" idx="7"/>
            <a:endCxn id="16" idx="5"/>
          </p:cNvCxnSpPr>
          <p:nvPr/>
        </p:nvCxnSpPr>
        <p:spPr>
          <a:xfrm rot="16200000" flipV="1">
            <a:off x="3432176" y="2387600"/>
            <a:ext cx="258762" cy="23653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a:stCxn id="14" idx="2"/>
          </p:cNvCxnSpPr>
          <p:nvPr/>
        </p:nvCxnSpPr>
        <p:spPr>
          <a:xfrm rot="10800000" flipV="1">
            <a:off x="3286125" y="1357313"/>
            <a:ext cx="357188" cy="2143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4607719" y="1107281"/>
            <a:ext cx="357188" cy="1428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0800000">
            <a:off x="1000125" y="285750"/>
            <a:ext cx="5715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23" idx="3"/>
            <a:endCxn id="20" idx="5"/>
          </p:cNvCxnSpPr>
          <p:nvPr/>
        </p:nvCxnSpPr>
        <p:spPr>
          <a:xfrm rot="5400000" flipH="1">
            <a:off x="1204913" y="1708150"/>
            <a:ext cx="60325" cy="3968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a:endCxn id="24" idx="1"/>
          </p:cNvCxnSpPr>
          <p:nvPr/>
        </p:nvCxnSpPr>
        <p:spPr>
          <a:xfrm rot="10800000" flipV="1">
            <a:off x="165100" y="2286000"/>
            <a:ext cx="692150" cy="2667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0800000">
            <a:off x="2714625" y="285750"/>
            <a:ext cx="571500" cy="1428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endCxn id="12" idx="6"/>
          </p:cNvCxnSpPr>
          <p:nvPr/>
        </p:nvCxnSpPr>
        <p:spPr>
          <a:xfrm rot="10800000">
            <a:off x="3700463" y="606425"/>
            <a:ext cx="871537" cy="3651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0800000" flipV="1">
            <a:off x="3214688" y="1928813"/>
            <a:ext cx="500062" cy="1428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a:stCxn id="19" idx="6"/>
          </p:cNvCxnSpPr>
          <p:nvPr/>
        </p:nvCxnSpPr>
        <p:spPr>
          <a:xfrm flipV="1">
            <a:off x="1414463" y="2928938"/>
            <a:ext cx="371475" cy="177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endCxn id="20" idx="1"/>
          </p:cNvCxnSpPr>
          <p:nvPr/>
        </p:nvCxnSpPr>
        <p:spPr>
          <a:xfrm rot="10800000" flipV="1">
            <a:off x="177800" y="1285875"/>
            <a:ext cx="608013" cy="3381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18" idx="1"/>
          </p:cNvCxnSpPr>
          <p:nvPr/>
        </p:nvCxnSpPr>
        <p:spPr>
          <a:xfrm rot="16200000" flipV="1">
            <a:off x="1342231" y="443707"/>
            <a:ext cx="123825" cy="3794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17" idx="7"/>
            <a:endCxn id="18" idx="6"/>
          </p:cNvCxnSpPr>
          <p:nvPr/>
        </p:nvCxnSpPr>
        <p:spPr>
          <a:xfrm rot="16200000" flipV="1">
            <a:off x="2644776" y="733425"/>
            <a:ext cx="374650" cy="5492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a:stCxn id="26" idx="6"/>
            <a:endCxn id="23" idx="5"/>
          </p:cNvCxnSpPr>
          <p:nvPr/>
        </p:nvCxnSpPr>
        <p:spPr>
          <a:xfrm flipV="1">
            <a:off x="1985963" y="1936750"/>
            <a:ext cx="509587" cy="3127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0800000">
            <a:off x="1571625" y="1143000"/>
            <a:ext cx="571500" cy="1428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5" idx="2"/>
          </p:cNvCxnSpPr>
          <p:nvPr/>
        </p:nvCxnSpPr>
        <p:spPr>
          <a:xfrm rot="10800000">
            <a:off x="1143000" y="2714625"/>
            <a:ext cx="142875" cy="349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21" idx="2"/>
            <a:endCxn id="19" idx="5"/>
          </p:cNvCxnSpPr>
          <p:nvPr/>
        </p:nvCxnSpPr>
        <p:spPr>
          <a:xfrm rot="10800000">
            <a:off x="1249363" y="3233738"/>
            <a:ext cx="322262" cy="1238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5" name="Oval 74"/>
          <p:cNvSpPr/>
          <p:nvPr/>
        </p:nvSpPr>
        <p:spPr>
          <a:xfrm>
            <a:off x="5429250" y="3071813"/>
            <a:ext cx="1500188"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100" b="1" dirty="0">
                <a:solidFill>
                  <a:schemeClr val="tx1"/>
                </a:solidFill>
              </a:rPr>
              <a:t>вазифалари</a:t>
            </a:r>
            <a:endParaRPr lang="en-US" sz="1100" b="1" dirty="0">
              <a:solidFill>
                <a:schemeClr val="tx1"/>
              </a:solidFill>
            </a:endParaRPr>
          </a:p>
        </p:txBody>
      </p:sp>
      <p:sp>
        <p:nvSpPr>
          <p:cNvPr id="76" name="Oval 75"/>
          <p:cNvSpPr/>
          <p:nvPr/>
        </p:nvSpPr>
        <p:spPr>
          <a:xfrm>
            <a:off x="4214813" y="3429000"/>
            <a:ext cx="1357312" cy="571500"/>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b="1" dirty="0">
                <a:solidFill>
                  <a:schemeClr val="tx1"/>
                </a:solidFill>
              </a:rPr>
              <a:t>ўқитувчи</a:t>
            </a:r>
          </a:p>
          <a:p>
            <a:pPr algn="ctr">
              <a:defRPr/>
            </a:pPr>
            <a:r>
              <a:rPr lang="uz-Cyrl-UZ" sz="1200" b="1" dirty="0">
                <a:solidFill>
                  <a:schemeClr val="tx1"/>
                </a:solidFill>
              </a:rPr>
              <a:t>маҳорати</a:t>
            </a:r>
            <a:endParaRPr lang="en-US" sz="1200" b="1" dirty="0">
              <a:solidFill>
                <a:schemeClr val="tx1"/>
              </a:solidFill>
            </a:endParaRPr>
          </a:p>
        </p:txBody>
      </p:sp>
      <p:sp>
        <p:nvSpPr>
          <p:cNvPr id="77" name="Oval 76"/>
          <p:cNvSpPr/>
          <p:nvPr/>
        </p:nvSpPr>
        <p:spPr>
          <a:xfrm>
            <a:off x="5500688" y="1928813"/>
            <a:ext cx="2286000" cy="428625"/>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b="1" dirty="0">
                <a:solidFill>
                  <a:schemeClr val="tx1"/>
                </a:solidFill>
              </a:rPr>
              <a:t>классификацияси</a:t>
            </a:r>
            <a:endParaRPr lang="en-US" sz="1200" b="1" dirty="0">
              <a:solidFill>
                <a:schemeClr val="tx1"/>
              </a:solidFill>
            </a:endParaRPr>
          </a:p>
        </p:txBody>
      </p:sp>
      <p:sp>
        <p:nvSpPr>
          <p:cNvPr id="78" name="Oval 77"/>
          <p:cNvSpPr/>
          <p:nvPr/>
        </p:nvSpPr>
        <p:spPr>
          <a:xfrm>
            <a:off x="6000750" y="2571750"/>
            <a:ext cx="1128713" cy="357188"/>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b="1" dirty="0">
                <a:solidFill>
                  <a:schemeClr val="tx1"/>
                </a:solidFill>
              </a:rPr>
              <a:t>ҳулқи</a:t>
            </a:r>
            <a:endParaRPr lang="en-US" sz="1200" b="1" dirty="0">
              <a:solidFill>
                <a:schemeClr val="tx1"/>
              </a:solidFill>
            </a:endParaRPr>
          </a:p>
        </p:txBody>
      </p:sp>
      <p:sp>
        <p:nvSpPr>
          <p:cNvPr id="79" name="Oval 78"/>
          <p:cNvSpPr/>
          <p:nvPr/>
        </p:nvSpPr>
        <p:spPr>
          <a:xfrm>
            <a:off x="3000375" y="3286125"/>
            <a:ext cx="1214438" cy="500063"/>
          </a:xfrm>
          <a:prstGeom prst="ellipse">
            <a:avLst/>
          </a:prstGeom>
          <a:solidFill>
            <a:srgbClr val="FFFF99"/>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50" b="1" dirty="0">
                <a:solidFill>
                  <a:schemeClr val="tx1"/>
                </a:solidFill>
              </a:rPr>
              <a:t>бошқарув услуби</a:t>
            </a:r>
            <a:endParaRPr lang="en-US" sz="1050" b="1" dirty="0">
              <a:solidFill>
                <a:schemeClr val="tx1"/>
              </a:solidFill>
            </a:endParaRPr>
          </a:p>
        </p:txBody>
      </p:sp>
      <p:sp>
        <p:nvSpPr>
          <p:cNvPr id="80" name="Oval 79"/>
          <p:cNvSpPr/>
          <p:nvPr/>
        </p:nvSpPr>
        <p:spPr>
          <a:xfrm>
            <a:off x="2000250" y="3714750"/>
            <a:ext cx="1285875" cy="357188"/>
          </a:xfrm>
          <a:prstGeom prst="ellipse">
            <a:avLst/>
          </a:prstGeom>
          <a:solidFill>
            <a:srgbClr val="FFFF99"/>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авторитар</a:t>
            </a:r>
            <a:endParaRPr lang="en-US" sz="1000" b="1" dirty="0">
              <a:solidFill>
                <a:schemeClr val="tx1"/>
              </a:solidFill>
            </a:endParaRPr>
          </a:p>
        </p:txBody>
      </p:sp>
      <p:sp>
        <p:nvSpPr>
          <p:cNvPr id="81" name="Oval 80"/>
          <p:cNvSpPr/>
          <p:nvPr/>
        </p:nvSpPr>
        <p:spPr>
          <a:xfrm>
            <a:off x="0" y="4000500"/>
            <a:ext cx="1271588" cy="428625"/>
          </a:xfrm>
          <a:prstGeom prst="ellipse">
            <a:avLst/>
          </a:prstGeom>
          <a:solidFill>
            <a:srgbClr val="FFFF99"/>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либерал</a:t>
            </a:r>
            <a:endParaRPr lang="en-US" sz="1000" b="1" dirty="0">
              <a:solidFill>
                <a:schemeClr val="tx1"/>
              </a:solidFill>
            </a:endParaRPr>
          </a:p>
        </p:txBody>
      </p:sp>
      <p:sp>
        <p:nvSpPr>
          <p:cNvPr id="85" name="Oval 84"/>
          <p:cNvSpPr/>
          <p:nvPr/>
        </p:nvSpPr>
        <p:spPr>
          <a:xfrm>
            <a:off x="285750" y="3500438"/>
            <a:ext cx="1414463" cy="428625"/>
          </a:xfrm>
          <a:prstGeom prst="ellipse">
            <a:avLst/>
          </a:prstGeom>
          <a:solidFill>
            <a:srgbClr val="FFFF99"/>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демократик</a:t>
            </a:r>
            <a:endParaRPr lang="en-US" sz="1000" b="1" dirty="0">
              <a:solidFill>
                <a:schemeClr val="tx1"/>
              </a:solidFill>
            </a:endParaRPr>
          </a:p>
        </p:txBody>
      </p:sp>
      <p:sp>
        <p:nvSpPr>
          <p:cNvPr id="86" name="Oval 85"/>
          <p:cNvSpPr/>
          <p:nvPr/>
        </p:nvSpPr>
        <p:spPr>
          <a:xfrm>
            <a:off x="1357313" y="4071938"/>
            <a:ext cx="1000125" cy="428625"/>
          </a:xfrm>
          <a:prstGeom prst="ellipse">
            <a:avLst/>
          </a:prstGeom>
          <a:solidFill>
            <a:srgbClr val="FFFF99"/>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аралаш</a:t>
            </a:r>
            <a:endParaRPr lang="en-US" sz="1000" b="1" dirty="0">
              <a:solidFill>
                <a:schemeClr val="tx1"/>
              </a:solidFill>
            </a:endParaRPr>
          </a:p>
        </p:txBody>
      </p:sp>
      <p:sp>
        <p:nvSpPr>
          <p:cNvPr id="87" name="Oval 86"/>
          <p:cNvSpPr/>
          <p:nvPr/>
        </p:nvSpPr>
        <p:spPr>
          <a:xfrm>
            <a:off x="142875" y="4643438"/>
            <a:ext cx="1000125"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мимика</a:t>
            </a:r>
            <a:endParaRPr lang="en-US" sz="1000" b="1" dirty="0">
              <a:solidFill>
                <a:schemeClr val="tx1"/>
              </a:solidFill>
            </a:endParaRPr>
          </a:p>
        </p:txBody>
      </p:sp>
      <p:sp>
        <p:nvSpPr>
          <p:cNvPr id="88" name="Oval 87"/>
          <p:cNvSpPr/>
          <p:nvPr/>
        </p:nvSpPr>
        <p:spPr>
          <a:xfrm>
            <a:off x="0" y="5214938"/>
            <a:ext cx="1643063"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эмоционаллик</a:t>
            </a:r>
            <a:endParaRPr lang="en-US" sz="1000" b="1" dirty="0">
              <a:solidFill>
                <a:schemeClr val="tx1"/>
              </a:solidFill>
            </a:endParaRPr>
          </a:p>
        </p:txBody>
      </p:sp>
      <p:cxnSp>
        <p:nvCxnSpPr>
          <p:cNvPr id="90" name="Straight Connector 89"/>
          <p:cNvCxnSpPr>
            <a:stCxn id="79" idx="0"/>
          </p:cNvCxnSpPr>
          <p:nvPr/>
        </p:nvCxnSpPr>
        <p:spPr>
          <a:xfrm rot="5400000" flipH="1" flipV="1">
            <a:off x="3732212" y="3017838"/>
            <a:ext cx="142875" cy="39370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a:stCxn id="80" idx="0"/>
          </p:cNvCxnSpPr>
          <p:nvPr/>
        </p:nvCxnSpPr>
        <p:spPr>
          <a:xfrm rot="5400000" flipH="1" flipV="1">
            <a:off x="2750344" y="3464719"/>
            <a:ext cx="142875" cy="35718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a:stCxn id="85" idx="6"/>
          </p:cNvCxnSpPr>
          <p:nvPr/>
        </p:nvCxnSpPr>
        <p:spPr>
          <a:xfrm>
            <a:off x="1700213" y="3714750"/>
            <a:ext cx="300037" cy="142875"/>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rot="16200000" flipV="1">
            <a:off x="214313" y="3857625"/>
            <a:ext cx="214312" cy="7143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1143000" y="4071938"/>
            <a:ext cx="500063" cy="158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03" name="Oval 102"/>
          <p:cNvSpPr/>
          <p:nvPr/>
        </p:nvSpPr>
        <p:spPr>
          <a:xfrm>
            <a:off x="3429000" y="3929063"/>
            <a:ext cx="857250" cy="357187"/>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билим</a:t>
            </a:r>
            <a:endParaRPr lang="en-US" sz="1000" b="1" dirty="0">
              <a:solidFill>
                <a:schemeClr val="tx1"/>
              </a:solidFill>
            </a:endParaRPr>
          </a:p>
        </p:txBody>
      </p:sp>
      <p:sp>
        <p:nvSpPr>
          <p:cNvPr id="104" name="Oval 103"/>
          <p:cNvSpPr/>
          <p:nvPr/>
        </p:nvSpPr>
        <p:spPr>
          <a:xfrm>
            <a:off x="1785938" y="5286375"/>
            <a:ext cx="1000125"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хотира</a:t>
            </a:r>
            <a:endParaRPr lang="en-US" sz="1000" b="1" dirty="0">
              <a:solidFill>
                <a:schemeClr val="tx1"/>
              </a:solidFill>
            </a:endParaRPr>
          </a:p>
        </p:txBody>
      </p:sp>
      <p:sp>
        <p:nvSpPr>
          <p:cNvPr id="105" name="Oval 104"/>
          <p:cNvSpPr/>
          <p:nvPr/>
        </p:nvSpPr>
        <p:spPr>
          <a:xfrm>
            <a:off x="2428875" y="4286250"/>
            <a:ext cx="1057275" cy="357188"/>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тажриба</a:t>
            </a:r>
            <a:endParaRPr lang="en-US" sz="1000" b="1" dirty="0">
              <a:solidFill>
                <a:schemeClr val="tx1"/>
              </a:solidFill>
            </a:endParaRPr>
          </a:p>
        </p:txBody>
      </p:sp>
      <p:sp>
        <p:nvSpPr>
          <p:cNvPr id="106" name="Oval 105"/>
          <p:cNvSpPr/>
          <p:nvPr/>
        </p:nvSpPr>
        <p:spPr>
          <a:xfrm>
            <a:off x="2857500" y="4714875"/>
            <a:ext cx="1428750" cy="500063"/>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ўқувчини қизиқтира олиш</a:t>
            </a:r>
            <a:endParaRPr lang="en-US" sz="1000" b="1" dirty="0">
              <a:solidFill>
                <a:schemeClr val="tx1"/>
              </a:solidFill>
            </a:endParaRPr>
          </a:p>
        </p:txBody>
      </p:sp>
      <p:sp>
        <p:nvSpPr>
          <p:cNvPr id="107" name="Oval 106"/>
          <p:cNvSpPr/>
          <p:nvPr/>
        </p:nvSpPr>
        <p:spPr>
          <a:xfrm>
            <a:off x="1428750" y="4643438"/>
            <a:ext cx="1200150"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нутқ  маҳорати</a:t>
            </a:r>
            <a:endParaRPr lang="en-US" sz="1000" b="1" dirty="0">
              <a:solidFill>
                <a:schemeClr val="tx1"/>
              </a:solidFill>
            </a:endParaRPr>
          </a:p>
        </p:txBody>
      </p:sp>
      <p:sp>
        <p:nvSpPr>
          <p:cNvPr id="108" name="Oval 107"/>
          <p:cNvSpPr/>
          <p:nvPr/>
        </p:nvSpPr>
        <p:spPr>
          <a:xfrm>
            <a:off x="2786063" y="5500688"/>
            <a:ext cx="1857375" cy="571500"/>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мулоҳазакорлик, босиқлик, аналитика</a:t>
            </a:r>
            <a:endParaRPr lang="en-US" sz="1000" b="1" dirty="0">
              <a:solidFill>
                <a:schemeClr val="tx1"/>
              </a:solidFill>
            </a:endParaRPr>
          </a:p>
        </p:txBody>
      </p:sp>
      <p:sp>
        <p:nvSpPr>
          <p:cNvPr id="109" name="Oval 108"/>
          <p:cNvSpPr/>
          <p:nvPr/>
        </p:nvSpPr>
        <p:spPr>
          <a:xfrm>
            <a:off x="0" y="5786438"/>
            <a:ext cx="1357313"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000" b="1" dirty="0">
                <a:solidFill>
                  <a:schemeClr val="tx1"/>
                </a:solidFill>
              </a:rPr>
              <a:t>к</a:t>
            </a:r>
            <a:r>
              <a:rPr lang="uz-Cyrl-UZ" sz="1000" b="1" dirty="0">
                <a:solidFill>
                  <a:schemeClr val="tx1"/>
                </a:solidFill>
              </a:rPr>
              <a:t>оммуника</a:t>
            </a:r>
            <a:r>
              <a:rPr lang="en-US" sz="1000" b="1" dirty="0">
                <a:solidFill>
                  <a:schemeClr val="tx1"/>
                </a:solidFill>
              </a:rPr>
              <a:t>-</a:t>
            </a:r>
            <a:r>
              <a:rPr lang="uz-Cyrl-UZ" sz="1000" b="1" dirty="0">
                <a:solidFill>
                  <a:schemeClr val="tx1"/>
                </a:solidFill>
              </a:rPr>
              <a:t>тивлик</a:t>
            </a:r>
            <a:endParaRPr lang="en-US" sz="1000" b="1" dirty="0">
              <a:solidFill>
                <a:schemeClr val="tx1"/>
              </a:solidFill>
            </a:endParaRPr>
          </a:p>
        </p:txBody>
      </p:sp>
      <p:sp>
        <p:nvSpPr>
          <p:cNvPr id="110" name="Oval 109"/>
          <p:cNvSpPr/>
          <p:nvPr/>
        </p:nvSpPr>
        <p:spPr>
          <a:xfrm>
            <a:off x="1500188" y="5786438"/>
            <a:ext cx="1200150"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000" b="1" dirty="0">
                <a:solidFill>
                  <a:schemeClr val="tx1"/>
                </a:solidFill>
              </a:rPr>
              <a:t>ташкилот-чилик</a:t>
            </a:r>
            <a:endParaRPr lang="en-US" sz="1000" b="1" dirty="0">
              <a:solidFill>
                <a:schemeClr val="tx1"/>
              </a:solidFill>
            </a:endParaRPr>
          </a:p>
        </p:txBody>
      </p:sp>
      <p:sp>
        <p:nvSpPr>
          <p:cNvPr id="111" name="Oval 110"/>
          <p:cNvSpPr/>
          <p:nvPr/>
        </p:nvSpPr>
        <p:spPr>
          <a:xfrm>
            <a:off x="1285875" y="6286500"/>
            <a:ext cx="1057275"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000" b="1" dirty="0">
                <a:solidFill>
                  <a:schemeClr val="tx1"/>
                </a:solidFill>
              </a:rPr>
              <a:t>кийиниш</a:t>
            </a:r>
            <a:endParaRPr lang="en-US" sz="1000" b="1" dirty="0">
              <a:solidFill>
                <a:schemeClr val="tx1"/>
              </a:solidFill>
            </a:endParaRPr>
          </a:p>
        </p:txBody>
      </p:sp>
      <p:sp>
        <p:nvSpPr>
          <p:cNvPr id="112" name="Oval 111"/>
          <p:cNvSpPr/>
          <p:nvPr/>
        </p:nvSpPr>
        <p:spPr>
          <a:xfrm>
            <a:off x="142875" y="6286500"/>
            <a:ext cx="1057275"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000" b="1" dirty="0">
                <a:solidFill>
                  <a:schemeClr val="tx1"/>
                </a:solidFill>
              </a:rPr>
              <a:t>ижодий-лик</a:t>
            </a:r>
            <a:endParaRPr lang="en-US" sz="1000" b="1" dirty="0">
              <a:solidFill>
                <a:schemeClr val="tx1"/>
              </a:solidFill>
            </a:endParaRPr>
          </a:p>
        </p:txBody>
      </p:sp>
      <p:sp>
        <p:nvSpPr>
          <p:cNvPr id="113" name="Oval 112"/>
          <p:cNvSpPr/>
          <p:nvPr/>
        </p:nvSpPr>
        <p:spPr>
          <a:xfrm>
            <a:off x="2571750" y="6215063"/>
            <a:ext cx="1285875"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000" b="1" dirty="0">
                <a:solidFill>
                  <a:schemeClr val="tx1"/>
                </a:solidFill>
              </a:rPr>
              <a:t>рефлексия</a:t>
            </a:r>
            <a:endParaRPr lang="en-US" sz="1000" b="1" dirty="0">
              <a:solidFill>
                <a:schemeClr val="tx1"/>
              </a:solidFill>
            </a:endParaRPr>
          </a:p>
        </p:txBody>
      </p:sp>
      <p:sp>
        <p:nvSpPr>
          <p:cNvPr id="114" name="Oval 113"/>
          <p:cNvSpPr/>
          <p:nvPr/>
        </p:nvSpPr>
        <p:spPr>
          <a:xfrm>
            <a:off x="5429250" y="5286375"/>
            <a:ext cx="1428750"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тарбиялайди</a:t>
            </a:r>
            <a:endParaRPr lang="en-US" sz="1000" b="1" dirty="0">
              <a:solidFill>
                <a:schemeClr val="tx1"/>
              </a:solidFill>
            </a:endParaRPr>
          </a:p>
        </p:txBody>
      </p:sp>
      <p:cxnSp>
        <p:nvCxnSpPr>
          <p:cNvPr id="116" name="Straight Connector 115"/>
          <p:cNvCxnSpPr>
            <a:endCxn id="2" idx="4"/>
          </p:cNvCxnSpPr>
          <p:nvPr/>
        </p:nvCxnSpPr>
        <p:spPr>
          <a:xfrm rot="5400000" flipH="1" flipV="1">
            <a:off x="4678363" y="3322637"/>
            <a:ext cx="144465" cy="71442"/>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a:stCxn id="103" idx="0"/>
          </p:cNvCxnSpPr>
          <p:nvPr/>
        </p:nvCxnSpPr>
        <p:spPr>
          <a:xfrm rot="5400000" flipH="1" flipV="1">
            <a:off x="3964781" y="3679032"/>
            <a:ext cx="142875" cy="35718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stCxn id="105" idx="0"/>
          </p:cNvCxnSpPr>
          <p:nvPr/>
        </p:nvCxnSpPr>
        <p:spPr>
          <a:xfrm rot="5400000" flipH="1" flipV="1">
            <a:off x="3121819" y="3979069"/>
            <a:ext cx="142875" cy="47148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a:stCxn id="107" idx="0"/>
          </p:cNvCxnSpPr>
          <p:nvPr/>
        </p:nvCxnSpPr>
        <p:spPr>
          <a:xfrm rot="5400000" flipH="1" flipV="1">
            <a:off x="2157412" y="4371976"/>
            <a:ext cx="142875" cy="40005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a:stCxn id="87" idx="6"/>
          </p:cNvCxnSpPr>
          <p:nvPr/>
        </p:nvCxnSpPr>
        <p:spPr>
          <a:xfrm flipV="1">
            <a:off x="1143000" y="4786313"/>
            <a:ext cx="285750" cy="7143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a:stCxn id="88" idx="1"/>
          </p:cNvCxnSpPr>
          <p:nvPr/>
        </p:nvCxnSpPr>
        <p:spPr>
          <a:xfrm rot="5400000" flipH="1" flipV="1">
            <a:off x="124618" y="5117307"/>
            <a:ext cx="277813" cy="4445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a:stCxn id="88" idx="7"/>
          </p:cNvCxnSpPr>
          <p:nvPr/>
        </p:nvCxnSpPr>
        <p:spPr>
          <a:xfrm rot="16200000" flipH="1">
            <a:off x="1731963" y="4948238"/>
            <a:ext cx="9525" cy="66992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a:endCxn id="106" idx="3"/>
          </p:cNvCxnSpPr>
          <p:nvPr/>
        </p:nvCxnSpPr>
        <p:spPr>
          <a:xfrm flipV="1">
            <a:off x="2643188" y="5141913"/>
            <a:ext cx="423862" cy="21590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flipH="1" flipV="1">
            <a:off x="3357563" y="5286375"/>
            <a:ext cx="285750" cy="1428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a:stCxn id="113" idx="0"/>
          </p:cNvCxnSpPr>
          <p:nvPr/>
        </p:nvCxnSpPr>
        <p:spPr>
          <a:xfrm rot="5400000" flipH="1" flipV="1">
            <a:off x="3214688" y="6072188"/>
            <a:ext cx="142875" cy="1428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p:cNvCxnSpPr>
            <a:stCxn id="110" idx="5"/>
            <a:endCxn id="113" idx="1"/>
          </p:cNvCxnSpPr>
          <p:nvPr/>
        </p:nvCxnSpPr>
        <p:spPr>
          <a:xfrm rot="16200000" flipH="1">
            <a:off x="2578894" y="6096794"/>
            <a:ext cx="127000" cy="23653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a:stCxn id="109" idx="7"/>
          </p:cNvCxnSpPr>
          <p:nvPr/>
        </p:nvCxnSpPr>
        <p:spPr>
          <a:xfrm rot="16200000" flipH="1">
            <a:off x="1397000" y="5611813"/>
            <a:ext cx="7937" cy="48418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a:stCxn id="112" idx="1"/>
            <a:endCxn id="109" idx="3"/>
          </p:cNvCxnSpPr>
          <p:nvPr/>
        </p:nvCxnSpPr>
        <p:spPr>
          <a:xfrm rot="16200000" flipV="1">
            <a:off x="149225" y="6200776"/>
            <a:ext cx="198437" cy="100012"/>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a:endCxn id="153" idx="2"/>
          </p:cNvCxnSpPr>
          <p:nvPr/>
        </p:nvCxnSpPr>
        <p:spPr>
          <a:xfrm rot="5400000" flipH="1" flipV="1">
            <a:off x="6215063" y="4572000"/>
            <a:ext cx="142875" cy="1428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p:nvPr/>
        </p:nvCxnSpPr>
        <p:spPr>
          <a:xfrm rot="5400000">
            <a:off x="6608763" y="3536950"/>
            <a:ext cx="214312" cy="158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a:endCxn id="163" idx="7"/>
          </p:cNvCxnSpPr>
          <p:nvPr/>
        </p:nvCxnSpPr>
        <p:spPr>
          <a:xfrm>
            <a:off x="5857875" y="5929313"/>
            <a:ext cx="371475" cy="277812"/>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p:nvPr/>
        </p:nvCxnSpPr>
        <p:spPr>
          <a:xfrm flipV="1">
            <a:off x="1071563" y="6286500"/>
            <a:ext cx="571500" cy="7143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151" name="Oval 150"/>
          <p:cNvSpPr/>
          <p:nvPr/>
        </p:nvSpPr>
        <p:spPr>
          <a:xfrm>
            <a:off x="4143375" y="4929188"/>
            <a:ext cx="1271588" cy="71437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ота</a:t>
            </a:r>
            <a:r>
              <a:rPr lang="en-US" sz="1000" b="1" dirty="0">
                <a:solidFill>
                  <a:schemeClr val="tx1"/>
                </a:solidFill>
              </a:rPr>
              <a:t>-</a:t>
            </a:r>
            <a:r>
              <a:rPr lang="uz-Cyrl-UZ" sz="1000" b="1" dirty="0">
                <a:solidFill>
                  <a:schemeClr val="tx1"/>
                </a:solidFill>
              </a:rPr>
              <a:t>оналар билан ишлайди</a:t>
            </a:r>
            <a:endParaRPr lang="en-US" sz="1000" b="1" dirty="0">
              <a:solidFill>
                <a:schemeClr val="tx1"/>
              </a:solidFill>
            </a:endParaRPr>
          </a:p>
        </p:txBody>
      </p:sp>
      <p:sp>
        <p:nvSpPr>
          <p:cNvPr id="152" name="Oval 151"/>
          <p:cNvSpPr/>
          <p:nvPr/>
        </p:nvSpPr>
        <p:spPr>
          <a:xfrm>
            <a:off x="5072063" y="4643438"/>
            <a:ext cx="1285875"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баҳолайди</a:t>
            </a:r>
            <a:endParaRPr lang="en-US" sz="1000" b="1" dirty="0">
              <a:solidFill>
                <a:schemeClr val="tx1"/>
              </a:solidFill>
            </a:endParaRPr>
          </a:p>
        </p:txBody>
      </p:sp>
      <p:sp>
        <p:nvSpPr>
          <p:cNvPr id="153" name="Oval 152"/>
          <p:cNvSpPr/>
          <p:nvPr/>
        </p:nvSpPr>
        <p:spPr>
          <a:xfrm>
            <a:off x="6357938" y="4357688"/>
            <a:ext cx="1128712"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билим беради</a:t>
            </a:r>
            <a:endParaRPr lang="en-US" sz="1000" b="1" dirty="0">
              <a:solidFill>
                <a:schemeClr val="tx1"/>
              </a:solidFill>
            </a:endParaRPr>
          </a:p>
        </p:txBody>
      </p:sp>
      <p:sp>
        <p:nvSpPr>
          <p:cNvPr id="154" name="Oval 153"/>
          <p:cNvSpPr/>
          <p:nvPr/>
        </p:nvSpPr>
        <p:spPr>
          <a:xfrm>
            <a:off x="4000500" y="4286250"/>
            <a:ext cx="1285875"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2"/>
                </a:solidFill>
              </a:rPr>
              <a:t>дафтар текширади</a:t>
            </a:r>
            <a:endParaRPr lang="en-US" sz="1000" b="1" dirty="0">
              <a:solidFill>
                <a:schemeClr val="tx2"/>
              </a:solidFill>
            </a:endParaRPr>
          </a:p>
        </p:txBody>
      </p:sp>
      <p:sp>
        <p:nvSpPr>
          <p:cNvPr id="155" name="Oval 154"/>
          <p:cNvSpPr/>
          <p:nvPr/>
        </p:nvSpPr>
        <p:spPr>
          <a:xfrm>
            <a:off x="5214938" y="3929063"/>
            <a:ext cx="1057275"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дарс ўтади</a:t>
            </a:r>
            <a:endParaRPr lang="en-US" sz="1000" b="1" dirty="0">
              <a:solidFill>
                <a:schemeClr val="tx1"/>
              </a:solidFill>
            </a:endParaRPr>
          </a:p>
        </p:txBody>
      </p:sp>
      <p:sp>
        <p:nvSpPr>
          <p:cNvPr id="156" name="Oval 155"/>
          <p:cNvSpPr/>
          <p:nvPr/>
        </p:nvSpPr>
        <p:spPr>
          <a:xfrm>
            <a:off x="6357938" y="3643313"/>
            <a:ext cx="1057275"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ўқитади</a:t>
            </a:r>
            <a:endParaRPr lang="en-US" sz="1000" b="1" dirty="0">
              <a:solidFill>
                <a:schemeClr val="tx1"/>
              </a:solidFill>
            </a:endParaRPr>
          </a:p>
        </p:txBody>
      </p:sp>
      <p:sp>
        <p:nvSpPr>
          <p:cNvPr id="157" name="Oval 156"/>
          <p:cNvSpPr/>
          <p:nvPr/>
        </p:nvSpPr>
        <p:spPr>
          <a:xfrm>
            <a:off x="5143500" y="857250"/>
            <a:ext cx="1714500" cy="357188"/>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назариётчилар</a:t>
            </a:r>
            <a:endParaRPr lang="en-US" sz="1000" b="1" dirty="0">
              <a:solidFill>
                <a:schemeClr val="tx1"/>
              </a:solidFill>
            </a:endParaRPr>
          </a:p>
        </p:txBody>
      </p:sp>
      <p:sp>
        <p:nvSpPr>
          <p:cNvPr id="158" name="Oval 157"/>
          <p:cNvSpPr/>
          <p:nvPr/>
        </p:nvSpPr>
        <p:spPr>
          <a:xfrm>
            <a:off x="5072063" y="1357313"/>
            <a:ext cx="1285875" cy="428625"/>
          </a:xfrm>
          <a:prstGeom prst="ellipse">
            <a:avLst/>
          </a:prstGeom>
          <a:solidFill>
            <a:srgbClr val="FFFF66"/>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практиклар</a:t>
            </a:r>
            <a:endParaRPr lang="en-US" sz="1000" b="1" dirty="0">
              <a:solidFill>
                <a:schemeClr val="tx1"/>
              </a:solidFill>
            </a:endParaRPr>
          </a:p>
        </p:txBody>
      </p:sp>
      <p:sp>
        <p:nvSpPr>
          <p:cNvPr id="159" name="Oval 158"/>
          <p:cNvSpPr/>
          <p:nvPr/>
        </p:nvSpPr>
        <p:spPr>
          <a:xfrm>
            <a:off x="7786688" y="357188"/>
            <a:ext cx="1214437" cy="428625"/>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артистлар</a:t>
            </a:r>
            <a:endParaRPr lang="en-US" sz="1000" b="1" dirty="0">
              <a:solidFill>
                <a:schemeClr val="tx1"/>
              </a:solidFill>
            </a:endParaRPr>
          </a:p>
        </p:txBody>
      </p:sp>
      <p:sp>
        <p:nvSpPr>
          <p:cNvPr id="160" name="Oval 159"/>
          <p:cNvSpPr/>
          <p:nvPr/>
        </p:nvSpPr>
        <p:spPr>
          <a:xfrm>
            <a:off x="6429375" y="142875"/>
            <a:ext cx="1343025" cy="428625"/>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реалистлар</a:t>
            </a:r>
            <a:endParaRPr lang="en-US" sz="1000" b="1" dirty="0">
              <a:solidFill>
                <a:schemeClr val="tx1"/>
              </a:solidFill>
            </a:endParaRPr>
          </a:p>
        </p:txBody>
      </p:sp>
      <p:sp>
        <p:nvSpPr>
          <p:cNvPr id="161" name="Oval 160"/>
          <p:cNvSpPr/>
          <p:nvPr/>
        </p:nvSpPr>
        <p:spPr>
          <a:xfrm>
            <a:off x="4857750" y="285750"/>
            <a:ext cx="1571625" cy="428625"/>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романтиклар</a:t>
            </a:r>
            <a:endParaRPr lang="en-US" sz="1000" b="1" dirty="0">
              <a:solidFill>
                <a:schemeClr val="tx1"/>
              </a:solidFill>
            </a:endParaRPr>
          </a:p>
        </p:txBody>
      </p:sp>
      <p:sp>
        <p:nvSpPr>
          <p:cNvPr id="162" name="Oval 161"/>
          <p:cNvSpPr/>
          <p:nvPr/>
        </p:nvSpPr>
        <p:spPr>
          <a:xfrm>
            <a:off x="4000500" y="6215063"/>
            <a:ext cx="1071563"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конспект ёзади</a:t>
            </a:r>
            <a:endParaRPr lang="en-US" sz="1000" b="1" dirty="0">
              <a:solidFill>
                <a:schemeClr val="tx1"/>
              </a:solidFill>
            </a:endParaRPr>
          </a:p>
        </p:txBody>
      </p:sp>
      <p:sp>
        <p:nvSpPr>
          <p:cNvPr id="163" name="Oval 162"/>
          <p:cNvSpPr/>
          <p:nvPr/>
        </p:nvSpPr>
        <p:spPr>
          <a:xfrm>
            <a:off x="5143500" y="6143625"/>
            <a:ext cx="1271588"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журнал тўлдиради</a:t>
            </a:r>
            <a:endParaRPr lang="en-US" sz="1000" b="1" dirty="0">
              <a:solidFill>
                <a:schemeClr val="tx1"/>
              </a:solidFill>
            </a:endParaRPr>
          </a:p>
        </p:txBody>
      </p:sp>
      <p:sp>
        <p:nvSpPr>
          <p:cNvPr id="164" name="Oval 163"/>
          <p:cNvSpPr/>
          <p:nvPr/>
        </p:nvSpPr>
        <p:spPr>
          <a:xfrm>
            <a:off x="6357938" y="5715000"/>
            <a:ext cx="1128712"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камтарин</a:t>
            </a:r>
            <a:endParaRPr lang="en-US" sz="1000" b="1" dirty="0">
              <a:solidFill>
                <a:schemeClr val="tx1"/>
              </a:solidFill>
            </a:endParaRPr>
          </a:p>
        </p:txBody>
      </p:sp>
      <p:sp>
        <p:nvSpPr>
          <p:cNvPr id="165" name="Oval 164"/>
          <p:cNvSpPr/>
          <p:nvPr/>
        </p:nvSpPr>
        <p:spPr>
          <a:xfrm>
            <a:off x="6858000" y="5000625"/>
            <a:ext cx="1057275"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жонкуяр</a:t>
            </a:r>
            <a:endParaRPr lang="en-US" sz="1000" b="1" dirty="0">
              <a:solidFill>
                <a:schemeClr val="tx1"/>
              </a:solidFill>
            </a:endParaRPr>
          </a:p>
        </p:txBody>
      </p:sp>
      <p:sp>
        <p:nvSpPr>
          <p:cNvPr id="166" name="Oval 165"/>
          <p:cNvSpPr/>
          <p:nvPr/>
        </p:nvSpPr>
        <p:spPr>
          <a:xfrm>
            <a:off x="4643438" y="5715000"/>
            <a:ext cx="1214437"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тадбирлар ўтказади</a:t>
            </a:r>
            <a:endParaRPr lang="en-US" sz="1000" b="1" dirty="0">
              <a:solidFill>
                <a:schemeClr val="tx1"/>
              </a:solidFill>
            </a:endParaRPr>
          </a:p>
        </p:txBody>
      </p:sp>
      <p:sp>
        <p:nvSpPr>
          <p:cNvPr id="167" name="Oval 166"/>
          <p:cNvSpPr/>
          <p:nvPr/>
        </p:nvSpPr>
        <p:spPr>
          <a:xfrm>
            <a:off x="6500813" y="1285875"/>
            <a:ext cx="1714500" cy="285750"/>
          </a:xfrm>
          <a:prstGeom prst="ellipse">
            <a:avLst/>
          </a:prstGeom>
          <a:solidFill>
            <a:srgbClr val="FFFF66"/>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маърузачилар</a:t>
            </a:r>
            <a:endParaRPr lang="en-US" sz="1000" b="1" dirty="0">
              <a:solidFill>
                <a:schemeClr val="tx1"/>
              </a:solidFill>
            </a:endParaRPr>
          </a:p>
        </p:txBody>
      </p:sp>
      <p:sp>
        <p:nvSpPr>
          <p:cNvPr id="168" name="Oval 167"/>
          <p:cNvSpPr/>
          <p:nvPr/>
        </p:nvSpPr>
        <p:spPr>
          <a:xfrm>
            <a:off x="6929438" y="857250"/>
            <a:ext cx="1857375" cy="357188"/>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ташкилотчилар</a:t>
            </a:r>
            <a:endParaRPr lang="en-US" sz="1000" b="1" dirty="0">
              <a:solidFill>
                <a:schemeClr val="tx1"/>
              </a:solidFill>
            </a:endParaRPr>
          </a:p>
        </p:txBody>
      </p:sp>
      <p:sp>
        <p:nvSpPr>
          <p:cNvPr id="169" name="Oval 168"/>
          <p:cNvSpPr/>
          <p:nvPr/>
        </p:nvSpPr>
        <p:spPr>
          <a:xfrm>
            <a:off x="6929438" y="2928938"/>
            <a:ext cx="1428750"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хушмуомала</a:t>
            </a:r>
            <a:endParaRPr lang="en-US" sz="1000" b="1" dirty="0">
              <a:solidFill>
                <a:schemeClr val="tx1"/>
              </a:solidFill>
            </a:endParaRPr>
          </a:p>
        </p:txBody>
      </p:sp>
      <p:sp>
        <p:nvSpPr>
          <p:cNvPr id="170" name="Oval 169"/>
          <p:cNvSpPr/>
          <p:nvPr/>
        </p:nvSpPr>
        <p:spPr>
          <a:xfrm>
            <a:off x="7500938" y="1714500"/>
            <a:ext cx="1643062" cy="285750"/>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предметниклар</a:t>
            </a:r>
            <a:endParaRPr lang="en-US" sz="1000" b="1" dirty="0">
              <a:solidFill>
                <a:schemeClr val="tx1"/>
              </a:solidFill>
            </a:endParaRPr>
          </a:p>
        </p:txBody>
      </p:sp>
      <p:sp>
        <p:nvSpPr>
          <p:cNvPr id="172" name="Oval 171"/>
          <p:cNvSpPr/>
          <p:nvPr/>
        </p:nvSpPr>
        <p:spPr>
          <a:xfrm>
            <a:off x="7286625" y="2571750"/>
            <a:ext cx="1857375" cy="357188"/>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маърифатпарвар</a:t>
            </a:r>
            <a:endParaRPr lang="en-US" sz="1000" b="1" dirty="0">
              <a:solidFill>
                <a:schemeClr val="tx1"/>
              </a:solidFill>
            </a:endParaRPr>
          </a:p>
        </p:txBody>
      </p:sp>
      <p:sp>
        <p:nvSpPr>
          <p:cNvPr id="173" name="Oval 172"/>
          <p:cNvSpPr/>
          <p:nvPr/>
        </p:nvSpPr>
        <p:spPr>
          <a:xfrm>
            <a:off x="7643813" y="2143125"/>
            <a:ext cx="1500187" cy="428625"/>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тарбиячилар</a:t>
            </a:r>
            <a:endParaRPr lang="en-US" sz="1000" b="1" dirty="0">
              <a:solidFill>
                <a:schemeClr val="tx1"/>
              </a:solidFill>
            </a:endParaRPr>
          </a:p>
        </p:txBody>
      </p:sp>
      <p:sp>
        <p:nvSpPr>
          <p:cNvPr id="174" name="Oval 173"/>
          <p:cNvSpPr/>
          <p:nvPr/>
        </p:nvSpPr>
        <p:spPr>
          <a:xfrm>
            <a:off x="7500938" y="5500688"/>
            <a:ext cx="1500187"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масъулиятли</a:t>
            </a:r>
            <a:endParaRPr lang="en-US" sz="1000" b="1" dirty="0">
              <a:solidFill>
                <a:schemeClr val="tx1"/>
              </a:solidFill>
            </a:endParaRPr>
          </a:p>
        </p:txBody>
      </p:sp>
      <p:sp>
        <p:nvSpPr>
          <p:cNvPr id="175" name="Oval 174"/>
          <p:cNvSpPr/>
          <p:nvPr/>
        </p:nvSpPr>
        <p:spPr>
          <a:xfrm>
            <a:off x="8001000" y="4786313"/>
            <a:ext cx="1000125"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фидоий</a:t>
            </a:r>
            <a:endParaRPr lang="en-US" sz="1000" b="1" dirty="0">
              <a:solidFill>
                <a:schemeClr val="tx1"/>
              </a:solidFill>
            </a:endParaRPr>
          </a:p>
        </p:txBody>
      </p:sp>
      <p:sp>
        <p:nvSpPr>
          <p:cNvPr id="176" name="Oval 175"/>
          <p:cNvSpPr/>
          <p:nvPr/>
        </p:nvSpPr>
        <p:spPr>
          <a:xfrm>
            <a:off x="7500938" y="4429125"/>
            <a:ext cx="1057275" cy="285750"/>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ибратли</a:t>
            </a:r>
            <a:endParaRPr lang="en-US" sz="1000" b="1" dirty="0">
              <a:solidFill>
                <a:schemeClr val="tx1"/>
              </a:solidFill>
            </a:endParaRPr>
          </a:p>
        </p:txBody>
      </p:sp>
      <p:sp>
        <p:nvSpPr>
          <p:cNvPr id="177" name="Oval 176"/>
          <p:cNvSpPr/>
          <p:nvPr/>
        </p:nvSpPr>
        <p:spPr>
          <a:xfrm>
            <a:off x="7358063" y="3857625"/>
            <a:ext cx="1271587"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ҳурматга сазовор</a:t>
            </a:r>
            <a:endParaRPr lang="en-US" sz="1000" b="1" dirty="0">
              <a:solidFill>
                <a:schemeClr val="tx1"/>
              </a:solidFill>
            </a:endParaRPr>
          </a:p>
        </p:txBody>
      </p:sp>
      <p:sp>
        <p:nvSpPr>
          <p:cNvPr id="178" name="Oval 177"/>
          <p:cNvSpPr/>
          <p:nvPr/>
        </p:nvSpPr>
        <p:spPr>
          <a:xfrm>
            <a:off x="7929563" y="3357563"/>
            <a:ext cx="1057275"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вазмин</a:t>
            </a:r>
            <a:endParaRPr lang="en-US" sz="1000" b="1" dirty="0">
              <a:solidFill>
                <a:schemeClr val="tx1"/>
              </a:solidFill>
            </a:endParaRPr>
          </a:p>
        </p:txBody>
      </p:sp>
      <p:sp>
        <p:nvSpPr>
          <p:cNvPr id="179" name="Oval 178"/>
          <p:cNvSpPr/>
          <p:nvPr/>
        </p:nvSpPr>
        <p:spPr>
          <a:xfrm>
            <a:off x="6429375" y="6215063"/>
            <a:ext cx="1214438"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ҳақиқатчи</a:t>
            </a:r>
            <a:endParaRPr lang="en-US" sz="1000" b="1" dirty="0">
              <a:solidFill>
                <a:schemeClr val="tx1"/>
              </a:solidFill>
            </a:endParaRPr>
          </a:p>
        </p:txBody>
      </p:sp>
      <p:sp>
        <p:nvSpPr>
          <p:cNvPr id="180" name="Oval 179"/>
          <p:cNvSpPr/>
          <p:nvPr/>
        </p:nvSpPr>
        <p:spPr>
          <a:xfrm>
            <a:off x="7643813" y="6072188"/>
            <a:ext cx="1357312"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000" b="1" dirty="0">
                <a:solidFill>
                  <a:schemeClr val="tx1"/>
                </a:solidFill>
              </a:rPr>
              <a:t>принципиал</a:t>
            </a:r>
            <a:endParaRPr lang="en-US" sz="1000" b="1" dirty="0">
              <a:solidFill>
                <a:schemeClr val="tx1"/>
              </a:solidFill>
            </a:endParaRPr>
          </a:p>
        </p:txBody>
      </p:sp>
      <p:cxnSp>
        <p:nvCxnSpPr>
          <p:cNvPr id="181" name="Straight Connector 180"/>
          <p:cNvCxnSpPr/>
          <p:nvPr/>
        </p:nvCxnSpPr>
        <p:spPr>
          <a:xfrm flipV="1">
            <a:off x="5786438" y="3857625"/>
            <a:ext cx="571500" cy="7143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a:off x="5572125" y="3000375"/>
            <a:ext cx="500063" cy="7143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a:stCxn id="154" idx="0"/>
          </p:cNvCxnSpPr>
          <p:nvPr/>
        </p:nvCxnSpPr>
        <p:spPr>
          <a:xfrm rot="5400000" flipH="1" flipV="1">
            <a:off x="4857750" y="3929063"/>
            <a:ext cx="142875" cy="57150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a:stCxn id="154" idx="6"/>
          </p:cNvCxnSpPr>
          <p:nvPr/>
        </p:nvCxnSpPr>
        <p:spPr>
          <a:xfrm>
            <a:off x="5286375" y="4500563"/>
            <a:ext cx="571500" cy="1428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flipV="1">
            <a:off x="6429375" y="4786313"/>
            <a:ext cx="571500" cy="500062"/>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p:cNvCxnSpPr>
            <a:stCxn id="151" idx="6"/>
          </p:cNvCxnSpPr>
          <p:nvPr/>
        </p:nvCxnSpPr>
        <p:spPr>
          <a:xfrm>
            <a:off x="5414963" y="5286375"/>
            <a:ext cx="657225" cy="158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V="1">
            <a:off x="4929188" y="5643563"/>
            <a:ext cx="71437" cy="7143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p:cNvCxnSpPr>
            <a:stCxn id="177" idx="1"/>
          </p:cNvCxnSpPr>
          <p:nvPr/>
        </p:nvCxnSpPr>
        <p:spPr>
          <a:xfrm rot="5400000" flipH="1" flipV="1">
            <a:off x="7597776" y="3589337"/>
            <a:ext cx="277812" cy="385763"/>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a:stCxn id="162" idx="5"/>
          </p:cNvCxnSpPr>
          <p:nvPr/>
        </p:nvCxnSpPr>
        <p:spPr>
          <a:xfrm rot="5400000" flipH="1" flipV="1">
            <a:off x="5239544" y="6247606"/>
            <a:ext cx="7938" cy="65722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p:cNvCxnSpPr>
            <a:endCxn id="178" idx="7"/>
          </p:cNvCxnSpPr>
          <p:nvPr/>
        </p:nvCxnSpPr>
        <p:spPr>
          <a:xfrm>
            <a:off x="8358188" y="3143250"/>
            <a:ext cx="473075" cy="277813"/>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p:nvCxnSpPr>
        <p:spPr>
          <a:xfrm>
            <a:off x="7429500" y="6000750"/>
            <a:ext cx="571500" cy="7143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a:stCxn id="78" idx="5"/>
            <a:endCxn id="169" idx="0"/>
          </p:cNvCxnSpPr>
          <p:nvPr/>
        </p:nvCxnSpPr>
        <p:spPr>
          <a:xfrm rot="16200000" flipH="1">
            <a:off x="7277894" y="2563019"/>
            <a:ext cx="52388" cy="67945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p:cNvCxnSpPr>
            <a:stCxn id="176" idx="1"/>
          </p:cNvCxnSpPr>
          <p:nvPr/>
        </p:nvCxnSpPr>
        <p:spPr>
          <a:xfrm rot="5400000" flipH="1" flipV="1">
            <a:off x="7629526" y="4313237"/>
            <a:ext cx="184150" cy="1301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p:cNvCxnSpPr>
            <a:endCxn id="175" idx="7"/>
          </p:cNvCxnSpPr>
          <p:nvPr/>
        </p:nvCxnSpPr>
        <p:spPr>
          <a:xfrm>
            <a:off x="8429625" y="4643438"/>
            <a:ext cx="425450" cy="2063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flipV="1">
            <a:off x="7000875" y="5643563"/>
            <a:ext cx="571500" cy="7143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p:cNvCxnSpPr>
            <a:endCxn id="78" idx="2"/>
          </p:cNvCxnSpPr>
          <p:nvPr/>
        </p:nvCxnSpPr>
        <p:spPr>
          <a:xfrm flipV="1">
            <a:off x="5500688" y="2749550"/>
            <a:ext cx="500062" cy="10795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a:endCxn id="160" idx="1"/>
          </p:cNvCxnSpPr>
          <p:nvPr/>
        </p:nvCxnSpPr>
        <p:spPr>
          <a:xfrm flipV="1">
            <a:off x="5786438" y="206375"/>
            <a:ext cx="839787" cy="793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a:off x="7715250" y="285750"/>
            <a:ext cx="500063" cy="7143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a:off x="7858125" y="5286375"/>
            <a:ext cx="571500" cy="214313"/>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flipV="1">
            <a:off x="7500938" y="6500813"/>
            <a:ext cx="571500" cy="7143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flipV="1">
            <a:off x="7429500" y="4929188"/>
            <a:ext cx="571500" cy="7143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a:stCxn id="172" idx="1"/>
          </p:cNvCxnSpPr>
          <p:nvPr/>
        </p:nvCxnSpPr>
        <p:spPr>
          <a:xfrm rot="5400000" flipH="1" flipV="1">
            <a:off x="7467601" y="2447925"/>
            <a:ext cx="266700" cy="8572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p:cNvCxnSpPr>
            <a:stCxn id="157" idx="1"/>
          </p:cNvCxnSpPr>
          <p:nvPr/>
        </p:nvCxnSpPr>
        <p:spPr>
          <a:xfrm rot="16200000" flipV="1">
            <a:off x="5171282" y="686594"/>
            <a:ext cx="266700" cy="17938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a:stCxn id="158" idx="1"/>
            <a:endCxn id="157" idx="3"/>
          </p:cNvCxnSpPr>
          <p:nvPr/>
        </p:nvCxnSpPr>
        <p:spPr>
          <a:xfrm rot="5400000" flipH="1" flipV="1">
            <a:off x="5198268" y="1224757"/>
            <a:ext cx="258763" cy="13335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p:cNvCxnSpPr>
            <a:endCxn id="173" idx="0"/>
          </p:cNvCxnSpPr>
          <p:nvPr/>
        </p:nvCxnSpPr>
        <p:spPr>
          <a:xfrm rot="16200000" flipH="1">
            <a:off x="8305006" y="2053432"/>
            <a:ext cx="142875" cy="36512"/>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p:nvCxnSpPr>
        <p:spPr>
          <a:xfrm rot="10800000">
            <a:off x="5857875" y="1785938"/>
            <a:ext cx="285750" cy="1428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a:off x="8143875" y="1500188"/>
            <a:ext cx="500063" cy="214312"/>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48" name="Straight Connector 247"/>
          <p:cNvCxnSpPr>
            <a:stCxn id="167" idx="1"/>
          </p:cNvCxnSpPr>
          <p:nvPr/>
        </p:nvCxnSpPr>
        <p:spPr>
          <a:xfrm rot="5400000" flipH="1" flipV="1">
            <a:off x="6819901" y="1074737"/>
            <a:ext cx="184150" cy="3206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a:endCxn id="159" idx="5"/>
          </p:cNvCxnSpPr>
          <p:nvPr/>
        </p:nvCxnSpPr>
        <p:spPr>
          <a:xfrm rot="5400000" flipH="1" flipV="1">
            <a:off x="8630444" y="735807"/>
            <a:ext cx="206375" cy="17938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5400000" flipH="1" flipV="1">
            <a:off x="5250657" y="2464593"/>
            <a:ext cx="571500" cy="214313"/>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blinds(horizontal)">
                                      <p:cBhvr>
                                        <p:cTn id="22" dur="500"/>
                                        <p:tgtEl>
                                          <p:spTgt spid="2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blinds(horizontal)">
                                      <p:cBhvr>
                                        <p:cTn id="32" dur="500"/>
                                        <p:tgtEl>
                                          <p:spTgt spid="3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blinds(horizontal)">
                                      <p:cBhvr>
                                        <p:cTn id="42" dur="500"/>
                                        <p:tgtEl>
                                          <p:spTgt spid="29"/>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linds(horizontal)">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blinds(horizontal)">
                                      <p:cBhvr>
                                        <p:cTn id="52" dur="500"/>
                                        <p:tgtEl>
                                          <p:spTgt spid="32"/>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linds(horizontal)">
                                      <p:cBhvr>
                                        <p:cTn id="57" dur="500"/>
                                        <p:tgtEl>
                                          <p:spTgt spid="13"/>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nodeType="click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blinds(horizontal)">
                                      <p:cBhvr>
                                        <p:cTn id="62" dur="500"/>
                                        <p:tgtEl>
                                          <p:spTgt spid="37"/>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horizontal)">
                                      <p:cBhvr>
                                        <p:cTn id="67" dur="500"/>
                                        <p:tgtEl>
                                          <p:spTgt spid="12"/>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nodeType="click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blinds(horizontal)">
                                      <p:cBhvr>
                                        <p:cTn id="72" dur="500"/>
                                        <p:tgtEl>
                                          <p:spTgt spid="36"/>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blinds(horizontal)">
                                      <p:cBhvr>
                                        <p:cTn id="77" dur="500"/>
                                        <p:tgtEl>
                                          <p:spTgt spid="11"/>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nodeType="click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blinds(horizontal)">
                                      <p:cBhvr>
                                        <p:cTn id="82" dur="500"/>
                                        <p:tgtEl>
                                          <p:spTgt spid="33"/>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blinds(horizontal)">
                                      <p:cBhvr>
                                        <p:cTn id="87" dur="500"/>
                                        <p:tgtEl>
                                          <p:spTgt spid="10"/>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nodeType="clickEffect">
                                  <p:stCondLst>
                                    <p:cond delay="0"/>
                                  </p:stCondLst>
                                  <p:childTnLst>
                                    <p:set>
                                      <p:cBhvr>
                                        <p:cTn id="91" dur="1" fill="hold">
                                          <p:stCondLst>
                                            <p:cond delay="0"/>
                                          </p:stCondLst>
                                        </p:cTn>
                                        <p:tgtEl>
                                          <p:spTgt spid="46"/>
                                        </p:tgtEl>
                                        <p:attrNameLst>
                                          <p:attrName>style.visibility</p:attrName>
                                        </p:attrNameLst>
                                      </p:cBhvr>
                                      <p:to>
                                        <p:strVal val="visible"/>
                                      </p:to>
                                    </p:set>
                                    <p:animEffect transition="in" filter="blinds(horizontal)">
                                      <p:cBhvr>
                                        <p:cTn id="92" dur="500"/>
                                        <p:tgtEl>
                                          <p:spTgt spid="46"/>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blinds(horizontal)">
                                      <p:cBhvr>
                                        <p:cTn id="97" dur="500"/>
                                        <p:tgtEl>
                                          <p:spTgt spid="18"/>
                                        </p:tgtEl>
                                      </p:cBhvr>
                                    </p:animEffect>
                                  </p:childTnLst>
                                </p:cTn>
                              </p:par>
                            </p:childTnLst>
                          </p:cTn>
                        </p:par>
                      </p:childTnLst>
                    </p:cTn>
                  </p:par>
                  <p:par>
                    <p:cTn id="98" fill="hold">
                      <p:stCondLst>
                        <p:cond delay="indefinite"/>
                      </p:stCondLst>
                      <p:childTnLst>
                        <p:par>
                          <p:cTn id="99" fill="hold">
                            <p:stCondLst>
                              <p:cond delay="0"/>
                            </p:stCondLst>
                            <p:childTnLst>
                              <p:par>
                                <p:cTn id="100" presetID="3" presetClass="entr" presetSubtype="10" fill="hold" nodeType="clickEffect">
                                  <p:stCondLst>
                                    <p:cond delay="0"/>
                                  </p:stCondLst>
                                  <p:childTnLst>
                                    <p:set>
                                      <p:cBhvr>
                                        <p:cTn id="101" dur="1" fill="hold">
                                          <p:stCondLst>
                                            <p:cond delay="0"/>
                                          </p:stCondLst>
                                        </p:cTn>
                                        <p:tgtEl>
                                          <p:spTgt spid="47"/>
                                        </p:tgtEl>
                                        <p:attrNameLst>
                                          <p:attrName>style.visibility</p:attrName>
                                        </p:attrNameLst>
                                      </p:cBhvr>
                                      <p:to>
                                        <p:strVal val="visible"/>
                                      </p:to>
                                    </p:set>
                                    <p:animEffect transition="in" filter="blinds(horizontal)">
                                      <p:cBhvr>
                                        <p:cTn id="102" dur="500"/>
                                        <p:tgtEl>
                                          <p:spTgt spid="47"/>
                                        </p:tgtEl>
                                      </p:cBhvr>
                                    </p:animEffect>
                                  </p:childTnLst>
                                </p:cTn>
                              </p:par>
                            </p:childTnLst>
                          </p:cTn>
                        </p:par>
                      </p:childTnLst>
                    </p:cTn>
                  </p:par>
                  <p:par>
                    <p:cTn id="103" fill="hold">
                      <p:stCondLst>
                        <p:cond delay="indefinite"/>
                      </p:stCondLst>
                      <p:childTnLst>
                        <p:par>
                          <p:cTn id="104" fill="hold">
                            <p:stCondLst>
                              <p:cond delay="0"/>
                            </p:stCondLst>
                            <p:childTnLst>
                              <p:par>
                                <p:cTn id="105" presetID="3" presetClass="entr" presetSubtype="10" fill="hold" grpId="0" nodeType="click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linds(horizontal)">
                                      <p:cBhvr>
                                        <p:cTn id="107" dur="500"/>
                                        <p:tgtEl>
                                          <p:spTgt spid="17"/>
                                        </p:tgtEl>
                                      </p:cBhvr>
                                    </p:animEffect>
                                  </p:childTnLst>
                                </p:cTn>
                              </p:par>
                            </p:childTnLst>
                          </p:cTn>
                        </p:par>
                      </p:childTnLst>
                    </p:cTn>
                  </p:par>
                  <p:par>
                    <p:cTn id="108" fill="hold">
                      <p:stCondLst>
                        <p:cond delay="indefinite"/>
                      </p:stCondLst>
                      <p:childTnLst>
                        <p:par>
                          <p:cTn id="109" fill="hold">
                            <p:stCondLst>
                              <p:cond delay="0"/>
                            </p:stCondLst>
                            <p:childTnLst>
                              <p:par>
                                <p:cTn id="110" presetID="3" presetClass="entr" presetSubtype="10" fill="hold" nodeType="clickEffect">
                                  <p:stCondLst>
                                    <p:cond delay="0"/>
                                  </p:stCondLst>
                                  <p:childTnLst>
                                    <p:set>
                                      <p:cBhvr>
                                        <p:cTn id="111" dur="1" fill="hold">
                                          <p:stCondLst>
                                            <p:cond delay="0"/>
                                          </p:stCondLst>
                                        </p:cTn>
                                        <p:tgtEl>
                                          <p:spTgt spid="49"/>
                                        </p:tgtEl>
                                        <p:attrNameLst>
                                          <p:attrName>style.visibility</p:attrName>
                                        </p:attrNameLst>
                                      </p:cBhvr>
                                      <p:to>
                                        <p:strVal val="visible"/>
                                      </p:to>
                                    </p:set>
                                    <p:animEffect transition="in" filter="blinds(horizontal)">
                                      <p:cBhvr>
                                        <p:cTn id="112" dur="500"/>
                                        <p:tgtEl>
                                          <p:spTgt spid="49"/>
                                        </p:tgtEl>
                                      </p:cBhvr>
                                    </p:animEffect>
                                  </p:childTnLst>
                                </p:cTn>
                              </p:par>
                            </p:childTnLst>
                          </p:cTn>
                        </p:par>
                      </p:childTnLst>
                    </p:cTn>
                  </p:par>
                  <p:par>
                    <p:cTn id="113" fill="hold">
                      <p:stCondLst>
                        <p:cond delay="indefinite"/>
                      </p:stCondLst>
                      <p:childTnLst>
                        <p:par>
                          <p:cTn id="114" fill="hold">
                            <p:stCondLst>
                              <p:cond delay="0"/>
                            </p:stCondLst>
                            <p:childTnLst>
                              <p:par>
                                <p:cTn id="115" presetID="3" presetClass="entr" presetSubtype="10" fill="hold" grpId="0" nodeType="clickEffect">
                                  <p:stCondLst>
                                    <p:cond delay="0"/>
                                  </p:stCondLst>
                                  <p:childTnLst>
                                    <p:set>
                                      <p:cBhvr>
                                        <p:cTn id="116" dur="1" fill="hold">
                                          <p:stCondLst>
                                            <p:cond delay="0"/>
                                          </p:stCondLst>
                                        </p:cTn>
                                        <p:tgtEl>
                                          <p:spTgt spid="22"/>
                                        </p:tgtEl>
                                        <p:attrNameLst>
                                          <p:attrName>style.visibility</p:attrName>
                                        </p:attrNameLst>
                                      </p:cBhvr>
                                      <p:to>
                                        <p:strVal val="visible"/>
                                      </p:to>
                                    </p:set>
                                    <p:animEffect transition="in" filter="blinds(horizontal)">
                                      <p:cBhvr>
                                        <p:cTn id="117" dur="500"/>
                                        <p:tgtEl>
                                          <p:spTgt spid="22"/>
                                        </p:tgtEl>
                                      </p:cBhvr>
                                    </p:animEffect>
                                  </p:childTnLst>
                                </p:cTn>
                              </p:par>
                            </p:childTnLst>
                          </p:cTn>
                        </p:par>
                      </p:childTnLst>
                    </p:cTn>
                  </p:par>
                  <p:par>
                    <p:cTn id="118" fill="hold">
                      <p:stCondLst>
                        <p:cond delay="indefinite"/>
                      </p:stCondLst>
                      <p:childTnLst>
                        <p:par>
                          <p:cTn id="119" fill="hold">
                            <p:stCondLst>
                              <p:cond delay="0"/>
                            </p:stCondLst>
                            <p:childTnLst>
                              <p:par>
                                <p:cTn id="120" presetID="3" presetClass="entr" presetSubtype="10" fill="hold" nodeType="clickEffect">
                                  <p:stCondLst>
                                    <p:cond delay="0"/>
                                  </p:stCondLst>
                                  <p:childTnLst>
                                    <p:set>
                                      <p:cBhvr>
                                        <p:cTn id="121" dur="1" fill="hold">
                                          <p:stCondLst>
                                            <p:cond delay="0"/>
                                          </p:stCondLst>
                                        </p:cTn>
                                        <p:tgtEl>
                                          <p:spTgt spid="45"/>
                                        </p:tgtEl>
                                        <p:attrNameLst>
                                          <p:attrName>style.visibility</p:attrName>
                                        </p:attrNameLst>
                                      </p:cBhvr>
                                      <p:to>
                                        <p:strVal val="visible"/>
                                      </p:to>
                                    </p:set>
                                    <p:animEffect transition="in" filter="blinds(horizontal)">
                                      <p:cBhvr>
                                        <p:cTn id="122" dur="500"/>
                                        <p:tgtEl>
                                          <p:spTgt spid="45"/>
                                        </p:tgtEl>
                                      </p:cBhvr>
                                    </p:animEffect>
                                  </p:childTnLst>
                                </p:cTn>
                              </p:par>
                            </p:childTnLst>
                          </p:cTn>
                        </p:par>
                      </p:childTnLst>
                    </p:cTn>
                  </p:par>
                  <p:par>
                    <p:cTn id="123" fill="hold">
                      <p:stCondLst>
                        <p:cond delay="indefinite"/>
                      </p:stCondLst>
                      <p:childTnLst>
                        <p:par>
                          <p:cTn id="124" fill="hold">
                            <p:stCondLst>
                              <p:cond delay="0"/>
                            </p:stCondLst>
                            <p:childTnLst>
                              <p:par>
                                <p:cTn id="125" presetID="3" presetClass="entr" presetSubtype="10" fill="hold" grpId="0" nodeType="click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blinds(horizontal)">
                                      <p:cBhvr>
                                        <p:cTn id="127" dur="500"/>
                                        <p:tgtEl>
                                          <p:spTgt spid="20"/>
                                        </p:tgtEl>
                                      </p:cBhvr>
                                    </p:animEffect>
                                  </p:childTnLst>
                                </p:cTn>
                              </p:par>
                            </p:childTnLst>
                          </p:cTn>
                        </p:par>
                      </p:childTnLst>
                    </p:cTn>
                  </p:par>
                  <p:par>
                    <p:cTn id="128" fill="hold">
                      <p:stCondLst>
                        <p:cond delay="indefinite"/>
                      </p:stCondLst>
                      <p:childTnLst>
                        <p:par>
                          <p:cTn id="129" fill="hold">
                            <p:stCondLst>
                              <p:cond delay="0"/>
                            </p:stCondLst>
                            <p:childTnLst>
                              <p:par>
                                <p:cTn id="130" presetID="3" presetClass="entr" presetSubtype="10" fill="hold" nodeType="clickEffect">
                                  <p:stCondLst>
                                    <p:cond delay="0"/>
                                  </p:stCondLst>
                                  <p:childTnLst>
                                    <p:set>
                                      <p:cBhvr>
                                        <p:cTn id="131" dur="1" fill="hold">
                                          <p:stCondLst>
                                            <p:cond delay="0"/>
                                          </p:stCondLst>
                                        </p:cTn>
                                        <p:tgtEl>
                                          <p:spTgt spid="34"/>
                                        </p:tgtEl>
                                        <p:attrNameLst>
                                          <p:attrName>style.visibility</p:attrName>
                                        </p:attrNameLst>
                                      </p:cBhvr>
                                      <p:to>
                                        <p:strVal val="visible"/>
                                      </p:to>
                                    </p:set>
                                    <p:animEffect transition="in" filter="blinds(horizontal)">
                                      <p:cBhvr>
                                        <p:cTn id="132" dur="500"/>
                                        <p:tgtEl>
                                          <p:spTgt spid="34"/>
                                        </p:tgtEl>
                                      </p:cBhvr>
                                    </p:animEffect>
                                  </p:childTnLst>
                                </p:cTn>
                              </p:par>
                            </p:childTnLst>
                          </p:cTn>
                        </p:par>
                      </p:childTnLst>
                    </p:cTn>
                  </p:par>
                  <p:par>
                    <p:cTn id="133" fill="hold">
                      <p:stCondLst>
                        <p:cond delay="indefinite"/>
                      </p:stCondLst>
                      <p:childTnLst>
                        <p:par>
                          <p:cTn id="134" fill="hold">
                            <p:stCondLst>
                              <p:cond delay="0"/>
                            </p:stCondLst>
                            <p:childTnLst>
                              <p:par>
                                <p:cTn id="135" presetID="3" presetClass="entr" presetSubtype="10" fill="hold" grpId="0" nodeType="clickEffect">
                                  <p:stCondLst>
                                    <p:cond delay="0"/>
                                  </p:stCondLst>
                                  <p:childTnLst>
                                    <p:set>
                                      <p:cBhvr>
                                        <p:cTn id="136" dur="1" fill="hold">
                                          <p:stCondLst>
                                            <p:cond delay="0"/>
                                          </p:stCondLst>
                                        </p:cTn>
                                        <p:tgtEl>
                                          <p:spTgt spid="23"/>
                                        </p:tgtEl>
                                        <p:attrNameLst>
                                          <p:attrName>style.visibility</p:attrName>
                                        </p:attrNameLst>
                                      </p:cBhvr>
                                      <p:to>
                                        <p:strVal val="visible"/>
                                      </p:to>
                                    </p:set>
                                    <p:animEffect transition="in" filter="blinds(horizontal)">
                                      <p:cBhvr>
                                        <p:cTn id="137" dur="500"/>
                                        <p:tgtEl>
                                          <p:spTgt spid="23"/>
                                        </p:tgtEl>
                                      </p:cBhvr>
                                    </p:animEffect>
                                  </p:childTnLst>
                                </p:cTn>
                              </p:par>
                            </p:childTnLst>
                          </p:cTn>
                        </p:par>
                      </p:childTnLst>
                    </p:cTn>
                  </p:par>
                  <p:par>
                    <p:cTn id="138" fill="hold">
                      <p:stCondLst>
                        <p:cond delay="indefinite"/>
                      </p:stCondLst>
                      <p:childTnLst>
                        <p:par>
                          <p:cTn id="139" fill="hold">
                            <p:stCondLst>
                              <p:cond delay="0"/>
                            </p:stCondLst>
                            <p:childTnLst>
                              <p:par>
                                <p:cTn id="140" presetID="3" presetClass="entr" presetSubtype="10" fill="hold" nodeType="clickEffect">
                                  <p:stCondLst>
                                    <p:cond delay="0"/>
                                  </p:stCondLst>
                                  <p:childTnLst>
                                    <p:set>
                                      <p:cBhvr>
                                        <p:cTn id="141" dur="1" fill="hold">
                                          <p:stCondLst>
                                            <p:cond delay="0"/>
                                          </p:stCondLst>
                                        </p:cTn>
                                        <p:tgtEl>
                                          <p:spTgt spid="48"/>
                                        </p:tgtEl>
                                        <p:attrNameLst>
                                          <p:attrName>style.visibility</p:attrName>
                                        </p:attrNameLst>
                                      </p:cBhvr>
                                      <p:to>
                                        <p:strVal val="visible"/>
                                      </p:to>
                                    </p:set>
                                    <p:animEffect transition="in" filter="blinds(horizontal)">
                                      <p:cBhvr>
                                        <p:cTn id="142" dur="500"/>
                                        <p:tgtEl>
                                          <p:spTgt spid="48"/>
                                        </p:tgtEl>
                                      </p:cBhvr>
                                    </p:animEffect>
                                  </p:childTnLst>
                                </p:cTn>
                              </p:par>
                            </p:childTnLst>
                          </p:cTn>
                        </p:par>
                      </p:childTnLst>
                    </p:cTn>
                  </p:par>
                  <p:par>
                    <p:cTn id="143" fill="hold">
                      <p:stCondLst>
                        <p:cond delay="indefinite"/>
                      </p:stCondLst>
                      <p:childTnLst>
                        <p:par>
                          <p:cTn id="144" fill="hold">
                            <p:stCondLst>
                              <p:cond delay="0"/>
                            </p:stCondLst>
                            <p:childTnLst>
                              <p:par>
                                <p:cTn id="145" presetID="3" presetClass="entr" presetSubtype="10" fill="hold" grpId="0" nodeType="clickEffect">
                                  <p:stCondLst>
                                    <p:cond delay="0"/>
                                  </p:stCondLst>
                                  <p:childTnLst>
                                    <p:set>
                                      <p:cBhvr>
                                        <p:cTn id="146" dur="1" fill="hold">
                                          <p:stCondLst>
                                            <p:cond delay="0"/>
                                          </p:stCondLst>
                                        </p:cTn>
                                        <p:tgtEl>
                                          <p:spTgt spid="26"/>
                                        </p:tgtEl>
                                        <p:attrNameLst>
                                          <p:attrName>style.visibility</p:attrName>
                                        </p:attrNameLst>
                                      </p:cBhvr>
                                      <p:to>
                                        <p:strVal val="visible"/>
                                      </p:to>
                                    </p:set>
                                    <p:animEffect transition="in" filter="blinds(horizontal)">
                                      <p:cBhvr>
                                        <p:cTn id="147" dur="500"/>
                                        <p:tgtEl>
                                          <p:spTgt spid="26"/>
                                        </p:tgtEl>
                                      </p:cBhvr>
                                    </p:animEffect>
                                  </p:childTnLst>
                                </p:cTn>
                              </p:par>
                            </p:childTnLst>
                          </p:cTn>
                        </p:par>
                      </p:childTnLst>
                    </p:cTn>
                  </p:par>
                  <p:par>
                    <p:cTn id="148" fill="hold">
                      <p:stCondLst>
                        <p:cond delay="indefinite"/>
                      </p:stCondLst>
                      <p:childTnLst>
                        <p:par>
                          <p:cTn id="149" fill="hold">
                            <p:stCondLst>
                              <p:cond delay="0"/>
                            </p:stCondLst>
                            <p:childTnLst>
                              <p:par>
                                <p:cTn id="150" presetID="3" presetClass="entr" presetSubtype="10" fill="hold" nodeType="clickEffect">
                                  <p:stCondLst>
                                    <p:cond delay="0"/>
                                  </p:stCondLst>
                                  <p:childTnLst>
                                    <p:set>
                                      <p:cBhvr>
                                        <p:cTn id="151" dur="1" fill="hold">
                                          <p:stCondLst>
                                            <p:cond delay="0"/>
                                          </p:stCondLst>
                                        </p:cTn>
                                        <p:tgtEl>
                                          <p:spTgt spid="35"/>
                                        </p:tgtEl>
                                        <p:attrNameLst>
                                          <p:attrName>style.visibility</p:attrName>
                                        </p:attrNameLst>
                                      </p:cBhvr>
                                      <p:to>
                                        <p:strVal val="visible"/>
                                      </p:to>
                                    </p:set>
                                    <p:animEffect transition="in" filter="blinds(horizontal)">
                                      <p:cBhvr>
                                        <p:cTn id="152" dur="500"/>
                                        <p:tgtEl>
                                          <p:spTgt spid="35"/>
                                        </p:tgtEl>
                                      </p:cBhvr>
                                    </p:animEffect>
                                  </p:childTnLst>
                                </p:cTn>
                              </p:par>
                            </p:childTnLst>
                          </p:cTn>
                        </p:par>
                      </p:childTnLst>
                    </p:cTn>
                  </p:par>
                  <p:par>
                    <p:cTn id="153" fill="hold">
                      <p:stCondLst>
                        <p:cond delay="indefinite"/>
                      </p:stCondLst>
                      <p:childTnLst>
                        <p:par>
                          <p:cTn id="154" fill="hold">
                            <p:stCondLst>
                              <p:cond delay="0"/>
                            </p:stCondLst>
                            <p:childTnLst>
                              <p:par>
                                <p:cTn id="155" presetID="3" presetClass="entr" presetSubtype="10" fill="hold" grpId="0" nodeType="clickEffect">
                                  <p:stCondLst>
                                    <p:cond delay="0"/>
                                  </p:stCondLst>
                                  <p:childTnLst>
                                    <p:set>
                                      <p:cBhvr>
                                        <p:cTn id="156" dur="1" fill="hold">
                                          <p:stCondLst>
                                            <p:cond delay="0"/>
                                          </p:stCondLst>
                                        </p:cTn>
                                        <p:tgtEl>
                                          <p:spTgt spid="24"/>
                                        </p:tgtEl>
                                        <p:attrNameLst>
                                          <p:attrName>style.visibility</p:attrName>
                                        </p:attrNameLst>
                                      </p:cBhvr>
                                      <p:to>
                                        <p:strVal val="visible"/>
                                      </p:to>
                                    </p:set>
                                    <p:animEffect transition="in" filter="blinds(horizontal)">
                                      <p:cBhvr>
                                        <p:cTn id="157" dur="500"/>
                                        <p:tgtEl>
                                          <p:spTgt spid="24"/>
                                        </p:tgtEl>
                                      </p:cBhvr>
                                    </p:animEffect>
                                  </p:childTnLst>
                                </p:cTn>
                              </p:par>
                            </p:childTnLst>
                          </p:cTn>
                        </p:par>
                      </p:childTnLst>
                    </p:cTn>
                  </p:par>
                  <p:par>
                    <p:cTn id="158" fill="hold">
                      <p:stCondLst>
                        <p:cond delay="indefinite"/>
                      </p:stCondLst>
                      <p:childTnLst>
                        <p:par>
                          <p:cTn id="159" fill="hold">
                            <p:stCondLst>
                              <p:cond delay="0"/>
                            </p:stCondLst>
                            <p:childTnLst>
                              <p:par>
                                <p:cTn id="160" presetID="3" presetClass="entr" presetSubtype="10" fill="hold" nodeType="clickEffect">
                                  <p:stCondLst>
                                    <p:cond delay="0"/>
                                  </p:stCondLst>
                                  <p:childTnLst>
                                    <p:set>
                                      <p:cBhvr>
                                        <p:cTn id="161" dur="1" fill="hold">
                                          <p:stCondLst>
                                            <p:cond delay="0"/>
                                          </p:stCondLst>
                                        </p:cTn>
                                        <p:tgtEl>
                                          <p:spTgt spid="59"/>
                                        </p:tgtEl>
                                        <p:attrNameLst>
                                          <p:attrName>style.visibility</p:attrName>
                                        </p:attrNameLst>
                                      </p:cBhvr>
                                      <p:to>
                                        <p:strVal val="visible"/>
                                      </p:to>
                                    </p:set>
                                    <p:animEffect transition="in" filter="blinds(horizontal)">
                                      <p:cBhvr>
                                        <p:cTn id="162" dur="500"/>
                                        <p:tgtEl>
                                          <p:spTgt spid="59"/>
                                        </p:tgtEl>
                                      </p:cBhvr>
                                    </p:animEffect>
                                  </p:childTnLst>
                                </p:cTn>
                              </p:par>
                            </p:childTnLst>
                          </p:cTn>
                        </p:par>
                      </p:childTnLst>
                    </p:cTn>
                  </p:par>
                  <p:par>
                    <p:cTn id="163" fill="hold">
                      <p:stCondLst>
                        <p:cond delay="indefinite"/>
                      </p:stCondLst>
                      <p:childTnLst>
                        <p:par>
                          <p:cTn id="164" fill="hold">
                            <p:stCondLst>
                              <p:cond delay="0"/>
                            </p:stCondLst>
                            <p:childTnLst>
                              <p:par>
                                <p:cTn id="165" presetID="3" presetClass="entr" presetSubtype="10" fill="hold" grpId="0" nodeType="clickEffect">
                                  <p:stCondLst>
                                    <p:cond delay="0"/>
                                  </p:stCondLst>
                                  <p:childTnLst>
                                    <p:set>
                                      <p:cBhvr>
                                        <p:cTn id="166" dur="1" fill="hold">
                                          <p:stCondLst>
                                            <p:cond delay="0"/>
                                          </p:stCondLst>
                                        </p:cTn>
                                        <p:tgtEl>
                                          <p:spTgt spid="25"/>
                                        </p:tgtEl>
                                        <p:attrNameLst>
                                          <p:attrName>style.visibility</p:attrName>
                                        </p:attrNameLst>
                                      </p:cBhvr>
                                      <p:to>
                                        <p:strVal val="visible"/>
                                      </p:to>
                                    </p:set>
                                    <p:animEffect transition="in" filter="blinds(horizontal)">
                                      <p:cBhvr>
                                        <p:cTn id="167" dur="500"/>
                                        <p:tgtEl>
                                          <p:spTgt spid="25"/>
                                        </p:tgtEl>
                                      </p:cBhvr>
                                    </p:animEffect>
                                  </p:childTnLst>
                                </p:cTn>
                              </p:par>
                            </p:childTnLst>
                          </p:cTn>
                        </p:par>
                      </p:childTnLst>
                    </p:cTn>
                  </p:par>
                  <p:par>
                    <p:cTn id="168" fill="hold">
                      <p:stCondLst>
                        <p:cond delay="indefinite"/>
                      </p:stCondLst>
                      <p:childTnLst>
                        <p:par>
                          <p:cTn id="169" fill="hold">
                            <p:stCondLst>
                              <p:cond delay="0"/>
                            </p:stCondLst>
                            <p:childTnLst>
                              <p:par>
                                <p:cTn id="170" presetID="3" presetClass="entr" presetSubtype="10" fill="hold" nodeType="clickEffect">
                                  <p:stCondLst>
                                    <p:cond delay="0"/>
                                  </p:stCondLst>
                                  <p:childTnLst>
                                    <p:set>
                                      <p:cBhvr>
                                        <p:cTn id="171" dur="1" fill="hold">
                                          <p:stCondLst>
                                            <p:cond delay="0"/>
                                          </p:stCondLst>
                                        </p:cTn>
                                        <p:tgtEl>
                                          <p:spTgt spid="44"/>
                                        </p:tgtEl>
                                        <p:attrNameLst>
                                          <p:attrName>style.visibility</p:attrName>
                                        </p:attrNameLst>
                                      </p:cBhvr>
                                      <p:to>
                                        <p:strVal val="visible"/>
                                      </p:to>
                                    </p:set>
                                    <p:animEffect transition="in" filter="blinds(horizontal)">
                                      <p:cBhvr>
                                        <p:cTn id="172" dur="500"/>
                                        <p:tgtEl>
                                          <p:spTgt spid="44"/>
                                        </p:tgtEl>
                                      </p:cBhvr>
                                    </p:animEffect>
                                  </p:childTnLst>
                                </p:cTn>
                              </p:par>
                            </p:childTnLst>
                          </p:cTn>
                        </p:par>
                      </p:childTnLst>
                    </p:cTn>
                  </p:par>
                  <p:par>
                    <p:cTn id="173" fill="hold">
                      <p:stCondLst>
                        <p:cond delay="indefinite"/>
                      </p:stCondLst>
                      <p:childTnLst>
                        <p:par>
                          <p:cTn id="174" fill="hold">
                            <p:stCondLst>
                              <p:cond delay="0"/>
                            </p:stCondLst>
                            <p:childTnLst>
                              <p:par>
                                <p:cTn id="175" presetID="3" presetClass="entr" presetSubtype="10" fill="hold" grpId="0" nodeType="clickEffect">
                                  <p:stCondLst>
                                    <p:cond delay="0"/>
                                  </p:stCondLst>
                                  <p:childTnLst>
                                    <p:set>
                                      <p:cBhvr>
                                        <p:cTn id="176" dur="1" fill="hold">
                                          <p:stCondLst>
                                            <p:cond delay="0"/>
                                          </p:stCondLst>
                                        </p:cTn>
                                        <p:tgtEl>
                                          <p:spTgt spid="19"/>
                                        </p:tgtEl>
                                        <p:attrNameLst>
                                          <p:attrName>style.visibility</p:attrName>
                                        </p:attrNameLst>
                                      </p:cBhvr>
                                      <p:to>
                                        <p:strVal val="visible"/>
                                      </p:to>
                                    </p:set>
                                    <p:animEffect transition="in" filter="blinds(horizontal)">
                                      <p:cBhvr>
                                        <p:cTn id="177" dur="500"/>
                                        <p:tgtEl>
                                          <p:spTgt spid="19"/>
                                        </p:tgtEl>
                                      </p:cBhvr>
                                    </p:animEffect>
                                  </p:childTnLst>
                                </p:cTn>
                              </p:par>
                            </p:childTnLst>
                          </p:cTn>
                        </p:par>
                      </p:childTnLst>
                    </p:cTn>
                  </p:par>
                  <p:par>
                    <p:cTn id="178" fill="hold">
                      <p:stCondLst>
                        <p:cond delay="indefinite"/>
                      </p:stCondLst>
                      <p:childTnLst>
                        <p:par>
                          <p:cTn id="179" fill="hold">
                            <p:stCondLst>
                              <p:cond delay="0"/>
                            </p:stCondLst>
                            <p:childTnLst>
                              <p:par>
                                <p:cTn id="180" presetID="3" presetClass="entr" presetSubtype="10" fill="hold" nodeType="clickEffect">
                                  <p:stCondLst>
                                    <p:cond delay="0"/>
                                  </p:stCondLst>
                                  <p:childTnLst>
                                    <p:set>
                                      <p:cBhvr>
                                        <p:cTn id="181" dur="1" fill="hold">
                                          <p:stCondLst>
                                            <p:cond delay="0"/>
                                          </p:stCondLst>
                                        </p:cTn>
                                        <p:tgtEl>
                                          <p:spTgt spid="63"/>
                                        </p:tgtEl>
                                        <p:attrNameLst>
                                          <p:attrName>style.visibility</p:attrName>
                                        </p:attrNameLst>
                                      </p:cBhvr>
                                      <p:to>
                                        <p:strVal val="visible"/>
                                      </p:to>
                                    </p:set>
                                    <p:animEffect transition="in" filter="blinds(horizontal)">
                                      <p:cBhvr>
                                        <p:cTn id="182" dur="500"/>
                                        <p:tgtEl>
                                          <p:spTgt spid="63"/>
                                        </p:tgtEl>
                                      </p:cBhvr>
                                    </p:animEffect>
                                  </p:childTnLst>
                                </p:cTn>
                              </p:par>
                            </p:childTnLst>
                          </p:cTn>
                        </p:par>
                      </p:childTnLst>
                    </p:cTn>
                  </p:par>
                  <p:par>
                    <p:cTn id="183" fill="hold">
                      <p:stCondLst>
                        <p:cond delay="indefinite"/>
                      </p:stCondLst>
                      <p:childTnLst>
                        <p:par>
                          <p:cTn id="184" fill="hold">
                            <p:stCondLst>
                              <p:cond delay="0"/>
                            </p:stCondLst>
                            <p:childTnLst>
                              <p:par>
                                <p:cTn id="185" presetID="3" presetClass="entr" presetSubtype="10" fill="hold" grpId="0" nodeType="clickEffect">
                                  <p:stCondLst>
                                    <p:cond delay="0"/>
                                  </p:stCondLst>
                                  <p:childTnLst>
                                    <p:set>
                                      <p:cBhvr>
                                        <p:cTn id="186" dur="1" fill="hold">
                                          <p:stCondLst>
                                            <p:cond delay="0"/>
                                          </p:stCondLst>
                                        </p:cTn>
                                        <p:tgtEl>
                                          <p:spTgt spid="21"/>
                                        </p:tgtEl>
                                        <p:attrNameLst>
                                          <p:attrName>style.visibility</p:attrName>
                                        </p:attrNameLst>
                                      </p:cBhvr>
                                      <p:to>
                                        <p:strVal val="visible"/>
                                      </p:to>
                                    </p:set>
                                    <p:animEffect transition="in" filter="blinds(horizontal)">
                                      <p:cBhvr>
                                        <p:cTn id="187" dur="500"/>
                                        <p:tgtEl>
                                          <p:spTgt spid="21"/>
                                        </p:tgtEl>
                                      </p:cBhvr>
                                    </p:animEffect>
                                  </p:childTnLst>
                                </p:cTn>
                              </p:par>
                            </p:childTnLst>
                          </p:cTn>
                        </p:par>
                      </p:childTnLst>
                    </p:cTn>
                  </p:par>
                  <p:par>
                    <p:cTn id="188" fill="hold">
                      <p:stCondLst>
                        <p:cond delay="indefinite"/>
                      </p:stCondLst>
                      <p:childTnLst>
                        <p:par>
                          <p:cTn id="189" fill="hold">
                            <p:stCondLst>
                              <p:cond delay="0"/>
                            </p:stCondLst>
                            <p:childTnLst>
                              <p:par>
                                <p:cTn id="190" presetID="3" presetClass="entr" presetSubtype="10" fill="hold" nodeType="clickEffect">
                                  <p:stCondLst>
                                    <p:cond delay="0"/>
                                  </p:stCondLst>
                                  <p:childTnLst>
                                    <p:set>
                                      <p:cBhvr>
                                        <p:cTn id="191" dur="1" fill="hold">
                                          <p:stCondLst>
                                            <p:cond delay="0"/>
                                          </p:stCondLst>
                                        </p:cTn>
                                        <p:tgtEl>
                                          <p:spTgt spid="90"/>
                                        </p:tgtEl>
                                        <p:attrNameLst>
                                          <p:attrName>style.visibility</p:attrName>
                                        </p:attrNameLst>
                                      </p:cBhvr>
                                      <p:to>
                                        <p:strVal val="visible"/>
                                      </p:to>
                                    </p:set>
                                    <p:animEffect transition="in" filter="blinds(horizontal)">
                                      <p:cBhvr>
                                        <p:cTn id="192" dur="500"/>
                                        <p:tgtEl>
                                          <p:spTgt spid="90"/>
                                        </p:tgtEl>
                                      </p:cBhvr>
                                    </p:animEffect>
                                  </p:childTnLst>
                                </p:cTn>
                              </p:par>
                            </p:childTnLst>
                          </p:cTn>
                        </p:par>
                      </p:childTnLst>
                    </p:cTn>
                  </p:par>
                  <p:par>
                    <p:cTn id="193" fill="hold">
                      <p:stCondLst>
                        <p:cond delay="indefinite"/>
                      </p:stCondLst>
                      <p:childTnLst>
                        <p:par>
                          <p:cTn id="194" fill="hold">
                            <p:stCondLst>
                              <p:cond delay="0"/>
                            </p:stCondLst>
                            <p:childTnLst>
                              <p:par>
                                <p:cTn id="195" presetID="3" presetClass="entr" presetSubtype="10" fill="hold" grpId="0" nodeType="clickEffect">
                                  <p:stCondLst>
                                    <p:cond delay="0"/>
                                  </p:stCondLst>
                                  <p:childTnLst>
                                    <p:set>
                                      <p:cBhvr>
                                        <p:cTn id="196" dur="1" fill="hold">
                                          <p:stCondLst>
                                            <p:cond delay="0"/>
                                          </p:stCondLst>
                                        </p:cTn>
                                        <p:tgtEl>
                                          <p:spTgt spid="79"/>
                                        </p:tgtEl>
                                        <p:attrNameLst>
                                          <p:attrName>style.visibility</p:attrName>
                                        </p:attrNameLst>
                                      </p:cBhvr>
                                      <p:to>
                                        <p:strVal val="visible"/>
                                      </p:to>
                                    </p:set>
                                    <p:animEffect transition="in" filter="blinds(horizontal)">
                                      <p:cBhvr>
                                        <p:cTn id="197" dur="500"/>
                                        <p:tgtEl>
                                          <p:spTgt spid="79"/>
                                        </p:tgtEl>
                                      </p:cBhvr>
                                    </p:animEffect>
                                  </p:childTnLst>
                                </p:cTn>
                              </p:par>
                            </p:childTnLst>
                          </p:cTn>
                        </p:par>
                      </p:childTnLst>
                    </p:cTn>
                  </p:par>
                  <p:par>
                    <p:cTn id="198" fill="hold">
                      <p:stCondLst>
                        <p:cond delay="indefinite"/>
                      </p:stCondLst>
                      <p:childTnLst>
                        <p:par>
                          <p:cTn id="199" fill="hold">
                            <p:stCondLst>
                              <p:cond delay="0"/>
                            </p:stCondLst>
                            <p:childTnLst>
                              <p:par>
                                <p:cTn id="200" presetID="3" presetClass="entr" presetSubtype="10" fill="hold" nodeType="clickEffect">
                                  <p:stCondLst>
                                    <p:cond delay="0"/>
                                  </p:stCondLst>
                                  <p:childTnLst>
                                    <p:set>
                                      <p:cBhvr>
                                        <p:cTn id="201" dur="1" fill="hold">
                                          <p:stCondLst>
                                            <p:cond delay="0"/>
                                          </p:stCondLst>
                                        </p:cTn>
                                        <p:tgtEl>
                                          <p:spTgt spid="92"/>
                                        </p:tgtEl>
                                        <p:attrNameLst>
                                          <p:attrName>style.visibility</p:attrName>
                                        </p:attrNameLst>
                                      </p:cBhvr>
                                      <p:to>
                                        <p:strVal val="visible"/>
                                      </p:to>
                                    </p:set>
                                    <p:animEffect transition="in" filter="blinds(horizontal)">
                                      <p:cBhvr>
                                        <p:cTn id="202" dur="500"/>
                                        <p:tgtEl>
                                          <p:spTgt spid="92"/>
                                        </p:tgtEl>
                                      </p:cBhvr>
                                    </p:animEffect>
                                  </p:childTnLst>
                                </p:cTn>
                              </p:par>
                            </p:childTnLst>
                          </p:cTn>
                        </p:par>
                      </p:childTnLst>
                    </p:cTn>
                  </p:par>
                  <p:par>
                    <p:cTn id="203" fill="hold">
                      <p:stCondLst>
                        <p:cond delay="indefinite"/>
                      </p:stCondLst>
                      <p:childTnLst>
                        <p:par>
                          <p:cTn id="204" fill="hold">
                            <p:stCondLst>
                              <p:cond delay="0"/>
                            </p:stCondLst>
                            <p:childTnLst>
                              <p:par>
                                <p:cTn id="205" presetID="3" presetClass="entr" presetSubtype="10" fill="hold" grpId="0" nodeType="clickEffect">
                                  <p:stCondLst>
                                    <p:cond delay="0"/>
                                  </p:stCondLst>
                                  <p:childTnLst>
                                    <p:set>
                                      <p:cBhvr>
                                        <p:cTn id="206" dur="1" fill="hold">
                                          <p:stCondLst>
                                            <p:cond delay="0"/>
                                          </p:stCondLst>
                                        </p:cTn>
                                        <p:tgtEl>
                                          <p:spTgt spid="80"/>
                                        </p:tgtEl>
                                        <p:attrNameLst>
                                          <p:attrName>style.visibility</p:attrName>
                                        </p:attrNameLst>
                                      </p:cBhvr>
                                      <p:to>
                                        <p:strVal val="visible"/>
                                      </p:to>
                                    </p:set>
                                    <p:animEffect transition="in" filter="blinds(horizontal)">
                                      <p:cBhvr>
                                        <p:cTn id="207" dur="500"/>
                                        <p:tgtEl>
                                          <p:spTgt spid="80"/>
                                        </p:tgtEl>
                                      </p:cBhvr>
                                    </p:animEffect>
                                  </p:childTnLst>
                                </p:cTn>
                              </p:par>
                            </p:childTnLst>
                          </p:cTn>
                        </p:par>
                      </p:childTnLst>
                    </p:cTn>
                  </p:par>
                  <p:par>
                    <p:cTn id="208" fill="hold">
                      <p:stCondLst>
                        <p:cond delay="indefinite"/>
                      </p:stCondLst>
                      <p:childTnLst>
                        <p:par>
                          <p:cTn id="209" fill="hold">
                            <p:stCondLst>
                              <p:cond delay="0"/>
                            </p:stCondLst>
                            <p:childTnLst>
                              <p:par>
                                <p:cTn id="210" presetID="3" presetClass="entr" presetSubtype="10" fill="hold" nodeType="clickEffect">
                                  <p:stCondLst>
                                    <p:cond delay="0"/>
                                  </p:stCondLst>
                                  <p:childTnLst>
                                    <p:set>
                                      <p:cBhvr>
                                        <p:cTn id="211" dur="1" fill="hold">
                                          <p:stCondLst>
                                            <p:cond delay="0"/>
                                          </p:stCondLst>
                                        </p:cTn>
                                        <p:tgtEl>
                                          <p:spTgt spid="93"/>
                                        </p:tgtEl>
                                        <p:attrNameLst>
                                          <p:attrName>style.visibility</p:attrName>
                                        </p:attrNameLst>
                                      </p:cBhvr>
                                      <p:to>
                                        <p:strVal val="visible"/>
                                      </p:to>
                                    </p:set>
                                    <p:animEffect transition="in" filter="blinds(horizontal)">
                                      <p:cBhvr>
                                        <p:cTn id="212" dur="500"/>
                                        <p:tgtEl>
                                          <p:spTgt spid="93"/>
                                        </p:tgtEl>
                                      </p:cBhvr>
                                    </p:animEffect>
                                  </p:childTnLst>
                                </p:cTn>
                              </p:par>
                            </p:childTnLst>
                          </p:cTn>
                        </p:par>
                      </p:childTnLst>
                    </p:cTn>
                  </p:par>
                  <p:par>
                    <p:cTn id="213" fill="hold">
                      <p:stCondLst>
                        <p:cond delay="indefinite"/>
                      </p:stCondLst>
                      <p:childTnLst>
                        <p:par>
                          <p:cTn id="214" fill="hold">
                            <p:stCondLst>
                              <p:cond delay="0"/>
                            </p:stCondLst>
                            <p:childTnLst>
                              <p:par>
                                <p:cTn id="215" presetID="3" presetClass="entr" presetSubtype="10" fill="hold" grpId="0" nodeType="clickEffect">
                                  <p:stCondLst>
                                    <p:cond delay="0"/>
                                  </p:stCondLst>
                                  <p:childTnLst>
                                    <p:set>
                                      <p:cBhvr>
                                        <p:cTn id="216" dur="1" fill="hold">
                                          <p:stCondLst>
                                            <p:cond delay="0"/>
                                          </p:stCondLst>
                                        </p:cTn>
                                        <p:tgtEl>
                                          <p:spTgt spid="85"/>
                                        </p:tgtEl>
                                        <p:attrNameLst>
                                          <p:attrName>style.visibility</p:attrName>
                                        </p:attrNameLst>
                                      </p:cBhvr>
                                      <p:to>
                                        <p:strVal val="visible"/>
                                      </p:to>
                                    </p:set>
                                    <p:animEffect transition="in" filter="blinds(horizontal)">
                                      <p:cBhvr>
                                        <p:cTn id="217" dur="500"/>
                                        <p:tgtEl>
                                          <p:spTgt spid="85"/>
                                        </p:tgtEl>
                                      </p:cBhvr>
                                    </p:animEffect>
                                  </p:childTnLst>
                                </p:cTn>
                              </p:par>
                            </p:childTnLst>
                          </p:cTn>
                        </p:par>
                      </p:childTnLst>
                    </p:cTn>
                  </p:par>
                  <p:par>
                    <p:cTn id="218" fill="hold">
                      <p:stCondLst>
                        <p:cond delay="indefinite"/>
                      </p:stCondLst>
                      <p:childTnLst>
                        <p:par>
                          <p:cTn id="219" fill="hold">
                            <p:stCondLst>
                              <p:cond delay="0"/>
                            </p:stCondLst>
                            <p:childTnLst>
                              <p:par>
                                <p:cTn id="220" presetID="3" presetClass="entr" presetSubtype="10" fill="hold" nodeType="clickEffect">
                                  <p:stCondLst>
                                    <p:cond delay="0"/>
                                  </p:stCondLst>
                                  <p:childTnLst>
                                    <p:set>
                                      <p:cBhvr>
                                        <p:cTn id="221" dur="1" fill="hold">
                                          <p:stCondLst>
                                            <p:cond delay="0"/>
                                          </p:stCondLst>
                                        </p:cTn>
                                        <p:tgtEl>
                                          <p:spTgt spid="94"/>
                                        </p:tgtEl>
                                        <p:attrNameLst>
                                          <p:attrName>style.visibility</p:attrName>
                                        </p:attrNameLst>
                                      </p:cBhvr>
                                      <p:to>
                                        <p:strVal val="visible"/>
                                      </p:to>
                                    </p:set>
                                    <p:animEffect transition="in" filter="blinds(horizontal)">
                                      <p:cBhvr>
                                        <p:cTn id="222" dur="500"/>
                                        <p:tgtEl>
                                          <p:spTgt spid="94"/>
                                        </p:tgtEl>
                                      </p:cBhvr>
                                    </p:animEffect>
                                  </p:childTnLst>
                                </p:cTn>
                              </p:par>
                            </p:childTnLst>
                          </p:cTn>
                        </p:par>
                      </p:childTnLst>
                    </p:cTn>
                  </p:par>
                  <p:par>
                    <p:cTn id="223" fill="hold">
                      <p:stCondLst>
                        <p:cond delay="indefinite"/>
                      </p:stCondLst>
                      <p:childTnLst>
                        <p:par>
                          <p:cTn id="224" fill="hold">
                            <p:stCondLst>
                              <p:cond delay="0"/>
                            </p:stCondLst>
                            <p:childTnLst>
                              <p:par>
                                <p:cTn id="225" presetID="3" presetClass="entr" presetSubtype="10" fill="hold" grpId="0" nodeType="clickEffect">
                                  <p:stCondLst>
                                    <p:cond delay="0"/>
                                  </p:stCondLst>
                                  <p:childTnLst>
                                    <p:set>
                                      <p:cBhvr>
                                        <p:cTn id="226" dur="1" fill="hold">
                                          <p:stCondLst>
                                            <p:cond delay="0"/>
                                          </p:stCondLst>
                                        </p:cTn>
                                        <p:tgtEl>
                                          <p:spTgt spid="81"/>
                                        </p:tgtEl>
                                        <p:attrNameLst>
                                          <p:attrName>style.visibility</p:attrName>
                                        </p:attrNameLst>
                                      </p:cBhvr>
                                      <p:to>
                                        <p:strVal val="visible"/>
                                      </p:to>
                                    </p:set>
                                    <p:animEffect transition="in" filter="blinds(horizontal)">
                                      <p:cBhvr>
                                        <p:cTn id="227" dur="500"/>
                                        <p:tgtEl>
                                          <p:spTgt spid="81"/>
                                        </p:tgtEl>
                                      </p:cBhvr>
                                    </p:animEffect>
                                  </p:childTnLst>
                                </p:cTn>
                              </p:par>
                            </p:childTnLst>
                          </p:cTn>
                        </p:par>
                      </p:childTnLst>
                    </p:cTn>
                  </p:par>
                  <p:par>
                    <p:cTn id="228" fill="hold">
                      <p:stCondLst>
                        <p:cond delay="indefinite"/>
                      </p:stCondLst>
                      <p:childTnLst>
                        <p:par>
                          <p:cTn id="229" fill="hold">
                            <p:stCondLst>
                              <p:cond delay="0"/>
                            </p:stCondLst>
                            <p:childTnLst>
                              <p:par>
                                <p:cTn id="230" presetID="3" presetClass="entr" presetSubtype="10" fill="hold" nodeType="clickEffect">
                                  <p:stCondLst>
                                    <p:cond delay="0"/>
                                  </p:stCondLst>
                                  <p:childTnLst>
                                    <p:set>
                                      <p:cBhvr>
                                        <p:cTn id="231" dur="1" fill="hold">
                                          <p:stCondLst>
                                            <p:cond delay="0"/>
                                          </p:stCondLst>
                                        </p:cTn>
                                        <p:tgtEl>
                                          <p:spTgt spid="95"/>
                                        </p:tgtEl>
                                        <p:attrNameLst>
                                          <p:attrName>style.visibility</p:attrName>
                                        </p:attrNameLst>
                                      </p:cBhvr>
                                      <p:to>
                                        <p:strVal val="visible"/>
                                      </p:to>
                                    </p:set>
                                    <p:animEffect transition="in" filter="blinds(horizontal)">
                                      <p:cBhvr>
                                        <p:cTn id="232" dur="500"/>
                                        <p:tgtEl>
                                          <p:spTgt spid="95"/>
                                        </p:tgtEl>
                                      </p:cBhvr>
                                    </p:animEffect>
                                  </p:childTnLst>
                                </p:cTn>
                              </p:par>
                            </p:childTnLst>
                          </p:cTn>
                        </p:par>
                      </p:childTnLst>
                    </p:cTn>
                  </p:par>
                  <p:par>
                    <p:cTn id="233" fill="hold">
                      <p:stCondLst>
                        <p:cond delay="indefinite"/>
                      </p:stCondLst>
                      <p:childTnLst>
                        <p:par>
                          <p:cTn id="234" fill="hold">
                            <p:stCondLst>
                              <p:cond delay="0"/>
                            </p:stCondLst>
                            <p:childTnLst>
                              <p:par>
                                <p:cTn id="235" presetID="3" presetClass="entr" presetSubtype="10" fill="hold" grpId="0" nodeType="clickEffect">
                                  <p:stCondLst>
                                    <p:cond delay="0"/>
                                  </p:stCondLst>
                                  <p:childTnLst>
                                    <p:set>
                                      <p:cBhvr>
                                        <p:cTn id="236" dur="1" fill="hold">
                                          <p:stCondLst>
                                            <p:cond delay="0"/>
                                          </p:stCondLst>
                                        </p:cTn>
                                        <p:tgtEl>
                                          <p:spTgt spid="86"/>
                                        </p:tgtEl>
                                        <p:attrNameLst>
                                          <p:attrName>style.visibility</p:attrName>
                                        </p:attrNameLst>
                                      </p:cBhvr>
                                      <p:to>
                                        <p:strVal val="visible"/>
                                      </p:to>
                                    </p:set>
                                    <p:animEffect transition="in" filter="blinds(horizontal)">
                                      <p:cBhvr>
                                        <p:cTn id="237" dur="500"/>
                                        <p:tgtEl>
                                          <p:spTgt spid="86"/>
                                        </p:tgtEl>
                                      </p:cBhvr>
                                    </p:animEffect>
                                  </p:childTnLst>
                                </p:cTn>
                              </p:par>
                            </p:childTnLst>
                          </p:cTn>
                        </p:par>
                      </p:childTnLst>
                    </p:cTn>
                  </p:par>
                  <p:par>
                    <p:cTn id="238" fill="hold">
                      <p:stCondLst>
                        <p:cond delay="indefinite"/>
                      </p:stCondLst>
                      <p:childTnLst>
                        <p:par>
                          <p:cTn id="239" fill="hold">
                            <p:stCondLst>
                              <p:cond delay="0"/>
                            </p:stCondLst>
                            <p:childTnLst>
                              <p:par>
                                <p:cTn id="240" presetID="3" presetClass="entr" presetSubtype="10" fill="hold" nodeType="clickEffect">
                                  <p:stCondLst>
                                    <p:cond delay="0"/>
                                  </p:stCondLst>
                                  <p:childTnLst>
                                    <p:set>
                                      <p:cBhvr>
                                        <p:cTn id="241" dur="1" fill="hold">
                                          <p:stCondLst>
                                            <p:cond delay="0"/>
                                          </p:stCondLst>
                                        </p:cTn>
                                        <p:tgtEl>
                                          <p:spTgt spid="116"/>
                                        </p:tgtEl>
                                        <p:attrNameLst>
                                          <p:attrName>style.visibility</p:attrName>
                                        </p:attrNameLst>
                                      </p:cBhvr>
                                      <p:to>
                                        <p:strVal val="visible"/>
                                      </p:to>
                                    </p:set>
                                    <p:animEffect transition="in" filter="blinds(horizontal)">
                                      <p:cBhvr>
                                        <p:cTn id="242" dur="500"/>
                                        <p:tgtEl>
                                          <p:spTgt spid="116"/>
                                        </p:tgtEl>
                                      </p:cBhvr>
                                    </p:animEffect>
                                  </p:childTnLst>
                                </p:cTn>
                              </p:par>
                            </p:childTnLst>
                          </p:cTn>
                        </p:par>
                      </p:childTnLst>
                    </p:cTn>
                  </p:par>
                  <p:par>
                    <p:cTn id="243" fill="hold">
                      <p:stCondLst>
                        <p:cond delay="indefinite"/>
                      </p:stCondLst>
                      <p:childTnLst>
                        <p:par>
                          <p:cTn id="244" fill="hold">
                            <p:stCondLst>
                              <p:cond delay="0"/>
                            </p:stCondLst>
                            <p:childTnLst>
                              <p:par>
                                <p:cTn id="245" presetID="3" presetClass="entr" presetSubtype="10" fill="hold" grpId="0" nodeType="clickEffect">
                                  <p:stCondLst>
                                    <p:cond delay="0"/>
                                  </p:stCondLst>
                                  <p:childTnLst>
                                    <p:set>
                                      <p:cBhvr>
                                        <p:cTn id="246" dur="1" fill="hold">
                                          <p:stCondLst>
                                            <p:cond delay="0"/>
                                          </p:stCondLst>
                                        </p:cTn>
                                        <p:tgtEl>
                                          <p:spTgt spid="76"/>
                                        </p:tgtEl>
                                        <p:attrNameLst>
                                          <p:attrName>style.visibility</p:attrName>
                                        </p:attrNameLst>
                                      </p:cBhvr>
                                      <p:to>
                                        <p:strVal val="visible"/>
                                      </p:to>
                                    </p:set>
                                    <p:animEffect transition="in" filter="blinds(horizontal)">
                                      <p:cBhvr>
                                        <p:cTn id="247" dur="500"/>
                                        <p:tgtEl>
                                          <p:spTgt spid="76"/>
                                        </p:tgtEl>
                                      </p:cBhvr>
                                    </p:animEffect>
                                  </p:childTnLst>
                                </p:cTn>
                              </p:par>
                            </p:childTnLst>
                          </p:cTn>
                        </p:par>
                      </p:childTnLst>
                    </p:cTn>
                  </p:par>
                  <p:par>
                    <p:cTn id="248" fill="hold">
                      <p:stCondLst>
                        <p:cond delay="indefinite"/>
                      </p:stCondLst>
                      <p:childTnLst>
                        <p:par>
                          <p:cTn id="249" fill="hold">
                            <p:stCondLst>
                              <p:cond delay="0"/>
                            </p:stCondLst>
                            <p:childTnLst>
                              <p:par>
                                <p:cTn id="250" presetID="3" presetClass="entr" presetSubtype="10" fill="hold" nodeType="clickEffect">
                                  <p:stCondLst>
                                    <p:cond delay="0"/>
                                  </p:stCondLst>
                                  <p:childTnLst>
                                    <p:set>
                                      <p:cBhvr>
                                        <p:cTn id="251" dur="1" fill="hold">
                                          <p:stCondLst>
                                            <p:cond delay="0"/>
                                          </p:stCondLst>
                                        </p:cTn>
                                        <p:tgtEl>
                                          <p:spTgt spid="118"/>
                                        </p:tgtEl>
                                        <p:attrNameLst>
                                          <p:attrName>style.visibility</p:attrName>
                                        </p:attrNameLst>
                                      </p:cBhvr>
                                      <p:to>
                                        <p:strVal val="visible"/>
                                      </p:to>
                                    </p:set>
                                    <p:animEffect transition="in" filter="blinds(horizontal)">
                                      <p:cBhvr>
                                        <p:cTn id="252" dur="500"/>
                                        <p:tgtEl>
                                          <p:spTgt spid="118"/>
                                        </p:tgtEl>
                                      </p:cBhvr>
                                    </p:animEffect>
                                  </p:childTnLst>
                                </p:cTn>
                              </p:par>
                            </p:childTnLst>
                          </p:cTn>
                        </p:par>
                      </p:childTnLst>
                    </p:cTn>
                  </p:par>
                  <p:par>
                    <p:cTn id="253" fill="hold">
                      <p:stCondLst>
                        <p:cond delay="indefinite"/>
                      </p:stCondLst>
                      <p:childTnLst>
                        <p:par>
                          <p:cTn id="254" fill="hold">
                            <p:stCondLst>
                              <p:cond delay="0"/>
                            </p:stCondLst>
                            <p:childTnLst>
                              <p:par>
                                <p:cTn id="255" presetID="3" presetClass="entr" presetSubtype="10" fill="hold" grpId="0" nodeType="clickEffect">
                                  <p:stCondLst>
                                    <p:cond delay="0"/>
                                  </p:stCondLst>
                                  <p:childTnLst>
                                    <p:set>
                                      <p:cBhvr>
                                        <p:cTn id="256" dur="1" fill="hold">
                                          <p:stCondLst>
                                            <p:cond delay="0"/>
                                          </p:stCondLst>
                                        </p:cTn>
                                        <p:tgtEl>
                                          <p:spTgt spid="103"/>
                                        </p:tgtEl>
                                        <p:attrNameLst>
                                          <p:attrName>style.visibility</p:attrName>
                                        </p:attrNameLst>
                                      </p:cBhvr>
                                      <p:to>
                                        <p:strVal val="visible"/>
                                      </p:to>
                                    </p:set>
                                    <p:animEffect transition="in" filter="blinds(horizontal)">
                                      <p:cBhvr>
                                        <p:cTn id="257" dur="500"/>
                                        <p:tgtEl>
                                          <p:spTgt spid="103"/>
                                        </p:tgtEl>
                                      </p:cBhvr>
                                    </p:animEffect>
                                  </p:childTnLst>
                                </p:cTn>
                              </p:par>
                            </p:childTnLst>
                          </p:cTn>
                        </p:par>
                      </p:childTnLst>
                    </p:cTn>
                  </p:par>
                  <p:par>
                    <p:cTn id="258" fill="hold">
                      <p:stCondLst>
                        <p:cond delay="indefinite"/>
                      </p:stCondLst>
                      <p:childTnLst>
                        <p:par>
                          <p:cTn id="259" fill="hold">
                            <p:stCondLst>
                              <p:cond delay="0"/>
                            </p:stCondLst>
                            <p:childTnLst>
                              <p:par>
                                <p:cTn id="260" presetID="3" presetClass="entr" presetSubtype="10" fill="hold" nodeType="clickEffect">
                                  <p:stCondLst>
                                    <p:cond delay="0"/>
                                  </p:stCondLst>
                                  <p:childTnLst>
                                    <p:set>
                                      <p:cBhvr>
                                        <p:cTn id="261" dur="1" fill="hold">
                                          <p:stCondLst>
                                            <p:cond delay="0"/>
                                          </p:stCondLst>
                                        </p:cTn>
                                        <p:tgtEl>
                                          <p:spTgt spid="119"/>
                                        </p:tgtEl>
                                        <p:attrNameLst>
                                          <p:attrName>style.visibility</p:attrName>
                                        </p:attrNameLst>
                                      </p:cBhvr>
                                      <p:to>
                                        <p:strVal val="visible"/>
                                      </p:to>
                                    </p:set>
                                    <p:animEffect transition="in" filter="blinds(horizontal)">
                                      <p:cBhvr>
                                        <p:cTn id="262" dur="500"/>
                                        <p:tgtEl>
                                          <p:spTgt spid="119"/>
                                        </p:tgtEl>
                                      </p:cBhvr>
                                    </p:animEffect>
                                  </p:childTnLst>
                                </p:cTn>
                              </p:par>
                            </p:childTnLst>
                          </p:cTn>
                        </p:par>
                      </p:childTnLst>
                    </p:cTn>
                  </p:par>
                  <p:par>
                    <p:cTn id="263" fill="hold">
                      <p:stCondLst>
                        <p:cond delay="indefinite"/>
                      </p:stCondLst>
                      <p:childTnLst>
                        <p:par>
                          <p:cTn id="264" fill="hold">
                            <p:stCondLst>
                              <p:cond delay="0"/>
                            </p:stCondLst>
                            <p:childTnLst>
                              <p:par>
                                <p:cTn id="265" presetID="3" presetClass="entr" presetSubtype="10" fill="hold" grpId="0" nodeType="clickEffect">
                                  <p:stCondLst>
                                    <p:cond delay="0"/>
                                  </p:stCondLst>
                                  <p:childTnLst>
                                    <p:set>
                                      <p:cBhvr>
                                        <p:cTn id="266" dur="1" fill="hold">
                                          <p:stCondLst>
                                            <p:cond delay="0"/>
                                          </p:stCondLst>
                                        </p:cTn>
                                        <p:tgtEl>
                                          <p:spTgt spid="105"/>
                                        </p:tgtEl>
                                        <p:attrNameLst>
                                          <p:attrName>style.visibility</p:attrName>
                                        </p:attrNameLst>
                                      </p:cBhvr>
                                      <p:to>
                                        <p:strVal val="visible"/>
                                      </p:to>
                                    </p:set>
                                    <p:animEffect transition="in" filter="blinds(horizontal)">
                                      <p:cBhvr>
                                        <p:cTn id="267" dur="500"/>
                                        <p:tgtEl>
                                          <p:spTgt spid="105"/>
                                        </p:tgtEl>
                                      </p:cBhvr>
                                    </p:animEffect>
                                  </p:childTnLst>
                                </p:cTn>
                              </p:par>
                            </p:childTnLst>
                          </p:cTn>
                        </p:par>
                      </p:childTnLst>
                    </p:cTn>
                  </p:par>
                  <p:par>
                    <p:cTn id="268" fill="hold">
                      <p:stCondLst>
                        <p:cond delay="indefinite"/>
                      </p:stCondLst>
                      <p:childTnLst>
                        <p:par>
                          <p:cTn id="269" fill="hold">
                            <p:stCondLst>
                              <p:cond delay="0"/>
                            </p:stCondLst>
                            <p:childTnLst>
                              <p:par>
                                <p:cTn id="270" presetID="3" presetClass="entr" presetSubtype="10" fill="hold" nodeType="clickEffect">
                                  <p:stCondLst>
                                    <p:cond delay="0"/>
                                  </p:stCondLst>
                                  <p:childTnLst>
                                    <p:set>
                                      <p:cBhvr>
                                        <p:cTn id="271" dur="1" fill="hold">
                                          <p:stCondLst>
                                            <p:cond delay="0"/>
                                          </p:stCondLst>
                                        </p:cTn>
                                        <p:tgtEl>
                                          <p:spTgt spid="120"/>
                                        </p:tgtEl>
                                        <p:attrNameLst>
                                          <p:attrName>style.visibility</p:attrName>
                                        </p:attrNameLst>
                                      </p:cBhvr>
                                      <p:to>
                                        <p:strVal val="visible"/>
                                      </p:to>
                                    </p:set>
                                    <p:animEffect transition="in" filter="blinds(horizontal)">
                                      <p:cBhvr>
                                        <p:cTn id="272" dur="500"/>
                                        <p:tgtEl>
                                          <p:spTgt spid="120"/>
                                        </p:tgtEl>
                                      </p:cBhvr>
                                    </p:animEffect>
                                  </p:childTnLst>
                                </p:cTn>
                              </p:par>
                            </p:childTnLst>
                          </p:cTn>
                        </p:par>
                      </p:childTnLst>
                    </p:cTn>
                  </p:par>
                  <p:par>
                    <p:cTn id="273" fill="hold">
                      <p:stCondLst>
                        <p:cond delay="indefinite"/>
                      </p:stCondLst>
                      <p:childTnLst>
                        <p:par>
                          <p:cTn id="274" fill="hold">
                            <p:stCondLst>
                              <p:cond delay="0"/>
                            </p:stCondLst>
                            <p:childTnLst>
                              <p:par>
                                <p:cTn id="275" presetID="3" presetClass="entr" presetSubtype="10" fill="hold" grpId="0" nodeType="clickEffect">
                                  <p:stCondLst>
                                    <p:cond delay="0"/>
                                  </p:stCondLst>
                                  <p:childTnLst>
                                    <p:set>
                                      <p:cBhvr>
                                        <p:cTn id="276" dur="1" fill="hold">
                                          <p:stCondLst>
                                            <p:cond delay="0"/>
                                          </p:stCondLst>
                                        </p:cTn>
                                        <p:tgtEl>
                                          <p:spTgt spid="107"/>
                                        </p:tgtEl>
                                        <p:attrNameLst>
                                          <p:attrName>style.visibility</p:attrName>
                                        </p:attrNameLst>
                                      </p:cBhvr>
                                      <p:to>
                                        <p:strVal val="visible"/>
                                      </p:to>
                                    </p:set>
                                    <p:animEffect transition="in" filter="blinds(horizontal)">
                                      <p:cBhvr>
                                        <p:cTn id="277" dur="500"/>
                                        <p:tgtEl>
                                          <p:spTgt spid="107"/>
                                        </p:tgtEl>
                                      </p:cBhvr>
                                    </p:animEffect>
                                  </p:childTnLst>
                                </p:cTn>
                              </p:par>
                            </p:childTnLst>
                          </p:cTn>
                        </p:par>
                      </p:childTnLst>
                    </p:cTn>
                  </p:par>
                  <p:par>
                    <p:cTn id="278" fill="hold">
                      <p:stCondLst>
                        <p:cond delay="indefinite"/>
                      </p:stCondLst>
                      <p:childTnLst>
                        <p:par>
                          <p:cTn id="279" fill="hold">
                            <p:stCondLst>
                              <p:cond delay="0"/>
                            </p:stCondLst>
                            <p:childTnLst>
                              <p:par>
                                <p:cTn id="280" presetID="3" presetClass="entr" presetSubtype="10" fill="hold" nodeType="clickEffect">
                                  <p:stCondLst>
                                    <p:cond delay="0"/>
                                  </p:stCondLst>
                                  <p:childTnLst>
                                    <p:set>
                                      <p:cBhvr>
                                        <p:cTn id="281" dur="1" fill="hold">
                                          <p:stCondLst>
                                            <p:cond delay="0"/>
                                          </p:stCondLst>
                                        </p:cTn>
                                        <p:tgtEl>
                                          <p:spTgt spid="121"/>
                                        </p:tgtEl>
                                        <p:attrNameLst>
                                          <p:attrName>style.visibility</p:attrName>
                                        </p:attrNameLst>
                                      </p:cBhvr>
                                      <p:to>
                                        <p:strVal val="visible"/>
                                      </p:to>
                                    </p:set>
                                    <p:animEffect transition="in" filter="blinds(horizontal)">
                                      <p:cBhvr>
                                        <p:cTn id="282" dur="500"/>
                                        <p:tgtEl>
                                          <p:spTgt spid="121"/>
                                        </p:tgtEl>
                                      </p:cBhvr>
                                    </p:animEffect>
                                  </p:childTnLst>
                                </p:cTn>
                              </p:par>
                            </p:childTnLst>
                          </p:cTn>
                        </p:par>
                      </p:childTnLst>
                    </p:cTn>
                  </p:par>
                  <p:par>
                    <p:cTn id="283" fill="hold">
                      <p:stCondLst>
                        <p:cond delay="indefinite"/>
                      </p:stCondLst>
                      <p:childTnLst>
                        <p:par>
                          <p:cTn id="284" fill="hold">
                            <p:stCondLst>
                              <p:cond delay="0"/>
                            </p:stCondLst>
                            <p:childTnLst>
                              <p:par>
                                <p:cTn id="285" presetID="3" presetClass="entr" presetSubtype="10" fill="hold" grpId="0" nodeType="clickEffect">
                                  <p:stCondLst>
                                    <p:cond delay="0"/>
                                  </p:stCondLst>
                                  <p:childTnLst>
                                    <p:set>
                                      <p:cBhvr>
                                        <p:cTn id="286" dur="1" fill="hold">
                                          <p:stCondLst>
                                            <p:cond delay="0"/>
                                          </p:stCondLst>
                                        </p:cTn>
                                        <p:tgtEl>
                                          <p:spTgt spid="87"/>
                                        </p:tgtEl>
                                        <p:attrNameLst>
                                          <p:attrName>style.visibility</p:attrName>
                                        </p:attrNameLst>
                                      </p:cBhvr>
                                      <p:to>
                                        <p:strVal val="visible"/>
                                      </p:to>
                                    </p:set>
                                    <p:animEffect transition="in" filter="blinds(horizontal)">
                                      <p:cBhvr>
                                        <p:cTn id="287" dur="500"/>
                                        <p:tgtEl>
                                          <p:spTgt spid="87"/>
                                        </p:tgtEl>
                                      </p:cBhvr>
                                    </p:animEffect>
                                  </p:childTnLst>
                                </p:cTn>
                              </p:par>
                            </p:childTnLst>
                          </p:cTn>
                        </p:par>
                      </p:childTnLst>
                    </p:cTn>
                  </p:par>
                  <p:par>
                    <p:cTn id="288" fill="hold">
                      <p:stCondLst>
                        <p:cond delay="indefinite"/>
                      </p:stCondLst>
                      <p:childTnLst>
                        <p:par>
                          <p:cTn id="289" fill="hold">
                            <p:stCondLst>
                              <p:cond delay="0"/>
                            </p:stCondLst>
                            <p:childTnLst>
                              <p:par>
                                <p:cTn id="290" presetID="3" presetClass="entr" presetSubtype="10" fill="hold" nodeType="clickEffect">
                                  <p:stCondLst>
                                    <p:cond delay="0"/>
                                  </p:stCondLst>
                                  <p:childTnLst>
                                    <p:set>
                                      <p:cBhvr>
                                        <p:cTn id="291" dur="1" fill="hold">
                                          <p:stCondLst>
                                            <p:cond delay="0"/>
                                          </p:stCondLst>
                                        </p:cTn>
                                        <p:tgtEl>
                                          <p:spTgt spid="122"/>
                                        </p:tgtEl>
                                        <p:attrNameLst>
                                          <p:attrName>style.visibility</p:attrName>
                                        </p:attrNameLst>
                                      </p:cBhvr>
                                      <p:to>
                                        <p:strVal val="visible"/>
                                      </p:to>
                                    </p:set>
                                    <p:animEffect transition="in" filter="blinds(horizontal)">
                                      <p:cBhvr>
                                        <p:cTn id="292" dur="500"/>
                                        <p:tgtEl>
                                          <p:spTgt spid="122"/>
                                        </p:tgtEl>
                                      </p:cBhvr>
                                    </p:animEffect>
                                  </p:childTnLst>
                                </p:cTn>
                              </p:par>
                            </p:childTnLst>
                          </p:cTn>
                        </p:par>
                      </p:childTnLst>
                    </p:cTn>
                  </p:par>
                  <p:par>
                    <p:cTn id="293" fill="hold">
                      <p:stCondLst>
                        <p:cond delay="indefinite"/>
                      </p:stCondLst>
                      <p:childTnLst>
                        <p:par>
                          <p:cTn id="294" fill="hold">
                            <p:stCondLst>
                              <p:cond delay="0"/>
                            </p:stCondLst>
                            <p:childTnLst>
                              <p:par>
                                <p:cTn id="295" presetID="3" presetClass="entr" presetSubtype="10" fill="hold" grpId="0" nodeType="clickEffect">
                                  <p:stCondLst>
                                    <p:cond delay="0"/>
                                  </p:stCondLst>
                                  <p:childTnLst>
                                    <p:set>
                                      <p:cBhvr>
                                        <p:cTn id="296" dur="1" fill="hold">
                                          <p:stCondLst>
                                            <p:cond delay="0"/>
                                          </p:stCondLst>
                                        </p:cTn>
                                        <p:tgtEl>
                                          <p:spTgt spid="88"/>
                                        </p:tgtEl>
                                        <p:attrNameLst>
                                          <p:attrName>style.visibility</p:attrName>
                                        </p:attrNameLst>
                                      </p:cBhvr>
                                      <p:to>
                                        <p:strVal val="visible"/>
                                      </p:to>
                                    </p:set>
                                    <p:animEffect transition="in" filter="blinds(horizontal)">
                                      <p:cBhvr>
                                        <p:cTn id="297" dur="500"/>
                                        <p:tgtEl>
                                          <p:spTgt spid="88"/>
                                        </p:tgtEl>
                                      </p:cBhvr>
                                    </p:animEffect>
                                  </p:childTnLst>
                                </p:cTn>
                              </p:par>
                            </p:childTnLst>
                          </p:cTn>
                        </p:par>
                      </p:childTnLst>
                    </p:cTn>
                  </p:par>
                  <p:par>
                    <p:cTn id="298" fill="hold">
                      <p:stCondLst>
                        <p:cond delay="indefinite"/>
                      </p:stCondLst>
                      <p:childTnLst>
                        <p:par>
                          <p:cTn id="299" fill="hold">
                            <p:stCondLst>
                              <p:cond delay="0"/>
                            </p:stCondLst>
                            <p:childTnLst>
                              <p:par>
                                <p:cTn id="300" presetID="3" presetClass="entr" presetSubtype="10" fill="hold" nodeType="clickEffect">
                                  <p:stCondLst>
                                    <p:cond delay="0"/>
                                  </p:stCondLst>
                                  <p:childTnLst>
                                    <p:set>
                                      <p:cBhvr>
                                        <p:cTn id="301" dur="1" fill="hold">
                                          <p:stCondLst>
                                            <p:cond delay="0"/>
                                          </p:stCondLst>
                                        </p:cTn>
                                        <p:tgtEl>
                                          <p:spTgt spid="123"/>
                                        </p:tgtEl>
                                        <p:attrNameLst>
                                          <p:attrName>style.visibility</p:attrName>
                                        </p:attrNameLst>
                                      </p:cBhvr>
                                      <p:to>
                                        <p:strVal val="visible"/>
                                      </p:to>
                                    </p:set>
                                    <p:animEffect transition="in" filter="blinds(horizontal)">
                                      <p:cBhvr>
                                        <p:cTn id="302" dur="500"/>
                                        <p:tgtEl>
                                          <p:spTgt spid="123"/>
                                        </p:tgtEl>
                                      </p:cBhvr>
                                    </p:animEffect>
                                  </p:childTnLst>
                                </p:cTn>
                              </p:par>
                            </p:childTnLst>
                          </p:cTn>
                        </p:par>
                      </p:childTnLst>
                    </p:cTn>
                  </p:par>
                  <p:par>
                    <p:cTn id="303" fill="hold">
                      <p:stCondLst>
                        <p:cond delay="indefinite"/>
                      </p:stCondLst>
                      <p:childTnLst>
                        <p:par>
                          <p:cTn id="304" fill="hold">
                            <p:stCondLst>
                              <p:cond delay="0"/>
                            </p:stCondLst>
                            <p:childTnLst>
                              <p:par>
                                <p:cTn id="305" presetID="3" presetClass="entr" presetSubtype="10" fill="hold" grpId="0" nodeType="clickEffect">
                                  <p:stCondLst>
                                    <p:cond delay="0"/>
                                  </p:stCondLst>
                                  <p:childTnLst>
                                    <p:set>
                                      <p:cBhvr>
                                        <p:cTn id="306" dur="1" fill="hold">
                                          <p:stCondLst>
                                            <p:cond delay="0"/>
                                          </p:stCondLst>
                                        </p:cTn>
                                        <p:tgtEl>
                                          <p:spTgt spid="104"/>
                                        </p:tgtEl>
                                        <p:attrNameLst>
                                          <p:attrName>style.visibility</p:attrName>
                                        </p:attrNameLst>
                                      </p:cBhvr>
                                      <p:to>
                                        <p:strVal val="visible"/>
                                      </p:to>
                                    </p:set>
                                    <p:animEffect transition="in" filter="blinds(horizontal)">
                                      <p:cBhvr>
                                        <p:cTn id="307" dur="500"/>
                                        <p:tgtEl>
                                          <p:spTgt spid="104"/>
                                        </p:tgtEl>
                                      </p:cBhvr>
                                    </p:animEffect>
                                  </p:childTnLst>
                                </p:cTn>
                              </p:par>
                            </p:childTnLst>
                          </p:cTn>
                        </p:par>
                      </p:childTnLst>
                    </p:cTn>
                  </p:par>
                  <p:par>
                    <p:cTn id="308" fill="hold">
                      <p:stCondLst>
                        <p:cond delay="indefinite"/>
                      </p:stCondLst>
                      <p:childTnLst>
                        <p:par>
                          <p:cTn id="309" fill="hold">
                            <p:stCondLst>
                              <p:cond delay="0"/>
                            </p:stCondLst>
                            <p:childTnLst>
                              <p:par>
                                <p:cTn id="310" presetID="3" presetClass="entr" presetSubtype="10" fill="hold" nodeType="clickEffect">
                                  <p:stCondLst>
                                    <p:cond delay="0"/>
                                  </p:stCondLst>
                                  <p:childTnLst>
                                    <p:set>
                                      <p:cBhvr>
                                        <p:cTn id="311" dur="1" fill="hold">
                                          <p:stCondLst>
                                            <p:cond delay="0"/>
                                          </p:stCondLst>
                                        </p:cTn>
                                        <p:tgtEl>
                                          <p:spTgt spid="124"/>
                                        </p:tgtEl>
                                        <p:attrNameLst>
                                          <p:attrName>style.visibility</p:attrName>
                                        </p:attrNameLst>
                                      </p:cBhvr>
                                      <p:to>
                                        <p:strVal val="visible"/>
                                      </p:to>
                                    </p:set>
                                    <p:animEffect transition="in" filter="blinds(horizontal)">
                                      <p:cBhvr>
                                        <p:cTn id="312" dur="500"/>
                                        <p:tgtEl>
                                          <p:spTgt spid="124"/>
                                        </p:tgtEl>
                                      </p:cBhvr>
                                    </p:animEffect>
                                  </p:childTnLst>
                                </p:cTn>
                              </p:par>
                            </p:childTnLst>
                          </p:cTn>
                        </p:par>
                      </p:childTnLst>
                    </p:cTn>
                  </p:par>
                  <p:par>
                    <p:cTn id="313" fill="hold">
                      <p:stCondLst>
                        <p:cond delay="indefinite"/>
                      </p:stCondLst>
                      <p:childTnLst>
                        <p:par>
                          <p:cTn id="314" fill="hold">
                            <p:stCondLst>
                              <p:cond delay="0"/>
                            </p:stCondLst>
                            <p:childTnLst>
                              <p:par>
                                <p:cTn id="315" presetID="3" presetClass="entr" presetSubtype="10" fill="hold" grpId="0" nodeType="clickEffect">
                                  <p:stCondLst>
                                    <p:cond delay="0"/>
                                  </p:stCondLst>
                                  <p:childTnLst>
                                    <p:set>
                                      <p:cBhvr>
                                        <p:cTn id="316" dur="1" fill="hold">
                                          <p:stCondLst>
                                            <p:cond delay="0"/>
                                          </p:stCondLst>
                                        </p:cTn>
                                        <p:tgtEl>
                                          <p:spTgt spid="106"/>
                                        </p:tgtEl>
                                        <p:attrNameLst>
                                          <p:attrName>style.visibility</p:attrName>
                                        </p:attrNameLst>
                                      </p:cBhvr>
                                      <p:to>
                                        <p:strVal val="visible"/>
                                      </p:to>
                                    </p:set>
                                    <p:animEffect transition="in" filter="blinds(horizontal)">
                                      <p:cBhvr>
                                        <p:cTn id="317" dur="500"/>
                                        <p:tgtEl>
                                          <p:spTgt spid="106"/>
                                        </p:tgtEl>
                                      </p:cBhvr>
                                    </p:animEffect>
                                  </p:childTnLst>
                                </p:cTn>
                              </p:par>
                            </p:childTnLst>
                          </p:cTn>
                        </p:par>
                      </p:childTnLst>
                    </p:cTn>
                  </p:par>
                  <p:par>
                    <p:cTn id="318" fill="hold">
                      <p:stCondLst>
                        <p:cond delay="indefinite"/>
                      </p:stCondLst>
                      <p:childTnLst>
                        <p:par>
                          <p:cTn id="319" fill="hold">
                            <p:stCondLst>
                              <p:cond delay="0"/>
                            </p:stCondLst>
                            <p:childTnLst>
                              <p:par>
                                <p:cTn id="320" presetID="3" presetClass="entr" presetSubtype="10" fill="hold" nodeType="clickEffect">
                                  <p:stCondLst>
                                    <p:cond delay="0"/>
                                  </p:stCondLst>
                                  <p:childTnLst>
                                    <p:set>
                                      <p:cBhvr>
                                        <p:cTn id="321" dur="1" fill="hold">
                                          <p:stCondLst>
                                            <p:cond delay="0"/>
                                          </p:stCondLst>
                                        </p:cTn>
                                        <p:tgtEl>
                                          <p:spTgt spid="125"/>
                                        </p:tgtEl>
                                        <p:attrNameLst>
                                          <p:attrName>style.visibility</p:attrName>
                                        </p:attrNameLst>
                                      </p:cBhvr>
                                      <p:to>
                                        <p:strVal val="visible"/>
                                      </p:to>
                                    </p:set>
                                    <p:animEffect transition="in" filter="blinds(horizontal)">
                                      <p:cBhvr>
                                        <p:cTn id="322" dur="500"/>
                                        <p:tgtEl>
                                          <p:spTgt spid="125"/>
                                        </p:tgtEl>
                                      </p:cBhvr>
                                    </p:animEffect>
                                  </p:childTnLst>
                                </p:cTn>
                              </p:par>
                            </p:childTnLst>
                          </p:cTn>
                        </p:par>
                      </p:childTnLst>
                    </p:cTn>
                  </p:par>
                  <p:par>
                    <p:cTn id="323" fill="hold">
                      <p:stCondLst>
                        <p:cond delay="indefinite"/>
                      </p:stCondLst>
                      <p:childTnLst>
                        <p:par>
                          <p:cTn id="324" fill="hold">
                            <p:stCondLst>
                              <p:cond delay="0"/>
                            </p:stCondLst>
                            <p:childTnLst>
                              <p:par>
                                <p:cTn id="325" presetID="3" presetClass="entr" presetSubtype="10" fill="hold" grpId="0" nodeType="clickEffect">
                                  <p:stCondLst>
                                    <p:cond delay="0"/>
                                  </p:stCondLst>
                                  <p:childTnLst>
                                    <p:set>
                                      <p:cBhvr>
                                        <p:cTn id="326" dur="1" fill="hold">
                                          <p:stCondLst>
                                            <p:cond delay="0"/>
                                          </p:stCondLst>
                                        </p:cTn>
                                        <p:tgtEl>
                                          <p:spTgt spid="108"/>
                                        </p:tgtEl>
                                        <p:attrNameLst>
                                          <p:attrName>style.visibility</p:attrName>
                                        </p:attrNameLst>
                                      </p:cBhvr>
                                      <p:to>
                                        <p:strVal val="visible"/>
                                      </p:to>
                                    </p:set>
                                    <p:animEffect transition="in" filter="blinds(horizontal)">
                                      <p:cBhvr>
                                        <p:cTn id="327" dur="500"/>
                                        <p:tgtEl>
                                          <p:spTgt spid="108"/>
                                        </p:tgtEl>
                                      </p:cBhvr>
                                    </p:animEffect>
                                  </p:childTnLst>
                                </p:cTn>
                              </p:par>
                            </p:childTnLst>
                          </p:cTn>
                        </p:par>
                      </p:childTnLst>
                    </p:cTn>
                  </p:par>
                  <p:par>
                    <p:cTn id="328" fill="hold">
                      <p:stCondLst>
                        <p:cond delay="indefinite"/>
                      </p:stCondLst>
                      <p:childTnLst>
                        <p:par>
                          <p:cTn id="329" fill="hold">
                            <p:stCondLst>
                              <p:cond delay="0"/>
                            </p:stCondLst>
                            <p:childTnLst>
                              <p:par>
                                <p:cTn id="330" presetID="3" presetClass="entr" presetSubtype="10" fill="hold" nodeType="clickEffect">
                                  <p:stCondLst>
                                    <p:cond delay="0"/>
                                  </p:stCondLst>
                                  <p:childTnLst>
                                    <p:set>
                                      <p:cBhvr>
                                        <p:cTn id="331" dur="1" fill="hold">
                                          <p:stCondLst>
                                            <p:cond delay="0"/>
                                          </p:stCondLst>
                                        </p:cTn>
                                        <p:tgtEl>
                                          <p:spTgt spid="126"/>
                                        </p:tgtEl>
                                        <p:attrNameLst>
                                          <p:attrName>style.visibility</p:attrName>
                                        </p:attrNameLst>
                                      </p:cBhvr>
                                      <p:to>
                                        <p:strVal val="visible"/>
                                      </p:to>
                                    </p:set>
                                    <p:animEffect transition="in" filter="blinds(horizontal)">
                                      <p:cBhvr>
                                        <p:cTn id="332" dur="500"/>
                                        <p:tgtEl>
                                          <p:spTgt spid="126"/>
                                        </p:tgtEl>
                                      </p:cBhvr>
                                    </p:animEffect>
                                  </p:childTnLst>
                                </p:cTn>
                              </p:par>
                            </p:childTnLst>
                          </p:cTn>
                        </p:par>
                      </p:childTnLst>
                    </p:cTn>
                  </p:par>
                  <p:par>
                    <p:cTn id="333" fill="hold">
                      <p:stCondLst>
                        <p:cond delay="indefinite"/>
                      </p:stCondLst>
                      <p:childTnLst>
                        <p:par>
                          <p:cTn id="334" fill="hold">
                            <p:stCondLst>
                              <p:cond delay="0"/>
                            </p:stCondLst>
                            <p:childTnLst>
                              <p:par>
                                <p:cTn id="335" presetID="3" presetClass="entr" presetSubtype="10" fill="hold" grpId="0" nodeType="clickEffect">
                                  <p:stCondLst>
                                    <p:cond delay="0"/>
                                  </p:stCondLst>
                                  <p:childTnLst>
                                    <p:set>
                                      <p:cBhvr>
                                        <p:cTn id="336" dur="1" fill="hold">
                                          <p:stCondLst>
                                            <p:cond delay="0"/>
                                          </p:stCondLst>
                                        </p:cTn>
                                        <p:tgtEl>
                                          <p:spTgt spid="113"/>
                                        </p:tgtEl>
                                        <p:attrNameLst>
                                          <p:attrName>style.visibility</p:attrName>
                                        </p:attrNameLst>
                                      </p:cBhvr>
                                      <p:to>
                                        <p:strVal val="visible"/>
                                      </p:to>
                                    </p:set>
                                    <p:animEffect transition="in" filter="blinds(horizontal)">
                                      <p:cBhvr>
                                        <p:cTn id="337" dur="500"/>
                                        <p:tgtEl>
                                          <p:spTgt spid="113"/>
                                        </p:tgtEl>
                                      </p:cBhvr>
                                    </p:animEffect>
                                  </p:childTnLst>
                                </p:cTn>
                              </p:par>
                            </p:childTnLst>
                          </p:cTn>
                        </p:par>
                      </p:childTnLst>
                    </p:cTn>
                  </p:par>
                  <p:par>
                    <p:cTn id="338" fill="hold">
                      <p:stCondLst>
                        <p:cond delay="indefinite"/>
                      </p:stCondLst>
                      <p:childTnLst>
                        <p:par>
                          <p:cTn id="339" fill="hold">
                            <p:stCondLst>
                              <p:cond delay="0"/>
                            </p:stCondLst>
                            <p:childTnLst>
                              <p:par>
                                <p:cTn id="340" presetID="3" presetClass="entr" presetSubtype="10" fill="hold" nodeType="clickEffect">
                                  <p:stCondLst>
                                    <p:cond delay="0"/>
                                  </p:stCondLst>
                                  <p:childTnLst>
                                    <p:set>
                                      <p:cBhvr>
                                        <p:cTn id="341" dur="1" fill="hold">
                                          <p:stCondLst>
                                            <p:cond delay="0"/>
                                          </p:stCondLst>
                                        </p:cTn>
                                        <p:tgtEl>
                                          <p:spTgt spid="127"/>
                                        </p:tgtEl>
                                        <p:attrNameLst>
                                          <p:attrName>style.visibility</p:attrName>
                                        </p:attrNameLst>
                                      </p:cBhvr>
                                      <p:to>
                                        <p:strVal val="visible"/>
                                      </p:to>
                                    </p:set>
                                    <p:animEffect transition="in" filter="blinds(horizontal)">
                                      <p:cBhvr>
                                        <p:cTn id="342" dur="500"/>
                                        <p:tgtEl>
                                          <p:spTgt spid="127"/>
                                        </p:tgtEl>
                                      </p:cBhvr>
                                    </p:animEffect>
                                  </p:childTnLst>
                                </p:cTn>
                              </p:par>
                            </p:childTnLst>
                          </p:cTn>
                        </p:par>
                      </p:childTnLst>
                    </p:cTn>
                  </p:par>
                  <p:par>
                    <p:cTn id="343" fill="hold">
                      <p:stCondLst>
                        <p:cond delay="indefinite"/>
                      </p:stCondLst>
                      <p:childTnLst>
                        <p:par>
                          <p:cTn id="344" fill="hold">
                            <p:stCondLst>
                              <p:cond delay="0"/>
                            </p:stCondLst>
                            <p:childTnLst>
                              <p:par>
                                <p:cTn id="345" presetID="3" presetClass="entr" presetSubtype="10" fill="hold" grpId="0" nodeType="clickEffect">
                                  <p:stCondLst>
                                    <p:cond delay="0"/>
                                  </p:stCondLst>
                                  <p:childTnLst>
                                    <p:set>
                                      <p:cBhvr>
                                        <p:cTn id="346" dur="1" fill="hold">
                                          <p:stCondLst>
                                            <p:cond delay="0"/>
                                          </p:stCondLst>
                                        </p:cTn>
                                        <p:tgtEl>
                                          <p:spTgt spid="110"/>
                                        </p:tgtEl>
                                        <p:attrNameLst>
                                          <p:attrName>style.visibility</p:attrName>
                                        </p:attrNameLst>
                                      </p:cBhvr>
                                      <p:to>
                                        <p:strVal val="visible"/>
                                      </p:to>
                                    </p:set>
                                    <p:animEffect transition="in" filter="blinds(horizontal)">
                                      <p:cBhvr>
                                        <p:cTn id="347" dur="500"/>
                                        <p:tgtEl>
                                          <p:spTgt spid="110"/>
                                        </p:tgtEl>
                                      </p:cBhvr>
                                    </p:animEffect>
                                  </p:childTnLst>
                                </p:cTn>
                              </p:par>
                            </p:childTnLst>
                          </p:cTn>
                        </p:par>
                      </p:childTnLst>
                    </p:cTn>
                  </p:par>
                  <p:par>
                    <p:cTn id="348" fill="hold">
                      <p:stCondLst>
                        <p:cond delay="indefinite"/>
                      </p:stCondLst>
                      <p:childTnLst>
                        <p:par>
                          <p:cTn id="349" fill="hold">
                            <p:stCondLst>
                              <p:cond delay="0"/>
                            </p:stCondLst>
                            <p:childTnLst>
                              <p:par>
                                <p:cTn id="350" presetID="3" presetClass="entr" presetSubtype="10" fill="hold" nodeType="clickEffect">
                                  <p:stCondLst>
                                    <p:cond delay="0"/>
                                  </p:stCondLst>
                                  <p:childTnLst>
                                    <p:set>
                                      <p:cBhvr>
                                        <p:cTn id="351" dur="1" fill="hold">
                                          <p:stCondLst>
                                            <p:cond delay="0"/>
                                          </p:stCondLst>
                                        </p:cTn>
                                        <p:tgtEl>
                                          <p:spTgt spid="128"/>
                                        </p:tgtEl>
                                        <p:attrNameLst>
                                          <p:attrName>style.visibility</p:attrName>
                                        </p:attrNameLst>
                                      </p:cBhvr>
                                      <p:to>
                                        <p:strVal val="visible"/>
                                      </p:to>
                                    </p:set>
                                    <p:animEffect transition="in" filter="blinds(horizontal)">
                                      <p:cBhvr>
                                        <p:cTn id="352" dur="500"/>
                                        <p:tgtEl>
                                          <p:spTgt spid="128"/>
                                        </p:tgtEl>
                                      </p:cBhvr>
                                    </p:animEffect>
                                  </p:childTnLst>
                                </p:cTn>
                              </p:par>
                            </p:childTnLst>
                          </p:cTn>
                        </p:par>
                      </p:childTnLst>
                    </p:cTn>
                  </p:par>
                  <p:par>
                    <p:cTn id="353" fill="hold">
                      <p:stCondLst>
                        <p:cond delay="indefinite"/>
                      </p:stCondLst>
                      <p:childTnLst>
                        <p:par>
                          <p:cTn id="354" fill="hold">
                            <p:stCondLst>
                              <p:cond delay="0"/>
                            </p:stCondLst>
                            <p:childTnLst>
                              <p:par>
                                <p:cTn id="355" presetID="3" presetClass="entr" presetSubtype="10" fill="hold" grpId="0" nodeType="clickEffect">
                                  <p:stCondLst>
                                    <p:cond delay="0"/>
                                  </p:stCondLst>
                                  <p:childTnLst>
                                    <p:set>
                                      <p:cBhvr>
                                        <p:cTn id="356" dur="1" fill="hold">
                                          <p:stCondLst>
                                            <p:cond delay="0"/>
                                          </p:stCondLst>
                                        </p:cTn>
                                        <p:tgtEl>
                                          <p:spTgt spid="109"/>
                                        </p:tgtEl>
                                        <p:attrNameLst>
                                          <p:attrName>style.visibility</p:attrName>
                                        </p:attrNameLst>
                                      </p:cBhvr>
                                      <p:to>
                                        <p:strVal val="visible"/>
                                      </p:to>
                                    </p:set>
                                    <p:animEffect transition="in" filter="blinds(horizontal)">
                                      <p:cBhvr>
                                        <p:cTn id="357" dur="500"/>
                                        <p:tgtEl>
                                          <p:spTgt spid="109"/>
                                        </p:tgtEl>
                                      </p:cBhvr>
                                    </p:animEffect>
                                  </p:childTnLst>
                                </p:cTn>
                              </p:par>
                            </p:childTnLst>
                          </p:cTn>
                        </p:par>
                      </p:childTnLst>
                    </p:cTn>
                  </p:par>
                  <p:par>
                    <p:cTn id="358" fill="hold">
                      <p:stCondLst>
                        <p:cond delay="indefinite"/>
                      </p:stCondLst>
                      <p:childTnLst>
                        <p:par>
                          <p:cTn id="359" fill="hold">
                            <p:stCondLst>
                              <p:cond delay="0"/>
                            </p:stCondLst>
                            <p:childTnLst>
                              <p:par>
                                <p:cTn id="360" presetID="3" presetClass="entr" presetSubtype="10" fill="hold" nodeType="clickEffect">
                                  <p:stCondLst>
                                    <p:cond delay="0"/>
                                  </p:stCondLst>
                                  <p:childTnLst>
                                    <p:set>
                                      <p:cBhvr>
                                        <p:cTn id="361" dur="1" fill="hold">
                                          <p:stCondLst>
                                            <p:cond delay="0"/>
                                          </p:stCondLst>
                                        </p:cTn>
                                        <p:tgtEl>
                                          <p:spTgt spid="129"/>
                                        </p:tgtEl>
                                        <p:attrNameLst>
                                          <p:attrName>style.visibility</p:attrName>
                                        </p:attrNameLst>
                                      </p:cBhvr>
                                      <p:to>
                                        <p:strVal val="visible"/>
                                      </p:to>
                                    </p:set>
                                    <p:animEffect transition="in" filter="blinds(horizontal)">
                                      <p:cBhvr>
                                        <p:cTn id="362" dur="500"/>
                                        <p:tgtEl>
                                          <p:spTgt spid="129"/>
                                        </p:tgtEl>
                                      </p:cBhvr>
                                    </p:animEffect>
                                  </p:childTnLst>
                                </p:cTn>
                              </p:par>
                            </p:childTnLst>
                          </p:cTn>
                        </p:par>
                      </p:childTnLst>
                    </p:cTn>
                  </p:par>
                  <p:par>
                    <p:cTn id="363" fill="hold">
                      <p:stCondLst>
                        <p:cond delay="indefinite"/>
                      </p:stCondLst>
                      <p:childTnLst>
                        <p:par>
                          <p:cTn id="364" fill="hold">
                            <p:stCondLst>
                              <p:cond delay="0"/>
                            </p:stCondLst>
                            <p:childTnLst>
                              <p:par>
                                <p:cTn id="365" presetID="3" presetClass="entr" presetSubtype="10" fill="hold" grpId="0" nodeType="clickEffect">
                                  <p:stCondLst>
                                    <p:cond delay="0"/>
                                  </p:stCondLst>
                                  <p:childTnLst>
                                    <p:set>
                                      <p:cBhvr>
                                        <p:cTn id="366" dur="1" fill="hold">
                                          <p:stCondLst>
                                            <p:cond delay="0"/>
                                          </p:stCondLst>
                                        </p:cTn>
                                        <p:tgtEl>
                                          <p:spTgt spid="112"/>
                                        </p:tgtEl>
                                        <p:attrNameLst>
                                          <p:attrName>style.visibility</p:attrName>
                                        </p:attrNameLst>
                                      </p:cBhvr>
                                      <p:to>
                                        <p:strVal val="visible"/>
                                      </p:to>
                                    </p:set>
                                    <p:animEffect transition="in" filter="blinds(horizontal)">
                                      <p:cBhvr>
                                        <p:cTn id="367" dur="500"/>
                                        <p:tgtEl>
                                          <p:spTgt spid="112"/>
                                        </p:tgtEl>
                                      </p:cBhvr>
                                    </p:animEffect>
                                  </p:childTnLst>
                                </p:cTn>
                              </p:par>
                            </p:childTnLst>
                          </p:cTn>
                        </p:par>
                      </p:childTnLst>
                    </p:cTn>
                  </p:par>
                  <p:par>
                    <p:cTn id="368" fill="hold">
                      <p:stCondLst>
                        <p:cond delay="indefinite"/>
                      </p:stCondLst>
                      <p:childTnLst>
                        <p:par>
                          <p:cTn id="369" fill="hold">
                            <p:stCondLst>
                              <p:cond delay="0"/>
                            </p:stCondLst>
                            <p:childTnLst>
                              <p:par>
                                <p:cTn id="370" presetID="3" presetClass="entr" presetSubtype="10" fill="hold" nodeType="clickEffect">
                                  <p:stCondLst>
                                    <p:cond delay="0"/>
                                  </p:stCondLst>
                                  <p:childTnLst>
                                    <p:set>
                                      <p:cBhvr>
                                        <p:cTn id="371" dur="1" fill="hold">
                                          <p:stCondLst>
                                            <p:cond delay="0"/>
                                          </p:stCondLst>
                                        </p:cTn>
                                        <p:tgtEl>
                                          <p:spTgt spid="149"/>
                                        </p:tgtEl>
                                        <p:attrNameLst>
                                          <p:attrName>style.visibility</p:attrName>
                                        </p:attrNameLst>
                                      </p:cBhvr>
                                      <p:to>
                                        <p:strVal val="visible"/>
                                      </p:to>
                                    </p:set>
                                    <p:animEffect transition="in" filter="blinds(horizontal)">
                                      <p:cBhvr>
                                        <p:cTn id="372" dur="500"/>
                                        <p:tgtEl>
                                          <p:spTgt spid="149"/>
                                        </p:tgtEl>
                                      </p:cBhvr>
                                    </p:animEffect>
                                  </p:childTnLst>
                                </p:cTn>
                              </p:par>
                            </p:childTnLst>
                          </p:cTn>
                        </p:par>
                      </p:childTnLst>
                    </p:cTn>
                  </p:par>
                  <p:par>
                    <p:cTn id="373" fill="hold">
                      <p:stCondLst>
                        <p:cond delay="indefinite"/>
                      </p:stCondLst>
                      <p:childTnLst>
                        <p:par>
                          <p:cTn id="374" fill="hold">
                            <p:stCondLst>
                              <p:cond delay="0"/>
                            </p:stCondLst>
                            <p:childTnLst>
                              <p:par>
                                <p:cTn id="375" presetID="3" presetClass="entr" presetSubtype="10" fill="hold" grpId="0" nodeType="clickEffect">
                                  <p:stCondLst>
                                    <p:cond delay="0"/>
                                  </p:stCondLst>
                                  <p:childTnLst>
                                    <p:set>
                                      <p:cBhvr>
                                        <p:cTn id="376" dur="1" fill="hold">
                                          <p:stCondLst>
                                            <p:cond delay="0"/>
                                          </p:stCondLst>
                                        </p:cTn>
                                        <p:tgtEl>
                                          <p:spTgt spid="111"/>
                                        </p:tgtEl>
                                        <p:attrNameLst>
                                          <p:attrName>style.visibility</p:attrName>
                                        </p:attrNameLst>
                                      </p:cBhvr>
                                      <p:to>
                                        <p:strVal val="visible"/>
                                      </p:to>
                                    </p:set>
                                    <p:animEffect transition="in" filter="blinds(horizontal)">
                                      <p:cBhvr>
                                        <p:cTn id="377" dur="500"/>
                                        <p:tgtEl>
                                          <p:spTgt spid="111"/>
                                        </p:tgtEl>
                                      </p:cBhvr>
                                    </p:animEffect>
                                  </p:childTnLst>
                                </p:cTn>
                              </p:par>
                            </p:childTnLst>
                          </p:cTn>
                        </p:par>
                      </p:childTnLst>
                    </p:cTn>
                  </p:par>
                  <p:par>
                    <p:cTn id="378" fill="hold">
                      <p:stCondLst>
                        <p:cond delay="indefinite"/>
                      </p:stCondLst>
                      <p:childTnLst>
                        <p:par>
                          <p:cTn id="379" fill="hold">
                            <p:stCondLst>
                              <p:cond delay="0"/>
                            </p:stCondLst>
                            <p:childTnLst>
                              <p:par>
                                <p:cTn id="380" presetID="3" presetClass="entr" presetSubtype="10" fill="hold" nodeType="clickEffect">
                                  <p:stCondLst>
                                    <p:cond delay="0"/>
                                  </p:stCondLst>
                                  <p:childTnLst>
                                    <p:set>
                                      <p:cBhvr>
                                        <p:cTn id="381" dur="1" fill="hold">
                                          <p:stCondLst>
                                            <p:cond delay="0"/>
                                          </p:stCondLst>
                                        </p:cTn>
                                        <p:tgtEl>
                                          <p:spTgt spid="182"/>
                                        </p:tgtEl>
                                        <p:attrNameLst>
                                          <p:attrName>style.visibility</p:attrName>
                                        </p:attrNameLst>
                                      </p:cBhvr>
                                      <p:to>
                                        <p:strVal val="visible"/>
                                      </p:to>
                                    </p:set>
                                    <p:animEffect transition="in" filter="blinds(horizontal)">
                                      <p:cBhvr>
                                        <p:cTn id="382" dur="500"/>
                                        <p:tgtEl>
                                          <p:spTgt spid="182"/>
                                        </p:tgtEl>
                                      </p:cBhvr>
                                    </p:animEffect>
                                  </p:childTnLst>
                                </p:cTn>
                              </p:par>
                            </p:childTnLst>
                          </p:cTn>
                        </p:par>
                      </p:childTnLst>
                    </p:cTn>
                  </p:par>
                  <p:par>
                    <p:cTn id="383" fill="hold">
                      <p:stCondLst>
                        <p:cond delay="indefinite"/>
                      </p:stCondLst>
                      <p:childTnLst>
                        <p:par>
                          <p:cTn id="384" fill="hold">
                            <p:stCondLst>
                              <p:cond delay="0"/>
                            </p:stCondLst>
                            <p:childTnLst>
                              <p:par>
                                <p:cTn id="385" presetID="3" presetClass="entr" presetSubtype="10" fill="hold" grpId="0" nodeType="clickEffect">
                                  <p:stCondLst>
                                    <p:cond delay="0"/>
                                  </p:stCondLst>
                                  <p:childTnLst>
                                    <p:set>
                                      <p:cBhvr>
                                        <p:cTn id="386" dur="1" fill="hold">
                                          <p:stCondLst>
                                            <p:cond delay="0"/>
                                          </p:stCondLst>
                                        </p:cTn>
                                        <p:tgtEl>
                                          <p:spTgt spid="75"/>
                                        </p:tgtEl>
                                        <p:attrNameLst>
                                          <p:attrName>style.visibility</p:attrName>
                                        </p:attrNameLst>
                                      </p:cBhvr>
                                      <p:to>
                                        <p:strVal val="visible"/>
                                      </p:to>
                                    </p:set>
                                    <p:animEffect transition="in" filter="blinds(horizontal)">
                                      <p:cBhvr>
                                        <p:cTn id="387" dur="500"/>
                                        <p:tgtEl>
                                          <p:spTgt spid="75"/>
                                        </p:tgtEl>
                                      </p:cBhvr>
                                    </p:animEffect>
                                  </p:childTnLst>
                                </p:cTn>
                              </p:par>
                            </p:childTnLst>
                          </p:cTn>
                        </p:par>
                      </p:childTnLst>
                    </p:cTn>
                  </p:par>
                  <p:par>
                    <p:cTn id="388" fill="hold">
                      <p:stCondLst>
                        <p:cond delay="indefinite"/>
                      </p:stCondLst>
                      <p:childTnLst>
                        <p:par>
                          <p:cTn id="389" fill="hold">
                            <p:stCondLst>
                              <p:cond delay="0"/>
                            </p:stCondLst>
                            <p:childTnLst>
                              <p:par>
                                <p:cTn id="390" presetID="3" presetClass="entr" presetSubtype="10" fill="hold" nodeType="clickEffect">
                                  <p:stCondLst>
                                    <p:cond delay="0"/>
                                  </p:stCondLst>
                                  <p:childTnLst>
                                    <p:set>
                                      <p:cBhvr>
                                        <p:cTn id="391" dur="1" fill="hold">
                                          <p:stCondLst>
                                            <p:cond delay="0"/>
                                          </p:stCondLst>
                                        </p:cTn>
                                        <p:tgtEl>
                                          <p:spTgt spid="147"/>
                                        </p:tgtEl>
                                        <p:attrNameLst>
                                          <p:attrName>style.visibility</p:attrName>
                                        </p:attrNameLst>
                                      </p:cBhvr>
                                      <p:to>
                                        <p:strVal val="visible"/>
                                      </p:to>
                                    </p:set>
                                    <p:animEffect transition="in" filter="blinds(horizontal)">
                                      <p:cBhvr>
                                        <p:cTn id="392" dur="500"/>
                                        <p:tgtEl>
                                          <p:spTgt spid="147"/>
                                        </p:tgtEl>
                                      </p:cBhvr>
                                    </p:animEffect>
                                  </p:childTnLst>
                                </p:cTn>
                              </p:par>
                            </p:childTnLst>
                          </p:cTn>
                        </p:par>
                      </p:childTnLst>
                    </p:cTn>
                  </p:par>
                  <p:par>
                    <p:cTn id="393" fill="hold">
                      <p:stCondLst>
                        <p:cond delay="indefinite"/>
                      </p:stCondLst>
                      <p:childTnLst>
                        <p:par>
                          <p:cTn id="394" fill="hold">
                            <p:stCondLst>
                              <p:cond delay="0"/>
                            </p:stCondLst>
                            <p:childTnLst>
                              <p:par>
                                <p:cTn id="395" presetID="3" presetClass="entr" presetSubtype="10" fill="hold" grpId="0" nodeType="clickEffect">
                                  <p:stCondLst>
                                    <p:cond delay="0"/>
                                  </p:stCondLst>
                                  <p:childTnLst>
                                    <p:set>
                                      <p:cBhvr>
                                        <p:cTn id="396" dur="1" fill="hold">
                                          <p:stCondLst>
                                            <p:cond delay="0"/>
                                          </p:stCondLst>
                                        </p:cTn>
                                        <p:tgtEl>
                                          <p:spTgt spid="156"/>
                                        </p:tgtEl>
                                        <p:attrNameLst>
                                          <p:attrName>style.visibility</p:attrName>
                                        </p:attrNameLst>
                                      </p:cBhvr>
                                      <p:to>
                                        <p:strVal val="visible"/>
                                      </p:to>
                                    </p:set>
                                    <p:animEffect transition="in" filter="blinds(horizontal)">
                                      <p:cBhvr>
                                        <p:cTn id="397" dur="500"/>
                                        <p:tgtEl>
                                          <p:spTgt spid="156"/>
                                        </p:tgtEl>
                                      </p:cBhvr>
                                    </p:animEffect>
                                  </p:childTnLst>
                                </p:cTn>
                              </p:par>
                            </p:childTnLst>
                          </p:cTn>
                        </p:par>
                      </p:childTnLst>
                    </p:cTn>
                  </p:par>
                  <p:par>
                    <p:cTn id="398" fill="hold">
                      <p:stCondLst>
                        <p:cond delay="indefinite"/>
                      </p:stCondLst>
                      <p:childTnLst>
                        <p:par>
                          <p:cTn id="399" fill="hold">
                            <p:stCondLst>
                              <p:cond delay="0"/>
                            </p:stCondLst>
                            <p:childTnLst>
                              <p:par>
                                <p:cTn id="400" presetID="3" presetClass="entr" presetSubtype="10" fill="hold" nodeType="clickEffect">
                                  <p:stCondLst>
                                    <p:cond delay="0"/>
                                  </p:stCondLst>
                                  <p:childTnLst>
                                    <p:set>
                                      <p:cBhvr>
                                        <p:cTn id="401" dur="1" fill="hold">
                                          <p:stCondLst>
                                            <p:cond delay="0"/>
                                          </p:stCondLst>
                                        </p:cTn>
                                        <p:tgtEl>
                                          <p:spTgt spid="181"/>
                                        </p:tgtEl>
                                        <p:attrNameLst>
                                          <p:attrName>style.visibility</p:attrName>
                                        </p:attrNameLst>
                                      </p:cBhvr>
                                      <p:to>
                                        <p:strVal val="visible"/>
                                      </p:to>
                                    </p:set>
                                    <p:animEffect transition="in" filter="blinds(horizontal)">
                                      <p:cBhvr>
                                        <p:cTn id="402" dur="500"/>
                                        <p:tgtEl>
                                          <p:spTgt spid="181"/>
                                        </p:tgtEl>
                                      </p:cBhvr>
                                    </p:animEffect>
                                  </p:childTnLst>
                                </p:cTn>
                              </p:par>
                            </p:childTnLst>
                          </p:cTn>
                        </p:par>
                      </p:childTnLst>
                    </p:cTn>
                  </p:par>
                  <p:par>
                    <p:cTn id="403" fill="hold">
                      <p:stCondLst>
                        <p:cond delay="indefinite"/>
                      </p:stCondLst>
                      <p:childTnLst>
                        <p:par>
                          <p:cTn id="404" fill="hold">
                            <p:stCondLst>
                              <p:cond delay="0"/>
                            </p:stCondLst>
                            <p:childTnLst>
                              <p:par>
                                <p:cTn id="405" presetID="3" presetClass="entr" presetSubtype="10" fill="hold" grpId="0" nodeType="clickEffect">
                                  <p:stCondLst>
                                    <p:cond delay="0"/>
                                  </p:stCondLst>
                                  <p:childTnLst>
                                    <p:set>
                                      <p:cBhvr>
                                        <p:cTn id="406" dur="1" fill="hold">
                                          <p:stCondLst>
                                            <p:cond delay="0"/>
                                          </p:stCondLst>
                                        </p:cTn>
                                        <p:tgtEl>
                                          <p:spTgt spid="155"/>
                                        </p:tgtEl>
                                        <p:attrNameLst>
                                          <p:attrName>style.visibility</p:attrName>
                                        </p:attrNameLst>
                                      </p:cBhvr>
                                      <p:to>
                                        <p:strVal val="visible"/>
                                      </p:to>
                                    </p:set>
                                    <p:animEffect transition="in" filter="blinds(horizontal)">
                                      <p:cBhvr>
                                        <p:cTn id="407" dur="500"/>
                                        <p:tgtEl>
                                          <p:spTgt spid="155"/>
                                        </p:tgtEl>
                                      </p:cBhvr>
                                    </p:animEffect>
                                  </p:childTnLst>
                                </p:cTn>
                              </p:par>
                            </p:childTnLst>
                          </p:cTn>
                        </p:par>
                      </p:childTnLst>
                    </p:cTn>
                  </p:par>
                  <p:par>
                    <p:cTn id="408" fill="hold">
                      <p:stCondLst>
                        <p:cond delay="indefinite"/>
                      </p:stCondLst>
                      <p:childTnLst>
                        <p:par>
                          <p:cTn id="409" fill="hold">
                            <p:stCondLst>
                              <p:cond delay="0"/>
                            </p:stCondLst>
                            <p:childTnLst>
                              <p:par>
                                <p:cTn id="410" presetID="3" presetClass="entr" presetSubtype="10" fill="hold" nodeType="clickEffect">
                                  <p:stCondLst>
                                    <p:cond delay="0"/>
                                  </p:stCondLst>
                                  <p:childTnLst>
                                    <p:set>
                                      <p:cBhvr>
                                        <p:cTn id="411" dur="1" fill="hold">
                                          <p:stCondLst>
                                            <p:cond delay="0"/>
                                          </p:stCondLst>
                                        </p:cTn>
                                        <p:tgtEl>
                                          <p:spTgt spid="183"/>
                                        </p:tgtEl>
                                        <p:attrNameLst>
                                          <p:attrName>style.visibility</p:attrName>
                                        </p:attrNameLst>
                                      </p:cBhvr>
                                      <p:to>
                                        <p:strVal val="visible"/>
                                      </p:to>
                                    </p:set>
                                    <p:animEffect transition="in" filter="blinds(horizontal)">
                                      <p:cBhvr>
                                        <p:cTn id="412" dur="500"/>
                                        <p:tgtEl>
                                          <p:spTgt spid="183"/>
                                        </p:tgtEl>
                                      </p:cBhvr>
                                    </p:animEffect>
                                  </p:childTnLst>
                                </p:cTn>
                              </p:par>
                            </p:childTnLst>
                          </p:cTn>
                        </p:par>
                      </p:childTnLst>
                    </p:cTn>
                  </p:par>
                  <p:par>
                    <p:cTn id="413" fill="hold">
                      <p:stCondLst>
                        <p:cond delay="indefinite"/>
                      </p:stCondLst>
                      <p:childTnLst>
                        <p:par>
                          <p:cTn id="414" fill="hold">
                            <p:stCondLst>
                              <p:cond delay="0"/>
                            </p:stCondLst>
                            <p:childTnLst>
                              <p:par>
                                <p:cTn id="415" presetID="3" presetClass="entr" presetSubtype="10" fill="hold" grpId="0" nodeType="clickEffect">
                                  <p:stCondLst>
                                    <p:cond delay="0"/>
                                  </p:stCondLst>
                                  <p:childTnLst>
                                    <p:set>
                                      <p:cBhvr>
                                        <p:cTn id="416" dur="1" fill="hold">
                                          <p:stCondLst>
                                            <p:cond delay="0"/>
                                          </p:stCondLst>
                                        </p:cTn>
                                        <p:tgtEl>
                                          <p:spTgt spid="154"/>
                                        </p:tgtEl>
                                        <p:attrNameLst>
                                          <p:attrName>style.visibility</p:attrName>
                                        </p:attrNameLst>
                                      </p:cBhvr>
                                      <p:to>
                                        <p:strVal val="visible"/>
                                      </p:to>
                                    </p:set>
                                    <p:animEffect transition="in" filter="blinds(horizontal)">
                                      <p:cBhvr>
                                        <p:cTn id="417" dur="500"/>
                                        <p:tgtEl>
                                          <p:spTgt spid="154"/>
                                        </p:tgtEl>
                                      </p:cBhvr>
                                    </p:animEffect>
                                  </p:childTnLst>
                                </p:cTn>
                              </p:par>
                            </p:childTnLst>
                          </p:cTn>
                        </p:par>
                      </p:childTnLst>
                    </p:cTn>
                  </p:par>
                  <p:par>
                    <p:cTn id="418" fill="hold">
                      <p:stCondLst>
                        <p:cond delay="indefinite"/>
                      </p:stCondLst>
                      <p:childTnLst>
                        <p:par>
                          <p:cTn id="419" fill="hold">
                            <p:stCondLst>
                              <p:cond delay="0"/>
                            </p:stCondLst>
                            <p:childTnLst>
                              <p:par>
                                <p:cTn id="420" presetID="3" presetClass="entr" presetSubtype="10" fill="hold" nodeType="clickEffect">
                                  <p:stCondLst>
                                    <p:cond delay="0"/>
                                  </p:stCondLst>
                                  <p:childTnLst>
                                    <p:set>
                                      <p:cBhvr>
                                        <p:cTn id="421" dur="1" fill="hold">
                                          <p:stCondLst>
                                            <p:cond delay="0"/>
                                          </p:stCondLst>
                                        </p:cTn>
                                        <p:tgtEl>
                                          <p:spTgt spid="184"/>
                                        </p:tgtEl>
                                        <p:attrNameLst>
                                          <p:attrName>style.visibility</p:attrName>
                                        </p:attrNameLst>
                                      </p:cBhvr>
                                      <p:to>
                                        <p:strVal val="visible"/>
                                      </p:to>
                                    </p:set>
                                    <p:animEffect transition="in" filter="blinds(horizontal)">
                                      <p:cBhvr>
                                        <p:cTn id="422" dur="500"/>
                                        <p:tgtEl>
                                          <p:spTgt spid="184"/>
                                        </p:tgtEl>
                                      </p:cBhvr>
                                    </p:animEffect>
                                  </p:childTnLst>
                                </p:cTn>
                              </p:par>
                            </p:childTnLst>
                          </p:cTn>
                        </p:par>
                      </p:childTnLst>
                    </p:cTn>
                  </p:par>
                  <p:par>
                    <p:cTn id="423" fill="hold">
                      <p:stCondLst>
                        <p:cond delay="indefinite"/>
                      </p:stCondLst>
                      <p:childTnLst>
                        <p:par>
                          <p:cTn id="424" fill="hold">
                            <p:stCondLst>
                              <p:cond delay="0"/>
                            </p:stCondLst>
                            <p:childTnLst>
                              <p:par>
                                <p:cTn id="425" presetID="3" presetClass="entr" presetSubtype="10" fill="hold" grpId="0" nodeType="clickEffect">
                                  <p:stCondLst>
                                    <p:cond delay="0"/>
                                  </p:stCondLst>
                                  <p:childTnLst>
                                    <p:set>
                                      <p:cBhvr>
                                        <p:cTn id="426" dur="1" fill="hold">
                                          <p:stCondLst>
                                            <p:cond delay="0"/>
                                          </p:stCondLst>
                                        </p:cTn>
                                        <p:tgtEl>
                                          <p:spTgt spid="152"/>
                                        </p:tgtEl>
                                        <p:attrNameLst>
                                          <p:attrName>style.visibility</p:attrName>
                                        </p:attrNameLst>
                                      </p:cBhvr>
                                      <p:to>
                                        <p:strVal val="visible"/>
                                      </p:to>
                                    </p:set>
                                    <p:animEffect transition="in" filter="blinds(horizontal)">
                                      <p:cBhvr>
                                        <p:cTn id="427" dur="500"/>
                                        <p:tgtEl>
                                          <p:spTgt spid="152"/>
                                        </p:tgtEl>
                                      </p:cBhvr>
                                    </p:animEffect>
                                  </p:childTnLst>
                                </p:cTn>
                              </p:par>
                            </p:childTnLst>
                          </p:cTn>
                        </p:par>
                      </p:childTnLst>
                    </p:cTn>
                  </p:par>
                  <p:par>
                    <p:cTn id="428" fill="hold">
                      <p:stCondLst>
                        <p:cond delay="indefinite"/>
                      </p:stCondLst>
                      <p:childTnLst>
                        <p:par>
                          <p:cTn id="429" fill="hold">
                            <p:stCondLst>
                              <p:cond delay="0"/>
                            </p:stCondLst>
                            <p:childTnLst>
                              <p:par>
                                <p:cTn id="430" presetID="3" presetClass="entr" presetSubtype="10" fill="hold" nodeType="clickEffect">
                                  <p:stCondLst>
                                    <p:cond delay="0"/>
                                  </p:stCondLst>
                                  <p:childTnLst>
                                    <p:set>
                                      <p:cBhvr>
                                        <p:cTn id="431" dur="1" fill="hold">
                                          <p:stCondLst>
                                            <p:cond delay="0"/>
                                          </p:stCondLst>
                                        </p:cTn>
                                        <p:tgtEl>
                                          <p:spTgt spid="130"/>
                                        </p:tgtEl>
                                        <p:attrNameLst>
                                          <p:attrName>style.visibility</p:attrName>
                                        </p:attrNameLst>
                                      </p:cBhvr>
                                      <p:to>
                                        <p:strVal val="visible"/>
                                      </p:to>
                                    </p:set>
                                    <p:animEffect transition="in" filter="blinds(horizontal)">
                                      <p:cBhvr>
                                        <p:cTn id="432" dur="500"/>
                                        <p:tgtEl>
                                          <p:spTgt spid="130"/>
                                        </p:tgtEl>
                                      </p:cBhvr>
                                    </p:animEffect>
                                  </p:childTnLst>
                                </p:cTn>
                              </p:par>
                            </p:childTnLst>
                          </p:cTn>
                        </p:par>
                      </p:childTnLst>
                    </p:cTn>
                  </p:par>
                  <p:par>
                    <p:cTn id="433" fill="hold">
                      <p:stCondLst>
                        <p:cond delay="indefinite"/>
                      </p:stCondLst>
                      <p:childTnLst>
                        <p:par>
                          <p:cTn id="434" fill="hold">
                            <p:stCondLst>
                              <p:cond delay="0"/>
                            </p:stCondLst>
                            <p:childTnLst>
                              <p:par>
                                <p:cTn id="435" presetID="3" presetClass="entr" presetSubtype="10" fill="hold" grpId="0" nodeType="clickEffect">
                                  <p:stCondLst>
                                    <p:cond delay="0"/>
                                  </p:stCondLst>
                                  <p:childTnLst>
                                    <p:set>
                                      <p:cBhvr>
                                        <p:cTn id="436" dur="1" fill="hold">
                                          <p:stCondLst>
                                            <p:cond delay="0"/>
                                          </p:stCondLst>
                                        </p:cTn>
                                        <p:tgtEl>
                                          <p:spTgt spid="153"/>
                                        </p:tgtEl>
                                        <p:attrNameLst>
                                          <p:attrName>style.visibility</p:attrName>
                                        </p:attrNameLst>
                                      </p:cBhvr>
                                      <p:to>
                                        <p:strVal val="visible"/>
                                      </p:to>
                                    </p:set>
                                    <p:animEffect transition="in" filter="blinds(horizontal)">
                                      <p:cBhvr>
                                        <p:cTn id="437" dur="500"/>
                                        <p:tgtEl>
                                          <p:spTgt spid="153"/>
                                        </p:tgtEl>
                                      </p:cBhvr>
                                    </p:animEffect>
                                  </p:childTnLst>
                                </p:cTn>
                              </p:par>
                            </p:childTnLst>
                          </p:cTn>
                        </p:par>
                      </p:childTnLst>
                    </p:cTn>
                  </p:par>
                  <p:par>
                    <p:cTn id="438" fill="hold">
                      <p:stCondLst>
                        <p:cond delay="indefinite"/>
                      </p:stCondLst>
                      <p:childTnLst>
                        <p:par>
                          <p:cTn id="439" fill="hold">
                            <p:stCondLst>
                              <p:cond delay="0"/>
                            </p:stCondLst>
                            <p:childTnLst>
                              <p:par>
                                <p:cTn id="440" presetID="3" presetClass="entr" presetSubtype="10" fill="hold" nodeType="clickEffect">
                                  <p:stCondLst>
                                    <p:cond delay="0"/>
                                  </p:stCondLst>
                                  <p:childTnLst>
                                    <p:set>
                                      <p:cBhvr>
                                        <p:cTn id="441" dur="1" fill="hold">
                                          <p:stCondLst>
                                            <p:cond delay="0"/>
                                          </p:stCondLst>
                                        </p:cTn>
                                        <p:tgtEl>
                                          <p:spTgt spid="185"/>
                                        </p:tgtEl>
                                        <p:attrNameLst>
                                          <p:attrName>style.visibility</p:attrName>
                                        </p:attrNameLst>
                                      </p:cBhvr>
                                      <p:to>
                                        <p:strVal val="visible"/>
                                      </p:to>
                                    </p:set>
                                    <p:animEffect transition="in" filter="blinds(horizontal)">
                                      <p:cBhvr>
                                        <p:cTn id="442" dur="500"/>
                                        <p:tgtEl>
                                          <p:spTgt spid="185"/>
                                        </p:tgtEl>
                                      </p:cBhvr>
                                    </p:animEffect>
                                  </p:childTnLst>
                                </p:cTn>
                              </p:par>
                            </p:childTnLst>
                          </p:cTn>
                        </p:par>
                      </p:childTnLst>
                    </p:cTn>
                  </p:par>
                  <p:par>
                    <p:cTn id="443" fill="hold">
                      <p:stCondLst>
                        <p:cond delay="indefinite"/>
                      </p:stCondLst>
                      <p:childTnLst>
                        <p:par>
                          <p:cTn id="444" fill="hold">
                            <p:stCondLst>
                              <p:cond delay="0"/>
                            </p:stCondLst>
                            <p:childTnLst>
                              <p:par>
                                <p:cTn id="445" presetID="3" presetClass="entr" presetSubtype="10" fill="hold" grpId="0" nodeType="clickEffect">
                                  <p:stCondLst>
                                    <p:cond delay="0"/>
                                  </p:stCondLst>
                                  <p:childTnLst>
                                    <p:set>
                                      <p:cBhvr>
                                        <p:cTn id="446" dur="1" fill="hold">
                                          <p:stCondLst>
                                            <p:cond delay="0"/>
                                          </p:stCondLst>
                                        </p:cTn>
                                        <p:tgtEl>
                                          <p:spTgt spid="114"/>
                                        </p:tgtEl>
                                        <p:attrNameLst>
                                          <p:attrName>style.visibility</p:attrName>
                                        </p:attrNameLst>
                                      </p:cBhvr>
                                      <p:to>
                                        <p:strVal val="visible"/>
                                      </p:to>
                                    </p:set>
                                    <p:animEffect transition="in" filter="blinds(horizontal)">
                                      <p:cBhvr>
                                        <p:cTn id="447" dur="500"/>
                                        <p:tgtEl>
                                          <p:spTgt spid="114"/>
                                        </p:tgtEl>
                                      </p:cBhvr>
                                    </p:animEffect>
                                  </p:childTnLst>
                                </p:cTn>
                              </p:par>
                            </p:childTnLst>
                          </p:cTn>
                        </p:par>
                      </p:childTnLst>
                    </p:cTn>
                  </p:par>
                  <p:par>
                    <p:cTn id="448" fill="hold">
                      <p:stCondLst>
                        <p:cond delay="indefinite"/>
                      </p:stCondLst>
                      <p:childTnLst>
                        <p:par>
                          <p:cTn id="449" fill="hold">
                            <p:stCondLst>
                              <p:cond delay="0"/>
                            </p:stCondLst>
                            <p:childTnLst>
                              <p:par>
                                <p:cTn id="450" presetID="3" presetClass="entr" presetSubtype="10" fill="hold" nodeType="clickEffect">
                                  <p:stCondLst>
                                    <p:cond delay="0"/>
                                  </p:stCondLst>
                                  <p:childTnLst>
                                    <p:set>
                                      <p:cBhvr>
                                        <p:cTn id="451" dur="1" fill="hold">
                                          <p:stCondLst>
                                            <p:cond delay="0"/>
                                          </p:stCondLst>
                                        </p:cTn>
                                        <p:tgtEl>
                                          <p:spTgt spid="186"/>
                                        </p:tgtEl>
                                        <p:attrNameLst>
                                          <p:attrName>style.visibility</p:attrName>
                                        </p:attrNameLst>
                                      </p:cBhvr>
                                      <p:to>
                                        <p:strVal val="visible"/>
                                      </p:to>
                                    </p:set>
                                    <p:animEffect transition="in" filter="blinds(horizontal)">
                                      <p:cBhvr>
                                        <p:cTn id="452" dur="500"/>
                                        <p:tgtEl>
                                          <p:spTgt spid="186"/>
                                        </p:tgtEl>
                                      </p:cBhvr>
                                    </p:animEffect>
                                  </p:childTnLst>
                                </p:cTn>
                              </p:par>
                            </p:childTnLst>
                          </p:cTn>
                        </p:par>
                      </p:childTnLst>
                    </p:cTn>
                  </p:par>
                  <p:par>
                    <p:cTn id="453" fill="hold">
                      <p:stCondLst>
                        <p:cond delay="indefinite"/>
                      </p:stCondLst>
                      <p:childTnLst>
                        <p:par>
                          <p:cTn id="454" fill="hold">
                            <p:stCondLst>
                              <p:cond delay="0"/>
                            </p:stCondLst>
                            <p:childTnLst>
                              <p:par>
                                <p:cTn id="455" presetID="3" presetClass="entr" presetSubtype="10" fill="hold" grpId="0" nodeType="clickEffect">
                                  <p:stCondLst>
                                    <p:cond delay="0"/>
                                  </p:stCondLst>
                                  <p:childTnLst>
                                    <p:set>
                                      <p:cBhvr>
                                        <p:cTn id="456" dur="1" fill="hold">
                                          <p:stCondLst>
                                            <p:cond delay="0"/>
                                          </p:stCondLst>
                                        </p:cTn>
                                        <p:tgtEl>
                                          <p:spTgt spid="151"/>
                                        </p:tgtEl>
                                        <p:attrNameLst>
                                          <p:attrName>style.visibility</p:attrName>
                                        </p:attrNameLst>
                                      </p:cBhvr>
                                      <p:to>
                                        <p:strVal val="visible"/>
                                      </p:to>
                                    </p:set>
                                    <p:animEffect transition="in" filter="blinds(horizontal)">
                                      <p:cBhvr>
                                        <p:cTn id="457" dur="500"/>
                                        <p:tgtEl>
                                          <p:spTgt spid="151"/>
                                        </p:tgtEl>
                                      </p:cBhvr>
                                    </p:animEffect>
                                  </p:childTnLst>
                                </p:cTn>
                              </p:par>
                            </p:childTnLst>
                          </p:cTn>
                        </p:par>
                      </p:childTnLst>
                    </p:cTn>
                  </p:par>
                  <p:par>
                    <p:cTn id="458" fill="hold">
                      <p:stCondLst>
                        <p:cond delay="indefinite"/>
                      </p:stCondLst>
                      <p:childTnLst>
                        <p:par>
                          <p:cTn id="459" fill="hold">
                            <p:stCondLst>
                              <p:cond delay="0"/>
                            </p:stCondLst>
                            <p:childTnLst>
                              <p:par>
                                <p:cTn id="460" presetID="3" presetClass="entr" presetSubtype="10" fill="hold" nodeType="clickEffect">
                                  <p:stCondLst>
                                    <p:cond delay="0"/>
                                  </p:stCondLst>
                                  <p:childTnLst>
                                    <p:set>
                                      <p:cBhvr>
                                        <p:cTn id="461" dur="1" fill="hold">
                                          <p:stCondLst>
                                            <p:cond delay="0"/>
                                          </p:stCondLst>
                                        </p:cTn>
                                        <p:tgtEl>
                                          <p:spTgt spid="187"/>
                                        </p:tgtEl>
                                        <p:attrNameLst>
                                          <p:attrName>style.visibility</p:attrName>
                                        </p:attrNameLst>
                                      </p:cBhvr>
                                      <p:to>
                                        <p:strVal val="visible"/>
                                      </p:to>
                                    </p:set>
                                    <p:animEffect transition="in" filter="blinds(horizontal)">
                                      <p:cBhvr>
                                        <p:cTn id="462" dur="500"/>
                                        <p:tgtEl>
                                          <p:spTgt spid="187"/>
                                        </p:tgtEl>
                                      </p:cBhvr>
                                    </p:animEffect>
                                  </p:childTnLst>
                                </p:cTn>
                              </p:par>
                            </p:childTnLst>
                          </p:cTn>
                        </p:par>
                      </p:childTnLst>
                    </p:cTn>
                  </p:par>
                  <p:par>
                    <p:cTn id="463" fill="hold">
                      <p:stCondLst>
                        <p:cond delay="indefinite"/>
                      </p:stCondLst>
                      <p:childTnLst>
                        <p:par>
                          <p:cTn id="464" fill="hold">
                            <p:stCondLst>
                              <p:cond delay="0"/>
                            </p:stCondLst>
                            <p:childTnLst>
                              <p:par>
                                <p:cTn id="465" presetID="3" presetClass="entr" presetSubtype="10" fill="hold" grpId="0" nodeType="clickEffect">
                                  <p:stCondLst>
                                    <p:cond delay="0"/>
                                  </p:stCondLst>
                                  <p:childTnLst>
                                    <p:set>
                                      <p:cBhvr>
                                        <p:cTn id="466" dur="1" fill="hold">
                                          <p:stCondLst>
                                            <p:cond delay="0"/>
                                          </p:stCondLst>
                                        </p:cTn>
                                        <p:tgtEl>
                                          <p:spTgt spid="166"/>
                                        </p:tgtEl>
                                        <p:attrNameLst>
                                          <p:attrName>style.visibility</p:attrName>
                                        </p:attrNameLst>
                                      </p:cBhvr>
                                      <p:to>
                                        <p:strVal val="visible"/>
                                      </p:to>
                                    </p:set>
                                    <p:animEffect transition="in" filter="blinds(horizontal)">
                                      <p:cBhvr>
                                        <p:cTn id="467" dur="500"/>
                                        <p:tgtEl>
                                          <p:spTgt spid="166"/>
                                        </p:tgtEl>
                                      </p:cBhvr>
                                    </p:animEffect>
                                  </p:childTnLst>
                                </p:cTn>
                              </p:par>
                            </p:childTnLst>
                          </p:cTn>
                        </p:par>
                      </p:childTnLst>
                    </p:cTn>
                  </p:par>
                  <p:par>
                    <p:cTn id="468" fill="hold">
                      <p:stCondLst>
                        <p:cond delay="indefinite"/>
                      </p:stCondLst>
                      <p:childTnLst>
                        <p:par>
                          <p:cTn id="469" fill="hold">
                            <p:stCondLst>
                              <p:cond delay="0"/>
                            </p:stCondLst>
                            <p:childTnLst>
                              <p:par>
                                <p:cTn id="470" presetID="3" presetClass="entr" presetSubtype="10" fill="hold" nodeType="clickEffect">
                                  <p:stCondLst>
                                    <p:cond delay="0"/>
                                  </p:stCondLst>
                                  <p:childTnLst>
                                    <p:set>
                                      <p:cBhvr>
                                        <p:cTn id="471" dur="1" fill="hold">
                                          <p:stCondLst>
                                            <p:cond delay="0"/>
                                          </p:stCondLst>
                                        </p:cTn>
                                        <p:tgtEl>
                                          <p:spTgt spid="148"/>
                                        </p:tgtEl>
                                        <p:attrNameLst>
                                          <p:attrName>style.visibility</p:attrName>
                                        </p:attrNameLst>
                                      </p:cBhvr>
                                      <p:to>
                                        <p:strVal val="visible"/>
                                      </p:to>
                                    </p:set>
                                    <p:animEffect transition="in" filter="blinds(horizontal)">
                                      <p:cBhvr>
                                        <p:cTn id="472" dur="500"/>
                                        <p:tgtEl>
                                          <p:spTgt spid="148"/>
                                        </p:tgtEl>
                                      </p:cBhvr>
                                    </p:animEffect>
                                  </p:childTnLst>
                                </p:cTn>
                              </p:par>
                            </p:childTnLst>
                          </p:cTn>
                        </p:par>
                      </p:childTnLst>
                    </p:cTn>
                  </p:par>
                  <p:par>
                    <p:cTn id="473" fill="hold">
                      <p:stCondLst>
                        <p:cond delay="indefinite"/>
                      </p:stCondLst>
                      <p:childTnLst>
                        <p:par>
                          <p:cTn id="474" fill="hold">
                            <p:stCondLst>
                              <p:cond delay="0"/>
                            </p:stCondLst>
                            <p:childTnLst>
                              <p:par>
                                <p:cTn id="475" presetID="3" presetClass="entr" presetSubtype="10" fill="hold" grpId="0" nodeType="clickEffect">
                                  <p:stCondLst>
                                    <p:cond delay="0"/>
                                  </p:stCondLst>
                                  <p:childTnLst>
                                    <p:set>
                                      <p:cBhvr>
                                        <p:cTn id="476" dur="1" fill="hold">
                                          <p:stCondLst>
                                            <p:cond delay="0"/>
                                          </p:stCondLst>
                                        </p:cTn>
                                        <p:tgtEl>
                                          <p:spTgt spid="163"/>
                                        </p:tgtEl>
                                        <p:attrNameLst>
                                          <p:attrName>style.visibility</p:attrName>
                                        </p:attrNameLst>
                                      </p:cBhvr>
                                      <p:to>
                                        <p:strVal val="visible"/>
                                      </p:to>
                                    </p:set>
                                    <p:animEffect transition="in" filter="blinds(horizontal)">
                                      <p:cBhvr>
                                        <p:cTn id="477" dur="500"/>
                                        <p:tgtEl>
                                          <p:spTgt spid="163"/>
                                        </p:tgtEl>
                                      </p:cBhvr>
                                    </p:animEffect>
                                  </p:childTnLst>
                                </p:cTn>
                              </p:par>
                            </p:childTnLst>
                          </p:cTn>
                        </p:par>
                      </p:childTnLst>
                    </p:cTn>
                  </p:par>
                  <p:par>
                    <p:cTn id="478" fill="hold">
                      <p:stCondLst>
                        <p:cond delay="indefinite"/>
                      </p:stCondLst>
                      <p:childTnLst>
                        <p:par>
                          <p:cTn id="479" fill="hold">
                            <p:stCondLst>
                              <p:cond delay="0"/>
                            </p:stCondLst>
                            <p:childTnLst>
                              <p:par>
                                <p:cTn id="480" presetID="3" presetClass="entr" presetSubtype="10" fill="hold" nodeType="clickEffect">
                                  <p:stCondLst>
                                    <p:cond delay="0"/>
                                  </p:stCondLst>
                                  <p:childTnLst>
                                    <p:set>
                                      <p:cBhvr>
                                        <p:cTn id="481" dur="1" fill="hold">
                                          <p:stCondLst>
                                            <p:cond delay="0"/>
                                          </p:stCondLst>
                                        </p:cTn>
                                        <p:tgtEl>
                                          <p:spTgt spid="189"/>
                                        </p:tgtEl>
                                        <p:attrNameLst>
                                          <p:attrName>style.visibility</p:attrName>
                                        </p:attrNameLst>
                                      </p:cBhvr>
                                      <p:to>
                                        <p:strVal val="visible"/>
                                      </p:to>
                                    </p:set>
                                    <p:animEffect transition="in" filter="blinds(horizontal)">
                                      <p:cBhvr>
                                        <p:cTn id="482" dur="500"/>
                                        <p:tgtEl>
                                          <p:spTgt spid="189"/>
                                        </p:tgtEl>
                                      </p:cBhvr>
                                    </p:animEffect>
                                  </p:childTnLst>
                                </p:cTn>
                              </p:par>
                            </p:childTnLst>
                          </p:cTn>
                        </p:par>
                      </p:childTnLst>
                    </p:cTn>
                  </p:par>
                  <p:par>
                    <p:cTn id="483" fill="hold">
                      <p:stCondLst>
                        <p:cond delay="indefinite"/>
                      </p:stCondLst>
                      <p:childTnLst>
                        <p:par>
                          <p:cTn id="484" fill="hold">
                            <p:stCondLst>
                              <p:cond delay="0"/>
                            </p:stCondLst>
                            <p:childTnLst>
                              <p:par>
                                <p:cTn id="485" presetID="3" presetClass="entr" presetSubtype="10" fill="hold" grpId="0" nodeType="clickEffect">
                                  <p:stCondLst>
                                    <p:cond delay="0"/>
                                  </p:stCondLst>
                                  <p:childTnLst>
                                    <p:set>
                                      <p:cBhvr>
                                        <p:cTn id="486" dur="1" fill="hold">
                                          <p:stCondLst>
                                            <p:cond delay="0"/>
                                          </p:stCondLst>
                                        </p:cTn>
                                        <p:tgtEl>
                                          <p:spTgt spid="162"/>
                                        </p:tgtEl>
                                        <p:attrNameLst>
                                          <p:attrName>style.visibility</p:attrName>
                                        </p:attrNameLst>
                                      </p:cBhvr>
                                      <p:to>
                                        <p:strVal val="visible"/>
                                      </p:to>
                                    </p:set>
                                    <p:animEffect transition="in" filter="blinds(horizontal)">
                                      <p:cBhvr>
                                        <p:cTn id="487" dur="500"/>
                                        <p:tgtEl>
                                          <p:spTgt spid="162"/>
                                        </p:tgtEl>
                                      </p:cBhvr>
                                    </p:animEffect>
                                  </p:childTnLst>
                                </p:cTn>
                              </p:par>
                            </p:childTnLst>
                          </p:cTn>
                        </p:par>
                      </p:childTnLst>
                    </p:cTn>
                  </p:par>
                  <p:par>
                    <p:cTn id="488" fill="hold">
                      <p:stCondLst>
                        <p:cond delay="indefinite"/>
                      </p:stCondLst>
                      <p:childTnLst>
                        <p:par>
                          <p:cTn id="489" fill="hold">
                            <p:stCondLst>
                              <p:cond delay="0"/>
                            </p:stCondLst>
                            <p:childTnLst>
                              <p:par>
                                <p:cTn id="490" presetID="3" presetClass="entr" presetSubtype="10" fill="hold" nodeType="clickEffect">
                                  <p:stCondLst>
                                    <p:cond delay="0"/>
                                  </p:stCondLst>
                                  <p:childTnLst>
                                    <p:set>
                                      <p:cBhvr>
                                        <p:cTn id="491" dur="1" fill="hold">
                                          <p:stCondLst>
                                            <p:cond delay="0"/>
                                          </p:stCondLst>
                                        </p:cTn>
                                        <p:tgtEl>
                                          <p:spTgt spid="210"/>
                                        </p:tgtEl>
                                        <p:attrNameLst>
                                          <p:attrName>style.visibility</p:attrName>
                                        </p:attrNameLst>
                                      </p:cBhvr>
                                      <p:to>
                                        <p:strVal val="visible"/>
                                      </p:to>
                                    </p:set>
                                    <p:animEffect transition="in" filter="blinds(horizontal)">
                                      <p:cBhvr>
                                        <p:cTn id="492" dur="500"/>
                                        <p:tgtEl>
                                          <p:spTgt spid="210"/>
                                        </p:tgtEl>
                                      </p:cBhvr>
                                    </p:animEffect>
                                  </p:childTnLst>
                                </p:cTn>
                              </p:par>
                            </p:childTnLst>
                          </p:cTn>
                        </p:par>
                      </p:childTnLst>
                    </p:cTn>
                  </p:par>
                  <p:par>
                    <p:cTn id="493" fill="hold">
                      <p:stCondLst>
                        <p:cond delay="indefinite"/>
                      </p:stCondLst>
                      <p:childTnLst>
                        <p:par>
                          <p:cTn id="494" fill="hold">
                            <p:stCondLst>
                              <p:cond delay="0"/>
                            </p:stCondLst>
                            <p:childTnLst>
                              <p:par>
                                <p:cTn id="495" presetID="3" presetClass="entr" presetSubtype="10" fill="hold" grpId="0" nodeType="clickEffect">
                                  <p:stCondLst>
                                    <p:cond delay="0"/>
                                  </p:stCondLst>
                                  <p:childTnLst>
                                    <p:set>
                                      <p:cBhvr>
                                        <p:cTn id="496" dur="1" fill="hold">
                                          <p:stCondLst>
                                            <p:cond delay="0"/>
                                          </p:stCondLst>
                                        </p:cTn>
                                        <p:tgtEl>
                                          <p:spTgt spid="78"/>
                                        </p:tgtEl>
                                        <p:attrNameLst>
                                          <p:attrName>style.visibility</p:attrName>
                                        </p:attrNameLst>
                                      </p:cBhvr>
                                      <p:to>
                                        <p:strVal val="visible"/>
                                      </p:to>
                                    </p:set>
                                    <p:animEffect transition="in" filter="blinds(horizontal)">
                                      <p:cBhvr>
                                        <p:cTn id="497" dur="500"/>
                                        <p:tgtEl>
                                          <p:spTgt spid="78"/>
                                        </p:tgtEl>
                                      </p:cBhvr>
                                    </p:animEffect>
                                  </p:childTnLst>
                                </p:cTn>
                              </p:par>
                            </p:childTnLst>
                          </p:cTn>
                        </p:par>
                      </p:childTnLst>
                    </p:cTn>
                  </p:par>
                  <p:par>
                    <p:cTn id="498" fill="hold">
                      <p:stCondLst>
                        <p:cond delay="indefinite"/>
                      </p:stCondLst>
                      <p:childTnLst>
                        <p:par>
                          <p:cTn id="499" fill="hold">
                            <p:stCondLst>
                              <p:cond delay="0"/>
                            </p:stCondLst>
                            <p:childTnLst>
                              <p:par>
                                <p:cTn id="500" presetID="3" presetClass="entr" presetSubtype="10" fill="hold" nodeType="clickEffect">
                                  <p:stCondLst>
                                    <p:cond delay="0"/>
                                  </p:stCondLst>
                                  <p:childTnLst>
                                    <p:set>
                                      <p:cBhvr>
                                        <p:cTn id="501" dur="1" fill="hold">
                                          <p:stCondLst>
                                            <p:cond delay="0"/>
                                          </p:stCondLst>
                                        </p:cTn>
                                        <p:tgtEl>
                                          <p:spTgt spid="206"/>
                                        </p:tgtEl>
                                        <p:attrNameLst>
                                          <p:attrName>style.visibility</p:attrName>
                                        </p:attrNameLst>
                                      </p:cBhvr>
                                      <p:to>
                                        <p:strVal val="visible"/>
                                      </p:to>
                                    </p:set>
                                    <p:animEffect transition="in" filter="blinds(horizontal)">
                                      <p:cBhvr>
                                        <p:cTn id="502" dur="500"/>
                                        <p:tgtEl>
                                          <p:spTgt spid="206"/>
                                        </p:tgtEl>
                                      </p:cBhvr>
                                    </p:animEffect>
                                  </p:childTnLst>
                                </p:cTn>
                              </p:par>
                            </p:childTnLst>
                          </p:cTn>
                        </p:par>
                      </p:childTnLst>
                    </p:cTn>
                  </p:par>
                  <p:par>
                    <p:cTn id="503" fill="hold">
                      <p:stCondLst>
                        <p:cond delay="indefinite"/>
                      </p:stCondLst>
                      <p:childTnLst>
                        <p:par>
                          <p:cTn id="504" fill="hold">
                            <p:stCondLst>
                              <p:cond delay="0"/>
                            </p:stCondLst>
                            <p:childTnLst>
                              <p:par>
                                <p:cTn id="505" presetID="3" presetClass="entr" presetSubtype="10" fill="hold" grpId="0" nodeType="clickEffect">
                                  <p:stCondLst>
                                    <p:cond delay="0"/>
                                  </p:stCondLst>
                                  <p:childTnLst>
                                    <p:set>
                                      <p:cBhvr>
                                        <p:cTn id="506" dur="1" fill="hold">
                                          <p:stCondLst>
                                            <p:cond delay="0"/>
                                          </p:stCondLst>
                                        </p:cTn>
                                        <p:tgtEl>
                                          <p:spTgt spid="169"/>
                                        </p:tgtEl>
                                        <p:attrNameLst>
                                          <p:attrName>style.visibility</p:attrName>
                                        </p:attrNameLst>
                                      </p:cBhvr>
                                      <p:to>
                                        <p:strVal val="visible"/>
                                      </p:to>
                                    </p:set>
                                    <p:animEffect transition="in" filter="blinds(horizontal)">
                                      <p:cBhvr>
                                        <p:cTn id="507" dur="500"/>
                                        <p:tgtEl>
                                          <p:spTgt spid="169"/>
                                        </p:tgtEl>
                                      </p:cBhvr>
                                    </p:animEffect>
                                  </p:childTnLst>
                                </p:cTn>
                              </p:par>
                            </p:childTnLst>
                          </p:cTn>
                        </p:par>
                      </p:childTnLst>
                    </p:cTn>
                  </p:par>
                  <p:par>
                    <p:cTn id="508" fill="hold">
                      <p:stCondLst>
                        <p:cond delay="indefinite"/>
                      </p:stCondLst>
                      <p:childTnLst>
                        <p:par>
                          <p:cTn id="509" fill="hold">
                            <p:stCondLst>
                              <p:cond delay="0"/>
                            </p:stCondLst>
                            <p:childTnLst>
                              <p:par>
                                <p:cTn id="510" presetID="3" presetClass="entr" presetSubtype="10" fill="hold" nodeType="clickEffect">
                                  <p:stCondLst>
                                    <p:cond delay="0"/>
                                  </p:stCondLst>
                                  <p:childTnLst>
                                    <p:set>
                                      <p:cBhvr>
                                        <p:cTn id="511" dur="1" fill="hold">
                                          <p:stCondLst>
                                            <p:cond delay="0"/>
                                          </p:stCondLst>
                                        </p:cTn>
                                        <p:tgtEl>
                                          <p:spTgt spid="204"/>
                                        </p:tgtEl>
                                        <p:attrNameLst>
                                          <p:attrName>style.visibility</p:attrName>
                                        </p:attrNameLst>
                                      </p:cBhvr>
                                      <p:to>
                                        <p:strVal val="visible"/>
                                      </p:to>
                                    </p:set>
                                    <p:animEffect transition="in" filter="blinds(horizontal)">
                                      <p:cBhvr>
                                        <p:cTn id="512" dur="500"/>
                                        <p:tgtEl>
                                          <p:spTgt spid="204"/>
                                        </p:tgtEl>
                                      </p:cBhvr>
                                    </p:animEffect>
                                  </p:childTnLst>
                                </p:cTn>
                              </p:par>
                            </p:childTnLst>
                          </p:cTn>
                        </p:par>
                      </p:childTnLst>
                    </p:cTn>
                  </p:par>
                  <p:par>
                    <p:cTn id="513" fill="hold">
                      <p:stCondLst>
                        <p:cond delay="indefinite"/>
                      </p:stCondLst>
                      <p:childTnLst>
                        <p:par>
                          <p:cTn id="514" fill="hold">
                            <p:stCondLst>
                              <p:cond delay="0"/>
                            </p:stCondLst>
                            <p:childTnLst>
                              <p:par>
                                <p:cTn id="515" presetID="3" presetClass="entr" presetSubtype="10" fill="hold" grpId="0" nodeType="clickEffect">
                                  <p:stCondLst>
                                    <p:cond delay="0"/>
                                  </p:stCondLst>
                                  <p:childTnLst>
                                    <p:set>
                                      <p:cBhvr>
                                        <p:cTn id="516" dur="1" fill="hold">
                                          <p:stCondLst>
                                            <p:cond delay="0"/>
                                          </p:stCondLst>
                                        </p:cTn>
                                        <p:tgtEl>
                                          <p:spTgt spid="178"/>
                                        </p:tgtEl>
                                        <p:attrNameLst>
                                          <p:attrName>style.visibility</p:attrName>
                                        </p:attrNameLst>
                                      </p:cBhvr>
                                      <p:to>
                                        <p:strVal val="visible"/>
                                      </p:to>
                                    </p:set>
                                    <p:animEffect transition="in" filter="blinds(horizontal)">
                                      <p:cBhvr>
                                        <p:cTn id="517" dur="500"/>
                                        <p:tgtEl>
                                          <p:spTgt spid="178"/>
                                        </p:tgtEl>
                                      </p:cBhvr>
                                    </p:animEffect>
                                  </p:childTnLst>
                                </p:cTn>
                              </p:par>
                            </p:childTnLst>
                          </p:cTn>
                        </p:par>
                      </p:childTnLst>
                    </p:cTn>
                  </p:par>
                  <p:par>
                    <p:cTn id="518" fill="hold">
                      <p:stCondLst>
                        <p:cond delay="indefinite"/>
                      </p:stCondLst>
                      <p:childTnLst>
                        <p:par>
                          <p:cTn id="519" fill="hold">
                            <p:stCondLst>
                              <p:cond delay="0"/>
                            </p:stCondLst>
                            <p:childTnLst>
                              <p:par>
                                <p:cTn id="520" presetID="3" presetClass="entr" presetSubtype="10" fill="hold" nodeType="clickEffect">
                                  <p:stCondLst>
                                    <p:cond delay="0"/>
                                  </p:stCondLst>
                                  <p:childTnLst>
                                    <p:set>
                                      <p:cBhvr>
                                        <p:cTn id="521" dur="1" fill="hold">
                                          <p:stCondLst>
                                            <p:cond delay="0"/>
                                          </p:stCondLst>
                                        </p:cTn>
                                        <p:tgtEl>
                                          <p:spTgt spid="188"/>
                                        </p:tgtEl>
                                        <p:attrNameLst>
                                          <p:attrName>style.visibility</p:attrName>
                                        </p:attrNameLst>
                                      </p:cBhvr>
                                      <p:to>
                                        <p:strVal val="visible"/>
                                      </p:to>
                                    </p:set>
                                    <p:animEffect transition="in" filter="blinds(horizontal)">
                                      <p:cBhvr>
                                        <p:cTn id="522" dur="500"/>
                                        <p:tgtEl>
                                          <p:spTgt spid="188"/>
                                        </p:tgtEl>
                                      </p:cBhvr>
                                    </p:animEffect>
                                  </p:childTnLst>
                                </p:cTn>
                              </p:par>
                            </p:childTnLst>
                          </p:cTn>
                        </p:par>
                      </p:childTnLst>
                    </p:cTn>
                  </p:par>
                  <p:par>
                    <p:cTn id="523" fill="hold">
                      <p:stCondLst>
                        <p:cond delay="indefinite"/>
                      </p:stCondLst>
                      <p:childTnLst>
                        <p:par>
                          <p:cTn id="524" fill="hold">
                            <p:stCondLst>
                              <p:cond delay="0"/>
                            </p:stCondLst>
                            <p:childTnLst>
                              <p:par>
                                <p:cTn id="525" presetID="3" presetClass="entr" presetSubtype="10" fill="hold" grpId="0" nodeType="clickEffect">
                                  <p:stCondLst>
                                    <p:cond delay="0"/>
                                  </p:stCondLst>
                                  <p:childTnLst>
                                    <p:set>
                                      <p:cBhvr>
                                        <p:cTn id="526" dur="1" fill="hold">
                                          <p:stCondLst>
                                            <p:cond delay="0"/>
                                          </p:stCondLst>
                                        </p:cTn>
                                        <p:tgtEl>
                                          <p:spTgt spid="177"/>
                                        </p:tgtEl>
                                        <p:attrNameLst>
                                          <p:attrName>style.visibility</p:attrName>
                                        </p:attrNameLst>
                                      </p:cBhvr>
                                      <p:to>
                                        <p:strVal val="visible"/>
                                      </p:to>
                                    </p:set>
                                    <p:animEffect transition="in" filter="blinds(horizontal)">
                                      <p:cBhvr>
                                        <p:cTn id="527" dur="500"/>
                                        <p:tgtEl>
                                          <p:spTgt spid="177"/>
                                        </p:tgtEl>
                                      </p:cBhvr>
                                    </p:animEffect>
                                  </p:childTnLst>
                                </p:cTn>
                              </p:par>
                            </p:childTnLst>
                          </p:cTn>
                        </p:par>
                      </p:childTnLst>
                    </p:cTn>
                  </p:par>
                  <p:par>
                    <p:cTn id="528" fill="hold">
                      <p:stCondLst>
                        <p:cond delay="indefinite"/>
                      </p:stCondLst>
                      <p:childTnLst>
                        <p:par>
                          <p:cTn id="529" fill="hold">
                            <p:stCondLst>
                              <p:cond delay="0"/>
                            </p:stCondLst>
                            <p:childTnLst>
                              <p:par>
                                <p:cTn id="530" presetID="3" presetClass="entr" presetSubtype="10" fill="hold" nodeType="clickEffect">
                                  <p:stCondLst>
                                    <p:cond delay="0"/>
                                  </p:stCondLst>
                                  <p:childTnLst>
                                    <p:set>
                                      <p:cBhvr>
                                        <p:cTn id="531" dur="1" fill="hold">
                                          <p:stCondLst>
                                            <p:cond delay="0"/>
                                          </p:stCondLst>
                                        </p:cTn>
                                        <p:tgtEl>
                                          <p:spTgt spid="207"/>
                                        </p:tgtEl>
                                        <p:attrNameLst>
                                          <p:attrName>style.visibility</p:attrName>
                                        </p:attrNameLst>
                                      </p:cBhvr>
                                      <p:to>
                                        <p:strVal val="visible"/>
                                      </p:to>
                                    </p:set>
                                    <p:animEffect transition="in" filter="blinds(horizontal)">
                                      <p:cBhvr>
                                        <p:cTn id="532" dur="500"/>
                                        <p:tgtEl>
                                          <p:spTgt spid="207"/>
                                        </p:tgtEl>
                                      </p:cBhvr>
                                    </p:animEffect>
                                  </p:childTnLst>
                                </p:cTn>
                              </p:par>
                            </p:childTnLst>
                          </p:cTn>
                        </p:par>
                      </p:childTnLst>
                    </p:cTn>
                  </p:par>
                  <p:par>
                    <p:cTn id="533" fill="hold">
                      <p:stCondLst>
                        <p:cond delay="indefinite"/>
                      </p:stCondLst>
                      <p:childTnLst>
                        <p:par>
                          <p:cTn id="534" fill="hold">
                            <p:stCondLst>
                              <p:cond delay="0"/>
                            </p:stCondLst>
                            <p:childTnLst>
                              <p:par>
                                <p:cTn id="535" presetID="3" presetClass="entr" presetSubtype="10" fill="hold" grpId="0" nodeType="clickEffect">
                                  <p:stCondLst>
                                    <p:cond delay="0"/>
                                  </p:stCondLst>
                                  <p:childTnLst>
                                    <p:set>
                                      <p:cBhvr>
                                        <p:cTn id="536" dur="1" fill="hold">
                                          <p:stCondLst>
                                            <p:cond delay="0"/>
                                          </p:stCondLst>
                                        </p:cTn>
                                        <p:tgtEl>
                                          <p:spTgt spid="176"/>
                                        </p:tgtEl>
                                        <p:attrNameLst>
                                          <p:attrName>style.visibility</p:attrName>
                                        </p:attrNameLst>
                                      </p:cBhvr>
                                      <p:to>
                                        <p:strVal val="visible"/>
                                      </p:to>
                                    </p:set>
                                    <p:animEffect transition="in" filter="blinds(horizontal)">
                                      <p:cBhvr>
                                        <p:cTn id="537" dur="500"/>
                                        <p:tgtEl>
                                          <p:spTgt spid="176"/>
                                        </p:tgtEl>
                                      </p:cBhvr>
                                    </p:animEffect>
                                  </p:childTnLst>
                                </p:cTn>
                              </p:par>
                            </p:childTnLst>
                          </p:cTn>
                        </p:par>
                      </p:childTnLst>
                    </p:cTn>
                  </p:par>
                  <p:par>
                    <p:cTn id="538" fill="hold">
                      <p:stCondLst>
                        <p:cond delay="indefinite"/>
                      </p:stCondLst>
                      <p:childTnLst>
                        <p:par>
                          <p:cTn id="539" fill="hold">
                            <p:stCondLst>
                              <p:cond delay="0"/>
                            </p:stCondLst>
                            <p:childTnLst>
                              <p:par>
                                <p:cTn id="540" presetID="3" presetClass="entr" presetSubtype="10" fill="hold" nodeType="clickEffect">
                                  <p:stCondLst>
                                    <p:cond delay="0"/>
                                  </p:stCondLst>
                                  <p:childTnLst>
                                    <p:set>
                                      <p:cBhvr>
                                        <p:cTn id="541" dur="1" fill="hold">
                                          <p:stCondLst>
                                            <p:cond delay="0"/>
                                          </p:stCondLst>
                                        </p:cTn>
                                        <p:tgtEl>
                                          <p:spTgt spid="208"/>
                                        </p:tgtEl>
                                        <p:attrNameLst>
                                          <p:attrName>style.visibility</p:attrName>
                                        </p:attrNameLst>
                                      </p:cBhvr>
                                      <p:to>
                                        <p:strVal val="visible"/>
                                      </p:to>
                                    </p:set>
                                    <p:animEffect transition="in" filter="blinds(horizontal)">
                                      <p:cBhvr>
                                        <p:cTn id="542" dur="500"/>
                                        <p:tgtEl>
                                          <p:spTgt spid="208"/>
                                        </p:tgtEl>
                                      </p:cBhvr>
                                    </p:animEffect>
                                  </p:childTnLst>
                                </p:cTn>
                              </p:par>
                            </p:childTnLst>
                          </p:cTn>
                        </p:par>
                      </p:childTnLst>
                    </p:cTn>
                  </p:par>
                  <p:par>
                    <p:cTn id="543" fill="hold">
                      <p:stCondLst>
                        <p:cond delay="indefinite"/>
                      </p:stCondLst>
                      <p:childTnLst>
                        <p:par>
                          <p:cTn id="544" fill="hold">
                            <p:stCondLst>
                              <p:cond delay="0"/>
                            </p:stCondLst>
                            <p:childTnLst>
                              <p:par>
                                <p:cTn id="545" presetID="3" presetClass="entr" presetSubtype="10" fill="hold" grpId="0" nodeType="clickEffect">
                                  <p:stCondLst>
                                    <p:cond delay="0"/>
                                  </p:stCondLst>
                                  <p:childTnLst>
                                    <p:set>
                                      <p:cBhvr>
                                        <p:cTn id="546" dur="1" fill="hold">
                                          <p:stCondLst>
                                            <p:cond delay="0"/>
                                          </p:stCondLst>
                                        </p:cTn>
                                        <p:tgtEl>
                                          <p:spTgt spid="175"/>
                                        </p:tgtEl>
                                        <p:attrNameLst>
                                          <p:attrName>style.visibility</p:attrName>
                                        </p:attrNameLst>
                                      </p:cBhvr>
                                      <p:to>
                                        <p:strVal val="visible"/>
                                      </p:to>
                                    </p:set>
                                    <p:animEffect transition="in" filter="blinds(horizontal)">
                                      <p:cBhvr>
                                        <p:cTn id="547" dur="500"/>
                                        <p:tgtEl>
                                          <p:spTgt spid="175"/>
                                        </p:tgtEl>
                                      </p:cBhvr>
                                    </p:animEffect>
                                  </p:childTnLst>
                                </p:cTn>
                              </p:par>
                            </p:childTnLst>
                          </p:cTn>
                        </p:par>
                      </p:childTnLst>
                    </p:cTn>
                  </p:par>
                  <p:par>
                    <p:cTn id="548" fill="hold">
                      <p:stCondLst>
                        <p:cond delay="indefinite"/>
                      </p:stCondLst>
                      <p:childTnLst>
                        <p:par>
                          <p:cTn id="549" fill="hold">
                            <p:stCondLst>
                              <p:cond delay="0"/>
                            </p:stCondLst>
                            <p:childTnLst>
                              <p:par>
                                <p:cTn id="550" presetID="3" presetClass="entr" presetSubtype="10" fill="hold" nodeType="clickEffect">
                                  <p:stCondLst>
                                    <p:cond delay="0"/>
                                  </p:stCondLst>
                                  <p:childTnLst>
                                    <p:set>
                                      <p:cBhvr>
                                        <p:cTn id="551" dur="1" fill="hold">
                                          <p:stCondLst>
                                            <p:cond delay="0"/>
                                          </p:stCondLst>
                                        </p:cTn>
                                        <p:tgtEl>
                                          <p:spTgt spid="224"/>
                                        </p:tgtEl>
                                        <p:attrNameLst>
                                          <p:attrName>style.visibility</p:attrName>
                                        </p:attrNameLst>
                                      </p:cBhvr>
                                      <p:to>
                                        <p:strVal val="visible"/>
                                      </p:to>
                                    </p:set>
                                    <p:animEffect transition="in" filter="blinds(horizontal)">
                                      <p:cBhvr>
                                        <p:cTn id="552" dur="500"/>
                                        <p:tgtEl>
                                          <p:spTgt spid="224"/>
                                        </p:tgtEl>
                                      </p:cBhvr>
                                    </p:animEffect>
                                  </p:childTnLst>
                                </p:cTn>
                              </p:par>
                            </p:childTnLst>
                          </p:cTn>
                        </p:par>
                      </p:childTnLst>
                    </p:cTn>
                  </p:par>
                  <p:par>
                    <p:cTn id="553" fill="hold">
                      <p:stCondLst>
                        <p:cond delay="indefinite"/>
                      </p:stCondLst>
                      <p:childTnLst>
                        <p:par>
                          <p:cTn id="554" fill="hold">
                            <p:stCondLst>
                              <p:cond delay="0"/>
                            </p:stCondLst>
                            <p:childTnLst>
                              <p:par>
                                <p:cTn id="555" presetID="3" presetClass="entr" presetSubtype="10" fill="hold" grpId="0" nodeType="clickEffect">
                                  <p:stCondLst>
                                    <p:cond delay="0"/>
                                  </p:stCondLst>
                                  <p:childTnLst>
                                    <p:set>
                                      <p:cBhvr>
                                        <p:cTn id="556" dur="1" fill="hold">
                                          <p:stCondLst>
                                            <p:cond delay="0"/>
                                          </p:stCondLst>
                                        </p:cTn>
                                        <p:tgtEl>
                                          <p:spTgt spid="165"/>
                                        </p:tgtEl>
                                        <p:attrNameLst>
                                          <p:attrName>style.visibility</p:attrName>
                                        </p:attrNameLst>
                                      </p:cBhvr>
                                      <p:to>
                                        <p:strVal val="visible"/>
                                      </p:to>
                                    </p:set>
                                    <p:animEffect transition="in" filter="blinds(horizontal)">
                                      <p:cBhvr>
                                        <p:cTn id="557" dur="500"/>
                                        <p:tgtEl>
                                          <p:spTgt spid="165"/>
                                        </p:tgtEl>
                                      </p:cBhvr>
                                    </p:animEffect>
                                  </p:childTnLst>
                                </p:cTn>
                              </p:par>
                            </p:childTnLst>
                          </p:cTn>
                        </p:par>
                      </p:childTnLst>
                    </p:cTn>
                  </p:par>
                  <p:par>
                    <p:cTn id="558" fill="hold">
                      <p:stCondLst>
                        <p:cond delay="indefinite"/>
                      </p:stCondLst>
                      <p:childTnLst>
                        <p:par>
                          <p:cTn id="559" fill="hold">
                            <p:stCondLst>
                              <p:cond delay="0"/>
                            </p:stCondLst>
                            <p:childTnLst>
                              <p:par>
                                <p:cTn id="560" presetID="3" presetClass="entr" presetSubtype="10" fill="hold" nodeType="clickEffect">
                                  <p:stCondLst>
                                    <p:cond delay="0"/>
                                  </p:stCondLst>
                                  <p:childTnLst>
                                    <p:set>
                                      <p:cBhvr>
                                        <p:cTn id="561" dur="1" fill="hold">
                                          <p:stCondLst>
                                            <p:cond delay="0"/>
                                          </p:stCondLst>
                                        </p:cTn>
                                        <p:tgtEl>
                                          <p:spTgt spid="222"/>
                                        </p:tgtEl>
                                        <p:attrNameLst>
                                          <p:attrName>style.visibility</p:attrName>
                                        </p:attrNameLst>
                                      </p:cBhvr>
                                      <p:to>
                                        <p:strVal val="visible"/>
                                      </p:to>
                                    </p:set>
                                    <p:animEffect transition="in" filter="blinds(horizontal)">
                                      <p:cBhvr>
                                        <p:cTn id="562" dur="500"/>
                                        <p:tgtEl>
                                          <p:spTgt spid="222"/>
                                        </p:tgtEl>
                                      </p:cBhvr>
                                    </p:animEffect>
                                  </p:childTnLst>
                                </p:cTn>
                              </p:par>
                            </p:childTnLst>
                          </p:cTn>
                        </p:par>
                      </p:childTnLst>
                    </p:cTn>
                  </p:par>
                  <p:par>
                    <p:cTn id="563" fill="hold">
                      <p:stCondLst>
                        <p:cond delay="indefinite"/>
                      </p:stCondLst>
                      <p:childTnLst>
                        <p:par>
                          <p:cTn id="564" fill="hold">
                            <p:stCondLst>
                              <p:cond delay="0"/>
                            </p:stCondLst>
                            <p:childTnLst>
                              <p:par>
                                <p:cTn id="565" presetID="3" presetClass="entr" presetSubtype="10" fill="hold" grpId="0" nodeType="clickEffect">
                                  <p:stCondLst>
                                    <p:cond delay="0"/>
                                  </p:stCondLst>
                                  <p:childTnLst>
                                    <p:set>
                                      <p:cBhvr>
                                        <p:cTn id="566" dur="1" fill="hold">
                                          <p:stCondLst>
                                            <p:cond delay="0"/>
                                          </p:stCondLst>
                                        </p:cTn>
                                        <p:tgtEl>
                                          <p:spTgt spid="174"/>
                                        </p:tgtEl>
                                        <p:attrNameLst>
                                          <p:attrName>style.visibility</p:attrName>
                                        </p:attrNameLst>
                                      </p:cBhvr>
                                      <p:to>
                                        <p:strVal val="visible"/>
                                      </p:to>
                                    </p:set>
                                    <p:animEffect transition="in" filter="blinds(horizontal)">
                                      <p:cBhvr>
                                        <p:cTn id="567" dur="500"/>
                                        <p:tgtEl>
                                          <p:spTgt spid="174"/>
                                        </p:tgtEl>
                                      </p:cBhvr>
                                    </p:animEffect>
                                  </p:childTnLst>
                                </p:cTn>
                              </p:par>
                            </p:childTnLst>
                          </p:cTn>
                        </p:par>
                      </p:childTnLst>
                    </p:cTn>
                  </p:par>
                  <p:par>
                    <p:cTn id="568" fill="hold">
                      <p:stCondLst>
                        <p:cond delay="indefinite"/>
                      </p:stCondLst>
                      <p:childTnLst>
                        <p:par>
                          <p:cTn id="569" fill="hold">
                            <p:stCondLst>
                              <p:cond delay="0"/>
                            </p:stCondLst>
                            <p:childTnLst>
                              <p:par>
                                <p:cTn id="570" presetID="3" presetClass="entr" presetSubtype="10" fill="hold" nodeType="clickEffect">
                                  <p:stCondLst>
                                    <p:cond delay="0"/>
                                  </p:stCondLst>
                                  <p:childTnLst>
                                    <p:set>
                                      <p:cBhvr>
                                        <p:cTn id="571" dur="1" fill="hold">
                                          <p:stCondLst>
                                            <p:cond delay="0"/>
                                          </p:stCondLst>
                                        </p:cTn>
                                        <p:tgtEl>
                                          <p:spTgt spid="209"/>
                                        </p:tgtEl>
                                        <p:attrNameLst>
                                          <p:attrName>style.visibility</p:attrName>
                                        </p:attrNameLst>
                                      </p:cBhvr>
                                      <p:to>
                                        <p:strVal val="visible"/>
                                      </p:to>
                                    </p:set>
                                    <p:animEffect transition="in" filter="blinds(horizontal)">
                                      <p:cBhvr>
                                        <p:cTn id="572" dur="500"/>
                                        <p:tgtEl>
                                          <p:spTgt spid="209"/>
                                        </p:tgtEl>
                                      </p:cBhvr>
                                    </p:animEffect>
                                  </p:childTnLst>
                                </p:cTn>
                              </p:par>
                            </p:childTnLst>
                          </p:cTn>
                        </p:par>
                      </p:childTnLst>
                    </p:cTn>
                  </p:par>
                  <p:par>
                    <p:cTn id="573" fill="hold">
                      <p:stCondLst>
                        <p:cond delay="indefinite"/>
                      </p:stCondLst>
                      <p:childTnLst>
                        <p:par>
                          <p:cTn id="574" fill="hold">
                            <p:stCondLst>
                              <p:cond delay="0"/>
                            </p:stCondLst>
                            <p:childTnLst>
                              <p:par>
                                <p:cTn id="575" presetID="3" presetClass="entr" presetSubtype="10" fill="hold" grpId="0" nodeType="clickEffect">
                                  <p:stCondLst>
                                    <p:cond delay="0"/>
                                  </p:stCondLst>
                                  <p:childTnLst>
                                    <p:set>
                                      <p:cBhvr>
                                        <p:cTn id="576" dur="1" fill="hold">
                                          <p:stCondLst>
                                            <p:cond delay="0"/>
                                          </p:stCondLst>
                                        </p:cTn>
                                        <p:tgtEl>
                                          <p:spTgt spid="164"/>
                                        </p:tgtEl>
                                        <p:attrNameLst>
                                          <p:attrName>style.visibility</p:attrName>
                                        </p:attrNameLst>
                                      </p:cBhvr>
                                      <p:to>
                                        <p:strVal val="visible"/>
                                      </p:to>
                                    </p:set>
                                    <p:animEffect transition="in" filter="blinds(horizontal)">
                                      <p:cBhvr>
                                        <p:cTn id="577" dur="500"/>
                                        <p:tgtEl>
                                          <p:spTgt spid="164"/>
                                        </p:tgtEl>
                                      </p:cBhvr>
                                    </p:animEffect>
                                  </p:childTnLst>
                                </p:cTn>
                              </p:par>
                            </p:childTnLst>
                          </p:cTn>
                        </p:par>
                      </p:childTnLst>
                    </p:cTn>
                  </p:par>
                  <p:par>
                    <p:cTn id="578" fill="hold">
                      <p:stCondLst>
                        <p:cond delay="indefinite"/>
                      </p:stCondLst>
                      <p:childTnLst>
                        <p:par>
                          <p:cTn id="579" fill="hold">
                            <p:stCondLst>
                              <p:cond delay="0"/>
                            </p:stCondLst>
                            <p:childTnLst>
                              <p:par>
                                <p:cTn id="580" presetID="3" presetClass="entr" presetSubtype="10" fill="hold" nodeType="clickEffect">
                                  <p:stCondLst>
                                    <p:cond delay="0"/>
                                  </p:stCondLst>
                                  <p:childTnLst>
                                    <p:set>
                                      <p:cBhvr>
                                        <p:cTn id="581" dur="1" fill="hold">
                                          <p:stCondLst>
                                            <p:cond delay="0"/>
                                          </p:stCondLst>
                                        </p:cTn>
                                        <p:tgtEl>
                                          <p:spTgt spid="205"/>
                                        </p:tgtEl>
                                        <p:attrNameLst>
                                          <p:attrName>style.visibility</p:attrName>
                                        </p:attrNameLst>
                                      </p:cBhvr>
                                      <p:to>
                                        <p:strVal val="visible"/>
                                      </p:to>
                                    </p:set>
                                    <p:animEffect transition="in" filter="blinds(horizontal)">
                                      <p:cBhvr>
                                        <p:cTn id="582" dur="500"/>
                                        <p:tgtEl>
                                          <p:spTgt spid="205"/>
                                        </p:tgtEl>
                                      </p:cBhvr>
                                    </p:animEffect>
                                  </p:childTnLst>
                                </p:cTn>
                              </p:par>
                            </p:childTnLst>
                          </p:cTn>
                        </p:par>
                      </p:childTnLst>
                    </p:cTn>
                  </p:par>
                  <p:par>
                    <p:cTn id="583" fill="hold">
                      <p:stCondLst>
                        <p:cond delay="indefinite"/>
                      </p:stCondLst>
                      <p:childTnLst>
                        <p:par>
                          <p:cTn id="584" fill="hold">
                            <p:stCondLst>
                              <p:cond delay="0"/>
                            </p:stCondLst>
                            <p:childTnLst>
                              <p:par>
                                <p:cTn id="585" presetID="3" presetClass="entr" presetSubtype="10" fill="hold" grpId="0" nodeType="clickEffect">
                                  <p:stCondLst>
                                    <p:cond delay="0"/>
                                  </p:stCondLst>
                                  <p:childTnLst>
                                    <p:set>
                                      <p:cBhvr>
                                        <p:cTn id="586" dur="1" fill="hold">
                                          <p:stCondLst>
                                            <p:cond delay="0"/>
                                          </p:stCondLst>
                                        </p:cTn>
                                        <p:tgtEl>
                                          <p:spTgt spid="180"/>
                                        </p:tgtEl>
                                        <p:attrNameLst>
                                          <p:attrName>style.visibility</p:attrName>
                                        </p:attrNameLst>
                                      </p:cBhvr>
                                      <p:to>
                                        <p:strVal val="visible"/>
                                      </p:to>
                                    </p:set>
                                    <p:animEffect transition="in" filter="blinds(horizontal)">
                                      <p:cBhvr>
                                        <p:cTn id="587" dur="500"/>
                                        <p:tgtEl>
                                          <p:spTgt spid="180"/>
                                        </p:tgtEl>
                                      </p:cBhvr>
                                    </p:animEffect>
                                  </p:childTnLst>
                                </p:cTn>
                              </p:par>
                            </p:childTnLst>
                          </p:cTn>
                        </p:par>
                      </p:childTnLst>
                    </p:cTn>
                  </p:par>
                  <p:par>
                    <p:cTn id="588" fill="hold">
                      <p:stCondLst>
                        <p:cond delay="indefinite"/>
                      </p:stCondLst>
                      <p:childTnLst>
                        <p:par>
                          <p:cTn id="589" fill="hold">
                            <p:stCondLst>
                              <p:cond delay="0"/>
                            </p:stCondLst>
                            <p:childTnLst>
                              <p:par>
                                <p:cTn id="590" presetID="3" presetClass="entr" presetSubtype="10" fill="hold" nodeType="clickEffect">
                                  <p:stCondLst>
                                    <p:cond delay="0"/>
                                  </p:stCondLst>
                                  <p:childTnLst>
                                    <p:set>
                                      <p:cBhvr>
                                        <p:cTn id="591" dur="1" fill="hold">
                                          <p:stCondLst>
                                            <p:cond delay="0"/>
                                          </p:stCondLst>
                                        </p:cTn>
                                        <p:tgtEl>
                                          <p:spTgt spid="223"/>
                                        </p:tgtEl>
                                        <p:attrNameLst>
                                          <p:attrName>style.visibility</p:attrName>
                                        </p:attrNameLst>
                                      </p:cBhvr>
                                      <p:to>
                                        <p:strVal val="visible"/>
                                      </p:to>
                                    </p:set>
                                    <p:animEffect transition="in" filter="blinds(horizontal)">
                                      <p:cBhvr>
                                        <p:cTn id="592" dur="500"/>
                                        <p:tgtEl>
                                          <p:spTgt spid="223"/>
                                        </p:tgtEl>
                                      </p:cBhvr>
                                    </p:animEffect>
                                  </p:childTnLst>
                                </p:cTn>
                              </p:par>
                            </p:childTnLst>
                          </p:cTn>
                        </p:par>
                      </p:childTnLst>
                    </p:cTn>
                  </p:par>
                  <p:par>
                    <p:cTn id="593" fill="hold">
                      <p:stCondLst>
                        <p:cond delay="indefinite"/>
                      </p:stCondLst>
                      <p:childTnLst>
                        <p:par>
                          <p:cTn id="594" fill="hold">
                            <p:stCondLst>
                              <p:cond delay="0"/>
                            </p:stCondLst>
                            <p:childTnLst>
                              <p:par>
                                <p:cTn id="595" presetID="3" presetClass="entr" presetSubtype="10" fill="hold" grpId="0" nodeType="clickEffect">
                                  <p:stCondLst>
                                    <p:cond delay="0"/>
                                  </p:stCondLst>
                                  <p:childTnLst>
                                    <p:set>
                                      <p:cBhvr>
                                        <p:cTn id="596" dur="1" fill="hold">
                                          <p:stCondLst>
                                            <p:cond delay="0"/>
                                          </p:stCondLst>
                                        </p:cTn>
                                        <p:tgtEl>
                                          <p:spTgt spid="179"/>
                                        </p:tgtEl>
                                        <p:attrNameLst>
                                          <p:attrName>style.visibility</p:attrName>
                                        </p:attrNameLst>
                                      </p:cBhvr>
                                      <p:to>
                                        <p:strVal val="visible"/>
                                      </p:to>
                                    </p:set>
                                    <p:animEffect transition="in" filter="blinds(horizontal)">
                                      <p:cBhvr>
                                        <p:cTn id="597" dur="500"/>
                                        <p:tgtEl>
                                          <p:spTgt spid="179"/>
                                        </p:tgtEl>
                                      </p:cBhvr>
                                    </p:animEffect>
                                  </p:childTnLst>
                                </p:cTn>
                              </p:par>
                            </p:childTnLst>
                          </p:cTn>
                        </p:par>
                      </p:childTnLst>
                    </p:cTn>
                  </p:par>
                  <p:par>
                    <p:cTn id="598" fill="hold">
                      <p:stCondLst>
                        <p:cond delay="indefinite"/>
                      </p:stCondLst>
                      <p:childTnLst>
                        <p:par>
                          <p:cTn id="599" fill="hold">
                            <p:stCondLst>
                              <p:cond delay="0"/>
                            </p:stCondLst>
                            <p:childTnLst>
                              <p:par>
                                <p:cTn id="600" presetID="3" presetClass="entr" presetSubtype="10" fill="hold" nodeType="clickEffect">
                                  <p:stCondLst>
                                    <p:cond delay="0"/>
                                  </p:stCondLst>
                                  <p:childTnLst>
                                    <p:set>
                                      <p:cBhvr>
                                        <p:cTn id="601" dur="1" fill="hold">
                                          <p:stCondLst>
                                            <p:cond delay="0"/>
                                          </p:stCondLst>
                                        </p:cTn>
                                        <p:tgtEl>
                                          <p:spTgt spid="257"/>
                                        </p:tgtEl>
                                        <p:attrNameLst>
                                          <p:attrName>style.visibility</p:attrName>
                                        </p:attrNameLst>
                                      </p:cBhvr>
                                      <p:to>
                                        <p:strVal val="visible"/>
                                      </p:to>
                                    </p:set>
                                    <p:animEffect transition="in" filter="blinds(horizontal)">
                                      <p:cBhvr>
                                        <p:cTn id="602" dur="500"/>
                                        <p:tgtEl>
                                          <p:spTgt spid="257"/>
                                        </p:tgtEl>
                                      </p:cBhvr>
                                    </p:animEffect>
                                  </p:childTnLst>
                                </p:cTn>
                              </p:par>
                            </p:childTnLst>
                          </p:cTn>
                        </p:par>
                      </p:childTnLst>
                    </p:cTn>
                  </p:par>
                  <p:par>
                    <p:cTn id="603" fill="hold">
                      <p:stCondLst>
                        <p:cond delay="indefinite"/>
                      </p:stCondLst>
                      <p:childTnLst>
                        <p:par>
                          <p:cTn id="604" fill="hold">
                            <p:stCondLst>
                              <p:cond delay="0"/>
                            </p:stCondLst>
                            <p:childTnLst>
                              <p:par>
                                <p:cTn id="605" presetID="3" presetClass="entr" presetSubtype="10" fill="hold" grpId="0" nodeType="clickEffect">
                                  <p:stCondLst>
                                    <p:cond delay="0"/>
                                  </p:stCondLst>
                                  <p:childTnLst>
                                    <p:set>
                                      <p:cBhvr>
                                        <p:cTn id="606" dur="1" fill="hold">
                                          <p:stCondLst>
                                            <p:cond delay="0"/>
                                          </p:stCondLst>
                                        </p:cTn>
                                        <p:tgtEl>
                                          <p:spTgt spid="77"/>
                                        </p:tgtEl>
                                        <p:attrNameLst>
                                          <p:attrName>style.visibility</p:attrName>
                                        </p:attrNameLst>
                                      </p:cBhvr>
                                      <p:to>
                                        <p:strVal val="visible"/>
                                      </p:to>
                                    </p:set>
                                    <p:animEffect transition="in" filter="blinds(horizontal)">
                                      <p:cBhvr>
                                        <p:cTn id="607" dur="500"/>
                                        <p:tgtEl>
                                          <p:spTgt spid="77"/>
                                        </p:tgtEl>
                                      </p:cBhvr>
                                    </p:animEffect>
                                  </p:childTnLst>
                                </p:cTn>
                              </p:par>
                            </p:childTnLst>
                          </p:cTn>
                        </p:par>
                      </p:childTnLst>
                    </p:cTn>
                  </p:par>
                  <p:par>
                    <p:cTn id="608" fill="hold">
                      <p:stCondLst>
                        <p:cond delay="indefinite"/>
                      </p:stCondLst>
                      <p:childTnLst>
                        <p:par>
                          <p:cTn id="609" fill="hold">
                            <p:stCondLst>
                              <p:cond delay="0"/>
                            </p:stCondLst>
                            <p:childTnLst>
                              <p:par>
                                <p:cTn id="610" presetID="3" presetClass="entr" presetSubtype="10" fill="hold" nodeType="clickEffect">
                                  <p:stCondLst>
                                    <p:cond delay="0"/>
                                  </p:stCondLst>
                                  <p:childTnLst>
                                    <p:set>
                                      <p:cBhvr>
                                        <p:cTn id="611" dur="1" fill="hold">
                                          <p:stCondLst>
                                            <p:cond delay="0"/>
                                          </p:stCondLst>
                                        </p:cTn>
                                        <p:tgtEl>
                                          <p:spTgt spid="236"/>
                                        </p:tgtEl>
                                        <p:attrNameLst>
                                          <p:attrName>style.visibility</p:attrName>
                                        </p:attrNameLst>
                                      </p:cBhvr>
                                      <p:to>
                                        <p:strVal val="visible"/>
                                      </p:to>
                                    </p:set>
                                    <p:animEffect transition="in" filter="blinds(horizontal)">
                                      <p:cBhvr>
                                        <p:cTn id="612" dur="500"/>
                                        <p:tgtEl>
                                          <p:spTgt spid="236"/>
                                        </p:tgtEl>
                                      </p:cBhvr>
                                    </p:animEffect>
                                  </p:childTnLst>
                                </p:cTn>
                              </p:par>
                            </p:childTnLst>
                          </p:cTn>
                        </p:par>
                      </p:childTnLst>
                    </p:cTn>
                  </p:par>
                  <p:par>
                    <p:cTn id="613" fill="hold">
                      <p:stCondLst>
                        <p:cond delay="indefinite"/>
                      </p:stCondLst>
                      <p:childTnLst>
                        <p:par>
                          <p:cTn id="614" fill="hold">
                            <p:stCondLst>
                              <p:cond delay="0"/>
                            </p:stCondLst>
                            <p:childTnLst>
                              <p:par>
                                <p:cTn id="615" presetID="3" presetClass="entr" presetSubtype="10" fill="hold" grpId="0" nodeType="clickEffect">
                                  <p:stCondLst>
                                    <p:cond delay="0"/>
                                  </p:stCondLst>
                                  <p:childTnLst>
                                    <p:set>
                                      <p:cBhvr>
                                        <p:cTn id="616" dur="1" fill="hold">
                                          <p:stCondLst>
                                            <p:cond delay="0"/>
                                          </p:stCondLst>
                                        </p:cTn>
                                        <p:tgtEl>
                                          <p:spTgt spid="158"/>
                                        </p:tgtEl>
                                        <p:attrNameLst>
                                          <p:attrName>style.visibility</p:attrName>
                                        </p:attrNameLst>
                                      </p:cBhvr>
                                      <p:to>
                                        <p:strVal val="visible"/>
                                      </p:to>
                                    </p:set>
                                    <p:animEffect transition="in" filter="blinds(horizontal)">
                                      <p:cBhvr>
                                        <p:cTn id="617" dur="500"/>
                                        <p:tgtEl>
                                          <p:spTgt spid="158"/>
                                        </p:tgtEl>
                                      </p:cBhvr>
                                    </p:animEffect>
                                  </p:childTnLst>
                                </p:cTn>
                              </p:par>
                            </p:childTnLst>
                          </p:cTn>
                        </p:par>
                      </p:childTnLst>
                    </p:cTn>
                  </p:par>
                  <p:par>
                    <p:cTn id="618" fill="hold">
                      <p:stCondLst>
                        <p:cond delay="indefinite"/>
                      </p:stCondLst>
                      <p:childTnLst>
                        <p:par>
                          <p:cTn id="619" fill="hold">
                            <p:stCondLst>
                              <p:cond delay="0"/>
                            </p:stCondLst>
                            <p:childTnLst>
                              <p:par>
                                <p:cTn id="620" presetID="3" presetClass="entr" presetSubtype="10" fill="hold" nodeType="clickEffect">
                                  <p:stCondLst>
                                    <p:cond delay="0"/>
                                  </p:stCondLst>
                                  <p:childTnLst>
                                    <p:set>
                                      <p:cBhvr>
                                        <p:cTn id="621" dur="1" fill="hold">
                                          <p:stCondLst>
                                            <p:cond delay="0"/>
                                          </p:stCondLst>
                                        </p:cTn>
                                        <p:tgtEl>
                                          <p:spTgt spid="232"/>
                                        </p:tgtEl>
                                        <p:attrNameLst>
                                          <p:attrName>style.visibility</p:attrName>
                                        </p:attrNameLst>
                                      </p:cBhvr>
                                      <p:to>
                                        <p:strVal val="visible"/>
                                      </p:to>
                                    </p:set>
                                    <p:animEffect transition="in" filter="blinds(horizontal)">
                                      <p:cBhvr>
                                        <p:cTn id="622" dur="500"/>
                                        <p:tgtEl>
                                          <p:spTgt spid="232"/>
                                        </p:tgtEl>
                                      </p:cBhvr>
                                    </p:animEffect>
                                  </p:childTnLst>
                                </p:cTn>
                              </p:par>
                            </p:childTnLst>
                          </p:cTn>
                        </p:par>
                      </p:childTnLst>
                    </p:cTn>
                  </p:par>
                  <p:par>
                    <p:cTn id="623" fill="hold">
                      <p:stCondLst>
                        <p:cond delay="indefinite"/>
                      </p:stCondLst>
                      <p:childTnLst>
                        <p:par>
                          <p:cTn id="624" fill="hold">
                            <p:stCondLst>
                              <p:cond delay="0"/>
                            </p:stCondLst>
                            <p:childTnLst>
                              <p:par>
                                <p:cTn id="625" presetID="3" presetClass="entr" presetSubtype="10" fill="hold" grpId="0" nodeType="clickEffect">
                                  <p:stCondLst>
                                    <p:cond delay="0"/>
                                  </p:stCondLst>
                                  <p:childTnLst>
                                    <p:set>
                                      <p:cBhvr>
                                        <p:cTn id="626" dur="1" fill="hold">
                                          <p:stCondLst>
                                            <p:cond delay="0"/>
                                          </p:stCondLst>
                                        </p:cTn>
                                        <p:tgtEl>
                                          <p:spTgt spid="157"/>
                                        </p:tgtEl>
                                        <p:attrNameLst>
                                          <p:attrName>style.visibility</p:attrName>
                                        </p:attrNameLst>
                                      </p:cBhvr>
                                      <p:to>
                                        <p:strVal val="visible"/>
                                      </p:to>
                                    </p:set>
                                    <p:animEffect transition="in" filter="blinds(horizontal)">
                                      <p:cBhvr>
                                        <p:cTn id="627" dur="500"/>
                                        <p:tgtEl>
                                          <p:spTgt spid="157"/>
                                        </p:tgtEl>
                                      </p:cBhvr>
                                    </p:animEffect>
                                  </p:childTnLst>
                                </p:cTn>
                              </p:par>
                            </p:childTnLst>
                          </p:cTn>
                        </p:par>
                      </p:childTnLst>
                    </p:cTn>
                  </p:par>
                  <p:par>
                    <p:cTn id="628" fill="hold">
                      <p:stCondLst>
                        <p:cond delay="indefinite"/>
                      </p:stCondLst>
                      <p:childTnLst>
                        <p:par>
                          <p:cTn id="629" fill="hold">
                            <p:stCondLst>
                              <p:cond delay="0"/>
                            </p:stCondLst>
                            <p:childTnLst>
                              <p:par>
                                <p:cTn id="630" presetID="3" presetClass="entr" presetSubtype="10" fill="hold" nodeType="clickEffect">
                                  <p:stCondLst>
                                    <p:cond delay="0"/>
                                  </p:stCondLst>
                                  <p:childTnLst>
                                    <p:set>
                                      <p:cBhvr>
                                        <p:cTn id="631" dur="1" fill="hold">
                                          <p:stCondLst>
                                            <p:cond delay="0"/>
                                          </p:stCondLst>
                                        </p:cTn>
                                        <p:tgtEl>
                                          <p:spTgt spid="231"/>
                                        </p:tgtEl>
                                        <p:attrNameLst>
                                          <p:attrName>style.visibility</p:attrName>
                                        </p:attrNameLst>
                                      </p:cBhvr>
                                      <p:to>
                                        <p:strVal val="visible"/>
                                      </p:to>
                                    </p:set>
                                    <p:animEffect transition="in" filter="blinds(horizontal)">
                                      <p:cBhvr>
                                        <p:cTn id="632" dur="500"/>
                                        <p:tgtEl>
                                          <p:spTgt spid="231"/>
                                        </p:tgtEl>
                                      </p:cBhvr>
                                    </p:animEffect>
                                  </p:childTnLst>
                                </p:cTn>
                              </p:par>
                            </p:childTnLst>
                          </p:cTn>
                        </p:par>
                      </p:childTnLst>
                    </p:cTn>
                  </p:par>
                  <p:par>
                    <p:cTn id="633" fill="hold">
                      <p:stCondLst>
                        <p:cond delay="indefinite"/>
                      </p:stCondLst>
                      <p:childTnLst>
                        <p:par>
                          <p:cTn id="634" fill="hold">
                            <p:stCondLst>
                              <p:cond delay="0"/>
                            </p:stCondLst>
                            <p:childTnLst>
                              <p:par>
                                <p:cTn id="635" presetID="3" presetClass="entr" presetSubtype="10" fill="hold" grpId="0" nodeType="clickEffect">
                                  <p:stCondLst>
                                    <p:cond delay="0"/>
                                  </p:stCondLst>
                                  <p:childTnLst>
                                    <p:set>
                                      <p:cBhvr>
                                        <p:cTn id="636" dur="1" fill="hold">
                                          <p:stCondLst>
                                            <p:cond delay="0"/>
                                          </p:stCondLst>
                                        </p:cTn>
                                        <p:tgtEl>
                                          <p:spTgt spid="161"/>
                                        </p:tgtEl>
                                        <p:attrNameLst>
                                          <p:attrName>style.visibility</p:attrName>
                                        </p:attrNameLst>
                                      </p:cBhvr>
                                      <p:to>
                                        <p:strVal val="visible"/>
                                      </p:to>
                                    </p:set>
                                    <p:animEffect transition="in" filter="blinds(horizontal)">
                                      <p:cBhvr>
                                        <p:cTn id="637" dur="500"/>
                                        <p:tgtEl>
                                          <p:spTgt spid="161"/>
                                        </p:tgtEl>
                                      </p:cBhvr>
                                    </p:animEffect>
                                  </p:childTnLst>
                                </p:cTn>
                              </p:par>
                            </p:childTnLst>
                          </p:cTn>
                        </p:par>
                      </p:childTnLst>
                    </p:cTn>
                  </p:par>
                  <p:par>
                    <p:cTn id="638" fill="hold">
                      <p:stCondLst>
                        <p:cond delay="indefinite"/>
                      </p:stCondLst>
                      <p:childTnLst>
                        <p:par>
                          <p:cTn id="639" fill="hold">
                            <p:stCondLst>
                              <p:cond delay="0"/>
                            </p:stCondLst>
                            <p:childTnLst>
                              <p:par>
                                <p:cTn id="640" presetID="3" presetClass="entr" presetSubtype="10" fill="hold" nodeType="clickEffect">
                                  <p:stCondLst>
                                    <p:cond delay="0"/>
                                  </p:stCondLst>
                                  <p:childTnLst>
                                    <p:set>
                                      <p:cBhvr>
                                        <p:cTn id="641" dur="1" fill="hold">
                                          <p:stCondLst>
                                            <p:cond delay="0"/>
                                          </p:stCondLst>
                                        </p:cTn>
                                        <p:tgtEl>
                                          <p:spTgt spid="219"/>
                                        </p:tgtEl>
                                        <p:attrNameLst>
                                          <p:attrName>style.visibility</p:attrName>
                                        </p:attrNameLst>
                                      </p:cBhvr>
                                      <p:to>
                                        <p:strVal val="visible"/>
                                      </p:to>
                                    </p:set>
                                    <p:animEffect transition="in" filter="blinds(horizontal)">
                                      <p:cBhvr>
                                        <p:cTn id="642" dur="500"/>
                                        <p:tgtEl>
                                          <p:spTgt spid="219"/>
                                        </p:tgtEl>
                                      </p:cBhvr>
                                    </p:animEffect>
                                  </p:childTnLst>
                                </p:cTn>
                              </p:par>
                            </p:childTnLst>
                          </p:cTn>
                        </p:par>
                      </p:childTnLst>
                    </p:cTn>
                  </p:par>
                  <p:par>
                    <p:cTn id="643" fill="hold">
                      <p:stCondLst>
                        <p:cond delay="indefinite"/>
                      </p:stCondLst>
                      <p:childTnLst>
                        <p:par>
                          <p:cTn id="644" fill="hold">
                            <p:stCondLst>
                              <p:cond delay="0"/>
                            </p:stCondLst>
                            <p:childTnLst>
                              <p:par>
                                <p:cTn id="645" presetID="3" presetClass="entr" presetSubtype="10" fill="hold" grpId="0" nodeType="clickEffect">
                                  <p:stCondLst>
                                    <p:cond delay="0"/>
                                  </p:stCondLst>
                                  <p:childTnLst>
                                    <p:set>
                                      <p:cBhvr>
                                        <p:cTn id="646" dur="1" fill="hold">
                                          <p:stCondLst>
                                            <p:cond delay="0"/>
                                          </p:stCondLst>
                                        </p:cTn>
                                        <p:tgtEl>
                                          <p:spTgt spid="160"/>
                                        </p:tgtEl>
                                        <p:attrNameLst>
                                          <p:attrName>style.visibility</p:attrName>
                                        </p:attrNameLst>
                                      </p:cBhvr>
                                      <p:to>
                                        <p:strVal val="visible"/>
                                      </p:to>
                                    </p:set>
                                    <p:animEffect transition="in" filter="blinds(horizontal)">
                                      <p:cBhvr>
                                        <p:cTn id="647" dur="500"/>
                                        <p:tgtEl>
                                          <p:spTgt spid="160"/>
                                        </p:tgtEl>
                                      </p:cBhvr>
                                    </p:animEffect>
                                  </p:childTnLst>
                                </p:cTn>
                              </p:par>
                            </p:childTnLst>
                          </p:cTn>
                        </p:par>
                      </p:childTnLst>
                    </p:cTn>
                  </p:par>
                  <p:par>
                    <p:cTn id="648" fill="hold">
                      <p:stCondLst>
                        <p:cond delay="indefinite"/>
                      </p:stCondLst>
                      <p:childTnLst>
                        <p:par>
                          <p:cTn id="649" fill="hold">
                            <p:stCondLst>
                              <p:cond delay="0"/>
                            </p:stCondLst>
                            <p:childTnLst>
                              <p:par>
                                <p:cTn id="650" presetID="3" presetClass="entr" presetSubtype="10" fill="hold" nodeType="clickEffect">
                                  <p:stCondLst>
                                    <p:cond delay="0"/>
                                  </p:stCondLst>
                                  <p:childTnLst>
                                    <p:set>
                                      <p:cBhvr>
                                        <p:cTn id="651" dur="1" fill="hold">
                                          <p:stCondLst>
                                            <p:cond delay="0"/>
                                          </p:stCondLst>
                                        </p:cTn>
                                        <p:tgtEl>
                                          <p:spTgt spid="220"/>
                                        </p:tgtEl>
                                        <p:attrNameLst>
                                          <p:attrName>style.visibility</p:attrName>
                                        </p:attrNameLst>
                                      </p:cBhvr>
                                      <p:to>
                                        <p:strVal val="visible"/>
                                      </p:to>
                                    </p:set>
                                    <p:animEffect transition="in" filter="blinds(horizontal)">
                                      <p:cBhvr>
                                        <p:cTn id="652" dur="500"/>
                                        <p:tgtEl>
                                          <p:spTgt spid="220"/>
                                        </p:tgtEl>
                                      </p:cBhvr>
                                    </p:animEffect>
                                  </p:childTnLst>
                                </p:cTn>
                              </p:par>
                            </p:childTnLst>
                          </p:cTn>
                        </p:par>
                      </p:childTnLst>
                    </p:cTn>
                  </p:par>
                  <p:par>
                    <p:cTn id="653" fill="hold">
                      <p:stCondLst>
                        <p:cond delay="indefinite"/>
                      </p:stCondLst>
                      <p:childTnLst>
                        <p:par>
                          <p:cTn id="654" fill="hold">
                            <p:stCondLst>
                              <p:cond delay="0"/>
                            </p:stCondLst>
                            <p:childTnLst>
                              <p:par>
                                <p:cTn id="655" presetID="3" presetClass="entr" presetSubtype="10" fill="hold" grpId="0" nodeType="clickEffect">
                                  <p:stCondLst>
                                    <p:cond delay="0"/>
                                  </p:stCondLst>
                                  <p:childTnLst>
                                    <p:set>
                                      <p:cBhvr>
                                        <p:cTn id="656" dur="1" fill="hold">
                                          <p:stCondLst>
                                            <p:cond delay="0"/>
                                          </p:stCondLst>
                                        </p:cTn>
                                        <p:tgtEl>
                                          <p:spTgt spid="159"/>
                                        </p:tgtEl>
                                        <p:attrNameLst>
                                          <p:attrName>style.visibility</p:attrName>
                                        </p:attrNameLst>
                                      </p:cBhvr>
                                      <p:to>
                                        <p:strVal val="visible"/>
                                      </p:to>
                                    </p:set>
                                    <p:animEffect transition="in" filter="blinds(horizontal)">
                                      <p:cBhvr>
                                        <p:cTn id="657" dur="500"/>
                                        <p:tgtEl>
                                          <p:spTgt spid="159"/>
                                        </p:tgtEl>
                                      </p:cBhvr>
                                    </p:animEffect>
                                  </p:childTnLst>
                                </p:cTn>
                              </p:par>
                            </p:childTnLst>
                          </p:cTn>
                        </p:par>
                      </p:childTnLst>
                    </p:cTn>
                  </p:par>
                  <p:par>
                    <p:cTn id="658" fill="hold">
                      <p:stCondLst>
                        <p:cond delay="indefinite"/>
                      </p:stCondLst>
                      <p:childTnLst>
                        <p:par>
                          <p:cTn id="659" fill="hold">
                            <p:stCondLst>
                              <p:cond delay="0"/>
                            </p:stCondLst>
                            <p:childTnLst>
                              <p:par>
                                <p:cTn id="660" presetID="3" presetClass="entr" presetSubtype="10" fill="hold" nodeType="clickEffect">
                                  <p:stCondLst>
                                    <p:cond delay="0"/>
                                  </p:stCondLst>
                                  <p:childTnLst>
                                    <p:set>
                                      <p:cBhvr>
                                        <p:cTn id="661" dur="1" fill="hold">
                                          <p:stCondLst>
                                            <p:cond delay="0"/>
                                          </p:stCondLst>
                                        </p:cTn>
                                        <p:tgtEl>
                                          <p:spTgt spid="249"/>
                                        </p:tgtEl>
                                        <p:attrNameLst>
                                          <p:attrName>style.visibility</p:attrName>
                                        </p:attrNameLst>
                                      </p:cBhvr>
                                      <p:to>
                                        <p:strVal val="visible"/>
                                      </p:to>
                                    </p:set>
                                    <p:animEffect transition="in" filter="blinds(horizontal)">
                                      <p:cBhvr>
                                        <p:cTn id="662" dur="500"/>
                                        <p:tgtEl>
                                          <p:spTgt spid="249"/>
                                        </p:tgtEl>
                                      </p:cBhvr>
                                    </p:animEffect>
                                  </p:childTnLst>
                                </p:cTn>
                              </p:par>
                            </p:childTnLst>
                          </p:cTn>
                        </p:par>
                      </p:childTnLst>
                    </p:cTn>
                  </p:par>
                  <p:par>
                    <p:cTn id="663" fill="hold">
                      <p:stCondLst>
                        <p:cond delay="indefinite"/>
                      </p:stCondLst>
                      <p:childTnLst>
                        <p:par>
                          <p:cTn id="664" fill="hold">
                            <p:stCondLst>
                              <p:cond delay="0"/>
                            </p:stCondLst>
                            <p:childTnLst>
                              <p:par>
                                <p:cTn id="665" presetID="3" presetClass="entr" presetSubtype="10" fill="hold" grpId="0" nodeType="clickEffect">
                                  <p:stCondLst>
                                    <p:cond delay="0"/>
                                  </p:stCondLst>
                                  <p:childTnLst>
                                    <p:set>
                                      <p:cBhvr>
                                        <p:cTn id="666" dur="1" fill="hold">
                                          <p:stCondLst>
                                            <p:cond delay="0"/>
                                          </p:stCondLst>
                                        </p:cTn>
                                        <p:tgtEl>
                                          <p:spTgt spid="168"/>
                                        </p:tgtEl>
                                        <p:attrNameLst>
                                          <p:attrName>style.visibility</p:attrName>
                                        </p:attrNameLst>
                                      </p:cBhvr>
                                      <p:to>
                                        <p:strVal val="visible"/>
                                      </p:to>
                                    </p:set>
                                    <p:animEffect transition="in" filter="blinds(horizontal)">
                                      <p:cBhvr>
                                        <p:cTn id="667" dur="500"/>
                                        <p:tgtEl>
                                          <p:spTgt spid="168"/>
                                        </p:tgtEl>
                                      </p:cBhvr>
                                    </p:animEffect>
                                  </p:childTnLst>
                                </p:cTn>
                              </p:par>
                            </p:childTnLst>
                          </p:cTn>
                        </p:par>
                      </p:childTnLst>
                    </p:cTn>
                  </p:par>
                  <p:par>
                    <p:cTn id="668" fill="hold">
                      <p:stCondLst>
                        <p:cond delay="indefinite"/>
                      </p:stCondLst>
                      <p:childTnLst>
                        <p:par>
                          <p:cTn id="669" fill="hold">
                            <p:stCondLst>
                              <p:cond delay="0"/>
                            </p:stCondLst>
                            <p:childTnLst>
                              <p:par>
                                <p:cTn id="670" presetID="3" presetClass="entr" presetSubtype="10" fill="hold" nodeType="clickEffect">
                                  <p:stCondLst>
                                    <p:cond delay="0"/>
                                  </p:stCondLst>
                                  <p:childTnLst>
                                    <p:set>
                                      <p:cBhvr>
                                        <p:cTn id="671" dur="1" fill="hold">
                                          <p:stCondLst>
                                            <p:cond delay="0"/>
                                          </p:stCondLst>
                                        </p:cTn>
                                        <p:tgtEl>
                                          <p:spTgt spid="248"/>
                                        </p:tgtEl>
                                        <p:attrNameLst>
                                          <p:attrName>style.visibility</p:attrName>
                                        </p:attrNameLst>
                                      </p:cBhvr>
                                      <p:to>
                                        <p:strVal val="visible"/>
                                      </p:to>
                                    </p:set>
                                    <p:animEffect transition="in" filter="blinds(horizontal)">
                                      <p:cBhvr>
                                        <p:cTn id="672" dur="500"/>
                                        <p:tgtEl>
                                          <p:spTgt spid="248"/>
                                        </p:tgtEl>
                                      </p:cBhvr>
                                    </p:animEffect>
                                  </p:childTnLst>
                                </p:cTn>
                              </p:par>
                            </p:childTnLst>
                          </p:cTn>
                        </p:par>
                      </p:childTnLst>
                    </p:cTn>
                  </p:par>
                  <p:par>
                    <p:cTn id="673" fill="hold">
                      <p:stCondLst>
                        <p:cond delay="indefinite"/>
                      </p:stCondLst>
                      <p:childTnLst>
                        <p:par>
                          <p:cTn id="674" fill="hold">
                            <p:stCondLst>
                              <p:cond delay="0"/>
                            </p:stCondLst>
                            <p:childTnLst>
                              <p:par>
                                <p:cTn id="675" presetID="3" presetClass="entr" presetSubtype="10" fill="hold" grpId="0" nodeType="clickEffect">
                                  <p:stCondLst>
                                    <p:cond delay="0"/>
                                  </p:stCondLst>
                                  <p:childTnLst>
                                    <p:set>
                                      <p:cBhvr>
                                        <p:cTn id="676" dur="1" fill="hold">
                                          <p:stCondLst>
                                            <p:cond delay="0"/>
                                          </p:stCondLst>
                                        </p:cTn>
                                        <p:tgtEl>
                                          <p:spTgt spid="167"/>
                                        </p:tgtEl>
                                        <p:attrNameLst>
                                          <p:attrName>style.visibility</p:attrName>
                                        </p:attrNameLst>
                                      </p:cBhvr>
                                      <p:to>
                                        <p:strVal val="visible"/>
                                      </p:to>
                                    </p:set>
                                    <p:animEffect transition="in" filter="blinds(horizontal)">
                                      <p:cBhvr>
                                        <p:cTn id="677" dur="500"/>
                                        <p:tgtEl>
                                          <p:spTgt spid="167"/>
                                        </p:tgtEl>
                                      </p:cBhvr>
                                    </p:animEffect>
                                  </p:childTnLst>
                                </p:cTn>
                              </p:par>
                            </p:childTnLst>
                          </p:cTn>
                        </p:par>
                      </p:childTnLst>
                    </p:cTn>
                  </p:par>
                  <p:par>
                    <p:cTn id="678" fill="hold">
                      <p:stCondLst>
                        <p:cond delay="indefinite"/>
                      </p:stCondLst>
                      <p:childTnLst>
                        <p:par>
                          <p:cTn id="679" fill="hold">
                            <p:stCondLst>
                              <p:cond delay="0"/>
                            </p:stCondLst>
                            <p:childTnLst>
                              <p:par>
                                <p:cTn id="680" presetID="3" presetClass="entr" presetSubtype="10" fill="hold" nodeType="clickEffect">
                                  <p:stCondLst>
                                    <p:cond delay="0"/>
                                  </p:stCondLst>
                                  <p:childTnLst>
                                    <p:set>
                                      <p:cBhvr>
                                        <p:cTn id="681" dur="1" fill="hold">
                                          <p:stCondLst>
                                            <p:cond delay="0"/>
                                          </p:stCondLst>
                                        </p:cTn>
                                        <p:tgtEl>
                                          <p:spTgt spid="247"/>
                                        </p:tgtEl>
                                        <p:attrNameLst>
                                          <p:attrName>style.visibility</p:attrName>
                                        </p:attrNameLst>
                                      </p:cBhvr>
                                      <p:to>
                                        <p:strVal val="visible"/>
                                      </p:to>
                                    </p:set>
                                    <p:animEffect transition="in" filter="blinds(horizontal)">
                                      <p:cBhvr>
                                        <p:cTn id="682" dur="500"/>
                                        <p:tgtEl>
                                          <p:spTgt spid="247"/>
                                        </p:tgtEl>
                                      </p:cBhvr>
                                    </p:animEffect>
                                  </p:childTnLst>
                                </p:cTn>
                              </p:par>
                            </p:childTnLst>
                          </p:cTn>
                        </p:par>
                      </p:childTnLst>
                    </p:cTn>
                  </p:par>
                  <p:par>
                    <p:cTn id="683" fill="hold">
                      <p:stCondLst>
                        <p:cond delay="indefinite"/>
                      </p:stCondLst>
                      <p:childTnLst>
                        <p:par>
                          <p:cTn id="684" fill="hold">
                            <p:stCondLst>
                              <p:cond delay="0"/>
                            </p:stCondLst>
                            <p:childTnLst>
                              <p:par>
                                <p:cTn id="685" presetID="3" presetClass="entr" presetSubtype="10" fill="hold" grpId="0" nodeType="clickEffect">
                                  <p:stCondLst>
                                    <p:cond delay="0"/>
                                  </p:stCondLst>
                                  <p:childTnLst>
                                    <p:set>
                                      <p:cBhvr>
                                        <p:cTn id="686" dur="1" fill="hold">
                                          <p:stCondLst>
                                            <p:cond delay="0"/>
                                          </p:stCondLst>
                                        </p:cTn>
                                        <p:tgtEl>
                                          <p:spTgt spid="170"/>
                                        </p:tgtEl>
                                        <p:attrNameLst>
                                          <p:attrName>style.visibility</p:attrName>
                                        </p:attrNameLst>
                                      </p:cBhvr>
                                      <p:to>
                                        <p:strVal val="visible"/>
                                      </p:to>
                                    </p:set>
                                    <p:animEffect transition="in" filter="blinds(horizontal)">
                                      <p:cBhvr>
                                        <p:cTn id="687" dur="500"/>
                                        <p:tgtEl>
                                          <p:spTgt spid="170"/>
                                        </p:tgtEl>
                                      </p:cBhvr>
                                    </p:animEffect>
                                  </p:childTnLst>
                                </p:cTn>
                              </p:par>
                            </p:childTnLst>
                          </p:cTn>
                        </p:par>
                      </p:childTnLst>
                    </p:cTn>
                  </p:par>
                  <p:par>
                    <p:cTn id="688" fill="hold">
                      <p:stCondLst>
                        <p:cond delay="indefinite"/>
                      </p:stCondLst>
                      <p:childTnLst>
                        <p:par>
                          <p:cTn id="689" fill="hold">
                            <p:stCondLst>
                              <p:cond delay="0"/>
                            </p:stCondLst>
                            <p:childTnLst>
                              <p:par>
                                <p:cTn id="690" presetID="3" presetClass="entr" presetSubtype="10" fill="hold" nodeType="clickEffect">
                                  <p:stCondLst>
                                    <p:cond delay="0"/>
                                  </p:stCondLst>
                                  <p:childTnLst>
                                    <p:set>
                                      <p:cBhvr>
                                        <p:cTn id="691" dur="1" fill="hold">
                                          <p:stCondLst>
                                            <p:cond delay="0"/>
                                          </p:stCondLst>
                                        </p:cTn>
                                        <p:tgtEl>
                                          <p:spTgt spid="233"/>
                                        </p:tgtEl>
                                        <p:attrNameLst>
                                          <p:attrName>style.visibility</p:attrName>
                                        </p:attrNameLst>
                                      </p:cBhvr>
                                      <p:to>
                                        <p:strVal val="visible"/>
                                      </p:to>
                                    </p:set>
                                    <p:animEffect transition="in" filter="blinds(horizontal)">
                                      <p:cBhvr>
                                        <p:cTn id="692" dur="500"/>
                                        <p:tgtEl>
                                          <p:spTgt spid="233"/>
                                        </p:tgtEl>
                                      </p:cBhvr>
                                    </p:animEffect>
                                  </p:childTnLst>
                                </p:cTn>
                              </p:par>
                            </p:childTnLst>
                          </p:cTn>
                        </p:par>
                      </p:childTnLst>
                    </p:cTn>
                  </p:par>
                  <p:par>
                    <p:cTn id="693" fill="hold">
                      <p:stCondLst>
                        <p:cond delay="indefinite"/>
                      </p:stCondLst>
                      <p:childTnLst>
                        <p:par>
                          <p:cTn id="694" fill="hold">
                            <p:stCondLst>
                              <p:cond delay="0"/>
                            </p:stCondLst>
                            <p:childTnLst>
                              <p:par>
                                <p:cTn id="695" presetID="3" presetClass="entr" presetSubtype="10" fill="hold" grpId="0" nodeType="clickEffect">
                                  <p:stCondLst>
                                    <p:cond delay="0"/>
                                  </p:stCondLst>
                                  <p:childTnLst>
                                    <p:set>
                                      <p:cBhvr>
                                        <p:cTn id="696" dur="1" fill="hold">
                                          <p:stCondLst>
                                            <p:cond delay="0"/>
                                          </p:stCondLst>
                                        </p:cTn>
                                        <p:tgtEl>
                                          <p:spTgt spid="173"/>
                                        </p:tgtEl>
                                        <p:attrNameLst>
                                          <p:attrName>style.visibility</p:attrName>
                                        </p:attrNameLst>
                                      </p:cBhvr>
                                      <p:to>
                                        <p:strVal val="visible"/>
                                      </p:to>
                                    </p:set>
                                    <p:animEffect transition="in" filter="blinds(horizontal)">
                                      <p:cBhvr>
                                        <p:cTn id="697" dur="500"/>
                                        <p:tgtEl>
                                          <p:spTgt spid="173"/>
                                        </p:tgtEl>
                                      </p:cBhvr>
                                    </p:animEffect>
                                  </p:childTnLst>
                                </p:cTn>
                              </p:par>
                            </p:childTnLst>
                          </p:cTn>
                        </p:par>
                      </p:childTnLst>
                    </p:cTn>
                  </p:par>
                  <p:par>
                    <p:cTn id="698" fill="hold">
                      <p:stCondLst>
                        <p:cond delay="indefinite"/>
                      </p:stCondLst>
                      <p:childTnLst>
                        <p:par>
                          <p:cTn id="699" fill="hold">
                            <p:stCondLst>
                              <p:cond delay="0"/>
                            </p:stCondLst>
                            <p:childTnLst>
                              <p:par>
                                <p:cTn id="700" presetID="3" presetClass="entr" presetSubtype="10" fill="hold" nodeType="clickEffect">
                                  <p:stCondLst>
                                    <p:cond delay="0"/>
                                  </p:stCondLst>
                                  <p:childTnLst>
                                    <p:set>
                                      <p:cBhvr>
                                        <p:cTn id="701" dur="1" fill="hold">
                                          <p:stCondLst>
                                            <p:cond delay="0"/>
                                          </p:stCondLst>
                                        </p:cTn>
                                        <p:tgtEl>
                                          <p:spTgt spid="230"/>
                                        </p:tgtEl>
                                        <p:attrNameLst>
                                          <p:attrName>style.visibility</p:attrName>
                                        </p:attrNameLst>
                                      </p:cBhvr>
                                      <p:to>
                                        <p:strVal val="visible"/>
                                      </p:to>
                                    </p:set>
                                    <p:animEffect transition="in" filter="blinds(horizontal)">
                                      <p:cBhvr>
                                        <p:cTn id="702" dur="500"/>
                                        <p:tgtEl>
                                          <p:spTgt spid="230"/>
                                        </p:tgtEl>
                                      </p:cBhvr>
                                    </p:animEffect>
                                  </p:childTnLst>
                                </p:cTn>
                              </p:par>
                            </p:childTnLst>
                          </p:cTn>
                        </p:par>
                      </p:childTnLst>
                    </p:cTn>
                  </p:par>
                  <p:par>
                    <p:cTn id="703" fill="hold">
                      <p:stCondLst>
                        <p:cond delay="indefinite"/>
                      </p:stCondLst>
                      <p:childTnLst>
                        <p:par>
                          <p:cTn id="704" fill="hold">
                            <p:stCondLst>
                              <p:cond delay="0"/>
                            </p:stCondLst>
                            <p:childTnLst>
                              <p:par>
                                <p:cTn id="705" presetID="3" presetClass="entr" presetSubtype="10" fill="hold" grpId="0" nodeType="clickEffect">
                                  <p:stCondLst>
                                    <p:cond delay="0"/>
                                  </p:stCondLst>
                                  <p:childTnLst>
                                    <p:set>
                                      <p:cBhvr>
                                        <p:cTn id="706" dur="1" fill="hold">
                                          <p:stCondLst>
                                            <p:cond delay="0"/>
                                          </p:stCondLst>
                                        </p:cTn>
                                        <p:tgtEl>
                                          <p:spTgt spid="172"/>
                                        </p:tgtEl>
                                        <p:attrNameLst>
                                          <p:attrName>style.visibility</p:attrName>
                                        </p:attrNameLst>
                                      </p:cBhvr>
                                      <p:to>
                                        <p:strVal val="visible"/>
                                      </p:to>
                                    </p:set>
                                    <p:animEffect transition="in" filter="blinds(horizontal)">
                                      <p:cBhvr>
                                        <p:cTn id="707" dur="500"/>
                                        <p:tgtEl>
                                          <p:spTgt spid="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75" grpId="0" animBg="1"/>
      <p:bldP spid="76" grpId="0" animBg="1"/>
      <p:bldP spid="77" grpId="0" animBg="1"/>
      <p:bldP spid="78" grpId="0" animBg="1"/>
      <p:bldP spid="79" grpId="0" animBg="1"/>
      <p:bldP spid="80" grpId="0" animBg="1"/>
      <p:bldP spid="81" grpId="0" animBg="1"/>
      <p:bldP spid="85" grpId="0" animBg="1"/>
      <p:bldP spid="86" grpId="0" animBg="1"/>
      <p:bldP spid="87" grpId="0" animBg="1"/>
      <p:bldP spid="88"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2" grpId="0" animBg="1"/>
      <p:bldP spid="173" grpId="0" animBg="1"/>
      <p:bldP spid="174" grpId="0" animBg="1"/>
      <p:bldP spid="175" grpId="0" animBg="1"/>
      <p:bldP spid="176" grpId="0" animBg="1"/>
      <p:bldP spid="177" grpId="0" animBg="1"/>
      <p:bldP spid="178" grpId="0" animBg="1"/>
      <p:bldP spid="179" grpId="0" animBg="1"/>
      <p:bldP spid="18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3"/>
          <p:cNvSpPr>
            <a:spLocks noGrp="1" noChangeArrowheads="1"/>
          </p:cNvSpPr>
          <p:nvPr>
            <p:ph type="sldNum" sz="quarter" idx="12"/>
          </p:nvPr>
        </p:nvSpPr>
        <p:spPr/>
        <p:txBody>
          <a:bodyPr/>
          <a:lstStyle/>
          <a:p>
            <a:pPr>
              <a:defRPr/>
            </a:pPr>
            <a:fld id="{75DB2F5D-CB6A-425E-9DF8-C331EFEE698D}" type="slidenum">
              <a:rPr lang="ru-RU"/>
              <a:pPr>
                <a:defRPr/>
              </a:pPr>
              <a:t>41</a:t>
            </a:fld>
            <a:endParaRPr lang="ru-RU"/>
          </a:p>
        </p:txBody>
      </p:sp>
      <p:sp>
        <p:nvSpPr>
          <p:cNvPr id="10" name="Номер слайда 5"/>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B600F705-6BB6-403C-8F57-B298684D1C91}" type="slidenum">
              <a:rPr lang="ru-RU" sz="1400" b="0" i="0">
                <a:latin typeface="+mn-lt"/>
              </a:rPr>
              <a:pPr algn="r">
                <a:defRPr/>
              </a:pPr>
              <a:t>41</a:t>
            </a:fld>
            <a:endParaRPr lang="ru-RU" sz="1400" b="0" i="0">
              <a:latin typeface="+mn-lt"/>
            </a:endParaRPr>
          </a:p>
        </p:txBody>
      </p:sp>
      <p:sp>
        <p:nvSpPr>
          <p:cNvPr id="12292" name="Rectangle 2"/>
          <p:cNvSpPr>
            <a:spLocks noGrp="1" noChangeArrowheads="1"/>
          </p:cNvSpPr>
          <p:nvPr>
            <p:ph type="title"/>
          </p:nvPr>
        </p:nvSpPr>
        <p:spPr/>
        <p:txBody>
          <a:bodyPr>
            <a:normAutofit fontScale="90000"/>
          </a:bodyPr>
          <a:lstStyle/>
          <a:p>
            <a:pPr eaLnBrk="1" hangingPunct="1"/>
            <a:r>
              <a:rPr lang="uz-Cyrl-UZ" b="1" smtClean="0"/>
              <a:t>ТОИФАЛАШ ЖАДВАЛИ</a:t>
            </a:r>
            <a:r>
              <a:rPr lang="ru-RU" sz="3200" b="1" smtClean="0">
                <a:latin typeface="Tahoma" pitchFamily="34" charset="0"/>
              </a:rPr>
              <a:t/>
            </a:r>
            <a:br>
              <a:rPr lang="ru-RU" sz="3200" b="1" smtClean="0">
                <a:latin typeface="Tahoma" pitchFamily="34" charset="0"/>
              </a:rPr>
            </a:br>
            <a:endParaRPr lang="ru-RU" sz="3200" b="1" smtClean="0">
              <a:latin typeface="Tahoma" pitchFamily="34" charset="0"/>
            </a:endParaRPr>
          </a:p>
        </p:txBody>
      </p:sp>
      <p:sp>
        <p:nvSpPr>
          <p:cNvPr id="165904" name="AutoShape 16"/>
          <p:cNvSpPr>
            <a:spLocks noChangeArrowheads="1"/>
          </p:cNvSpPr>
          <p:nvPr/>
        </p:nvSpPr>
        <p:spPr bwMode="auto">
          <a:xfrm>
            <a:off x="4752975" y="1700213"/>
            <a:ext cx="3660775" cy="2287587"/>
          </a:xfrm>
          <a:prstGeom prst="downArrowCallout">
            <a:avLst>
              <a:gd name="adj1" fmla="val 41044"/>
              <a:gd name="adj2" fmla="val 61188"/>
              <a:gd name="adj3" fmla="val 27106"/>
              <a:gd name="adj4" fmla="val 66116"/>
            </a:avLst>
          </a:prstGeom>
          <a:gradFill rotWithShape="0">
            <a:gsLst>
              <a:gs pos="0">
                <a:srgbClr val="92CDDC"/>
              </a:gs>
              <a:gs pos="50000">
                <a:srgbClr val="DAEEF3"/>
              </a:gs>
              <a:gs pos="100000">
                <a:srgbClr val="92CDDC"/>
              </a:gs>
            </a:gsLst>
            <a:lin ang="18900000" scaled="1"/>
          </a:gradFill>
          <a:ln w="12700">
            <a:solidFill>
              <a:srgbClr val="92CDDC"/>
            </a:solidFill>
            <a:miter lim="800000"/>
            <a:headEnd/>
            <a:tailEnd/>
          </a:ln>
          <a:effectLst>
            <a:outerShdw dist="28398" dir="3806097" algn="ctr" rotWithShape="0">
              <a:srgbClr val="205867">
                <a:alpha val="50000"/>
              </a:srgbClr>
            </a:outerShdw>
          </a:effectLst>
        </p:spPr>
        <p:txBody>
          <a:bodyPr/>
          <a:lstStyle/>
          <a:p>
            <a:pPr algn="just">
              <a:defRPr/>
            </a:pPr>
            <a:r>
              <a:rPr lang="uz-Cyrl-UZ" sz="1000" b="0" i="0">
                <a:latin typeface="Times New Roman" pitchFamily="18" charset="0"/>
              </a:rPr>
              <a:t>    </a:t>
            </a:r>
            <a:r>
              <a:rPr lang="uz-Cyrl-UZ" sz="1400" b="0" i="0">
                <a:latin typeface="Times New Roman" pitchFamily="18" charset="0"/>
              </a:rPr>
              <a:t>Тоифали шарҳлашни тузиш қоидаси билан танишадилар. Ақлий ҳужум / кластер тузиш/ янги ўқув материали билан танишишдан сўнг, кичик гуруҳларда, олинган маълумот лавҳаларини бирлаштириш имконини берадиган тоифаларни излайдилар.</a:t>
            </a:r>
            <a:endParaRPr lang="ru-RU" sz="3200"/>
          </a:p>
        </p:txBody>
      </p:sp>
      <p:grpSp>
        <p:nvGrpSpPr>
          <p:cNvPr id="2" name="Group 17"/>
          <p:cNvGrpSpPr>
            <a:grpSpLocks/>
          </p:cNvGrpSpPr>
          <p:nvPr/>
        </p:nvGrpSpPr>
        <p:grpSpPr bwMode="auto">
          <a:xfrm>
            <a:off x="827088" y="2492375"/>
            <a:ext cx="7705725" cy="3892550"/>
            <a:chOff x="1341" y="4734"/>
            <a:chExt cx="10137" cy="4518"/>
          </a:xfrm>
        </p:grpSpPr>
        <p:sp>
          <p:nvSpPr>
            <p:cNvPr id="12295" name="AutoShape 18"/>
            <p:cNvSpPr>
              <a:spLocks noChangeArrowheads="1"/>
            </p:cNvSpPr>
            <p:nvPr/>
          </p:nvSpPr>
          <p:spPr bwMode="auto">
            <a:xfrm>
              <a:off x="1341" y="4734"/>
              <a:ext cx="5180" cy="3697"/>
            </a:xfrm>
            <a:prstGeom prst="rightArrowCallout">
              <a:avLst>
                <a:gd name="adj1" fmla="val 17574"/>
                <a:gd name="adj2" fmla="val 35931"/>
                <a:gd name="adj3" fmla="val 40588"/>
                <a:gd name="adj4" fmla="val 65940"/>
              </a:avLst>
            </a:prstGeom>
            <a:solidFill>
              <a:srgbClr val="4BACC6"/>
            </a:solidFill>
            <a:ln w="127000" cmpd="dbl">
              <a:solidFill>
                <a:srgbClr val="4BACC6"/>
              </a:solidFill>
              <a:miter lim="800000"/>
              <a:headEnd/>
              <a:tailEnd/>
            </a:ln>
          </p:spPr>
          <p:txBody>
            <a:bodyPr/>
            <a:lstStyle/>
            <a:p>
              <a:pPr algn="just"/>
              <a:r>
                <a:rPr lang="uz-Cyrl-UZ" sz="1400" i="0">
                  <a:latin typeface="Times New Roman" pitchFamily="18" charset="0"/>
                </a:rPr>
                <a:t>ТОИФАЛАШ ЖАДВАЛИ</a:t>
              </a:r>
            </a:p>
            <a:p>
              <a:pPr algn="just"/>
              <a:r>
                <a:rPr lang="uz-Cyrl-UZ" sz="1400" b="0" i="0">
                  <a:latin typeface="Times New Roman" pitchFamily="18" charset="0"/>
                </a:rPr>
                <a:t>    Тоифа-хусусият ва муносабатларни муҳимлигини намоён қилувчи (умумий) аломат.</a:t>
              </a:r>
            </a:p>
            <a:p>
              <a:pPr algn="just"/>
              <a:r>
                <a:rPr lang="uz-Cyrl-UZ" sz="1400" b="0" i="0">
                  <a:latin typeface="Times New Roman" pitchFamily="18" charset="0"/>
                </a:rPr>
                <a:t>    Ажратилган аломатлар асосида олинган маълумотларни бирлаштиришни таъминлайди.</a:t>
              </a:r>
            </a:p>
            <a:p>
              <a:pPr algn="just"/>
              <a:r>
                <a:rPr lang="uz-Cyrl-UZ" sz="1400" b="0" i="0">
                  <a:latin typeface="Times New Roman" pitchFamily="18" charset="0"/>
                </a:rPr>
                <a:t>   Тизимли фикрлаш, маълумотларни тузилмага келтириш, тизимлаштириш кўникмаларини ривожлантиради.</a:t>
              </a:r>
            </a:p>
            <a:p>
              <a:endParaRPr lang="ru-RU" sz="3200"/>
            </a:p>
          </p:txBody>
        </p:sp>
        <p:sp>
          <p:nvSpPr>
            <p:cNvPr id="165907" name="AutoShape 19"/>
            <p:cNvSpPr>
              <a:spLocks noChangeArrowheads="1"/>
            </p:cNvSpPr>
            <p:nvPr/>
          </p:nvSpPr>
          <p:spPr bwMode="auto">
            <a:xfrm>
              <a:off x="6683" y="6494"/>
              <a:ext cx="4766" cy="2230"/>
            </a:xfrm>
            <a:prstGeom prst="downArrowCallout">
              <a:avLst>
                <a:gd name="adj1" fmla="val 54793"/>
                <a:gd name="adj2" fmla="val 81685"/>
                <a:gd name="adj3" fmla="val 27106"/>
                <a:gd name="adj4" fmla="val 66116"/>
              </a:avLst>
            </a:prstGeom>
            <a:gradFill rotWithShape="0">
              <a:gsLst>
                <a:gs pos="0">
                  <a:srgbClr val="92CDDC"/>
                </a:gs>
                <a:gs pos="50000">
                  <a:srgbClr val="DAEEF3"/>
                </a:gs>
                <a:gs pos="100000">
                  <a:srgbClr val="92CDDC"/>
                </a:gs>
              </a:gsLst>
              <a:lin ang="18900000" scaled="1"/>
            </a:gradFill>
            <a:ln w="12700">
              <a:solidFill>
                <a:srgbClr val="92CDDC"/>
              </a:solidFill>
              <a:miter lim="800000"/>
              <a:headEnd/>
              <a:tailEnd/>
            </a:ln>
            <a:effectLst>
              <a:outerShdw dist="28398" dir="3806097" algn="ctr" rotWithShape="0">
                <a:srgbClr val="205867">
                  <a:alpha val="50000"/>
                </a:srgbClr>
              </a:outerShdw>
            </a:effectLst>
          </p:spPr>
          <p:txBody>
            <a:bodyPr/>
            <a:lstStyle/>
            <a:p>
              <a:pPr algn="just">
                <a:defRPr/>
              </a:pPr>
              <a:r>
                <a:rPr lang="uz-Cyrl-UZ" sz="1000" b="0" i="0">
                  <a:latin typeface="Times New Roman" pitchFamily="18" charset="0"/>
                </a:rPr>
                <a:t>   </a:t>
              </a:r>
              <a:r>
                <a:rPr lang="uz-Cyrl-UZ" sz="1400" b="0" i="0">
                  <a:latin typeface="Times New Roman" pitchFamily="18" charset="0"/>
                </a:rPr>
                <a:t>Тоифаларни жадвал кўринишида расмийлаштирадилар. Ғояларни / маълумотларни тоифага мос равишда бўладилар. Иш жараёнида тоифаларнинг айрим номлари ўзгариши мумкин. Янгилари пайдо бўлиши мумкин.</a:t>
              </a:r>
              <a:endParaRPr lang="ru-RU" sz="1400"/>
            </a:p>
          </p:txBody>
        </p:sp>
        <p:sp>
          <p:nvSpPr>
            <p:cNvPr id="165908" name="Rectangle 20"/>
            <p:cNvSpPr>
              <a:spLocks noChangeArrowheads="1"/>
            </p:cNvSpPr>
            <p:nvPr/>
          </p:nvSpPr>
          <p:spPr bwMode="auto">
            <a:xfrm>
              <a:off x="6863" y="8782"/>
              <a:ext cx="4615" cy="470"/>
            </a:xfrm>
            <a:prstGeom prst="rect">
              <a:avLst/>
            </a:prstGeom>
            <a:gradFill rotWithShape="0">
              <a:gsLst>
                <a:gs pos="0">
                  <a:srgbClr val="92CDDC"/>
                </a:gs>
                <a:gs pos="50000">
                  <a:srgbClr val="DAEEF3"/>
                </a:gs>
                <a:gs pos="100000">
                  <a:srgbClr val="92CDDC"/>
                </a:gs>
              </a:gsLst>
              <a:lin ang="18900000" scaled="1"/>
            </a:gradFill>
            <a:ln w="12700">
              <a:solidFill>
                <a:srgbClr val="92CDDC"/>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uz-Cyrl-UZ" sz="1400" b="0" i="0">
                  <a:latin typeface="Times New Roman" pitchFamily="18" charset="0"/>
                </a:rPr>
                <a:t>Иш  натижаларининг тақдимоти</a:t>
              </a:r>
              <a:endParaRPr lang="ru-RU" sz="3200"/>
            </a:p>
          </p:txBody>
        </p:sp>
      </p:gr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Grp="1" noChangeArrowheads="1"/>
          </p:cNvSpPr>
          <p:nvPr>
            <p:ph type="sldNum" sz="quarter" idx="12"/>
          </p:nvPr>
        </p:nvSpPr>
        <p:spPr/>
        <p:txBody>
          <a:bodyPr/>
          <a:lstStyle/>
          <a:p>
            <a:pPr>
              <a:defRPr/>
            </a:pPr>
            <a:fld id="{986A827C-65B0-4655-97AD-C5B6C60B46E4}" type="slidenum">
              <a:rPr lang="ru-RU"/>
              <a:pPr>
                <a:defRPr/>
              </a:pPr>
              <a:t>42</a:t>
            </a:fld>
            <a:endParaRPr lang="ru-RU"/>
          </a:p>
        </p:txBody>
      </p:sp>
      <p:sp>
        <p:nvSpPr>
          <p:cNvPr id="6" name="Номер слайда 5"/>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5929B992-FBCF-444B-A03A-D3DC7262D875}" type="slidenum">
              <a:rPr lang="ru-RU" sz="1400" b="0" i="0">
                <a:latin typeface="+mn-lt"/>
              </a:rPr>
              <a:pPr algn="r">
                <a:defRPr/>
              </a:pPr>
              <a:t>42</a:t>
            </a:fld>
            <a:endParaRPr lang="ru-RU" sz="1400" b="0" i="0">
              <a:latin typeface="+mn-lt"/>
            </a:endParaRPr>
          </a:p>
        </p:txBody>
      </p:sp>
      <p:sp>
        <p:nvSpPr>
          <p:cNvPr id="13316" name="Rectangle 2"/>
          <p:cNvSpPr>
            <a:spLocks noGrp="1" noChangeArrowheads="1"/>
          </p:cNvSpPr>
          <p:nvPr>
            <p:ph type="title"/>
          </p:nvPr>
        </p:nvSpPr>
        <p:spPr/>
        <p:txBody>
          <a:bodyPr>
            <a:normAutofit fontScale="90000"/>
          </a:bodyPr>
          <a:lstStyle/>
          <a:p>
            <a:pPr eaLnBrk="1" hangingPunct="1"/>
            <a:r>
              <a:rPr lang="uz-Cyrl-UZ" b="1" i="1" smtClean="0"/>
              <a:t>            </a:t>
            </a:r>
            <a:r>
              <a:rPr lang="ru-RU" b="1" i="1" smtClean="0"/>
              <a:t>Тоифал</a:t>
            </a:r>
            <a:r>
              <a:rPr lang="uz-Cyrl-UZ" b="1" i="1" smtClean="0"/>
              <a:t>аш</a:t>
            </a:r>
            <a:r>
              <a:rPr lang="ru-RU" b="1" i="1" smtClean="0"/>
              <a:t> шар</a:t>
            </a:r>
            <a:r>
              <a:rPr lang="uz-Cyrl-UZ" b="1" i="1" smtClean="0"/>
              <a:t>ҳи</a:t>
            </a:r>
            <a:r>
              <a:rPr lang="ru-RU" b="1" i="1" smtClean="0"/>
              <a:t>ни  </a:t>
            </a:r>
            <a:r>
              <a:rPr lang="uz-Cyrl-UZ" b="1" i="1" smtClean="0"/>
              <a:t>     </a:t>
            </a:r>
            <a:br>
              <a:rPr lang="uz-Cyrl-UZ" b="1" i="1" smtClean="0"/>
            </a:br>
            <a:r>
              <a:rPr lang="uz-Cyrl-UZ" b="1" i="1" smtClean="0"/>
              <a:t>            </a:t>
            </a:r>
            <a:r>
              <a:rPr lang="ru-RU" b="1" i="1" smtClean="0"/>
              <a:t>тузиш</a:t>
            </a:r>
            <a:r>
              <a:rPr lang="uz-Cyrl-UZ" b="1" i="1" smtClean="0"/>
              <a:t> қ</a:t>
            </a:r>
            <a:r>
              <a:rPr lang="ru-RU" b="1" i="1" smtClean="0"/>
              <a:t>оидаси</a:t>
            </a:r>
            <a:r>
              <a:rPr lang="ru-RU" smtClean="0"/>
              <a:t> </a:t>
            </a:r>
          </a:p>
        </p:txBody>
      </p:sp>
      <p:sp>
        <p:nvSpPr>
          <p:cNvPr id="13317" name="AutoShape 5"/>
          <p:cNvSpPr>
            <a:spLocks noChangeArrowheads="1"/>
          </p:cNvSpPr>
          <p:nvPr/>
        </p:nvSpPr>
        <p:spPr bwMode="auto">
          <a:xfrm>
            <a:off x="1619250" y="2205038"/>
            <a:ext cx="6048375" cy="3240087"/>
          </a:xfrm>
          <a:prstGeom prst="roundRect">
            <a:avLst>
              <a:gd name="adj" fmla="val 16667"/>
            </a:avLst>
          </a:prstGeom>
          <a:solidFill>
            <a:srgbClr val="99CCFF"/>
          </a:solidFill>
          <a:ln w="63500" cmpd="thickThin">
            <a:solidFill>
              <a:srgbClr val="4BACC6"/>
            </a:solidFill>
            <a:round/>
            <a:headEnd/>
            <a:tailEnd/>
          </a:ln>
        </p:spPr>
        <p:txBody>
          <a:bodyPr/>
          <a:lstStyle/>
          <a:p>
            <a:pPr algn="just"/>
            <a:r>
              <a:rPr lang="ru-RU" sz="1900" b="0" i="0" dirty="0">
                <a:latin typeface="Times New Roman" pitchFamily="18" charset="0"/>
              </a:rPr>
              <a:t>1. </a:t>
            </a:r>
            <a:r>
              <a:rPr lang="ru-RU" sz="1900" b="0" i="0" dirty="0" err="1">
                <a:latin typeface="Times New Roman" pitchFamily="18" charset="0"/>
              </a:rPr>
              <a:t>Тоифалар</a:t>
            </a:r>
            <a:r>
              <a:rPr lang="ru-RU" sz="1900" b="0" i="0" dirty="0">
                <a:latin typeface="Times New Roman" pitchFamily="18" charset="0"/>
              </a:rPr>
              <a:t> б</a:t>
            </a:r>
            <a:r>
              <a:rPr lang="uz-Cyrl-UZ" sz="1900" b="0" i="0" dirty="0">
                <a:latin typeface="Times New Roman" pitchFamily="18" charset="0"/>
              </a:rPr>
              <a:t>ў</a:t>
            </a:r>
            <a:r>
              <a:rPr lang="ru-RU" sz="1900" b="0" i="0" dirty="0" err="1">
                <a:latin typeface="Times New Roman" pitchFamily="18" charset="0"/>
              </a:rPr>
              <a:t>йича</a:t>
            </a:r>
            <a:r>
              <a:rPr lang="ru-RU" sz="1900" b="0" i="0" dirty="0">
                <a:latin typeface="Times New Roman" pitchFamily="18" charset="0"/>
              </a:rPr>
              <a:t> </a:t>
            </a:r>
            <a:r>
              <a:rPr lang="ru-RU" sz="1900" b="0" i="0" dirty="0" err="1">
                <a:latin typeface="Times New Roman" pitchFamily="18" charset="0"/>
              </a:rPr>
              <a:t>маълумотларни</a:t>
            </a:r>
            <a:r>
              <a:rPr lang="ru-RU" sz="1900" b="0" i="0" dirty="0">
                <a:latin typeface="Times New Roman" pitchFamily="18" charset="0"/>
              </a:rPr>
              <a:t> та</a:t>
            </a:r>
            <a:r>
              <a:rPr lang="uz-Cyrl-UZ" sz="1900" b="0" i="0" dirty="0">
                <a:latin typeface="Times New Roman" pitchFamily="18" charset="0"/>
              </a:rPr>
              <a:t>қ</a:t>
            </a:r>
            <a:r>
              <a:rPr lang="ru-RU" sz="1900" b="0" i="0" dirty="0" err="1">
                <a:latin typeface="Times New Roman" pitchFamily="18" charset="0"/>
              </a:rPr>
              <a:t>симлашнинг</a:t>
            </a:r>
            <a:r>
              <a:rPr lang="ru-RU" sz="1900" b="0" i="0" dirty="0">
                <a:latin typeface="Times New Roman" pitchFamily="18" charset="0"/>
              </a:rPr>
              <a:t> </a:t>
            </a:r>
            <a:r>
              <a:rPr lang="ru-RU" sz="1900" b="0" i="0" dirty="0" err="1">
                <a:latin typeface="Times New Roman" pitchFamily="18" charset="0"/>
              </a:rPr>
              <a:t>ягона</a:t>
            </a:r>
            <a:r>
              <a:rPr lang="ru-RU" sz="1900" b="0" i="0" dirty="0">
                <a:latin typeface="Times New Roman" pitchFamily="18" charset="0"/>
              </a:rPr>
              <a:t> </a:t>
            </a:r>
            <a:r>
              <a:rPr lang="ru-RU" sz="1900" b="0" i="0" dirty="0" err="1">
                <a:latin typeface="Times New Roman" pitchFamily="18" charset="0"/>
              </a:rPr>
              <a:t>усули</a:t>
            </a:r>
            <a:r>
              <a:rPr lang="ru-RU" sz="1900" b="0" i="0" dirty="0">
                <a:latin typeface="Times New Roman" pitchFamily="18" charset="0"/>
              </a:rPr>
              <a:t> </a:t>
            </a:r>
            <a:r>
              <a:rPr lang="ru-RU" sz="1900" b="0" i="0" dirty="0" err="1">
                <a:latin typeface="Times New Roman" pitchFamily="18" charset="0"/>
              </a:rPr>
              <a:t>мавжуд</a:t>
            </a:r>
            <a:r>
              <a:rPr lang="ru-RU" sz="1900" b="0" i="0" dirty="0">
                <a:latin typeface="Times New Roman" pitchFamily="18" charset="0"/>
              </a:rPr>
              <a:t> </a:t>
            </a:r>
            <a:r>
              <a:rPr lang="ru-RU" sz="1900" b="0" i="0" dirty="0" err="1">
                <a:latin typeface="Times New Roman" pitchFamily="18" charset="0"/>
              </a:rPr>
              <a:t>эмас</a:t>
            </a:r>
            <a:r>
              <a:rPr lang="ru-RU" sz="1900" b="0" i="0" dirty="0">
                <a:latin typeface="Times New Roman" pitchFamily="18" charset="0"/>
              </a:rPr>
              <a:t>.</a:t>
            </a:r>
          </a:p>
          <a:p>
            <a:pPr algn="just"/>
            <a:r>
              <a:rPr lang="uz-Cyrl-UZ" sz="1900" b="0" i="0" dirty="0">
                <a:latin typeface="Times New Roman" pitchFamily="18" charset="0"/>
              </a:rPr>
              <a:t>2. Битта мини - гуруҳда тоифаларга ажратиш бошқа гуруҳда ажратилган тоифалардан фарқ қилиши мумкин.</a:t>
            </a:r>
          </a:p>
          <a:p>
            <a:pPr algn="just"/>
            <a:r>
              <a:rPr lang="uz-Cyrl-UZ" sz="1900" b="0" i="0" dirty="0">
                <a:latin typeface="Times New Roman" pitchFamily="18" charset="0"/>
              </a:rPr>
              <a:t>3. Таълим олувчиларга  олдиндан тайёрлаб қўйилган тоифаларни бериш мумкин эмас бу уларнинг мустақил танлови бўла қолсин.</a:t>
            </a:r>
          </a:p>
          <a:p>
            <a:endParaRPr lang="ru-RU" sz="1900" dirty="0"/>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Grp="1" noChangeArrowheads="1"/>
          </p:cNvSpPr>
          <p:nvPr>
            <p:ph type="sldNum" sz="quarter" idx="12"/>
          </p:nvPr>
        </p:nvSpPr>
        <p:spPr/>
        <p:txBody>
          <a:bodyPr/>
          <a:lstStyle/>
          <a:p>
            <a:pPr>
              <a:defRPr/>
            </a:pPr>
            <a:fld id="{F7C2A6CC-F4B9-4281-B6DC-397986A89057}" type="slidenum">
              <a:rPr lang="ru-RU"/>
              <a:pPr>
                <a:defRPr/>
              </a:pPr>
              <a:t>43</a:t>
            </a:fld>
            <a:endParaRPr lang="ru-RU"/>
          </a:p>
        </p:txBody>
      </p:sp>
      <p:sp>
        <p:nvSpPr>
          <p:cNvPr id="23" name="Номер слайда 5"/>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B9227967-8C0E-43B6-99C4-FDE527A28FF1}" type="slidenum">
              <a:rPr lang="ru-RU" sz="1400" b="0" i="0">
                <a:latin typeface="+mn-lt"/>
              </a:rPr>
              <a:pPr algn="r">
                <a:defRPr/>
              </a:pPr>
              <a:t>43</a:t>
            </a:fld>
            <a:endParaRPr lang="ru-RU" sz="1400" b="0" i="0">
              <a:latin typeface="+mn-lt"/>
            </a:endParaRPr>
          </a:p>
        </p:txBody>
      </p:sp>
      <p:sp>
        <p:nvSpPr>
          <p:cNvPr id="14340" name="Rectangle 2"/>
          <p:cNvSpPr>
            <a:spLocks noGrp="1" noChangeArrowheads="1"/>
          </p:cNvSpPr>
          <p:nvPr>
            <p:ph type="title"/>
          </p:nvPr>
        </p:nvSpPr>
        <p:spPr>
          <a:xfrm>
            <a:off x="1371600" y="476250"/>
            <a:ext cx="7772400" cy="1143000"/>
          </a:xfrm>
        </p:spPr>
        <p:txBody>
          <a:bodyPr>
            <a:normAutofit fontScale="90000"/>
          </a:bodyPr>
          <a:lstStyle/>
          <a:p>
            <a:pPr eaLnBrk="1" hangingPunct="1"/>
            <a:r>
              <a:rPr lang="uz-Cyrl-UZ" b="1" smtClean="0"/>
              <a:t>ТОИФАЛАШ ЖАДВАЛИ</a:t>
            </a:r>
            <a:r>
              <a:rPr lang="ru-RU" sz="4000" b="1" smtClean="0">
                <a:solidFill>
                  <a:schemeClr val="tx1"/>
                </a:solidFill>
              </a:rPr>
              <a:t> </a:t>
            </a:r>
            <a:r>
              <a:rPr lang="ru-RU" sz="3200" b="1" smtClean="0">
                <a:latin typeface="Tahoma" pitchFamily="34" charset="0"/>
              </a:rPr>
              <a:t/>
            </a:r>
            <a:br>
              <a:rPr lang="ru-RU" sz="3200" b="1" smtClean="0">
                <a:latin typeface="Tahoma" pitchFamily="34" charset="0"/>
              </a:rPr>
            </a:br>
            <a:endParaRPr lang="ru-RU" sz="3200" b="1" smtClean="0">
              <a:latin typeface="Tahoma" pitchFamily="34" charset="0"/>
            </a:endParaRPr>
          </a:p>
        </p:txBody>
      </p:sp>
      <p:graphicFrame>
        <p:nvGraphicFramePr>
          <p:cNvPr id="188614" name="Group 198"/>
          <p:cNvGraphicFramePr>
            <a:graphicFrameLocks noGrp="1"/>
          </p:cNvGraphicFramePr>
          <p:nvPr>
            <p:ph idx="1"/>
          </p:nvPr>
        </p:nvGraphicFramePr>
        <p:xfrm>
          <a:off x="684213" y="1773238"/>
          <a:ext cx="7772400" cy="4449763"/>
        </p:xfrm>
        <a:graphic>
          <a:graphicData uri="http://schemas.openxmlformats.org/drawingml/2006/table">
            <a:tbl>
              <a:tblPr/>
              <a:tblGrid>
                <a:gridCol w="2806700"/>
                <a:gridCol w="2519362"/>
                <a:gridCol w="2446338"/>
              </a:tblGrid>
              <a:tr h="427038">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4400" b="0" i="0" u="none" strike="noStrike" cap="none" normalizeH="0" baseline="0" dirty="0" smtClean="0">
                          <a:ln>
                            <a:noFill/>
                          </a:ln>
                          <a:solidFill>
                            <a:schemeClr val="tx1"/>
                          </a:solidFill>
                          <a:effectLst/>
                          <a:latin typeface="Times New Roman" pitchFamily="18" charset="0"/>
                        </a:rPr>
                        <a:t>Ўқитувчи</a:t>
                      </a:r>
                      <a:endParaRPr kumimoji="0" lang="ru-RU" sz="4400" b="0" i="0" u="none" strike="noStrike" cap="none" normalizeH="0" baseline="0" dirty="0" smtClean="0">
                        <a:ln>
                          <a:noFill/>
                        </a:ln>
                        <a:solidFill>
                          <a:schemeClr val="tx1"/>
                        </a:solidFill>
                        <a:effectLst/>
                        <a:latin typeface="Times New Roman" pitchFamily="18" charset="0"/>
                      </a:endParaRPr>
                    </a:p>
                  </a:txBody>
                  <a:tcPr anchor="ct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r>
              <a:tr h="7080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Times New Roman" pitchFamily="18" charset="0"/>
                        </a:rPr>
                        <a:t>Фанлар бўйича</a:t>
                      </a:r>
                      <a:endParaRPr kumimoji="0" lang="uz-Cyrl-UZ"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Times New Roman" pitchFamily="18" charset="0"/>
                        </a:rPr>
                        <a:t>Бошқарув услуби бўйича</a:t>
                      </a:r>
                      <a:endParaRPr kumimoji="0" lang="uz-Cyrl-UZ"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rPr>
                        <a:t>Маҳорати</a:t>
                      </a:r>
                      <a:endParaRPr kumimoji="0" lang="ru-RU" sz="24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79738">
                <a:tc>
                  <a:txBody>
                    <a:bodyPr/>
                    <a:lstStyle/>
                    <a:p>
                      <a:pPr marL="0" marR="0" lvl="0" indent="57150" algn="l" defTabSz="914400" rtl="0" eaLnBrk="1" fontAlgn="base" latinLnBrk="0" hangingPunct="1">
                        <a:lnSpc>
                          <a:spcPct val="100000"/>
                        </a:lnSpc>
                        <a:spcBef>
                          <a:spcPct val="0"/>
                        </a:spcBef>
                        <a:spcAft>
                          <a:spcPct val="0"/>
                        </a:spcAft>
                        <a:buClrTx/>
                        <a:buSzTx/>
                        <a:buFontTx/>
                        <a:buNone/>
                        <a:tabLst>
                          <a:tab pos="171450" algn="l"/>
                        </a:tabLst>
                      </a:pPr>
                      <a:endParaRPr kumimoji="0" lang="ru-RU" sz="36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ver dir="l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3"/>
          <p:cNvSpPr>
            <a:spLocks noGrp="1" noChangeArrowheads="1"/>
          </p:cNvSpPr>
          <p:nvPr>
            <p:ph type="sldNum" sz="quarter" idx="12"/>
          </p:nvPr>
        </p:nvSpPr>
        <p:spPr/>
        <p:txBody>
          <a:bodyPr/>
          <a:lstStyle/>
          <a:p>
            <a:pPr>
              <a:defRPr/>
            </a:pPr>
            <a:fld id="{B0977B40-AE07-4E35-BE92-77BB4782E110}" type="slidenum">
              <a:rPr lang="ru-RU"/>
              <a:pPr>
                <a:defRPr/>
              </a:pPr>
              <a:t>44</a:t>
            </a:fld>
            <a:endParaRPr lang="ru-RU"/>
          </a:p>
        </p:txBody>
      </p:sp>
      <p:sp>
        <p:nvSpPr>
          <p:cNvPr id="11" name="Номер слайда 5"/>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22FFBDD5-DD8A-4676-99C8-BF95B932EBDF}" type="slidenum">
              <a:rPr lang="ru-RU" sz="1400" b="0" i="0">
                <a:latin typeface="+mn-lt"/>
              </a:rPr>
              <a:pPr algn="r">
                <a:defRPr/>
              </a:pPr>
              <a:t>44</a:t>
            </a:fld>
            <a:endParaRPr lang="ru-RU" sz="1400" b="0" i="0">
              <a:latin typeface="+mn-lt"/>
            </a:endParaRPr>
          </a:p>
        </p:txBody>
      </p:sp>
      <p:sp>
        <p:nvSpPr>
          <p:cNvPr id="15364" name="Rectangle 2"/>
          <p:cNvSpPr>
            <a:spLocks noGrp="1" noChangeArrowheads="1"/>
          </p:cNvSpPr>
          <p:nvPr>
            <p:ph type="title"/>
          </p:nvPr>
        </p:nvSpPr>
        <p:spPr/>
        <p:txBody>
          <a:bodyPr/>
          <a:lstStyle/>
          <a:p>
            <a:pPr eaLnBrk="1" hangingPunct="1"/>
            <a:r>
              <a:rPr lang="uz-Cyrl-UZ" sz="4000" b="1" smtClean="0">
                <a:solidFill>
                  <a:schemeClr val="tx1"/>
                </a:solidFill>
              </a:rPr>
              <a:t>Б/БХ/Б  ЖАДВАЛИ</a:t>
            </a:r>
            <a:endParaRPr lang="ru-RU" sz="4000" b="1" smtClean="0">
              <a:solidFill>
                <a:schemeClr val="tx1"/>
              </a:solidFill>
            </a:endParaRPr>
          </a:p>
        </p:txBody>
      </p:sp>
      <p:grpSp>
        <p:nvGrpSpPr>
          <p:cNvPr id="2" name="Group 17"/>
          <p:cNvGrpSpPr>
            <a:grpSpLocks/>
          </p:cNvGrpSpPr>
          <p:nvPr/>
        </p:nvGrpSpPr>
        <p:grpSpPr bwMode="auto">
          <a:xfrm>
            <a:off x="468313" y="1773238"/>
            <a:ext cx="8351837" cy="4895850"/>
            <a:chOff x="1521" y="9234"/>
            <a:chExt cx="9885" cy="5250"/>
          </a:xfrm>
        </p:grpSpPr>
        <p:sp>
          <p:nvSpPr>
            <p:cNvPr id="15366" name="AutoShape 18"/>
            <p:cNvSpPr>
              <a:spLocks noChangeArrowheads="1"/>
            </p:cNvSpPr>
            <p:nvPr/>
          </p:nvSpPr>
          <p:spPr bwMode="auto">
            <a:xfrm>
              <a:off x="1521" y="9954"/>
              <a:ext cx="4875" cy="3240"/>
            </a:xfrm>
            <a:prstGeom prst="rightArrowCallout">
              <a:avLst>
                <a:gd name="adj1" fmla="val 21389"/>
                <a:gd name="adj2" fmla="val 35931"/>
                <a:gd name="adj3" fmla="val 48211"/>
                <a:gd name="adj4" fmla="val 65940"/>
              </a:avLst>
            </a:prstGeom>
            <a:solidFill>
              <a:srgbClr val="4BACC6"/>
            </a:solidFill>
            <a:ln w="127000" cmpd="dbl">
              <a:solidFill>
                <a:srgbClr val="4BACC6"/>
              </a:solidFill>
              <a:miter lim="800000"/>
              <a:headEnd/>
              <a:tailEnd/>
            </a:ln>
          </p:spPr>
          <p:txBody>
            <a:bodyPr/>
            <a:lstStyle/>
            <a:p>
              <a:pPr algn="just"/>
              <a:r>
                <a:rPr lang="uz-Cyrl-UZ" sz="1000" i="0">
                  <a:latin typeface="Times New Roman" pitchFamily="18" charset="0"/>
                </a:rPr>
                <a:t>   </a:t>
              </a:r>
              <a:r>
                <a:rPr lang="uz-Cyrl-UZ" sz="1600" i="0">
                  <a:latin typeface="Times New Roman" pitchFamily="18" charset="0"/>
                </a:rPr>
                <a:t>Б/БХ/Б  ЖАДВАЛИ-</a:t>
              </a:r>
              <a:r>
                <a:rPr lang="uz-Cyrl-UZ" sz="1600" b="0" i="0">
                  <a:latin typeface="Times New Roman" pitchFamily="18" charset="0"/>
                </a:rPr>
                <a:t> Биламан/ Билишни ҳоҳлайман/ Билиб олдим.</a:t>
              </a:r>
            </a:p>
            <a:p>
              <a:pPr algn="just"/>
              <a:r>
                <a:rPr lang="uz-Cyrl-UZ" sz="1600" b="0" i="0">
                  <a:latin typeface="Times New Roman" pitchFamily="18" charset="0"/>
                </a:rPr>
                <a:t>   Мавзу, матн, бўлим бўйича изланувчиликни олиб бориш имконини беради.</a:t>
              </a:r>
              <a:endParaRPr lang="uz-Cyrl-UZ" sz="1600" i="0">
                <a:latin typeface="Times New Roman" pitchFamily="18" charset="0"/>
              </a:endParaRPr>
            </a:p>
            <a:p>
              <a:pPr algn="just"/>
              <a:r>
                <a:rPr lang="uz-Cyrl-UZ" sz="1600" b="0" i="0">
                  <a:latin typeface="Times New Roman" pitchFamily="18" charset="0"/>
                </a:rPr>
                <a:t>   Тизимли фикрлаш, тузилмага келтириш, таҳлил қилиш кўникмаларини ривожлантиради.</a:t>
              </a:r>
            </a:p>
            <a:p>
              <a:endParaRPr lang="ru-RU" sz="3600"/>
            </a:p>
          </p:txBody>
        </p:sp>
        <p:sp>
          <p:nvSpPr>
            <p:cNvPr id="189459" name="AutoShape 19"/>
            <p:cNvSpPr>
              <a:spLocks noChangeArrowheads="1"/>
            </p:cNvSpPr>
            <p:nvPr/>
          </p:nvSpPr>
          <p:spPr bwMode="auto">
            <a:xfrm>
              <a:off x="6382" y="9234"/>
              <a:ext cx="4814" cy="1455"/>
            </a:xfrm>
            <a:prstGeom prst="downArrowCallout">
              <a:avLst>
                <a:gd name="adj1" fmla="val 84877"/>
                <a:gd name="adj2" fmla="val 126534"/>
                <a:gd name="adj3" fmla="val 27106"/>
                <a:gd name="adj4" fmla="val 66116"/>
              </a:avLst>
            </a:prstGeom>
            <a:gradFill rotWithShape="0">
              <a:gsLst>
                <a:gs pos="0">
                  <a:srgbClr val="92CDDC"/>
                </a:gs>
                <a:gs pos="50000">
                  <a:srgbClr val="DAEEF3"/>
                </a:gs>
                <a:gs pos="100000">
                  <a:srgbClr val="92CDDC"/>
                </a:gs>
              </a:gsLst>
              <a:lin ang="18900000" scaled="1"/>
            </a:gradFill>
            <a:ln w="12700">
              <a:solidFill>
                <a:srgbClr val="92CDDC"/>
              </a:solidFill>
              <a:miter lim="800000"/>
              <a:headEnd/>
              <a:tailEnd/>
            </a:ln>
            <a:effectLst>
              <a:outerShdw dist="28398" dir="3806097" algn="ctr" rotWithShape="0">
                <a:srgbClr val="205867">
                  <a:alpha val="50000"/>
                </a:srgbClr>
              </a:outerShdw>
            </a:effectLst>
          </p:spPr>
          <p:txBody>
            <a:bodyPr/>
            <a:lstStyle/>
            <a:p>
              <a:pPr algn="just">
                <a:defRPr/>
              </a:pPr>
              <a:r>
                <a:rPr lang="uz-Cyrl-UZ" sz="1000" b="0" i="0">
                  <a:latin typeface="Times New Roman" pitchFamily="18" charset="0"/>
                </a:rPr>
                <a:t>   </a:t>
              </a:r>
              <a:r>
                <a:rPr lang="uz-Cyrl-UZ" sz="1600" b="0" i="0">
                  <a:latin typeface="Times New Roman" pitchFamily="18" charset="0"/>
                </a:rPr>
                <a:t>Жадвални тузиш қоидаси билан танишадилар. Алоҳида /кичик гуруҳларда жадвални расмийлаштирадилар.</a:t>
              </a:r>
              <a:endParaRPr lang="ru-RU" sz="3600"/>
            </a:p>
          </p:txBody>
        </p:sp>
        <p:sp>
          <p:nvSpPr>
            <p:cNvPr id="189460" name="AutoShape 20"/>
            <p:cNvSpPr>
              <a:spLocks noChangeArrowheads="1"/>
            </p:cNvSpPr>
            <p:nvPr/>
          </p:nvSpPr>
          <p:spPr bwMode="auto">
            <a:xfrm>
              <a:off x="6560" y="10674"/>
              <a:ext cx="4816" cy="2189"/>
            </a:xfrm>
            <a:prstGeom prst="downArrowCallout">
              <a:avLst>
                <a:gd name="adj1" fmla="val 56391"/>
                <a:gd name="adj2" fmla="val 84067"/>
                <a:gd name="adj3" fmla="val 27106"/>
                <a:gd name="adj4" fmla="val 66116"/>
              </a:avLst>
            </a:prstGeom>
            <a:gradFill rotWithShape="0">
              <a:gsLst>
                <a:gs pos="0">
                  <a:srgbClr val="92CDDC"/>
                </a:gs>
                <a:gs pos="50000">
                  <a:srgbClr val="DAEEF3"/>
                </a:gs>
                <a:gs pos="100000">
                  <a:srgbClr val="92CDDC"/>
                </a:gs>
              </a:gsLst>
              <a:lin ang="18900000" scaled="1"/>
            </a:gradFill>
            <a:ln w="12700">
              <a:solidFill>
                <a:srgbClr val="92CDDC"/>
              </a:solidFill>
              <a:miter lim="800000"/>
              <a:headEnd/>
              <a:tailEnd/>
            </a:ln>
            <a:effectLst>
              <a:outerShdw dist="28398" dir="3806097" algn="ctr" rotWithShape="0">
                <a:srgbClr val="205867">
                  <a:alpha val="50000"/>
                </a:srgbClr>
              </a:outerShdw>
            </a:effectLst>
          </p:spPr>
          <p:txBody>
            <a:bodyPr/>
            <a:lstStyle/>
            <a:p>
              <a:pPr algn="just">
                <a:defRPr/>
              </a:pPr>
              <a:r>
                <a:rPr lang="uz-Cyrl-UZ" sz="1000" b="0" i="0">
                  <a:latin typeface="Times New Roman" pitchFamily="18" charset="0"/>
                </a:rPr>
                <a:t>   </a:t>
              </a:r>
              <a:r>
                <a:rPr lang="uz-Cyrl-UZ" sz="1500" b="0" i="0">
                  <a:latin typeface="Times New Roman" pitchFamily="18" charset="0"/>
                </a:rPr>
                <a:t>“Мавзу бўйича нималарни биласиз” ва “Нимани билишни хоҳлайсиз” деган саволларга жавоб берадилар (олдиндаги иш учун йўналтирувчи асос яратилади). Жадвалнинг 1 ва 2 бўлимларини тўлдирадилар.</a:t>
              </a:r>
              <a:endParaRPr lang="ru-RU" sz="1500"/>
            </a:p>
          </p:txBody>
        </p:sp>
        <p:sp>
          <p:nvSpPr>
            <p:cNvPr id="189461" name="AutoShape 21"/>
            <p:cNvSpPr>
              <a:spLocks noChangeArrowheads="1"/>
            </p:cNvSpPr>
            <p:nvPr/>
          </p:nvSpPr>
          <p:spPr bwMode="auto">
            <a:xfrm>
              <a:off x="6560" y="12834"/>
              <a:ext cx="4816" cy="810"/>
            </a:xfrm>
            <a:prstGeom prst="downArrowCallout">
              <a:avLst>
                <a:gd name="adj1" fmla="val 159895"/>
                <a:gd name="adj2" fmla="val 227292"/>
                <a:gd name="adj3" fmla="val 19755"/>
                <a:gd name="adj4" fmla="val 66116"/>
              </a:avLst>
            </a:prstGeom>
            <a:gradFill rotWithShape="0">
              <a:gsLst>
                <a:gs pos="0">
                  <a:srgbClr val="92CDDC"/>
                </a:gs>
                <a:gs pos="50000">
                  <a:srgbClr val="DAEEF3"/>
                </a:gs>
                <a:gs pos="100000">
                  <a:srgbClr val="92CDDC"/>
                </a:gs>
              </a:gsLst>
              <a:lin ang="18900000" scaled="1"/>
            </a:gradFill>
            <a:ln w="12700">
              <a:solidFill>
                <a:srgbClr val="92CDDC"/>
              </a:solidFill>
              <a:miter lim="800000"/>
              <a:headEnd/>
              <a:tailEnd/>
            </a:ln>
            <a:effectLst>
              <a:outerShdw dist="28398" dir="3806097" algn="ctr" rotWithShape="0">
                <a:srgbClr val="205867">
                  <a:alpha val="50000"/>
                </a:srgbClr>
              </a:outerShdw>
            </a:effectLst>
          </p:spPr>
          <p:txBody>
            <a:bodyPr/>
            <a:lstStyle/>
            <a:p>
              <a:pPr algn="just">
                <a:spcAft>
                  <a:spcPts val="1000"/>
                </a:spcAft>
                <a:defRPr/>
              </a:pPr>
              <a:r>
                <a:rPr lang="uz-Cyrl-UZ" sz="1600" b="0" i="0">
                  <a:latin typeface="Times New Roman" pitchFamily="18" charset="0"/>
                </a:rPr>
                <a:t>Маърузани тинглайдилар, мустақил ўқийдилар.</a:t>
              </a:r>
              <a:endParaRPr lang="ru-RU" sz="3600"/>
            </a:p>
          </p:txBody>
        </p:sp>
        <p:sp>
          <p:nvSpPr>
            <p:cNvPr id="189462" name="Rectangle 22"/>
            <p:cNvSpPr>
              <a:spLocks noChangeArrowheads="1"/>
            </p:cNvSpPr>
            <p:nvPr/>
          </p:nvSpPr>
          <p:spPr bwMode="auto">
            <a:xfrm>
              <a:off x="6741" y="13733"/>
              <a:ext cx="4665" cy="751"/>
            </a:xfrm>
            <a:prstGeom prst="rect">
              <a:avLst/>
            </a:prstGeom>
            <a:gradFill rotWithShape="0">
              <a:gsLst>
                <a:gs pos="0">
                  <a:srgbClr val="92CDDC"/>
                </a:gs>
                <a:gs pos="50000">
                  <a:srgbClr val="DAEEF3"/>
                </a:gs>
                <a:gs pos="100000">
                  <a:srgbClr val="92CDDC"/>
                </a:gs>
              </a:gsLst>
              <a:lin ang="18900000" scaled="1"/>
            </a:gradFill>
            <a:ln w="12700">
              <a:solidFill>
                <a:srgbClr val="92CDDC"/>
              </a:solidFill>
              <a:miter lim="800000"/>
              <a:headEnd/>
              <a:tailEnd/>
            </a:ln>
            <a:effectLst>
              <a:outerShdw dist="28398" dir="3806097" algn="ctr" rotWithShape="0">
                <a:srgbClr val="205867">
                  <a:alpha val="50000"/>
                </a:srgbClr>
              </a:outerShdw>
            </a:effectLst>
          </p:spPr>
          <p:txBody>
            <a:bodyPr/>
            <a:lstStyle/>
            <a:p>
              <a:pPr algn="just">
                <a:spcAft>
                  <a:spcPts val="1000"/>
                </a:spcAft>
                <a:defRPr/>
              </a:pPr>
              <a:r>
                <a:rPr lang="uz-Cyrl-UZ" sz="1000" b="0" i="0">
                  <a:latin typeface="Times New Roman" pitchFamily="18" charset="0"/>
                </a:rPr>
                <a:t>   </a:t>
              </a:r>
              <a:r>
                <a:rPr lang="uz-Cyrl-UZ" sz="1800" b="0" i="0">
                  <a:latin typeface="Times New Roman" pitchFamily="18" charset="0"/>
                </a:rPr>
                <a:t>Мустақил/кичик гуруҳларда жадвалнинг 3 бўлимни тўлдирадилар</a:t>
              </a:r>
              <a:endParaRPr lang="ru-RU" sz="4000"/>
            </a:p>
          </p:txBody>
        </p:sp>
      </p:gr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Grp="1" noChangeArrowheads="1"/>
          </p:cNvSpPr>
          <p:nvPr>
            <p:ph type="sldNum" sz="quarter" idx="12"/>
          </p:nvPr>
        </p:nvSpPr>
        <p:spPr/>
        <p:txBody>
          <a:bodyPr/>
          <a:lstStyle/>
          <a:p>
            <a:pPr>
              <a:defRPr/>
            </a:pPr>
            <a:fld id="{378C2B37-DA74-4417-AC25-D55A0626EF0D}" type="slidenum">
              <a:rPr lang="ru-RU"/>
              <a:pPr>
                <a:defRPr/>
              </a:pPr>
              <a:t>45</a:t>
            </a:fld>
            <a:endParaRPr lang="ru-RU"/>
          </a:p>
        </p:txBody>
      </p:sp>
      <p:sp>
        <p:nvSpPr>
          <p:cNvPr id="19" name="Номер слайда 5"/>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DE0A9905-4B00-415D-A167-F899D2B26CB3}" type="slidenum">
              <a:rPr lang="ru-RU" sz="1400" b="0" i="0">
                <a:latin typeface="+mn-lt"/>
              </a:rPr>
              <a:pPr algn="r">
                <a:defRPr/>
              </a:pPr>
              <a:t>45</a:t>
            </a:fld>
            <a:endParaRPr lang="ru-RU" sz="1400" b="0" i="0">
              <a:latin typeface="+mn-lt"/>
            </a:endParaRPr>
          </a:p>
        </p:txBody>
      </p:sp>
      <p:sp>
        <p:nvSpPr>
          <p:cNvPr id="16388" name="Rectangle 2"/>
          <p:cNvSpPr>
            <a:spLocks noGrp="1" noChangeArrowheads="1"/>
          </p:cNvSpPr>
          <p:nvPr>
            <p:ph type="title"/>
          </p:nvPr>
        </p:nvSpPr>
        <p:spPr/>
        <p:txBody>
          <a:bodyPr/>
          <a:lstStyle/>
          <a:p>
            <a:pPr eaLnBrk="1" hangingPunct="1"/>
            <a:r>
              <a:rPr lang="uz-Cyrl-UZ" sz="4000" b="1" smtClean="0">
                <a:solidFill>
                  <a:schemeClr val="tx1"/>
                </a:solidFill>
              </a:rPr>
              <a:t>Б/БХ/Б  ЖАДВАЛИ</a:t>
            </a:r>
            <a:endParaRPr lang="ru-RU" sz="4000" b="1" smtClean="0">
              <a:solidFill>
                <a:schemeClr val="tx1"/>
              </a:solidFill>
            </a:endParaRPr>
          </a:p>
        </p:txBody>
      </p:sp>
      <p:graphicFrame>
        <p:nvGraphicFramePr>
          <p:cNvPr id="157801" name="Group 105"/>
          <p:cNvGraphicFramePr>
            <a:graphicFrameLocks noGrp="1"/>
          </p:cNvGraphicFramePr>
          <p:nvPr>
            <p:ph idx="1"/>
          </p:nvPr>
        </p:nvGraphicFramePr>
        <p:xfrm>
          <a:off x="1116013" y="1989138"/>
          <a:ext cx="7772400" cy="4114801"/>
        </p:xfrm>
        <a:graphic>
          <a:graphicData uri="http://schemas.openxmlformats.org/drawingml/2006/table">
            <a:tbl>
              <a:tblPr/>
              <a:tblGrid>
                <a:gridCol w="2590800"/>
                <a:gridCol w="2590800"/>
                <a:gridCol w="2590800"/>
              </a:tblGrid>
              <a:tr h="14271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Биламан</a:t>
                      </a:r>
                      <a:endParaRPr kumimoji="0" lang="uz-Cyrl-UZ" sz="4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Билишни хоҳлайман</a:t>
                      </a:r>
                      <a:endParaRPr kumimoji="0" lang="uz-Cyrl-UZ" sz="4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Билиб олдим</a:t>
                      </a:r>
                      <a:endParaRPr kumimoji="0" lang="uz-Cyrl-UZ" sz="44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876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800" b="0"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800" b="0"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800" b="0"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ver dir="l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3"/>
          <p:cNvSpPr>
            <a:spLocks noGrp="1" noChangeArrowheads="1"/>
          </p:cNvSpPr>
          <p:nvPr>
            <p:ph type="sldNum" sz="quarter" idx="12"/>
          </p:nvPr>
        </p:nvSpPr>
        <p:spPr/>
        <p:txBody>
          <a:bodyPr/>
          <a:lstStyle/>
          <a:p>
            <a:pPr>
              <a:defRPr/>
            </a:pPr>
            <a:fld id="{74CD875D-42B4-4A3C-A693-868329DB5CA8}" type="slidenum">
              <a:rPr lang="ru-RU"/>
              <a:pPr>
                <a:defRPr/>
              </a:pPr>
              <a:t>46</a:t>
            </a:fld>
            <a:endParaRPr lang="ru-RU"/>
          </a:p>
        </p:txBody>
      </p:sp>
      <p:sp>
        <p:nvSpPr>
          <p:cNvPr id="11" name="Номер слайда 6"/>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836FAA1A-153A-4556-BF6F-EDEB419A10B2}" type="slidenum">
              <a:rPr lang="ru-RU" sz="1400" b="0" i="0">
                <a:latin typeface="+mn-lt"/>
              </a:rPr>
              <a:pPr algn="r">
                <a:defRPr/>
              </a:pPr>
              <a:t>46</a:t>
            </a:fld>
            <a:endParaRPr lang="ru-RU" sz="1400" b="0" i="0">
              <a:latin typeface="+mn-lt"/>
            </a:endParaRPr>
          </a:p>
        </p:txBody>
      </p:sp>
      <p:sp>
        <p:nvSpPr>
          <p:cNvPr id="21508" name="Rectangle 2"/>
          <p:cNvSpPr>
            <a:spLocks noGrp="1" noChangeArrowheads="1"/>
          </p:cNvSpPr>
          <p:nvPr>
            <p:ph type="title"/>
          </p:nvPr>
        </p:nvSpPr>
        <p:spPr/>
        <p:txBody>
          <a:bodyPr/>
          <a:lstStyle/>
          <a:p>
            <a:pPr eaLnBrk="1" hangingPunct="1"/>
            <a:r>
              <a:rPr lang="uz-Cyrl-UZ" sz="4000" b="1" smtClean="0">
                <a:solidFill>
                  <a:schemeClr val="tx1"/>
                </a:solidFill>
              </a:rPr>
              <a:t>ВЕНН ДИАГРАММАСИ</a:t>
            </a:r>
            <a:endParaRPr lang="ru-RU" sz="4000" b="1" smtClean="0">
              <a:solidFill>
                <a:schemeClr val="tx1"/>
              </a:solidFill>
            </a:endParaRPr>
          </a:p>
        </p:txBody>
      </p:sp>
      <p:sp>
        <p:nvSpPr>
          <p:cNvPr id="21509" name="Rectangle 5"/>
          <p:cNvSpPr>
            <a:spLocks noChangeArrowheads="1"/>
          </p:cNvSpPr>
          <p:nvPr/>
        </p:nvSpPr>
        <p:spPr bwMode="auto">
          <a:xfrm>
            <a:off x="468313" y="1916113"/>
            <a:ext cx="3810000" cy="4114800"/>
          </a:xfrm>
          <a:prstGeom prst="rect">
            <a:avLst/>
          </a:prstGeom>
          <a:noFill/>
          <a:ln w="9525">
            <a:noFill/>
            <a:miter lim="800000"/>
            <a:headEnd/>
            <a:tailEnd/>
          </a:ln>
        </p:spPr>
        <p:txBody>
          <a:bodyPr/>
          <a:lstStyle/>
          <a:p>
            <a:pPr marL="342900" indent="-342900">
              <a:spcBef>
                <a:spcPct val="20000"/>
              </a:spcBef>
              <a:buFontTx/>
              <a:buBlip>
                <a:blip r:embed="rId2"/>
              </a:buBlip>
            </a:pPr>
            <a:endParaRPr lang="ru-RU" sz="2800" b="0" i="0">
              <a:latin typeface="Arial Narrow" pitchFamily="34" charset="0"/>
            </a:endParaRPr>
          </a:p>
        </p:txBody>
      </p:sp>
      <p:grpSp>
        <p:nvGrpSpPr>
          <p:cNvPr id="2" name="Group 19"/>
          <p:cNvGrpSpPr>
            <a:grpSpLocks/>
          </p:cNvGrpSpPr>
          <p:nvPr/>
        </p:nvGrpSpPr>
        <p:grpSpPr bwMode="auto">
          <a:xfrm>
            <a:off x="900113" y="1773238"/>
            <a:ext cx="7775575" cy="4535487"/>
            <a:chOff x="1500" y="8854"/>
            <a:chExt cx="9876" cy="3965"/>
          </a:xfrm>
        </p:grpSpPr>
        <p:sp>
          <p:nvSpPr>
            <p:cNvPr id="21511" name="AutoShape 20"/>
            <p:cNvSpPr>
              <a:spLocks noChangeArrowheads="1"/>
            </p:cNvSpPr>
            <p:nvPr/>
          </p:nvSpPr>
          <p:spPr bwMode="auto">
            <a:xfrm>
              <a:off x="1500" y="9371"/>
              <a:ext cx="4875" cy="3304"/>
            </a:xfrm>
            <a:prstGeom prst="rightArrowCallout">
              <a:avLst>
                <a:gd name="adj1" fmla="val 19222"/>
                <a:gd name="adj2" fmla="val 35931"/>
                <a:gd name="adj3" fmla="val 41081"/>
                <a:gd name="adj4" fmla="val 65940"/>
              </a:avLst>
            </a:prstGeom>
            <a:solidFill>
              <a:srgbClr val="99CCFF"/>
            </a:solidFill>
            <a:ln w="127000" cmpd="dbl">
              <a:solidFill>
                <a:srgbClr val="4F81BD"/>
              </a:solidFill>
              <a:miter lim="800000"/>
              <a:headEnd/>
              <a:tailEnd/>
            </a:ln>
          </p:spPr>
          <p:txBody>
            <a:bodyPr/>
            <a:lstStyle/>
            <a:p>
              <a:r>
                <a:rPr lang="uz-Cyrl-UZ" sz="1000" i="0">
                  <a:latin typeface="Times New Roman" pitchFamily="18" charset="0"/>
                </a:rPr>
                <a:t>   </a:t>
              </a:r>
              <a:r>
                <a:rPr lang="uz-Cyrl-UZ" sz="1600" i="0">
                  <a:latin typeface="Times New Roman" pitchFamily="18" charset="0"/>
                </a:rPr>
                <a:t>ВЕНН ДИАГРАММАСИ</a:t>
              </a:r>
              <a:r>
                <a:rPr lang="uz-Cyrl-UZ" sz="1600" b="0" i="0">
                  <a:latin typeface="Times New Roman" pitchFamily="18" charset="0"/>
                </a:rPr>
                <a:t> - 2 ва 3 жиҳатларни ҳамда умумий томонларини солиштириш ёки таққослаш ёки қарама-қарши қўйиш учун қўлланилади.</a:t>
              </a:r>
            </a:p>
            <a:p>
              <a:r>
                <a:rPr lang="uz-Cyrl-UZ" sz="1600" b="0" i="0">
                  <a:latin typeface="Times New Roman" pitchFamily="18" charset="0"/>
                </a:rPr>
                <a:t>   Тизимли фикрлаш, солиштириш, таққослаш, таҳлил қилиш кўникмаларини ривожлантиради.</a:t>
              </a:r>
            </a:p>
            <a:p>
              <a:endParaRPr lang="ru-RU" sz="3600"/>
            </a:p>
          </p:txBody>
        </p:sp>
        <p:sp>
          <p:nvSpPr>
            <p:cNvPr id="175125" name="AutoShape 21"/>
            <p:cNvSpPr>
              <a:spLocks noChangeArrowheads="1"/>
            </p:cNvSpPr>
            <p:nvPr/>
          </p:nvSpPr>
          <p:spPr bwMode="auto">
            <a:xfrm>
              <a:off x="6240" y="8854"/>
              <a:ext cx="4815" cy="1785"/>
            </a:xfrm>
            <a:prstGeom prst="downArrowCallout">
              <a:avLst>
                <a:gd name="adj1" fmla="val 69185"/>
                <a:gd name="adj2" fmla="val 103141"/>
                <a:gd name="adj3" fmla="val 27106"/>
                <a:gd name="adj4" fmla="val 66116"/>
              </a:avLst>
            </a:prstGeom>
            <a:gradFill rotWithShape="0">
              <a:gsLst>
                <a:gs pos="0">
                  <a:srgbClr val="95B3D7"/>
                </a:gs>
                <a:gs pos="50000">
                  <a:srgbClr val="DBE5F1"/>
                </a:gs>
                <a:gs pos="100000">
                  <a:srgbClr val="95B3D7"/>
                </a:gs>
              </a:gsLst>
              <a:lin ang="18900000" scaled="1"/>
            </a:gradFill>
            <a:ln w="12700">
              <a:solidFill>
                <a:srgbClr val="95B3D7"/>
              </a:solidFill>
              <a:miter lim="800000"/>
              <a:headEnd/>
              <a:tailEnd/>
            </a:ln>
            <a:effectLst>
              <a:outerShdw dist="28398" dir="3806097" algn="ctr" rotWithShape="0">
                <a:srgbClr val="243F60">
                  <a:alpha val="50000"/>
                </a:srgbClr>
              </a:outerShdw>
            </a:effectLst>
          </p:spPr>
          <p:txBody>
            <a:bodyPr/>
            <a:lstStyle/>
            <a:p>
              <a:pPr algn="just">
                <a:defRPr/>
              </a:pPr>
              <a:r>
                <a:rPr lang="uz-Cyrl-UZ" sz="1000" b="0" i="0">
                  <a:latin typeface="Times New Roman" pitchFamily="18" charset="0"/>
                </a:rPr>
                <a:t>   </a:t>
              </a:r>
              <a:r>
                <a:rPr lang="uz-Cyrl-UZ" sz="1600" b="0" i="0">
                  <a:latin typeface="Times New Roman" pitchFamily="18" charset="0"/>
                </a:rPr>
                <a:t>Диаграмма Венна тузиш қоидаси билан танишадилар. Алоҳида/кичик гурҳларда диаграмма Веннани тузадилар ва кесишмайдиган жойларни  (х) тўлдирадилар</a:t>
              </a:r>
              <a:endParaRPr lang="ru-RU" sz="3600"/>
            </a:p>
          </p:txBody>
        </p:sp>
        <p:sp>
          <p:nvSpPr>
            <p:cNvPr id="175126" name="AutoShape 22"/>
            <p:cNvSpPr>
              <a:spLocks noChangeArrowheads="1"/>
            </p:cNvSpPr>
            <p:nvPr/>
          </p:nvSpPr>
          <p:spPr bwMode="auto">
            <a:xfrm>
              <a:off x="6561" y="10854"/>
              <a:ext cx="4815" cy="1110"/>
            </a:xfrm>
            <a:prstGeom prst="downArrowCallout">
              <a:avLst>
                <a:gd name="adj1" fmla="val 111258"/>
                <a:gd name="adj2" fmla="val 165862"/>
                <a:gd name="adj3" fmla="val 21713"/>
                <a:gd name="adj4" fmla="val 66116"/>
              </a:avLst>
            </a:prstGeom>
            <a:gradFill rotWithShape="0">
              <a:gsLst>
                <a:gs pos="0">
                  <a:srgbClr val="95B3D7"/>
                </a:gs>
                <a:gs pos="50000">
                  <a:srgbClr val="DBE5F1"/>
                </a:gs>
                <a:gs pos="100000">
                  <a:srgbClr val="95B3D7"/>
                </a:gs>
              </a:gsLst>
              <a:lin ang="18900000" scaled="1"/>
            </a:gradFill>
            <a:ln w="12700">
              <a:solidFill>
                <a:srgbClr val="95B3D7"/>
              </a:solidFill>
              <a:miter lim="800000"/>
              <a:headEnd/>
              <a:tailEnd/>
            </a:ln>
            <a:effectLst>
              <a:outerShdw dist="28398" dir="3806097" algn="ctr" rotWithShape="0">
                <a:srgbClr val="243F60">
                  <a:alpha val="50000"/>
                </a:srgbClr>
              </a:outerShdw>
            </a:effectLst>
          </p:spPr>
          <p:txBody>
            <a:bodyPr/>
            <a:lstStyle/>
            <a:p>
              <a:pPr algn="just">
                <a:defRPr/>
              </a:pPr>
              <a:r>
                <a:rPr lang="uz-Cyrl-UZ" sz="1000" b="0" i="0">
                  <a:latin typeface="Times New Roman" pitchFamily="18" charset="0"/>
                </a:rPr>
                <a:t>   </a:t>
              </a:r>
              <a:r>
                <a:rPr lang="uz-Cyrl-UZ" sz="1600" b="0" i="0">
                  <a:latin typeface="Times New Roman" pitchFamily="18" charset="0"/>
                </a:rPr>
                <a:t>Жуфтликларга бирлашадилар, ўзларининг диаграммаларини таққослайдилар ва тўлдирадилар</a:t>
              </a:r>
              <a:endParaRPr lang="ru-RU" sz="3600"/>
            </a:p>
          </p:txBody>
        </p:sp>
        <p:sp>
          <p:nvSpPr>
            <p:cNvPr id="175127" name="Rectangle 23"/>
            <p:cNvSpPr>
              <a:spLocks noChangeArrowheads="1"/>
            </p:cNvSpPr>
            <p:nvPr/>
          </p:nvSpPr>
          <p:spPr bwMode="auto">
            <a:xfrm>
              <a:off x="6561" y="11934"/>
              <a:ext cx="4666" cy="885"/>
            </a:xfrm>
            <a:prstGeom prst="rect">
              <a:avLst/>
            </a:prstGeom>
            <a:gradFill rotWithShape="0">
              <a:gsLst>
                <a:gs pos="0">
                  <a:srgbClr val="95B3D7"/>
                </a:gs>
                <a:gs pos="50000">
                  <a:srgbClr val="DBE5F1"/>
                </a:gs>
                <a:gs pos="100000">
                  <a:srgbClr val="95B3D7"/>
                </a:gs>
              </a:gsLst>
              <a:lin ang="18900000" scaled="1"/>
            </a:gradFill>
            <a:ln w="12700">
              <a:solidFill>
                <a:srgbClr val="95B3D7"/>
              </a:solidFill>
              <a:miter lim="800000"/>
              <a:headEnd/>
              <a:tailEnd/>
            </a:ln>
            <a:effectLst>
              <a:outerShdw dist="28398" dir="3806097" algn="ctr" rotWithShape="0">
                <a:srgbClr val="243F60">
                  <a:alpha val="50000"/>
                </a:srgbClr>
              </a:outerShdw>
            </a:effectLst>
          </p:spPr>
          <p:txBody>
            <a:bodyPr/>
            <a:lstStyle/>
            <a:p>
              <a:pPr algn="just">
                <a:defRPr/>
              </a:pPr>
              <a:r>
                <a:rPr lang="uz-Cyrl-UZ" sz="1000" b="0" i="0">
                  <a:latin typeface="Times New Roman" pitchFamily="18" charset="0"/>
                </a:rPr>
                <a:t>   </a:t>
              </a:r>
              <a:r>
                <a:rPr lang="uz-Cyrl-UZ" sz="1600" b="0" i="0">
                  <a:latin typeface="Times New Roman" pitchFamily="18" charset="0"/>
                </a:rPr>
                <a:t>Доираларни кесишувчи жойида, икки/уч доиралар учун умумий бўлган, маълумотлар рўйхатини тузади.</a:t>
              </a:r>
              <a:endParaRPr lang="ru-RU" sz="3600"/>
            </a:p>
          </p:txBody>
        </p:sp>
      </p:gr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3"/>
          <p:cNvSpPr>
            <a:spLocks noGrp="1" noChangeArrowheads="1"/>
          </p:cNvSpPr>
          <p:nvPr>
            <p:ph type="sldNum" sz="quarter" idx="12"/>
          </p:nvPr>
        </p:nvSpPr>
        <p:spPr/>
        <p:txBody>
          <a:bodyPr/>
          <a:lstStyle/>
          <a:p>
            <a:pPr>
              <a:defRPr/>
            </a:pPr>
            <a:fld id="{6EB5448F-AFAB-4B1E-B4CC-AC0167D381BB}" type="slidenum">
              <a:rPr lang="ru-RU"/>
              <a:pPr>
                <a:defRPr/>
              </a:pPr>
              <a:t>47</a:t>
            </a:fld>
            <a:endParaRPr lang="ru-RU"/>
          </a:p>
        </p:txBody>
      </p:sp>
      <p:sp>
        <p:nvSpPr>
          <p:cNvPr id="12" name="Номер слайда 6"/>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963B342C-BBF3-48A3-924B-7DAEDCAE220F}" type="slidenum">
              <a:rPr lang="ru-RU" sz="1400" b="0" i="0">
                <a:latin typeface="+mn-lt"/>
              </a:rPr>
              <a:pPr algn="r">
                <a:defRPr/>
              </a:pPr>
              <a:t>47</a:t>
            </a:fld>
            <a:endParaRPr lang="ru-RU" sz="1400" b="0" i="0">
              <a:latin typeface="+mn-lt"/>
            </a:endParaRPr>
          </a:p>
        </p:txBody>
      </p:sp>
      <p:sp>
        <p:nvSpPr>
          <p:cNvPr id="22532" name="Rectangle 2"/>
          <p:cNvSpPr>
            <a:spLocks noGrp="1" noChangeArrowheads="1"/>
          </p:cNvSpPr>
          <p:nvPr>
            <p:ph type="title"/>
          </p:nvPr>
        </p:nvSpPr>
        <p:spPr>
          <a:xfrm>
            <a:off x="1639888" y="549275"/>
            <a:ext cx="7772400" cy="1008063"/>
          </a:xfrm>
          <a:noFill/>
        </p:spPr>
        <p:txBody>
          <a:bodyPr/>
          <a:lstStyle/>
          <a:p>
            <a:pPr eaLnBrk="1" hangingPunct="1"/>
            <a:r>
              <a:rPr lang="uz-Cyrl-UZ" b="1" dirty="0" smtClean="0">
                <a:solidFill>
                  <a:schemeClr val="tx1"/>
                </a:solidFill>
              </a:rPr>
              <a:t>ВЕНН ДИАГРАММАСИ</a:t>
            </a:r>
            <a:endParaRPr lang="ru-RU" b="1" dirty="0" smtClean="0">
              <a:solidFill>
                <a:schemeClr val="tx1"/>
              </a:solidFill>
            </a:endParaRPr>
          </a:p>
        </p:txBody>
      </p:sp>
      <p:sp>
        <p:nvSpPr>
          <p:cNvPr id="22533" name="Rectangle 3"/>
          <p:cNvSpPr>
            <a:spLocks noChangeArrowheads="1"/>
          </p:cNvSpPr>
          <p:nvPr/>
        </p:nvSpPr>
        <p:spPr bwMode="auto">
          <a:xfrm>
            <a:off x="0" y="2771775"/>
            <a:ext cx="9144000" cy="0"/>
          </a:xfrm>
          <a:prstGeom prst="rect">
            <a:avLst/>
          </a:prstGeom>
          <a:noFill/>
          <a:ln w="9525">
            <a:noFill/>
            <a:miter lim="800000"/>
            <a:headEnd/>
            <a:tailEnd/>
          </a:ln>
        </p:spPr>
        <p:txBody>
          <a:bodyPr wrap="none" anchor="ctr">
            <a:spAutoFit/>
          </a:bodyPr>
          <a:lstStyle/>
          <a:p>
            <a:endParaRPr lang="ru-RU"/>
          </a:p>
        </p:txBody>
      </p:sp>
      <p:grpSp>
        <p:nvGrpSpPr>
          <p:cNvPr id="2" name="Group 4"/>
          <p:cNvGrpSpPr>
            <a:grpSpLocks/>
          </p:cNvGrpSpPr>
          <p:nvPr/>
        </p:nvGrpSpPr>
        <p:grpSpPr bwMode="auto">
          <a:xfrm>
            <a:off x="1116013" y="1773238"/>
            <a:ext cx="7200900" cy="4464050"/>
            <a:chOff x="1701" y="1674"/>
            <a:chExt cx="8100" cy="4680"/>
          </a:xfrm>
        </p:grpSpPr>
        <p:sp>
          <p:nvSpPr>
            <p:cNvPr id="22535" name="Oval 5"/>
            <p:cNvSpPr>
              <a:spLocks noChangeArrowheads="1"/>
            </p:cNvSpPr>
            <p:nvPr/>
          </p:nvSpPr>
          <p:spPr bwMode="auto">
            <a:xfrm>
              <a:off x="1701" y="1674"/>
              <a:ext cx="4860" cy="4680"/>
            </a:xfrm>
            <a:prstGeom prst="ellipse">
              <a:avLst/>
            </a:prstGeom>
            <a:solidFill>
              <a:srgbClr val="FFFFFF"/>
            </a:solidFill>
            <a:ln w="9525">
              <a:solidFill>
                <a:srgbClr val="000000"/>
              </a:solidFill>
              <a:round/>
              <a:headEnd/>
              <a:tailEnd/>
            </a:ln>
          </p:spPr>
          <p:txBody>
            <a:bodyPr/>
            <a:lstStyle/>
            <a:p>
              <a:endParaRPr lang="ru-RU"/>
            </a:p>
          </p:txBody>
        </p:sp>
        <p:sp>
          <p:nvSpPr>
            <p:cNvPr id="22536" name="Oval 6"/>
            <p:cNvSpPr>
              <a:spLocks noChangeArrowheads="1"/>
            </p:cNvSpPr>
            <p:nvPr/>
          </p:nvSpPr>
          <p:spPr bwMode="auto">
            <a:xfrm>
              <a:off x="4941" y="1674"/>
              <a:ext cx="4860" cy="4680"/>
            </a:xfrm>
            <a:prstGeom prst="ellipse">
              <a:avLst/>
            </a:prstGeom>
            <a:noFill/>
            <a:ln w="9525">
              <a:solidFill>
                <a:srgbClr val="000000"/>
              </a:solidFill>
              <a:round/>
              <a:headEnd/>
              <a:tailEnd/>
            </a:ln>
          </p:spPr>
          <p:txBody>
            <a:bodyPr/>
            <a:lstStyle/>
            <a:p>
              <a:endParaRPr lang="ru-RU"/>
            </a:p>
          </p:txBody>
        </p:sp>
        <p:sp>
          <p:nvSpPr>
            <p:cNvPr id="22537" name="Text Box 7"/>
            <p:cNvSpPr txBox="1">
              <a:spLocks noChangeArrowheads="1"/>
            </p:cNvSpPr>
            <p:nvPr/>
          </p:nvSpPr>
          <p:spPr bwMode="auto">
            <a:xfrm>
              <a:off x="2241" y="2214"/>
              <a:ext cx="2700" cy="3600"/>
            </a:xfrm>
            <a:prstGeom prst="rect">
              <a:avLst/>
            </a:prstGeom>
            <a:noFill/>
            <a:ln w="9525">
              <a:noFill/>
              <a:miter lim="800000"/>
              <a:headEnd/>
              <a:tailEnd/>
            </a:ln>
          </p:spPr>
          <p:txBody>
            <a:bodyPr/>
            <a:lstStyle/>
            <a:p>
              <a:pPr algn="ctr"/>
              <a:r>
                <a:rPr lang="ru-RU" sz="1400" i="0" dirty="0">
                  <a:latin typeface="Times New Roman" pitchFamily="18" charset="0"/>
                </a:rPr>
                <a:t>«</a:t>
              </a:r>
              <a:r>
                <a:rPr lang="ru-RU" sz="1400" i="0" dirty="0" err="1">
                  <a:latin typeface="Times New Roman" pitchFamily="18" charset="0"/>
                </a:rPr>
                <a:t>Евросеть</a:t>
              </a:r>
              <a:r>
                <a:rPr lang="ru-RU" sz="1400" i="0" dirty="0">
                  <a:latin typeface="Times New Roman" pitchFamily="18" charset="0"/>
                </a:rPr>
                <a:t>»</a:t>
              </a:r>
            </a:p>
            <a:p>
              <a:r>
                <a:rPr lang="ru-RU" sz="1600" b="0" i="0" dirty="0">
                  <a:latin typeface="Times New Roman" pitchFamily="18" charset="0"/>
                </a:rPr>
                <a:t>1. </a:t>
              </a:r>
              <a:r>
                <a:rPr lang="uz-Cyrl-UZ" sz="1600" b="0" i="0" dirty="0">
                  <a:latin typeface="Times New Roman" pitchFamily="18" charset="0"/>
                </a:rPr>
                <a:t>Телефонларни қонуний кириб келиши</a:t>
              </a:r>
              <a:r>
                <a:rPr lang="ru-RU" sz="1600" b="0" i="0" dirty="0">
                  <a:latin typeface="Times New Roman" pitchFamily="18" charset="0"/>
                </a:rPr>
                <a:t> </a:t>
              </a:r>
              <a:r>
                <a:rPr lang="uz-Cyrl-UZ" sz="1600" b="0" i="0" dirty="0">
                  <a:latin typeface="Times New Roman" pitchFamily="18" charset="0"/>
                </a:rPr>
                <a:t> ва божхона сертификати-нинг мавжудлиги</a:t>
              </a:r>
              <a:endParaRPr lang="ru-RU" sz="1600" b="0" i="0" dirty="0">
                <a:latin typeface="Times New Roman" pitchFamily="18" charset="0"/>
              </a:endParaRPr>
            </a:p>
            <a:p>
              <a:r>
                <a:rPr lang="ru-RU" sz="1600" b="0" i="0" dirty="0">
                  <a:latin typeface="Times New Roman" pitchFamily="18" charset="0"/>
                </a:rPr>
                <a:t>2. </a:t>
              </a:r>
              <a:r>
                <a:rPr lang="uz-Cyrl-UZ" sz="1600" b="0" i="0" dirty="0">
                  <a:latin typeface="Times New Roman" pitchFamily="18" charset="0"/>
                </a:rPr>
                <a:t>Аппаратларнинг ички бозори учун катта хажмдаги нархлар</a:t>
              </a:r>
              <a:r>
                <a:rPr lang="ru-RU" sz="1600" b="0" i="0" dirty="0">
                  <a:latin typeface="Times New Roman" pitchFamily="18" charset="0"/>
                </a:rPr>
                <a:t> </a:t>
              </a:r>
            </a:p>
            <a:p>
              <a:r>
                <a:rPr lang="ru-RU" sz="1600" b="0" i="0" dirty="0">
                  <a:latin typeface="Times New Roman" pitchFamily="18" charset="0"/>
                </a:rPr>
                <a:t>3. </a:t>
              </a:r>
              <a:r>
                <a:rPr lang="uz-Cyrl-UZ" sz="1600" b="0" i="0" dirty="0">
                  <a:latin typeface="Times New Roman" pitchFamily="18" charset="0"/>
                </a:rPr>
                <a:t>Товарларнинг сифат кафолати мавжуд</a:t>
              </a:r>
            </a:p>
            <a:p>
              <a:r>
                <a:rPr lang="ru-RU" sz="1600" b="0" i="0" dirty="0">
                  <a:latin typeface="Times New Roman" pitchFamily="18" charset="0"/>
                </a:rPr>
                <a:t>4. </a:t>
              </a:r>
              <a:r>
                <a:rPr lang="uz-Cyrl-UZ" sz="1600" b="0" i="0" dirty="0">
                  <a:latin typeface="Times New Roman" pitchFamily="18" charset="0"/>
                </a:rPr>
                <a:t>Уяли алоқа аппаратлари турли туман навларини мавжудлиги</a:t>
              </a:r>
            </a:p>
            <a:p>
              <a:pPr algn="ctr"/>
              <a:endParaRPr lang="ru-RU" sz="1600" b="0" i="0" dirty="0">
                <a:latin typeface="Times New Roman" pitchFamily="18" charset="0"/>
              </a:endParaRPr>
            </a:p>
            <a:p>
              <a:pPr algn="just"/>
              <a:endParaRPr lang="ru-RU" sz="1400" b="0" i="0" dirty="0">
                <a:latin typeface="Times New Roman" pitchFamily="18" charset="0"/>
              </a:endParaRPr>
            </a:p>
            <a:p>
              <a:endParaRPr lang="ru-RU" dirty="0"/>
            </a:p>
          </p:txBody>
        </p:sp>
        <p:sp>
          <p:nvSpPr>
            <p:cNvPr id="22538" name="Text Box 8"/>
            <p:cNvSpPr txBox="1">
              <a:spLocks noChangeArrowheads="1"/>
            </p:cNvSpPr>
            <p:nvPr/>
          </p:nvSpPr>
          <p:spPr bwMode="auto">
            <a:xfrm>
              <a:off x="5100" y="3114"/>
              <a:ext cx="1281" cy="1800"/>
            </a:xfrm>
            <a:prstGeom prst="rect">
              <a:avLst/>
            </a:prstGeom>
            <a:noFill/>
            <a:ln w="9525">
              <a:noFill/>
              <a:miter lim="800000"/>
              <a:headEnd/>
              <a:tailEnd/>
            </a:ln>
          </p:spPr>
          <p:txBody>
            <a:bodyPr lIns="0" tIns="0" rIns="0" bIns="0"/>
            <a:lstStyle/>
            <a:p>
              <a:pPr algn="ctr"/>
              <a:r>
                <a:rPr lang="uz-Cyrl-UZ" sz="1600" b="0" i="0">
                  <a:latin typeface="Times New Roman" pitchFamily="18" charset="0"/>
                </a:rPr>
                <a:t>Уяли алоқа аппаратлари турли туман навларини мавжудлиги</a:t>
              </a:r>
            </a:p>
            <a:p>
              <a:endParaRPr lang="ru-RU" sz="3200"/>
            </a:p>
          </p:txBody>
        </p:sp>
        <p:sp>
          <p:nvSpPr>
            <p:cNvPr id="22539" name="Text Box 9"/>
            <p:cNvSpPr txBox="1">
              <a:spLocks noChangeArrowheads="1"/>
            </p:cNvSpPr>
            <p:nvPr/>
          </p:nvSpPr>
          <p:spPr bwMode="auto">
            <a:xfrm>
              <a:off x="6561" y="2214"/>
              <a:ext cx="2520" cy="3420"/>
            </a:xfrm>
            <a:prstGeom prst="rect">
              <a:avLst/>
            </a:prstGeom>
            <a:noFill/>
            <a:ln w="9525">
              <a:noFill/>
              <a:miter lim="800000"/>
              <a:headEnd/>
              <a:tailEnd/>
            </a:ln>
          </p:spPr>
          <p:txBody>
            <a:bodyPr/>
            <a:lstStyle/>
            <a:p>
              <a:pPr algn="ctr"/>
              <a:r>
                <a:rPr lang="ru-RU" sz="1600" i="0">
                  <a:latin typeface="Times New Roman" pitchFamily="18" charset="0"/>
                </a:rPr>
                <a:t>Навои кўчасидаги </a:t>
              </a:r>
              <a:r>
                <a:rPr lang="uz-Cyrl-UZ" sz="1600" i="0">
                  <a:latin typeface="Times New Roman" pitchFamily="18" charset="0"/>
                </a:rPr>
                <a:t>савдо расталари</a:t>
              </a:r>
            </a:p>
            <a:p>
              <a:r>
                <a:rPr lang="ru-RU" sz="1600" b="0" i="0">
                  <a:latin typeface="Times New Roman" pitchFamily="18" charset="0"/>
                </a:rPr>
                <a:t>1. </a:t>
              </a:r>
              <a:r>
                <a:rPr lang="uz-Cyrl-UZ" sz="1600" b="0" i="0">
                  <a:latin typeface="Times New Roman" pitchFamily="18" charset="0"/>
                </a:rPr>
                <a:t>Қалбаки апаратларнинг мавжудлиги</a:t>
              </a:r>
            </a:p>
            <a:p>
              <a:r>
                <a:rPr lang="ru-RU" sz="1600" b="0" i="0">
                  <a:latin typeface="Times New Roman" pitchFamily="18" charset="0"/>
                </a:rPr>
                <a:t>2. </a:t>
              </a:r>
              <a:r>
                <a:rPr lang="uz-Cyrl-UZ" sz="1600" b="0" i="0">
                  <a:latin typeface="Times New Roman" pitchFamily="18" charset="0"/>
                </a:rPr>
                <a:t>Ички бозор учун ўртача нархлар</a:t>
              </a:r>
            </a:p>
            <a:p>
              <a:r>
                <a:rPr lang="ru-RU" sz="1600" b="0" i="0">
                  <a:latin typeface="Times New Roman" pitchFamily="18" charset="0"/>
                </a:rPr>
                <a:t>3. </a:t>
              </a:r>
              <a:r>
                <a:rPr lang="uz-Cyrl-UZ" sz="1600" b="0" i="0">
                  <a:latin typeface="Times New Roman" pitchFamily="18" charset="0"/>
                </a:rPr>
                <a:t>Товарларнинг сифат кафолати мавжуд эмас</a:t>
              </a:r>
              <a:endParaRPr lang="ru-RU" sz="1600" b="0" i="0">
                <a:latin typeface="Times New Roman" pitchFamily="18" charset="0"/>
              </a:endParaRPr>
            </a:p>
            <a:p>
              <a:r>
                <a:rPr lang="ru-RU" sz="1600" b="0" i="0">
                  <a:latin typeface="Times New Roman" pitchFamily="18" charset="0"/>
                </a:rPr>
                <a:t>4. </a:t>
              </a:r>
              <a:r>
                <a:rPr lang="uz-Cyrl-UZ" sz="1600" b="0" i="0">
                  <a:latin typeface="Times New Roman" pitchFamily="18" charset="0"/>
                </a:rPr>
                <a:t>Уяли алоқа аппаратлари турли туман навларини мавжудлиги</a:t>
              </a:r>
            </a:p>
            <a:p>
              <a:pPr algn="ctr"/>
              <a:endParaRPr lang="ru-RU" sz="1600" b="0" i="0">
                <a:latin typeface="Times New Roman" pitchFamily="18" charset="0"/>
              </a:endParaRPr>
            </a:p>
            <a:p>
              <a:endParaRPr lang="ru-RU" sz="3200"/>
            </a:p>
          </p:txBody>
        </p:sp>
      </p:gr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3"/>
          <p:cNvSpPr>
            <a:spLocks noGrp="1" noChangeArrowheads="1"/>
          </p:cNvSpPr>
          <p:nvPr>
            <p:ph type="sldNum" sz="quarter" idx="12"/>
          </p:nvPr>
        </p:nvSpPr>
        <p:spPr/>
        <p:txBody>
          <a:bodyPr/>
          <a:lstStyle/>
          <a:p>
            <a:pPr>
              <a:defRPr/>
            </a:pPr>
            <a:fld id="{0D5F7C2C-623C-4C31-84D7-043905AF75DE}" type="slidenum">
              <a:rPr lang="ru-RU"/>
              <a:pPr>
                <a:defRPr/>
              </a:pPr>
              <a:t>48</a:t>
            </a:fld>
            <a:endParaRPr lang="ru-RU"/>
          </a:p>
        </p:txBody>
      </p:sp>
      <p:sp>
        <p:nvSpPr>
          <p:cNvPr id="12" name="Номер слайда 5"/>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3A585453-B41E-42EF-944C-1A4BD2778574}" type="slidenum">
              <a:rPr lang="ru-RU" sz="1400" b="0" i="0">
                <a:latin typeface="+mn-lt"/>
              </a:rPr>
              <a:pPr algn="r">
                <a:defRPr/>
              </a:pPr>
              <a:t>48</a:t>
            </a:fld>
            <a:endParaRPr lang="ru-RU" sz="1400" b="0" i="0">
              <a:latin typeface="+mn-lt"/>
            </a:endParaRPr>
          </a:p>
        </p:txBody>
      </p:sp>
      <p:sp>
        <p:nvSpPr>
          <p:cNvPr id="23556" name="Rectangle 2"/>
          <p:cNvSpPr>
            <a:spLocks noGrp="1" noChangeArrowheads="1"/>
          </p:cNvSpPr>
          <p:nvPr>
            <p:ph type="title"/>
          </p:nvPr>
        </p:nvSpPr>
        <p:spPr/>
        <p:txBody>
          <a:bodyPr/>
          <a:lstStyle/>
          <a:p>
            <a:pPr eaLnBrk="1" hangingPunct="1"/>
            <a:r>
              <a:rPr lang="uz-Cyrl-UZ" b="1" smtClean="0">
                <a:solidFill>
                  <a:schemeClr val="tx1"/>
                </a:solidFill>
              </a:rPr>
              <a:t>Т – жадвал</a:t>
            </a:r>
            <a:endParaRPr lang="ru-RU" b="1" smtClean="0">
              <a:solidFill>
                <a:schemeClr val="tx1"/>
              </a:solidFill>
            </a:endParaRPr>
          </a:p>
        </p:txBody>
      </p:sp>
      <p:grpSp>
        <p:nvGrpSpPr>
          <p:cNvPr id="2" name="Group 4"/>
          <p:cNvGrpSpPr>
            <a:grpSpLocks/>
          </p:cNvGrpSpPr>
          <p:nvPr/>
        </p:nvGrpSpPr>
        <p:grpSpPr bwMode="auto">
          <a:xfrm>
            <a:off x="323850" y="1773238"/>
            <a:ext cx="8208963" cy="4872037"/>
            <a:chOff x="1581" y="7753"/>
            <a:chExt cx="9120" cy="4579"/>
          </a:xfrm>
        </p:grpSpPr>
        <p:sp>
          <p:nvSpPr>
            <p:cNvPr id="23558" name="AutoShape 5"/>
            <p:cNvSpPr>
              <a:spLocks noChangeArrowheads="1"/>
            </p:cNvSpPr>
            <p:nvPr/>
          </p:nvSpPr>
          <p:spPr bwMode="auto">
            <a:xfrm>
              <a:off x="1581" y="8874"/>
              <a:ext cx="3722" cy="2160"/>
            </a:xfrm>
            <a:prstGeom prst="roundRect">
              <a:avLst>
                <a:gd name="adj" fmla="val 1671"/>
              </a:avLst>
            </a:prstGeom>
            <a:solidFill>
              <a:srgbClr val="99CCFF"/>
            </a:solidFill>
            <a:ln w="3810">
              <a:solidFill>
                <a:srgbClr val="000000"/>
              </a:solidFill>
              <a:round/>
              <a:headEnd/>
              <a:tailEnd/>
            </a:ln>
          </p:spPr>
          <p:txBody>
            <a:bodyPr/>
            <a:lstStyle/>
            <a:p>
              <a:pPr algn="just"/>
              <a:r>
                <a:rPr lang="uz-Cyrl-UZ" sz="1800" i="0"/>
                <a:t>Т – жадвал</a:t>
              </a:r>
            </a:p>
            <a:p>
              <a:pPr algn="just"/>
              <a:r>
                <a:rPr lang="uz-Cyrl-UZ" sz="1800" i="0"/>
                <a:t> </a:t>
              </a:r>
              <a:r>
                <a:rPr lang="uz-Cyrl-UZ" sz="1800" b="0" i="0"/>
                <a:t>- бита концепция (маълумот)нинг жиҳати ўзаро солиштириш ёки уларни (ҳа/йўқ, ҳа/қарши) учун.</a:t>
              </a:r>
            </a:p>
            <a:p>
              <a:pPr algn="just"/>
              <a:r>
                <a:rPr lang="uz-Cyrl-UZ" sz="1800" b="0" i="0"/>
                <a:t>Танқидий мушоҳада ривожлантиради</a:t>
              </a:r>
              <a:endParaRPr lang="ru-RU" sz="3600"/>
            </a:p>
          </p:txBody>
        </p:sp>
        <p:sp>
          <p:nvSpPr>
            <p:cNvPr id="23559" name="AutoShape 6"/>
            <p:cNvSpPr>
              <a:spLocks noChangeArrowheads="1"/>
            </p:cNvSpPr>
            <p:nvPr/>
          </p:nvSpPr>
          <p:spPr bwMode="auto">
            <a:xfrm>
              <a:off x="5841" y="7753"/>
              <a:ext cx="4860" cy="829"/>
            </a:xfrm>
            <a:prstGeom prst="roundRect">
              <a:avLst>
                <a:gd name="adj" fmla="val 7250"/>
              </a:avLst>
            </a:prstGeom>
            <a:solidFill>
              <a:srgbClr val="99CCFF"/>
            </a:solidFill>
            <a:ln w="3810">
              <a:solidFill>
                <a:srgbClr val="000000"/>
              </a:solidFill>
              <a:round/>
              <a:headEnd/>
              <a:tailEnd/>
            </a:ln>
          </p:spPr>
          <p:txBody>
            <a:bodyPr/>
            <a:lstStyle/>
            <a:p>
              <a:pPr algn="just"/>
              <a:r>
                <a:rPr lang="uz-Cyrl-UZ" sz="1800" b="0" i="0"/>
                <a:t>Т – жадвал қоидалари танишилади. Якка тартибда расмийлаштирилади</a:t>
              </a:r>
              <a:endParaRPr lang="ru-RU" sz="3600"/>
            </a:p>
          </p:txBody>
        </p:sp>
        <p:sp>
          <p:nvSpPr>
            <p:cNvPr id="23560" name="AutoShape 7"/>
            <p:cNvSpPr>
              <a:spLocks noChangeArrowheads="1"/>
            </p:cNvSpPr>
            <p:nvPr/>
          </p:nvSpPr>
          <p:spPr bwMode="auto">
            <a:xfrm>
              <a:off x="5841" y="8710"/>
              <a:ext cx="4860" cy="1574"/>
            </a:xfrm>
            <a:prstGeom prst="roundRect">
              <a:avLst>
                <a:gd name="adj" fmla="val 2685"/>
              </a:avLst>
            </a:prstGeom>
            <a:solidFill>
              <a:srgbClr val="99CCFF"/>
            </a:solidFill>
            <a:ln w="3810">
              <a:solidFill>
                <a:srgbClr val="000000"/>
              </a:solidFill>
              <a:round/>
              <a:headEnd/>
              <a:tailEnd/>
            </a:ln>
          </p:spPr>
          <p:txBody>
            <a:bodyPr/>
            <a:lstStyle/>
            <a:p>
              <a:pPr algn="just"/>
              <a:r>
                <a:rPr lang="uz-Cyrl-UZ" sz="1800" b="0" i="0"/>
                <a:t>Ажратилган вақт оралиғида тартибда (жуфтликда) тўлдиради, унинг чап томонига сабаблари ёзилади, ўнг томонига эса чап томонда ифода қарама – қарши ғоялар, омиллар ва шу кабилар.</a:t>
              </a:r>
              <a:endParaRPr lang="ru-RU" sz="1800" b="0" i="0"/>
            </a:p>
          </p:txBody>
        </p:sp>
        <p:sp>
          <p:nvSpPr>
            <p:cNvPr id="23561" name="AutoShape 8"/>
            <p:cNvSpPr>
              <a:spLocks noChangeArrowheads="1"/>
            </p:cNvSpPr>
            <p:nvPr/>
          </p:nvSpPr>
          <p:spPr bwMode="auto">
            <a:xfrm>
              <a:off x="5841" y="10502"/>
              <a:ext cx="4860" cy="829"/>
            </a:xfrm>
            <a:prstGeom prst="roundRect">
              <a:avLst>
                <a:gd name="adj" fmla="val 7250"/>
              </a:avLst>
            </a:prstGeom>
            <a:solidFill>
              <a:srgbClr val="99CCFF"/>
            </a:solidFill>
            <a:ln w="3810">
              <a:solidFill>
                <a:srgbClr val="000000"/>
              </a:solidFill>
              <a:round/>
              <a:headEnd/>
              <a:tailEnd/>
            </a:ln>
          </p:spPr>
          <p:txBody>
            <a:bodyPr/>
            <a:lstStyle/>
            <a:p>
              <a:pPr algn="just"/>
              <a:r>
                <a:rPr lang="uz-Cyrl-UZ" sz="1800" b="0" i="0"/>
                <a:t>Жадваллар жуфтликда (гуруҳда) таққосланиши тўлдирилиши </a:t>
              </a:r>
              <a:endParaRPr lang="ru-RU" sz="1800" b="0" i="0"/>
            </a:p>
          </p:txBody>
        </p:sp>
        <p:sp>
          <p:nvSpPr>
            <p:cNvPr id="23562" name="Freeform 9"/>
            <p:cNvSpPr>
              <a:spLocks/>
            </p:cNvSpPr>
            <p:nvPr/>
          </p:nvSpPr>
          <p:spPr bwMode="auto">
            <a:xfrm>
              <a:off x="5301" y="9054"/>
              <a:ext cx="537" cy="1640"/>
            </a:xfrm>
            <a:custGeom>
              <a:avLst/>
              <a:gdLst>
                <a:gd name="T0" fmla="*/ 0 w 537"/>
                <a:gd name="T1" fmla="*/ 1368 h 1640"/>
                <a:gd name="T2" fmla="*/ 300 w 537"/>
                <a:gd name="T3" fmla="*/ 1368 h 1640"/>
                <a:gd name="T4" fmla="*/ 300 w 537"/>
                <a:gd name="T5" fmla="*/ 1640 h 1640"/>
                <a:gd name="T6" fmla="*/ 537 w 537"/>
                <a:gd name="T7" fmla="*/ 823 h 1640"/>
                <a:gd name="T8" fmla="*/ 300 w 537"/>
                <a:gd name="T9" fmla="*/ 0 h 1640"/>
                <a:gd name="T10" fmla="*/ 300 w 537"/>
                <a:gd name="T11" fmla="*/ 273 h 1640"/>
                <a:gd name="T12" fmla="*/ 0 w 537"/>
                <a:gd name="T13" fmla="*/ 273 h 1640"/>
                <a:gd name="T14" fmla="*/ 0 w 537"/>
                <a:gd name="T15" fmla="*/ 823 h 1640"/>
                <a:gd name="T16" fmla="*/ 0 w 537"/>
                <a:gd name="T17" fmla="*/ 1368 h 16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37"/>
                <a:gd name="T28" fmla="*/ 0 h 1640"/>
                <a:gd name="T29" fmla="*/ 537 w 537"/>
                <a:gd name="T30" fmla="*/ 1640 h 16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37" h="1640">
                  <a:moveTo>
                    <a:pt x="0" y="1368"/>
                  </a:moveTo>
                  <a:lnTo>
                    <a:pt x="300" y="1368"/>
                  </a:lnTo>
                  <a:lnTo>
                    <a:pt x="300" y="1640"/>
                  </a:lnTo>
                  <a:lnTo>
                    <a:pt x="537" y="823"/>
                  </a:lnTo>
                  <a:lnTo>
                    <a:pt x="300" y="0"/>
                  </a:lnTo>
                  <a:lnTo>
                    <a:pt x="300" y="273"/>
                  </a:lnTo>
                  <a:lnTo>
                    <a:pt x="0" y="273"/>
                  </a:lnTo>
                  <a:lnTo>
                    <a:pt x="0" y="823"/>
                  </a:lnTo>
                  <a:lnTo>
                    <a:pt x="0" y="1368"/>
                  </a:lnTo>
                  <a:close/>
                </a:path>
              </a:pathLst>
            </a:custGeom>
            <a:solidFill>
              <a:srgbClr val="99CCFF"/>
            </a:solidFill>
            <a:ln w="9525">
              <a:solidFill>
                <a:srgbClr val="000000"/>
              </a:solidFill>
              <a:round/>
              <a:headEnd/>
              <a:tailEnd/>
            </a:ln>
          </p:spPr>
          <p:txBody>
            <a:bodyPr/>
            <a:lstStyle/>
            <a:p>
              <a:endParaRPr lang="ru-RU"/>
            </a:p>
          </p:txBody>
        </p:sp>
        <p:sp>
          <p:nvSpPr>
            <p:cNvPr id="23563" name="AutoShape 10"/>
            <p:cNvSpPr>
              <a:spLocks noChangeArrowheads="1"/>
            </p:cNvSpPr>
            <p:nvPr/>
          </p:nvSpPr>
          <p:spPr bwMode="auto">
            <a:xfrm>
              <a:off x="5841" y="11503"/>
              <a:ext cx="4860" cy="829"/>
            </a:xfrm>
            <a:prstGeom prst="roundRect">
              <a:avLst>
                <a:gd name="adj" fmla="val 7250"/>
              </a:avLst>
            </a:prstGeom>
            <a:solidFill>
              <a:srgbClr val="99CCFF"/>
            </a:solidFill>
            <a:ln w="3810">
              <a:solidFill>
                <a:srgbClr val="000000"/>
              </a:solidFill>
              <a:round/>
              <a:headEnd/>
              <a:tailEnd/>
            </a:ln>
          </p:spPr>
          <p:txBody>
            <a:bodyPr/>
            <a:lstStyle/>
            <a:p>
              <a:r>
                <a:rPr lang="uz-Cyrl-UZ" sz="1800" b="0" i="0"/>
                <a:t>Барча ўқув гуруҳи ягона Т – тузади.</a:t>
              </a:r>
              <a:endParaRPr lang="ru-RU" sz="3600"/>
            </a:p>
          </p:txBody>
        </p:sp>
      </p:gr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Grp="1" noChangeArrowheads="1"/>
          </p:cNvSpPr>
          <p:nvPr>
            <p:ph type="sldNum" sz="quarter" idx="12"/>
          </p:nvPr>
        </p:nvSpPr>
        <p:spPr/>
        <p:txBody>
          <a:bodyPr/>
          <a:lstStyle/>
          <a:p>
            <a:pPr>
              <a:defRPr/>
            </a:pPr>
            <a:fld id="{A2A80E6E-F341-40C9-B466-0203259B9A2B}" type="slidenum">
              <a:rPr lang="ru-RU"/>
              <a:pPr>
                <a:defRPr/>
              </a:pPr>
              <a:t>49</a:t>
            </a:fld>
            <a:endParaRPr lang="ru-RU"/>
          </a:p>
        </p:txBody>
      </p:sp>
      <p:sp>
        <p:nvSpPr>
          <p:cNvPr id="28" name="Номер слайда 5"/>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8A6AB829-967A-4E14-9A30-9F5E3E8E3D17}" type="slidenum">
              <a:rPr lang="ru-RU" sz="1400" b="0" i="0">
                <a:latin typeface="+mn-lt"/>
              </a:rPr>
              <a:pPr algn="r">
                <a:defRPr/>
              </a:pPr>
              <a:t>49</a:t>
            </a:fld>
            <a:endParaRPr lang="ru-RU" sz="1400" b="0" i="0">
              <a:latin typeface="+mn-lt"/>
            </a:endParaRPr>
          </a:p>
        </p:txBody>
      </p:sp>
      <p:sp>
        <p:nvSpPr>
          <p:cNvPr id="24580" name="Rectangle 2"/>
          <p:cNvSpPr>
            <a:spLocks noGrp="1" noChangeArrowheads="1"/>
          </p:cNvSpPr>
          <p:nvPr>
            <p:ph type="title"/>
          </p:nvPr>
        </p:nvSpPr>
        <p:spPr>
          <a:xfrm>
            <a:off x="1371600" y="476250"/>
            <a:ext cx="7772400" cy="1143000"/>
          </a:xfrm>
        </p:spPr>
        <p:txBody>
          <a:bodyPr/>
          <a:lstStyle/>
          <a:p>
            <a:pPr eaLnBrk="1" hangingPunct="1"/>
            <a:endParaRPr lang="ru-RU" sz="2400" b="1" dirty="0" smtClean="0"/>
          </a:p>
        </p:txBody>
      </p:sp>
      <p:graphicFrame>
        <p:nvGraphicFramePr>
          <p:cNvPr id="239619" name="Group 3"/>
          <p:cNvGraphicFramePr>
            <a:graphicFrameLocks noGrp="1"/>
          </p:cNvGraphicFramePr>
          <p:nvPr>
            <p:ph idx="1"/>
          </p:nvPr>
        </p:nvGraphicFramePr>
        <p:xfrm>
          <a:off x="685800" y="1981200"/>
          <a:ext cx="7772400" cy="4114801"/>
        </p:xfrm>
        <a:graphic>
          <a:graphicData uri="http://schemas.openxmlformats.org/drawingml/2006/table">
            <a:tbl>
              <a:tblPr/>
              <a:tblGrid>
                <a:gridCol w="3941763"/>
                <a:gridCol w="3830637"/>
              </a:tblGrid>
              <a:tr h="4048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1" u="none" strike="noStrike" cap="none" normalizeH="0" baseline="0" dirty="0" smtClean="0">
                          <a:ln>
                            <a:noFill/>
                          </a:ln>
                          <a:solidFill>
                            <a:schemeClr val="tx1"/>
                          </a:solidFill>
                          <a:effectLst/>
                          <a:latin typeface="Times New Roman" pitchFamily="18" charset="0"/>
                          <a:cs typeface="Times New Roman" pitchFamily="18" charset="0"/>
                        </a:rPr>
                        <a:t>Афзалликлар</a:t>
                      </a:r>
                      <a:endParaRPr kumimoji="0" lang="uz-Cyrl-UZ" sz="16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b="0" i="1" u="none" strike="noStrike" cap="none" normalizeH="0" baseline="0" smtClean="0">
                          <a:ln>
                            <a:noFill/>
                          </a:ln>
                          <a:solidFill>
                            <a:schemeClr val="tx1"/>
                          </a:solidFill>
                          <a:effectLst/>
                          <a:latin typeface="Times New Roman" pitchFamily="18" charset="0"/>
                          <a:cs typeface="Times New Roman" pitchFamily="18" charset="0"/>
                        </a:rPr>
                        <a:t>Камчиликлар </a:t>
                      </a:r>
                      <a:endParaRPr kumimoji="0" lang="uz-Cyrl-UZ" sz="16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8580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uz-Cyrl-UZ" sz="16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uz-Cyrl-UZ" sz="16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3225">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uz-Cyrl-UZ" sz="16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uz-Cyrl-UZ" sz="16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68375">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uz-Cyrl-UZ" sz="16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uz-Cyrl-UZ" sz="16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66788">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uz-Cyrl-UZ" sz="16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uz-Cyrl-UZ" sz="16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8580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uz-Cyrl-UZ" sz="16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uz-Cyrl-UZ" sz="16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cover dir="l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3"/>
          <p:cNvSpPr>
            <a:spLocks noGrp="1" noChangeArrowheads="1"/>
          </p:cNvSpPr>
          <p:nvPr>
            <p:ph type="sldNum" sz="quarter" idx="12"/>
          </p:nvPr>
        </p:nvSpPr>
        <p:spPr/>
        <p:txBody>
          <a:bodyPr/>
          <a:lstStyle/>
          <a:p>
            <a:pPr>
              <a:defRPr/>
            </a:pPr>
            <a:fld id="{B66AFCD3-FE4C-4452-B870-563DB06AAD17}" type="slidenum">
              <a:rPr lang="ru-RU"/>
              <a:pPr>
                <a:defRPr/>
              </a:pPr>
              <a:t>50</a:t>
            </a:fld>
            <a:endParaRPr lang="ru-RU"/>
          </a:p>
        </p:txBody>
      </p:sp>
      <p:sp>
        <p:nvSpPr>
          <p:cNvPr id="11" name="Номер слайда 3"/>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BDD63330-DE7B-4D01-95B2-889FC793FCBB}" type="slidenum">
              <a:rPr lang="ru-RU" sz="1400" b="0" i="0">
                <a:latin typeface="+mn-lt"/>
              </a:rPr>
              <a:pPr algn="r">
                <a:defRPr/>
              </a:pPr>
              <a:t>50</a:t>
            </a:fld>
            <a:endParaRPr lang="ru-RU" sz="1400" b="0" i="0">
              <a:latin typeface="+mn-lt"/>
            </a:endParaRPr>
          </a:p>
        </p:txBody>
      </p:sp>
      <p:sp>
        <p:nvSpPr>
          <p:cNvPr id="27652" name="Text Box 2"/>
          <p:cNvSpPr txBox="1">
            <a:spLocks noChangeArrowheads="1"/>
          </p:cNvSpPr>
          <p:nvPr/>
        </p:nvSpPr>
        <p:spPr bwMode="auto">
          <a:xfrm>
            <a:off x="539750" y="476250"/>
            <a:ext cx="8064500" cy="366713"/>
          </a:xfrm>
          <a:prstGeom prst="rect">
            <a:avLst/>
          </a:prstGeom>
          <a:noFill/>
          <a:ln w="9525">
            <a:noFill/>
            <a:miter lim="800000"/>
            <a:headEnd/>
            <a:tailEnd/>
          </a:ln>
        </p:spPr>
        <p:txBody>
          <a:bodyPr>
            <a:spAutoFit/>
          </a:bodyPr>
          <a:lstStyle/>
          <a:p>
            <a:pPr>
              <a:spcBef>
                <a:spcPct val="50000"/>
              </a:spcBef>
            </a:pPr>
            <a:endParaRPr lang="ru-RU" sz="1800" b="0" i="0">
              <a:latin typeface="Arial" pitchFamily="34" charset="0"/>
            </a:endParaRPr>
          </a:p>
        </p:txBody>
      </p:sp>
      <p:grpSp>
        <p:nvGrpSpPr>
          <p:cNvPr id="2" name="Group 3"/>
          <p:cNvGrpSpPr>
            <a:grpSpLocks/>
          </p:cNvGrpSpPr>
          <p:nvPr/>
        </p:nvGrpSpPr>
        <p:grpSpPr bwMode="auto">
          <a:xfrm>
            <a:off x="395288" y="1700213"/>
            <a:ext cx="8496300" cy="4826000"/>
            <a:chOff x="1155" y="6616"/>
            <a:chExt cx="9885" cy="4702"/>
          </a:xfrm>
        </p:grpSpPr>
        <p:sp>
          <p:nvSpPr>
            <p:cNvPr id="27655" name="AutoShape 4"/>
            <p:cNvSpPr>
              <a:spLocks noChangeArrowheads="1"/>
            </p:cNvSpPr>
            <p:nvPr/>
          </p:nvSpPr>
          <p:spPr bwMode="auto">
            <a:xfrm>
              <a:off x="1155" y="8349"/>
              <a:ext cx="4875" cy="2475"/>
            </a:xfrm>
            <a:prstGeom prst="rightArrowCallout">
              <a:avLst>
                <a:gd name="adj1" fmla="val 21389"/>
                <a:gd name="adj2" fmla="val 35931"/>
                <a:gd name="adj3" fmla="val 63112"/>
                <a:gd name="adj4" fmla="val 65940"/>
              </a:avLst>
            </a:prstGeom>
            <a:solidFill>
              <a:srgbClr val="CCFFFF"/>
            </a:solidFill>
            <a:ln w="127000" cmpd="dbl">
              <a:solidFill>
                <a:srgbClr val="4F81BD"/>
              </a:solidFill>
              <a:miter lim="800000"/>
              <a:headEnd/>
              <a:tailEnd/>
            </a:ln>
          </p:spPr>
          <p:txBody>
            <a:bodyPr/>
            <a:lstStyle/>
            <a:p>
              <a:r>
                <a:rPr lang="uz-Cyrl-UZ" sz="1200" i="0">
                  <a:latin typeface="Times New Roman" pitchFamily="18" charset="0"/>
                </a:rPr>
                <a:t>   </a:t>
              </a:r>
              <a:r>
                <a:rPr lang="uz-Cyrl-UZ" sz="1800" i="0">
                  <a:latin typeface="Times New Roman" pitchFamily="18" charset="0"/>
                </a:rPr>
                <a:t>“Нима учун” схемаси-</a:t>
              </a:r>
              <a:r>
                <a:rPr lang="uz-Cyrl-UZ" sz="1600" b="0" i="0">
                  <a:latin typeface="Times New Roman" pitchFamily="18" charset="0"/>
                </a:rPr>
                <a:t>муаммонинг дастлабки сабабларини аниқлаш бўйича фикрлар занжири</a:t>
              </a:r>
              <a:r>
                <a:rPr lang="uz-Cyrl-UZ" sz="1800" b="0" i="0">
                  <a:latin typeface="Times New Roman" pitchFamily="18" charset="0"/>
                </a:rPr>
                <a:t>.</a:t>
              </a:r>
              <a:endParaRPr lang="uz-Cyrl-UZ" sz="1800" i="0">
                <a:latin typeface="Times New Roman" pitchFamily="18" charset="0"/>
              </a:endParaRPr>
            </a:p>
            <a:p>
              <a:r>
                <a:rPr lang="uz-Cyrl-UZ" sz="1600" b="0" i="0">
                  <a:latin typeface="Times New Roman" pitchFamily="18" charset="0"/>
                </a:rPr>
                <a:t>    Тизимли, ижодий, таҳлилий фикрлашни ривожлантиради ва фаоллаштиради.</a:t>
              </a:r>
              <a:endParaRPr lang="ru-RU" sz="2800" b="0" i="0">
                <a:latin typeface="Arial" pitchFamily="34" charset="0"/>
              </a:endParaRPr>
            </a:p>
          </p:txBody>
        </p:sp>
        <p:sp>
          <p:nvSpPr>
            <p:cNvPr id="201733" name="AutoShape 5"/>
            <p:cNvSpPr>
              <a:spLocks noChangeArrowheads="1"/>
            </p:cNvSpPr>
            <p:nvPr/>
          </p:nvSpPr>
          <p:spPr bwMode="auto">
            <a:xfrm>
              <a:off x="6134" y="6616"/>
              <a:ext cx="4815" cy="2551"/>
            </a:xfrm>
            <a:prstGeom prst="downArrowCallout">
              <a:avLst>
                <a:gd name="adj1" fmla="val 48430"/>
                <a:gd name="adj2" fmla="val 72199"/>
                <a:gd name="adj3" fmla="val 27106"/>
                <a:gd name="adj4" fmla="val 66116"/>
              </a:avLst>
            </a:prstGeom>
            <a:gradFill rotWithShape="0">
              <a:gsLst>
                <a:gs pos="0">
                  <a:srgbClr val="95B3D7"/>
                </a:gs>
                <a:gs pos="50000">
                  <a:srgbClr val="DBE5F1"/>
                </a:gs>
                <a:gs pos="100000">
                  <a:srgbClr val="95B3D7"/>
                </a:gs>
              </a:gsLst>
              <a:lin ang="18900000" scaled="1"/>
            </a:gradFill>
            <a:ln w="12700">
              <a:solidFill>
                <a:srgbClr val="95B3D7"/>
              </a:solidFill>
              <a:miter lim="800000"/>
              <a:headEnd/>
              <a:tailEnd/>
            </a:ln>
            <a:effectLst>
              <a:outerShdw dist="28398" dir="3806097" algn="ctr" rotWithShape="0">
                <a:srgbClr val="243F60">
                  <a:alpha val="50000"/>
                </a:srgbClr>
              </a:outerShdw>
            </a:effectLst>
          </p:spPr>
          <p:txBody>
            <a:bodyPr/>
            <a:lstStyle/>
            <a:p>
              <a:pPr algn="just">
                <a:spcAft>
                  <a:spcPts val="1000"/>
                </a:spcAft>
                <a:defRPr/>
              </a:pPr>
              <a:r>
                <a:rPr lang="uz-Cyrl-UZ" sz="1000" b="0" i="0">
                  <a:latin typeface="Times New Roman" pitchFamily="18" charset="0"/>
                </a:rPr>
                <a:t>   </a:t>
              </a:r>
              <a:r>
                <a:rPr lang="uz-Cyrl-UZ" sz="1600" b="0" i="0">
                  <a:latin typeface="Times New Roman" pitchFamily="18" charset="0"/>
                </a:rPr>
                <a:t>“Нима учун” схемасини тузиш қоидаси билан танишадилар. Алоҳида/кичик гурҳларда муаммони ифодалайдилар. “Нима учун” сўроғини берадилар ва чизадилар, шу саволга жавоб ёзадилар. Бу жараён  муаммонинг дастлабки сабаби аниқланмагунича давом этади.</a:t>
              </a:r>
              <a:endParaRPr lang="ru-RU" sz="2800" b="0" i="0">
                <a:latin typeface="Arial" charset="0"/>
              </a:endParaRPr>
            </a:p>
          </p:txBody>
        </p:sp>
        <p:sp>
          <p:nvSpPr>
            <p:cNvPr id="201734" name="AutoShape 6"/>
            <p:cNvSpPr>
              <a:spLocks noChangeArrowheads="1"/>
            </p:cNvSpPr>
            <p:nvPr/>
          </p:nvSpPr>
          <p:spPr bwMode="auto">
            <a:xfrm>
              <a:off x="6225" y="9264"/>
              <a:ext cx="4815" cy="1485"/>
            </a:xfrm>
            <a:prstGeom prst="downArrowCallout">
              <a:avLst>
                <a:gd name="adj1" fmla="val 83162"/>
                <a:gd name="adj2" fmla="val 123978"/>
                <a:gd name="adj3" fmla="val 27106"/>
                <a:gd name="adj4" fmla="val 66116"/>
              </a:avLst>
            </a:prstGeom>
            <a:gradFill rotWithShape="0">
              <a:gsLst>
                <a:gs pos="0">
                  <a:srgbClr val="95B3D7"/>
                </a:gs>
                <a:gs pos="50000">
                  <a:srgbClr val="DBE5F1"/>
                </a:gs>
                <a:gs pos="100000">
                  <a:srgbClr val="95B3D7"/>
                </a:gs>
              </a:gsLst>
              <a:lin ang="18900000" scaled="1"/>
            </a:gradFill>
            <a:ln w="12700">
              <a:solidFill>
                <a:srgbClr val="95B3D7"/>
              </a:solidFill>
              <a:miter lim="800000"/>
              <a:headEnd/>
              <a:tailEnd/>
            </a:ln>
            <a:effectLst>
              <a:outerShdw dist="28398" dir="3806097" algn="ctr" rotWithShape="0">
                <a:srgbClr val="243F60">
                  <a:alpha val="50000"/>
                </a:srgbClr>
              </a:outerShdw>
            </a:effectLst>
          </p:spPr>
          <p:txBody>
            <a:bodyPr/>
            <a:lstStyle/>
            <a:p>
              <a:pPr algn="just">
                <a:spcAft>
                  <a:spcPts val="1000"/>
                </a:spcAft>
                <a:defRPr/>
              </a:pPr>
              <a:r>
                <a:rPr lang="uz-Cyrl-UZ" sz="1000" b="0" i="0">
                  <a:latin typeface="Times New Roman" pitchFamily="18" charset="0"/>
                </a:rPr>
                <a:t>   </a:t>
              </a:r>
              <a:r>
                <a:rPr lang="uz-Cyrl-UZ" sz="1600" b="0" i="0">
                  <a:latin typeface="Times New Roman" pitchFamily="18" charset="0"/>
                </a:rPr>
                <a:t>Кичик гуруҳларга бирлашадилар, таққослайдилар, ўзларининг чизмларини тўлдирадилар. Умумий чизмага келтирадилар.</a:t>
              </a:r>
              <a:endParaRPr lang="ru-RU" sz="2800" b="0" i="0">
                <a:latin typeface="Arial" charset="0"/>
              </a:endParaRPr>
            </a:p>
          </p:txBody>
        </p:sp>
        <p:sp>
          <p:nvSpPr>
            <p:cNvPr id="201735" name="Rectangle 7"/>
            <p:cNvSpPr>
              <a:spLocks noChangeArrowheads="1"/>
            </p:cNvSpPr>
            <p:nvPr/>
          </p:nvSpPr>
          <p:spPr bwMode="auto">
            <a:xfrm>
              <a:off x="6286" y="10825"/>
              <a:ext cx="4664" cy="493"/>
            </a:xfrm>
            <a:prstGeom prst="rect">
              <a:avLst/>
            </a:prstGeom>
            <a:gradFill rotWithShape="0">
              <a:gsLst>
                <a:gs pos="0">
                  <a:srgbClr val="95B3D7"/>
                </a:gs>
                <a:gs pos="50000">
                  <a:srgbClr val="DBE5F1"/>
                </a:gs>
                <a:gs pos="100000">
                  <a:srgbClr val="95B3D7"/>
                </a:gs>
              </a:gsLst>
              <a:lin ang="18900000" scaled="1"/>
            </a:gradFill>
            <a:ln w="12700">
              <a:solidFill>
                <a:srgbClr val="95B3D7"/>
              </a:solidFill>
              <a:miter lim="800000"/>
              <a:headEnd/>
              <a:tailEnd/>
            </a:ln>
            <a:effectLst>
              <a:outerShdw dist="28398" dir="3806097" algn="ctr" rotWithShape="0">
                <a:srgbClr val="243F60">
                  <a:alpha val="50000"/>
                </a:srgbClr>
              </a:outerShdw>
            </a:effectLst>
          </p:spPr>
          <p:txBody>
            <a:bodyPr/>
            <a:lstStyle/>
            <a:p>
              <a:pPr algn="ctr">
                <a:spcAft>
                  <a:spcPts val="1000"/>
                </a:spcAft>
                <a:defRPr/>
              </a:pPr>
              <a:r>
                <a:rPr lang="uz-Cyrl-UZ" sz="1600" b="0" i="0">
                  <a:latin typeface="Times New Roman" pitchFamily="18" charset="0"/>
                </a:rPr>
                <a:t>Иш  натижаларининг тақдимоти</a:t>
              </a:r>
            </a:p>
            <a:p>
              <a:pPr>
                <a:defRPr/>
              </a:pPr>
              <a:endParaRPr lang="ru-RU" sz="2800" b="0" i="0">
                <a:latin typeface="Arial" charset="0"/>
              </a:endParaRPr>
            </a:p>
          </p:txBody>
        </p:sp>
      </p:grpSp>
      <p:sp>
        <p:nvSpPr>
          <p:cNvPr id="27654" name="Rectangle 8"/>
          <p:cNvSpPr>
            <a:spLocks noChangeArrowheads="1"/>
          </p:cNvSpPr>
          <p:nvPr/>
        </p:nvSpPr>
        <p:spPr bwMode="auto">
          <a:xfrm>
            <a:off x="1908175" y="765175"/>
            <a:ext cx="6121400" cy="579438"/>
          </a:xfrm>
          <a:prstGeom prst="rect">
            <a:avLst/>
          </a:prstGeom>
          <a:noFill/>
          <a:ln w="9525">
            <a:noFill/>
            <a:miter lim="800000"/>
            <a:headEnd/>
            <a:tailEnd/>
          </a:ln>
        </p:spPr>
        <p:txBody>
          <a:bodyPr>
            <a:spAutoFit/>
          </a:bodyPr>
          <a:lstStyle/>
          <a:p>
            <a:r>
              <a:rPr lang="uz-Cyrl-UZ" sz="3200" i="0"/>
              <a:t>“Нима учун” схемаси</a:t>
            </a:r>
            <a:endParaRPr lang="ru-RU" sz="3200" i="0"/>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Содержимое 2"/>
          <p:cNvSpPr>
            <a:spLocks noGrp="1"/>
          </p:cNvSpPr>
          <p:nvPr>
            <p:ph sz="half" idx="4294967295"/>
          </p:nvPr>
        </p:nvSpPr>
        <p:spPr>
          <a:xfrm>
            <a:off x="395288" y="1196975"/>
            <a:ext cx="8424862" cy="4148138"/>
          </a:xfrm>
        </p:spPr>
        <p:txBody>
          <a:bodyPr lIns="182880" tIns="91440"/>
          <a:lstStyle/>
          <a:p>
            <a:pPr marL="0" indent="0" eaLnBrk="1" hangingPunct="1">
              <a:buFontTx/>
              <a:buNone/>
            </a:pPr>
            <a:endParaRPr lang="ru-RU" sz="2600" b="1" i="1" smtClean="0">
              <a:solidFill>
                <a:srgbClr val="0000FF"/>
              </a:solidFill>
              <a:latin typeface="Monotype Corsiva" pitchFamily="66" charset="0"/>
            </a:endParaRPr>
          </a:p>
          <a:p>
            <a:pPr marL="0" indent="0" eaLnBrk="1" hangingPunct="1">
              <a:buFontTx/>
              <a:buNone/>
            </a:pPr>
            <a:endParaRPr lang="ru-RU" sz="2600" b="1" i="1" smtClean="0">
              <a:solidFill>
                <a:srgbClr val="0000FF"/>
              </a:solidFill>
              <a:latin typeface="Monotype Corsiva" pitchFamily="66" charset="0"/>
            </a:endParaRPr>
          </a:p>
        </p:txBody>
      </p:sp>
      <p:sp>
        <p:nvSpPr>
          <p:cNvPr id="1029" name="Rectangle 3"/>
          <p:cNvSpPr>
            <a:spLocks noChangeArrowheads="1"/>
          </p:cNvSpPr>
          <p:nvPr/>
        </p:nvSpPr>
        <p:spPr bwMode="auto">
          <a:xfrm>
            <a:off x="0" y="2328863"/>
            <a:ext cx="9144000" cy="0"/>
          </a:xfrm>
          <a:prstGeom prst="rect">
            <a:avLst/>
          </a:prstGeom>
          <a:noFill/>
          <a:ln w="9525">
            <a:noFill/>
            <a:miter lim="800000"/>
            <a:headEnd/>
            <a:tailEnd/>
          </a:ln>
        </p:spPr>
        <p:txBody>
          <a:bodyPr wrap="none" anchor="ctr">
            <a:spAutoFit/>
          </a:bodyPr>
          <a:lstStyle/>
          <a:p>
            <a:endParaRPr lang="ru-RU"/>
          </a:p>
        </p:txBody>
      </p:sp>
      <p:graphicFrame>
        <p:nvGraphicFramePr>
          <p:cNvPr id="1026" name="Object 4"/>
          <p:cNvGraphicFramePr>
            <a:graphicFrameLocks noChangeAspect="1"/>
          </p:cNvGraphicFramePr>
          <p:nvPr/>
        </p:nvGraphicFramePr>
        <p:xfrm>
          <a:off x="1042988" y="476250"/>
          <a:ext cx="6985000" cy="2520950"/>
        </p:xfrm>
        <a:graphic>
          <a:graphicData uri="http://schemas.openxmlformats.org/presentationml/2006/ole">
            <p:oleObj spid="_x0000_s1026" name="Рисунок" r:id="rId3" imgW="4829556" imgH="2200656" progId="Word.Picture.8">
              <p:embed/>
            </p:oleObj>
          </a:graphicData>
        </a:graphic>
      </p:graphicFrame>
      <p:sp>
        <p:nvSpPr>
          <p:cNvPr id="1030" name="Rectangle 5"/>
          <p:cNvSpPr>
            <a:spLocks noChangeArrowheads="1"/>
          </p:cNvSpPr>
          <p:nvPr/>
        </p:nvSpPr>
        <p:spPr bwMode="auto">
          <a:xfrm>
            <a:off x="0" y="4529138"/>
            <a:ext cx="9144000" cy="0"/>
          </a:xfrm>
          <a:prstGeom prst="rect">
            <a:avLst/>
          </a:prstGeom>
          <a:noFill/>
          <a:ln w="9525">
            <a:noFill/>
            <a:miter lim="800000"/>
            <a:headEnd/>
            <a:tailEnd/>
          </a:ln>
        </p:spPr>
        <p:txBody>
          <a:bodyPr wrap="none" anchor="ctr">
            <a:spAutoFit/>
          </a:bodyPr>
          <a:lstStyle/>
          <a:p>
            <a:endParaRPr lang="ru-RU"/>
          </a:p>
        </p:txBody>
      </p:sp>
      <p:sp>
        <p:nvSpPr>
          <p:cNvPr id="1031" name="Rectangle 6"/>
          <p:cNvSpPr>
            <a:spLocks noChangeArrowheads="1"/>
          </p:cNvSpPr>
          <p:nvPr/>
        </p:nvSpPr>
        <p:spPr bwMode="auto">
          <a:xfrm>
            <a:off x="0" y="2582863"/>
            <a:ext cx="9144000" cy="0"/>
          </a:xfrm>
          <a:prstGeom prst="rect">
            <a:avLst/>
          </a:prstGeom>
          <a:noFill/>
          <a:ln w="9525">
            <a:noFill/>
            <a:miter lim="800000"/>
            <a:headEnd/>
            <a:tailEnd/>
          </a:ln>
        </p:spPr>
        <p:txBody>
          <a:bodyPr wrap="none" anchor="ctr">
            <a:spAutoFit/>
          </a:bodyPr>
          <a:lstStyle/>
          <a:p>
            <a:endParaRPr lang="ru-RU"/>
          </a:p>
        </p:txBody>
      </p:sp>
      <p:sp>
        <p:nvSpPr>
          <p:cNvPr id="1032" name="AutoShape 7"/>
          <p:cNvSpPr>
            <a:spLocks noChangeArrowheads="1"/>
          </p:cNvSpPr>
          <p:nvPr/>
        </p:nvSpPr>
        <p:spPr bwMode="auto">
          <a:xfrm>
            <a:off x="900113" y="3644900"/>
            <a:ext cx="7488237" cy="2016125"/>
          </a:xfrm>
          <a:prstGeom prst="roundRect">
            <a:avLst>
              <a:gd name="adj" fmla="val 16667"/>
            </a:avLst>
          </a:prstGeom>
          <a:solidFill>
            <a:srgbClr val="99CCFF"/>
          </a:solidFill>
          <a:ln w="63500" cmpd="thickThin">
            <a:solidFill>
              <a:srgbClr val="4F81BD"/>
            </a:solidFill>
            <a:round/>
            <a:headEnd/>
            <a:tailEnd/>
          </a:ln>
        </p:spPr>
        <p:txBody>
          <a:bodyPr/>
          <a:lstStyle/>
          <a:p>
            <a:pPr indent="450850" algn="just" eaLnBrk="0" hangingPunct="0"/>
            <a:r>
              <a:rPr lang="uz-Cyrl-UZ" sz="1800" b="0" i="0">
                <a:latin typeface="Times New Roman" pitchFamily="18" charset="0"/>
                <a:cs typeface="Times New Roman" pitchFamily="18" charset="0"/>
              </a:rPr>
              <a:t>1. Айлана ёки тўғри тўртбурчак шакллардан фойдаланишни ўзингиз танлайсиз.</a:t>
            </a:r>
            <a:endParaRPr lang="uz-Cyrl-UZ" sz="1800" b="0" i="0">
              <a:latin typeface="Arial" pitchFamily="34" charset="0"/>
            </a:endParaRPr>
          </a:p>
          <a:p>
            <a:pPr indent="450850" algn="just" eaLnBrk="0" hangingPunct="0"/>
            <a:r>
              <a:rPr lang="uz-Cyrl-UZ" sz="1800" b="0" i="0">
                <a:latin typeface="Times New Roman" pitchFamily="18" charset="0"/>
                <a:cs typeface="Times New Roman" pitchFamily="18" charset="0"/>
              </a:rPr>
              <a:t>2. Чизманинг кўринишини - мулоҳазалар занжиринитўғри чизиқлими, тўғри чизиқли эмаслигини ўзингиз танлайсиз. </a:t>
            </a:r>
            <a:endParaRPr lang="uz-Cyrl-UZ" sz="1800" b="0" i="0">
              <a:latin typeface="Arial" pitchFamily="34" charset="0"/>
            </a:endParaRPr>
          </a:p>
          <a:p>
            <a:pPr indent="450850" algn="just" eaLnBrk="0" hangingPunct="0"/>
            <a:r>
              <a:rPr lang="uz-Cyrl-UZ" sz="1800" b="0" i="0">
                <a:latin typeface="Times New Roman" pitchFamily="18" charset="0"/>
                <a:cs typeface="Times New Roman" pitchFamily="18" charset="0"/>
              </a:rPr>
              <a:t>3. Йўналиш кўрсаткичлари сизнинг қидирувларингизни: дастлабки ҳолатдан изланишгача бўлган йўналишингизни белгилайди. </a:t>
            </a:r>
            <a:endParaRPr lang="uz-Cyrl-UZ" sz="3200" b="0" i="0">
              <a:latin typeface="Arial" pitchFamily="34" charset="0"/>
            </a:endParaRPr>
          </a:p>
        </p:txBody>
      </p:sp>
      <p:sp>
        <p:nvSpPr>
          <p:cNvPr id="1033" name="Rectangle 8"/>
          <p:cNvSpPr>
            <a:spLocks noChangeArrowheads="1"/>
          </p:cNvSpPr>
          <p:nvPr/>
        </p:nvSpPr>
        <p:spPr bwMode="auto">
          <a:xfrm>
            <a:off x="1042988" y="3060700"/>
            <a:ext cx="6842125" cy="396875"/>
          </a:xfrm>
          <a:prstGeom prst="rect">
            <a:avLst/>
          </a:prstGeom>
          <a:noFill/>
          <a:ln w="9525">
            <a:noFill/>
            <a:miter lim="800000"/>
            <a:headEnd/>
            <a:tailEnd/>
          </a:ln>
        </p:spPr>
        <p:txBody>
          <a:bodyPr anchor="ctr">
            <a:spAutoFit/>
          </a:bodyPr>
          <a:lstStyle/>
          <a:p>
            <a:pPr indent="220663" algn="ctr" eaLnBrk="0" hangingPunct="0">
              <a:tabLst>
                <a:tab pos="914400" algn="l"/>
              </a:tabLst>
            </a:pPr>
            <a:r>
              <a:rPr lang="ru-RU" sz="2000" i="0">
                <a:solidFill>
                  <a:srgbClr val="0000FF"/>
                </a:solidFill>
                <a:latin typeface="Times New Roman" pitchFamily="18" charset="0"/>
                <a:cs typeface="Times New Roman" pitchFamily="18" charset="0"/>
                <a:sym typeface="Wingdings" pitchFamily="2" charset="2"/>
              </a:rPr>
              <a:t>«Нима учун?» </a:t>
            </a:r>
            <a:r>
              <a:rPr lang="uz-Cyrl-UZ" sz="2000" i="0">
                <a:solidFill>
                  <a:srgbClr val="0000FF"/>
                </a:solidFill>
                <a:latin typeface="Times New Roman" pitchFamily="18" charset="0"/>
                <a:cs typeface="Times New Roman" pitchFamily="18" charset="0"/>
                <a:sym typeface="Wingdings" pitchFamily="2" charset="2"/>
              </a:rPr>
              <a:t>чизмасини</a:t>
            </a:r>
            <a:r>
              <a:rPr lang="ru-RU" sz="2000" i="0">
                <a:solidFill>
                  <a:srgbClr val="0000FF"/>
                </a:solidFill>
                <a:latin typeface="Times New Roman" pitchFamily="18" charset="0"/>
                <a:cs typeface="Times New Roman" pitchFamily="18" charset="0"/>
                <a:sym typeface="Wingdings" pitchFamily="2" charset="2"/>
              </a:rPr>
              <a:t> тузиш қоидалари</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afterEffect" nodePh="1">
                                  <p:stCondLst>
                                    <p:cond delay="0"/>
                                  </p:stCondLst>
                                  <p:endCondLst>
                                    <p:cond evt="begin" delay="0">
                                      <p:tn val="5"/>
                                    </p:cond>
                                  </p:endCondLst>
                                  <p:childTnLst>
                                    <p:set>
                                      <p:cBhvr>
                                        <p:cTn id="6" dur="1" fill="hold">
                                          <p:stCondLst>
                                            <p:cond delay="0"/>
                                          </p:stCondLst>
                                        </p:cTn>
                                        <p:tgtEl>
                                          <p:spTgt spid="202754"/>
                                        </p:tgtEl>
                                        <p:attrNameLst>
                                          <p:attrName>style.visibility</p:attrName>
                                        </p:attrNameLst>
                                      </p:cBhvr>
                                      <p:to>
                                        <p:strVal val="visible"/>
                                      </p:to>
                                    </p:set>
                                    <p:anim from="(-#ppt_w/2)" to="(#ppt_x)" calcmode="lin" valueType="num">
                                      <p:cBhvr>
                                        <p:cTn id="7" dur="600" fill="hold">
                                          <p:stCondLst>
                                            <p:cond delay="0"/>
                                          </p:stCondLst>
                                        </p:cTn>
                                        <p:tgtEl>
                                          <p:spTgt spid="202754"/>
                                        </p:tgtEl>
                                        <p:attrNameLst>
                                          <p:attrName>ppt_x</p:attrName>
                                        </p:attrNameLst>
                                      </p:cBhvr>
                                    </p:anim>
                                    <p:anim from="0" to="-1.0" calcmode="lin" valueType="num">
                                      <p:cBhvr>
                                        <p:cTn id="8" dur="200" decel="50000" autoRev="1" fill="hold">
                                          <p:stCondLst>
                                            <p:cond delay="600"/>
                                          </p:stCondLst>
                                        </p:cTn>
                                        <p:tgtEl>
                                          <p:spTgt spid="202754"/>
                                        </p:tgtEl>
                                        <p:attrNameLst>
                                          <p:attrName>xshear</p:attrName>
                                        </p:attrNameLst>
                                      </p:cBhvr>
                                    </p:anim>
                                    <p:animScale>
                                      <p:cBhvr>
                                        <p:cTn id="9" dur="200" decel="100000" autoRev="1" fill="hold">
                                          <p:stCondLst>
                                            <p:cond delay="600"/>
                                          </p:stCondLst>
                                        </p:cTn>
                                        <p:tgtEl>
                                          <p:spTgt spid="202754"/>
                                        </p:tgtEl>
                                      </p:cBhvr>
                                      <p:from x="100000" y="100000"/>
                                      <p:to x="80000" y="100000"/>
                                    </p:animScale>
                                    <p:anim by="(#ppt_h/3+#ppt_w*0.1)" calcmode="lin" valueType="num">
                                      <p:cBhvr additive="sum">
                                        <p:cTn id="10" dur="200" decel="100000" autoRev="1" fill="hold">
                                          <p:stCondLst>
                                            <p:cond delay="600"/>
                                          </p:stCondLst>
                                        </p:cTn>
                                        <p:tgtEl>
                                          <p:spTgt spid="20275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75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23"/>
          <p:cNvSpPr>
            <a:spLocks noGrp="1" noChangeArrowheads="1"/>
          </p:cNvSpPr>
          <p:nvPr>
            <p:ph type="sldNum" sz="quarter" idx="12"/>
          </p:nvPr>
        </p:nvSpPr>
        <p:spPr/>
        <p:txBody>
          <a:bodyPr/>
          <a:lstStyle/>
          <a:p>
            <a:pPr>
              <a:defRPr/>
            </a:pPr>
            <a:fld id="{721A9B4E-31BC-4422-B817-CCE1054AD8CE}" type="slidenum">
              <a:rPr lang="ru-RU"/>
              <a:pPr>
                <a:defRPr/>
              </a:pPr>
              <a:t>52</a:t>
            </a:fld>
            <a:endParaRPr lang="ru-RU"/>
          </a:p>
        </p:txBody>
      </p:sp>
      <p:sp>
        <p:nvSpPr>
          <p:cNvPr id="13" name="Номер слайда 3"/>
          <p:cNvSpPr txBox="1">
            <a:spLocks noGrp="1"/>
          </p:cNvSpPr>
          <p:nvPr/>
        </p:nvSpPr>
        <p:spPr bwMode="auto">
          <a:xfrm>
            <a:off x="6553200" y="6248400"/>
            <a:ext cx="1905000" cy="457200"/>
          </a:xfrm>
          <a:prstGeom prst="rect">
            <a:avLst/>
          </a:prstGeom>
          <a:noFill/>
          <a:ln>
            <a:miter lim="800000"/>
            <a:headEnd/>
            <a:tailEnd/>
          </a:ln>
        </p:spPr>
        <p:txBody>
          <a:bodyPr/>
          <a:lstStyle/>
          <a:p>
            <a:pPr algn="r">
              <a:defRPr/>
            </a:pPr>
            <a:fld id="{A14C91B0-7554-4CA3-91CC-61CC8A8DA1F2}" type="slidenum">
              <a:rPr lang="ru-RU" sz="1400" b="0" i="0">
                <a:latin typeface="+mn-lt"/>
              </a:rPr>
              <a:pPr algn="r">
                <a:defRPr/>
              </a:pPr>
              <a:t>52</a:t>
            </a:fld>
            <a:endParaRPr lang="ru-RU" sz="1400" b="0" i="0">
              <a:latin typeface="+mn-lt"/>
            </a:endParaRPr>
          </a:p>
        </p:txBody>
      </p:sp>
      <p:sp>
        <p:nvSpPr>
          <p:cNvPr id="203778" name="Содержимое 2"/>
          <p:cNvSpPr>
            <a:spLocks noGrp="1"/>
          </p:cNvSpPr>
          <p:nvPr>
            <p:ph sz="half" idx="4294967295"/>
          </p:nvPr>
        </p:nvSpPr>
        <p:spPr>
          <a:xfrm>
            <a:off x="250825" y="1773238"/>
            <a:ext cx="8497888" cy="4003675"/>
          </a:xfrm>
        </p:spPr>
        <p:txBody>
          <a:bodyPr lIns="182880" tIns="91440"/>
          <a:lstStyle/>
          <a:p>
            <a:pPr marL="0" indent="357188" algn="ctr" eaLnBrk="1" hangingPunct="1">
              <a:buFontTx/>
              <a:buNone/>
            </a:pPr>
            <a:endParaRPr lang="ru-RU" sz="2400" b="1" smtClean="0">
              <a:solidFill>
                <a:srgbClr val="0033CC"/>
              </a:solidFill>
              <a:latin typeface="Tahoma" pitchFamily="34" charset="0"/>
            </a:endParaRPr>
          </a:p>
          <a:p>
            <a:pPr marL="0" indent="357188" eaLnBrk="1" hangingPunct="1">
              <a:buFontTx/>
              <a:buNone/>
            </a:pPr>
            <a:endParaRPr lang="ru-RU" sz="2000" b="1" smtClean="0">
              <a:solidFill>
                <a:srgbClr val="0033CC"/>
              </a:solidFill>
              <a:latin typeface="Comic Sans MS" pitchFamily="66" charset="0"/>
            </a:endParaRPr>
          </a:p>
        </p:txBody>
      </p:sp>
      <p:grpSp>
        <p:nvGrpSpPr>
          <p:cNvPr id="2" name="Group 3"/>
          <p:cNvGrpSpPr>
            <a:grpSpLocks/>
          </p:cNvGrpSpPr>
          <p:nvPr/>
        </p:nvGrpSpPr>
        <p:grpSpPr bwMode="auto">
          <a:xfrm>
            <a:off x="539750" y="1700213"/>
            <a:ext cx="8064500" cy="4895850"/>
            <a:chOff x="1521" y="8154"/>
            <a:chExt cx="9855" cy="4446"/>
          </a:xfrm>
        </p:grpSpPr>
        <p:grpSp>
          <p:nvGrpSpPr>
            <p:cNvPr id="3" name="Group 4"/>
            <p:cNvGrpSpPr>
              <a:grpSpLocks/>
            </p:cNvGrpSpPr>
            <p:nvPr/>
          </p:nvGrpSpPr>
          <p:grpSpPr bwMode="auto">
            <a:xfrm>
              <a:off x="6561" y="8154"/>
              <a:ext cx="4815" cy="3900"/>
              <a:chOff x="6561" y="8154"/>
              <a:chExt cx="4815" cy="3900"/>
            </a:xfrm>
          </p:grpSpPr>
          <p:sp>
            <p:nvSpPr>
              <p:cNvPr id="203781" name="AutoShape 5"/>
              <p:cNvSpPr>
                <a:spLocks noChangeArrowheads="1"/>
              </p:cNvSpPr>
              <p:nvPr/>
            </p:nvSpPr>
            <p:spPr bwMode="auto">
              <a:xfrm>
                <a:off x="6561" y="8154"/>
                <a:ext cx="4815" cy="2308"/>
              </a:xfrm>
              <a:prstGeom prst="downArrowCallout">
                <a:avLst>
                  <a:gd name="adj1" fmla="val 53461"/>
                  <a:gd name="adj2" fmla="val 79700"/>
                  <a:gd name="adj3" fmla="val 27106"/>
                  <a:gd name="adj4" fmla="val 66116"/>
                </a:avLst>
              </a:prstGeom>
              <a:gradFill rotWithShape="0">
                <a:gsLst>
                  <a:gs pos="0">
                    <a:srgbClr val="92CDDC"/>
                  </a:gs>
                  <a:gs pos="50000">
                    <a:srgbClr val="DAEEF3"/>
                  </a:gs>
                  <a:gs pos="100000">
                    <a:srgbClr val="92CDDC"/>
                  </a:gs>
                </a:gsLst>
                <a:lin ang="18900000" scaled="1"/>
              </a:gradFill>
              <a:ln w="12700">
                <a:solidFill>
                  <a:srgbClr val="92CDDC"/>
                </a:solidFill>
                <a:miter lim="800000"/>
                <a:headEnd/>
                <a:tailEnd/>
              </a:ln>
              <a:effectLst>
                <a:outerShdw dist="28398" dir="3806097" algn="ctr" rotWithShape="0">
                  <a:srgbClr val="205867">
                    <a:alpha val="50000"/>
                  </a:srgbClr>
                </a:outerShdw>
              </a:effectLst>
            </p:spPr>
            <p:txBody>
              <a:bodyPr/>
              <a:lstStyle/>
              <a:p>
                <a:pPr algn="just">
                  <a:spcAft>
                    <a:spcPts val="1000"/>
                  </a:spcAft>
                  <a:defRPr/>
                </a:pPr>
                <a:r>
                  <a:rPr lang="uz-Cyrl-UZ" sz="1000" b="0" i="0">
                    <a:latin typeface="Times New Roman" pitchFamily="18" charset="0"/>
                  </a:rPr>
                  <a:t>   </a:t>
                </a:r>
                <a:r>
                  <a:rPr lang="uz-Cyrl-UZ" sz="1600" b="0" i="0">
                    <a:latin typeface="Times New Roman" pitchFamily="18" charset="0"/>
                  </a:rPr>
                  <a:t>Чизмани тузиш қоидаси билан танишадилар. Алоҳида/кичик гуруҳларда юқори “суягида” кичик муаммони ифодалайди, пастда эса, ушбу кичик муаммолар мавжудлигини тасдиқловчи далиллар ёзилади</a:t>
                </a:r>
                <a:endParaRPr lang="ru-RU" sz="2800" b="0" i="0">
                  <a:latin typeface="Arial" charset="0"/>
                </a:endParaRPr>
              </a:p>
            </p:txBody>
          </p:sp>
          <p:sp>
            <p:nvSpPr>
              <p:cNvPr id="203782" name="AutoShape 6"/>
              <p:cNvSpPr>
                <a:spLocks noChangeArrowheads="1"/>
              </p:cNvSpPr>
              <p:nvPr/>
            </p:nvSpPr>
            <p:spPr bwMode="auto">
              <a:xfrm>
                <a:off x="6561" y="10494"/>
                <a:ext cx="4815" cy="1560"/>
              </a:xfrm>
              <a:prstGeom prst="downArrowCallout">
                <a:avLst>
                  <a:gd name="adj1" fmla="val 79164"/>
                  <a:gd name="adj2" fmla="val 118017"/>
                  <a:gd name="adj3" fmla="val 27106"/>
                  <a:gd name="adj4" fmla="val 66116"/>
                </a:avLst>
              </a:prstGeom>
              <a:gradFill rotWithShape="0">
                <a:gsLst>
                  <a:gs pos="0">
                    <a:srgbClr val="92CDDC"/>
                  </a:gs>
                  <a:gs pos="50000">
                    <a:srgbClr val="DAEEF3"/>
                  </a:gs>
                  <a:gs pos="100000">
                    <a:srgbClr val="92CDDC"/>
                  </a:gs>
                </a:gsLst>
                <a:lin ang="18900000" scaled="1"/>
              </a:gradFill>
              <a:ln w="12700">
                <a:solidFill>
                  <a:srgbClr val="92CDDC"/>
                </a:solidFill>
                <a:miter lim="800000"/>
                <a:headEnd/>
                <a:tailEnd/>
              </a:ln>
              <a:effectLst>
                <a:outerShdw dist="28398" dir="3806097" algn="ctr" rotWithShape="0">
                  <a:srgbClr val="205867">
                    <a:alpha val="50000"/>
                  </a:srgbClr>
                </a:outerShdw>
              </a:effectLst>
            </p:spPr>
            <p:txBody>
              <a:bodyPr/>
              <a:lstStyle/>
              <a:p>
                <a:pPr algn="just">
                  <a:spcAft>
                    <a:spcPts val="1000"/>
                  </a:spcAft>
                  <a:defRPr/>
                </a:pPr>
                <a:r>
                  <a:rPr lang="uz-Cyrl-UZ" sz="1000" b="0" i="0">
                    <a:latin typeface="Times New Roman" pitchFamily="18" charset="0"/>
                  </a:rPr>
                  <a:t>   </a:t>
                </a:r>
                <a:r>
                  <a:rPr lang="uz-Cyrl-UZ" sz="1600" b="0" i="0">
                    <a:latin typeface="Times New Roman" pitchFamily="18" charset="0"/>
                  </a:rPr>
                  <a:t>Кичик гуруҳларга бирлашадилар, таққослайдилар, ўзларининг чизмларини тўлдирадилар. Умумий чизмага келтирадилар.</a:t>
                </a:r>
              </a:p>
              <a:p>
                <a:pPr>
                  <a:defRPr/>
                </a:pPr>
                <a:endParaRPr lang="ru-RU" sz="2800" b="0" i="0">
                  <a:latin typeface="Arial" charset="0"/>
                </a:endParaRPr>
              </a:p>
            </p:txBody>
          </p:sp>
        </p:grpSp>
        <p:grpSp>
          <p:nvGrpSpPr>
            <p:cNvPr id="4" name="Group 7"/>
            <p:cNvGrpSpPr>
              <a:grpSpLocks/>
            </p:cNvGrpSpPr>
            <p:nvPr/>
          </p:nvGrpSpPr>
          <p:grpSpPr bwMode="auto">
            <a:xfrm>
              <a:off x="1521" y="9054"/>
              <a:ext cx="9705" cy="3546"/>
              <a:chOff x="1521" y="9054"/>
              <a:chExt cx="9705" cy="3546"/>
            </a:xfrm>
          </p:grpSpPr>
          <p:sp>
            <p:nvSpPr>
              <p:cNvPr id="29705" name="AutoShape 8"/>
              <p:cNvSpPr>
                <a:spLocks noChangeArrowheads="1"/>
              </p:cNvSpPr>
              <p:nvPr/>
            </p:nvSpPr>
            <p:spPr bwMode="auto">
              <a:xfrm>
                <a:off x="1521" y="9054"/>
                <a:ext cx="4875" cy="3276"/>
              </a:xfrm>
              <a:prstGeom prst="rightArrowCallout">
                <a:avLst>
                  <a:gd name="adj1" fmla="val 21389"/>
                  <a:gd name="adj2" fmla="val 35931"/>
                  <a:gd name="adj3" fmla="val 47681"/>
                  <a:gd name="adj4" fmla="val 65940"/>
                </a:avLst>
              </a:prstGeom>
              <a:solidFill>
                <a:srgbClr val="4BACC6"/>
              </a:solidFill>
              <a:ln w="127000" cmpd="dbl">
                <a:solidFill>
                  <a:srgbClr val="4BACC6"/>
                </a:solidFill>
                <a:miter lim="800000"/>
                <a:headEnd/>
                <a:tailEnd/>
              </a:ln>
            </p:spPr>
            <p:txBody>
              <a:bodyPr/>
              <a:lstStyle/>
              <a:p>
                <a:pPr algn="just"/>
                <a:r>
                  <a:rPr lang="uz-Cyrl-UZ" sz="1000" i="0">
                    <a:latin typeface="Times New Roman" pitchFamily="18" charset="0"/>
                  </a:rPr>
                  <a:t>   </a:t>
                </a:r>
                <a:r>
                  <a:rPr lang="uz-Cyrl-UZ" sz="1800" i="0">
                    <a:latin typeface="Times New Roman" pitchFamily="18" charset="0"/>
                  </a:rPr>
                  <a:t>“Балиқ скелети” чизмаси</a:t>
                </a:r>
                <a:endParaRPr lang="uz-Cyrl-UZ" sz="1800" b="0" i="0">
                  <a:latin typeface="Times New Roman" pitchFamily="18" charset="0"/>
                </a:endParaRPr>
              </a:p>
              <a:p>
                <a:pPr algn="just"/>
                <a:r>
                  <a:rPr lang="uz-Cyrl-UZ" sz="1800" b="0" i="0">
                    <a:latin typeface="Times New Roman" pitchFamily="18" charset="0"/>
                  </a:rPr>
                  <a:t>   Бир қатор муаммоларни тасвирлаш ва уни ечиш имконини беради.</a:t>
                </a:r>
                <a:endParaRPr lang="uz-Cyrl-UZ" sz="1800" i="0">
                  <a:latin typeface="Times New Roman" pitchFamily="18" charset="0"/>
                </a:endParaRPr>
              </a:p>
              <a:p>
                <a:pPr algn="just"/>
                <a:r>
                  <a:rPr lang="uz-Cyrl-UZ" sz="1800" b="0" i="0">
                    <a:latin typeface="Times New Roman" pitchFamily="18" charset="0"/>
                  </a:rPr>
                  <a:t>   Тизимли фикрлаш, тузилмага келтириш, таҳлил қилиш кўникмаларини ривожлантиради</a:t>
                </a:r>
                <a:endParaRPr lang="ru-RU" sz="3200" b="0" i="0">
                  <a:latin typeface="Arial" pitchFamily="34" charset="0"/>
                </a:endParaRPr>
              </a:p>
            </p:txBody>
          </p:sp>
          <p:sp>
            <p:nvSpPr>
              <p:cNvPr id="203785" name="Rectangle 9"/>
              <p:cNvSpPr>
                <a:spLocks noChangeArrowheads="1"/>
              </p:cNvSpPr>
              <p:nvPr/>
            </p:nvSpPr>
            <p:spPr bwMode="auto">
              <a:xfrm>
                <a:off x="6561" y="12114"/>
                <a:ext cx="4669" cy="486"/>
              </a:xfrm>
              <a:prstGeom prst="rect">
                <a:avLst/>
              </a:prstGeom>
              <a:gradFill rotWithShape="0">
                <a:gsLst>
                  <a:gs pos="0">
                    <a:srgbClr val="92CDDC"/>
                  </a:gs>
                  <a:gs pos="50000">
                    <a:srgbClr val="DAEEF3"/>
                  </a:gs>
                  <a:gs pos="100000">
                    <a:srgbClr val="92CDDC"/>
                  </a:gs>
                </a:gsLst>
                <a:lin ang="18900000" scaled="1"/>
              </a:gradFill>
              <a:ln w="12700">
                <a:solidFill>
                  <a:srgbClr val="92CDDC"/>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uz-Cyrl-UZ" sz="1600" b="0" i="0">
                    <a:latin typeface="Times New Roman" pitchFamily="18" charset="0"/>
                  </a:rPr>
                  <a:t>Иш натижаларининг тақдимоти</a:t>
                </a:r>
              </a:p>
              <a:p>
                <a:pPr>
                  <a:defRPr/>
                </a:pPr>
                <a:endParaRPr lang="ru-RU" sz="2800" b="0" i="0">
                  <a:latin typeface="Arial" charset="0"/>
                </a:endParaRPr>
              </a:p>
            </p:txBody>
          </p:sp>
        </p:grpSp>
      </p:grpSp>
      <p:sp>
        <p:nvSpPr>
          <p:cNvPr id="29702" name="Rectangle 10"/>
          <p:cNvSpPr>
            <a:spLocks noChangeArrowheads="1"/>
          </p:cNvSpPr>
          <p:nvPr/>
        </p:nvSpPr>
        <p:spPr bwMode="auto">
          <a:xfrm>
            <a:off x="1979613" y="836613"/>
            <a:ext cx="6624637" cy="579437"/>
          </a:xfrm>
          <a:prstGeom prst="rect">
            <a:avLst/>
          </a:prstGeom>
          <a:noFill/>
          <a:ln w="9525">
            <a:noFill/>
            <a:miter lim="800000"/>
            <a:headEnd/>
            <a:tailEnd/>
          </a:ln>
        </p:spPr>
        <p:txBody>
          <a:bodyPr>
            <a:spAutoFit/>
          </a:bodyPr>
          <a:lstStyle/>
          <a:p>
            <a:r>
              <a:rPr lang="uz-Cyrl-UZ" sz="3200" i="0"/>
              <a:t>“Балиқ скелети” чизмаси</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nodePh="1">
                                  <p:stCondLst>
                                    <p:cond delay="0"/>
                                  </p:stCondLst>
                                  <p:endCondLst>
                                    <p:cond evt="begin" delay="0">
                                      <p:tn val="5"/>
                                    </p:cond>
                                  </p:endCondLst>
                                  <p:childTnLst>
                                    <p:set>
                                      <p:cBhvr>
                                        <p:cTn id="6" dur="1" fill="hold">
                                          <p:stCondLst>
                                            <p:cond delay="0"/>
                                          </p:stCondLst>
                                        </p:cTn>
                                        <p:tgtEl>
                                          <p:spTgt spid="203778"/>
                                        </p:tgtEl>
                                        <p:attrNameLst>
                                          <p:attrName>style.visibility</p:attrName>
                                        </p:attrNameLst>
                                      </p:cBhvr>
                                      <p:to>
                                        <p:strVal val="visible"/>
                                      </p:to>
                                    </p:set>
                                    <p:animEffect transition="in" filter="fade">
                                      <p:cBhvr>
                                        <p:cTn id="7" dur="1000"/>
                                        <p:tgtEl>
                                          <p:spTgt spid="203778"/>
                                        </p:tgtEl>
                                      </p:cBhvr>
                                    </p:animEffect>
                                    <p:anim calcmode="lin" valueType="num">
                                      <p:cBhvr>
                                        <p:cTn id="8" dur="1000" fill="hold"/>
                                        <p:tgtEl>
                                          <p:spTgt spid="203778"/>
                                        </p:tgtEl>
                                        <p:attrNameLst>
                                          <p:attrName>ppt_x</p:attrName>
                                        </p:attrNameLst>
                                      </p:cBhvr>
                                      <p:tavLst>
                                        <p:tav tm="0">
                                          <p:val>
                                            <p:strVal val="#ppt_x"/>
                                          </p:val>
                                        </p:tav>
                                        <p:tav tm="100000">
                                          <p:val>
                                            <p:strVal val="#ppt_x"/>
                                          </p:val>
                                        </p:tav>
                                      </p:tavLst>
                                    </p:anim>
                                    <p:anim calcmode="lin" valueType="num">
                                      <p:cBhvr>
                                        <p:cTn id="9" dur="1000" fill="hold"/>
                                        <p:tgtEl>
                                          <p:spTgt spid="2037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77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3"/>
          <p:cNvSpPr>
            <a:spLocks noGrp="1"/>
          </p:cNvSpPr>
          <p:nvPr>
            <p:ph type="title"/>
          </p:nvPr>
        </p:nvSpPr>
        <p:spPr>
          <a:xfrm>
            <a:off x="457200" y="0"/>
            <a:ext cx="8229600" cy="1214422"/>
          </a:xfrm>
        </p:spPr>
        <p:txBody>
          <a:bodyPr>
            <a:normAutofit/>
          </a:bodyPr>
          <a:lstStyle/>
          <a:p>
            <a:pPr algn="ctr"/>
            <a:r>
              <a:rPr lang="ru-RU" sz="4000" i="1" dirty="0" smtClean="0"/>
              <a:t>ИДРОК </a:t>
            </a:r>
            <a:r>
              <a:rPr lang="ru-RU" sz="4000" i="1" dirty="0" err="1" smtClean="0"/>
              <a:t>Харитаси</a:t>
            </a:r>
            <a:r>
              <a:rPr lang="ru-RU" sz="4000" i="1" dirty="0" smtClean="0"/>
              <a:t> </a:t>
            </a:r>
            <a:r>
              <a:rPr lang="en-US" sz="4000" i="1" dirty="0" smtClean="0"/>
              <a:t>- Mind mapping</a:t>
            </a:r>
          </a:p>
        </p:txBody>
      </p:sp>
      <p:pic>
        <p:nvPicPr>
          <p:cNvPr id="39939" name="Content Placeholder 9" descr="300px-MindMapGuidlines.jpg"/>
          <p:cNvPicPr>
            <a:picLocks noGrp="1" noChangeAspect="1"/>
          </p:cNvPicPr>
          <p:nvPr>
            <p:ph idx="1"/>
          </p:nvPr>
        </p:nvPicPr>
        <p:blipFill>
          <a:blip r:embed="rId2" cstate="print"/>
          <a:srcRect/>
          <a:stretch>
            <a:fillRect/>
          </a:stretch>
        </p:blipFill>
        <p:spPr>
          <a:xfrm>
            <a:off x="285750" y="1285875"/>
            <a:ext cx="3500438" cy="5357813"/>
          </a:xfrm>
        </p:spPr>
      </p:pic>
      <p:pic>
        <p:nvPicPr>
          <p:cNvPr id="39940" name="Content Placeholder 12" descr="Mmap3.bmp"/>
          <p:cNvPicPr>
            <a:picLocks noGrp="1" noChangeAspect="1"/>
          </p:cNvPicPr>
          <p:nvPr>
            <p:ph sz="half" idx="4294967295"/>
          </p:nvPr>
        </p:nvPicPr>
        <p:blipFill>
          <a:blip r:embed="rId3" cstate="print"/>
          <a:srcRect/>
          <a:stretch>
            <a:fillRect/>
          </a:stretch>
        </p:blipFill>
        <p:spPr>
          <a:xfrm>
            <a:off x="4500563" y="1571625"/>
            <a:ext cx="4643437" cy="4929188"/>
          </a:xfrm>
        </p:spPr>
      </p:pic>
    </p:spTree>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fade">
                                      <p:cBhvr>
                                        <p:cTn id="7" dur="2000"/>
                                        <p:tgtEl>
                                          <p:spTgt spid="39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sz="quarter" idx="4294967295"/>
          </p:nvPr>
        </p:nvSpPr>
        <p:spPr>
          <a:xfrm>
            <a:off x="0" y="333375"/>
            <a:ext cx="8229600" cy="1143000"/>
          </a:xfrm>
        </p:spPr>
        <p:txBody>
          <a:bodyPr/>
          <a:lstStyle/>
          <a:p>
            <a:pPr algn="ctr"/>
            <a:r>
              <a:rPr lang="ru-RU" b="1" dirty="0" smtClean="0">
                <a:solidFill>
                  <a:srgbClr val="B60AAE"/>
                </a:solidFill>
              </a:rPr>
              <a:t>«Резюме» </a:t>
            </a:r>
            <a:r>
              <a:rPr lang="ru-RU" b="1" dirty="0" err="1" smtClean="0">
                <a:solidFill>
                  <a:srgbClr val="B60AAE"/>
                </a:solidFill>
              </a:rPr>
              <a:t>технологияси</a:t>
            </a:r>
            <a:endParaRPr lang="en-US" dirty="0" smtClean="0"/>
          </a:p>
        </p:txBody>
      </p:sp>
      <p:sp>
        <p:nvSpPr>
          <p:cNvPr id="38916" name="Content Placeholder 4"/>
          <p:cNvSpPr>
            <a:spLocks noGrp="1"/>
          </p:cNvSpPr>
          <p:nvPr>
            <p:ph sz="quarter" idx="4294967295"/>
          </p:nvPr>
        </p:nvSpPr>
        <p:spPr>
          <a:xfrm>
            <a:off x="0" y="1341438"/>
            <a:ext cx="5072063" cy="5302250"/>
          </a:xfrm>
        </p:spPr>
        <p:txBody>
          <a:bodyPr/>
          <a:lstStyle/>
          <a:p>
            <a:pPr>
              <a:buFontTx/>
              <a:buNone/>
            </a:pPr>
            <a:r>
              <a:rPr lang="ru-RU" sz="2000" b="1" dirty="0" err="1" smtClean="0">
                <a:solidFill>
                  <a:schemeClr val="folHlink"/>
                </a:solidFill>
              </a:rPr>
              <a:t>Технологиянинг</a:t>
            </a:r>
            <a:r>
              <a:rPr lang="ru-RU" sz="2000" b="1" dirty="0" smtClean="0">
                <a:solidFill>
                  <a:schemeClr val="folHlink"/>
                </a:solidFill>
              </a:rPr>
              <a:t> </a:t>
            </a:r>
            <a:r>
              <a:rPr lang="ru-RU" sz="2000" b="1" dirty="0" err="1" smtClean="0">
                <a:solidFill>
                  <a:schemeClr val="folHlink"/>
                </a:solidFill>
              </a:rPr>
              <a:t>тавсифи</a:t>
            </a:r>
            <a:r>
              <a:rPr lang="ru-RU" sz="2000" b="1" dirty="0" smtClean="0">
                <a:solidFill>
                  <a:schemeClr val="folHlink"/>
                </a:solidFill>
              </a:rPr>
              <a:t>:</a:t>
            </a:r>
          </a:p>
          <a:p>
            <a:pPr>
              <a:buFontTx/>
              <a:buNone/>
            </a:pPr>
            <a:r>
              <a:rPr lang="ru-RU" sz="2000" b="1" dirty="0" smtClean="0">
                <a:solidFill>
                  <a:srgbClr val="0063C6"/>
                </a:solidFill>
              </a:rPr>
              <a:t>     </a:t>
            </a:r>
            <a:r>
              <a:rPr lang="ru-RU" sz="2000" b="1" dirty="0" err="1" smtClean="0">
                <a:solidFill>
                  <a:srgbClr val="0063C6"/>
                </a:solidFill>
              </a:rPr>
              <a:t>Бу</a:t>
            </a:r>
            <a:r>
              <a:rPr lang="ru-RU" sz="2000" b="1" dirty="0" smtClean="0">
                <a:solidFill>
                  <a:srgbClr val="0063C6"/>
                </a:solidFill>
              </a:rPr>
              <a:t> технология </a:t>
            </a:r>
            <a:r>
              <a:rPr lang="ru-RU" sz="2000" b="1" dirty="0" err="1" smtClean="0">
                <a:solidFill>
                  <a:srgbClr val="0063C6"/>
                </a:solidFill>
              </a:rPr>
              <a:t>мураккаб</a:t>
            </a:r>
            <a:r>
              <a:rPr lang="ru-RU" sz="2000" b="1" dirty="0" smtClean="0">
                <a:solidFill>
                  <a:srgbClr val="0063C6"/>
                </a:solidFill>
              </a:rPr>
              <a:t>, </a:t>
            </a:r>
            <a:r>
              <a:rPr lang="ru-RU" sz="2000" b="1" dirty="0" err="1" smtClean="0">
                <a:solidFill>
                  <a:srgbClr val="0063C6"/>
                </a:solidFill>
              </a:rPr>
              <a:t>кўп</a:t>
            </a:r>
            <a:r>
              <a:rPr lang="ru-RU" sz="2000" b="1" dirty="0" smtClean="0">
                <a:solidFill>
                  <a:srgbClr val="0063C6"/>
                </a:solidFill>
              </a:rPr>
              <a:t> </a:t>
            </a:r>
            <a:r>
              <a:rPr lang="ru-RU" sz="2000" b="1" dirty="0" err="1" smtClean="0">
                <a:solidFill>
                  <a:srgbClr val="0063C6"/>
                </a:solidFill>
              </a:rPr>
              <a:t>тармоқли</a:t>
            </a:r>
            <a:r>
              <a:rPr lang="ru-RU" sz="2000" b="1" dirty="0" smtClean="0">
                <a:solidFill>
                  <a:srgbClr val="0063C6"/>
                </a:solidFill>
              </a:rPr>
              <a:t>, </a:t>
            </a:r>
            <a:r>
              <a:rPr lang="ru-RU" sz="2000" b="1" dirty="0" err="1" smtClean="0">
                <a:solidFill>
                  <a:srgbClr val="0063C6"/>
                </a:solidFill>
              </a:rPr>
              <a:t>муаммоли</a:t>
            </a:r>
            <a:r>
              <a:rPr lang="ru-RU" sz="2000" b="1" dirty="0" smtClean="0">
                <a:solidFill>
                  <a:srgbClr val="0063C6"/>
                </a:solidFill>
              </a:rPr>
              <a:t> </a:t>
            </a:r>
            <a:r>
              <a:rPr lang="ru-RU" sz="2000" b="1" dirty="0" err="1" smtClean="0">
                <a:solidFill>
                  <a:srgbClr val="0063C6"/>
                </a:solidFill>
              </a:rPr>
              <a:t>мавзуларни</a:t>
            </a:r>
            <a:r>
              <a:rPr lang="ru-RU" sz="2000" b="1" dirty="0" smtClean="0">
                <a:solidFill>
                  <a:srgbClr val="0063C6"/>
                </a:solidFill>
              </a:rPr>
              <a:t> </a:t>
            </a:r>
            <a:r>
              <a:rPr lang="ru-RU" sz="2000" b="1" dirty="0" err="1" smtClean="0">
                <a:solidFill>
                  <a:srgbClr val="0063C6"/>
                </a:solidFill>
              </a:rPr>
              <a:t>ўрганишга</a:t>
            </a:r>
            <a:r>
              <a:rPr lang="ru-RU" sz="2000" b="1" dirty="0" smtClean="0">
                <a:solidFill>
                  <a:srgbClr val="0063C6"/>
                </a:solidFill>
              </a:rPr>
              <a:t> </a:t>
            </a:r>
            <a:r>
              <a:rPr lang="ru-RU" sz="2000" b="1" dirty="0" err="1" smtClean="0">
                <a:solidFill>
                  <a:srgbClr val="0063C6"/>
                </a:solidFill>
              </a:rPr>
              <a:t>мос</a:t>
            </a:r>
            <a:r>
              <a:rPr lang="ru-RU" sz="2000" b="1" dirty="0" smtClean="0">
                <a:solidFill>
                  <a:srgbClr val="0063C6"/>
                </a:solidFill>
              </a:rPr>
              <a:t> </a:t>
            </a:r>
            <a:r>
              <a:rPr lang="ru-RU" sz="2000" b="1" dirty="0" err="1" smtClean="0">
                <a:solidFill>
                  <a:srgbClr val="0063C6"/>
                </a:solidFill>
              </a:rPr>
              <a:t>келади</a:t>
            </a:r>
            <a:r>
              <a:rPr lang="ru-RU" sz="2000" b="1" dirty="0" smtClean="0">
                <a:solidFill>
                  <a:srgbClr val="0063C6"/>
                </a:solidFill>
              </a:rPr>
              <a:t>.</a:t>
            </a:r>
          </a:p>
          <a:p>
            <a:pPr>
              <a:buFontTx/>
              <a:buNone/>
            </a:pPr>
            <a:r>
              <a:rPr lang="ru-RU" sz="2000" b="1" dirty="0" err="1" smtClean="0">
                <a:solidFill>
                  <a:schemeClr val="folHlink"/>
                </a:solidFill>
              </a:rPr>
              <a:t>Технологиянинг</a:t>
            </a:r>
            <a:r>
              <a:rPr lang="ru-RU" sz="2000" b="1" dirty="0" smtClean="0">
                <a:solidFill>
                  <a:schemeClr val="folHlink"/>
                </a:solidFill>
              </a:rPr>
              <a:t> </a:t>
            </a:r>
            <a:r>
              <a:rPr lang="ru-RU" sz="2000" b="1" dirty="0" err="1" smtClean="0">
                <a:solidFill>
                  <a:schemeClr val="folHlink"/>
                </a:solidFill>
              </a:rPr>
              <a:t>мақсади:</a:t>
            </a:r>
            <a:endParaRPr lang="ru-RU" sz="2000" b="1" dirty="0" smtClean="0">
              <a:solidFill>
                <a:schemeClr val="folHlink"/>
              </a:solidFill>
            </a:endParaRPr>
          </a:p>
          <a:p>
            <a:pPr>
              <a:buFontTx/>
              <a:buNone/>
            </a:pPr>
            <a:r>
              <a:rPr lang="ru-RU" sz="2000" b="1" dirty="0" smtClean="0">
                <a:solidFill>
                  <a:schemeClr val="folHlink"/>
                </a:solidFill>
              </a:rPr>
              <a:t>	</a:t>
            </a:r>
            <a:r>
              <a:rPr lang="ru-RU" sz="2000" b="1" dirty="0" err="1" smtClean="0">
                <a:solidFill>
                  <a:schemeClr val="hlink"/>
                </a:solidFill>
              </a:rPr>
              <a:t>Талабаларни</a:t>
            </a:r>
            <a:r>
              <a:rPr lang="ru-RU" sz="2000" b="1" dirty="0" smtClean="0">
                <a:solidFill>
                  <a:schemeClr val="hlink"/>
                </a:solidFill>
              </a:rPr>
              <a:t> </a:t>
            </a:r>
            <a:r>
              <a:rPr lang="ru-RU" sz="2000" b="1" dirty="0" err="1" smtClean="0">
                <a:solidFill>
                  <a:schemeClr val="hlink"/>
                </a:solidFill>
              </a:rPr>
              <a:t>эркин</a:t>
            </a:r>
            <a:r>
              <a:rPr lang="ru-RU" sz="2000" b="1" dirty="0" smtClean="0">
                <a:solidFill>
                  <a:schemeClr val="hlink"/>
                </a:solidFill>
              </a:rPr>
              <a:t>, </a:t>
            </a:r>
            <a:r>
              <a:rPr lang="ru-RU" sz="2000" b="1" dirty="0" err="1" smtClean="0">
                <a:solidFill>
                  <a:schemeClr val="hlink"/>
                </a:solidFill>
              </a:rPr>
              <a:t>мустақил, танқидий фикрлашга</a:t>
            </a:r>
            <a:r>
              <a:rPr lang="ru-RU" sz="2000" b="1" dirty="0" smtClean="0">
                <a:solidFill>
                  <a:schemeClr val="hlink"/>
                </a:solidFill>
              </a:rPr>
              <a:t>, </a:t>
            </a:r>
            <a:r>
              <a:rPr lang="ru-RU" sz="2000" b="1" dirty="0" err="1" smtClean="0">
                <a:solidFill>
                  <a:schemeClr val="hlink"/>
                </a:solidFill>
              </a:rPr>
              <a:t>жамоа</a:t>
            </a:r>
            <a:r>
              <a:rPr lang="ru-RU" sz="2000" b="1" dirty="0" smtClean="0">
                <a:solidFill>
                  <a:schemeClr val="hlink"/>
                </a:solidFill>
              </a:rPr>
              <a:t> </a:t>
            </a:r>
            <a:r>
              <a:rPr lang="ru-RU" sz="2000" b="1" dirty="0" err="1" smtClean="0">
                <a:solidFill>
                  <a:schemeClr val="hlink"/>
                </a:solidFill>
              </a:rPr>
              <a:t>бўлиб</a:t>
            </a:r>
            <a:r>
              <a:rPr lang="ru-RU" sz="2000" b="1" dirty="0" smtClean="0">
                <a:solidFill>
                  <a:schemeClr val="hlink"/>
                </a:solidFill>
              </a:rPr>
              <a:t> </a:t>
            </a:r>
            <a:r>
              <a:rPr lang="ru-RU" sz="2000" b="1" dirty="0" err="1" smtClean="0">
                <a:solidFill>
                  <a:schemeClr val="hlink"/>
                </a:solidFill>
              </a:rPr>
              <a:t>ишлашга</a:t>
            </a:r>
            <a:r>
              <a:rPr lang="ru-RU" sz="2000" b="1" dirty="0" smtClean="0">
                <a:solidFill>
                  <a:schemeClr val="hlink"/>
                </a:solidFill>
              </a:rPr>
              <a:t>, </a:t>
            </a:r>
            <a:r>
              <a:rPr lang="ru-RU" sz="2000" b="1" dirty="0" err="1" smtClean="0">
                <a:solidFill>
                  <a:schemeClr val="hlink"/>
                </a:solidFill>
              </a:rPr>
              <a:t>изланишга</a:t>
            </a:r>
            <a:r>
              <a:rPr lang="ru-RU" sz="2000" b="1" dirty="0" smtClean="0">
                <a:solidFill>
                  <a:schemeClr val="hlink"/>
                </a:solidFill>
              </a:rPr>
              <a:t>, </a:t>
            </a:r>
            <a:r>
              <a:rPr lang="ru-RU" sz="2000" b="1" dirty="0" err="1" smtClean="0">
                <a:solidFill>
                  <a:schemeClr val="hlink"/>
                </a:solidFill>
              </a:rPr>
              <a:t>фикрларни</a:t>
            </a:r>
            <a:r>
              <a:rPr lang="ru-RU" sz="2000" b="1" dirty="0" smtClean="0">
                <a:solidFill>
                  <a:schemeClr val="hlink"/>
                </a:solidFill>
              </a:rPr>
              <a:t> </a:t>
            </a:r>
            <a:r>
              <a:rPr lang="ru-RU" sz="2000" b="1" dirty="0" err="1" smtClean="0">
                <a:solidFill>
                  <a:schemeClr val="hlink"/>
                </a:solidFill>
              </a:rPr>
              <a:t>жамлаб</a:t>
            </a:r>
            <a:r>
              <a:rPr lang="ru-RU" sz="2000" b="1" dirty="0" smtClean="0">
                <a:solidFill>
                  <a:schemeClr val="hlink"/>
                </a:solidFill>
              </a:rPr>
              <a:t> </a:t>
            </a:r>
            <a:r>
              <a:rPr lang="ru-RU" sz="2000" b="1" dirty="0" err="1" smtClean="0">
                <a:solidFill>
                  <a:schemeClr val="hlink"/>
                </a:solidFill>
              </a:rPr>
              <a:t>таққослаш услуби</a:t>
            </a:r>
            <a:r>
              <a:rPr lang="ru-RU" sz="2000" b="1" dirty="0" smtClean="0">
                <a:solidFill>
                  <a:schemeClr val="hlink"/>
                </a:solidFill>
              </a:rPr>
              <a:t> </a:t>
            </a:r>
            <a:r>
              <a:rPr lang="ru-RU" sz="2000" b="1" dirty="0" err="1" smtClean="0">
                <a:solidFill>
                  <a:schemeClr val="hlink"/>
                </a:solidFill>
              </a:rPr>
              <a:t>ёрдамида</a:t>
            </a:r>
            <a:r>
              <a:rPr lang="ru-RU" sz="2000" b="1" dirty="0" smtClean="0">
                <a:solidFill>
                  <a:schemeClr val="hlink"/>
                </a:solidFill>
              </a:rPr>
              <a:t> </a:t>
            </a:r>
            <a:r>
              <a:rPr lang="ru-RU" sz="2000" b="1" dirty="0" err="1" smtClean="0">
                <a:solidFill>
                  <a:schemeClr val="hlink"/>
                </a:solidFill>
              </a:rPr>
              <a:t>муаммонинг</a:t>
            </a:r>
            <a:r>
              <a:rPr lang="ru-RU" sz="2000" b="1" dirty="0" smtClean="0">
                <a:solidFill>
                  <a:schemeClr val="hlink"/>
                </a:solidFill>
              </a:rPr>
              <a:t> </a:t>
            </a:r>
            <a:r>
              <a:rPr lang="ru-RU" sz="2000" b="1" dirty="0" err="1" smtClean="0">
                <a:solidFill>
                  <a:schemeClr val="hlink"/>
                </a:solidFill>
              </a:rPr>
              <a:t>ечимини</a:t>
            </a:r>
            <a:r>
              <a:rPr lang="ru-RU" sz="2000" b="1" dirty="0" smtClean="0">
                <a:solidFill>
                  <a:schemeClr val="hlink"/>
                </a:solidFill>
              </a:rPr>
              <a:t> </a:t>
            </a:r>
            <a:r>
              <a:rPr lang="ru-RU" sz="2000" b="1" dirty="0" err="1" smtClean="0">
                <a:solidFill>
                  <a:schemeClr val="hlink"/>
                </a:solidFill>
              </a:rPr>
              <a:t>топишга</a:t>
            </a:r>
            <a:r>
              <a:rPr lang="ru-RU" sz="2000" b="1" dirty="0" smtClean="0">
                <a:solidFill>
                  <a:schemeClr val="hlink"/>
                </a:solidFill>
              </a:rPr>
              <a:t>, </a:t>
            </a:r>
            <a:r>
              <a:rPr lang="ru-RU" sz="2000" b="1" dirty="0" err="1" smtClean="0">
                <a:solidFill>
                  <a:schemeClr val="hlink"/>
                </a:solidFill>
              </a:rPr>
              <a:t>жамоага</a:t>
            </a:r>
            <a:r>
              <a:rPr lang="ru-RU" sz="2000" b="1" dirty="0" smtClean="0">
                <a:solidFill>
                  <a:schemeClr val="hlink"/>
                </a:solidFill>
              </a:rPr>
              <a:t> </a:t>
            </a:r>
            <a:r>
              <a:rPr lang="ru-RU" sz="2000" b="1" dirty="0" err="1" smtClean="0">
                <a:solidFill>
                  <a:schemeClr val="hlink"/>
                </a:solidFill>
              </a:rPr>
              <a:t>ўз</a:t>
            </a:r>
            <a:r>
              <a:rPr lang="ru-RU" sz="2000" b="1" dirty="0" smtClean="0">
                <a:solidFill>
                  <a:schemeClr val="hlink"/>
                </a:solidFill>
              </a:rPr>
              <a:t> </a:t>
            </a:r>
            <a:r>
              <a:rPr lang="ru-RU" sz="2000" b="1" dirty="0" err="1" smtClean="0">
                <a:solidFill>
                  <a:schemeClr val="hlink"/>
                </a:solidFill>
              </a:rPr>
              <a:t>фикри</a:t>
            </a:r>
            <a:r>
              <a:rPr lang="ru-RU" sz="2000" b="1" dirty="0" smtClean="0">
                <a:solidFill>
                  <a:schemeClr val="hlink"/>
                </a:solidFill>
              </a:rPr>
              <a:t> </a:t>
            </a:r>
            <a:r>
              <a:rPr lang="ru-RU" sz="2000" b="1" dirty="0" err="1" smtClean="0">
                <a:solidFill>
                  <a:schemeClr val="hlink"/>
                </a:solidFill>
              </a:rPr>
              <a:t>билан</a:t>
            </a:r>
            <a:r>
              <a:rPr lang="ru-RU" sz="2000" b="1" dirty="0" smtClean="0">
                <a:solidFill>
                  <a:schemeClr val="hlink"/>
                </a:solidFill>
              </a:rPr>
              <a:t> </a:t>
            </a:r>
            <a:r>
              <a:rPr lang="ru-RU" sz="2000" b="1" dirty="0" err="1" smtClean="0">
                <a:solidFill>
                  <a:schemeClr val="hlink"/>
                </a:solidFill>
              </a:rPr>
              <a:t>таъсир</a:t>
            </a:r>
            <a:r>
              <a:rPr lang="ru-RU" sz="2000" b="1" dirty="0" smtClean="0">
                <a:solidFill>
                  <a:schemeClr val="hlink"/>
                </a:solidFill>
              </a:rPr>
              <a:t> </a:t>
            </a:r>
            <a:r>
              <a:rPr lang="ru-RU" sz="2000" b="1" dirty="0" err="1" smtClean="0">
                <a:solidFill>
                  <a:schemeClr val="hlink"/>
                </a:solidFill>
              </a:rPr>
              <a:t>этишга</a:t>
            </a:r>
            <a:r>
              <a:rPr lang="ru-RU" sz="2000" b="1" dirty="0" smtClean="0">
                <a:solidFill>
                  <a:schemeClr val="hlink"/>
                </a:solidFill>
              </a:rPr>
              <a:t> </a:t>
            </a:r>
            <a:r>
              <a:rPr lang="ru-RU" sz="2000" b="1" dirty="0" err="1" smtClean="0">
                <a:solidFill>
                  <a:schemeClr val="hlink"/>
                </a:solidFill>
              </a:rPr>
              <a:t>қаратилган.</a:t>
            </a:r>
            <a:endParaRPr lang="en-US" sz="2000" dirty="0" smtClean="0">
              <a:solidFill>
                <a:schemeClr val="hlink"/>
              </a:solidFill>
            </a:endParaRPr>
          </a:p>
        </p:txBody>
      </p:sp>
      <p:sp>
        <p:nvSpPr>
          <p:cNvPr id="49156" name="Content Placeholder 6"/>
          <p:cNvSpPr>
            <a:spLocks noGrp="1"/>
          </p:cNvSpPr>
          <p:nvPr>
            <p:ph sz="quarter" idx="4294967295"/>
          </p:nvPr>
        </p:nvSpPr>
        <p:spPr>
          <a:xfrm>
            <a:off x="5248275" y="1844675"/>
            <a:ext cx="3895725" cy="2571750"/>
          </a:xfrm>
        </p:spPr>
        <p:txBody>
          <a:bodyPr/>
          <a:lstStyle/>
          <a:p>
            <a:pPr>
              <a:buFontTx/>
              <a:buNone/>
            </a:pPr>
            <a:r>
              <a:rPr lang="ru-RU" sz="1400" b="1" dirty="0" smtClean="0"/>
              <a:t>       </a:t>
            </a:r>
            <a:r>
              <a:rPr lang="ru-RU" sz="2000" b="1" dirty="0" err="1" smtClean="0">
                <a:solidFill>
                  <a:schemeClr val="folHlink"/>
                </a:solidFill>
              </a:rPr>
              <a:t>Технологиянинг</a:t>
            </a:r>
            <a:r>
              <a:rPr lang="ru-RU" sz="2000" b="1" dirty="0" smtClean="0">
                <a:solidFill>
                  <a:schemeClr val="folHlink"/>
                </a:solidFill>
              </a:rPr>
              <a:t> </a:t>
            </a:r>
            <a:r>
              <a:rPr lang="ru-RU" sz="2000" b="1" dirty="0" err="1" smtClean="0">
                <a:solidFill>
                  <a:schemeClr val="folHlink"/>
                </a:solidFill>
              </a:rPr>
              <a:t>қўлланилиши:</a:t>
            </a:r>
            <a:endParaRPr lang="ru-RU" sz="2000" b="1" dirty="0" smtClean="0">
              <a:solidFill>
                <a:schemeClr val="folHlink"/>
              </a:solidFill>
            </a:endParaRPr>
          </a:p>
          <a:p>
            <a:r>
              <a:rPr lang="ru-RU" sz="2400" dirty="0" err="1" smtClean="0"/>
              <a:t>Маъруза</a:t>
            </a:r>
            <a:r>
              <a:rPr lang="ru-RU" sz="2400" dirty="0" smtClean="0"/>
              <a:t> </a:t>
            </a:r>
            <a:r>
              <a:rPr lang="ru-RU" sz="2400" dirty="0" err="1" smtClean="0"/>
              <a:t>дарсларида</a:t>
            </a:r>
            <a:endParaRPr lang="en-US" sz="2400" dirty="0" smtClean="0"/>
          </a:p>
          <a:p>
            <a:r>
              <a:rPr lang="ru-RU" sz="2400" dirty="0" smtClean="0"/>
              <a:t>Семинар, </a:t>
            </a:r>
            <a:r>
              <a:rPr lang="ru-RU" sz="2400" dirty="0" err="1" smtClean="0"/>
              <a:t>амалий</a:t>
            </a:r>
            <a:r>
              <a:rPr lang="ru-RU" sz="2400" dirty="0" smtClean="0"/>
              <a:t>  </a:t>
            </a:r>
            <a:r>
              <a:rPr lang="ru-RU" sz="2400" dirty="0" err="1" smtClean="0"/>
              <a:t>машғулотларида</a:t>
            </a:r>
            <a:r>
              <a:rPr lang="ru-RU" sz="2400" dirty="0" smtClean="0"/>
              <a:t> </a:t>
            </a:r>
            <a:endParaRPr lang="en-US" sz="2400" dirty="0" smtClean="0"/>
          </a:p>
          <a:p>
            <a:r>
              <a:rPr lang="ru-RU" sz="2400" dirty="0" err="1" smtClean="0"/>
              <a:t>Уйга</a:t>
            </a:r>
            <a:r>
              <a:rPr lang="ru-RU" sz="2400" dirty="0" smtClean="0"/>
              <a:t> </a:t>
            </a:r>
            <a:r>
              <a:rPr lang="ru-RU" sz="2400" dirty="0" err="1" smtClean="0"/>
              <a:t>вазифа</a:t>
            </a:r>
            <a:r>
              <a:rPr lang="ru-RU" sz="2400" dirty="0" smtClean="0"/>
              <a:t> </a:t>
            </a:r>
            <a:r>
              <a:rPr lang="ru-RU" sz="2400" dirty="0" err="1" smtClean="0"/>
              <a:t>ҳолида</a:t>
            </a:r>
            <a:endParaRPr lang="ru-RU"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9154"/>
                                        </p:tgtEl>
                                        <p:attrNameLst>
                                          <p:attrName>style.visibility</p:attrName>
                                        </p:attrNameLst>
                                      </p:cBhvr>
                                      <p:to>
                                        <p:strVal val="visible"/>
                                      </p:to>
                                    </p:set>
                                    <p:anim calcmode="lin" valueType="num">
                                      <p:cBhvr additive="base">
                                        <p:cTn id="7" dur="500" fill="hold"/>
                                        <p:tgtEl>
                                          <p:spTgt spid="49154"/>
                                        </p:tgtEl>
                                        <p:attrNameLst>
                                          <p:attrName>ppt_x</p:attrName>
                                        </p:attrNameLst>
                                      </p:cBhvr>
                                      <p:tavLst>
                                        <p:tav tm="0">
                                          <p:val>
                                            <p:strVal val="#ppt_x"/>
                                          </p:val>
                                        </p:tav>
                                        <p:tav tm="100000">
                                          <p:val>
                                            <p:strVal val="#ppt_x"/>
                                          </p:val>
                                        </p:tav>
                                      </p:tavLst>
                                    </p:anim>
                                    <p:anim calcmode="lin" valueType="num">
                                      <p:cBhvr additive="base">
                                        <p:cTn id="8" dur="500" fill="hold"/>
                                        <p:tgtEl>
                                          <p:spTgt spid="4915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8916">
                                            <p:txEl>
                                              <p:pRg st="0" end="0"/>
                                            </p:txEl>
                                          </p:spTgt>
                                        </p:tgtEl>
                                        <p:attrNameLst>
                                          <p:attrName>style.visibility</p:attrName>
                                        </p:attrNameLst>
                                      </p:cBhvr>
                                      <p:to>
                                        <p:strVal val="visible"/>
                                      </p:to>
                                    </p:set>
                                    <p:anim calcmode="lin" valueType="num">
                                      <p:cBhvr additive="base">
                                        <p:cTn id="13" dur="500" fill="hold"/>
                                        <p:tgtEl>
                                          <p:spTgt spid="3891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89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8916">
                                            <p:txEl>
                                              <p:pRg st="1" end="1"/>
                                            </p:txEl>
                                          </p:spTgt>
                                        </p:tgtEl>
                                        <p:attrNameLst>
                                          <p:attrName>style.visibility</p:attrName>
                                        </p:attrNameLst>
                                      </p:cBhvr>
                                      <p:to>
                                        <p:strVal val="visible"/>
                                      </p:to>
                                    </p:set>
                                    <p:anim calcmode="lin" valueType="num">
                                      <p:cBhvr additive="base">
                                        <p:cTn id="19" dur="500" fill="hold"/>
                                        <p:tgtEl>
                                          <p:spTgt spid="3891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89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8916">
                                            <p:txEl>
                                              <p:pRg st="2" end="2"/>
                                            </p:txEl>
                                          </p:spTgt>
                                        </p:tgtEl>
                                        <p:attrNameLst>
                                          <p:attrName>style.visibility</p:attrName>
                                        </p:attrNameLst>
                                      </p:cBhvr>
                                      <p:to>
                                        <p:strVal val="visible"/>
                                      </p:to>
                                    </p:set>
                                    <p:anim calcmode="lin" valueType="num">
                                      <p:cBhvr additive="base">
                                        <p:cTn id="25" dur="500" fill="hold"/>
                                        <p:tgtEl>
                                          <p:spTgt spid="38916">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89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8916">
                                            <p:txEl>
                                              <p:pRg st="3" end="3"/>
                                            </p:txEl>
                                          </p:spTgt>
                                        </p:tgtEl>
                                        <p:attrNameLst>
                                          <p:attrName>style.visibility</p:attrName>
                                        </p:attrNameLst>
                                      </p:cBhvr>
                                      <p:to>
                                        <p:strVal val="visible"/>
                                      </p:to>
                                    </p:set>
                                    <p:anim calcmode="lin" valueType="num">
                                      <p:cBhvr additive="base">
                                        <p:cTn id="31" dur="500" fill="hold"/>
                                        <p:tgtEl>
                                          <p:spTgt spid="38916">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891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9156">
                                            <p:txEl>
                                              <p:pRg st="0" end="0"/>
                                            </p:txEl>
                                          </p:spTgt>
                                        </p:tgtEl>
                                        <p:attrNameLst>
                                          <p:attrName>style.visibility</p:attrName>
                                        </p:attrNameLst>
                                      </p:cBhvr>
                                      <p:to>
                                        <p:strVal val="visible"/>
                                      </p:to>
                                    </p:set>
                                    <p:anim calcmode="lin" valueType="num">
                                      <p:cBhvr additive="base">
                                        <p:cTn id="37" dur="500" fill="hold"/>
                                        <p:tgtEl>
                                          <p:spTgt spid="49156">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915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9156">
                                            <p:txEl>
                                              <p:pRg st="1" end="1"/>
                                            </p:txEl>
                                          </p:spTgt>
                                        </p:tgtEl>
                                        <p:attrNameLst>
                                          <p:attrName>style.visibility</p:attrName>
                                        </p:attrNameLst>
                                      </p:cBhvr>
                                      <p:to>
                                        <p:strVal val="visible"/>
                                      </p:to>
                                    </p:set>
                                    <p:anim calcmode="lin" valueType="num">
                                      <p:cBhvr additive="base">
                                        <p:cTn id="43" dur="500" fill="hold"/>
                                        <p:tgtEl>
                                          <p:spTgt spid="49156">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915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9156">
                                            <p:txEl>
                                              <p:pRg st="2" end="2"/>
                                            </p:txEl>
                                          </p:spTgt>
                                        </p:tgtEl>
                                        <p:attrNameLst>
                                          <p:attrName>style.visibility</p:attrName>
                                        </p:attrNameLst>
                                      </p:cBhvr>
                                      <p:to>
                                        <p:strVal val="visible"/>
                                      </p:to>
                                    </p:set>
                                    <p:anim calcmode="lin" valueType="num">
                                      <p:cBhvr additive="base">
                                        <p:cTn id="49" dur="500" fill="hold"/>
                                        <p:tgtEl>
                                          <p:spTgt spid="49156">
                                            <p:txEl>
                                              <p:pRg st="2" end="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915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9156">
                                            <p:txEl>
                                              <p:pRg st="3" end="3"/>
                                            </p:txEl>
                                          </p:spTgt>
                                        </p:tgtEl>
                                        <p:attrNameLst>
                                          <p:attrName>style.visibility</p:attrName>
                                        </p:attrNameLst>
                                      </p:cBhvr>
                                      <p:to>
                                        <p:strVal val="visible"/>
                                      </p:to>
                                    </p:set>
                                    <p:anim calcmode="lin" valueType="num">
                                      <p:cBhvr additive="base">
                                        <p:cTn id="55" dur="500" fill="hold"/>
                                        <p:tgtEl>
                                          <p:spTgt spid="49156">
                                            <p:txEl>
                                              <p:pRg st="3" end="3"/>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915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p:bldP spid="38916" grpId="0" build="p"/>
      <p:bldP spid="49156"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Content Placeholder 7"/>
          <p:cNvSpPr>
            <a:spLocks noGrp="1"/>
          </p:cNvSpPr>
          <p:nvPr>
            <p:ph sz="quarter" idx="4294967295"/>
          </p:nvPr>
        </p:nvSpPr>
        <p:spPr>
          <a:xfrm>
            <a:off x="0" y="285750"/>
            <a:ext cx="4786313" cy="6572250"/>
          </a:xfrm>
        </p:spPr>
        <p:txBody>
          <a:bodyPr>
            <a:normAutofit/>
          </a:bodyPr>
          <a:lstStyle/>
          <a:p>
            <a:r>
              <a:rPr lang="ru-RU" sz="4000" dirty="0" err="1" smtClean="0">
                <a:solidFill>
                  <a:srgbClr val="002060"/>
                </a:solidFill>
              </a:rPr>
              <a:t>Блиц-сўров</a:t>
            </a:r>
            <a:r>
              <a:rPr lang="ru-RU" sz="4000" dirty="0" smtClean="0">
                <a:solidFill>
                  <a:srgbClr val="002060"/>
                </a:solidFill>
              </a:rPr>
              <a:t> </a:t>
            </a:r>
            <a:r>
              <a:rPr lang="ru-RU" sz="4000" dirty="0" err="1" smtClean="0">
                <a:solidFill>
                  <a:srgbClr val="002060"/>
                </a:solidFill>
              </a:rPr>
              <a:t>усули</a:t>
            </a:r>
            <a:endParaRPr lang="ru-RU" sz="4000" dirty="0" smtClean="0">
              <a:solidFill>
                <a:srgbClr val="002060"/>
              </a:solidFill>
            </a:endParaRPr>
          </a:p>
          <a:p>
            <a:r>
              <a:rPr lang="ru-RU" sz="2400" dirty="0" err="1" smtClean="0">
                <a:solidFill>
                  <a:srgbClr val="002060"/>
                </a:solidFill>
              </a:rPr>
              <a:t>Усулнинг</a:t>
            </a:r>
            <a:r>
              <a:rPr lang="ru-RU" sz="2400" dirty="0" smtClean="0">
                <a:solidFill>
                  <a:srgbClr val="002060"/>
                </a:solidFill>
              </a:rPr>
              <a:t> </a:t>
            </a:r>
            <a:r>
              <a:rPr lang="ru-RU" sz="2400" dirty="0" err="1" smtClean="0">
                <a:solidFill>
                  <a:srgbClr val="002060"/>
                </a:solidFill>
              </a:rPr>
              <a:t>тавсифи</a:t>
            </a:r>
            <a:r>
              <a:rPr lang="ru-RU" sz="2400" dirty="0" smtClean="0">
                <a:solidFill>
                  <a:srgbClr val="002060"/>
                </a:solidFill>
              </a:rPr>
              <a:t>: </a:t>
            </a:r>
            <a:r>
              <a:rPr lang="ru-RU" sz="2400" dirty="0" err="1" smtClean="0">
                <a:solidFill>
                  <a:srgbClr val="002060"/>
                </a:solidFill>
              </a:rPr>
              <a:t>ҳаракатлар кетма-кетлигини</a:t>
            </a:r>
            <a:r>
              <a:rPr lang="ru-RU" sz="2400" dirty="0" smtClean="0">
                <a:solidFill>
                  <a:srgbClr val="002060"/>
                </a:solidFill>
              </a:rPr>
              <a:t> </a:t>
            </a:r>
            <a:r>
              <a:rPr lang="ru-RU" sz="2400" dirty="0" err="1" smtClean="0">
                <a:solidFill>
                  <a:srgbClr val="002060"/>
                </a:solidFill>
              </a:rPr>
              <a:t>тўғри ташкил</a:t>
            </a:r>
            <a:r>
              <a:rPr lang="ru-RU" sz="2400" dirty="0" smtClean="0">
                <a:solidFill>
                  <a:srgbClr val="002060"/>
                </a:solidFill>
              </a:rPr>
              <a:t> </a:t>
            </a:r>
            <a:r>
              <a:rPr lang="ru-RU" sz="2400" dirty="0" err="1" smtClean="0">
                <a:solidFill>
                  <a:srgbClr val="002060"/>
                </a:solidFill>
              </a:rPr>
              <a:t>этишга</a:t>
            </a:r>
            <a:r>
              <a:rPr lang="ru-RU" sz="2400" dirty="0" smtClean="0">
                <a:solidFill>
                  <a:srgbClr val="002060"/>
                </a:solidFill>
              </a:rPr>
              <a:t>, </a:t>
            </a:r>
            <a:r>
              <a:rPr lang="ru-RU" sz="2400" dirty="0" err="1" smtClean="0">
                <a:solidFill>
                  <a:srgbClr val="002060"/>
                </a:solidFill>
              </a:rPr>
              <a:t>мантиқий фикрлашга</a:t>
            </a:r>
            <a:r>
              <a:rPr lang="ru-RU" sz="2400" dirty="0" smtClean="0">
                <a:solidFill>
                  <a:srgbClr val="002060"/>
                </a:solidFill>
              </a:rPr>
              <a:t>, </a:t>
            </a:r>
            <a:r>
              <a:rPr lang="ru-RU" sz="2400" dirty="0" err="1" smtClean="0">
                <a:solidFill>
                  <a:srgbClr val="002060"/>
                </a:solidFill>
              </a:rPr>
              <a:t>маълумотлар</a:t>
            </a:r>
            <a:r>
              <a:rPr lang="ru-RU" sz="2400" dirty="0" smtClean="0">
                <a:solidFill>
                  <a:srgbClr val="002060"/>
                </a:solidFill>
              </a:rPr>
              <a:t> </a:t>
            </a:r>
            <a:r>
              <a:rPr lang="ru-RU" sz="2400" dirty="0" err="1" smtClean="0">
                <a:solidFill>
                  <a:srgbClr val="002060"/>
                </a:solidFill>
              </a:rPr>
              <a:t>ичидан</a:t>
            </a:r>
            <a:r>
              <a:rPr lang="ru-RU" sz="2400" dirty="0" smtClean="0">
                <a:solidFill>
                  <a:srgbClr val="002060"/>
                </a:solidFill>
              </a:rPr>
              <a:t> </a:t>
            </a:r>
            <a:r>
              <a:rPr lang="ru-RU" sz="2400" dirty="0" err="1" smtClean="0">
                <a:solidFill>
                  <a:srgbClr val="002060"/>
                </a:solidFill>
              </a:rPr>
              <a:t>кераклисини</a:t>
            </a:r>
            <a:r>
              <a:rPr lang="ru-RU" sz="2400" dirty="0" smtClean="0">
                <a:solidFill>
                  <a:srgbClr val="002060"/>
                </a:solidFill>
              </a:rPr>
              <a:t> </a:t>
            </a:r>
            <a:r>
              <a:rPr lang="ru-RU" sz="2400" dirty="0" err="1" smtClean="0">
                <a:solidFill>
                  <a:srgbClr val="002060"/>
                </a:solidFill>
              </a:rPr>
              <a:t>танлаб</a:t>
            </a:r>
            <a:r>
              <a:rPr lang="ru-RU" sz="2400" dirty="0" smtClean="0">
                <a:solidFill>
                  <a:srgbClr val="002060"/>
                </a:solidFill>
              </a:rPr>
              <a:t> </a:t>
            </a:r>
            <a:r>
              <a:rPr lang="ru-RU" sz="2400" dirty="0" err="1" smtClean="0">
                <a:solidFill>
                  <a:srgbClr val="002060"/>
                </a:solidFill>
              </a:rPr>
              <a:t>олишга</a:t>
            </a:r>
            <a:r>
              <a:rPr lang="ru-RU" sz="2400" dirty="0" smtClean="0">
                <a:solidFill>
                  <a:srgbClr val="002060"/>
                </a:solidFill>
              </a:rPr>
              <a:t>, </a:t>
            </a:r>
            <a:r>
              <a:rPr lang="ru-RU" sz="2400" dirty="0" err="1" smtClean="0">
                <a:solidFill>
                  <a:srgbClr val="002060"/>
                </a:solidFill>
              </a:rPr>
              <a:t>кунни</a:t>
            </a:r>
            <a:r>
              <a:rPr lang="ru-RU" sz="2400" dirty="0" smtClean="0">
                <a:solidFill>
                  <a:srgbClr val="002060"/>
                </a:solidFill>
              </a:rPr>
              <a:t> </a:t>
            </a:r>
            <a:r>
              <a:rPr lang="ru-RU" sz="2400" dirty="0" err="1" smtClean="0">
                <a:solidFill>
                  <a:srgbClr val="002060"/>
                </a:solidFill>
              </a:rPr>
              <a:t>режалаштира</a:t>
            </a:r>
            <a:r>
              <a:rPr lang="ru-RU" sz="2400" dirty="0" smtClean="0">
                <a:solidFill>
                  <a:srgbClr val="002060"/>
                </a:solidFill>
              </a:rPr>
              <a:t> </a:t>
            </a:r>
            <a:r>
              <a:rPr lang="ru-RU" sz="2400" dirty="0" err="1" smtClean="0">
                <a:solidFill>
                  <a:srgbClr val="002060"/>
                </a:solidFill>
              </a:rPr>
              <a:t>олишни</a:t>
            </a:r>
            <a:r>
              <a:rPr lang="ru-RU" sz="2400" dirty="0" smtClean="0">
                <a:solidFill>
                  <a:srgbClr val="002060"/>
                </a:solidFill>
              </a:rPr>
              <a:t> </a:t>
            </a:r>
            <a:r>
              <a:rPr lang="ru-RU" sz="2400" dirty="0" err="1" smtClean="0">
                <a:solidFill>
                  <a:srgbClr val="002060"/>
                </a:solidFill>
              </a:rPr>
              <a:t>ўргатишга</a:t>
            </a:r>
            <a:r>
              <a:rPr lang="ru-RU" sz="2400" dirty="0" smtClean="0">
                <a:solidFill>
                  <a:srgbClr val="002060"/>
                </a:solidFill>
              </a:rPr>
              <a:t> </a:t>
            </a:r>
            <a:r>
              <a:rPr lang="ru-RU" sz="2400" dirty="0" err="1" smtClean="0">
                <a:solidFill>
                  <a:srgbClr val="002060"/>
                </a:solidFill>
              </a:rPr>
              <a:t>қаратилган.</a:t>
            </a:r>
            <a:endParaRPr lang="ru-RU" sz="2400" dirty="0" smtClean="0">
              <a:solidFill>
                <a:srgbClr val="002060"/>
              </a:solidFill>
            </a:endParaRPr>
          </a:p>
          <a:p>
            <a:r>
              <a:rPr lang="ru-RU" sz="2400" dirty="0" err="1" smtClean="0">
                <a:solidFill>
                  <a:srgbClr val="002060"/>
                </a:solidFill>
              </a:rPr>
              <a:t>Усулнинг</a:t>
            </a:r>
            <a:r>
              <a:rPr lang="ru-RU" sz="2400" dirty="0" smtClean="0">
                <a:solidFill>
                  <a:srgbClr val="002060"/>
                </a:solidFill>
              </a:rPr>
              <a:t> </a:t>
            </a:r>
            <a:r>
              <a:rPr lang="ru-RU" sz="2400" dirty="0" err="1" smtClean="0">
                <a:solidFill>
                  <a:srgbClr val="002060"/>
                </a:solidFill>
              </a:rPr>
              <a:t>мақсади: талабалар</a:t>
            </a:r>
            <a:r>
              <a:rPr lang="ru-RU" sz="2400" dirty="0" smtClean="0">
                <a:solidFill>
                  <a:srgbClr val="002060"/>
                </a:solidFill>
              </a:rPr>
              <a:t> </a:t>
            </a:r>
            <a:r>
              <a:rPr lang="ru-RU" sz="2400" dirty="0" err="1" smtClean="0">
                <a:solidFill>
                  <a:srgbClr val="002060"/>
                </a:solidFill>
              </a:rPr>
              <a:t>ҳаракатлар кетма-кетлигини</a:t>
            </a:r>
            <a:r>
              <a:rPr lang="ru-RU" sz="2400" dirty="0" smtClean="0">
                <a:solidFill>
                  <a:srgbClr val="002060"/>
                </a:solidFill>
              </a:rPr>
              <a:t> </a:t>
            </a:r>
            <a:r>
              <a:rPr lang="ru-RU" sz="2400" dirty="0" err="1" smtClean="0">
                <a:solidFill>
                  <a:srgbClr val="002060"/>
                </a:solidFill>
              </a:rPr>
              <a:t>аввал</a:t>
            </a:r>
            <a:r>
              <a:rPr lang="ru-RU" sz="2400" dirty="0" smtClean="0">
                <a:solidFill>
                  <a:srgbClr val="002060"/>
                </a:solidFill>
              </a:rPr>
              <a:t> </a:t>
            </a:r>
            <a:r>
              <a:rPr lang="ru-RU" sz="2400" dirty="0" err="1" smtClean="0">
                <a:solidFill>
                  <a:srgbClr val="002060"/>
                </a:solidFill>
              </a:rPr>
              <a:t>якка</a:t>
            </a:r>
            <a:r>
              <a:rPr lang="ru-RU" sz="2400" dirty="0" smtClean="0">
                <a:solidFill>
                  <a:srgbClr val="002060"/>
                </a:solidFill>
              </a:rPr>
              <a:t> </a:t>
            </a:r>
            <a:r>
              <a:rPr lang="ru-RU" sz="2400" dirty="0" err="1" smtClean="0">
                <a:solidFill>
                  <a:srgbClr val="002060"/>
                </a:solidFill>
              </a:rPr>
              <a:t>тартибда</a:t>
            </a:r>
            <a:r>
              <a:rPr lang="ru-RU" sz="2400" dirty="0" smtClean="0">
                <a:solidFill>
                  <a:srgbClr val="002060"/>
                </a:solidFill>
              </a:rPr>
              <a:t> </a:t>
            </a:r>
            <a:r>
              <a:rPr lang="ru-RU" sz="2400" dirty="0" err="1" smtClean="0">
                <a:solidFill>
                  <a:srgbClr val="002060"/>
                </a:solidFill>
              </a:rPr>
              <a:t>мустақил равишда</a:t>
            </a:r>
            <a:r>
              <a:rPr lang="ru-RU" sz="2400" dirty="0" smtClean="0">
                <a:solidFill>
                  <a:srgbClr val="002060"/>
                </a:solidFill>
              </a:rPr>
              <a:t> </a:t>
            </a:r>
            <a:r>
              <a:rPr lang="ru-RU" sz="2400" dirty="0" err="1" smtClean="0">
                <a:solidFill>
                  <a:srgbClr val="002060"/>
                </a:solidFill>
              </a:rPr>
              <a:t>белгилаш</a:t>
            </a:r>
            <a:r>
              <a:rPr lang="ru-RU" sz="2400" dirty="0" smtClean="0">
                <a:solidFill>
                  <a:srgbClr val="002060"/>
                </a:solidFill>
              </a:rPr>
              <a:t>, </a:t>
            </a:r>
            <a:r>
              <a:rPr lang="ru-RU" sz="2400" dirty="0" err="1" smtClean="0">
                <a:solidFill>
                  <a:srgbClr val="002060"/>
                </a:solidFill>
              </a:rPr>
              <a:t>бошқалар билан</a:t>
            </a:r>
            <a:r>
              <a:rPr lang="ru-RU" sz="2400" dirty="0" smtClean="0">
                <a:solidFill>
                  <a:srgbClr val="002060"/>
                </a:solidFill>
              </a:rPr>
              <a:t> </a:t>
            </a:r>
            <a:r>
              <a:rPr lang="ru-RU" sz="2400" dirty="0" err="1" smtClean="0">
                <a:solidFill>
                  <a:srgbClr val="002060"/>
                </a:solidFill>
              </a:rPr>
              <a:t>ҳамфикр бўлиш</a:t>
            </a:r>
            <a:r>
              <a:rPr lang="ru-RU" sz="2400" dirty="0" smtClean="0">
                <a:solidFill>
                  <a:srgbClr val="002060"/>
                </a:solidFill>
              </a:rPr>
              <a:t> </a:t>
            </a:r>
            <a:r>
              <a:rPr lang="ru-RU" sz="2400" dirty="0" err="1" smtClean="0">
                <a:solidFill>
                  <a:srgbClr val="002060"/>
                </a:solidFill>
              </a:rPr>
              <a:t>кўникмаларини</a:t>
            </a:r>
            <a:r>
              <a:rPr lang="ru-RU" sz="2400" dirty="0" smtClean="0">
                <a:solidFill>
                  <a:srgbClr val="002060"/>
                </a:solidFill>
              </a:rPr>
              <a:t> </a:t>
            </a:r>
            <a:r>
              <a:rPr lang="ru-RU" sz="2400" dirty="0" err="1" smtClean="0">
                <a:solidFill>
                  <a:srgbClr val="002060"/>
                </a:solidFill>
              </a:rPr>
              <a:t>эгаллашга</a:t>
            </a:r>
            <a:r>
              <a:rPr lang="ru-RU" sz="2400" dirty="0" smtClean="0">
                <a:solidFill>
                  <a:srgbClr val="002060"/>
                </a:solidFill>
              </a:rPr>
              <a:t> </a:t>
            </a:r>
            <a:r>
              <a:rPr lang="ru-RU" sz="2400" dirty="0" err="1" smtClean="0">
                <a:solidFill>
                  <a:srgbClr val="002060"/>
                </a:solidFill>
              </a:rPr>
              <a:t>қаратилган.</a:t>
            </a:r>
            <a:endParaRPr lang="ru-RU" sz="2400" b="1" dirty="0" smtClean="0"/>
          </a:p>
        </p:txBody>
      </p:sp>
      <p:pic>
        <p:nvPicPr>
          <p:cNvPr id="50179" name="Content Placeholder 5" descr="13803ef9cdbff39_b.jpg"/>
          <p:cNvPicPr>
            <a:picLocks noGrp="1" noChangeAspect="1"/>
          </p:cNvPicPr>
          <p:nvPr>
            <p:ph sz="quarter" idx="4294967295"/>
          </p:nvPr>
        </p:nvPicPr>
        <p:blipFill>
          <a:blip r:embed="rId2" cstate="print"/>
          <a:srcRect/>
          <a:stretch>
            <a:fillRect/>
          </a:stretch>
        </p:blipFill>
        <p:spPr>
          <a:xfrm>
            <a:off x="6186488" y="3714750"/>
            <a:ext cx="2957512" cy="3000375"/>
          </a:xfrm>
        </p:spPr>
      </p:pic>
      <p:pic>
        <p:nvPicPr>
          <p:cNvPr id="50180" name="Content Placeholder 8" descr="31275188_1219784491_5.jpg"/>
          <p:cNvPicPr>
            <a:picLocks noGrp="1" noChangeAspect="1"/>
          </p:cNvPicPr>
          <p:nvPr>
            <p:ph sz="half" idx="4294967295"/>
          </p:nvPr>
        </p:nvPicPr>
        <p:blipFill>
          <a:blip r:embed="rId3" cstate="print"/>
          <a:srcRect/>
          <a:stretch>
            <a:fillRect/>
          </a:stretch>
        </p:blipFill>
        <p:spPr>
          <a:xfrm>
            <a:off x="6715125" y="0"/>
            <a:ext cx="2428875" cy="2500313"/>
          </a:xfrm>
        </p:spPr>
      </p:pic>
      <p:pic>
        <p:nvPicPr>
          <p:cNvPr id="50181" name="Picture 5" descr="C:\Users\Gulkhumor\Pictures\Школа\5.jpg"/>
          <p:cNvPicPr>
            <a:picLocks noChangeAspect="1" noChangeArrowheads="1"/>
          </p:cNvPicPr>
          <p:nvPr/>
        </p:nvPicPr>
        <p:blipFill>
          <a:blip r:embed="rId4" cstate="print"/>
          <a:srcRect/>
          <a:stretch>
            <a:fillRect/>
          </a:stretch>
        </p:blipFill>
        <p:spPr bwMode="auto">
          <a:xfrm>
            <a:off x="7286625" y="1071563"/>
            <a:ext cx="1857375" cy="1785937"/>
          </a:xfrm>
          <a:prstGeom prst="rect">
            <a:avLst/>
          </a:prstGeom>
          <a:noFill/>
          <a:ln w="9525">
            <a:noFill/>
            <a:miter lim="800000"/>
            <a:headEnd/>
            <a:tailEnd/>
          </a:ln>
        </p:spPr>
      </p:pic>
      <p:pic>
        <p:nvPicPr>
          <p:cNvPr id="50182" name="Picture 6" descr="C:\Users\Gulkhumor\Pictures\Школа\8.jpg"/>
          <p:cNvPicPr>
            <a:picLocks noChangeAspect="1" noChangeArrowheads="1"/>
          </p:cNvPicPr>
          <p:nvPr/>
        </p:nvPicPr>
        <p:blipFill>
          <a:blip r:embed="rId5" cstate="print"/>
          <a:srcRect/>
          <a:stretch>
            <a:fillRect/>
          </a:stretch>
        </p:blipFill>
        <p:spPr bwMode="auto">
          <a:xfrm>
            <a:off x="4714875" y="2714625"/>
            <a:ext cx="1857375" cy="1619250"/>
          </a:xfrm>
          <a:prstGeom prst="rect">
            <a:avLst/>
          </a:prstGeom>
          <a:noFill/>
          <a:ln w="9525">
            <a:noFill/>
            <a:miter lim="800000"/>
            <a:headEnd/>
            <a:tailEnd/>
          </a:ln>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178">
                                            <p:txEl>
                                              <p:pRg st="0" end="0"/>
                                            </p:txEl>
                                          </p:spTgt>
                                        </p:tgtEl>
                                        <p:attrNameLst>
                                          <p:attrName>style.visibility</p:attrName>
                                        </p:attrNameLst>
                                      </p:cBhvr>
                                      <p:to>
                                        <p:strVal val="visible"/>
                                      </p:to>
                                    </p:set>
                                    <p:animEffect transition="in" filter="fade">
                                      <p:cBhvr>
                                        <p:cTn id="7" dur="2000"/>
                                        <p:tgtEl>
                                          <p:spTgt spid="5017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0178">
                                            <p:txEl>
                                              <p:pRg st="1" end="1"/>
                                            </p:txEl>
                                          </p:spTgt>
                                        </p:tgtEl>
                                        <p:attrNameLst>
                                          <p:attrName>style.visibility</p:attrName>
                                        </p:attrNameLst>
                                      </p:cBhvr>
                                      <p:to>
                                        <p:strVal val="visible"/>
                                      </p:to>
                                    </p:set>
                                    <p:animEffect transition="in" filter="fade">
                                      <p:cBhvr>
                                        <p:cTn id="12" dur="2000"/>
                                        <p:tgtEl>
                                          <p:spTgt spid="5017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0178">
                                            <p:txEl>
                                              <p:pRg st="2" end="2"/>
                                            </p:txEl>
                                          </p:spTgt>
                                        </p:tgtEl>
                                        <p:attrNameLst>
                                          <p:attrName>style.visibility</p:attrName>
                                        </p:attrNameLst>
                                      </p:cBhvr>
                                      <p:to>
                                        <p:strVal val="visible"/>
                                      </p:to>
                                    </p:set>
                                    <p:animEffect transition="in" filter="fade">
                                      <p:cBhvr>
                                        <p:cTn id="17" dur="2000"/>
                                        <p:tgtEl>
                                          <p:spTgt spid="5017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9588" y="404813"/>
            <a:ext cx="8229600" cy="592137"/>
          </a:xfrm>
        </p:spPr>
        <p:txBody>
          <a:bodyPr>
            <a:normAutofit fontScale="90000"/>
          </a:bodyPr>
          <a:lstStyle/>
          <a:p>
            <a:pPr algn="ctr" eaLnBrk="1" hangingPunct="1"/>
            <a:r>
              <a:rPr lang="uz-Cyrl-UZ" dirty="0" smtClean="0"/>
              <a:t>Узоқ  умр кўринг</a:t>
            </a:r>
            <a:endParaRPr lang="ru-RU" dirty="0" smtClean="0"/>
          </a:p>
        </p:txBody>
      </p:sp>
      <p:sp>
        <p:nvSpPr>
          <p:cNvPr id="20483" name="Rectangle 3"/>
          <p:cNvSpPr>
            <a:spLocks noGrp="1" noChangeArrowheads="1"/>
          </p:cNvSpPr>
          <p:nvPr>
            <p:ph idx="1"/>
          </p:nvPr>
        </p:nvSpPr>
        <p:spPr>
          <a:xfrm>
            <a:off x="611188" y="2492375"/>
            <a:ext cx="7696200" cy="3960813"/>
          </a:xfrm>
        </p:spPr>
        <p:txBody>
          <a:bodyPr/>
          <a:lstStyle/>
          <a:p>
            <a:pPr eaLnBrk="1" hangingPunct="1">
              <a:lnSpc>
                <a:spcPct val="80000"/>
              </a:lnSpc>
            </a:pPr>
            <a:endParaRPr lang="uz-Cyrl-UZ" sz="2800" dirty="0" smtClean="0"/>
          </a:p>
          <a:p>
            <a:pPr eaLnBrk="1" hangingPunct="1">
              <a:lnSpc>
                <a:spcPct val="80000"/>
              </a:lnSpc>
            </a:pPr>
            <a:endParaRPr lang="uz-Cyrl-UZ" sz="2800" dirty="0" smtClean="0"/>
          </a:p>
          <a:p>
            <a:pPr eaLnBrk="1" hangingPunct="1">
              <a:lnSpc>
                <a:spcPct val="80000"/>
              </a:lnSpc>
            </a:pPr>
            <a:endParaRPr lang="uz-Cyrl-UZ" sz="2800" dirty="0" smtClean="0"/>
          </a:p>
          <a:p>
            <a:pPr eaLnBrk="1" hangingPunct="1">
              <a:lnSpc>
                <a:spcPct val="80000"/>
              </a:lnSpc>
            </a:pPr>
            <a:endParaRPr lang="uz-Cyrl-UZ" sz="2800" dirty="0" smtClean="0"/>
          </a:p>
          <a:p>
            <a:pPr eaLnBrk="1" hangingPunct="1">
              <a:lnSpc>
                <a:spcPct val="80000"/>
              </a:lnSpc>
            </a:pPr>
            <a:endParaRPr lang="uz-Cyrl-UZ" sz="2800" dirty="0" smtClean="0"/>
          </a:p>
          <a:p>
            <a:pPr eaLnBrk="1" hangingPunct="1">
              <a:lnSpc>
                <a:spcPct val="80000"/>
              </a:lnSpc>
            </a:pPr>
            <a:endParaRPr lang="uz-Cyrl-UZ" sz="2800" dirty="0" smtClean="0"/>
          </a:p>
          <a:p>
            <a:pPr eaLnBrk="1" hangingPunct="1">
              <a:lnSpc>
                <a:spcPct val="80000"/>
              </a:lnSpc>
            </a:pPr>
            <a:endParaRPr lang="uz-Cyrl-UZ" sz="2800" dirty="0" smtClean="0"/>
          </a:p>
          <a:p>
            <a:pPr algn="ctr" eaLnBrk="1" hangingPunct="1">
              <a:lnSpc>
                <a:spcPct val="80000"/>
              </a:lnSpc>
            </a:pPr>
            <a:endParaRPr lang="uz-Cyrl-UZ" sz="2800" dirty="0" smtClean="0"/>
          </a:p>
          <a:p>
            <a:pPr algn="ctr" eaLnBrk="1" hangingPunct="1">
              <a:lnSpc>
                <a:spcPct val="80000"/>
              </a:lnSpc>
            </a:pPr>
            <a:r>
              <a:rPr lang="uz-Cyrl-UZ" sz="2800" dirty="0" smtClean="0"/>
              <a:t>Эътиборингиз учун  раҳмат</a:t>
            </a:r>
            <a:endParaRPr lang="ru-RU" sz="2800" dirty="0" smtClean="0"/>
          </a:p>
        </p:txBody>
      </p:sp>
      <p:pic>
        <p:nvPicPr>
          <p:cNvPr id="20484" name="Picture 4" descr="Фиолетовый цветок"/>
          <p:cNvPicPr>
            <a:picLocks noChangeAspect="1" noChangeArrowheads="1"/>
          </p:cNvPicPr>
          <p:nvPr/>
        </p:nvPicPr>
        <p:blipFill>
          <a:blip r:embed="rId2" cstate="print"/>
          <a:srcRect/>
          <a:stretch>
            <a:fillRect/>
          </a:stretch>
        </p:blipFill>
        <p:spPr bwMode="auto">
          <a:xfrm>
            <a:off x="539750" y="1196975"/>
            <a:ext cx="7632700" cy="431958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additive="base">
                                        <p:cTn id="7" dur="500" fill="hold"/>
                                        <p:tgtEl>
                                          <p:spTgt spid="20482"/>
                                        </p:tgtEl>
                                        <p:attrNameLst>
                                          <p:attrName>ppt_x</p:attrName>
                                        </p:attrNameLst>
                                      </p:cBhvr>
                                      <p:tavLst>
                                        <p:tav tm="0">
                                          <p:val>
                                            <p:strVal val="#ppt_x"/>
                                          </p:val>
                                        </p:tav>
                                        <p:tav tm="100000">
                                          <p:val>
                                            <p:strVal val="#ppt_x"/>
                                          </p:val>
                                        </p:tav>
                                      </p:tavLst>
                                    </p:anim>
                                    <p:anim calcmode="lin" valueType="num">
                                      <p:cBhvr additive="base">
                                        <p:cTn id="8" dur="500" fill="hold"/>
                                        <p:tgtEl>
                                          <p:spTgt spid="2048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483">
                                            <p:txEl>
                                              <p:pRg st="8" end="8"/>
                                            </p:txEl>
                                          </p:spTgt>
                                        </p:tgtEl>
                                        <p:attrNameLst>
                                          <p:attrName>style.visibility</p:attrName>
                                        </p:attrNameLst>
                                      </p:cBhvr>
                                      <p:to>
                                        <p:strVal val="visible"/>
                                      </p:to>
                                    </p:set>
                                    <p:anim calcmode="lin" valueType="num">
                                      <p:cBhvr additive="base">
                                        <p:cTn id="13" dur="500" fill="hold"/>
                                        <p:tgtEl>
                                          <p:spTgt spid="20483">
                                            <p:txEl>
                                              <p:pRg st="8" end="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48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262</TotalTime>
  <Words>3225</Words>
  <Application>Microsoft Office PowerPoint</Application>
  <PresentationFormat>Экран (4:3)</PresentationFormat>
  <Paragraphs>546</Paragraphs>
  <Slides>56</Slides>
  <Notes>2</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56</vt:i4>
      </vt:variant>
    </vt:vector>
  </HeadingPairs>
  <TitlesOfParts>
    <vt:vector size="58" baseType="lpstr">
      <vt:lpstr>Поток</vt:lpstr>
      <vt:lpstr>Рисунок Microsoft Word</vt:lpstr>
      <vt:lpstr>              Физикани ўқитишда педагогик технологиялардан фойдаланиш услублари ИНТЕРФАОЛ МЕТОДЛАРДАН ФОЙДАЛАНИБ,  ДАРС ЖАРАЁНИНИ ТАШКИЛ ЭТИШ</vt:lpstr>
      <vt:lpstr>Слайд 2</vt:lpstr>
      <vt:lpstr>ИННОВАЦИЯ</vt:lpstr>
      <vt:lpstr>Слайд 4</vt:lpstr>
      <vt:lpstr>Слайд 5</vt:lpstr>
      <vt:lpstr>Слайд 6</vt:lpstr>
      <vt:lpstr>Слайд 7</vt:lpstr>
      <vt:lpstr>Слайд 8</vt:lpstr>
      <vt:lpstr>Слайд 9</vt:lpstr>
      <vt:lpstr>Слайд 10</vt:lpstr>
      <vt:lpstr>Слайд 11</vt:lpstr>
      <vt:lpstr>Слайд 12</vt:lpstr>
      <vt:lpstr>Узлуксиз таълим тизими ва турлари</vt:lpstr>
      <vt:lpstr>Слайд 14</vt:lpstr>
      <vt:lpstr>Слайд 15</vt:lpstr>
      <vt:lpstr>Слайд 16</vt:lpstr>
      <vt:lpstr>Слайд 17</vt:lpstr>
      <vt:lpstr>Слайд 18</vt:lpstr>
      <vt:lpstr>Слайд 19</vt:lpstr>
      <vt:lpstr>       </vt:lpstr>
      <vt:lpstr>Слайд 21</vt:lpstr>
      <vt:lpstr>Замонавий педагогик технологияларнинг вазифалари. </vt:lpstr>
      <vt:lpstr>Слайд 23</vt:lpstr>
      <vt:lpstr>1. Таълим технологиясида ўқитиш усулларининг ўрни ва аҳамияти</vt:lpstr>
      <vt:lpstr>Слайд 25</vt:lpstr>
      <vt:lpstr>Слайд 26</vt:lpstr>
      <vt:lpstr>Слайд 27</vt:lpstr>
      <vt:lpstr>Слайд 28</vt:lpstr>
      <vt:lpstr> Brainstorming / Brain-writing АҚЛИЙ ҲУЖУМ </vt:lpstr>
      <vt:lpstr>Слайд 30</vt:lpstr>
      <vt:lpstr>Инсерт жадвали </vt:lpstr>
      <vt:lpstr>Инсерт жадвали</vt:lpstr>
      <vt:lpstr>                          SWOT (СВОТ) анализ  strength (КУЧ) weariness (ОЖИЗЛИК) opportunity (ИМКОНИЯТ) threat (Тўсиқ) </vt:lpstr>
      <vt:lpstr>“ККИТ” услуби (СВОТ-анализ, SWOT- analysis)</vt:lpstr>
      <vt:lpstr>Слайд 35</vt:lpstr>
      <vt:lpstr>Слайд 36</vt:lpstr>
      <vt:lpstr>ЗАМОНАВИЙ ТАЛАБА (SWOT анализ) КУЧ ОЖИЗЛИК ИМКОНИЯТ  ТАҲДИД</vt:lpstr>
      <vt:lpstr>Слайд 38</vt:lpstr>
      <vt:lpstr> </vt:lpstr>
      <vt:lpstr>Слайд 40</vt:lpstr>
      <vt:lpstr>ТОИФАЛАШ ЖАДВАЛИ </vt:lpstr>
      <vt:lpstr>            Тоифалаш шарҳини                    тузиш қоидаси </vt:lpstr>
      <vt:lpstr>ТОИФАЛАШ ЖАДВАЛИ  </vt:lpstr>
      <vt:lpstr>Б/БХ/Б  ЖАДВАЛИ</vt:lpstr>
      <vt:lpstr>Б/БХ/Б  ЖАДВАЛИ</vt:lpstr>
      <vt:lpstr>ВЕНН ДИАГРАММАСИ</vt:lpstr>
      <vt:lpstr>ВЕНН ДИАГРАММАСИ</vt:lpstr>
      <vt:lpstr>Т – жадвал</vt:lpstr>
      <vt:lpstr>Слайд 49</vt:lpstr>
      <vt:lpstr>Слайд 50</vt:lpstr>
      <vt:lpstr>Слайд 51</vt:lpstr>
      <vt:lpstr>Слайд 52</vt:lpstr>
      <vt:lpstr>ИДРОК Харитаси - Mind mapping</vt:lpstr>
      <vt:lpstr>«Резюме» технологияси</vt:lpstr>
      <vt:lpstr>Слайд 55</vt:lpstr>
      <vt:lpstr>Узоқ  умр кўринг</vt:lpstr>
    </vt:vector>
  </TitlesOfParts>
  <Company>MultiDVD Team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PCShop</dc:creator>
  <cp:lastModifiedBy>User</cp:lastModifiedBy>
  <cp:revision>32</cp:revision>
  <dcterms:created xsi:type="dcterms:W3CDTF">2011-12-26T13:49:27Z</dcterms:created>
  <dcterms:modified xsi:type="dcterms:W3CDTF">2015-03-31T15:30:00Z</dcterms:modified>
</cp:coreProperties>
</file>