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7" r:id="rId1"/>
  </p:sldMasterIdLst>
  <p:sldIdLst>
    <p:sldId id="256" r:id="rId2"/>
    <p:sldId id="259" r:id="rId3"/>
    <p:sldId id="257" r:id="rId4"/>
    <p:sldId id="258" r:id="rId5"/>
    <p:sldId id="260" r:id="rId6"/>
    <p:sldId id="266" r:id="rId7"/>
    <p:sldId id="261" r:id="rId8"/>
    <p:sldId id="262" r:id="rId9"/>
    <p:sldId id="263" r:id="rId10"/>
    <p:sldId id="264" r:id="rId11"/>
    <p:sldId id="265" r:id="rId12"/>
    <p:sldId id="267" r:id="rId13"/>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37" d="100"/>
          <a:sy n="37" d="100"/>
        </p:scale>
        <p:origin x="84" y="1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grpSp>
        <p:nvGrpSpPr>
          <p:cNvPr id="8" name="Group 7"/>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85000"/>
                  <a:lumOff val="1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lumOff val="1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ru-RU" smtClean="0"/>
              <a:t>Образец заголовка</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BF11E2A3-D483-4554-A64C-DBB7BE249ADE}" type="datetimeFigureOut">
              <a:rPr lang="ru-RU" smtClean="0"/>
              <a:t>14.03.2018</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A76D53D3-4213-4C60-810F-30A3CBE43C6D}" type="slidenum">
              <a:rPr lang="ru-RU" smtClean="0"/>
              <a:t>‹#›</a:t>
            </a:fld>
            <a:endParaRPr lang="ru-RU"/>
          </a:p>
        </p:txBody>
      </p:sp>
    </p:spTree>
    <p:extLst>
      <p:ext uri="{BB962C8B-B14F-4D97-AF65-F5344CB8AC3E}">
        <p14:creationId xmlns:p14="http://schemas.microsoft.com/office/powerpoint/2010/main" val="7841803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ru-RU" smtClean="0"/>
              <a:t>Образец заголовка</a:t>
            </a:r>
            <a:endParaRPr lang="en-US" dirty="0"/>
          </a:p>
        </p:txBody>
      </p:sp>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BF11E2A3-D483-4554-A64C-DBB7BE249ADE}" type="datetimeFigureOut">
              <a:rPr lang="ru-RU" smtClean="0"/>
              <a:t>14.03.2018</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A76D53D3-4213-4C60-810F-30A3CBE43C6D}" type="slidenum">
              <a:rPr lang="ru-RU" smtClean="0"/>
              <a:t>‹#›</a:t>
            </a:fld>
            <a:endParaRPr lang="ru-RU"/>
          </a:p>
        </p:txBody>
      </p:sp>
    </p:spTree>
    <p:extLst>
      <p:ext uri="{BB962C8B-B14F-4D97-AF65-F5344CB8AC3E}">
        <p14:creationId xmlns:p14="http://schemas.microsoft.com/office/powerpoint/2010/main" val="26125622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F11E2A3-D483-4554-A64C-DBB7BE249ADE}" type="datetimeFigureOut">
              <a:rPr lang="ru-RU" smtClean="0"/>
              <a:t>14.03.2018</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A76D53D3-4213-4C60-810F-30A3CBE43C6D}" type="slidenum">
              <a:rPr lang="ru-RU" smtClean="0"/>
              <a:t>‹#›</a:t>
            </a:fld>
            <a:endParaRPr lang="ru-RU"/>
          </a:p>
        </p:txBody>
      </p:sp>
    </p:spTree>
    <p:extLst>
      <p:ext uri="{BB962C8B-B14F-4D97-AF65-F5344CB8AC3E}">
        <p14:creationId xmlns:p14="http://schemas.microsoft.com/office/powerpoint/2010/main" val="24119144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BF11E2A3-D483-4554-A64C-DBB7BE249ADE}" type="datetimeFigureOut">
              <a:rPr lang="ru-RU" smtClean="0"/>
              <a:t>14.03.2018</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A76D53D3-4213-4C60-810F-30A3CBE43C6D}" type="slidenum">
              <a:rPr lang="ru-RU" smtClean="0"/>
              <a:t>‹#›</a:t>
            </a:fld>
            <a:endParaRPr lang="ru-RU"/>
          </a:p>
        </p:txBody>
      </p:sp>
    </p:spTree>
    <p:extLst>
      <p:ext uri="{BB962C8B-B14F-4D97-AF65-F5344CB8AC3E}">
        <p14:creationId xmlns:p14="http://schemas.microsoft.com/office/powerpoint/2010/main" val="25245479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smtClean="0"/>
              <a:t>Образец заголовка</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BF11E2A3-D483-4554-A64C-DBB7BE249ADE}" type="datetimeFigureOut">
              <a:rPr lang="ru-RU" smtClean="0"/>
              <a:t>14.03.2018</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A76D53D3-4213-4C60-810F-30A3CBE43C6D}" type="slidenum">
              <a:rPr lang="ru-RU" smtClean="0"/>
              <a:t>‹#›</a:t>
            </a:fld>
            <a:endParaRPr lang="ru-RU"/>
          </a:p>
        </p:txBody>
      </p:sp>
    </p:spTree>
    <p:extLst>
      <p:ext uri="{BB962C8B-B14F-4D97-AF65-F5344CB8AC3E}">
        <p14:creationId xmlns:p14="http://schemas.microsoft.com/office/powerpoint/2010/main" val="41773113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BF11E2A3-D483-4554-A64C-DBB7BE249ADE}" type="datetimeFigureOut">
              <a:rPr lang="ru-RU" smtClean="0"/>
              <a:t>14.03.2018</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A76D53D3-4213-4C60-810F-30A3CBE43C6D}" type="slidenum">
              <a:rPr lang="ru-RU" smtClean="0"/>
              <a:t>‹#›</a:t>
            </a:fld>
            <a:endParaRPr lang="ru-RU"/>
          </a:p>
        </p:txBody>
      </p:sp>
    </p:spTree>
    <p:extLst>
      <p:ext uri="{BB962C8B-B14F-4D97-AF65-F5344CB8AC3E}">
        <p14:creationId xmlns:p14="http://schemas.microsoft.com/office/powerpoint/2010/main" val="26505251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F11E2A3-D483-4554-A64C-DBB7BE249ADE}" type="datetimeFigureOut">
              <a:rPr lang="ru-RU" smtClean="0"/>
              <a:t>14.03.2018</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A76D53D3-4213-4C60-810F-30A3CBE43C6D}" type="slidenum">
              <a:rPr lang="ru-RU" smtClean="0"/>
              <a:t>‹#›</a:t>
            </a:fld>
            <a:endParaRPr lang="ru-RU"/>
          </a:p>
        </p:txBody>
      </p:sp>
    </p:spTree>
    <p:extLst>
      <p:ext uri="{BB962C8B-B14F-4D97-AF65-F5344CB8AC3E}">
        <p14:creationId xmlns:p14="http://schemas.microsoft.com/office/powerpoint/2010/main" val="371940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ru-RU" smtClean="0"/>
              <a:t>Образец заголовка</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BF11E2A3-D483-4554-A64C-DBB7BE249ADE}" type="datetimeFigureOut">
              <a:rPr lang="ru-RU" smtClean="0"/>
              <a:t>14.03.2018</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A76D53D3-4213-4C60-810F-30A3CBE43C6D}" type="slidenum">
              <a:rPr lang="ru-RU" smtClean="0"/>
              <a:t>‹#›</a:t>
            </a:fld>
            <a:endParaRPr lang="ru-RU"/>
          </a:p>
        </p:txBody>
      </p:sp>
    </p:spTree>
    <p:extLst>
      <p:ext uri="{BB962C8B-B14F-4D97-AF65-F5344CB8AC3E}">
        <p14:creationId xmlns:p14="http://schemas.microsoft.com/office/powerpoint/2010/main" val="7232140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BF11E2A3-D483-4554-A64C-DBB7BE249ADE}" type="datetimeFigureOut">
              <a:rPr lang="ru-RU" smtClean="0"/>
              <a:t>14.03.2018</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A76D53D3-4213-4C60-810F-30A3CBE43C6D}" type="slidenum">
              <a:rPr lang="ru-RU" smtClean="0"/>
              <a:t>‹#›</a:t>
            </a:fld>
            <a:endParaRPr lang="ru-RU"/>
          </a:p>
        </p:txBody>
      </p:sp>
    </p:spTree>
    <p:extLst>
      <p:ext uri="{BB962C8B-B14F-4D97-AF65-F5344CB8AC3E}">
        <p14:creationId xmlns:p14="http://schemas.microsoft.com/office/powerpoint/2010/main" val="376731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F11E2A3-D483-4554-A64C-DBB7BE249ADE}" type="datetimeFigureOut">
              <a:rPr lang="ru-RU" smtClean="0"/>
              <a:t>14.03.2018</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A76D53D3-4213-4C60-810F-30A3CBE43C6D}" type="slidenum">
              <a:rPr lang="ru-RU" smtClean="0"/>
              <a:t>‹#›</a:t>
            </a:fld>
            <a:endParaRPr lang="ru-RU"/>
          </a:p>
        </p:txBody>
      </p:sp>
    </p:spTree>
    <p:extLst>
      <p:ext uri="{BB962C8B-B14F-4D97-AF65-F5344CB8AC3E}">
        <p14:creationId xmlns:p14="http://schemas.microsoft.com/office/powerpoint/2010/main" val="12284527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ru-RU" smtClean="0"/>
              <a:t>Образец заголовка</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F11E2A3-D483-4554-A64C-DBB7BE249ADE}" type="datetimeFigureOut">
              <a:rPr lang="ru-RU" smtClean="0"/>
              <a:t>14.03.2018</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A76D53D3-4213-4C60-810F-30A3CBE43C6D}" type="slidenum">
              <a:rPr lang="ru-RU" smtClean="0"/>
              <a:t>‹#›</a:t>
            </a:fld>
            <a:endParaRPr lang="ru-RU"/>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52486028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F11E2A3-D483-4554-A64C-DBB7BE249ADE}" type="datetimeFigureOut">
              <a:rPr lang="ru-RU" smtClean="0"/>
              <a:t>14.03.2018</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A76D53D3-4213-4C60-810F-30A3CBE43C6D}" type="slidenum">
              <a:rPr lang="ru-RU" smtClean="0"/>
              <a:t>‹#›</a:t>
            </a:fld>
            <a:endParaRPr lang="ru-RU"/>
          </a:p>
        </p:txBody>
      </p:sp>
    </p:spTree>
    <p:extLst>
      <p:ext uri="{BB962C8B-B14F-4D97-AF65-F5344CB8AC3E}">
        <p14:creationId xmlns:p14="http://schemas.microsoft.com/office/powerpoint/2010/main" val="213669306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Цитата карточки имени">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ru-RU" smtClean="0"/>
              <a:t>Образец заголовка</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F11E2A3-D483-4554-A64C-DBB7BE249ADE}" type="datetimeFigureOut">
              <a:rPr lang="ru-RU" smtClean="0"/>
              <a:t>14.03.2018</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A76D53D3-4213-4C60-810F-30A3CBE43C6D}" type="slidenum">
              <a:rPr lang="ru-RU" smtClean="0"/>
              <a:t>‹#›</a:t>
            </a:fld>
            <a:endParaRPr lang="ru-RU"/>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84113513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Истина или ложь">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ru-RU" smtClean="0"/>
              <a:t>Образец заголовка</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F11E2A3-D483-4554-A64C-DBB7BE249ADE}" type="datetimeFigureOut">
              <a:rPr lang="ru-RU" smtClean="0"/>
              <a:t>14.03.2018</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A76D53D3-4213-4C60-810F-30A3CBE43C6D}" type="slidenum">
              <a:rPr lang="ru-RU" smtClean="0"/>
              <a:t>‹#›</a:t>
            </a:fld>
            <a:endParaRPr lang="ru-RU"/>
          </a:p>
        </p:txBody>
      </p:sp>
    </p:spTree>
    <p:extLst>
      <p:ext uri="{BB962C8B-B14F-4D97-AF65-F5344CB8AC3E}">
        <p14:creationId xmlns:p14="http://schemas.microsoft.com/office/powerpoint/2010/main" val="264087215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BF11E2A3-D483-4554-A64C-DBB7BE249ADE}" type="datetimeFigureOut">
              <a:rPr lang="ru-RU" smtClean="0"/>
              <a:t>14.03.2018</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A76D53D3-4213-4C60-810F-30A3CBE43C6D}" type="slidenum">
              <a:rPr lang="ru-RU" smtClean="0"/>
              <a:t>‹#›</a:t>
            </a:fld>
            <a:endParaRPr lang="ru-RU"/>
          </a:p>
        </p:txBody>
      </p:sp>
    </p:spTree>
    <p:extLst>
      <p:ext uri="{BB962C8B-B14F-4D97-AF65-F5344CB8AC3E}">
        <p14:creationId xmlns:p14="http://schemas.microsoft.com/office/powerpoint/2010/main" val="223552565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BF11E2A3-D483-4554-A64C-DBB7BE249ADE}" type="datetimeFigureOut">
              <a:rPr lang="ru-RU" smtClean="0"/>
              <a:t>14.03.2018</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A76D53D3-4213-4C60-810F-30A3CBE43C6D}" type="slidenum">
              <a:rPr lang="ru-RU" smtClean="0"/>
              <a:t>‹#›</a:t>
            </a:fld>
            <a:endParaRPr lang="ru-RU"/>
          </a:p>
        </p:txBody>
      </p:sp>
    </p:spTree>
    <p:extLst>
      <p:ext uri="{BB962C8B-B14F-4D97-AF65-F5344CB8AC3E}">
        <p14:creationId xmlns:p14="http://schemas.microsoft.com/office/powerpoint/2010/main" val="42113018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grpSp>
        <p:nvGrpSpPr>
          <p:cNvPr id="8" name="Group 7"/>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85000"/>
                  <a:lumOff val="1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lumOff val="1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F11E2A3-D483-4554-A64C-DBB7BE249ADE}" type="datetimeFigureOut">
              <a:rPr lang="ru-RU" smtClean="0"/>
              <a:t>14.03.2018</a:t>
            </a:fld>
            <a:endParaRPr lang="ru-RU"/>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ru-RU"/>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A76D53D3-4213-4C60-810F-30A3CBE43C6D}" type="slidenum">
              <a:rPr lang="ru-RU" smtClean="0"/>
              <a:t>‹#›</a:t>
            </a:fld>
            <a:endParaRPr lang="ru-RU"/>
          </a:p>
        </p:txBody>
      </p:sp>
    </p:spTree>
    <p:extLst>
      <p:ext uri="{BB962C8B-B14F-4D97-AF65-F5344CB8AC3E}">
        <p14:creationId xmlns:p14="http://schemas.microsoft.com/office/powerpoint/2010/main" val="896953863"/>
      </p:ext>
    </p:extLst>
  </p:cSld>
  <p:clrMap bg1="dk1" tx1="lt1" bg2="dk2" tx2="lt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 id="2147483689" r:id="rId12"/>
    <p:sldLayoutId id="2147483690" r:id="rId13"/>
    <p:sldLayoutId id="2147483691" r:id="rId14"/>
    <p:sldLayoutId id="2147483692" r:id="rId15"/>
    <p:sldLayoutId id="2147483693"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hyperlink" Target="http://xorazmiy.uz/uz/tour" TargetMode="Externa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3"/>
          <p:cNvSpPr txBox="1">
            <a:spLocks noChangeArrowheads="1"/>
          </p:cNvSpPr>
          <p:nvPr/>
        </p:nvSpPr>
        <p:spPr bwMode="gray">
          <a:xfrm rot="21340497">
            <a:off x="1259741" y="892267"/>
            <a:ext cx="9394784" cy="1938133"/>
          </a:xfrm>
          <a:prstGeom prst="rect">
            <a:avLst/>
          </a:prstGeom>
        </p:spPr>
        <p:txBody>
          <a:bodyPr vert="horz" lIns="91440" tIns="45720" rIns="91440" bIns="45720" rtlCol="0" anchor="b">
            <a:normAutofit fontScale="75000" lnSpcReduction="20000"/>
          </a:bodyPr>
          <a:lstStyle>
            <a:lvl1pPr algn="l" defTabSz="457200" rtl="0" eaLnBrk="1" latinLnBrk="0" hangingPunct="1">
              <a:spcBef>
                <a:spcPct val="0"/>
              </a:spcBef>
              <a:buNone/>
              <a:defRPr sz="54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nSpc>
                <a:spcPct val="90000"/>
              </a:lnSpc>
            </a:pPr>
            <a:r>
              <a:rPr lang="en-US" altLang="ru-RU" i="1" dirty="0" err="1" smtClean="0">
                <a:solidFill>
                  <a:schemeClr val="tx1">
                    <a:lumMod val="95000"/>
                  </a:schemeClr>
                </a:solidFill>
                <a:latin typeface="Times New Roman" panose="02020603050405020304" pitchFamily="18" charset="0"/>
              </a:rPr>
              <a:t>Guliston</a:t>
            </a:r>
            <a:r>
              <a:rPr lang="en-US" altLang="ru-RU" i="1" dirty="0" smtClean="0">
                <a:solidFill>
                  <a:schemeClr val="tx1">
                    <a:lumMod val="95000"/>
                  </a:schemeClr>
                </a:solidFill>
                <a:latin typeface="Times New Roman" panose="02020603050405020304" pitchFamily="18" charset="0"/>
              </a:rPr>
              <a:t> </a:t>
            </a:r>
            <a:r>
              <a:rPr lang="en-US" altLang="ru-RU" i="1" dirty="0" err="1" smtClean="0">
                <a:solidFill>
                  <a:schemeClr val="tx1">
                    <a:lumMod val="95000"/>
                  </a:schemeClr>
                </a:solidFill>
                <a:latin typeface="Times New Roman" panose="02020603050405020304" pitchFamily="18" charset="0"/>
              </a:rPr>
              <a:t>davlat</a:t>
            </a:r>
            <a:r>
              <a:rPr lang="en-US" altLang="ru-RU" i="1" dirty="0" smtClean="0">
                <a:solidFill>
                  <a:schemeClr val="tx1">
                    <a:lumMod val="95000"/>
                  </a:schemeClr>
                </a:solidFill>
                <a:latin typeface="Times New Roman" panose="02020603050405020304" pitchFamily="18" charset="0"/>
              </a:rPr>
              <a:t> </a:t>
            </a:r>
            <a:r>
              <a:rPr lang="en-US" altLang="ru-RU" i="1" dirty="0" err="1" smtClean="0">
                <a:solidFill>
                  <a:schemeClr val="tx1">
                    <a:lumMod val="95000"/>
                  </a:schemeClr>
                </a:solidFill>
                <a:latin typeface="Times New Roman" panose="02020603050405020304" pitchFamily="18" charset="0"/>
              </a:rPr>
              <a:t>unversiteti</a:t>
            </a:r>
            <a:r>
              <a:rPr lang="en-US" altLang="ru-RU" i="1" dirty="0" smtClean="0">
                <a:solidFill>
                  <a:schemeClr val="tx1">
                    <a:lumMod val="95000"/>
                  </a:schemeClr>
                </a:solidFill>
                <a:latin typeface="Times New Roman" panose="02020603050405020304" pitchFamily="18" charset="0"/>
              </a:rPr>
              <a:t> </a:t>
            </a:r>
            <a:r>
              <a:rPr lang="en-US" altLang="ru-RU" i="1" dirty="0" err="1" smtClean="0">
                <a:solidFill>
                  <a:schemeClr val="tx1">
                    <a:lumMod val="95000"/>
                  </a:schemeClr>
                </a:solidFill>
                <a:latin typeface="Times New Roman" panose="02020603050405020304" pitchFamily="18" charset="0"/>
              </a:rPr>
              <a:t>tabiiy</a:t>
            </a:r>
            <a:r>
              <a:rPr lang="en-US" altLang="ru-RU" i="1" dirty="0" smtClean="0">
                <a:solidFill>
                  <a:schemeClr val="tx1">
                    <a:lumMod val="95000"/>
                  </a:schemeClr>
                </a:solidFill>
                <a:latin typeface="Times New Roman" panose="02020603050405020304" pitchFamily="18" charset="0"/>
              </a:rPr>
              <a:t> </a:t>
            </a:r>
            <a:r>
              <a:rPr lang="en-US" altLang="ru-RU" i="1" dirty="0" err="1" smtClean="0">
                <a:solidFill>
                  <a:schemeClr val="tx1">
                    <a:lumMod val="95000"/>
                  </a:schemeClr>
                </a:solidFill>
                <a:latin typeface="Times New Roman" panose="02020603050405020304" pitchFamily="18" charset="0"/>
              </a:rPr>
              <a:t>fanlar</a:t>
            </a:r>
            <a:r>
              <a:rPr lang="en-US" altLang="ru-RU" i="1" dirty="0" smtClean="0">
                <a:solidFill>
                  <a:schemeClr val="tx1">
                    <a:lumMod val="95000"/>
                  </a:schemeClr>
                </a:solidFill>
                <a:latin typeface="Times New Roman" panose="02020603050405020304" pitchFamily="18" charset="0"/>
              </a:rPr>
              <a:t> </a:t>
            </a:r>
            <a:r>
              <a:rPr lang="en-US" altLang="ru-RU" i="1" dirty="0" err="1" smtClean="0">
                <a:solidFill>
                  <a:schemeClr val="tx1">
                    <a:lumMod val="95000"/>
                  </a:schemeClr>
                </a:solidFill>
                <a:latin typeface="Times New Roman" panose="02020603050405020304" pitchFamily="18" charset="0"/>
              </a:rPr>
              <a:t>fakulteti</a:t>
            </a:r>
            <a:r>
              <a:rPr lang="en-US" altLang="ru-RU" i="1" dirty="0" smtClean="0">
                <a:solidFill>
                  <a:schemeClr val="tx1">
                    <a:lumMod val="95000"/>
                  </a:schemeClr>
                </a:solidFill>
                <a:latin typeface="Times New Roman" panose="02020603050405020304" pitchFamily="18" charset="0"/>
              </a:rPr>
              <a:t> </a:t>
            </a:r>
            <a:r>
              <a:rPr lang="en-US" altLang="ru-RU" i="1" dirty="0" err="1" smtClean="0">
                <a:solidFill>
                  <a:schemeClr val="tx1">
                    <a:lumMod val="95000"/>
                  </a:schemeClr>
                </a:solidFill>
                <a:latin typeface="Times New Roman" panose="02020603050405020304" pitchFamily="18" charset="0"/>
              </a:rPr>
              <a:t>kimyo</a:t>
            </a:r>
            <a:r>
              <a:rPr lang="en-US" altLang="ru-RU" i="1" dirty="0" smtClean="0">
                <a:solidFill>
                  <a:schemeClr val="tx1">
                    <a:lumMod val="95000"/>
                  </a:schemeClr>
                </a:solidFill>
                <a:latin typeface="Times New Roman" panose="02020603050405020304" pitchFamily="18" charset="0"/>
              </a:rPr>
              <a:t> </a:t>
            </a:r>
            <a:r>
              <a:rPr lang="en-US" altLang="ru-RU" i="1" dirty="0" err="1" smtClean="0">
                <a:solidFill>
                  <a:schemeClr val="tx1">
                    <a:lumMod val="95000"/>
                  </a:schemeClr>
                </a:solidFill>
                <a:latin typeface="Times New Roman" panose="02020603050405020304" pitchFamily="18" charset="0"/>
              </a:rPr>
              <a:t>yo`nalishi</a:t>
            </a:r>
            <a:r>
              <a:rPr lang="en-US" altLang="ru-RU" i="1" dirty="0" smtClean="0">
                <a:solidFill>
                  <a:schemeClr val="tx1">
                    <a:lumMod val="95000"/>
                  </a:schemeClr>
                </a:solidFill>
                <a:latin typeface="Times New Roman" panose="02020603050405020304" pitchFamily="18" charset="0"/>
              </a:rPr>
              <a:t> 14-17A </a:t>
            </a:r>
            <a:r>
              <a:rPr lang="en-US" altLang="ru-RU" i="1" dirty="0" err="1" smtClean="0">
                <a:solidFill>
                  <a:schemeClr val="tx1">
                    <a:lumMod val="95000"/>
                  </a:schemeClr>
                </a:solidFill>
                <a:latin typeface="Times New Roman" panose="02020603050405020304" pitchFamily="18" charset="0"/>
              </a:rPr>
              <a:t>guruh</a:t>
            </a:r>
            <a:r>
              <a:rPr lang="en-US" altLang="ru-RU" i="1" dirty="0" smtClean="0">
                <a:solidFill>
                  <a:schemeClr val="tx1">
                    <a:lumMod val="95000"/>
                  </a:schemeClr>
                </a:solidFill>
                <a:latin typeface="Times New Roman" panose="02020603050405020304" pitchFamily="18" charset="0"/>
              </a:rPr>
              <a:t> </a:t>
            </a:r>
            <a:r>
              <a:rPr lang="en-US" altLang="ru-RU" i="1" dirty="0" err="1" smtClean="0">
                <a:solidFill>
                  <a:schemeClr val="tx1">
                    <a:lumMod val="95000"/>
                  </a:schemeClr>
                </a:solidFill>
                <a:latin typeface="Times New Roman" panose="02020603050405020304" pitchFamily="18" charset="0"/>
              </a:rPr>
              <a:t>talabasi</a:t>
            </a:r>
            <a:r>
              <a:rPr lang="en-US" altLang="ru-RU" i="1" dirty="0" smtClean="0">
                <a:solidFill>
                  <a:schemeClr val="tx1">
                    <a:lumMod val="95000"/>
                  </a:schemeClr>
                </a:solidFill>
                <a:latin typeface="Times New Roman" panose="02020603050405020304" pitchFamily="18" charset="0"/>
              </a:rPr>
              <a:t> </a:t>
            </a:r>
            <a:r>
              <a:rPr lang="en-US" altLang="ru-RU" i="1" dirty="0" err="1" smtClean="0">
                <a:solidFill>
                  <a:schemeClr val="tx1">
                    <a:lumMod val="95000"/>
                  </a:schemeClr>
                </a:solidFill>
                <a:latin typeface="Times New Roman" panose="02020603050405020304" pitchFamily="18" charset="0"/>
              </a:rPr>
              <a:t>Otamurodov</a:t>
            </a:r>
            <a:r>
              <a:rPr lang="en-US" altLang="ru-RU" i="1" dirty="0" smtClean="0">
                <a:solidFill>
                  <a:schemeClr val="tx1">
                    <a:lumMod val="95000"/>
                  </a:schemeClr>
                </a:solidFill>
                <a:latin typeface="Times New Roman" panose="02020603050405020304" pitchFamily="18" charset="0"/>
              </a:rPr>
              <a:t> </a:t>
            </a:r>
            <a:r>
              <a:rPr lang="en-US" altLang="ru-RU" i="1" dirty="0" err="1" smtClean="0">
                <a:solidFill>
                  <a:schemeClr val="tx1">
                    <a:lumMod val="95000"/>
                  </a:schemeClr>
                </a:solidFill>
                <a:latin typeface="Times New Roman" panose="02020603050405020304" pitchFamily="18" charset="0"/>
              </a:rPr>
              <a:t>Shohzodning</a:t>
            </a:r>
            <a:r>
              <a:rPr lang="en-US" altLang="ru-RU" i="1" dirty="0" smtClean="0">
                <a:solidFill>
                  <a:schemeClr val="tx1">
                    <a:lumMod val="95000"/>
                  </a:schemeClr>
                </a:solidFill>
                <a:latin typeface="Times New Roman" panose="02020603050405020304" pitchFamily="18" charset="0"/>
              </a:rPr>
              <a:t> </a:t>
            </a:r>
            <a:r>
              <a:rPr lang="en-US" altLang="ru-RU" i="1" dirty="0" err="1" smtClean="0">
                <a:solidFill>
                  <a:schemeClr val="tx1">
                    <a:lumMod val="95000"/>
                  </a:schemeClr>
                </a:solidFill>
                <a:latin typeface="Times New Roman" panose="02020603050405020304" pitchFamily="18" charset="0"/>
              </a:rPr>
              <a:t>mustaqil</a:t>
            </a:r>
            <a:r>
              <a:rPr lang="en-US" altLang="ru-RU" i="1" dirty="0" smtClean="0">
                <a:solidFill>
                  <a:schemeClr val="tx1">
                    <a:lumMod val="95000"/>
                  </a:schemeClr>
                </a:solidFill>
                <a:latin typeface="Times New Roman" panose="02020603050405020304" pitchFamily="18" charset="0"/>
              </a:rPr>
              <a:t> </a:t>
            </a:r>
            <a:r>
              <a:rPr lang="en-US" altLang="ru-RU" i="1" dirty="0" err="1" smtClean="0">
                <a:solidFill>
                  <a:schemeClr val="tx1">
                    <a:lumMod val="95000"/>
                  </a:schemeClr>
                </a:solidFill>
                <a:latin typeface="Times New Roman" panose="02020603050405020304" pitchFamily="18" charset="0"/>
              </a:rPr>
              <a:t>ishi</a:t>
            </a:r>
            <a:r>
              <a:rPr lang="en-US" altLang="ru-RU" i="1" dirty="0" smtClean="0">
                <a:solidFill>
                  <a:schemeClr val="tx1">
                    <a:lumMod val="95000"/>
                  </a:schemeClr>
                </a:solidFill>
                <a:latin typeface="Times New Roman" panose="02020603050405020304" pitchFamily="18" charset="0"/>
              </a:rPr>
              <a:t> </a:t>
            </a:r>
            <a:endParaRPr lang="ru-RU" altLang="ru-RU" i="1" dirty="0">
              <a:solidFill>
                <a:schemeClr val="tx1">
                  <a:lumMod val="95000"/>
                </a:schemeClr>
              </a:solidFill>
              <a:latin typeface="Times New Roman" panose="02020603050405020304" pitchFamily="18" charset="0"/>
            </a:endParaRPr>
          </a:p>
        </p:txBody>
      </p:sp>
      <p:sp>
        <p:nvSpPr>
          <p:cNvPr id="7" name="WordArt 4"/>
          <p:cNvSpPr>
            <a:spLocks noChangeArrowheads="1" noChangeShapeType="1" noTextEdit="1"/>
          </p:cNvSpPr>
          <p:nvPr/>
        </p:nvSpPr>
        <p:spPr bwMode="auto">
          <a:xfrm>
            <a:off x="1867733" y="2590800"/>
            <a:ext cx="8178800" cy="2768600"/>
          </a:xfrm>
          <a:prstGeom prst="rect">
            <a:avLst/>
          </a:prstGeom>
          <a:extLst>
            <a:ext uri="{AF507438-7753-43E0-B8FC-AC1667EBCBE1}">
              <a14:hiddenEffects xmlns:a14="http://schemas.microsoft.com/office/drawing/2010/main">
                <a:effectLst/>
              </a14:hiddenEffects>
            </a:ext>
          </a:extLst>
        </p:spPr>
        <p:txBody>
          <a:bodyPr wrap="none" fromWordArt="1">
            <a:prstTxWarp prst="textSlantUp">
              <a:avLst>
                <a:gd name="adj" fmla="val 55245"/>
              </a:avLst>
            </a:prstTxWarp>
          </a:bodyPr>
          <a:lstStyle/>
          <a:p>
            <a:pPr algn="ctr"/>
            <a:r>
              <a:rPr lang="en-US" sz="3600" b="1" i="1" kern="10" dirty="0" smtClean="0">
                <a:ln w="9525">
                  <a:solidFill>
                    <a:srgbClr val="000000"/>
                  </a:solidFill>
                  <a:round/>
                  <a:headEnd/>
                  <a:tailEnd/>
                </a:ln>
                <a:solidFill>
                  <a:srgbClr val="000000"/>
                </a:solidFill>
                <a:cs typeface="Times New Roman" panose="02020603050405020304" pitchFamily="18" charset="0"/>
              </a:rPr>
              <a:t>Abu </a:t>
            </a:r>
            <a:r>
              <a:rPr lang="en-US" sz="3600" b="1" i="1" kern="10" dirty="0" err="1" smtClean="0">
                <a:ln w="9525">
                  <a:solidFill>
                    <a:srgbClr val="000000"/>
                  </a:solidFill>
                  <a:round/>
                  <a:headEnd/>
                  <a:tailEnd/>
                </a:ln>
                <a:solidFill>
                  <a:srgbClr val="000000"/>
                </a:solidFill>
                <a:cs typeface="Times New Roman" panose="02020603050405020304" pitchFamily="18" charset="0"/>
              </a:rPr>
              <a:t>Rayhon</a:t>
            </a:r>
            <a:r>
              <a:rPr lang="en-US" sz="3600" b="1" i="1" kern="10" dirty="0" smtClean="0">
                <a:ln w="9525">
                  <a:solidFill>
                    <a:srgbClr val="000000"/>
                  </a:solidFill>
                  <a:round/>
                  <a:headEnd/>
                  <a:tailEnd/>
                </a:ln>
                <a:solidFill>
                  <a:srgbClr val="000000"/>
                </a:solidFill>
                <a:cs typeface="Times New Roman" panose="02020603050405020304" pitchFamily="18" charset="0"/>
              </a:rPr>
              <a:t> </a:t>
            </a:r>
            <a:r>
              <a:rPr lang="en-US" sz="3600" b="1" i="1" kern="10" dirty="0" err="1" smtClean="0">
                <a:ln w="9525">
                  <a:solidFill>
                    <a:srgbClr val="000000"/>
                  </a:solidFill>
                  <a:round/>
                  <a:headEnd/>
                  <a:tailEnd/>
                </a:ln>
                <a:solidFill>
                  <a:srgbClr val="000000"/>
                </a:solidFill>
                <a:cs typeface="Times New Roman" panose="02020603050405020304" pitchFamily="18" charset="0"/>
              </a:rPr>
              <a:t>Beruniy</a:t>
            </a:r>
            <a:r>
              <a:rPr lang="en-US" sz="3600" b="1" i="1" kern="10" dirty="0" smtClean="0">
                <a:ln w="9525">
                  <a:solidFill>
                    <a:srgbClr val="000000"/>
                  </a:solidFill>
                  <a:round/>
                  <a:headEnd/>
                  <a:tailEnd/>
                </a:ln>
                <a:solidFill>
                  <a:srgbClr val="000000"/>
                </a:solidFill>
                <a:cs typeface="Times New Roman" panose="02020603050405020304" pitchFamily="18" charset="0"/>
              </a:rPr>
              <a:t> </a:t>
            </a:r>
            <a:endParaRPr lang="ru-RU" sz="3600" b="1" i="1" kern="10" dirty="0">
              <a:ln w="9525">
                <a:solidFill>
                  <a:srgbClr val="000000"/>
                </a:solidFill>
                <a:round/>
                <a:headEnd/>
                <a:tailEnd/>
              </a:ln>
              <a:solidFill>
                <a:srgbClr val="000000"/>
              </a:solidFill>
              <a:cs typeface="Times New Roman" panose="02020603050405020304" pitchFamily="18" charset="0"/>
            </a:endParaRPr>
          </a:p>
        </p:txBody>
      </p:sp>
    </p:spTree>
    <p:extLst>
      <p:ext uri="{BB962C8B-B14F-4D97-AF65-F5344CB8AC3E}">
        <p14:creationId xmlns:p14="http://schemas.microsoft.com/office/powerpoint/2010/main" val="25912948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4" name="Объект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77334" y="609600"/>
            <a:ext cx="10922483" cy="5788008"/>
          </a:xfrm>
        </p:spPr>
      </p:pic>
    </p:spTree>
    <p:extLst>
      <p:ext uri="{BB962C8B-B14F-4D97-AF65-F5344CB8AC3E}">
        <p14:creationId xmlns:p14="http://schemas.microsoft.com/office/powerpoint/2010/main" val="15703844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a:t> </a:t>
            </a:r>
            <a:r>
              <a:rPr lang="en-US" dirty="0" smtClean="0"/>
              <a:t>                        </a:t>
            </a:r>
            <a:r>
              <a:rPr lang="en-US" dirty="0" err="1" smtClean="0"/>
              <a:t>Reja</a:t>
            </a:r>
            <a:r>
              <a:rPr lang="en-US" dirty="0" smtClean="0"/>
              <a:t> </a:t>
            </a:r>
            <a:endParaRPr lang="ru-RU" dirty="0"/>
          </a:p>
        </p:txBody>
      </p:sp>
      <p:sp>
        <p:nvSpPr>
          <p:cNvPr id="3" name="Объект 2"/>
          <p:cNvSpPr>
            <a:spLocks noGrp="1"/>
          </p:cNvSpPr>
          <p:nvPr>
            <p:ph idx="1"/>
          </p:nvPr>
        </p:nvSpPr>
        <p:spPr/>
        <p:txBody>
          <a:bodyPr/>
          <a:lstStyle/>
          <a:p>
            <a:pPr lvl="0"/>
            <a:r>
              <a:rPr lang="en-US" sz="2800" dirty="0" smtClean="0"/>
              <a:t>Abu </a:t>
            </a:r>
            <a:r>
              <a:rPr lang="en-US" sz="2800" dirty="0" err="1" smtClean="0"/>
              <a:t>Rayhon</a:t>
            </a:r>
            <a:r>
              <a:rPr lang="en-US" sz="2800" dirty="0" smtClean="0"/>
              <a:t> </a:t>
            </a:r>
            <a:r>
              <a:rPr lang="en-US" sz="2800" dirty="0" err="1" smtClean="0"/>
              <a:t>Beruniy</a:t>
            </a:r>
            <a:r>
              <a:rPr lang="en-US" sz="2800" dirty="0" smtClean="0"/>
              <a:t> </a:t>
            </a:r>
            <a:r>
              <a:rPr lang="en-US" sz="2800" dirty="0" err="1" smtClean="0"/>
              <a:t>dunyoga</a:t>
            </a:r>
            <a:r>
              <a:rPr lang="en-US" sz="2800" dirty="0" smtClean="0"/>
              <a:t> </a:t>
            </a:r>
            <a:r>
              <a:rPr lang="en-US" sz="2800" dirty="0" err="1"/>
              <a:t>kelishi</a:t>
            </a:r>
            <a:r>
              <a:rPr lang="en-US" sz="2800" dirty="0"/>
              <a:t> </a:t>
            </a:r>
            <a:r>
              <a:rPr lang="en-US" sz="2800" dirty="0" err="1"/>
              <a:t>haqida</a:t>
            </a:r>
            <a:endParaRPr lang="ru-RU" sz="2800" dirty="0"/>
          </a:p>
          <a:p>
            <a:r>
              <a:rPr lang="en-US" sz="2800" dirty="0"/>
              <a:t>Abu </a:t>
            </a:r>
            <a:r>
              <a:rPr lang="en-US" sz="2800" dirty="0" err="1"/>
              <a:t>Rayhon</a:t>
            </a:r>
            <a:r>
              <a:rPr lang="en-US" sz="2800" dirty="0"/>
              <a:t> </a:t>
            </a:r>
            <a:r>
              <a:rPr lang="en-US" sz="2800" dirty="0" err="1"/>
              <a:t>Beruniy</a:t>
            </a:r>
            <a:r>
              <a:rPr lang="en-US" sz="2800" dirty="0" smtClean="0"/>
              <a:t> </a:t>
            </a:r>
            <a:r>
              <a:rPr lang="en-US" sz="2800" dirty="0" err="1" smtClean="0"/>
              <a:t>olimlar</a:t>
            </a:r>
            <a:r>
              <a:rPr lang="en-US" sz="2800" dirty="0" smtClean="0"/>
              <a:t> </a:t>
            </a:r>
            <a:r>
              <a:rPr lang="en-US" sz="2800" dirty="0" err="1"/>
              <a:t>orasidan</a:t>
            </a:r>
            <a:r>
              <a:rPr lang="en-US" sz="2800" dirty="0"/>
              <a:t> </a:t>
            </a:r>
            <a:r>
              <a:rPr lang="en-US" sz="2800" dirty="0" err="1"/>
              <a:t>o`rin</a:t>
            </a:r>
            <a:r>
              <a:rPr lang="en-US" sz="2800" dirty="0"/>
              <a:t> </a:t>
            </a:r>
            <a:r>
              <a:rPr lang="en-US" sz="2800" dirty="0" err="1" smtClean="0"/>
              <a:t>egallashi</a:t>
            </a:r>
            <a:endParaRPr lang="en-US" sz="2800" dirty="0" smtClean="0"/>
          </a:p>
          <a:p>
            <a:r>
              <a:rPr lang="en-US" sz="2800" dirty="0"/>
              <a:t>Abu </a:t>
            </a:r>
            <a:r>
              <a:rPr lang="en-US" sz="2800" dirty="0" err="1"/>
              <a:t>Rayhon</a:t>
            </a:r>
            <a:r>
              <a:rPr lang="en-US" sz="2800" dirty="0"/>
              <a:t> </a:t>
            </a:r>
            <a:r>
              <a:rPr lang="en-US" sz="2800" dirty="0" err="1"/>
              <a:t>Beruniy</a:t>
            </a:r>
            <a:r>
              <a:rPr lang="en-US" sz="2800" dirty="0" smtClean="0"/>
              <a:t> </a:t>
            </a:r>
            <a:r>
              <a:rPr lang="en-US" sz="2800" dirty="0" err="1" smtClean="0"/>
              <a:t>kimyo</a:t>
            </a:r>
            <a:r>
              <a:rPr lang="en-US" sz="2800" dirty="0" smtClean="0"/>
              <a:t> </a:t>
            </a:r>
            <a:r>
              <a:rPr lang="en-US" sz="2800" dirty="0" err="1"/>
              <a:t>tarixidagi</a:t>
            </a:r>
            <a:r>
              <a:rPr lang="en-US" sz="2800" dirty="0"/>
              <a:t> </a:t>
            </a:r>
            <a:r>
              <a:rPr lang="en-US" sz="2800" dirty="0" err="1"/>
              <a:t>qigan</a:t>
            </a:r>
            <a:r>
              <a:rPr lang="en-US" sz="2800" dirty="0"/>
              <a:t> </a:t>
            </a:r>
            <a:r>
              <a:rPr lang="en-US" sz="2800" dirty="0" err="1" smtClean="0"/>
              <a:t>ishlari</a:t>
            </a:r>
            <a:endParaRPr lang="en-US" sz="2800" dirty="0" smtClean="0"/>
          </a:p>
          <a:p>
            <a:pPr lvl="0"/>
            <a:r>
              <a:rPr lang="en-US" sz="2800" dirty="0"/>
              <a:t>Abu </a:t>
            </a:r>
            <a:r>
              <a:rPr lang="en-US" sz="2800" dirty="0" err="1"/>
              <a:t>Rayhon</a:t>
            </a:r>
            <a:r>
              <a:rPr lang="en-US" sz="2800" dirty="0"/>
              <a:t> </a:t>
            </a:r>
            <a:r>
              <a:rPr lang="en-US" sz="2800" dirty="0" err="1"/>
              <a:t>Beruniy</a:t>
            </a:r>
            <a:r>
              <a:rPr lang="en-US" sz="2800" dirty="0" smtClean="0"/>
              <a:t> </a:t>
            </a:r>
            <a:r>
              <a:rPr lang="en-US" sz="2800" dirty="0" err="1" smtClean="0"/>
              <a:t>dunyo</a:t>
            </a:r>
            <a:r>
              <a:rPr lang="en-US" sz="2800" dirty="0" smtClean="0"/>
              <a:t> </a:t>
            </a:r>
            <a:r>
              <a:rPr lang="en-US" sz="2800" dirty="0" err="1"/>
              <a:t>fanlariga</a:t>
            </a:r>
            <a:r>
              <a:rPr lang="en-US" sz="2800" dirty="0"/>
              <a:t> </a:t>
            </a:r>
            <a:r>
              <a:rPr lang="en-US" sz="2800" dirty="0" err="1"/>
              <a:t>qo`shgan</a:t>
            </a:r>
            <a:r>
              <a:rPr lang="en-US" sz="2800" dirty="0"/>
              <a:t> </a:t>
            </a:r>
            <a:r>
              <a:rPr lang="en-US" sz="2800" dirty="0" err="1"/>
              <a:t>xissasi</a:t>
            </a:r>
            <a:r>
              <a:rPr lang="en-US" sz="2800" dirty="0"/>
              <a:t> </a:t>
            </a:r>
            <a:endParaRPr lang="ru-RU" sz="2800" dirty="0"/>
          </a:p>
          <a:p>
            <a:endParaRPr lang="en-US" sz="2800" dirty="0"/>
          </a:p>
          <a:p>
            <a:endParaRPr lang="ru-RU" dirty="0"/>
          </a:p>
        </p:txBody>
      </p:sp>
    </p:spTree>
    <p:extLst>
      <p:ext uri="{BB962C8B-B14F-4D97-AF65-F5344CB8AC3E}">
        <p14:creationId xmlns:p14="http://schemas.microsoft.com/office/powerpoint/2010/main" val="29124379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6" name="Объект 5"/>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61258" y="287383"/>
            <a:ext cx="11469188" cy="6570616"/>
          </a:xfrm>
        </p:spPr>
      </p:pic>
    </p:spTree>
    <p:extLst>
      <p:ext uri="{BB962C8B-B14F-4D97-AF65-F5344CB8AC3E}">
        <p14:creationId xmlns:p14="http://schemas.microsoft.com/office/powerpoint/2010/main" val="356704117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lvl="0"/>
            <a:r>
              <a:rPr lang="en-US" dirty="0" smtClean="0"/>
              <a:t>Abu </a:t>
            </a:r>
            <a:r>
              <a:rPr lang="en-US" dirty="0" err="1" smtClean="0"/>
              <a:t>Rayhon</a:t>
            </a:r>
            <a:r>
              <a:rPr lang="en-US" dirty="0" smtClean="0"/>
              <a:t> </a:t>
            </a:r>
            <a:r>
              <a:rPr lang="en-US" dirty="0" err="1" smtClean="0"/>
              <a:t>Beruniy</a:t>
            </a:r>
            <a:r>
              <a:rPr lang="en-US" dirty="0" smtClean="0"/>
              <a:t> </a:t>
            </a:r>
            <a:r>
              <a:rPr lang="en-US" dirty="0" err="1" smtClean="0"/>
              <a:t>dunyoga</a:t>
            </a:r>
            <a:r>
              <a:rPr lang="en-US" dirty="0" smtClean="0"/>
              <a:t> </a:t>
            </a:r>
            <a:r>
              <a:rPr lang="en-US" dirty="0" err="1" smtClean="0"/>
              <a:t>kelishi</a:t>
            </a:r>
            <a:r>
              <a:rPr lang="en-US" dirty="0" smtClean="0"/>
              <a:t> </a:t>
            </a:r>
            <a:r>
              <a:rPr lang="en-US" dirty="0" err="1" smtClean="0"/>
              <a:t>haqida</a:t>
            </a:r>
            <a:r>
              <a:rPr lang="ru-RU" dirty="0" smtClean="0"/>
              <a:t/>
            </a:r>
            <a:br>
              <a:rPr lang="ru-RU" dirty="0" smtClean="0"/>
            </a:br>
            <a:endParaRPr lang="ru-RU" dirty="0"/>
          </a:p>
        </p:txBody>
      </p:sp>
      <p:sp>
        <p:nvSpPr>
          <p:cNvPr id="3" name="Объект 2"/>
          <p:cNvSpPr>
            <a:spLocks noGrp="1"/>
          </p:cNvSpPr>
          <p:nvPr>
            <p:ph idx="1"/>
          </p:nvPr>
        </p:nvSpPr>
        <p:spPr/>
        <p:txBody>
          <a:bodyPr>
            <a:noAutofit/>
          </a:bodyPr>
          <a:lstStyle/>
          <a:p>
            <a:r>
              <a:rPr lang="ru-RU" sz="2400" smtClean="0"/>
              <a:t>Abu Rayhon Beruniy 973 yil 4 sentyabrda qadimgi Xorazmning Kot shahrida (hozirgi Beruniy shahri) tug’ilgan. U o’z ijodi bilan Xorazm fanini yuksak cho’qqiga olib chikdi. Uning siymosida o’rta asrlar Sharqining qomus ul-ilimi, astronomi, geografi, ma’danshunosi, etnografi, tarixchisi, shoiri mujassamlashgan. Beruniy qalamidan fanning turli sohalariga oid juda ko’p yirik asarlar chiqqan bo’lib, bu asarlarida uning ana shu sohalarni nihoyatda yaxshi bilgan tadqiqotchi, fanda yangidan yangi yo’llar ochgan donishmand bo’lganligini ko’rishimiz mumkin. Beruniy yoshligidan ilmga tashna bo’lgan bu haqda “Men bolalik chog’imdanoq – deb yozgan edi </a:t>
            </a:r>
            <a:endParaRPr lang="ru-RU" sz="2400" dirty="0"/>
          </a:p>
        </p:txBody>
      </p:sp>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74002" y="1227908"/>
            <a:ext cx="2639324" cy="4813453"/>
          </a:xfrm>
          <a:prstGeom prst="rect">
            <a:avLst/>
          </a:prstGeom>
        </p:spPr>
      </p:pic>
    </p:spTree>
    <p:extLst>
      <p:ext uri="{BB962C8B-B14F-4D97-AF65-F5344CB8AC3E}">
        <p14:creationId xmlns:p14="http://schemas.microsoft.com/office/powerpoint/2010/main" val="58917156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4" name="Объект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77334" y="609600"/>
            <a:ext cx="11000860" cy="5582194"/>
          </a:xfrm>
        </p:spPr>
      </p:pic>
    </p:spTree>
    <p:extLst>
      <p:ext uri="{BB962C8B-B14F-4D97-AF65-F5344CB8AC3E}">
        <p14:creationId xmlns:p14="http://schemas.microsoft.com/office/powerpoint/2010/main" val="25717401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a:t>Abu </a:t>
            </a:r>
            <a:r>
              <a:rPr lang="en-US" dirty="0" err="1"/>
              <a:t>Rayhon</a:t>
            </a:r>
            <a:r>
              <a:rPr lang="en-US" dirty="0"/>
              <a:t> </a:t>
            </a:r>
            <a:r>
              <a:rPr lang="en-US" dirty="0" err="1"/>
              <a:t>Beruniy</a:t>
            </a:r>
            <a:r>
              <a:rPr lang="en-US" dirty="0"/>
              <a:t> </a:t>
            </a:r>
            <a:r>
              <a:rPr lang="en-US" dirty="0" err="1"/>
              <a:t>olimlar</a:t>
            </a:r>
            <a:r>
              <a:rPr lang="en-US" dirty="0"/>
              <a:t> </a:t>
            </a:r>
            <a:r>
              <a:rPr lang="en-US" dirty="0" err="1"/>
              <a:t>orasidan</a:t>
            </a:r>
            <a:r>
              <a:rPr lang="en-US" dirty="0"/>
              <a:t> </a:t>
            </a:r>
            <a:r>
              <a:rPr lang="en-US" dirty="0" err="1"/>
              <a:t>o`rin</a:t>
            </a:r>
            <a:r>
              <a:rPr lang="en-US" dirty="0"/>
              <a:t> </a:t>
            </a:r>
            <a:r>
              <a:rPr lang="en-US" dirty="0" err="1"/>
              <a:t>egallashi</a:t>
            </a:r>
            <a:endParaRPr lang="en-US" dirty="0"/>
          </a:p>
        </p:txBody>
      </p:sp>
      <p:sp>
        <p:nvSpPr>
          <p:cNvPr id="3" name="Объект 2"/>
          <p:cNvSpPr>
            <a:spLocks noGrp="1"/>
          </p:cNvSpPr>
          <p:nvPr>
            <p:ph idx="1"/>
          </p:nvPr>
        </p:nvSpPr>
        <p:spPr>
          <a:xfrm>
            <a:off x="677334" y="1930399"/>
            <a:ext cx="9198186" cy="4574903"/>
          </a:xfrm>
        </p:spPr>
        <p:txBody>
          <a:bodyPr>
            <a:normAutofit/>
          </a:bodyPr>
          <a:lstStyle/>
          <a:p>
            <a:r>
              <a:rPr lang="de-DE" sz="2400" dirty="0"/>
              <a:t>Abu </a:t>
            </a:r>
            <a:r>
              <a:rPr lang="de-DE" sz="2400" dirty="0" err="1"/>
              <a:t>Rayhon</a:t>
            </a:r>
            <a:r>
              <a:rPr lang="de-DE" sz="2400" dirty="0"/>
              <a:t> Muhammad </a:t>
            </a:r>
            <a:r>
              <a:rPr lang="de-DE" sz="2400" dirty="0" err="1"/>
              <a:t>ibn</a:t>
            </a:r>
            <a:r>
              <a:rPr lang="de-DE" sz="2400" dirty="0"/>
              <a:t> Ahmad al-</a:t>
            </a:r>
            <a:r>
              <a:rPr lang="de-DE" sz="2400" dirty="0" err="1"/>
              <a:t>Beruniy</a:t>
            </a:r>
            <a:r>
              <a:rPr lang="de-DE" sz="2400" dirty="0"/>
              <a:t> </a:t>
            </a:r>
            <a:r>
              <a:rPr lang="de-DE" sz="2400" dirty="0" err="1"/>
              <a:t>o’rta</a:t>
            </a:r>
            <a:r>
              <a:rPr lang="de-DE" sz="2400" dirty="0"/>
              <a:t> </a:t>
            </a:r>
            <a:r>
              <a:rPr lang="de-DE" sz="2400" dirty="0" err="1"/>
              <a:t>asrning</a:t>
            </a:r>
            <a:r>
              <a:rPr lang="de-DE" sz="2400" dirty="0"/>
              <a:t> eng </a:t>
            </a:r>
            <a:r>
              <a:rPr lang="de-DE" sz="2400" dirty="0" err="1"/>
              <a:t>buyuk</a:t>
            </a:r>
            <a:r>
              <a:rPr lang="de-DE" sz="2400" dirty="0"/>
              <a:t> </a:t>
            </a:r>
            <a:r>
              <a:rPr lang="de-DE" sz="2400" dirty="0" err="1"/>
              <a:t>olimlaridan</a:t>
            </a:r>
            <a:r>
              <a:rPr lang="de-DE" sz="2400" dirty="0"/>
              <a:t> </a:t>
            </a:r>
            <a:r>
              <a:rPr lang="de-DE" sz="2400" dirty="0" err="1"/>
              <a:t>biridir</a:t>
            </a:r>
            <a:r>
              <a:rPr lang="de-DE" sz="2400" dirty="0"/>
              <a:t>. </a:t>
            </a:r>
            <a:r>
              <a:rPr lang="de-DE" sz="2400" dirty="0" err="1"/>
              <a:t>Beruniy</a:t>
            </a:r>
            <a:r>
              <a:rPr lang="de-DE" sz="2400" dirty="0"/>
              <a:t> </a:t>
            </a:r>
            <a:r>
              <a:rPr lang="de-DE" sz="2400" dirty="0" err="1"/>
              <a:t>fizika</a:t>
            </a:r>
            <a:r>
              <a:rPr lang="de-DE" sz="2400" dirty="0"/>
              <a:t>, </a:t>
            </a:r>
            <a:r>
              <a:rPr lang="de-DE" sz="2400" dirty="0" err="1"/>
              <a:t>matematika</a:t>
            </a:r>
            <a:r>
              <a:rPr lang="de-DE" sz="2400" dirty="0"/>
              <a:t> </a:t>
            </a:r>
            <a:r>
              <a:rPr lang="de-DE" sz="2400" dirty="0" err="1"/>
              <a:t>va</a:t>
            </a:r>
            <a:r>
              <a:rPr lang="de-DE" sz="2400" dirty="0"/>
              <a:t> </a:t>
            </a:r>
            <a:r>
              <a:rPr lang="de-DE" sz="2400" dirty="0" err="1"/>
              <a:t>tabiiy-tarixiy</a:t>
            </a:r>
            <a:r>
              <a:rPr lang="de-DE" sz="2400" dirty="0"/>
              <a:t> </a:t>
            </a:r>
            <a:r>
              <a:rPr lang="de-DE" sz="2400" dirty="0" err="1"/>
              <a:t>fanlarni</a:t>
            </a:r>
            <a:r>
              <a:rPr lang="de-DE" sz="2400" dirty="0"/>
              <a:t> </a:t>
            </a:r>
            <a:r>
              <a:rPr lang="de-DE" sz="2400" dirty="0" err="1"/>
              <a:t>egallagan</a:t>
            </a:r>
            <a:r>
              <a:rPr lang="de-DE" sz="2400" dirty="0"/>
              <a:t> </a:t>
            </a:r>
            <a:r>
              <a:rPr lang="de-DE" sz="2400" dirty="0" err="1"/>
              <a:t>buyuk</a:t>
            </a:r>
            <a:r>
              <a:rPr lang="de-DE" sz="2400" dirty="0"/>
              <a:t> </a:t>
            </a:r>
            <a:r>
              <a:rPr lang="de-DE" sz="2400" dirty="0" err="1"/>
              <a:t>qomusiy</a:t>
            </a:r>
            <a:r>
              <a:rPr lang="de-DE" sz="2400" dirty="0"/>
              <a:t> </a:t>
            </a:r>
            <a:r>
              <a:rPr lang="de-DE" sz="2400" dirty="0" err="1"/>
              <a:t>darg’a</a:t>
            </a:r>
            <a:r>
              <a:rPr lang="de-DE" sz="2400" dirty="0"/>
              <a:t> </a:t>
            </a:r>
            <a:r>
              <a:rPr lang="de-DE" sz="2400" dirty="0" err="1"/>
              <a:t>va</a:t>
            </a:r>
            <a:r>
              <a:rPr lang="de-DE" sz="2400" dirty="0"/>
              <a:t> </a:t>
            </a:r>
            <a:r>
              <a:rPr lang="de-DE" sz="2400" dirty="0" err="1"/>
              <a:t>Xorazmning</a:t>
            </a:r>
            <a:r>
              <a:rPr lang="de-DE" sz="2400" dirty="0"/>
              <a:t> </a:t>
            </a:r>
            <a:r>
              <a:rPr lang="de-DE" sz="2400" dirty="0" err="1"/>
              <a:t>ko’zga</a:t>
            </a:r>
            <a:r>
              <a:rPr lang="de-DE" sz="2400" dirty="0"/>
              <a:t> </a:t>
            </a:r>
            <a:r>
              <a:rPr lang="de-DE" sz="2400" dirty="0" err="1"/>
              <a:t>ko’ringan</a:t>
            </a:r>
            <a:r>
              <a:rPr lang="de-DE" sz="2400" dirty="0"/>
              <a:t> </a:t>
            </a:r>
            <a:r>
              <a:rPr lang="de-DE" sz="2400" dirty="0" err="1"/>
              <a:t>siyosiy</a:t>
            </a:r>
            <a:r>
              <a:rPr lang="de-DE" sz="2400" dirty="0"/>
              <a:t> </a:t>
            </a:r>
            <a:r>
              <a:rPr lang="de-DE" sz="2400" dirty="0" err="1"/>
              <a:t>arboblaridan</a:t>
            </a:r>
            <a:r>
              <a:rPr lang="de-DE" sz="2400" dirty="0"/>
              <a:t> </a:t>
            </a:r>
            <a:r>
              <a:rPr lang="de-DE" sz="2400" dirty="0" err="1"/>
              <a:t>biri</a:t>
            </a:r>
            <a:r>
              <a:rPr lang="de-DE" sz="2400" dirty="0"/>
              <a:t> </a:t>
            </a:r>
            <a:r>
              <a:rPr lang="de-DE" sz="2400" dirty="0" err="1"/>
              <a:t>ham</a:t>
            </a:r>
            <a:r>
              <a:rPr lang="de-DE" sz="2400" dirty="0"/>
              <a:t> </a:t>
            </a:r>
            <a:r>
              <a:rPr lang="de-DE" sz="2400" dirty="0" err="1"/>
              <a:t>bo’lgan</a:t>
            </a:r>
            <a:r>
              <a:rPr lang="de-DE" sz="2400" dirty="0"/>
              <a:t>. </a:t>
            </a:r>
            <a:r>
              <a:rPr lang="de-DE" sz="2400" dirty="0" err="1"/>
              <a:t>Xorazm</a:t>
            </a:r>
            <a:r>
              <a:rPr lang="de-DE" sz="2400" dirty="0"/>
              <a:t> </a:t>
            </a:r>
            <a:r>
              <a:rPr lang="de-DE" sz="2400" dirty="0" err="1"/>
              <a:t>tilidan</a:t>
            </a:r>
            <a:r>
              <a:rPr lang="de-DE" sz="2400" dirty="0"/>
              <a:t> </a:t>
            </a:r>
            <a:r>
              <a:rPr lang="de-DE" sz="2400" dirty="0" err="1"/>
              <a:t>tashqari</a:t>
            </a:r>
            <a:r>
              <a:rPr lang="de-DE" sz="2400" dirty="0"/>
              <a:t> </a:t>
            </a:r>
            <a:r>
              <a:rPr lang="de-DE" sz="2400" dirty="0" err="1"/>
              <a:t>sug’diy</a:t>
            </a:r>
            <a:r>
              <a:rPr lang="de-DE" sz="2400" dirty="0"/>
              <a:t>, </a:t>
            </a:r>
            <a:r>
              <a:rPr lang="de-DE" sz="2400" dirty="0" err="1"/>
              <a:t>fors</a:t>
            </a:r>
            <a:r>
              <a:rPr lang="de-DE" sz="2400" dirty="0"/>
              <a:t>, </a:t>
            </a:r>
            <a:r>
              <a:rPr lang="de-DE" sz="2400" dirty="0" err="1"/>
              <a:t>yunon</a:t>
            </a:r>
            <a:r>
              <a:rPr lang="de-DE" sz="2400" dirty="0"/>
              <a:t>, </a:t>
            </a:r>
            <a:r>
              <a:rPr lang="de-DE" sz="2400" dirty="0" err="1"/>
              <a:t>hind</a:t>
            </a:r>
            <a:r>
              <a:rPr lang="de-DE" sz="2400" dirty="0"/>
              <a:t>, </a:t>
            </a:r>
            <a:r>
              <a:rPr lang="de-DE" sz="2400" dirty="0" err="1"/>
              <a:t>suryoniy</a:t>
            </a:r>
            <a:r>
              <a:rPr lang="de-DE" sz="2400" dirty="0"/>
              <a:t>, </a:t>
            </a:r>
            <a:r>
              <a:rPr lang="de-DE" sz="2400" dirty="0" err="1"/>
              <a:t>qadimgi</a:t>
            </a:r>
            <a:r>
              <a:rPr lang="de-DE" sz="2400" dirty="0"/>
              <a:t> </a:t>
            </a:r>
            <a:r>
              <a:rPr lang="de-DE" sz="2400" dirty="0" err="1"/>
              <a:t>yahudiy</a:t>
            </a:r>
            <a:r>
              <a:rPr lang="de-DE" sz="2400" dirty="0"/>
              <a:t> </a:t>
            </a:r>
            <a:r>
              <a:rPr lang="de-DE" sz="2400" dirty="0" err="1"/>
              <a:t>tillarini</a:t>
            </a:r>
            <a:r>
              <a:rPr lang="de-DE" sz="2400" dirty="0"/>
              <a:t> </a:t>
            </a:r>
            <a:r>
              <a:rPr lang="de-DE" sz="2400" dirty="0" err="1"/>
              <a:t>bilar</a:t>
            </a:r>
            <a:r>
              <a:rPr lang="de-DE" sz="2400" dirty="0"/>
              <a:t> </a:t>
            </a:r>
            <a:r>
              <a:rPr lang="de-DE" sz="2400" dirty="0" err="1"/>
              <a:t>edi</a:t>
            </a:r>
            <a:r>
              <a:rPr lang="de-DE" sz="2400" dirty="0"/>
              <a:t>. </a:t>
            </a:r>
            <a:r>
              <a:rPr lang="de-DE" sz="2400" dirty="0" err="1"/>
              <a:t>Beruniyni</a:t>
            </a:r>
            <a:r>
              <a:rPr lang="de-DE" sz="2400" dirty="0"/>
              <a:t> </a:t>
            </a:r>
            <a:r>
              <a:rPr lang="de-DE" sz="2400" dirty="0" err="1"/>
              <a:t>ustozi</a:t>
            </a:r>
            <a:r>
              <a:rPr lang="de-DE" sz="2400" dirty="0"/>
              <a:t> Abu </a:t>
            </a:r>
            <a:r>
              <a:rPr lang="de-DE" sz="2400" dirty="0" err="1"/>
              <a:t>Nasr</a:t>
            </a:r>
            <a:r>
              <a:rPr lang="de-DE" sz="2400" dirty="0"/>
              <a:t> Mansur </a:t>
            </a:r>
            <a:r>
              <a:rPr lang="de-DE" sz="2400" dirty="0" err="1"/>
              <a:t>ibn</a:t>
            </a:r>
            <a:r>
              <a:rPr lang="de-DE" sz="2400" dirty="0"/>
              <a:t> </a:t>
            </a:r>
            <a:r>
              <a:rPr lang="de-DE" sz="2400" dirty="0" err="1"/>
              <a:t>Iroq</a:t>
            </a:r>
            <a:r>
              <a:rPr lang="de-DE" sz="2400" dirty="0"/>
              <a:t> </a:t>
            </a:r>
            <a:r>
              <a:rPr lang="de-DE" sz="2400" dirty="0" err="1"/>
              <a:t>Yevklid</a:t>
            </a:r>
            <a:r>
              <a:rPr lang="de-DE" sz="2400" dirty="0"/>
              <a:t> </a:t>
            </a:r>
            <a:r>
              <a:rPr lang="de-DE" sz="2400" dirty="0" err="1"/>
              <a:t>geometriyasi</a:t>
            </a:r>
            <a:r>
              <a:rPr lang="de-DE" sz="2400" dirty="0"/>
              <a:t> </a:t>
            </a:r>
            <a:r>
              <a:rPr lang="de-DE" sz="2400" dirty="0" err="1"/>
              <a:t>va</a:t>
            </a:r>
            <a:r>
              <a:rPr lang="de-DE" sz="2400" dirty="0"/>
              <a:t> </a:t>
            </a:r>
            <a:r>
              <a:rPr lang="de-DE" sz="2400" dirty="0" err="1"/>
              <a:t>Ptolomeyning</a:t>
            </a:r>
            <a:r>
              <a:rPr lang="de-DE" sz="2400" dirty="0"/>
              <a:t> </a:t>
            </a:r>
            <a:r>
              <a:rPr lang="de-DE" sz="2400" dirty="0" err="1"/>
              <a:t>astronomik</a:t>
            </a:r>
            <a:r>
              <a:rPr lang="de-DE" sz="2400" dirty="0"/>
              <a:t> </a:t>
            </a:r>
            <a:r>
              <a:rPr lang="de-DE" sz="2400" dirty="0" err="1"/>
              <a:t>ta’limoti</a:t>
            </a:r>
            <a:r>
              <a:rPr lang="de-DE" sz="2400" dirty="0"/>
              <a:t> </a:t>
            </a:r>
            <a:r>
              <a:rPr lang="de-DE" sz="2400" dirty="0" err="1"/>
              <a:t>bilan</a:t>
            </a:r>
            <a:r>
              <a:rPr lang="de-DE" sz="2400" dirty="0"/>
              <a:t> </a:t>
            </a:r>
            <a:r>
              <a:rPr lang="de-DE" sz="2400" dirty="0" err="1"/>
              <a:t>tanishtiradi</a:t>
            </a:r>
            <a:r>
              <a:rPr lang="de-DE" sz="2400" dirty="0"/>
              <a:t>. </a:t>
            </a:r>
            <a:r>
              <a:rPr lang="de-DE" sz="2400" dirty="0" err="1"/>
              <a:t>Juda</a:t>
            </a:r>
            <a:r>
              <a:rPr lang="de-DE" sz="2400" dirty="0"/>
              <a:t> </a:t>
            </a:r>
            <a:r>
              <a:rPr lang="de-DE" sz="2400" dirty="0" err="1"/>
              <a:t>yosh</a:t>
            </a:r>
            <a:r>
              <a:rPr lang="de-DE" sz="2400" dirty="0"/>
              <a:t> </a:t>
            </a:r>
            <a:r>
              <a:rPr lang="de-DE" sz="2400" dirty="0" err="1"/>
              <a:t>bo’lishiga</a:t>
            </a:r>
            <a:r>
              <a:rPr lang="de-DE" sz="2400" dirty="0"/>
              <a:t> </a:t>
            </a:r>
            <a:r>
              <a:rPr lang="de-DE" sz="2400" dirty="0" err="1"/>
              <a:t>qaramasdan</a:t>
            </a:r>
            <a:r>
              <a:rPr lang="de-DE" sz="2400" dirty="0"/>
              <a:t> </a:t>
            </a:r>
            <a:r>
              <a:rPr lang="de-DE" sz="2400" dirty="0" err="1"/>
              <a:t>O’rta</a:t>
            </a:r>
            <a:r>
              <a:rPr lang="de-DE" sz="2400" dirty="0"/>
              <a:t> </a:t>
            </a:r>
            <a:r>
              <a:rPr lang="de-DE" sz="2400" dirty="0" err="1"/>
              <a:t>Osiyoda</a:t>
            </a:r>
            <a:r>
              <a:rPr lang="de-DE" sz="2400" dirty="0"/>
              <a:t> </a:t>
            </a:r>
            <a:r>
              <a:rPr lang="de-DE" sz="2400" dirty="0" err="1"/>
              <a:t>birinchi</a:t>
            </a:r>
            <a:r>
              <a:rPr lang="de-DE" sz="2400" dirty="0"/>
              <a:t> </a:t>
            </a:r>
            <a:r>
              <a:rPr lang="de-DE" sz="2400" dirty="0" err="1"/>
              <a:t>globus</a:t>
            </a:r>
            <a:r>
              <a:rPr lang="de-DE" sz="2400" dirty="0"/>
              <a:t> </a:t>
            </a:r>
            <a:r>
              <a:rPr lang="de-DE" sz="2400" dirty="0" err="1"/>
              <a:t>yaratdi</a:t>
            </a:r>
            <a:r>
              <a:rPr lang="de-DE" sz="2400" dirty="0"/>
              <a:t>. </a:t>
            </a:r>
            <a:r>
              <a:rPr lang="de-DE" sz="2400" dirty="0" err="1"/>
              <a:t>Kuzatishlar</a:t>
            </a:r>
            <a:r>
              <a:rPr lang="de-DE" sz="2400" dirty="0"/>
              <a:t> </a:t>
            </a:r>
            <a:r>
              <a:rPr lang="de-DE" sz="2400" dirty="0" err="1"/>
              <a:t>uchun</a:t>
            </a:r>
            <a:r>
              <a:rPr lang="de-DE" sz="2400" dirty="0"/>
              <a:t> </a:t>
            </a:r>
            <a:r>
              <a:rPr lang="de-DE" sz="2400" dirty="0" err="1"/>
              <a:t>o’zi</a:t>
            </a:r>
            <a:r>
              <a:rPr lang="de-DE" sz="2400" dirty="0"/>
              <a:t> </a:t>
            </a:r>
            <a:r>
              <a:rPr lang="de-DE" sz="2400" dirty="0" err="1"/>
              <a:t>astronomik</a:t>
            </a:r>
            <a:r>
              <a:rPr lang="de-DE" sz="2400" dirty="0"/>
              <a:t> </a:t>
            </a:r>
            <a:r>
              <a:rPr lang="de-DE" sz="2400" dirty="0" err="1"/>
              <a:t>asboblar</a:t>
            </a:r>
            <a:r>
              <a:rPr lang="de-DE" sz="2400" dirty="0"/>
              <a:t> </a:t>
            </a:r>
            <a:r>
              <a:rPr lang="de-DE" sz="2400" dirty="0" err="1"/>
              <a:t>ixtiro</a:t>
            </a:r>
            <a:r>
              <a:rPr lang="de-DE" sz="2400" dirty="0"/>
              <a:t> </a:t>
            </a:r>
            <a:r>
              <a:rPr lang="de-DE" sz="2400" dirty="0" err="1"/>
              <a:t>etgan</a:t>
            </a:r>
            <a:r>
              <a:rPr lang="de-DE" sz="2400" dirty="0"/>
              <a:t>.</a:t>
            </a:r>
            <a:endParaRPr lang="ru-RU" sz="2400" dirty="0"/>
          </a:p>
          <a:p>
            <a:endParaRPr lang="ru-RU" sz="2400" dirty="0"/>
          </a:p>
        </p:txBody>
      </p:sp>
    </p:spTree>
    <p:extLst>
      <p:ext uri="{BB962C8B-B14F-4D97-AF65-F5344CB8AC3E}">
        <p14:creationId xmlns:p14="http://schemas.microsoft.com/office/powerpoint/2010/main" val="293800839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363825" y="410166"/>
            <a:ext cx="11209866" cy="6016760"/>
          </a:xfrm>
        </p:spPr>
        <p:txBody>
          <a:bodyPr>
            <a:noAutofit/>
          </a:bodyPr>
          <a:lstStyle/>
          <a:p>
            <a:r>
              <a:rPr lang="en-US" sz="2400" dirty="0"/>
              <a:t>1030-yili </a:t>
            </a:r>
            <a:r>
              <a:rPr lang="en-US" sz="2400" dirty="0" err="1"/>
              <a:t>Beruniy</a:t>
            </a:r>
            <a:r>
              <a:rPr lang="en-US" sz="2400" dirty="0"/>
              <a:t> </a:t>
            </a:r>
            <a:r>
              <a:rPr lang="en-US" sz="2400" dirty="0" err="1"/>
              <a:t>Hindiston</a:t>
            </a:r>
            <a:r>
              <a:rPr lang="en-US" sz="2400" dirty="0"/>
              <a:t> </a:t>
            </a:r>
            <a:r>
              <a:rPr lang="en-US" sz="2400" dirty="0" err="1"/>
              <a:t>nomli</a:t>
            </a:r>
            <a:r>
              <a:rPr lang="en-US" sz="2400" dirty="0"/>
              <a:t> </a:t>
            </a:r>
            <a:r>
              <a:rPr lang="en-US" sz="2400" dirty="0" err="1"/>
              <a:t>mashhur</a:t>
            </a:r>
            <a:r>
              <a:rPr lang="en-US" sz="2400" dirty="0"/>
              <a:t> </a:t>
            </a:r>
            <a:r>
              <a:rPr lang="en-US" sz="2400" dirty="0" err="1"/>
              <a:t>eng</a:t>
            </a:r>
            <a:r>
              <a:rPr lang="en-US" sz="2400" dirty="0"/>
              <a:t> </a:t>
            </a:r>
            <a:r>
              <a:rPr lang="en-US" sz="2400" dirty="0" err="1"/>
              <a:t>yirik</a:t>
            </a:r>
            <a:r>
              <a:rPr lang="en-US" sz="2400" dirty="0"/>
              <a:t> </a:t>
            </a:r>
            <a:r>
              <a:rPr lang="en-US" sz="2400" dirty="0" err="1"/>
              <a:t>asari</a:t>
            </a:r>
            <a:r>
              <a:rPr lang="en-US" sz="2400" dirty="0"/>
              <a:t> “</a:t>
            </a:r>
            <a:r>
              <a:rPr lang="en-US" sz="2400" dirty="0" err="1"/>
              <a:t>Tahqiq</a:t>
            </a:r>
            <a:r>
              <a:rPr lang="en-US" sz="2400" dirty="0"/>
              <a:t> </a:t>
            </a:r>
            <a:r>
              <a:rPr lang="en-US" sz="2400" dirty="0" err="1"/>
              <a:t>mo</a:t>
            </a:r>
            <a:r>
              <a:rPr lang="en-US" sz="2400" dirty="0"/>
              <a:t>-l-</a:t>
            </a:r>
            <a:r>
              <a:rPr lang="en-US" sz="2400" dirty="0" err="1"/>
              <a:t>Dind</a:t>
            </a:r>
            <a:r>
              <a:rPr lang="en-US" sz="2400" dirty="0"/>
              <a:t> min </a:t>
            </a:r>
            <a:r>
              <a:rPr lang="en-US" sz="2400" dirty="0" err="1"/>
              <a:t>ma’qula</a:t>
            </a:r>
            <a:r>
              <a:rPr lang="en-US" sz="2400" dirty="0"/>
              <a:t> </a:t>
            </a:r>
            <a:r>
              <a:rPr lang="en-US" sz="2400" dirty="0" err="1"/>
              <a:t>masbo’la</a:t>
            </a:r>
            <a:r>
              <a:rPr lang="en-US" sz="2400" dirty="0"/>
              <a:t> </a:t>
            </a:r>
            <a:r>
              <a:rPr lang="en-US" sz="2400" dirty="0" err="1"/>
              <a:t>fil-aql</a:t>
            </a:r>
            <a:r>
              <a:rPr lang="en-US" sz="2400" dirty="0"/>
              <a:t> </a:t>
            </a:r>
            <a:r>
              <a:rPr lang="en-US" sz="2400" dirty="0" err="1"/>
              <a:t>av</a:t>
            </a:r>
            <a:r>
              <a:rPr lang="en-US" sz="2400" dirty="0"/>
              <a:t> </a:t>
            </a:r>
            <a:r>
              <a:rPr lang="en-US" sz="2400" dirty="0" err="1"/>
              <a:t>marzula</a:t>
            </a:r>
            <a:r>
              <a:rPr lang="en-US" sz="2400" dirty="0"/>
              <a:t>” (“</a:t>
            </a:r>
            <a:r>
              <a:rPr lang="en-US" sz="2400" dirty="0" err="1"/>
              <a:t>Hindlarning</a:t>
            </a:r>
            <a:r>
              <a:rPr lang="en-US" sz="2400" dirty="0"/>
              <a:t> </a:t>
            </a:r>
            <a:r>
              <a:rPr lang="en-US" sz="2400" dirty="0" err="1"/>
              <a:t>aqlga</a:t>
            </a:r>
            <a:r>
              <a:rPr lang="en-US" sz="2400" dirty="0"/>
              <a:t> </a:t>
            </a:r>
            <a:r>
              <a:rPr lang="en-US" sz="2400" dirty="0" err="1"/>
              <a:t>sig’adigan</a:t>
            </a:r>
            <a:r>
              <a:rPr lang="en-US" sz="2400" dirty="0"/>
              <a:t> </a:t>
            </a:r>
            <a:r>
              <a:rPr lang="en-US" sz="2400" dirty="0" err="1"/>
              <a:t>va</a:t>
            </a:r>
            <a:r>
              <a:rPr lang="en-US" sz="2400" dirty="0"/>
              <a:t> </a:t>
            </a:r>
            <a:r>
              <a:rPr lang="en-US" sz="2400" dirty="0" err="1"/>
              <a:t>aqlga</a:t>
            </a:r>
            <a:r>
              <a:rPr lang="en-US" sz="2400" dirty="0"/>
              <a:t> </a:t>
            </a:r>
            <a:r>
              <a:rPr lang="en-US" sz="2400" dirty="0" err="1"/>
              <a:t>sig’maydigan</a:t>
            </a:r>
            <a:r>
              <a:rPr lang="en-US" sz="2400" dirty="0"/>
              <a:t> </a:t>
            </a:r>
            <a:r>
              <a:rPr lang="en-US" sz="2400" dirty="0" err="1"/>
              <a:t>ta’limotlarini</a:t>
            </a:r>
            <a:r>
              <a:rPr lang="en-US" sz="2400" dirty="0"/>
              <a:t> </a:t>
            </a:r>
            <a:r>
              <a:rPr lang="en-US" sz="2400" dirty="0" err="1"/>
              <a:t>aniqlash</a:t>
            </a:r>
            <a:r>
              <a:rPr lang="en-US" sz="2400" dirty="0"/>
              <a:t>”) </a:t>
            </a:r>
            <a:r>
              <a:rPr lang="en-US" sz="2400" dirty="0" err="1"/>
              <a:t>ni</a:t>
            </a:r>
            <a:r>
              <a:rPr lang="en-US" sz="2400" dirty="0"/>
              <a:t> </a:t>
            </a:r>
            <a:r>
              <a:rPr lang="en-US" sz="2400" dirty="0" err="1"/>
              <a:t>yaratdi</a:t>
            </a:r>
            <a:r>
              <a:rPr lang="en-US" sz="2400" dirty="0"/>
              <a:t>. U </a:t>
            </a:r>
            <a:r>
              <a:rPr lang="en-US" sz="2400" dirty="0" err="1"/>
              <a:t>Hindiston</a:t>
            </a:r>
            <a:r>
              <a:rPr lang="en-US" sz="2400" dirty="0"/>
              <a:t> </a:t>
            </a:r>
            <a:r>
              <a:rPr lang="en-US" sz="2400" dirty="0" err="1"/>
              <a:t>asarini</a:t>
            </a:r>
            <a:r>
              <a:rPr lang="en-US" sz="2400" dirty="0"/>
              <a:t> </a:t>
            </a:r>
            <a:r>
              <a:rPr lang="en-US" sz="2400" dirty="0" err="1"/>
              <a:t>yozish</a:t>
            </a:r>
            <a:r>
              <a:rPr lang="en-US" sz="2400" dirty="0"/>
              <a:t> </a:t>
            </a:r>
            <a:r>
              <a:rPr lang="en-US" sz="2400" dirty="0" err="1"/>
              <a:t>uchun</a:t>
            </a:r>
            <a:r>
              <a:rPr lang="en-US" sz="2400" dirty="0"/>
              <a:t> </a:t>
            </a:r>
            <a:r>
              <a:rPr lang="en-US" sz="2400" dirty="0" err="1"/>
              <a:t>sanskrit</a:t>
            </a:r>
            <a:r>
              <a:rPr lang="en-US" sz="2400" dirty="0"/>
              <a:t> </a:t>
            </a:r>
            <a:r>
              <a:rPr lang="en-US" sz="2400" dirty="0" err="1"/>
              <a:t>tilini</a:t>
            </a:r>
            <a:r>
              <a:rPr lang="en-US" sz="2400" dirty="0"/>
              <a:t> </a:t>
            </a:r>
            <a:r>
              <a:rPr lang="en-US" sz="2400" dirty="0" err="1"/>
              <a:t>o’rgangan</a:t>
            </a:r>
            <a:r>
              <a:rPr lang="en-US" sz="2400" dirty="0"/>
              <a:t> </a:t>
            </a:r>
            <a:r>
              <a:rPr lang="en-US" sz="2400" dirty="0" err="1"/>
              <a:t>va</a:t>
            </a:r>
            <a:r>
              <a:rPr lang="en-US" sz="2400" dirty="0"/>
              <a:t> </a:t>
            </a:r>
            <a:r>
              <a:rPr lang="en-US" sz="2400" dirty="0" err="1"/>
              <a:t>Hindiston</a:t>
            </a:r>
            <a:r>
              <a:rPr lang="en-US" sz="2400" dirty="0"/>
              <a:t> </a:t>
            </a:r>
            <a:r>
              <a:rPr lang="en-US" sz="2400" dirty="0" err="1"/>
              <a:t>shimolidagi</a:t>
            </a:r>
            <a:r>
              <a:rPr lang="en-US" sz="2400" dirty="0"/>
              <a:t> </a:t>
            </a:r>
            <a:r>
              <a:rPr lang="en-US" sz="2400" dirty="0" err="1"/>
              <a:t>Nandia</a:t>
            </a:r>
            <a:r>
              <a:rPr lang="en-US" sz="2400" dirty="0"/>
              <a:t> </a:t>
            </a:r>
            <a:r>
              <a:rPr lang="en-US" sz="2400" dirty="0" err="1"/>
              <a:t>qal’asida</a:t>
            </a:r>
            <a:r>
              <a:rPr lang="en-US" sz="2400" dirty="0"/>
              <a:t> </a:t>
            </a:r>
            <a:r>
              <a:rPr lang="en-US" sz="2400" dirty="0" err="1"/>
              <a:t>yashab</a:t>
            </a:r>
            <a:r>
              <a:rPr lang="en-US" sz="2400" dirty="0"/>
              <a:t>, hind </a:t>
            </a:r>
            <a:r>
              <a:rPr lang="en-US" sz="2400" dirty="0" err="1"/>
              <a:t>madaniyati</a:t>
            </a:r>
            <a:r>
              <a:rPr lang="en-US" sz="2400" dirty="0"/>
              <a:t>, </a:t>
            </a:r>
            <a:r>
              <a:rPr lang="en-US" sz="2400" dirty="0" err="1"/>
              <a:t>adabiyoti</a:t>
            </a:r>
            <a:r>
              <a:rPr lang="en-US" sz="2400" dirty="0"/>
              <a:t> </a:t>
            </a:r>
            <a:r>
              <a:rPr lang="en-US" sz="2400" dirty="0" err="1"/>
              <a:t>va</a:t>
            </a:r>
            <a:r>
              <a:rPr lang="en-US" sz="2400" dirty="0"/>
              <a:t> </a:t>
            </a:r>
            <a:r>
              <a:rPr lang="en-US" sz="2400" dirty="0" err="1"/>
              <a:t>mashhur</a:t>
            </a:r>
            <a:r>
              <a:rPr lang="en-US" sz="2400" dirty="0"/>
              <a:t> </a:t>
            </a:r>
            <a:r>
              <a:rPr lang="en-US" sz="2400" dirty="0" err="1"/>
              <a:t>olimlari</a:t>
            </a:r>
            <a:r>
              <a:rPr lang="en-US" sz="2400" dirty="0"/>
              <a:t> </a:t>
            </a:r>
            <a:r>
              <a:rPr lang="en-US" sz="2400" dirty="0" err="1"/>
              <a:t>bilan</a:t>
            </a:r>
            <a:r>
              <a:rPr lang="en-US" sz="2400" dirty="0"/>
              <a:t> </a:t>
            </a:r>
            <a:r>
              <a:rPr lang="en-US" sz="2400" dirty="0" err="1"/>
              <a:t>yaqindan</a:t>
            </a:r>
            <a:r>
              <a:rPr lang="en-US" sz="2400" dirty="0"/>
              <a:t> </a:t>
            </a:r>
            <a:r>
              <a:rPr lang="en-US" sz="2400" dirty="0" err="1"/>
              <a:t>tanishgan</a:t>
            </a:r>
            <a:r>
              <a:rPr lang="en-US" sz="2400" dirty="0"/>
              <a:t>. </a:t>
            </a:r>
            <a:r>
              <a:rPr lang="en-US" sz="2400" dirty="0" err="1"/>
              <a:t>Akade­mik</a:t>
            </a:r>
            <a:r>
              <a:rPr lang="en-US" sz="2400" dirty="0"/>
              <a:t> V.R. </a:t>
            </a:r>
            <a:r>
              <a:rPr lang="en-US" sz="2400" dirty="0" err="1"/>
              <a:t>Rozen</a:t>
            </a:r>
            <a:r>
              <a:rPr lang="en-US" sz="2400" dirty="0"/>
              <a:t>: “</a:t>
            </a:r>
            <a:r>
              <a:rPr lang="en-US" sz="2400" dirty="0" err="1"/>
              <a:t>Sharq</a:t>
            </a:r>
            <a:r>
              <a:rPr lang="en-US" sz="2400" dirty="0"/>
              <a:t> </a:t>
            </a:r>
            <a:r>
              <a:rPr lang="en-US" sz="2400" dirty="0" err="1"/>
              <a:t>va</a:t>
            </a:r>
            <a:r>
              <a:rPr lang="en-US" sz="2400" dirty="0"/>
              <a:t> </a:t>
            </a:r>
            <a:r>
              <a:rPr lang="en-US" sz="2400" dirty="0" err="1"/>
              <a:t>G’arbning</a:t>
            </a:r>
            <a:r>
              <a:rPr lang="en-US" sz="2400" dirty="0"/>
              <a:t> </a:t>
            </a:r>
            <a:r>
              <a:rPr lang="en-US" sz="2400" dirty="0" err="1"/>
              <a:t>qadimgi</a:t>
            </a:r>
            <a:r>
              <a:rPr lang="en-US" sz="2400" dirty="0"/>
              <a:t> </a:t>
            </a:r>
            <a:r>
              <a:rPr lang="en-US" sz="2400" dirty="0" err="1"/>
              <a:t>va</a:t>
            </a:r>
            <a:r>
              <a:rPr lang="en-US" sz="2400" dirty="0"/>
              <a:t> </a:t>
            </a:r>
            <a:r>
              <a:rPr lang="en-US" sz="2400" dirty="0" err="1"/>
              <a:t>O’rta</a:t>
            </a:r>
            <a:r>
              <a:rPr lang="en-US" sz="2400" dirty="0"/>
              <a:t> </a:t>
            </a:r>
            <a:r>
              <a:rPr lang="en-US" sz="2400" dirty="0" err="1"/>
              <a:t>asrdagi</a:t>
            </a:r>
            <a:r>
              <a:rPr lang="en-US" sz="2400" dirty="0"/>
              <a:t> </a:t>
            </a:r>
            <a:r>
              <a:rPr lang="en-US" sz="2400" dirty="0" err="1"/>
              <a:t>butun</a:t>
            </a:r>
            <a:r>
              <a:rPr lang="en-US" sz="2400" dirty="0"/>
              <a:t> </a:t>
            </a:r>
            <a:r>
              <a:rPr lang="en-US" sz="2400" dirty="0" err="1"/>
              <a:t>ilmiy</a:t>
            </a:r>
            <a:r>
              <a:rPr lang="en-US" sz="2400" dirty="0"/>
              <a:t> </a:t>
            </a:r>
            <a:r>
              <a:rPr lang="en-US" sz="2400" dirty="0" err="1"/>
              <a:t>adabiyotida</a:t>
            </a:r>
            <a:r>
              <a:rPr lang="en-US" sz="2400" dirty="0"/>
              <a:t> </a:t>
            </a:r>
            <a:r>
              <a:rPr lang="en-US" sz="2400" dirty="0" err="1"/>
              <a:t>bunga</a:t>
            </a:r>
            <a:r>
              <a:rPr lang="en-US" sz="2400" dirty="0"/>
              <a:t> </a:t>
            </a:r>
            <a:r>
              <a:rPr lang="en-US" sz="2400" dirty="0" err="1"/>
              <a:t>teng</a:t>
            </a:r>
            <a:r>
              <a:rPr lang="en-US" sz="2400" dirty="0"/>
              <a:t> </a:t>
            </a:r>
            <a:r>
              <a:rPr lang="en-US" sz="2400" dirty="0" err="1"/>
              <a:t>keladigan</a:t>
            </a:r>
            <a:r>
              <a:rPr lang="en-US" sz="2400" dirty="0"/>
              <a:t> </a:t>
            </a:r>
            <a:r>
              <a:rPr lang="en-US" sz="2400" dirty="0" err="1"/>
              <a:t>asar</a:t>
            </a:r>
            <a:r>
              <a:rPr lang="en-US" sz="2400" dirty="0"/>
              <a:t> </a:t>
            </a:r>
            <a:r>
              <a:rPr lang="en-US" sz="2400" dirty="0" err="1"/>
              <a:t>yo’q</a:t>
            </a:r>
            <a:r>
              <a:rPr lang="en-US" sz="2400" dirty="0"/>
              <a:t>”- deb </a:t>
            </a:r>
            <a:r>
              <a:rPr lang="en-US" sz="2400" dirty="0" err="1"/>
              <a:t>yozgan</a:t>
            </a:r>
            <a:r>
              <a:rPr lang="en-US" sz="2400" dirty="0"/>
              <a:t> </a:t>
            </a:r>
            <a:r>
              <a:rPr lang="en-US" sz="2400" dirty="0" err="1"/>
              <a:t>edi</a:t>
            </a:r>
            <a:r>
              <a:rPr lang="en-US" sz="2400" dirty="0"/>
              <a:t>.</a:t>
            </a:r>
            <a:endParaRPr lang="ru-RU" sz="2400" dirty="0"/>
          </a:p>
          <a:p>
            <a:r>
              <a:rPr lang="en-US" sz="2400" dirty="0" err="1"/>
              <a:t>Beruniyning</a:t>
            </a:r>
            <a:r>
              <a:rPr lang="en-US" sz="2400" dirty="0"/>
              <a:t> “</a:t>
            </a:r>
            <a:r>
              <a:rPr lang="en-US" sz="2400" cap="all" dirty="0" err="1"/>
              <a:t>q</a:t>
            </a:r>
            <a:r>
              <a:rPr lang="en-US" sz="2400" dirty="0" err="1"/>
              <a:t>immatbaho</a:t>
            </a:r>
            <a:r>
              <a:rPr lang="en-US" sz="2400" dirty="0"/>
              <a:t> </a:t>
            </a:r>
            <a:r>
              <a:rPr lang="en-US" sz="2400" dirty="0" err="1"/>
              <a:t>toshlarni</a:t>
            </a:r>
            <a:r>
              <a:rPr lang="en-US" sz="2400" dirty="0"/>
              <a:t> </a:t>
            </a:r>
            <a:r>
              <a:rPr lang="en-US" sz="2400" dirty="0" err="1"/>
              <a:t>bilib</a:t>
            </a:r>
            <a:r>
              <a:rPr lang="en-US" sz="2400" dirty="0"/>
              <a:t> </a:t>
            </a:r>
            <a:r>
              <a:rPr lang="en-US" sz="2400" dirty="0" err="1"/>
              <a:t>olishga</a:t>
            </a:r>
            <a:r>
              <a:rPr lang="en-US" sz="2400" dirty="0"/>
              <a:t> </a:t>
            </a:r>
            <a:r>
              <a:rPr lang="en-US" sz="2400" dirty="0" err="1"/>
              <a:t>oid</a:t>
            </a:r>
            <a:r>
              <a:rPr lang="en-US" sz="2400" dirty="0"/>
              <a:t> </a:t>
            </a:r>
            <a:r>
              <a:rPr lang="en-US" sz="2400" dirty="0" err="1"/>
              <a:t>ma’lumotlar</a:t>
            </a:r>
            <a:r>
              <a:rPr lang="en-US" sz="2400" dirty="0"/>
              <a:t> </a:t>
            </a:r>
            <a:r>
              <a:rPr lang="en-US" sz="2400" dirty="0" err="1"/>
              <a:t>kitobi</a:t>
            </a:r>
            <a:r>
              <a:rPr lang="en-US" sz="2400" dirty="0"/>
              <a:t>” (“</a:t>
            </a:r>
            <a:r>
              <a:rPr lang="en-US" sz="2400" dirty="0" err="1"/>
              <a:t>Kitob</a:t>
            </a:r>
            <a:r>
              <a:rPr lang="en-US" sz="2400" dirty="0"/>
              <a:t> </a:t>
            </a:r>
            <a:r>
              <a:rPr lang="en-US" sz="2400" dirty="0" err="1"/>
              <a:t>ul-jamohir</a:t>
            </a:r>
            <a:r>
              <a:rPr lang="en-US" sz="2400" dirty="0"/>
              <a:t> fi </a:t>
            </a:r>
            <a:r>
              <a:rPr lang="en-US" sz="2400" dirty="0" err="1"/>
              <a:t>ma’rifat</a:t>
            </a:r>
            <a:r>
              <a:rPr lang="en-US" sz="2400" dirty="0"/>
              <a:t> </a:t>
            </a:r>
            <a:r>
              <a:rPr lang="en-US" sz="2400" dirty="0" err="1"/>
              <a:t>ul-javohir</a:t>
            </a:r>
            <a:r>
              <a:rPr lang="en-US" sz="2400" dirty="0"/>
              <a:t>”), </a:t>
            </a:r>
            <a:r>
              <a:rPr lang="en-US" sz="2400" dirty="0" err="1"/>
              <a:t>ya’ni</a:t>
            </a:r>
            <a:r>
              <a:rPr lang="en-US" sz="2400" dirty="0"/>
              <a:t> </a:t>
            </a:r>
            <a:r>
              <a:rPr lang="en-US" sz="2400" dirty="0" err="1"/>
              <a:t>G’arbda</a:t>
            </a:r>
            <a:r>
              <a:rPr lang="en-US" sz="2400" dirty="0"/>
              <a:t> </a:t>
            </a:r>
            <a:r>
              <a:rPr lang="en-US" sz="2400" dirty="0" err="1"/>
              <a:t>mashhur</a:t>
            </a:r>
            <a:r>
              <a:rPr lang="en-US" sz="2400" dirty="0"/>
              <a:t> “</a:t>
            </a:r>
            <a:r>
              <a:rPr lang="en-US" sz="2400" dirty="0" err="1"/>
              <a:t>Mineralogiya</a:t>
            </a:r>
            <a:r>
              <a:rPr lang="en-US" sz="2400" dirty="0"/>
              <a:t>” </a:t>
            </a:r>
            <a:r>
              <a:rPr lang="en-US" sz="2400" dirty="0" err="1"/>
              <a:t>asaridir</a:t>
            </a:r>
            <a:r>
              <a:rPr lang="en-US" sz="2400" dirty="0"/>
              <a:t>. Bu </a:t>
            </a:r>
            <a:r>
              <a:rPr lang="en-US" sz="2400" dirty="0" err="1"/>
              <a:t>kitob</a:t>
            </a:r>
            <a:r>
              <a:rPr lang="en-US" sz="2400" dirty="0"/>
              <a:t> 1048-yi­li </a:t>
            </a:r>
            <a:r>
              <a:rPr lang="en-US" sz="2400" dirty="0" err="1"/>
              <a:t>G’aznada</a:t>
            </a:r>
            <a:r>
              <a:rPr lang="en-US" sz="2400" dirty="0"/>
              <a:t> </a:t>
            </a:r>
            <a:r>
              <a:rPr lang="en-US" sz="2400" dirty="0" err="1"/>
              <a:t>yozilgan</a:t>
            </a:r>
            <a:r>
              <a:rPr lang="en-US" sz="2400" dirty="0"/>
              <a:t>, </a:t>
            </a:r>
            <a:r>
              <a:rPr lang="en-US" sz="2400" dirty="0" err="1"/>
              <a:t>birinchi</a:t>
            </a:r>
            <a:r>
              <a:rPr lang="en-US" sz="2400" dirty="0"/>
              <a:t> </a:t>
            </a:r>
            <a:r>
              <a:rPr lang="en-US" sz="2400" dirty="0" err="1"/>
              <a:t>marta</a:t>
            </a:r>
            <a:r>
              <a:rPr lang="en-US" sz="2400" dirty="0"/>
              <a:t> </a:t>
            </a:r>
            <a:r>
              <a:rPr lang="en-US" sz="2400" dirty="0" err="1"/>
              <a:t>qimmatbaho</a:t>
            </a:r>
            <a:r>
              <a:rPr lang="en-US" sz="2400" dirty="0"/>
              <a:t> </a:t>
            </a:r>
            <a:r>
              <a:rPr lang="en-US" sz="2400" dirty="0" err="1"/>
              <a:t>toshlarning</a:t>
            </a:r>
            <a:r>
              <a:rPr lang="en-US" sz="2400" dirty="0"/>
              <a:t> </a:t>
            </a:r>
            <a:r>
              <a:rPr lang="en-US" sz="2400" dirty="0" err="1"/>
              <a:t>solishtirma</a:t>
            </a:r>
            <a:r>
              <a:rPr lang="en-US" sz="2400" dirty="0"/>
              <a:t> </a:t>
            </a:r>
            <a:r>
              <a:rPr lang="en-US" sz="2400" dirty="0" err="1"/>
              <a:t>og’irligini</a:t>
            </a:r>
            <a:r>
              <a:rPr lang="en-US" sz="2400" dirty="0"/>
              <a:t> </a:t>
            </a:r>
            <a:r>
              <a:rPr lang="en-US" sz="2400" dirty="0" err="1"/>
              <a:t>aniqlagan</a:t>
            </a:r>
            <a:r>
              <a:rPr lang="en-US" sz="2400" dirty="0"/>
              <a:t>. </a:t>
            </a:r>
            <a:r>
              <a:rPr lang="en-US" sz="2400" dirty="0" err="1"/>
              <a:t>Buning</a:t>
            </a:r>
            <a:r>
              <a:rPr lang="en-US" sz="2400" dirty="0"/>
              <a:t> </a:t>
            </a:r>
            <a:r>
              <a:rPr lang="en-US" sz="2400" dirty="0" err="1"/>
              <a:t>uchun</a:t>
            </a:r>
            <a:r>
              <a:rPr lang="en-US" sz="2400" dirty="0"/>
              <a:t> etalon (</a:t>
            </a:r>
            <a:r>
              <a:rPr lang="en-US" sz="2400" dirty="0" err="1"/>
              <a:t>ya’ni</a:t>
            </a:r>
            <a:r>
              <a:rPr lang="en-US" sz="2400" dirty="0"/>
              <a:t> “</a:t>
            </a:r>
            <a:r>
              <a:rPr lang="en-US" sz="2400" dirty="0" err="1"/>
              <a:t>kutb</a:t>
            </a:r>
            <a:r>
              <a:rPr lang="en-US" sz="2400" dirty="0"/>
              <a:t>”) </a:t>
            </a:r>
            <a:r>
              <a:rPr lang="en-US" sz="2400" dirty="0" err="1"/>
              <a:t>sifatida</a:t>
            </a:r>
            <a:r>
              <a:rPr lang="en-US" sz="2400" dirty="0"/>
              <a:t> </a:t>
            </a:r>
            <a:r>
              <a:rPr lang="en-US" sz="2400" dirty="0" err="1"/>
              <a:t>oltin</a:t>
            </a:r>
            <a:r>
              <a:rPr lang="en-US" sz="2400" dirty="0"/>
              <a:t> </a:t>
            </a:r>
            <a:r>
              <a:rPr lang="en-US" sz="2400" dirty="0" err="1"/>
              <a:t>andoza</a:t>
            </a:r>
            <a:r>
              <a:rPr lang="en-US" sz="2400" dirty="0"/>
              <a:t> </a:t>
            </a:r>
            <a:r>
              <a:rPr lang="en-US" sz="2400" dirty="0" err="1"/>
              <a:t>qilib</a:t>
            </a:r>
            <a:r>
              <a:rPr lang="en-US" sz="2400" dirty="0"/>
              <a:t> </a:t>
            </a:r>
            <a:r>
              <a:rPr lang="en-US" sz="2400" dirty="0" err="1"/>
              <a:t>olingan</a:t>
            </a:r>
            <a:r>
              <a:rPr lang="en-US" sz="2400" dirty="0"/>
              <a:t>. </a:t>
            </a:r>
            <a:r>
              <a:rPr lang="en-US" sz="2400" dirty="0" err="1"/>
              <a:t>Beruniy</a:t>
            </a:r>
            <a:r>
              <a:rPr lang="en-US" sz="2400" dirty="0"/>
              <a:t> </a:t>
            </a:r>
            <a:r>
              <a:rPr lang="en-US" sz="2400" dirty="0" err="1"/>
              <a:t>astrono­miyaga</a:t>
            </a:r>
            <a:r>
              <a:rPr lang="en-US" sz="2400" dirty="0"/>
              <a:t> </a:t>
            </a:r>
            <a:r>
              <a:rPr lang="en-US" sz="2400" dirty="0" err="1"/>
              <a:t>oid</a:t>
            </a:r>
            <a:r>
              <a:rPr lang="en-US" sz="2400" dirty="0"/>
              <a:t> </a:t>
            </a:r>
            <a:r>
              <a:rPr lang="en-US" sz="2400" dirty="0" err="1"/>
              <a:t>maxsus</a:t>
            </a:r>
            <a:r>
              <a:rPr lang="en-US" sz="2400" dirty="0"/>
              <a:t> </a:t>
            </a:r>
            <a:r>
              <a:rPr lang="en-US" sz="2400" dirty="0" err="1"/>
              <a:t>asari</a:t>
            </a:r>
            <a:r>
              <a:rPr lang="en-US" sz="2400" dirty="0"/>
              <a:t> “</a:t>
            </a:r>
            <a:r>
              <a:rPr lang="en-US" sz="2400" dirty="0" err="1"/>
              <a:t>Mas’ud</a:t>
            </a:r>
            <a:r>
              <a:rPr lang="en-US" sz="2400" dirty="0"/>
              <a:t> </a:t>
            </a:r>
            <a:r>
              <a:rPr lang="en-US" sz="2400" dirty="0" err="1"/>
              <a:t>qonuni</a:t>
            </a:r>
            <a:r>
              <a:rPr lang="en-US" sz="2400" dirty="0"/>
              <a:t>” (“Al-</a:t>
            </a:r>
            <a:r>
              <a:rPr lang="en-US" sz="2400" dirty="0" err="1"/>
              <a:t>Qonun</a:t>
            </a:r>
            <a:r>
              <a:rPr lang="en-US" sz="2400" dirty="0"/>
              <a:t> al-</a:t>
            </a:r>
            <a:r>
              <a:rPr lang="en-US" sz="2400" dirty="0" err="1"/>
              <a:t>Mas’udiy</a:t>
            </a:r>
            <a:r>
              <a:rPr lang="en-US" sz="2400" dirty="0"/>
              <a:t>”) </a:t>
            </a:r>
            <a:r>
              <a:rPr lang="en-US" sz="2400" dirty="0" err="1"/>
              <a:t>ni</a:t>
            </a:r>
            <a:r>
              <a:rPr lang="en-US" sz="2400" dirty="0"/>
              <a:t> </a:t>
            </a:r>
            <a:r>
              <a:rPr lang="en-US" sz="2400" dirty="0" err="1"/>
              <a:t>o’z</a:t>
            </a:r>
            <a:r>
              <a:rPr lang="en-US" sz="2400" dirty="0"/>
              <a:t> </a:t>
            </a:r>
            <a:r>
              <a:rPr lang="en-US" sz="2400" dirty="0" err="1"/>
              <a:t>himoyachisi</a:t>
            </a:r>
            <a:r>
              <a:rPr lang="en-US" sz="2400" dirty="0"/>
              <a:t> </a:t>
            </a:r>
            <a:r>
              <a:rPr lang="en-US" sz="2400" dirty="0" err="1"/>
              <a:t>Sulton</a:t>
            </a:r>
            <a:r>
              <a:rPr lang="en-US" sz="2400" dirty="0"/>
              <a:t> </a:t>
            </a:r>
            <a:r>
              <a:rPr lang="en-US" sz="2400" dirty="0" err="1"/>
              <a:t>Ma’sudga</a:t>
            </a:r>
            <a:r>
              <a:rPr lang="en-US" sz="2400" dirty="0"/>
              <a:t> </a:t>
            </a:r>
            <a:r>
              <a:rPr lang="en-US" sz="2400" dirty="0" err="1"/>
              <a:t>bag’ishlaydi</a:t>
            </a:r>
            <a:r>
              <a:rPr lang="en-US" sz="2400" dirty="0"/>
              <a:t>. “Al-</a:t>
            </a:r>
            <a:r>
              <a:rPr lang="en-US" sz="2400" cap="all" dirty="0" err="1"/>
              <a:t>q</a:t>
            </a:r>
            <a:r>
              <a:rPr lang="en-US" sz="2400" dirty="0" err="1"/>
              <a:t>onun</a:t>
            </a:r>
            <a:r>
              <a:rPr lang="en-US" sz="2400" dirty="0"/>
              <a:t> al-</a:t>
            </a:r>
            <a:r>
              <a:rPr lang="en-US" sz="2400" dirty="0" err="1"/>
              <a:t>Mas’udiy</a:t>
            </a:r>
            <a:r>
              <a:rPr lang="en-US" sz="2400" dirty="0"/>
              <a:t>” </a:t>
            </a:r>
            <a:r>
              <a:rPr lang="en-US" sz="2400" dirty="0" err="1"/>
              <a:t>asari</a:t>
            </a:r>
            <a:r>
              <a:rPr lang="en-US" sz="2400" dirty="0"/>
              <a:t> </a:t>
            </a:r>
            <a:r>
              <a:rPr lang="en-US" sz="2400" dirty="0" err="1"/>
              <a:t>matematika</a:t>
            </a:r>
            <a:r>
              <a:rPr lang="en-US" sz="2400" dirty="0"/>
              <a:t> </a:t>
            </a:r>
            <a:r>
              <a:rPr lang="en-US" sz="2400" dirty="0" err="1"/>
              <a:t>va</a:t>
            </a:r>
            <a:r>
              <a:rPr lang="en-US" sz="2400" dirty="0"/>
              <a:t> </a:t>
            </a:r>
            <a:r>
              <a:rPr lang="en-US" sz="2400" dirty="0" err="1"/>
              <a:t>astro­nomiyaga</a:t>
            </a:r>
            <a:r>
              <a:rPr lang="en-US" sz="2400" dirty="0"/>
              <a:t> </a:t>
            </a:r>
            <a:r>
              <a:rPr lang="en-US" sz="2400" dirty="0" err="1"/>
              <a:t>oid</a:t>
            </a:r>
            <a:r>
              <a:rPr lang="en-US" sz="2400" dirty="0"/>
              <a:t> </a:t>
            </a:r>
            <a:r>
              <a:rPr lang="en-US" sz="2400" dirty="0" err="1"/>
              <a:t>Beruniygacha</a:t>
            </a:r>
            <a:r>
              <a:rPr lang="en-US" sz="2400" dirty="0"/>
              <a:t> </a:t>
            </a:r>
            <a:r>
              <a:rPr lang="en-US" sz="2400" dirty="0" err="1"/>
              <a:t>yozilgan</a:t>
            </a:r>
            <a:r>
              <a:rPr lang="en-US" sz="2400" dirty="0"/>
              <a:t> </a:t>
            </a:r>
            <a:r>
              <a:rPr lang="en-US" sz="2400" dirty="0" err="1"/>
              <a:t>barcha</a:t>
            </a:r>
            <a:r>
              <a:rPr lang="en-US" sz="2400" dirty="0"/>
              <a:t> </a:t>
            </a:r>
            <a:r>
              <a:rPr lang="en-US" sz="2400" dirty="0" err="1"/>
              <a:t>kitoblar</a:t>
            </a:r>
            <a:r>
              <a:rPr lang="en-US" sz="2400" dirty="0"/>
              <a:t> </a:t>
            </a:r>
            <a:r>
              <a:rPr lang="en-US" sz="2400" dirty="0" err="1"/>
              <a:t>izini</a:t>
            </a:r>
            <a:r>
              <a:rPr lang="en-US" sz="2400" dirty="0"/>
              <a:t> </a:t>
            </a:r>
            <a:r>
              <a:rPr lang="en-US" sz="2400" dirty="0" err="1"/>
              <a:t>o’chirib</a:t>
            </a:r>
            <a:r>
              <a:rPr lang="en-US" sz="2400" dirty="0"/>
              <a:t> </a:t>
            </a:r>
            <a:r>
              <a:rPr lang="en-US" sz="2400" dirty="0" err="1"/>
              <a:t>yubordi</a:t>
            </a:r>
            <a:r>
              <a:rPr lang="en-US" sz="2400" dirty="0"/>
              <a:t>”, - deb </a:t>
            </a:r>
            <a:r>
              <a:rPr lang="en-US" sz="2400" dirty="0" err="1"/>
              <a:t>yozadi</a:t>
            </a:r>
            <a:r>
              <a:rPr lang="en-US" sz="2400" dirty="0"/>
              <a:t> </a:t>
            </a:r>
            <a:r>
              <a:rPr lang="en-US" sz="2400" dirty="0" err="1"/>
              <a:t>tarixchi</a:t>
            </a:r>
            <a:r>
              <a:rPr lang="en-US" sz="2400" dirty="0"/>
              <a:t> </a:t>
            </a:r>
            <a:r>
              <a:rPr lang="en-US" sz="2400" dirty="0" err="1"/>
              <a:t>Yoqut</a:t>
            </a:r>
            <a:r>
              <a:rPr lang="en-US" sz="2400" dirty="0"/>
              <a:t> al-</a:t>
            </a:r>
            <a:r>
              <a:rPr lang="en-US" sz="2400" dirty="0" err="1"/>
              <a:t>Hamaviy</a:t>
            </a:r>
            <a:r>
              <a:rPr lang="en-US" sz="2400" dirty="0"/>
              <a:t>.</a:t>
            </a:r>
            <a:endParaRPr lang="ru-RU" sz="2400" dirty="0"/>
          </a:p>
        </p:txBody>
      </p:sp>
    </p:spTree>
    <p:extLst>
      <p:ext uri="{BB962C8B-B14F-4D97-AF65-F5344CB8AC3E}">
        <p14:creationId xmlns:p14="http://schemas.microsoft.com/office/powerpoint/2010/main" val="270406595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Объект 3"/>
          <p:cNvGraphicFramePr>
            <a:graphicFrameLocks noGrp="1"/>
          </p:cNvGraphicFramePr>
          <p:nvPr>
            <p:ph idx="1"/>
            <p:extLst>
              <p:ext uri="{D42A27DB-BD31-4B8C-83A1-F6EECF244321}">
                <p14:modId xmlns:p14="http://schemas.microsoft.com/office/powerpoint/2010/main" val="1852750855"/>
              </p:ext>
            </p:extLst>
          </p:nvPr>
        </p:nvGraphicFramePr>
        <p:xfrm>
          <a:off x="548640" y="679270"/>
          <a:ext cx="7707086" cy="5826032"/>
        </p:xfrm>
        <a:graphic>
          <a:graphicData uri="http://schemas.openxmlformats.org/drawingml/2006/table">
            <a:tbl>
              <a:tblPr>
                <a:tableStyleId>{5C22544A-7EE6-4342-B048-85BDC9FD1C3A}</a:tableStyleId>
              </a:tblPr>
              <a:tblGrid>
                <a:gridCol w="2332464"/>
                <a:gridCol w="2312126"/>
                <a:gridCol w="3062496"/>
              </a:tblGrid>
              <a:tr h="728254">
                <a:tc>
                  <a:txBody>
                    <a:bodyPr/>
                    <a:lstStyle/>
                    <a:p>
                      <a:pPr algn="ctr">
                        <a:spcAft>
                          <a:spcPts val="0"/>
                        </a:spcAft>
                      </a:pPr>
                      <a:r>
                        <a:rPr lang="ru-RU" sz="1200">
                          <a:effectLst/>
                        </a:rPr>
                        <a:t>Metallar</a:t>
                      </a:r>
                    </a:p>
                    <a:p>
                      <a:pPr algn="ctr">
                        <a:spcAft>
                          <a:spcPts val="0"/>
                        </a:spcAft>
                      </a:pPr>
                      <a:r>
                        <a:rPr lang="ru-RU" sz="1200">
                          <a:effectLst/>
                        </a:rPr>
                        <a:t> </a:t>
                      </a:r>
                      <a:endParaRPr lang="ru-RU" sz="1200">
                        <a:effectLst/>
                        <a:latin typeface="Times New Roman" panose="02020603050405020304" pitchFamily="18" charset="0"/>
                        <a:ea typeface="Times New Roman" panose="02020603050405020304" pitchFamily="18" charset="0"/>
                      </a:endParaRPr>
                    </a:p>
                  </a:txBody>
                  <a:tcPr marL="25400" marR="25400" marT="0" marB="0"/>
                </a:tc>
                <a:tc>
                  <a:txBody>
                    <a:bodyPr/>
                    <a:lstStyle/>
                    <a:p>
                      <a:pPr algn="ctr">
                        <a:spcAft>
                          <a:spcPts val="0"/>
                        </a:spcAft>
                      </a:pPr>
                      <a:r>
                        <a:rPr lang="ru-RU" sz="1200">
                          <a:effectLst/>
                        </a:rPr>
                        <a:t>Beruniy </a:t>
                      </a:r>
                      <a:r>
                        <a:rPr lang="en-US" sz="1200">
                          <a:effectLst/>
                        </a:rPr>
                        <a:t>q</a:t>
                      </a:r>
                      <a:r>
                        <a:rPr lang="ru-RU" sz="1200">
                          <a:effectLst/>
                        </a:rPr>
                        <a:t>iymati</a:t>
                      </a:r>
                    </a:p>
                    <a:p>
                      <a:pPr algn="ctr">
                        <a:spcAft>
                          <a:spcPts val="0"/>
                        </a:spcAft>
                      </a:pPr>
                      <a:r>
                        <a:rPr lang="ru-RU" sz="1200">
                          <a:effectLst/>
                        </a:rPr>
                        <a:t> </a:t>
                      </a:r>
                      <a:endParaRPr lang="ru-RU" sz="1200">
                        <a:effectLst/>
                        <a:latin typeface="Times New Roman" panose="02020603050405020304" pitchFamily="18" charset="0"/>
                        <a:ea typeface="Times New Roman" panose="02020603050405020304" pitchFamily="18" charset="0"/>
                      </a:endParaRPr>
                    </a:p>
                  </a:txBody>
                  <a:tcPr marL="25400" marR="25400" marT="0" marB="0"/>
                </a:tc>
                <a:tc>
                  <a:txBody>
                    <a:bodyPr/>
                    <a:lstStyle/>
                    <a:p>
                      <a:pPr algn="ctr">
                        <a:spcAft>
                          <a:spcPts val="0"/>
                        </a:spcAft>
                      </a:pPr>
                      <a:r>
                        <a:rPr lang="ru-RU" sz="1200">
                          <a:effectLst/>
                        </a:rPr>
                        <a:t>Zamonaviy </a:t>
                      </a:r>
                      <a:r>
                        <a:rPr lang="en-US" sz="1200">
                          <a:effectLst/>
                        </a:rPr>
                        <a:t>qiy</a:t>
                      </a:r>
                      <a:r>
                        <a:rPr lang="ru-RU" sz="1200">
                          <a:effectLst/>
                        </a:rPr>
                        <a:t>mat</a:t>
                      </a:r>
                      <a:r>
                        <a:rPr lang="en-US" sz="1200">
                          <a:effectLst/>
                        </a:rPr>
                        <a:t>i</a:t>
                      </a:r>
                      <a:endParaRPr lang="ru-RU" sz="1200">
                        <a:effectLst/>
                      </a:endParaRPr>
                    </a:p>
                    <a:p>
                      <a:pPr algn="ctr">
                        <a:spcAft>
                          <a:spcPts val="0"/>
                        </a:spcAft>
                      </a:pPr>
                      <a:r>
                        <a:rPr lang="ru-RU" sz="1200">
                          <a:effectLst/>
                        </a:rPr>
                        <a:t> </a:t>
                      </a:r>
                      <a:endParaRPr lang="ru-RU" sz="1200">
                        <a:effectLst/>
                        <a:latin typeface="Times New Roman" panose="02020603050405020304" pitchFamily="18" charset="0"/>
                        <a:ea typeface="Times New Roman" panose="02020603050405020304" pitchFamily="18" charset="0"/>
                      </a:endParaRPr>
                    </a:p>
                  </a:txBody>
                  <a:tcPr marL="25400" marR="25400" marT="0" marB="0"/>
                </a:tc>
              </a:tr>
              <a:tr h="728254">
                <a:tc>
                  <a:txBody>
                    <a:bodyPr/>
                    <a:lstStyle/>
                    <a:p>
                      <a:pPr algn="ctr">
                        <a:spcAft>
                          <a:spcPts val="0"/>
                        </a:spcAft>
                      </a:pPr>
                      <a:r>
                        <a:rPr lang="ru-RU" sz="1200">
                          <a:effectLst/>
                        </a:rPr>
                        <a:t>Oltin</a:t>
                      </a:r>
                    </a:p>
                    <a:p>
                      <a:pPr algn="ctr">
                        <a:spcAft>
                          <a:spcPts val="0"/>
                        </a:spcAft>
                      </a:pPr>
                      <a:r>
                        <a:rPr lang="ru-RU" sz="1200">
                          <a:effectLst/>
                        </a:rPr>
                        <a:t> </a:t>
                      </a:r>
                      <a:endParaRPr lang="ru-RU" sz="1200">
                        <a:effectLst/>
                        <a:latin typeface="Times New Roman" panose="02020603050405020304" pitchFamily="18" charset="0"/>
                        <a:ea typeface="Times New Roman" panose="02020603050405020304" pitchFamily="18" charset="0"/>
                      </a:endParaRPr>
                    </a:p>
                  </a:txBody>
                  <a:tcPr marL="25400" marR="25400" marT="0" marB="0"/>
                </a:tc>
                <a:tc>
                  <a:txBody>
                    <a:bodyPr/>
                    <a:lstStyle/>
                    <a:p>
                      <a:pPr algn="ctr">
                        <a:spcAft>
                          <a:spcPts val="0"/>
                        </a:spcAft>
                      </a:pPr>
                      <a:r>
                        <a:rPr lang="ru-RU" sz="1200">
                          <a:effectLst/>
                        </a:rPr>
                        <a:t>19,05</a:t>
                      </a:r>
                    </a:p>
                    <a:p>
                      <a:pPr algn="ctr">
                        <a:spcAft>
                          <a:spcPts val="0"/>
                        </a:spcAft>
                      </a:pPr>
                      <a:r>
                        <a:rPr lang="ru-RU" sz="1200">
                          <a:effectLst/>
                        </a:rPr>
                        <a:t> </a:t>
                      </a:r>
                      <a:endParaRPr lang="ru-RU" sz="1200">
                        <a:effectLst/>
                        <a:latin typeface="Times New Roman" panose="02020603050405020304" pitchFamily="18" charset="0"/>
                        <a:ea typeface="Times New Roman" panose="02020603050405020304" pitchFamily="18" charset="0"/>
                      </a:endParaRPr>
                    </a:p>
                  </a:txBody>
                  <a:tcPr marL="25400" marR="25400" marT="0" marB="0"/>
                </a:tc>
                <a:tc>
                  <a:txBody>
                    <a:bodyPr/>
                    <a:lstStyle/>
                    <a:p>
                      <a:pPr algn="ctr">
                        <a:spcAft>
                          <a:spcPts val="0"/>
                        </a:spcAft>
                      </a:pPr>
                      <a:r>
                        <a:rPr lang="ru-RU" sz="1200">
                          <a:effectLst/>
                        </a:rPr>
                        <a:t>19,25</a:t>
                      </a:r>
                    </a:p>
                    <a:p>
                      <a:pPr algn="ctr">
                        <a:spcAft>
                          <a:spcPts val="0"/>
                        </a:spcAft>
                      </a:pPr>
                      <a:r>
                        <a:rPr lang="ru-RU" sz="1200">
                          <a:effectLst/>
                        </a:rPr>
                        <a:t> </a:t>
                      </a:r>
                      <a:endParaRPr lang="ru-RU" sz="1200">
                        <a:effectLst/>
                        <a:latin typeface="Times New Roman" panose="02020603050405020304" pitchFamily="18" charset="0"/>
                        <a:ea typeface="Times New Roman" panose="02020603050405020304" pitchFamily="18" charset="0"/>
                      </a:endParaRPr>
                    </a:p>
                  </a:txBody>
                  <a:tcPr marL="25400" marR="25400" marT="0" marB="0"/>
                </a:tc>
              </a:tr>
              <a:tr h="728254">
                <a:tc>
                  <a:txBody>
                    <a:bodyPr/>
                    <a:lstStyle/>
                    <a:p>
                      <a:pPr algn="ctr">
                        <a:spcAft>
                          <a:spcPts val="0"/>
                        </a:spcAft>
                      </a:pPr>
                      <a:r>
                        <a:rPr lang="ru-RU" sz="1200">
                          <a:effectLst/>
                        </a:rPr>
                        <a:t>Simob</a:t>
                      </a:r>
                    </a:p>
                    <a:p>
                      <a:pPr algn="ctr">
                        <a:spcAft>
                          <a:spcPts val="0"/>
                        </a:spcAft>
                      </a:pPr>
                      <a:r>
                        <a:rPr lang="ru-RU" sz="1200">
                          <a:effectLst/>
                        </a:rPr>
                        <a:t> </a:t>
                      </a:r>
                      <a:endParaRPr lang="ru-RU" sz="1200">
                        <a:effectLst/>
                        <a:latin typeface="Times New Roman" panose="02020603050405020304" pitchFamily="18" charset="0"/>
                        <a:ea typeface="Times New Roman" panose="02020603050405020304" pitchFamily="18" charset="0"/>
                      </a:endParaRPr>
                    </a:p>
                  </a:txBody>
                  <a:tcPr marL="25400" marR="25400" marT="0" marB="0"/>
                </a:tc>
                <a:tc>
                  <a:txBody>
                    <a:bodyPr/>
                    <a:lstStyle/>
                    <a:p>
                      <a:pPr algn="ctr">
                        <a:spcAft>
                          <a:spcPts val="0"/>
                        </a:spcAft>
                      </a:pPr>
                      <a:r>
                        <a:rPr lang="ru-RU" sz="1200">
                          <a:effectLst/>
                        </a:rPr>
                        <a:t>13,56</a:t>
                      </a:r>
                    </a:p>
                    <a:p>
                      <a:pPr algn="ctr">
                        <a:spcAft>
                          <a:spcPts val="0"/>
                        </a:spcAft>
                      </a:pPr>
                      <a:r>
                        <a:rPr lang="ru-RU" sz="1200">
                          <a:effectLst/>
                        </a:rPr>
                        <a:t> </a:t>
                      </a:r>
                      <a:endParaRPr lang="ru-RU" sz="1200">
                        <a:effectLst/>
                        <a:latin typeface="Times New Roman" panose="02020603050405020304" pitchFamily="18" charset="0"/>
                        <a:ea typeface="Times New Roman" panose="02020603050405020304" pitchFamily="18" charset="0"/>
                      </a:endParaRPr>
                    </a:p>
                  </a:txBody>
                  <a:tcPr marL="25400" marR="25400" marT="0" marB="0"/>
                </a:tc>
                <a:tc>
                  <a:txBody>
                    <a:bodyPr/>
                    <a:lstStyle/>
                    <a:p>
                      <a:pPr algn="ctr">
                        <a:spcAft>
                          <a:spcPts val="0"/>
                        </a:spcAft>
                      </a:pPr>
                      <a:r>
                        <a:rPr lang="ru-RU" sz="1200">
                          <a:effectLst/>
                        </a:rPr>
                        <a:t>13,59</a:t>
                      </a:r>
                    </a:p>
                    <a:p>
                      <a:pPr algn="ctr">
                        <a:spcAft>
                          <a:spcPts val="0"/>
                        </a:spcAft>
                      </a:pPr>
                      <a:r>
                        <a:rPr lang="ru-RU" sz="1200">
                          <a:effectLst/>
                        </a:rPr>
                        <a:t> </a:t>
                      </a:r>
                      <a:endParaRPr lang="ru-RU" sz="1200">
                        <a:effectLst/>
                        <a:latin typeface="Times New Roman" panose="02020603050405020304" pitchFamily="18" charset="0"/>
                        <a:ea typeface="Times New Roman" panose="02020603050405020304" pitchFamily="18" charset="0"/>
                      </a:endParaRPr>
                    </a:p>
                  </a:txBody>
                  <a:tcPr marL="25400" marR="25400" marT="0" marB="0"/>
                </a:tc>
              </a:tr>
              <a:tr h="728254">
                <a:tc>
                  <a:txBody>
                    <a:bodyPr/>
                    <a:lstStyle/>
                    <a:p>
                      <a:pPr algn="ctr">
                        <a:spcAft>
                          <a:spcPts val="0"/>
                        </a:spcAft>
                      </a:pPr>
                      <a:r>
                        <a:rPr lang="en-US" sz="1200">
                          <a:effectLst/>
                        </a:rPr>
                        <a:t>Qo’rg’</a:t>
                      </a:r>
                      <a:r>
                        <a:rPr lang="ru-RU" sz="1200">
                          <a:effectLst/>
                        </a:rPr>
                        <a:t>oshin</a:t>
                      </a:r>
                    </a:p>
                    <a:p>
                      <a:pPr algn="ctr">
                        <a:spcAft>
                          <a:spcPts val="0"/>
                        </a:spcAft>
                      </a:pPr>
                      <a:r>
                        <a:rPr lang="ru-RU" sz="1200">
                          <a:effectLst/>
                        </a:rPr>
                        <a:t> </a:t>
                      </a:r>
                      <a:endParaRPr lang="ru-RU" sz="1200">
                        <a:effectLst/>
                        <a:latin typeface="Times New Roman" panose="02020603050405020304" pitchFamily="18" charset="0"/>
                        <a:ea typeface="Times New Roman" panose="02020603050405020304" pitchFamily="18" charset="0"/>
                      </a:endParaRPr>
                    </a:p>
                  </a:txBody>
                  <a:tcPr marL="25400" marR="25400" marT="0" marB="0"/>
                </a:tc>
                <a:tc>
                  <a:txBody>
                    <a:bodyPr/>
                    <a:lstStyle/>
                    <a:p>
                      <a:pPr algn="ctr">
                        <a:spcAft>
                          <a:spcPts val="0"/>
                        </a:spcAft>
                      </a:pPr>
                      <a:r>
                        <a:rPr lang="ru-RU" sz="1200">
                          <a:effectLst/>
                        </a:rPr>
                        <a:t>11,33</a:t>
                      </a:r>
                    </a:p>
                    <a:p>
                      <a:pPr algn="ctr">
                        <a:spcAft>
                          <a:spcPts val="0"/>
                        </a:spcAft>
                      </a:pPr>
                      <a:r>
                        <a:rPr lang="ru-RU" sz="1200">
                          <a:effectLst/>
                        </a:rPr>
                        <a:t> </a:t>
                      </a:r>
                      <a:endParaRPr lang="ru-RU" sz="1200">
                        <a:effectLst/>
                        <a:latin typeface="Times New Roman" panose="02020603050405020304" pitchFamily="18" charset="0"/>
                        <a:ea typeface="Times New Roman" panose="02020603050405020304" pitchFamily="18" charset="0"/>
                      </a:endParaRPr>
                    </a:p>
                  </a:txBody>
                  <a:tcPr marL="25400" marR="25400" marT="0" marB="0"/>
                </a:tc>
                <a:tc>
                  <a:txBody>
                    <a:bodyPr/>
                    <a:lstStyle/>
                    <a:p>
                      <a:pPr algn="ctr">
                        <a:spcAft>
                          <a:spcPts val="0"/>
                        </a:spcAft>
                      </a:pPr>
                      <a:r>
                        <a:rPr lang="ru-RU" sz="1200">
                          <a:effectLst/>
                        </a:rPr>
                        <a:t>11,34</a:t>
                      </a:r>
                    </a:p>
                    <a:p>
                      <a:pPr algn="ctr">
                        <a:spcAft>
                          <a:spcPts val="0"/>
                        </a:spcAft>
                      </a:pPr>
                      <a:r>
                        <a:rPr lang="ru-RU" sz="1200">
                          <a:effectLst/>
                        </a:rPr>
                        <a:t> </a:t>
                      </a:r>
                      <a:endParaRPr lang="ru-RU" sz="1200">
                        <a:effectLst/>
                        <a:latin typeface="Times New Roman" panose="02020603050405020304" pitchFamily="18" charset="0"/>
                        <a:ea typeface="Times New Roman" panose="02020603050405020304" pitchFamily="18" charset="0"/>
                      </a:endParaRPr>
                    </a:p>
                  </a:txBody>
                  <a:tcPr marL="25400" marR="25400" marT="0" marB="0"/>
                </a:tc>
              </a:tr>
              <a:tr h="728254">
                <a:tc>
                  <a:txBody>
                    <a:bodyPr/>
                    <a:lstStyle/>
                    <a:p>
                      <a:pPr algn="ctr">
                        <a:spcAft>
                          <a:spcPts val="0"/>
                        </a:spcAft>
                      </a:pPr>
                      <a:r>
                        <a:rPr lang="en-US" sz="1200">
                          <a:effectLst/>
                        </a:rPr>
                        <a:t>Kumush</a:t>
                      </a:r>
                      <a:endParaRPr lang="ru-RU" sz="1200">
                        <a:effectLst/>
                      </a:endParaRPr>
                    </a:p>
                    <a:p>
                      <a:pPr algn="ctr">
                        <a:spcAft>
                          <a:spcPts val="0"/>
                        </a:spcAft>
                      </a:pPr>
                      <a:r>
                        <a:rPr lang="ru-RU" sz="1200">
                          <a:effectLst/>
                        </a:rPr>
                        <a:t> </a:t>
                      </a:r>
                      <a:endParaRPr lang="ru-RU" sz="1200">
                        <a:effectLst/>
                        <a:latin typeface="Times New Roman" panose="02020603050405020304" pitchFamily="18" charset="0"/>
                        <a:ea typeface="Times New Roman" panose="02020603050405020304" pitchFamily="18" charset="0"/>
                      </a:endParaRPr>
                    </a:p>
                  </a:txBody>
                  <a:tcPr marL="25400" marR="25400" marT="0" marB="0"/>
                </a:tc>
                <a:tc>
                  <a:txBody>
                    <a:bodyPr/>
                    <a:lstStyle/>
                    <a:p>
                      <a:pPr algn="ctr">
                        <a:spcAft>
                          <a:spcPts val="0"/>
                        </a:spcAft>
                      </a:pPr>
                      <a:r>
                        <a:rPr lang="ru-RU" sz="1200">
                          <a:effectLst/>
                        </a:rPr>
                        <a:t>10</a:t>
                      </a:r>
                      <a:r>
                        <a:rPr lang="en-US" sz="1200">
                          <a:effectLst/>
                        </a:rPr>
                        <a:t>,</a:t>
                      </a:r>
                      <a:r>
                        <a:rPr lang="ru-RU" sz="1200">
                          <a:effectLst/>
                        </a:rPr>
                        <a:t>43</a:t>
                      </a:r>
                    </a:p>
                    <a:p>
                      <a:pPr algn="ctr">
                        <a:spcAft>
                          <a:spcPts val="0"/>
                        </a:spcAft>
                      </a:pPr>
                      <a:r>
                        <a:rPr lang="ru-RU" sz="1200">
                          <a:effectLst/>
                        </a:rPr>
                        <a:t> </a:t>
                      </a:r>
                      <a:endParaRPr lang="ru-RU" sz="1200">
                        <a:effectLst/>
                        <a:latin typeface="Times New Roman" panose="02020603050405020304" pitchFamily="18" charset="0"/>
                        <a:ea typeface="Times New Roman" panose="02020603050405020304" pitchFamily="18" charset="0"/>
                      </a:endParaRPr>
                    </a:p>
                  </a:txBody>
                  <a:tcPr marL="25400" marR="25400" marT="0" marB="0"/>
                </a:tc>
                <a:tc>
                  <a:txBody>
                    <a:bodyPr/>
                    <a:lstStyle/>
                    <a:p>
                      <a:pPr algn="ctr">
                        <a:spcAft>
                          <a:spcPts val="0"/>
                        </a:spcAft>
                      </a:pPr>
                      <a:r>
                        <a:rPr lang="ru-RU" sz="1200">
                          <a:effectLst/>
                        </a:rPr>
                        <a:t>10,42</a:t>
                      </a:r>
                    </a:p>
                    <a:p>
                      <a:pPr algn="ctr">
                        <a:spcAft>
                          <a:spcPts val="0"/>
                        </a:spcAft>
                      </a:pPr>
                      <a:r>
                        <a:rPr lang="ru-RU" sz="1200">
                          <a:effectLst/>
                        </a:rPr>
                        <a:t> </a:t>
                      </a:r>
                      <a:endParaRPr lang="ru-RU" sz="1200">
                        <a:effectLst/>
                        <a:latin typeface="Times New Roman" panose="02020603050405020304" pitchFamily="18" charset="0"/>
                        <a:ea typeface="Times New Roman" panose="02020603050405020304" pitchFamily="18" charset="0"/>
                      </a:endParaRPr>
                    </a:p>
                  </a:txBody>
                  <a:tcPr marL="25400" marR="25400" marT="0" marB="0"/>
                </a:tc>
              </a:tr>
              <a:tr h="728254">
                <a:tc>
                  <a:txBody>
                    <a:bodyPr/>
                    <a:lstStyle/>
                    <a:p>
                      <a:pPr algn="ctr">
                        <a:spcAft>
                          <a:spcPts val="0"/>
                        </a:spcAft>
                      </a:pPr>
                      <a:r>
                        <a:rPr lang="ru-RU" sz="1200">
                          <a:effectLst/>
                        </a:rPr>
                        <a:t>Mis</a:t>
                      </a:r>
                    </a:p>
                    <a:p>
                      <a:pPr algn="ctr">
                        <a:spcAft>
                          <a:spcPts val="0"/>
                        </a:spcAft>
                      </a:pPr>
                      <a:r>
                        <a:rPr lang="ru-RU" sz="1200">
                          <a:effectLst/>
                        </a:rPr>
                        <a:t> </a:t>
                      </a:r>
                      <a:endParaRPr lang="ru-RU" sz="1200">
                        <a:effectLst/>
                        <a:latin typeface="Times New Roman" panose="02020603050405020304" pitchFamily="18" charset="0"/>
                        <a:ea typeface="Times New Roman" panose="02020603050405020304" pitchFamily="18" charset="0"/>
                      </a:endParaRPr>
                    </a:p>
                  </a:txBody>
                  <a:tcPr marL="25400" marR="25400" marT="0" marB="0"/>
                </a:tc>
                <a:tc>
                  <a:txBody>
                    <a:bodyPr/>
                    <a:lstStyle/>
                    <a:p>
                      <a:pPr algn="ctr">
                        <a:spcAft>
                          <a:spcPts val="0"/>
                        </a:spcAft>
                      </a:pPr>
                      <a:r>
                        <a:rPr lang="ru-RU" sz="1200">
                          <a:effectLst/>
                        </a:rPr>
                        <a:t>8,70</a:t>
                      </a:r>
                    </a:p>
                    <a:p>
                      <a:pPr algn="ctr">
                        <a:spcAft>
                          <a:spcPts val="0"/>
                        </a:spcAft>
                      </a:pPr>
                      <a:r>
                        <a:rPr lang="ru-RU" sz="1200">
                          <a:effectLst/>
                        </a:rPr>
                        <a:t> </a:t>
                      </a:r>
                      <a:endParaRPr lang="ru-RU" sz="1200">
                        <a:effectLst/>
                        <a:latin typeface="Times New Roman" panose="02020603050405020304" pitchFamily="18" charset="0"/>
                        <a:ea typeface="Times New Roman" panose="02020603050405020304" pitchFamily="18" charset="0"/>
                      </a:endParaRPr>
                    </a:p>
                  </a:txBody>
                  <a:tcPr marL="25400" marR="25400" marT="0" marB="0"/>
                </a:tc>
                <a:tc>
                  <a:txBody>
                    <a:bodyPr/>
                    <a:lstStyle/>
                    <a:p>
                      <a:pPr algn="ctr">
                        <a:spcAft>
                          <a:spcPts val="0"/>
                        </a:spcAft>
                      </a:pPr>
                      <a:r>
                        <a:rPr lang="ru-RU" sz="1200">
                          <a:effectLst/>
                        </a:rPr>
                        <a:t>6,80</a:t>
                      </a:r>
                    </a:p>
                    <a:p>
                      <a:pPr algn="ctr">
                        <a:spcAft>
                          <a:spcPts val="0"/>
                        </a:spcAft>
                      </a:pPr>
                      <a:r>
                        <a:rPr lang="ru-RU" sz="1200">
                          <a:effectLst/>
                        </a:rPr>
                        <a:t> </a:t>
                      </a:r>
                      <a:endParaRPr lang="ru-RU" sz="1200">
                        <a:effectLst/>
                        <a:latin typeface="Times New Roman" panose="02020603050405020304" pitchFamily="18" charset="0"/>
                        <a:ea typeface="Times New Roman" panose="02020603050405020304" pitchFamily="18" charset="0"/>
                      </a:endParaRPr>
                    </a:p>
                  </a:txBody>
                  <a:tcPr marL="25400" marR="25400" marT="0" marB="0"/>
                </a:tc>
              </a:tr>
              <a:tr h="728254">
                <a:tc>
                  <a:txBody>
                    <a:bodyPr/>
                    <a:lstStyle/>
                    <a:p>
                      <a:pPr algn="ctr">
                        <a:spcAft>
                          <a:spcPts val="0"/>
                        </a:spcAft>
                      </a:pPr>
                      <a:r>
                        <a:rPr lang="ru-RU" sz="1200">
                          <a:effectLst/>
                        </a:rPr>
                        <a:t>Temir</a:t>
                      </a:r>
                    </a:p>
                    <a:p>
                      <a:pPr algn="ctr">
                        <a:spcAft>
                          <a:spcPts val="0"/>
                        </a:spcAft>
                      </a:pPr>
                      <a:r>
                        <a:rPr lang="ru-RU" sz="1200">
                          <a:effectLst/>
                        </a:rPr>
                        <a:t> </a:t>
                      </a:r>
                      <a:endParaRPr lang="ru-RU" sz="1200">
                        <a:effectLst/>
                        <a:latin typeface="Times New Roman" panose="02020603050405020304" pitchFamily="18" charset="0"/>
                        <a:ea typeface="Times New Roman" panose="02020603050405020304" pitchFamily="18" charset="0"/>
                      </a:endParaRPr>
                    </a:p>
                  </a:txBody>
                  <a:tcPr marL="25400" marR="25400" marT="0" marB="0"/>
                </a:tc>
                <a:tc>
                  <a:txBody>
                    <a:bodyPr/>
                    <a:lstStyle/>
                    <a:p>
                      <a:pPr algn="ctr">
                        <a:spcAft>
                          <a:spcPts val="0"/>
                        </a:spcAft>
                      </a:pPr>
                      <a:r>
                        <a:rPr lang="ru-RU" sz="1200">
                          <a:effectLst/>
                        </a:rPr>
                        <a:t>7,87</a:t>
                      </a:r>
                    </a:p>
                    <a:p>
                      <a:pPr algn="ctr">
                        <a:spcAft>
                          <a:spcPts val="0"/>
                        </a:spcAft>
                      </a:pPr>
                      <a:r>
                        <a:rPr lang="ru-RU" sz="1200">
                          <a:effectLst/>
                        </a:rPr>
                        <a:t> </a:t>
                      </a:r>
                      <a:endParaRPr lang="ru-RU" sz="1200">
                        <a:effectLst/>
                        <a:latin typeface="Times New Roman" panose="02020603050405020304" pitchFamily="18" charset="0"/>
                        <a:ea typeface="Times New Roman" panose="02020603050405020304" pitchFamily="18" charset="0"/>
                      </a:endParaRPr>
                    </a:p>
                  </a:txBody>
                  <a:tcPr marL="25400" marR="25400" marT="0" marB="0"/>
                </a:tc>
                <a:tc>
                  <a:txBody>
                    <a:bodyPr/>
                    <a:lstStyle/>
                    <a:p>
                      <a:pPr algn="ctr">
                        <a:spcAft>
                          <a:spcPts val="0"/>
                        </a:spcAft>
                      </a:pPr>
                      <a:r>
                        <a:rPr lang="ru-RU" sz="1200">
                          <a:effectLst/>
                        </a:rPr>
                        <a:t>7,86</a:t>
                      </a:r>
                    </a:p>
                    <a:p>
                      <a:pPr algn="ctr">
                        <a:spcAft>
                          <a:spcPts val="0"/>
                        </a:spcAft>
                      </a:pPr>
                      <a:r>
                        <a:rPr lang="ru-RU" sz="1200">
                          <a:effectLst/>
                        </a:rPr>
                        <a:t> </a:t>
                      </a:r>
                      <a:endParaRPr lang="ru-RU" sz="1200">
                        <a:effectLst/>
                        <a:latin typeface="Times New Roman" panose="02020603050405020304" pitchFamily="18" charset="0"/>
                        <a:ea typeface="Times New Roman" panose="02020603050405020304" pitchFamily="18" charset="0"/>
                      </a:endParaRPr>
                    </a:p>
                  </a:txBody>
                  <a:tcPr marL="25400" marR="25400" marT="0" marB="0"/>
                </a:tc>
              </a:tr>
              <a:tr h="728254">
                <a:tc>
                  <a:txBody>
                    <a:bodyPr/>
                    <a:lstStyle/>
                    <a:p>
                      <a:pPr algn="ctr">
                        <a:spcAft>
                          <a:spcPts val="0"/>
                        </a:spcAft>
                      </a:pPr>
                      <a:r>
                        <a:rPr lang="en-US" sz="1200">
                          <a:effectLst/>
                        </a:rPr>
                        <a:t>Q</a:t>
                      </a:r>
                      <a:r>
                        <a:rPr lang="ru-RU" sz="1200">
                          <a:effectLst/>
                        </a:rPr>
                        <a:t>alay</a:t>
                      </a:r>
                    </a:p>
                    <a:p>
                      <a:pPr algn="ctr">
                        <a:spcAft>
                          <a:spcPts val="0"/>
                        </a:spcAft>
                      </a:pPr>
                      <a:r>
                        <a:rPr lang="ru-RU" sz="1200">
                          <a:effectLst/>
                        </a:rPr>
                        <a:t> </a:t>
                      </a:r>
                      <a:endParaRPr lang="ru-RU" sz="1200">
                        <a:effectLst/>
                        <a:latin typeface="Times New Roman" panose="02020603050405020304" pitchFamily="18" charset="0"/>
                        <a:ea typeface="Times New Roman" panose="02020603050405020304" pitchFamily="18" charset="0"/>
                      </a:endParaRPr>
                    </a:p>
                  </a:txBody>
                  <a:tcPr marL="25400" marR="25400" marT="0" marB="0"/>
                </a:tc>
                <a:tc>
                  <a:txBody>
                    <a:bodyPr/>
                    <a:lstStyle/>
                    <a:p>
                      <a:pPr algn="ctr">
                        <a:spcAft>
                          <a:spcPts val="0"/>
                        </a:spcAft>
                      </a:pPr>
                      <a:r>
                        <a:rPr lang="ru-RU" sz="1200">
                          <a:effectLst/>
                        </a:rPr>
                        <a:t>7,31</a:t>
                      </a:r>
                    </a:p>
                    <a:p>
                      <a:pPr algn="ctr">
                        <a:spcAft>
                          <a:spcPts val="0"/>
                        </a:spcAft>
                      </a:pPr>
                      <a:r>
                        <a:rPr lang="ru-RU" sz="1200">
                          <a:effectLst/>
                        </a:rPr>
                        <a:t> </a:t>
                      </a:r>
                      <a:endParaRPr lang="ru-RU" sz="1200">
                        <a:effectLst/>
                        <a:latin typeface="Times New Roman" panose="02020603050405020304" pitchFamily="18" charset="0"/>
                        <a:ea typeface="Times New Roman" panose="02020603050405020304" pitchFamily="18" charset="0"/>
                      </a:endParaRPr>
                    </a:p>
                  </a:txBody>
                  <a:tcPr marL="25400" marR="25400" marT="0" marB="0"/>
                </a:tc>
                <a:tc>
                  <a:txBody>
                    <a:bodyPr/>
                    <a:lstStyle/>
                    <a:p>
                      <a:pPr algn="ctr">
                        <a:spcAft>
                          <a:spcPts val="0"/>
                        </a:spcAft>
                      </a:pPr>
                      <a:r>
                        <a:rPr lang="ru-RU" sz="1200" dirty="0">
                          <a:effectLst/>
                        </a:rPr>
                        <a:t>7,28</a:t>
                      </a:r>
                    </a:p>
                    <a:p>
                      <a:pPr algn="ctr">
                        <a:spcAft>
                          <a:spcPts val="0"/>
                        </a:spcAft>
                      </a:pPr>
                      <a:r>
                        <a:rPr lang="ru-RU" sz="1200" dirty="0">
                          <a:effectLst/>
                        </a:rPr>
                        <a:t> </a:t>
                      </a:r>
                      <a:endParaRPr lang="ru-RU" sz="1200" dirty="0">
                        <a:effectLst/>
                        <a:latin typeface="Times New Roman" panose="02020603050405020304" pitchFamily="18" charset="0"/>
                        <a:ea typeface="Times New Roman" panose="02020603050405020304" pitchFamily="18" charset="0"/>
                      </a:endParaRPr>
                    </a:p>
                  </a:txBody>
                  <a:tcPr marL="25400" marR="25400" marT="0" marB="0"/>
                </a:tc>
              </a:tr>
            </a:tbl>
          </a:graphicData>
        </a:graphic>
      </p:graphicFrame>
      <p:pic>
        <p:nvPicPr>
          <p:cNvPr id="5" name="Рисунок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77348" y="653143"/>
            <a:ext cx="4014651" cy="5878286"/>
          </a:xfrm>
          <a:prstGeom prst="rect">
            <a:avLst/>
          </a:prstGeom>
        </p:spPr>
      </p:pic>
    </p:spTree>
    <p:extLst>
      <p:ext uri="{BB962C8B-B14F-4D97-AF65-F5344CB8AC3E}">
        <p14:creationId xmlns:p14="http://schemas.microsoft.com/office/powerpoint/2010/main" val="203773073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311574" y="384041"/>
            <a:ext cx="11418872" cy="6147388"/>
          </a:xfrm>
        </p:spPr>
        <p:txBody>
          <a:bodyPr>
            <a:normAutofit/>
          </a:bodyPr>
          <a:lstStyle/>
          <a:p>
            <a:r>
              <a:rPr lang="en-US" sz="2400" dirty="0" err="1"/>
              <a:t>Beruniy</a:t>
            </a:r>
            <a:r>
              <a:rPr lang="en-US" sz="2400" dirty="0"/>
              <a:t> </a:t>
            </a:r>
            <a:r>
              <a:rPr lang="en-US" sz="2400" dirty="0" err="1"/>
              <a:t>ilmi</a:t>
            </a:r>
            <a:r>
              <a:rPr lang="en-US" sz="2400" dirty="0"/>
              <a:t> </a:t>
            </a:r>
            <a:r>
              <a:rPr lang="en-US" sz="2400" dirty="0" err="1"/>
              <a:t>nujum</a:t>
            </a:r>
            <a:r>
              <a:rPr lang="en-US" sz="2400" dirty="0"/>
              <a:t> (</a:t>
            </a:r>
            <a:r>
              <a:rPr lang="en-US" sz="2400" dirty="0" err="1"/>
              <a:t>astrologiya</a:t>
            </a:r>
            <a:r>
              <a:rPr lang="en-US" sz="2400" dirty="0"/>
              <a:t>) </a:t>
            </a:r>
            <a:r>
              <a:rPr lang="en-US" sz="2400" dirty="0" err="1"/>
              <a:t>ga</a:t>
            </a:r>
            <a:r>
              <a:rPr lang="en-US" sz="2400" dirty="0"/>
              <a:t> </a:t>
            </a:r>
            <a:r>
              <a:rPr lang="en-US" sz="2400" dirty="0" err="1"/>
              <a:t>e’tibor</a:t>
            </a:r>
            <a:r>
              <a:rPr lang="en-US" sz="2400" dirty="0"/>
              <a:t> </a:t>
            </a:r>
            <a:r>
              <a:rPr lang="en-US" sz="2400" dirty="0" err="1"/>
              <a:t>bermagan</a:t>
            </a:r>
            <a:r>
              <a:rPr lang="en-US" sz="2400" dirty="0"/>
              <a:t>. “</a:t>
            </a:r>
            <a:r>
              <a:rPr lang="en-US" sz="2400" dirty="0" err="1"/>
              <a:t>Ilmi</a:t>
            </a:r>
            <a:r>
              <a:rPr lang="en-US" sz="2400" dirty="0"/>
              <a:t> </a:t>
            </a:r>
            <a:r>
              <a:rPr lang="en-US" sz="2400" dirty="0" err="1"/>
              <a:t>nujum</a:t>
            </a:r>
            <a:r>
              <a:rPr lang="en-US" sz="2400" dirty="0"/>
              <a:t> </a:t>
            </a:r>
            <a:r>
              <a:rPr lang="en-US" sz="2400" dirty="0" err="1"/>
              <a:t>fanining</a:t>
            </a:r>
            <a:r>
              <a:rPr lang="en-US" sz="2400" dirty="0"/>
              <a:t> </a:t>
            </a:r>
            <a:r>
              <a:rPr lang="en-US" sz="2400" dirty="0" err="1"/>
              <a:t>ildizlari</a:t>
            </a:r>
            <a:r>
              <a:rPr lang="en-US" sz="2400" dirty="0"/>
              <a:t> </a:t>
            </a:r>
            <a:r>
              <a:rPr lang="en-US" sz="2400" dirty="0" err="1"/>
              <a:t>chirigan</a:t>
            </a:r>
            <a:r>
              <a:rPr lang="en-US" sz="2400" dirty="0"/>
              <a:t>, </a:t>
            </a:r>
            <a:r>
              <a:rPr lang="en-US" sz="2400" dirty="0" err="1"/>
              <a:t>shoxlari</a:t>
            </a:r>
            <a:r>
              <a:rPr lang="en-US" sz="2400" dirty="0"/>
              <a:t> </a:t>
            </a:r>
            <a:r>
              <a:rPr lang="en-US" sz="2400" dirty="0" err="1"/>
              <a:t>mo’rtdir</a:t>
            </a:r>
            <a:r>
              <a:rPr lang="en-US" sz="2400" dirty="0"/>
              <a:t>. </a:t>
            </a:r>
            <a:r>
              <a:rPr lang="en-US" sz="2400" dirty="0" err="1"/>
              <a:t>Uning</a:t>
            </a:r>
            <a:r>
              <a:rPr lang="en-US" sz="2400" dirty="0"/>
              <a:t> </a:t>
            </a:r>
            <a:r>
              <a:rPr lang="en-US" sz="2400" dirty="0" err="1"/>
              <a:t>xulosalari</a:t>
            </a:r>
            <a:r>
              <a:rPr lang="en-US" sz="2400" dirty="0"/>
              <a:t> </a:t>
            </a:r>
            <a:r>
              <a:rPr lang="en-US" sz="2400" dirty="0" err="1"/>
              <a:t>qarama-qarshi</a:t>
            </a:r>
            <a:r>
              <a:rPr lang="en-US" sz="2400" dirty="0"/>
              <a:t>, </a:t>
            </a:r>
            <a:r>
              <a:rPr lang="en-US" sz="2400" dirty="0" err="1"/>
              <a:t>unda</a:t>
            </a:r>
            <a:r>
              <a:rPr lang="en-US" sz="2400" dirty="0"/>
              <a:t> </a:t>
            </a:r>
            <a:r>
              <a:rPr lang="en-US" sz="2400" dirty="0" err="1"/>
              <a:t>haqiqat</a:t>
            </a:r>
            <a:r>
              <a:rPr lang="en-US" sz="2400" dirty="0"/>
              <a:t> </a:t>
            </a:r>
            <a:r>
              <a:rPr lang="en-US" sz="2400" dirty="0" err="1"/>
              <a:t>ustidan</a:t>
            </a:r>
            <a:r>
              <a:rPr lang="en-US" sz="2400" dirty="0"/>
              <a:t> </a:t>
            </a:r>
            <a:r>
              <a:rPr lang="en-US" sz="2400" dirty="0" err="1"/>
              <a:t>taxmin</a:t>
            </a:r>
            <a:r>
              <a:rPr lang="en-US" sz="2400" dirty="0"/>
              <a:t>  </a:t>
            </a:r>
            <a:r>
              <a:rPr lang="en-US" sz="2400" dirty="0" err="1"/>
              <a:t>hokimlik</a:t>
            </a:r>
            <a:r>
              <a:rPr lang="en-US" sz="2400" dirty="0"/>
              <a:t> </a:t>
            </a:r>
            <a:r>
              <a:rPr lang="en-US" sz="2400" dirty="0" err="1"/>
              <a:t>qiladi</a:t>
            </a:r>
            <a:r>
              <a:rPr lang="en-US" sz="2400" dirty="0"/>
              <a:t>. </a:t>
            </a:r>
            <a:r>
              <a:rPr lang="en-US" sz="2400" dirty="0" err="1"/>
              <a:t>Alkimyo</a:t>
            </a:r>
            <a:r>
              <a:rPr lang="en-US" sz="2400" dirty="0"/>
              <a:t> </a:t>
            </a:r>
            <a:r>
              <a:rPr lang="en-US" sz="2400" dirty="0" err="1"/>
              <a:t>esa</a:t>
            </a:r>
            <a:r>
              <a:rPr lang="en-US" sz="2400" dirty="0"/>
              <a:t> </a:t>
            </a:r>
            <a:r>
              <a:rPr lang="en-US" sz="2400" dirty="0" err="1"/>
              <a:t>boylik</a:t>
            </a:r>
            <a:r>
              <a:rPr lang="en-US" sz="2400" dirty="0"/>
              <a:t> </a:t>
            </a:r>
            <a:r>
              <a:rPr lang="en-US" sz="2400" dirty="0" err="1"/>
              <a:t>orttirishni</a:t>
            </a:r>
            <a:r>
              <a:rPr lang="en-US" sz="2400" dirty="0"/>
              <a:t> </a:t>
            </a:r>
            <a:r>
              <a:rPr lang="en-US" sz="2400" dirty="0" err="1"/>
              <a:t>maqsad</a:t>
            </a:r>
            <a:r>
              <a:rPr lang="en-US" sz="2400" dirty="0"/>
              <a:t> </a:t>
            </a:r>
            <a:r>
              <a:rPr lang="en-US" sz="2400" dirty="0" err="1"/>
              <a:t>qilib</a:t>
            </a:r>
            <a:r>
              <a:rPr lang="en-US" sz="2400" dirty="0"/>
              <a:t> </a:t>
            </a:r>
            <a:r>
              <a:rPr lang="en-US" sz="2400" dirty="0" err="1"/>
              <a:t>qo’ygan</a:t>
            </a:r>
            <a:r>
              <a:rPr lang="en-US" sz="2400" dirty="0"/>
              <a:t> </a:t>
            </a:r>
            <a:r>
              <a:rPr lang="en-US" sz="2400" dirty="0" err="1"/>
              <a:t>soxta</a:t>
            </a:r>
            <a:r>
              <a:rPr lang="en-US" sz="2400" dirty="0"/>
              <a:t> </a:t>
            </a:r>
            <a:r>
              <a:rPr lang="en-US" sz="2400" dirty="0" err="1"/>
              <a:t>fandir</a:t>
            </a:r>
            <a:r>
              <a:rPr lang="en-US" sz="2400" dirty="0"/>
              <a:t>”,- </a:t>
            </a:r>
            <a:r>
              <a:rPr lang="en-US" sz="2400" dirty="0" err="1"/>
              <a:t>deydi</a:t>
            </a:r>
            <a:r>
              <a:rPr lang="en-US" sz="2400" dirty="0"/>
              <a:t> </a:t>
            </a:r>
            <a:r>
              <a:rPr lang="en-US" sz="2400" dirty="0" err="1"/>
              <a:t>olim</a:t>
            </a:r>
            <a:r>
              <a:rPr lang="en-US" sz="2400" dirty="0"/>
              <a:t>.</a:t>
            </a:r>
            <a:endParaRPr lang="ru-RU" sz="2400" dirty="0"/>
          </a:p>
          <a:p>
            <a:r>
              <a:rPr lang="en-US" sz="2400" dirty="0" err="1"/>
              <a:t>Beruniyning</a:t>
            </a:r>
            <a:r>
              <a:rPr lang="en-US" sz="2400" dirty="0"/>
              <a:t> </a:t>
            </a:r>
            <a:r>
              <a:rPr lang="en-US" sz="2400" dirty="0" err="1"/>
              <a:t>oxirgi</a:t>
            </a:r>
            <a:r>
              <a:rPr lang="en-US" sz="2400" dirty="0"/>
              <a:t> </a:t>
            </a:r>
            <a:r>
              <a:rPr lang="en-US" sz="2400" dirty="0" err="1"/>
              <a:t>asari</a:t>
            </a:r>
            <a:r>
              <a:rPr lang="en-US" sz="2400" dirty="0"/>
              <a:t> “</a:t>
            </a:r>
            <a:r>
              <a:rPr lang="en-US" sz="2400" dirty="0" err="1"/>
              <a:t>Dorivor</a:t>
            </a:r>
            <a:r>
              <a:rPr lang="en-US" sz="2400" dirty="0"/>
              <a:t> </a:t>
            </a:r>
            <a:r>
              <a:rPr lang="en-US" sz="2400" dirty="0" err="1"/>
              <a:t>o’simliklar</a:t>
            </a:r>
            <a:r>
              <a:rPr lang="en-US" sz="2400" dirty="0"/>
              <a:t> </a:t>
            </a:r>
            <a:r>
              <a:rPr lang="en-US" sz="2400" dirty="0" err="1"/>
              <a:t>haqida</a:t>
            </a:r>
            <a:r>
              <a:rPr lang="en-US" sz="2400" dirty="0"/>
              <a:t> </a:t>
            </a:r>
            <a:r>
              <a:rPr lang="en-US" sz="2400" dirty="0" err="1"/>
              <a:t>kitob</a:t>
            </a:r>
            <a:r>
              <a:rPr lang="en-US" sz="2400" dirty="0"/>
              <a:t>” (“</a:t>
            </a:r>
            <a:r>
              <a:rPr lang="en-US" sz="2400" dirty="0" err="1"/>
              <a:t>Ki­tob</a:t>
            </a:r>
            <a:r>
              <a:rPr lang="en-US" sz="2400" dirty="0"/>
              <a:t> us-</a:t>
            </a:r>
            <a:r>
              <a:rPr lang="en-US" sz="2400" dirty="0" err="1"/>
              <a:t>saydana</a:t>
            </a:r>
            <a:r>
              <a:rPr lang="en-US" sz="2400" dirty="0"/>
              <a:t> fi-t-</a:t>
            </a:r>
            <a:r>
              <a:rPr lang="en-US" sz="2400" dirty="0" err="1"/>
              <a:t>tibb</a:t>
            </a:r>
            <a:r>
              <a:rPr lang="en-US" sz="2400" dirty="0"/>
              <a:t>”), </a:t>
            </a:r>
            <a:r>
              <a:rPr lang="en-US" sz="2400" dirty="0" err="1"/>
              <a:t>ya’ni</a:t>
            </a:r>
            <a:r>
              <a:rPr lang="en-US" sz="2400" dirty="0"/>
              <a:t> “</a:t>
            </a:r>
            <a:r>
              <a:rPr lang="en-US" sz="2400" dirty="0" err="1"/>
              <a:t>Saydana</a:t>
            </a:r>
            <a:r>
              <a:rPr lang="en-US" sz="2400" dirty="0"/>
              <a:t>” dir. </a:t>
            </a:r>
            <a:r>
              <a:rPr lang="en-US" sz="2400" dirty="0" err="1"/>
              <a:t>Unda</a:t>
            </a:r>
            <a:r>
              <a:rPr lang="en-US" sz="2400" dirty="0"/>
              <a:t>  </a:t>
            </a:r>
            <a:r>
              <a:rPr lang="en-US" sz="2400" dirty="0" err="1"/>
              <a:t>Yaqin</a:t>
            </a:r>
            <a:r>
              <a:rPr lang="en-US" sz="2400" dirty="0"/>
              <a:t> </a:t>
            </a:r>
            <a:r>
              <a:rPr lang="en-US" sz="2400" dirty="0" err="1"/>
              <a:t>Sharq</a:t>
            </a:r>
            <a:r>
              <a:rPr lang="en-US" sz="2400" dirty="0"/>
              <a:t> </a:t>
            </a:r>
            <a:r>
              <a:rPr lang="en-US" sz="2400" dirty="0" err="1"/>
              <a:t>va</a:t>
            </a:r>
            <a:r>
              <a:rPr lang="en-US" sz="2400" dirty="0"/>
              <a:t> </a:t>
            </a:r>
            <a:r>
              <a:rPr lang="en-US" sz="2400" dirty="0" err="1"/>
              <a:t>O’rta</a:t>
            </a:r>
            <a:r>
              <a:rPr lang="en-US" sz="2400" dirty="0"/>
              <a:t> </a:t>
            </a:r>
            <a:r>
              <a:rPr lang="en-US" sz="2400" dirty="0" err="1"/>
              <a:t>Osiyoda</a:t>
            </a:r>
            <a:r>
              <a:rPr lang="en-US" sz="2400" dirty="0"/>
              <a:t> </a:t>
            </a:r>
            <a:r>
              <a:rPr lang="en-US" sz="2400" dirty="0" err="1"/>
              <a:t>o’sadigan</a:t>
            </a:r>
            <a:r>
              <a:rPr lang="en-US" sz="2400" dirty="0"/>
              <a:t> </a:t>
            </a:r>
            <a:r>
              <a:rPr lang="en-US" sz="2400" dirty="0" err="1"/>
              <a:t>dorivor</a:t>
            </a:r>
            <a:r>
              <a:rPr lang="en-US" sz="2400" dirty="0"/>
              <a:t> </a:t>
            </a:r>
            <a:r>
              <a:rPr lang="en-US" sz="2400" dirty="0" err="1"/>
              <a:t>o’simliklarning</a:t>
            </a:r>
            <a:r>
              <a:rPr lang="en-US" sz="2400" dirty="0"/>
              <a:t> </a:t>
            </a:r>
            <a:r>
              <a:rPr lang="en-US" sz="2400" dirty="0" err="1"/>
              <a:t>to’la</a:t>
            </a:r>
            <a:r>
              <a:rPr lang="en-US" sz="2400" dirty="0"/>
              <a:t> </a:t>
            </a:r>
            <a:r>
              <a:rPr lang="en-US" sz="2400" dirty="0" err="1"/>
              <a:t>tavsifi</a:t>
            </a:r>
            <a:r>
              <a:rPr lang="en-US" sz="2400" dirty="0"/>
              <a:t> </a:t>
            </a:r>
            <a:r>
              <a:rPr lang="en-US" sz="2400" dirty="0" err="1"/>
              <a:t>berilgan</a:t>
            </a:r>
            <a:r>
              <a:rPr lang="en-US" sz="2400" dirty="0"/>
              <a:t>. </a:t>
            </a:r>
            <a:r>
              <a:rPr lang="en-US" sz="2400" dirty="0" err="1"/>
              <a:t>G’arbda</a:t>
            </a:r>
            <a:r>
              <a:rPr lang="en-US" sz="2400" dirty="0"/>
              <a:t> </a:t>
            </a:r>
            <a:r>
              <a:rPr lang="en-US" sz="2400" dirty="0" err="1"/>
              <a:t>bu</a:t>
            </a:r>
            <a:r>
              <a:rPr lang="en-US" sz="2400" dirty="0"/>
              <a:t> </a:t>
            </a:r>
            <a:r>
              <a:rPr lang="en-US" sz="2400" dirty="0" err="1"/>
              <a:t>kitob</a:t>
            </a:r>
            <a:r>
              <a:rPr lang="en-US" sz="2400" dirty="0"/>
              <a:t> “</a:t>
            </a:r>
            <a:r>
              <a:rPr lang="en-US" sz="2400" dirty="0" err="1"/>
              <a:t>Farmakognoziya</a:t>
            </a:r>
            <a:r>
              <a:rPr lang="en-US" sz="2400" dirty="0"/>
              <a:t>” deb </a:t>
            </a:r>
            <a:r>
              <a:rPr lang="en-US" sz="2400" dirty="0" err="1"/>
              <a:t>ataladi</a:t>
            </a:r>
            <a:r>
              <a:rPr lang="en-US" sz="2400" dirty="0"/>
              <a:t>. </a:t>
            </a:r>
            <a:r>
              <a:rPr lang="en-US" sz="2400" dirty="0" err="1"/>
              <a:t>Uni</a:t>
            </a:r>
            <a:r>
              <a:rPr lang="en-US" sz="2400" dirty="0"/>
              <a:t> </a:t>
            </a:r>
            <a:r>
              <a:rPr lang="en-US" sz="2400" dirty="0" err="1"/>
              <a:t>farg’onalik</a:t>
            </a:r>
            <a:r>
              <a:rPr lang="en-US" sz="2400" dirty="0"/>
              <a:t> </a:t>
            </a:r>
            <a:r>
              <a:rPr lang="en-US" sz="2400" dirty="0" err="1"/>
              <a:t>tabib</a:t>
            </a:r>
            <a:r>
              <a:rPr lang="en-US" sz="2400" dirty="0"/>
              <a:t> </a:t>
            </a:r>
            <a:r>
              <a:rPr lang="en-US" sz="2400" dirty="0" err="1"/>
              <a:t>Abubakr</a:t>
            </a:r>
            <a:r>
              <a:rPr lang="en-US" sz="2400" dirty="0"/>
              <a:t> bin Ali al-</a:t>
            </a:r>
            <a:r>
              <a:rPr lang="en-US" sz="2400" dirty="0" err="1"/>
              <a:t>Kosoniy</a:t>
            </a:r>
            <a:r>
              <a:rPr lang="en-US" sz="2400" dirty="0"/>
              <a:t> 1211-yili </a:t>
            </a:r>
            <a:r>
              <a:rPr lang="en-US" sz="2400" dirty="0" err="1"/>
              <a:t>fors</a:t>
            </a:r>
            <a:r>
              <a:rPr lang="en-US" sz="2400" dirty="0"/>
              <a:t> </a:t>
            </a:r>
            <a:r>
              <a:rPr lang="en-US" sz="2400" dirty="0" err="1"/>
              <a:t>tiliga</a:t>
            </a:r>
            <a:r>
              <a:rPr lang="en-US" sz="2400" dirty="0"/>
              <a:t> </a:t>
            </a:r>
            <a:r>
              <a:rPr lang="en-US" sz="2400" dirty="0" err="1"/>
              <a:t>tarjima</a:t>
            </a:r>
            <a:r>
              <a:rPr lang="en-US" sz="2400" dirty="0"/>
              <a:t> </a:t>
            </a:r>
            <a:r>
              <a:rPr lang="en-US" sz="2400" dirty="0" err="1"/>
              <a:t>qilgan</a:t>
            </a:r>
            <a:r>
              <a:rPr lang="en-US" sz="2400" dirty="0"/>
              <a:t>.</a:t>
            </a:r>
            <a:endParaRPr lang="ru-RU" sz="2400" dirty="0"/>
          </a:p>
          <a:p>
            <a:r>
              <a:rPr lang="en-US" sz="2400" dirty="0" err="1"/>
              <a:t>Beruniy</a:t>
            </a:r>
            <a:r>
              <a:rPr lang="en-US" sz="2400" dirty="0"/>
              <a:t> </a:t>
            </a:r>
            <a:r>
              <a:rPr lang="en-US" sz="2400" dirty="0" err="1"/>
              <a:t>yubileyi</a:t>
            </a:r>
            <a:r>
              <a:rPr lang="en-US" sz="2400" dirty="0"/>
              <a:t> </a:t>
            </a:r>
            <a:r>
              <a:rPr lang="en-US" sz="2400" dirty="0" err="1"/>
              <a:t>munosabati</a:t>
            </a:r>
            <a:r>
              <a:rPr lang="en-US" sz="2400" dirty="0"/>
              <a:t> </a:t>
            </a:r>
            <a:r>
              <a:rPr lang="en-US" sz="2400" dirty="0" err="1"/>
              <a:t>bilan</a:t>
            </a:r>
            <a:r>
              <a:rPr lang="en-US" sz="2400" dirty="0"/>
              <a:t> </a:t>
            </a:r>
            <a:r>
              <a:rPr lang="en-US" sz="2400" dirty="0" err="1"/>
              <a:t>O’zbekiston</a:t>
            </a:r>
            <a:r>
              <a:rPr lang="en-US" sz="2400" dirty="0"/>
              <a:t> </a:t>
            </a:r>
            <a:r>
              <a:rPr lang="en-US" sz="2400" dirty="0" err="1"/>
              <a:t>Fanlar</a:t>
            </a:r>
            <a:r>
              <a:rPr lang="en-US" sz="2400" dirty="0"/>
              <a:t> </a:t>
            </a:r>
            <a:r>
              <a:rPr lang="en-US" sz="2400" dirty="0" err="1"/>
              <a:t>Akademiyasi</a:t>
            </a:r>
            <a:r>
              <a:rPr lang="en-US" sz="2400" dirty="0"/>
              <a:t> Abu </a:t>
            </a:r>
            <a:r>
              <a:rPr lang="en-US" sz="2400" dirty="0" err="1"/>
              <a:t>Rayhon</a:t>
            </a:r>
            <a:r>
              <a:rPr lang="en-US" sz="2400" dirty="0"/>
              <a:t> </a:t>
            </a:r>
            <a:r>
              <a:rPr lang="en-US" sz="2400" dirty="0" err="1"/>
              <a:t>Be­runiy</a:t>
            </a:r>
            <a:r>
              <a:rPr lang="en-US" sz="2400" dirty="0"/>
              <a:t> </a:t>
            </a:r>
            <a:r>
              <a:rPr lang="en-US" sz="2400" dirty="0" err="1"/>
              <a:t>nomli</a:t>
            </a:r>
            <a:r>
              <a:rPr lang="en-US" sz="2400" dirty="0"/>
              <a:t> </a:t>
            </a:r>
            <a:r>
              <a:rPr lang="en-US" sz="2400" dirty="0" err="1"/>
              <a:t>Sharqshunoslik</a:t>
            </a:r>
            <a:r>
              <a:rPr lang="en-US" sz="2400" dirty="0"/>
              <a:t> </a:t>
            </a:r>
            <a:r>
              <a:rPr lang="en-US" sz="2400" dirty="0" err="1"/>
              <a:t>instituti</a:t>
            </a:r>
            <a:r>
              <a:rPr lang="en-US" sz="2400" dirty="0"/>
              <a:t> </a:t>
            </a:r>
            <a:r>
              <a:rPr lang="en-US" sz="2400" dirty="0" err="1"/>
              <a:t>jamoasi</a:t>
            </a:r>
            <a:r>
              <a:rPr lang="en-US" sz="2400" dirty="0"/>
              <a:t>, </a:t>
            </a:r>
            <a:r>
              <a:rPr lang="en-US" sz="2400" dirty="0" err="1"/>
              <a:t>A.Rasulev</a:t>
            </a:r>
            <a:r>
              <a:rPr lang="en-US" sz="2400" dirty="0"/>
              <a:t>, Yu. </a:t>
            </a:r>
            <a:r>
              <a:rPr lang="en-US" sz="2400" dirty="0" err="1"/>
              <a:t>Hakimjonov</a:t>
            </a:r>
            <a:r>
              <a:rPr lang="en-US" sz="2400" dirty="0"/>
              <a:t>, G. </a:t>
            </a:r>
            <a:r>
              <a:rPr lang="en-US" sz="2400" dirty="0" err="1"/>
              <a:t>Jalolovlar</a:t>
            </a:r>
            <a:r>
              <a:rPr lang="en-US" sz="2400" dirty="0"/>
              <a:t> 1965-yili </a:t>
            </a:r>
            <a:r>
              <a:rPr lang="en-US" sz="2400" dirty="0" err="1"/>
              <a:t>olimning</a:t>
            </a:r>
            <a:r>
              <a:rPr lang="en-US" sz="2400" dirty="0"/>
              <a:t> “</a:t>
            </a:r>
            <a:r>
              <a:rPr lang="en-US" sz="2400" dirty="0" err="1"/>
              <a:t>Hindiston</a:t>
            </a:r>
            <a:r>
              <a:rPr lang="en-US" sz="2400" dirty="0"/>
              <a:t>” </a:t>
            </a:r>
            <a:r>
              <a:rPr lang="en-US" sz="2400" dirty="0" err="1"/>
              <a:t>asarini</a:t>
            </a:r>
            <a:r>
              <a:rPr lang="en-US" sz="2400" dirty="0"/>
              <a:t>, 1968-yili “</a:t>
            </a:r>
            <a:r>
              <a:rPr lang="en-US" sz="2400" dirty="0" err="1"/>
              <a:t>Qadimgi</a:t>
            </a:r>
            <a:r>
              <a:rPr lang="en-US" sz="2400" dirty="0"/>
              <a:t> </a:t>
            </a:r>
            <a:r>
              <a:rPr lang="en-US" sz="2400" dirty="0" err="1"/>
              <a:t>xalqlardan</a:t>
            </a:r>
            <a:r>
              <a:rPr lang="en-US" sz="2400" dirty="0"/>
              <a:t> </a:t>
            </a:r>
            <a:r>
              <a:rPr lang="en-US" sz="2400" dirty="0" err="1"/>
              <a:t>qolgan</a:t>
            </a:r>
            <a:r>
              <a:rPr lang="en-US" sz="2400" dirty="0"/>
              <a:t> </a:t>
            </a:r>
            <a:r>
              <a:rPr lang="en-US" sz="2400" dirty="0" err="1"/>
              <a:t>yodgorliklar</a:t>
            </a:r>
            <a:r>
              <a:rPr lang="en-US" sz="2400" dirty="0"/>
              <a:t>” </a:t>
            </a:r>
            <a:r>
              <a:rPr lang="en-US" sz="2400" dirty="0" err="1"/>
              <a:t>asarini</a:t>
            </a:r>
            <a:r>
              <a:rPr lang="en-US" sz="2400" dirty="0"/>
              <a:t> </a:t>
            </a:r>
            <a:r>
              <a:rPr lang="en-US" sz="2400" dirty="0" err="1"/>
              <a:t>A.Rasulev</a:t>
            </a:r>
            <a:r>
              <a:rPr lang="en-US" sz="2400" dirty="0"/>
              <a:t> </a:t>
            </a:r>
            <a:r>
              <a:rPr lang="en-US" sz="2400" dirty="0" err="1"/>
              <a:t>o’zbek</a:t>
            </a:r>
            <a:r>
              <a:rPr lang="en-US" sz="2400" dirty="0"/>
              <a:t> </a:t>
            </a:r>
            <a:r>
              <a:rPr lang="en-US" sz="2400" dirty="0" err="1"/>
              <a:t>tiliga</a:t>
            </a:r>
            <a:r>
              <a:rPr lang="en-US" sz="2400" dirty="0"/>
              <a:t> </a:t>
            </a:r>
            <a:r>
              <a:rPr lang="en-US" sz="2400" dirty="0" err="1"/>
              <a:t>tarjima</a:t>
            </a:r>
            <a:r>
              <a:rPr lang="en-US" sz="2400" dirty="0"/>
              <a:t> </a:t>
            </a:r>
            <a:r>
              <a:rPr lang="en-US" sz="2400" dirty="0" err="1"/>
              <a:t>qilib</a:t>
            </a:r>
            <a:r>
              <a:rPr lang="en-US" sz="2400" dirty="0"/>
              <a:t> </a:t>
            </a:r>
            <a:r>
              <a:rPr lang="en-US" sz="2400" dirty="0" err="1"/>
              <a:t>nashrdan</a:t>
            </a:r>
            <a:r>
              <a:rPr lang="en-US" sz="2400" dirty="0"/>
              <a:t> </a:t>
            </a:r>
            <a:r>
              <a:rPr lang="en-US" sz="2400" dirty="0" err="1"/>
              <a:t>chiqarganlar</a:t>
            </a:r>
            <a:endParaRPr lang="ru-RU" sz="2400" dirty="0"/>
          </a:p>
        </p:txBody>
      </p:sp>
    </p:spTree>
    <p:extLst>
      <p:ext uri="{BB962C8B-B14F-4D97-AF65-F5344CB8AC3E}">
        <p14:creationId xmlns:p14="http://schemas.microsoft.com/office/powerpoint/2010/main" val="401267188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Рисунок 8" descr="http://xorazmiy.uz/img/banner_old.jpg">
            <a:hlinkClick r:id="rId2"/>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79269" y="522514"/>
            <a:ext cx="10607040" cy="5852160"/>
          </a:xfrm>
          <a:prstGeom prst="rect">
            <a:avLst/>
          </a:prstGeom>
          <a:noFill/>
          <a:ln>
            <a:noFill/>
          </a:ln>
        </p:spPr>
      </p:pic>
    </p:spTree>
    <p:extLst>
      <p:ext uri="{BB962C8B-B14F-4D97-AF65-F5344CB8AC3E}">
        <p14:creationId xmlns:p14="http://schemas.microsoft.com/office/powerpoint/2010/main" val="366327738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WordArt 4"/>
          <p:cNvSpPr>
            <a:spLocks noChangeArrowheads="1" noChangeShapeType="1" noTextEdit="1"/>
          </p:cNvSpPr>
          <p:nvPr/>
        </p:nvSpPr>
        <p:spPr bwMode="auto">
          <a:xfrm>
            <a:off x="1219200" y="1219200"/>
            <a:ext cx="10058400" cy="4445000"/>
          </a:xfrm>
          <a:prstGeom prst="rect">
            <a:avLst/>
          </a:prstGeom>
          <a:extLst>
            <a:ext uri="{AF507438-7753-43E0-B8FC-AC1667EBCBE1}">
              <a14:hiddenEffects xmlns:a14="http://schemas.microsoft.com/office/drawing/2010/main">
                <a:effectLst/>
              </a14:hiddenEffects>
            </a:ext>
          </a:extLst>
        </p:spPr>
        <p:txBody>
          <a:bodyPr wrap="none" fromWordArt="1">
            <a:prstTxWarp prst="textPlain">
              <a:avLst>
                <a:gd name="adj" fmla="val 50000"/>
              </a:avLst>
            </a:prstTxWarp>
            <a:scene3d>
              <a:camera prst="legacyPerspectiveTopRight"/>
              <a:lightRig rig="legacyFlat3" dir="b"/>
            </a:scene3d>
            <a:sp3d extrusionH="887400" prstMaterial="legacyMatte">
              <a:extrusionClr>
                <a:srgbClr val="9400ED"/>
              </a:extrusionClr>
              <a:contourClr>
                <a:srgbClr val="9400ED"/>
              </a:contourClr>
            </a:sp3d>
          </a:bodyPr>
          <a:lstStyle/>
          <a:p>
            <a:r>
              <a:rPr lang="en-US" sz="3600" kern="10" dirty="0" err="1" smtClean="0">
                <a:ln/>
                <a:gradFill rotWithShape="0">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latin typeface="Tahoma" panose="020B0604030504040204" pitchFamily="34" charset="0"/>
                <a:ea typeface="Tahoma" panose="020B0604030504040204" pitchFamily="34" charset="0"/>
                <a:cs typeface="Tahoma" panose="020B0604030504040204" pitchFamily="34" charset="0"/>
              </a:rPr>
              <a:t>Etibitingiz</a:t>
            </a:r>
            <a:r>
              <a:rPr lang="en-US" sz="3600" kern="10" dirty="0" smtClean="0">
                <a:ln/>
                <a:gradFill rotWithShape="0">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latin typeface="Tahoma" panose="020B0604030504040204" pitchFamily="34" charset="0"/>
                <a:ea typeface="Tahoma" panose="020B0604030504040204" pitchFamily="34" charset="0"/>
                <a:cs typeface="Tahoma" panose="020B0604030504040204" pitchFamily="34" charset="0"/>
              </a:rPr>
              <a:t> </a:t>
            </a:r>
            <a:r>
              <a:rPr lang="en-US" sz="3600" kern="10" dirty="0" err="1" smtClean="0">
                <a:ln/>
                <a:gradFill rotWithShape="0">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latin typeface="Tahoma" panose="020B0604030504040204" pitchFamily="34" charset="0"/>
                <a:ea typeface="Tahoma" panose="020B0604030504040204" pitchFamily="34" charset="0"/>
                <a:cs typeface="Tahoma" panose="020B0604030504040204" pitchFamily="34" charset="0"/>
              </a:rPr>
              <a:t>uchun</a:t>
            </a:r>
            <a:r>
              <a:rPr lang="en-US" sz="3600" kern="10" dirty="0" smtClean="0">
                <a:ln/>
                <a:gradFill rotWithShape="0">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latin typeface="Tahoma" panose="020B0604030504040204" pitchFamily="34" charset="0"/>
                <a:ea typeface="Tahoma" panose="020B0604030504040204" pitchFamily="34" charset="0"/>
                <a:cs typeface="Tahoma" panose="020B0604030504040204" pitchFamily="34" charset="0"/>
              </a:rPr>
              <a:t> </a:t>
            </a:r>
            <a:r>
              <a:rPr lang="en-US" sz="3600" kern="10" dirty="0" err="1" smtClean="0">
                <a:ln/>
                <a:gradFill rotWithShape="0">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latin typeface="Tahoma" panose="020B0604030504040204" pitchFamily="34" charset="0"/>
                <a:ea typeface="Tahoma" panose="020B0604030504040204" pitchFamily="34" charset="0"/>
                <a:cs typeface="Tahoma" panose="020B0604030504040204" pitchFamily="34" charset="0"/>
              </a:rPr>
              <a:t>rahmat</a:t>
            </a:r>
            <a:r>
              <a:rPr lang="en-US" sz="3600" kern="10" dirty="0" smtClean="0">
                <a:ln/>
                <a:gradFill rotWithShape="0">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latin typeface="Tahoma" panose="020B0604030504040204" pitchFamily="34" charset="0"/>
                <a:ea typeface="Tahoma" panose="020B0604030504040204" pitchFamily="34" charset="0"/>
                <a:cs typeface="Tahoma" panose="020B0604030504040204" pitchFamily="34" charset="0"/>
              </a:rPr>
              <a:t> </a:t>
            </a:r>
            <a:endParaRPr lang="ru-RU" sz="3600" kern="10" dirty="0">
              <a:ln/>
              <a:gradFill rotWithShape="0">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3789856027"/>
      </p:ext>
    </p:extLst>
  </p:cSld>
  <p:clrMapOvr>
    <a:masterClrMapping/>
  </p:clrMapOvr>
</p:sld>
</file>

<file path=ppt/theme/theme1.xml><?xml version="1.0" encoding="utf-8"?>
<a:theme xmlns:a="http://schemas.openxmlformats.org/drawingml/2006/main" name="Грань">
  <a:themeElements>
    <a:clrScheme name="Грань">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Грань">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Грань">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8C59B386-999D-4CB6-B907-9F3997C027CC}"/>
    </a:ext>
  </a:extLst>
</a:theme>
</file>

<file path=docProps/app.xml><?xml version="1.0" encoding="utf-8"?>
<Properties xmlns="http://schemas.openxmlformats.org/officeDocument/2006/extended-properties" xmlns:vt="http://schemas.openxmlformats.org/officeDocument/2006/docPropsVTypes">
  <Template>Facet</Template>
  <TotalTime>43</TotalTime>
  <Words>607</Words>
  <Application>Microsoft Office PowerPoint</Application>
  <PresentationFormat>Широкоэкранный</PresentationFormat>
  <Paragraphs>65</Paragraphs>
  <Slides>12</Slides>
  <Notes>0</Notes>
  <HiddenSlides>0</HiddenSlides>
  <MMClips>0</MMClips>
  <ScaleCrop>false</ScaleCrop>
  <HeadingPairs>
    <vt:vector size="6" baseType="variant">
      <vt:variant>
        <vt:lpstr>Использованные шрифты</vt:lpstr>
      </vt:variant>
      <vt:variant>
        <vt:i4>5</vt:i4>
      </vt:variant>
      <vt:variant>
        <vt:lpstr>Тема</vt:lpstr>
      </vt:variant>
      <vt:variant>
        <vt:i4>1</vt:i4>
      </vt:variant>
      <vt:variant>
        <vt:lpstr>Заголовки слайдов</vt:lpstr>
      </vt:variant>
      <vt:variant>
        <vt:i4>12</vt:i4>
      </vt:variant>
    </vt:vector>
  </HeadingPairs>
  <TitlesOfParts>
    <vt:vector size="18" baseType="lpstr">
      <vt:lpstr>Arial</vt:lpstr>
      <vt:lpstr>Tahoma</vt:lpstr>
      <vt:lpstr>Times New Roman</vt:lpstr>
      <vt:lpstr>Trebuchet MS</vt:lpstr>
      <vt:lpstr>Wingdings 3</vt:lpstr>
      <vt:lpstr>Грань</vt:lpstr>
      <vt:lpstr>Презентация PowerPoint</vt:lpstr>
      <vt:lpstr>Презентация PowerPoint</vt:lpstr>
      <vt:lpstr>                         Reja </vt:lpstr>
      <vt:lpstr>Презентация PowerPoint</vt:lpstr>
      <vt:lpstr>Abu Rayhon Beruniy dunyoga kelishi haqida </vt:lpstr>
      <vt:lpstr>Презентация PowerPoint</vt:lpstr>
      <vt:lpstr>Abu Rayhon Beruniy olimlar orasidan o`rin egallashi</vt:lpstr>
      <vt:lpstr>Презентация PowerPoint</vt:lpstr>
      <vt:lpstr>Презентация PowerPoint</vt:lpstr>
      <vt:lpstr>Презентация PowerPoint</vt:lpstr>
      <vt:lpstr>Презентация PowerPoint</vt:lpstr>
      <vt:lpstr>Презентация PowerPoint</vt:lpstr>
    </vt:vector>
  </TitlesOfParts>
  <Company>SPecialiST RePack</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SЛMSUNG</dc:creator>
  <cp:lastModifiedBy>SЛMSUNG</cp:lastModifiedBy>
  <cp:revision>4</cp:revision>
  <dcterms:created xsi:type="dcterms:W3CDTF">2018-03-14T09:20:38Z</dcterms:created>
  <dcterms:modified xsi:type="dcterms:W3CDTF">2018-03-14T10:05:49Z</dcterms:modified>
</cp:coreProperties>
</file>