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32" r:id="rId5"/>
    <p:sldMasterId id="2147483744" r:id="rId6"/>
    <p:sldMasterId id="2147483756" r:id="rId7"/>
    <p:sldMasterId id="2147483768" r:id="rId8"/>
    <p:sldMasterId id="2147483780" r:id="rId9"/>
    <p:sldMasterId id="2147483792" r:id="rId10"/>
    <p:sldMasterId id="2147483804" r:id="rId11"/>
    <p:sldMasterId id="2147483816" r:id="rId12"/>
  </p:sldMasterIdLst>
  <p:notesMasterIdLst>
    <p:notesMasterId r:id="rId40"/>
  </p:notesMasterIdLst>
  <p:sldIdLst>
    <p:sldId id="256" r:id="rId13"/>
    <p:sldId id="257" r:id="rId14"/>
    <p:sldId id="270" r:id="rId15"/>
    <p:sldId id="269" r:id="rId16"/>
    <p:sldId id="271" r:id="rId17"/>
    <p:sldId id="272" r:id="rId18"/>
    <p:sldId id="273" r:id="rId19"/>
    <p:sldId id="258" r:id="rId20"/>
    <p:sldId id="282" r:id="rId21"/>
    <p:sldId id="274" r:id="rId22"/>
    <p:sldId id="275" r:id="rId23"/>
    <p:sldId id="259" r:id="rId24"/>
    <p:sldId id="276" r:id="rId25"/>
    <p:sldId id="283" r:id="rId26"/>
    <p:sldId id="268" r:id="rId27"/>
    <p:sldId id="277" r:id="rId28"/>
    <p:sldId id="278" r:id="rId29"/>
    <p:sldId id="279" r:id="rId30"/>
    <p:sldId id="280" r:id="rId31"/>
    <p:sldId id="281" r:id="rId32"/>
    <p:sldId id="260" r:id="rId33"/>
    <p:sldId id="261" r:id="rId34"/>
    <p:sldId id="262" r:id="rId35"/>
    <p:sldId id="263" r:id="rId36"/>
    <p:sldId id="264" r:id="rId37"/>
    <p:sldId id="265" r:id="rId38"/>
    <p:sldId id="266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27D76-508C-430A-A590-BF82B4DB7E58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DAAAC-1FA5-4112-AD43-0356FBFD2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36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DAAAC-1FA5-4112-AD43-0356FBFD2A2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687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DAAAC-1FA5-4112-AD43-0356FBFD2A2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356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DAAAC-1FA5-4112-AD43-0356FBFD2A27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386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1CC772-7B93-4782-9E79-A40935CD38D9}" type="slidenum">
              <a:rPr lang="ru-RU" altLang="ru-R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114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88A82-69B6-4DAC-9D67-E7C75F87BD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64939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1CC772-7B93-4782-9E79-A40935CD38D9}" type="slidenum">
              <a:rPr lang="ru-RU" altLang="ru-R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962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289B4-AE43-4F89-A052-EDCB056E12C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00973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70D-9570-419F-8368-235F936A7A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64042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3E4B-CB67-4E98-AA67-43AAA8A218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33423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D2C0E-6622-45FE-B89E-50EC34B8EDF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06993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1CD96-E3EC-42EF-88C6-6EFC034A5E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3867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740-F4BD-4E58-902F-8B09800C80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97605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445B-3A37-42B6-9A11-D356A2623B0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2017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686-DA76-4AAF-BE6E-7808F9174F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81882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88A82-69B6-4DAC-9D67-E7C75F87BD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462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164F0-1C02-4E26-B040-106E9BC9B4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90783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164F0-1C02-4E26-B040-106E9BC9B4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9509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1CC772-7B93-4782-9E79-A40935CD38D9}" type="slidenum">
              <a:rPr lang="ru-RU" altLang="ru-R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095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289B4-AE43-4F89-A052-EDCB056E12C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2346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70D-9570-419F-8368-235F936A7A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7071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3E4B-CB67-4E98-AA67-43AAA8A218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8388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D2C0E-6622-45FE-B89E-50EC34B8EDF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79111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1CD96-E3EC-42EF-88C6-6EFC034A5E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90822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740-F4BD-4E58-902F-8B09800C80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21626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445B-3A37-42B6-9A11-D356A2623B0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19514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686-DA76-4AAF-BE6E-7808F9174F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333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1CC772-7B93-4782-9E79-A40935CD38D9}" type="slidenum">
              <a:rPr lang="ru-RU" altLang="ru-R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7285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88A82-69B6-4DAC-9D67-E7C75F87BD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46907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164F0-1C02-4E26-B040-106E9BC9B4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26320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79406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19088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14092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05326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0816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32947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50725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578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289B4-AE43-4F89-A052-EDCB056E12C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24445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31615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39370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562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70D-9570-419F-8368-235F936A7A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41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3E4B-CB67-4E98-AA67-43AAA8A218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10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D2C0E-6622-45FE-B89E-50EC34B8EDF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789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1CD96-E3EC-42EF-88C6-6EFC034A5E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626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740-F4BD-4E58-902F-8B09800C80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9117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445B-3A37-42B6-9A11-D356A2623B0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329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289B4-AE43-4F89-A052-EDCB056E12C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959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686-DA76-4AAF-BE6E-7808F9174F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50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88A82-69B6-4DAC-9D67-E7C75F87BD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838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164F0-1C02-4E26-B040-106E9BC9B4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366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1CC772-7B93-4782-9E79-A40935CD38D9}" type="slidenum">
              <a:rPr lang="ru-RU" altLang="ru-R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861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289B4-AE43-4F89-A052-EDCB056E12C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218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70D-9570-419F-8368-235F936A7A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0111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3E4B-CB67-4E98-AA67-43AAA8A218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68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D2C0E-6622-45FE-B89E-50EC34B8EDF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249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1CD96-E3EC-42EF-88C6-6EFC034A5E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1737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740-F4BD-4E58-902F-8B09800C80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06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70D-9570-419F-8368-235F936A7A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2358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445B-3A37-42B6-9A11-D356A2623B0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0398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686-DA76-4AAF-BE6E-7808F9174F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809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88A82-69B6-4DAC-9D67-E7C75F87BD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4732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164F0-1C02-4E26-B040-106E9BC9B4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4242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1CC772-7B93-4782-9E79-A40935CD38D9}" type="slidenum">
              <a:rPr lang="ru-RU" altLang="ru-R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0783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289B4-AE43-4F89-A052-EDCB056E12C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0843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70D-9570-419F-8368-235F936A7A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8344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3E4B-CB67-4E98-AA67-43AAA8A218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5651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D2C0E-6622-45FE-B89E-50EC34B8EDF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7988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1CD96-E3EC-42EF-88C6-6EFC034A5E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262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3E4B-CB67-4E98-AA67-43AAA8A218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919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740-F4BD-4E58-902F-8B09800C80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3087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445B-3A37-42B6-9A11-D356A2623B0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2693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686-DA76-4AAF-BE6E-7808F9174F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356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88A82-69B6-4DAC-9D67-E7C75F87BD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120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164F0-1C02-4E26-B040-106E9BC9B4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9371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1CC772-7B93-4782-9E79-A40935CD38D9}" type="slidenum">
              <a:rPr lang="ru-RU" altLang="ru-R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9975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289B4-AE43-4F89-A052-EDCB056E12C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0385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70D-9570-419F-8368-235F936A7A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7238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3E4B-CB67-4E98-AA67-43AAA8A218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4366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D2C0E-6622-45FE-B89E-50EC34B8EDF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522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D2C0E-6622-45FE-B89E-50EC34B8EDF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505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1CD96-E3EC-42EF-88C6-6EFC034A5E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0238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740-F4BD-4E58-902F-8B09800C80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2155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445B-3A37-42B6-9A11-D356A2623B0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2042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686-DA76-4AAF-BE6E-7808F9174F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4544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88A82-69B6-4DAC-9D67-E7C75F87BD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2428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164F0-1C02-4E26-B040-106E9BC9B4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1070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1CC772-7B93-4782-9E79-A40935CD38D9}" type="slidenum">
              <a:rPr lang="ru-RU" altLang="ru-R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0590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289B4-AE43-4F89-A052-EDCB056E12C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3302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70D-9570-419F-8368-235F936A7A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4399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3E4B-CB67-4E98-AA67-43AAA8A218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793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1CD96-E3EC-42EF-88C6-6EFC034A5E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050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D2C0E-6622-45FE-B89E-50EC34B8EDF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6716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1CD96-E3EC-42EF-88C6-6EFC034A5E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415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740-F4BD-4E58-902F-8B09800C80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2808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445B-3A37-42B6-9A11-D356A2623B0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2836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686-DA76-4AAF-BE6E-7808F9174F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6989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88A82-69B6-4DAC-9D67-E7C75F87BD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4100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164F0-1C02-4E26-B040-106E9BC9B4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7675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1CC772-7B93-4782-9E79-A40935CD38D9}" type="slidenum">
              <a:rPr lang="ru-RU" altLang="ru-R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1330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289B4-AE43-4F89-A052-EDCB056E12C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5653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70D-9570-419F-8368-235F936A7A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535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740-F4BD-4E58-902F-8B09800C80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7449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3E4B-CB67-4E98-AA67-43AAA8A218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6609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D2C0E-6622-45FE-B89E-50EC34B8EDF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1904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1CD96-E3EC-42EF-88C6-6EFC034A5E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1437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740-F4BD-4E58-902F-8B09800C80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24239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445B-3A37-42B6-9A11-D356A2623B0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4533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686-DA76-4AAF-BE6E-7808F9174F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6680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88A82-69B6-4DAC-9D67-E7C75F87BD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6576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164F0-1C02-4E26-B040-106E9BC9B4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028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1CC772-7B93-4782-9E79-A40935CD38D9}" type="slidenum">
              <a:rPr lang="ru-RU" altLang="ru-R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28265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289B4-AE43-4F89-A052-EDCB056E12C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14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445B-3A37-42B6-9A11-D356A2623B0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0519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70D-9570-419F-8368-235F936A7A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4553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3E4B-CB67-4E98-AA67-43AAA8A218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46323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D2C0E-6622-45FE-B89E-50EC34B8EDF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4281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1CD96-E3EC-42EF-88C6-6EFC034A5E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3357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740-F4BD-4E58-902F-8B09800C80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72094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445B-3A37-42B6-9A11-D356A2623B0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89663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686-DA76-4AAF-BE6E-7808F9174F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8055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88A82-69B6-4DAC-9D67-E7C75F87BD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91920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164F0-1C02-4E26-B040-106E9BC9B4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1346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180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18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 altLang="ru-RU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1CC772-7B93-4782-9E79-A40935CD38D9}" type="slidenum">
              <a:rPr lang="ru-RU" altLang="ru-RU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15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686-DA76-4AAF-BE6E-7808F9174F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36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289B4-AE43-4F89-A052-EDCB056E12C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66347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70D-9570-419F-8368-235F936A7A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3899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3E4B-CB67-4E98-AA67-43AAA8A218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36614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D2C0E-6622-45FE-B89E-50EC34B8EDF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13086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1CD96-E3EC-42EF-88C6-6EFC034A5E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3669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740-F4BD-4E58-902F-8B09800C80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1698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445B-3A37-42B6-9A11-D356A2623B0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71485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7686-DA76-4AAF-BE6E-7808F9174F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78430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88A82-69B6-4DAC-9D67-E7C75F87BD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64561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164F0-1C02-4E26-B040-106E9BC9B4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84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BABD9-C757-4627-9007-86456E50A69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8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BABD9-C757-4627-9007-86456E50A69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96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BABD9-C757-4627-9007-86456E50A69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774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9B535-56DF-4A8B-8D3E-188D7866302E}" type="datetimeFigureOut">
              <a:rPr lang="ru-RU" smtClean="0"/>
              <a:t>вс 28.06.26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5C1AB-B99A-4607-A262-55127F11D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15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BABD9-C757-4627-9007-86456E50A69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45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BABD9-C757-4627-9007-86456E50A69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44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BABD9-C757-4627-9007-86456E50A69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07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BABD9-C757-4627-9007-86456E50A69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43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BABD9-C757-4627-9007-86456E50A69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431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BABD9-C757-4627-9007-86456E50A69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BABD9-C757-4627-9007-86456E50A69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064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FBABD9-C757-4627-9007-86456E50A69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36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755" y="6312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uz-Cyrl-U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avzu</a:t>
            </a:r>
            <a:r>
              <a:rPr lang="uz-Cyrl-U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z-Cyrl-U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HUJAYRA BIOLOGIYASI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34193" y="1867570"/>
            <a:ext cx="4388141" cy="4351338"/>
          </a:xfrm>
        </p:spPr>
        <p:txBody>
          <a:bodyPr/>
          <a:lstStyle/>
          <a:p>
            <a:pPr marL="0" indent="0" algn="ctr">
              <a:buNone/>
            </a:pPr>
            <a:r>
              <a:rPr lang="uz-Cyrl-UZ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REJA: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V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s-V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Hujayraning tuzilishi va ahamiyati.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</a:t>
            </a:r>
            <a:r>
              <a:rPr lang="es-V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Xromosomalar morfologiyasi va ularning shakillari hamda uning to’plami.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</a:t>
            </a:r>
            <a:r>
              <a:rPr lang="es-V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Hujayra bo’linishi va ularning genetik hususiyatlari.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9107" t="23022" r="4439" b="3799"/>
          <a:stretch/>
        </p:blipFill>
        <p:spPr>
          <a:xfrm>
            <a:off x="4622334" y="1786854"/>
            <a:ext cx="7479417" cy="474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24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2335"/>
          </a:xfrm>
        </p:spPr>
        <p:txBody>
          <a:bodyPr>
            <a:normAutofit/>
          </a:bodyPr>
          <a:lstStyle/>
          <a:p>
            <a:pPr algn="ctr"/>
            <a:r>
              <a:rPr lang="ru-RU" altLang="ru-RU" sz="4000" b="1" dirty="0" err="1">
                <a:solidFill>
                  <a:srgbClr val="FF0000"/>
                </a:solidFill>
              </a:rPr>
              <a:t>Ҳаётнинг</a:t>
            </a:r>
            <a:r>
              <a:rPr lang="ru-RU" altLang="ru-RU" sz="4000" b="1" dirty="0">
                <a:solidFill>
                  <a:srgbClr val="FF0000"/>
                </a:solidFill>
              </a:rPr>
              <a:t> </a:t>
            </a:r>
            <a:r>
              <a:rPr lang="ru-RU" altLang="ru-RU" sz="4000" b="1" dirty="0" err="1">
                <a:solidFill>
                  <a:srgbClr val="FF0000"/>
                </a:solidFill>
              </a:rPr>
              <a:t>ҳужайрасиз</a:t>
            </a:r>
            <a:r>
              <a:rPr lang="ru-RU" altLang="ru-RU" sz="4000" b="1" dirty="0">
                <a:solidFill>
                  <a:srgbClr val="FF0000"/>
                </a:solidFill>
              </a:rPr>
              <a:t> </a:t>
            </a:r>
            <a:r>
              <a:rPr lang="ru-RU" altLang="ru-RU" sz="4000" b="1" dirty="0" err="1">
                <a:solidFill>
                  <a:srgbClr val="FF0000"/>
                </a:solidFill>
              </a:rPr>
              <a:t>шакллари</a:t>
            </a:r>
            <a:endParaRPr lang="ru-RU" altLang="ru-RU" sz="4000" b="1" dirty="0">
              <a:solidFill>
                <a:srgbClr val="FF0000"/>
              </a:solidFill>
            </a:endParaRPr>
          </a:p>
        </p:txBody>
      </p:sp>
      <p:sp>
        <p:nvSpPr>
          <p:cNvPr id="17411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468332" cy="452804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altLang="ru-RU" sz="4000" dirty="0" err="1" smtClean="0"/>
              <a:t>Ҳаётнинг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ҳужайрасиз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шаклларига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вируслар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киради</a:t>
            </a:r>
            <a:r>
              <a:rPr lang="ru-RU" altLang="ru-RU" sz="4000" dirty="0" smtClean="0"/>
              <a:t>. Улар </a:t>
            </a:r>
            <a:r>
              <a:rPr lang="ru-RU" altLang="ru-RU" sz="4000" dirty="0" err="1" smtClean="0"/>
              <a:t>жуда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майда</a:t>
            </a:r>
            <a:r>
              <a:rPr lang="ru-RU" altLang="ru-RU" sz="4000" dirty="0" smtClean="0"/>
              <a:t>, </a:t>
            </a:r>
            <a:r>
              <a:rPr lang="ru-RU" altLang="ru-RU" sz="4000" dirty="0" err="1" smtClean="0"/>
              <a:t>ҳатто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бактериялар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ҳам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ўта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олмайдиган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филътрлардан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ўта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олганлиги</a:t>
            </a:r>
            <a:r>
              <a:rPr lang="ru-RU" altLang="ru-RU" sz="4000" dirty="0" smtClean="0"/>
              <a:t>  </a:t>
            </a:r>
            <a:r>
              <a:rPr lang="ru-RU" altLang="ru-RU" sz="4000" dirty="0" err="1" smtClean="0"/>
              <a:t>учун</a:t>
            </a:r>
            <a:r>
              <a:rPr lang="ru-RU" altLang="ru-RU" sz="4000" dirty="0" smtClean="0"/>
              <a:t> </a:t>
            </a:r>
            <a:r>
              <a:rPr lang="ru-RU" altLang="ru-RU" sz="4000" i="1" dirty="0" err="1" smtClean="0">
                <a:solidFill>
                  <a:srgbClr val="FF0000"/>
                </a:solidFill>
              </a:rPr>
              <a:t>фультрланувчи</a:t>
            </a:r>
            <a:r>
              <a:rPr lang="ru-RU" altLang="ru-RU" sz="4000" i="1" dirty="0" smtClean="0">
                <a:solidFill>
                  <a:srgbClr val="FF0000"/>
                </a:solidFill>
              </a:rPr>
              <a:t> </a:t>
            </a:r>
            <a:r>
              <a:rPr lang="ru-RU" altLang="ru-RU" sz="4000" i="1" dirty="0" err="1" smtClean="0">
                <a:solidFill>
                  <a:srgbClr val="FF0000"/>
                </a:solidFill>
              </a:rPr>
              <a:t>вируслар</a:t>
            </a:r>
            <a:r>
              <a:rPr lang="ru-RU" altLang="ru-RU" sz="4000" i="1" dirty="0" smtClean="0">
                <a:solidFill>
                  <a:srgbClr val="FF0000"/>
                </a:solidFill>
              </a:rPr>
              <a:t> </a:t>
            </a:r>
            <a:r>
              <a:rPr lang="ru-RU" altLang="ru-RU" sz="4000" dirty="0" err="1" smtClean="0"/>
              <a:t>дейилади</a:t>
            </a:r>
            <a:r>
              <a:rPr lang="ru-RU" altLang="ru-RU" sz="4000" dirty="0" smtClean="0"/>
              <a:t>. </a:t>
            </a:r>
            <a:r>
              <a:rPr lang="ru-RU" altLang="ru-RU" sz="4000" dirty="0" err="1" smtClean="0"/>
              <a:t>Вирусларни</a:t>
            </a:r>
            <a:r>
              <a:rPr lang="ru-RU" altLang="ru-RU" sz="4000" dirty="0" smtClean="0"/>
              <a:t> 1892  </a:t>
            </a:r>
            <a:r>
              <a:rPr lang="ru-RU" altLang="ru-RU" sz="4000" dirty="0" err="1" smtClean="0"/>
              <a:t>йилда</a:t>
            </a:r>
            <a:r>
              <a:rPr lang="ru-RU" altLang="ru-RU" sz="4000" dirty="0" smtClean="0"/>
              <a:t> рус </a:t>
            </a:r>
            <a:r>
              <a:rPr lang="ru-RU" altLang="ru-RU" sz="4000" dirty="0" err="1" smtClean="0"/>
              <a:t>ботаниги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Д.И.Ивановский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кашф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қилган</a:t>
            </a:r>
            <a:r>
              <a:rPr lang="ru-RU" altLang="ru-RU" sz="4000" dirty="0" smtClean="0"/>
              <a:t>. </a:t>
            </a:r>
          </a:p>
        </p:txBody>
      </p:sp>
      <p:pic>
        <p:nvPicPr>
          <p:cNvPr id="1026" name="Picture 2" descr="https://st2.depositphotos.com/2099371/5418/v/950/depositphotos_54189481-stock-illustration-set-of-twelve-colorful-virus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650" y="1357460"/>
            <a:ext cx="4870562" cy="514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636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534585" y="0"/>
            <a:ext cx="10390716" cy="1329179"/>
          </a:xfrm>
        </p:spPr>
        <p:txBody>
          <a:bodyPr/>
          <a:lstStyle/>
          <a:p>
            <a:pPr algn="ctr"/>
            <a:r>
              <a:rPr lang="ru-RU" altLang="ru-RU" sz="2800" dirty="0" err="1"/>
              <a:t>Вируслар</a:t>
            </a:r>
            <a:r>
              <a:rPr lang="ru-RU" altLang="ru-RU" sz="2800" dirty="0"/>
              <a:t> </a:t>
            </a:r>
            <a:r>
              <a:rPr lang="ru-RU" altLang="ru-RU" sz="2800" dirty="0" err="1"/>
              <a:t>ҳужайралар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ҳайвонлар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ўсимликлар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бактерияларда</a:t>
            </a:r>
            <a:r>
              <a:rPr lang="ru-RU" altLang="ru-RU" sz="2800" dirty="0"/>
              <a:t> (</a:t>
            </a:r>
            <a:r>
              <a:rPr lang="ru-RU" altLang="ru-RU" sz="2800" dirty="0" err="1"/>
              <a:t>бак­териофаглар</a:t>
            </a:r>
            <a:r>
              <a:rPr lang="ru-RU" altLang="ru-RU" sz="2800" dirty="0"/>
              <a:t>) </a:t>
            </a:r>
            <a:r>
              <a:rPr lang="ru-RU" altLang="ru-RU" sz="2800" dirty="0" err="1"/>
              <a:t>паразитлик</a:t>
            </a:r>
            <a:r>
              <a:rPr lang="ru-RU" altLang="ru-RU" sz="2800" dirty="0"/>
              <a:t> </a:t>
            </a:r>
            <a:r>
              <a:rPr lang="ru-RU" altLang="ru-RU" sz="2800" dirty="0" err="1"/>
              <a:t>қилиб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кўп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касалликларга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сабабчи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бўлади</a:t>
            </a:r>
            <a:endParaRPr lang="ru-RU" altLang="ru-RU" sz="2800" dirty="0"/>
          </a:p>
        </p:txBody>
      </p:sp>
      <p:sp>
        <p:nvSpPr>
          <p:cNvPr id="20483" name="Объект 2"/>
          <p:cNvSpPr>
            <a:spLocks noGrp="1"/>
          </p:cNvSpPr>
          <p:nvPr>
            <p:ph sz="half" idx="1"/>
          </p:nvPr>
        </p:nvSpPr>
        <p:spPr>
          <a:xfrm>
            <a:off x="113123" y="1875934"/>
            <a:ext cx="6212264" cy="4854804"/>
          </a:xfrm>
        </p:spPr>
        <p:txBody>
          <a:bodyPr/>
          <a:lstStyle/>
          <a:p>
            <a:pPr marL="0" indent="0" algn="just">
              <a:buNone/>
            </a:pPr>
            <a:r>
              <a:rPr lang="ru-RU" altLang="ru-RU" sz="2400" dirty="0"/>
              <a:t> </a:t>
            </a:r>
            <a:r>
              <a:rPr lang="ru-RU" altLang="ru-RU" sz="2400" dirty="0" err="1"/>
              <a:t>Одамда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вируслар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қўзғатадиган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касалликларга</a:t>
            </a:r>
            <a:r>
              <a:rPr lang="ru-RU" altLang="ru-RU" sz="2400" dirty="0"/>
              <a:t>: </a:t>
            </a:r>
            <a:r>
              <a:rPr lang="ru-RU" altLang="ru-RU" sz="2400" dirty="0" err="1">
                <a:solidFill>
                  <a:srgbClr val="FF0000"/>
                </a:solidFill>
              </a:rPr>
              <a:t>қизимиқ</a:t>
            </a:r>
            <a:r>
              <a:rPr lang="ru-RU" altLang="ru-RU" sz="2400" dirty="0">
                <a:solidFill>
                  <a:srgbClr val="FF0000"/>
                </a:solidFill>
              </a:rPr>
              <a:t>, грипп, гепатит, полиомиелит, </a:t>
            </a:r>
            <a:r>
              <a:rPr lang="ru-RU" altLang="ru-RU" sz="2400" dirty="0" err="1">
                <a:solidFill>
                  <a:srgbClr val="FF0000"/>
                </a:solidFill>
              </a:rPr>
              <a:t>чечак</a:t>
            </a:r>
            <a:r>
              <a:rPr lang="ru-RU" altLang="ru-RU" sz="2400" dirty="0">
                <a:solidFill>
                  <a:srgbClr val="FF0000"/>
                </a:solidFill>
              </a:rPr>
              <a:t> </a:t>
            </a:r>
            <a:r>
              <a:rPr lang="ru-RU" altLang="ru-RU" sz="2400" dirty="0" err="1">
                <a:solidFill>
                  <a:srgbClr val="FF0000"/>
                </a:solidFill>
              </a:rPr>
              <a:t>касалликлари</a:t>
            </a:r>
            <a:r>
              <a:rPr lang="ru-RU" altLang="ru-RU" sz="2400" dirty="0">
                <a:solidFill>
                  <a:srgbClr val="FF0000"/>
                </a:solidFill>
              </a:rPr>
              <a:t> </a:t>
            </a:r>
            <a:r>
              <a:rPr lang="ru-RU" altLang="ru-RU" sz="2400" dirty="0" err="1"/>
              <a:t>ва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бошқалар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киради</a:t>
            </a:r>
            <a:r>
              <a:rPr lang="ru-RU" altLang="ru-RU" sz="2400" dirty="0"/>
              <a:t>. </a:t>
            </a:r>
            <a:r>
              <a:rPr lang="ru-RU" altLang="ru-RU" sz="2400" dirty="0" err="1"/>
              <a:t>Одамда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ҳайвонларда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учрайдиган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баъзи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ёмон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сифатли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ўсма</a:t>
            </a:r>
            <a:r>
              <a:rPr lang="ru-RU" altLang="ru-RU" sz="2400" dirty="0"/>
              <a:t> (рак) </a:t>
            </a:r>
            <a:r>
              <a:rPr lang="ru-RU" altLang="ru-RU" sz="2400" dirty="0" err="1"/>
              <a:t>касалликлари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ҳам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вируслар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томонидан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қўзғатилиши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аниқланган</a:t>
            </a:r>
            <a:r>
              <a:rPr lang="ru-RU" altLang="ru-RU" sz="2400" dirty="0"/>
              <a:t>. </a:t>
            </a:r>
            <a:r>
              <a:rPr lang="ru-RU" altLang="ru-RU" sz="2400" dirty="0" err="1"/>
              <a:t>Тамаки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нухат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бошқа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ўсимликларнинг</a:t>
            </a:r>
            <a:r>
              <a:rPr lang="ru-RU" altLang="ru-RU" sz="2400" dirty="0"/>
              <a:t> </a:t>
            </a:r>
            <a:r>
              <a:rPr lang="ru-RU" altLang="ru-RU" sz="2400" dirty="0">
                <a:solidFill>
                  <a:srgbClr val="FF0000"/>
                </a:solidFill>
              </a:rPr>
              <a:t>мозаика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касалликлари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ҳам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вируслар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томонидан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қўзғатилади</a:t>
            </a:r>
            <a:r>
              <a:rPr lang="ru-RU" altLang="ru-RU" sz="2400" dirty="0"/>
              <a:t>. </a:t>
            </a:r>
            <a:r>
              <a:rPr lang="ru-RU" altLang="ru-RU" sz="2400" dirty="0" err="1"/>
              <a:t>Вируслар</a:t>
            </a:r>
            <a:r>
              <a:rPr lang="ru-RU" altLang="ru-RU" sz="2400" dirty="0"/>
              <a:t> </a:t>
            </a:r>
            <a:r>
              <a:rPr lang="ru-RU" altLang="ru-RU" sz="2400" dirty="0" err="1">
                <a:solidFill>
                  <a:srgbClr val="FF0000"/>
                </a:solidFill>
              </a:rPr>
              <a:t>хлоропластларни</a:t>
            </a:r>
            <a:r>
              <a:rPr lang="ru-RU" altLang="ru-RU" sz="2400" dirty="0">
                <a:solidFill>
                  <a:srgbClr val="FF0000"/>
                </a:solidFill>
              </a:rPr>
              <a:t> </a:t>
            </a:r>
            <a:r>
              <a:rPr lang="ru-RU" altLang="ru-RU" sz="2400" dirty="0" err="1">
                <a:solidFill>
                  <a:srgbClr val="FF0000"/>
                </a:solidFill>
              </a:rPr>
              <a:t>емириши</a:t>
            </a:r>
            <a:r>
              <a:rPr lang="ru-RU" altLang="ru-RU" sz="2400" dirty="0">
                <a:solidFill>
                  <a:srgbClr val="FF0000"/>
                </a:solidFill>
              </a:rPr>
              <a:t> </a:t>
            </a:r>
            <a:r>
              <a:rPr lang="ru-RU" altLang="ru-RU" sz="2400" dirty="0" err="1"/>
              <a:t>натижасида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барглар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рангсиз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бўлиб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қолади</a:t>
            </a:r>
            <a:endParaRPr lang="ru-RU" altLang="ru-RU" sz="2400" dirty="0"/>
          </a:p>
        </p:txBody>
      </p:sp>
      <p:pic>
        <p:nvPicPr>
          <p:cNvPr id="2050" name="Picture 2" descr="https://i.ytimg.com/vi/c7HMLLkZInk/maxresdefault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" r="7816"/>
          <a:stretch/>
        </p:blipFill>
        <p:spPr bwMode="auto">
          <a:xfrm>
            <a:off x="6325387" y="1951348"/>
            <a:ext cx="5759776" cy="477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373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314" y="0"/>
            <a:ext cx="10515600" cy="854075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</a:rPr>
              <a:t>Eukariot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hujayralarning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tuzilishi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4" name="Picture 6" descr="Eukariot hujayra tuzilmalari. Takrorlash. (maqola) | Khan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03" y="1145494"/>
            <a:ext cx="1205865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95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 err="1" smtClean="0"/>
              <a:t>Ҳужайра</a:t>
            </a:r>
            <a:r>
              <a:rPr lang="ru-RU" altLang="ru-RU" b="1" dirty="0" smtClean="0"/>
              <a:t> </a:t>
            </a:r>
            <a:r>
              <a:rPr lang="ru-RU" altLang="ru-RU" b="1" dirty="0" err="1" smtClean="0"/>
              <a:t>қобиғи</a:t>
            </a:r>
            <a:endParaRPr lang="ru-RU" altLang="ru-RU" dirty="0" smtClean="0"/>
          </a:p>
        </p:txBody>
      </p:sp>
      <p:sp>
        <p:nvSpPr>
          <p:cNvPr id="22531" name="Объект 2"/>
          <p:cNvSpPr>
            <a:spLocks noGrp="1"/>
          </p:cNvSpPr>
          <p:nvPr>
            <p:ph sz="half" idx="1"/>
          </p:nvPr>
        </p:nvSpPr>
        <p:spPr>
          <a:xfrm>
            <a:off x="323152" y="2017712"/>
            <a:ext cx="5304649" cy="4713026"/>
          </a:xfrm>
        </p:spPr>
        <p:txBody>
          <a:bodyPr/>
          <a:lstStyle/>
          <a:p>
            <a:pPr marL="0" indent="0" algn="just">
              <a:buNone/>
            </a:pPr>
            <a:r>
              <a:rPr lang="ru-RU" altLang="ru-RU" sz="2000" dirty="0"/>
              <a:t> </a:t>
            </a:r>
            <a:r>
              <a:rPr lang="ru-RU" altLang="ru-RU" sz="2000" dirty="0" err="1"/>
              <a:t>Ҳужайра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қобиғи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ҳужайранииг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ташқи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муҳит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билан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бошқа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ҳужайралар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билан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ўзаро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муносабатларини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таъминлайди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шунга</a:t>
            </a:r>
            <a:r>
              <a:rPr lang="ru-RU" altLang="ru-RU" sz="2000" dirty="0"/>
              <a:t> кура </a:t>
            </a:r>
            <a:r>
              <a:rPr lang="ru-RU" altLang="ru-RU" sz="2000" dirty="0" err="1">
                <a:solidFill>
                  <a:srgbClr val="FF0000"/>
                </a:solidFill>
              </a:rPr>
              <a:t>уч</a:t>
            </a:r>
            <a:r>
              <a:rPr lang="ru-RU" altLang="ru-RU" sz="2000" dirty="0">
                <a:solidFill>
                  <a:srgbClr val="FF0000"/>
                </a:solidFill>
              </a:rPr>
              <a:t> хил </a:t>
            </a:r>
            <a:r>
              <a:rPr lang="ru-RU" altLang="ru-RU" sz="2000" dirty="0" err="1">
                <a:solidFill>
                  <a:srgbClr val="FF0000"/>
                </a:solidFill>
              </a:rPr>
              <a:t>асосий</a:t>
            </a:r>
            <a:r>
              <a:rPr lang="ru-RU" altLang="ru-RU" sz="2000" dirty="0">
                <a:solidFill>
                  <a:srgbClr val="FF0000"/>
                </a:solidFill>
              </a:rPr>
              <a:t> </a:t>
            </a:r>
            <a:r>
              <a:rPr lang="ru-RU" altLang="ru-RU" sz="2000" dirty="0" err="1" smtClean="0">
                <a:solidFill>
                  <a:srgbClr val="FF0000"/>
                </a:solidFill>
              </a:rPr>
              <a:t>вазифани</a:t>
            </a:r>
            <a:r>
              <a:rPr lang="ru-RU" altLang="ru-RU" sz="2000" dirty="0" smtClean="0">
                <a:solidFill>
                  <a:srgbClr val="FF0000"/>
                </a:solidFill>
              </a:rPr>
              <a:t> </a:t>
            </a:r>
            <a:r>
              <a:rPr lang="ru-RU" altLang="ru-RU" sz="2000" dirty="0" err="1"/>
              <a:t>бажаради</a:t>
            </a:r>
            <a:r>
              <a:rPr lang="ru-RU" altLang="ru-RU" sz="2000" dirty="0"/>
              <a:t>: 1) </a:t>
            </a:r>
            <a:r>
              <a:rPr lang="ru-RU" altLang="ru-RU" sz="2000" dirty="0" err="1"/>
              <a:t>ҳимоя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тўсиқ</a:t>
            </a:r>
            <a:r>
              <a:rPr lang="ru-RU" altLang="ru-RU" sz="2000" dirty="0"/>
              <a:t>, 2) </a:t>
            </a:r>
            <a:r>
              <a:rPr lang="ru-RU" altLang="ru-RU" sz="2000" dirty="0" err="1"/>
              <a:t>моддаларни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ўтказиш</a:t>
            </a:r>
            <a:r>
              <a:rPr lang="ru-RU" altLang="ru-RU" sz="2000" dirty="0"/>
              <a:t>, 3) рецептор. </a:t>
            </a:r>
            <a:r>
              <a:rPr lang="ru-RU" altLang="ru-RU" sz="2000" dirty="0" err="1"/>
              <a:t>Ҳужайра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қобиғининг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асосий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қисмини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плазматик</a:t>
            </a:r>
            <a:r>
              <a:rPr lang="ru-RU" altLang="ru-RU" sz="2000" dirty="0"/>
              <a:t> мембрана-плазмолемма </a:t>
            </a:r>
            <a:r>
              <a:rPr lang="ru-RU" altLang="ru-RU" sz="2000" dirty="0" err="1"/>
              <a:t>ташкил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этади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Ҳайвон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ҳужайраларининг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қобиғи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жуда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юпқа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ва</a:t>
            </a:r>
            <a:r>
              <a:rPr lang="ru-RU" altLang="ru-RU" sz="2000" dirty="0"/>
              <a:t> эластик </a:t>
            </a:r>
            <a:r>
              <a:rPr lang="ru-RU" altLang="ru-RU" sz="2000" dirty="0" err="1"/>
              <a:t>бўлади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Уни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фақат</a:t>
            </a:r>
            <a:r>
              <a:rPr lang="ru-RU" altLang="ru-RU" sz="2000" dirty="0"/>
              <a:t> электрон </a:t>
            </a:r>
            <a:r>
              <a:rPr lang="ru-RU" altLang="ru-RU" sz="2000" dirty="0" err="1"/>
              <a:t>микроскопдагина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кўриш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мумкин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Ҳайвон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ҳужайралари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мембранасининг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ташқи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юзасида</a:t>
            </a:r>
            <a:r>
              <a:rPr lang="ru-RU" altLang="ru-RU" sz="2000" dirty="0"/>
              <a:t> гликопротеин </a:t>
            </a:r>
            <a:r>
              <a:rPr lang="ru-RU" altLang="ru-RU" sz="2000" dirty="0" err="1"/>
              <a:t>комплекси</a:t>
            </a:r>
            <a:r>
              <a:rPr lang="ru-RU" altLang="ru-RU" sz="2000" dirty="0"/>
              <a:t> - </a:t>
            </a:r>
            <a:r>
              <a:rPr lang="ru-RU" altLang="ru-RU" sz="2000" dirty="0" err="1"/>
              <a:t>глико­каликс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жойлашади</a:t>
            </a:r>
            <a:endParaRPr lang="ru-RU" altLang="ru-RU" sz="2000" dirty="0"/>
          </a:p>
        </p:txBody>
      </p:sp>
      <p:pic>
        <p:nvPicPr>
          <p:cNvPr id="3074" name="Picture 2" descr="https://cf3.ppt-online.org/files3/slide/o/O89WAIPgZYlTVsGxaDHXFmq321chpu0v7nCreS/slide-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337" y="1847654"/>
            <a:ext cx="6249971" cy="491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070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gas-kvas.com/uploads/posts/2023-02/1675589141_gas-kvas-com-p-kletochnaya-membrana-zhivotnoi-kletki-risu-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8" y="150827"/>
            <a:ext cx="12006769" cy="663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1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096" y="4869161"/>
            <a:ext cx="4761905" cy="187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656" y="-1"/>
            <a:ext cx="5555456" cy="461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225485" y="358219"/>
            <a:ext cx="10714103" cy="1187777"/>
          </a:xfrm>
        </p:spPr>
        <p:txBody>
          <a:bodyPr/>
          <a:lstStyle/>
          <a:p>
            <a:pPr algn="ctr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Ҳужайра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органоидлари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dirty="0" smtClean="0"/>
          </a:p>
        </p:txBody>
      </p:sp>
      <p:sp>
        <p:nvSpPr>
          <p:cNvPr id="23555" name="Объект 2"/>
          <p:cNvSpPr>
            <a:spLocks noGrp="1"/>
          </p:cNvSpPr>
          <p:nvPr>
            <p:ph sz="half" idx="1"/>
          </p:nvPr>
        </p:nvSpPr>
        <p:spPr>
          <a:xfrm>
            <a:off x="294872" y="1772239"/>
            <a:ext cx="5125540" cy="4873658"/>
          </a:xfrm>
        </p:spPr>
        <p:txBody>
          <a:bodyPr/>
          <a:lstStyle/>
          <a:p>
            <a:pPr marL="0" indent="0" algn="just"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ҳужайранинг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асосий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массаси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унинг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ички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муҳити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ҳисобланади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Цитоплазма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ҳужайранинг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ҳамма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таркибий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қисмларини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бир-бирлари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боғлаб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улар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орасидаги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алоқаларнинг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амалга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ошишида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муҳим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рол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ўйнайди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Цитоплазма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ташқаридан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плазматик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мембрана,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ичкаридан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ядро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қобиғи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чегараланади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Цитоплаз­манинг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таркибий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қисмларига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гиалоплазма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органоидлар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киритмалар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киради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ryabushko-idz.ru/800/600/http/images.myshared.ru/6/652484/slide_9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4" t="10176" r="4650" b="9435"/>
          <a:stretch/>
        </p:blipFill>
        <p:spPr bwMode="auto">
          <a:xfrm>
            <a:off x="5420412" y="1253765"/>
            <a:ext cx="6704030" cy="539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512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459" y="143435"/>
            <a:ext cx="9690847" cy="6598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832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4729" y="530225"/>
            <a:ext cx="9637059" cy="6000750"/>
          </a:xfrm>
        </p:spPr>
      </p:pic>
    </p:spTree>
    <p:extLst>
      <p:ext uri="{BB962C8B-B14F-4D97-AF65-F5344CB8AC3E}">
        <p14:creationId xmlns:p14="http://schemas.microsoft.com/office/powerpoint/2010/main" val="4199714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153415" y="994087"/>
            <a:ext cx="5606362" cy="5688404"/>
          </a:xfrm>
        </p:spPr>
        <p:txBody>
          <a:bodyPr/>
          <a:lstStyle/>
          <a:p>
            <a:pPr marL="0" indent="0" algn="just">
              <a:buNone/>
            </a:pP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Endoplazmatik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retikulum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(ЭПР) (лат.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reticulum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setka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endoplazmatik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to’r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Mikroskop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ko’p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sonli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mayda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vakuolalar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kanallar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yig’indisi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sisternalar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to’rga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o’xshash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retikulum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tuzilmani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qilganligini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ko’rishimiz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altLang="ru-RU" sz="3600" dirty="0" smtClean="0"/>
              <a:t>.</a:t>
            </a:r>
            <a:endParaRPr lang="ru-RU" altLang="ru-RU" sz="3600" dirty="0" smtClean="0"/>
          </a:p>
        </p:txBody>
      </p:sp>
      <p:pic>
        <p:nvPicPr>
          <p:cNvPr id="26627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996" y="994086"/>
            <a:ext cx="5863472" cy="5696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33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1-savol.</a:t>
            </a:r>
            <a:r>
              <a:rPr lang="es-V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Hujayraning tuzilishi va ahamiyati.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85057" y="1197429"/>
            <a:ext cx="5834743" cy="4979534"/>
          </a:xfrm>
        </p:spPr>
        <p:txBody>
          <a:bodyPr>
            <a:normAutofit fontScale="92500" lnSpcReduction="10000"/>
          </a:bodyPr>
          <a:lstStyle/>
          <a:p>
            <a:pPr indent="431800" algn="just"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Hujayra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so’zini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birinchi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marta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ingliz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olimi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Robert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Guk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1665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fanga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kiritdi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M.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Malpigi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N.Gryu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1671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o’simliklarning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hujayraviy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tuzilishini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Levenguk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1680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hayvon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hujayralari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eritrositlar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hujayralilarni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birinch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marta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o’rgandilar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Hujayraning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murakkab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tuzilishga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ekankigi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to’g’risida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ma’lumotlar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paydo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boshladi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Chex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olimi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Purkine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1830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hujayra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ichida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suyuqlk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mavjudligini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aniqlab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protoplazma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deb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atadi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ingliz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botanigi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Broun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1833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yadroni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kashf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etdi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946" y="1579835"/>
            <a:ext cx="5670317" cy="425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01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188" y="457201"/>
            <a:ext cx="8380412" cy="3794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 smtClean="0"/>
              <a:t>Ribosomalarning</a:t>
            </a:r>
            <a:r>
              <a:rPr lang="en-US" dirty="0" smtClean="0"/>
              <a:t>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vazifasi</a:t>
            </a:r>
            <a:endParaRPr lang="ru-RU" dirty="0"/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>
          <a:xfrm>
            <a:off x="113122" y="904973"/>
            <a:ext cx="11726944" cy="5891116"/>
          </a:xfrm>
        </p:spPr>
        <p:txBody>
          <a:bodyPr/>
          <a:lstStyle/>
          <a:p>
            <a:pPr marL="0" indent="0" algn="just">
              <a:buNone/>
            </a:pPr>
            <a:r>
              <a:rPr lang="en-US" altLang="ru-RU" dirty="0" smtClean="0"/>
              <a:t>	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Oqsil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sintezida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Ribosomalarda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aminokislotalar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ulanib,uzun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polipeptidni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Ribosoma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oqsil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sintezida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molekulalarning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bog’lanadigan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joy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bo’lib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hizmat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Subbirliklar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muloqatda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bo’lib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oqsil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sintezlovchi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translatsiyada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etuvchi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markazlarni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Oqsil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sintez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bosqichga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bo’linadi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Inisiatsiya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Elongasiya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3.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Terminasiya</a:t>
            </a: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19" y="2846895"/>
            <a:ext cx="3527425" cy="3949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939" y="2995702"/>
            <a:ext cx="4529006" cy="38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8473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9-синф БИОЛОГИЯ. Хромосом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71" y="162492"/>
            <a:ext cx="11321143" cy="659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142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hugot.ru/wp-content/uploads/2019/03/image5055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843" y="278652"/>
            <a:ext cx="8125157" cy="641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3286" y="659564"/>
            <a:ext cx="37959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en-US" sz="3200" b="0" i="0" dirty="0" err="1" smtClean="0">
                <a:solidFill>
                  <a:srgbClr val="444545"/>
                </a:solidFill>
                <a:effectLst/>
                <a:latin typeface="Open Sans"/>
              </a:rPr>
              <a:t>Xromosomalar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444545"/>
                </a:solidFill>
                <a:effectLst/>
                <a:latin typeface="Open Sans"/>
              </a:rPr>
              <a:t>barcha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444545"/>
                </a:solidFill>
                <a:effectLst/>
                <a:latin typeface="Open Sans"/>
              </a:rPr>
              <a:t>hujayralarning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FF0000"/>
                </a:solidFill>
                <a:effectLst/>
                <a:latin typeface="Open Sans"/>
              </a:rPr>
              <a:t>yadrolarida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444545"/>
                </a:solidFill>
                <a:effectLst/>
                <a:latin typeface="Open Sans"/>
              </a:rPr>
              <a:t>joylashgan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en-US" sz="3200" b="0" i="0" dirty="0" err="1" smtClean="0">
                <a:solidFill>
                  <a:srgbClr val="444545"/>
                </a:solidFill>
                <a:effectLst/>
                <a:latin typeface="Open Sans"/>
              </a:rPr>
              <a:t>Har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444545"/>
                </a:solidFill>
                <a:effectLst/>
                <a:latin typeface="Open Sans"/>
              </a:rPr>
              <a:t>bir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444545"/>
                </a:solidFill>
                <a:effectLst/>
                <a:latin typeface="Open Sans"/>
              </a:rPr>
              <a:t>xromosomada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444545"/>
                </a:solidFill>
                <a:effectLst/>
                <a:latin typeface="Open Sans"/>
              </a:rPr>
              <a:t>irsiy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444545"/>
                </a:solidFill>
                <a:effectLst/>
                <a:latin typeface="Open Sans"/>
              </a:rPr>
              <a:t>belgilar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 - </a:t>
            </a:r>
            <a:r>
              <a:rPr lang="en-US" sz="3200" b="0" i="0" dirty="0" err="1" smtClean="0">
                <a:solidFill>
                  <a:srgbClr val="FF0000"/>
                </a:solidFill>
                <a:effectLst/>
                <a:latin typeface="Open Sans"/>
              </a:rPr>
              <a:t>genlar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 </a:t>
            </a:r>
            <a:r>
              <a:rPr lang="en-US" sz="3200" b="0" i="0" dirty="0" err="1" smtClean="0">
                <a:solidFill>
                  <a:srgbClr val="444545"/>
                </a:solidFill>
                <a:effectLst/>
                <a:latin typeface="Open Sans"/>
              </a:rPr>
              <a:t>mavjud</a:t>
            </a:r>
            <a:r>
              <a:rPr lang="en-US" sz="3200" b="0" i="0" dirty="0" smtClean="0">
                <a:solidFill>
                  <a:srgbClr val="444545"/>
                </a:solidFill>
                <a:effectLst/>
                <a:latin typeface="Open Sans"/>
              </a:rPr>
              <a:t>.</a:t>
            </a:r>
            <a:endParaRPr lang="en-US" sz="3200" b="0" i="0" dirty="0">
              <a:solidFill>
                <a:srgbClr val="444545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92983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</a:rPr>
              <a:t>Hujayraning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bo’linish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sikli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Hujayra sikli va mitoz haqida takrorlash (maqola) | Khan Academ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370" y="1558696"/>
            <a:ext cx="6950075" cy="474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13171" y="1786731"/>
            <a:ext cx="4571999" cy="4351338"/>
          </a:xfrm>
        </p:spPr>
        <p:txBody>
          <a:bodyPr/>
          <a:lstStyle/>
          <a:p>
            <a:r>
              <a:rPr lang="en-US" sz="3600" dirty="0" err="1"/>
              <a:t>Hujayra</a:t>
            </a:r>
            <a:r>
              <a:rPr lang="en-US" sz="3600" dirty="0"/>
              <a:t> </a:t>
            </a:r>
            <a:r>
              <a:rPr lang="en-US" sz="3600" dirty="0" err="1"/>
              <a:t>sikli</a:t>
            </a:r>
            <a:r>
              <a:rPr lang="en-US" sz="3600" dirty="0"/>
              <a:t> </a:t>
            </a:r>
            <a:r>
              <a:rPr lang="en-US" sz="3600" dirty="0" err="1"/>
              <a:t>uchta</a:t>
            </a:r>
            <a:r>
              <a:rPr lang="en-US" sz="3600" dirty="0"/>
              <a:t> </a:t>
            </a:r>
            <a:r>
              <a:rPr lang="en-US" sz="3600" dirty="0" err="1"/>
              <a:t>asosiy</a:t>
            </a:r>
            <a:r>
              <a:rPr lang="en-US" sz="3600" dirty="0"/>
              <a:t> </a:t>
            </a:r>
            <a:r>
              <a:rPr lang="en-US" sz="3600" dirty="0" err="1"/>
              <a:t>davrlardan</a:t>
            </a:r>
            <a:r>
              <a:rPr lang="en-US" sz="3600" dirty="0"/>
              <a:t> </a:t>
            </a:r>
            <a:r>
              <a:rPr lang="en-US" sz="3600" dirty="0" err="1"/>
              <a:t>iborat</a:t>
            </a:r>
            <a:r>
              <a:rPr lang="en-US" sz="3600" dirty="0"/>
              <a:t>:</a:t>
            </a:r>
            <a:endParaRPr lang="ru-RU" sz="3600" dirty="0"/>
          </a:p>
          <a:p>
            <a:pPr lvl="3"/>
            <a:r>
              <a:rPr lang="en-US" sz="3600" dirty="0" err="1"/>
              <a:t>Interfaza</a:t>
            </a:r>
            <a:endParaRPr lang="ru-RU" sz="3600" dirty="0"/>
          </a:p>
          <a:p>
            <a:pPr lvl="3"/>
            <a:r>
              <a:rPr lang="en-US" sz="3600" dirty="0" err="1"/>
              <a:t>Kariokinez</a:t>
            </a:r>
            <a:r>
              <a:rPr lang="en-US" sz="3600" dirty="0"/>
              <a:t> (k)</a:t>
            </a:r>
            <a:endParaRPr lang="ru-RU" sz="3600" dirty="0"/>
          </a:p>
          <a:p>
            <a:pPr lvl="3"/>
            <a:r>
              <a:rPr lang="en-US" sz="3600" dirty="0" err="1"/>
              <a:t>Sitokinez</a:t>
            </a:r>
            <a:r>
              <a:rPr lang="en-US" sz="3600" dirty="0"/>
              <a:t> (s)   	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64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913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i="1" dirty="0" err="1">
                <a:solidFill>
                  <a:srgbClr val="FF0000"/>
                </a:solidFill>
              </a:rPr>
              <a:t>Mitoz</a:t>
            </a:r>
            <a:r>
              <a:rPr lang="en-US" sz="4000" b="1" i="1" dirty="0">
                <a:solidFill>
                  <a:srgbClr val="FF0000"/>
                </a:solidFill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</a:rPr>
              <a:t>fazalari</a:t>
            </a:r>
            <a:r>
              <a:rPr lang="en-US" sz="4000" b="1" i="1" dirty="0">
                <a:solidFill>
                  <a:srgbClr val="FF0000"/>
                </a:solidFill>
              </a:rPr>
              <a:t>.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5058" y="1175657"/>
            <a:ext cx="5486400" cy="5001306"/>
          </a:xfrm>
        </p:spPr>
        <p:txBody>
          <a:bodyPr>
            <a:normAutofit/>
          </a:bodyPr>
          <a:lstStyle/>
          <a:p>
            <a:r>
              <a:rPr lang="en-US" b="1" dirty="0" err="1"/>
              <a:t>Profaza</a:t>
            </a:r>
            <a:r>
              <a:rPr lang="en-US" b="1" dirty="0"/>
              <a:t>-</a:t>
            </a:r>
            <a:r>
              <a:rPr lang="en-US" dirty="0"/>
              <a:t> </a:t>
            </a:r>
            <a:r>
              <a:rPr lang="en-US" dirty="0" err="1"/>
              <a:t>xromosomalar</a:t>
            </a:r>
            <a:r>
              <a:rPr lang="en-US" dirty="0"/>
              <a:t> </a:t>
            </a:r>
            <a:r>
              <a:rPr lang="en-US" dirty="0" err="1"/>
              <a:t>spirallanib</a:t>
            </a:r>
            <a:r>
              <a:rPr lang="en-US" dirty="0"/>
              <a:t> </a:t>
            </a:r>
            <a:r>
              <a:rPr lang="en-US" dirty="0" err="1" smtClean="0"/>
              <a:t>yo’g’onlashadi</a:t>
            </a:r>
            <a:endParaRPr lang="en-US" dirty="0" smtClean="0"/>
          </a:p>
          <a:p>
            <a:r>
              <a:rPr lang="en-US" b="1" dirty="0" err="1"/>
              <a:t>Metafaza</a:t>
            </a:r>
            <a:r>
              <a:rPr lang="en-US" b="1" dirty="0"/>
              <a:t>- </a:t>
            </a:r>
            <a:r>
              <a:rPr lang="en-US" dirty="0" err="1"/>
              <a:t>xromosomalarning</a:t>
            </a:r>
            <a:r>
              <a:rPr lang="en-US" dirty="0"/>
              <a:t> </a:t>
            </a:r>
            <a:r>
              <a:rPr lang="en-US" dirty="0" err="1" smtClean="0"/>
              <a:t>sp</a:t>
            </a:r>
            <a:endParaRPr lang="en-US" dirty="0" smtClean="0"/>
          </a:p>
          <a:p>
            <a:r>
              <a:rPr lang="en-US" b="1" dirty="0" err="1"/>
              <a:t>Anafazada</a:t>
            </a:r>
            <a:r>
              <a:rPr lang="en-US" dirty="0"/>
              <a:t>- </a:t>
            </a:r>
            <a:r>
              <a:rPr lang="en-US" dirty="0" err="1"/>
              <a:t>axromatin</a:t>
            </a:r>
            <a:r>
              <a:rPr lang="en-US" dirty="0"/>
              <a:t> </a:t>
            </a:r>
            <a:r>
              <a:rPr lang="en-US" dirty="0" err="1"/>
              <a:t>ipchalari</a:t>
            </a:r>
            <a:r>
              <a:rPr lang="en-US" dirty="0"/>
              <a:t> </a:t>
            </a:r>
            <a:r>
              <a:rPr lang="en-US" dirty="0" err="1"/>
              <a:t>qisqara</a:t>
            </a:r>
            <a:r>
              <a:rPr lang="en-US" dirty="0"/>
              <a:t> </a:t>
            </a:r>
            <a:r>
              <a:rPr lang="en-US" dirty="0" err="1"/>
              <a:t>boshlaydi</a:t>
            </a:r>
            <a:r>
              <a:rPr lang="en-US" dirty="0"/>
              <a:t> </a:t>
            </a:r>
            <a:r>
              <a:rPr lang="en-US" dirty="0" err="1" smtClean="0"/>
              <a:t>spirallanishi</a:t>
            </a:r>
            <a:r>
              <a:rPr lang="en-US" dirty="0" smtClean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darajaga</a:t>
            </a:r>
            <a:r>
              <a:rPr lang="en-US" dirty="0"/>
              <a:t> </a:t>
            </a:r>
            <a:r>
              <a:rPr lang="en-US" dirty="0" err="1" smtClean="0"/>
              <a:t>etadi</a:t>
            </a:r>
            <a:endParaRPr lang="en-US" dirty="0" smtClean="0"/>
          </a:p>
          <a:p>
            <a:r>
              <a:rPr lang="ru-RU" b="1" dirty="0" err="1"/>
              <a:t>Telofazada</a:t>
            </a:r>
            <a:r>
              <a:rPr lang="ru-RU" dirty="0"/>
              <a:t>- </a:t>
            </a:r>
            <a:r>
              <a:rPr lang="ru-RU" dirty="0" err="1"/>
              <a:t>xromosomalar</a:t>
            </a:r>
            <a:r>
              <a:rPr lang="ru-RU" dirty="0"/>
              <a:t> </a:t>
            </a:r>
            <a:r>
              <a:rPr lang="ru-RU" dirty="0" err="1"/>
              <a:t>qutblarga</a:t>
            </a:r>
            <a:r>
              <a:rPr lang="ru-RU" dirty="0"/>
              <a:t> </a:t>
            </a:r>
            <a:r>
              <a:rPr lang="ru-RU" dirty="0" err="1" smtClean="0"/>
              <a:t>to’planadi</a:t>
            </a:r>
            <a:r>
              <a:rPr lang="en-US" dirty="0" smtClean="0"/>
              <a:t>, </a:t>
            </a:r>
            <a:r>
              <a:rPr lang="ru-RU" dirty="0"/>
              <a:t>2 </a:t>
            </a:r>
            <a:r>
              <a:rPr lang="ru-RU" dirty="0" err="1"/>
              <a:t>ta</a:t>
            </a:r>
            <a:r>
              <a:rPr lang="ru-RU" dirty="0"/>
              <a:t>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hosil</a:t>
            </a:r>
            <a:r>
              <a:rPr lang="ru-RU" dirty="0"/>
              <a:t> </a:t>
            </a:r>
            <a:r>
              <a:rPr lang="ru-RU" dirty="0" err="1"/>
              <a:t>bo’ladi</a:t>
            </a:r>
            <a:r>
              <a:rPr lang="ru-RU" dirty="0"/>
              <a:t>.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membranasi</a:t>
            </a:r>
            <a:r>
              <a:rPr lang="ru-RU" dirty="0"/>
              <a:t> </a:t>
            </a:r>
            <a:r>
              <a:rPr lang="ru-RU" dirty="0" err="1"/>
              <a:t>tiklanadi</a:t>
            </a:r>
            <a:r>
              <a:rPr lang="ru-RU" dirty="0"/>
              <a:t>. </a:t>
            </a:r>
          </a:p>
        </p:txBody>
      </p:sp>
      <p:pic>
        <p:nvPicPr>
          <p:cNvPr id="6146" name="Picture 2" descr="undefin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496" y="2214789"/>
            <a:ext cx="6542648" cy="304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451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1440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i="1" dirty="0" smtClean="0">
                <a:solidFill>
                  <a:srgbClr val="FF0000"/>
                </a:solidFill>
              </a:rPr>
              <a:t/>
            </a:r>
            <a:br>
              <a:rPr lang="en-US" sz="4000" b="1" i="1" dirty="0" smtClean="0">
                <a:solidFill>
                  <a:srgbClr val="FF0000"/>
                </a:solidFill>
              </a:rPr>
            </a:br>
            <a:r>
              <a:rPr lang="en-US" sz="4000" b="1" i="1" dirty="0" err="1" smtClean="0">
                <a:solidFill>
                  <a:srgbClr val="FF0000"/>
                </a:solidFill>
              </a:rPr>
              <a:t>Meyoz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</a:rPr>
              <a:t>fazalari</a:t>
            </a:r>
            <a:r>
              <a:rPr lang="en-US" sz="4000" b="1" i="1" dirty="0">
                <a:solidFill>
                  <a:srgbClr val="FF0000"/>
                </a:solidFill>
              </a:rPr>
              <a:t>: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1023257"/>
            <a:ext cx="5181600" cy="5562600"/>
          </a:xfrm>
        </p:spPr>
        <p:txBody>
          <a:bodyPr/>
          <a:lstStyle/>
          <a:p>
            <a:r>
              <a:rPr lang="en-US" dirty="0" err="1"/>
              <a:t>Meyozning</a:t>
            </a:r>
            <a:r>
              <a:rPr lang="en-US" dirty="0"/>
              <a:t>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bo’linishi</a:t>
            </a:r>
            <a:r>
              <a:rPr lang="en-US" dirty="0"/>
              <a:t> </a:t>
            </a:r>
            <a:r>
              <a:rPr lang="en-US" dirty="0" err="1"/>
              <a:t>o’z</a:t>
            </a:r>
            <a:r>
              <a:rPr lang="en-US" dirty="0"/>
              <a:t> </a:t>
            </a:r>
            <a:r>
              <a:rPr lang="en-US" dirty="0" err="1"/>
              <a:t>ichiga</a:t>
            </a:r>
            <a:r>
              <a:rPr lang="en-US" dirty="0"/>
              <a:t> 4 </a:t>
            </a:r>
            <a:r>
              <a:rPr lang="en-US" dirty="0" err="1"/>
              <a:t>fazani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; profaza-1, metofaza-1, anafaza-1 </a:t>
            </a:r>
            <a:r>
              <a:rPr lang="en-US" dirty="0" err="1"/>
              <a:t>va</a:t>
            </a:r>
            <a:r>
              <a:rPr lang="en-US" dirty="0"/>
              <a:t> telofaza-1.</a:t>
            </a:r>
            <a:endParaRPr lang="ru-RU" dirty="0"/>
          </a:p>
          <a:p>
            <a:r>
              <a:rPr lang="en-US" b="1" dirty="0" err="1"/>
              <a:t>Profaza</a:t>
            </a:r>
            <a:r>
              <a:rPr lang="en-US" b="1" dirty="0"/>
              <a:t>-II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qisqa</a:t>
            </a:r>
            <a:r>
              <a:rPr lang="en-US" dirty="0"/>
              <a:t> </a:t>
            </a:r>
            <a:r>
              <a:rPr lang="en-US" dirty="0" err="1"/>
              <a:t>bo’ladi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bo’lmasligi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endParaRPr lang="ru-RU" dirty="0"/>
          </a:p>
          <a:p>
            <a:r>
              <a:rPr lang="en-US" b="1" dirty="0" err="1"/>
              <a:t>Metofaza</a:t>
            </a:r>
            <a:r>
              <a:rPr lang="en-US" b="1" dirty="0"/>
              <a:t>-II</a:t>
            </a:r>
            <a:r>
              <a:rPr lang="en-US" dirty="0"/>
              <a:t> da </a:t>
            </a:r>
            <a:r>
              <a:rPr lang="en-US" dirty="0" err="1"/>
              <a:t>ikkilangan</a:t>
            </a:r>
            <a:r>
              <a:rPr lang="en-US" dirty="0"/>
              <a:t> </a:t>
            </a:r>
            <a:r>
              <a:rPr lang="en-US" dirty="0" err="1"/>
              <a:t>xromosomalar</a:t>
            </a:r>
            <a:r>
              <a:rPr lang="en-US" dirty="0"/>
              <a:t> </a:t>
            </a:r>
            <a:r>
              <a:rPr lang="en-US" dirty="0" err="1"/>
              <a:t>ekvatorial</a:t>
            </a:r>
            <a:r>
              <a:rPr lang="en-US" dirty="0"/>
              <a:t> </a:t>
            </a:r>
            <a:r>
              <a:rPr lang="en-US" dirty="0" err="1"/>
              <a:t>tekisligiga</a:t>
            </a:r>
            <a:r>
              <a:rPr lang="en-US" dirty="0"/>
              <a:t> </a:t>
            </a:r>
            <a:r>
              <a:rPr lang="en-US" dirty="0" err="1"/>
              <a:t>tiziladi</a:t>
            </a:r>
            <a:r>
              <a:rPr lang="en-US" dirty="0"/>
              <a:t>. </a:t>
            </a:r>
            <a:r>
              <a:rPr lang="en-US" dirty="0" err="1"/>
              <a:t>Sentromeralar</a:t>
            </a:r>
            <a:r>
              <a:rPr lang="en-US" dirty="0"/>
              <a:t> </a:t>
            </a:r>
            <a:r>
              <a:rPr lang="en-US" dirty="0" err="1"/>
              <a:t>bo’linadi</a:t>
            </a:r>
            <a:r>
              <a:rPr lang="en-US" dirty="0"/>
              <a:t>.</a:t>
            </a:r>
            <a:endParaRPr lang="ru-RU" dirty="0"/>
          </a:p>
          <a:p>
            <a:r>
              <a:rPr lang="ru-RU" b="1" dirty="0" err="1"/>
              <a:t>Anafaza</a:t>
            </a:r>
            <a:r>
              <a:rPr lang="ru-RU" b="1" dirty="0"/>
              <a:t>-II</a:t>
            </a:r>
            <a:r>
              <a:rPr lang="ru-RU" dirty="0"/>
              <a:t> </a:t>
            </a:r>
            <a:r>
              <a:rPr lang="ru-RU" dirty="0" err="1"/>
              <a:t>da</a:t>
            </a:r>
            <a:r>
              <a:rPr lang="ru-RU" dirty="0"/>
              <a:t> </a:t>
            </a:r>
            <a:r>
              <a:rPr lang="ru-RU" dirty="0" err="1"/>
              <a:t>xromatidalar</a:t>
            </a:r>
            <a:r>
              <a:rPr lang="ru-RU" dirty="0"/>
              <a:t> </a:t>
            </a:r>
            <a:r>
              <a:rPr lang="ru-RU" dirty="0" err="1"/>
              <a:t>hujayra</a:t>
            </a:r>
            <a:r>
              <a:rPr lang="ru-RU" dirty="0"/>
              <a:t> </a:t>
            </a:r>
            <a:r>
              <a:rPr lang="ru-RU" dirty="0" err="1"/>
              <a:t>qutblariga</a:t>
            </a:r>
            <a:r>
              <a:rPr lang="ru-RU" dirty="0"/>
              <a:t> </a:t>
            </a:r>
            <a:r>
              <a:rPr lang="ru-RU" dirty="0" err="1"/>
              <a:t>tortiladi</a:t>
            </a:r>
            <a:r>
              <a:rPr lang="ru-RU" dirty="0"/>
              <a:t>.</a:t>
            </a:r>
          </a:p>
        </p:txBody>
      </p:sp>
      <p:pic>
        <p:nvPicPr>
          <p:cNvPr id="7170" name="Picture 2" descr="Meyoz - Vikipediy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846" y="2061298"/>
            <a:ext cx="5683697" cy="356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724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</a:rPr>
              <a:t>Meyoz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bo’linish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bosqichlari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AutoShape 4" descr="Xromosomalarning almashinishi nima? - Fan - 2023"/>
          <p:cNvSpPr>
            <a:spLocks noChangeAspect="1" noChangeArrowheads="1"/>
          </p:cNvSpPr>
          <p:nvPr/>
        </p:nvSpPr>
        <p:spPr bwMode="auto">
          <a:xfrm>
            <a:off x="1864631" y="2307771"/>
            <a:ext cx="8041369" cy="418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Xromosomalarning almashinishi nima? - Fan - 202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239" y="1524000"/>
            <a:ext cx="10011561" cy="49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20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iologiya ta'rifidagi amitoz nima. Amitoz - bu nima? Kamerani ajratish  usullaridan biri. Yordam uchun amito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18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Объект 2"/>
          <p:cNvSpPr>
            <a:spLocks noGrp="1"/>
          </p:cNvSpPr>
          <p:nvPr>
            <p:ph idx="4294967295"/>
          </p:nvPr>
        </p:nvSpPr>
        <p:spPr>
          <a:xfrm>
            <a:off x="806823" y="475129"/>
            <a:ext cx="10990729" cy="6140823"/>
          </a:xfrm>
        </p:spPr>
        <p:txBody>
          <a:bodyPr/>
          <a:lstStyle/>
          <a:p>
            <a:pPr marL="457200" lvl="1" indent="0" algn="just" eaLnBrk="1" hangingPunct="1">
              <a:buNone/>
            </a:pPr>
            <a:r>
              <a:rPr lang="en-US" altLang="ru-RU" sz="3200" dirty="0"/>
              <a:t>	</a:t>
            </a:r>
            <a:r>
              <a:rPr lang="ru-RU" altLang="ru-RU" sz="4400" dirty="0" smtClean="0"/>
              <a:t>Роберт </a:t>
            </a:r>
            <a:r>
              <a:rPr lang="ru-RU" altLang="ru-RU" sz="4400" dirty="0"/>
              <a:t>Гук 1665 </a:t>
            </a:r>
            <a:r>
              <a:rPr lang="ru-RU" altLang="ru-RU" sz="4400" dirty="0" err="1"/>
              <a:t>йилда</a:t>
            </a:r>
            <a:r>
              <a:rPr lang="ru-RU" altLang="ru-RU" sz="4400" dirty="0"/>
              <a:t> </a:t>
            </a:r>
            <a:r>
              <a:rPr lang="ru-RU" altLang="ru-RU" sz="4400" dirty="0" err="1" smtClean="0"/>
              <a:t>ўзи</a:t>
            </a:r>
            <a:r>
              <a:rPr lang="ru-RU" altLang="ru-RU" sz="4400" dirty="0" smtClean="0"/>
              <a:t> </a:t>
            </a:r>
            <a:r>
              <a:rPr lang="ru-RU" altLang="ru-RU" sz="4400" dirty="0" err="1"/>
              <a:t>ясаган</a:t>
            </a:r>
            <a:r>
              <a:rPr lang="ru-RU" altLang="ru-RU" sz="4400" dirty="0"/>
              <a:t> </a:t>
            </a:r>
            <a:r>
              <a:rPr lang="ru-RU" altLang="ru-RU" sz="4400" dirty="0" err="1"/>
              <a:t>катталаштириб</a:t>
            </a:r>
            <a:r>
              <a:rPr lang="ru-RU" altLang="ru-RU" sz="4400" dirty="0"/>
              <a:t> </a:t>
            </a:r>
            <a:r>
              <a:rPr lang="ru-RU" altLang="ru-RU" sz="4400" dirty="0" err="1"/>
              <a:t>курсатувчи</a:t>
            </a:r>
            <a:r>
              <a:rPr lang="ru-RU" altLang="ru-RU" sz="4400" dirty="0"/>
              <a:t> оптик </a:t>
            </a:r>
            <a:r>
              <a:rPr lang="ru-RU" altLang="ru-RU" sz="4400" dirty="0" err="1"/>
              <a:t>асбоб</a:t>
            </a:r>
            <a:r>
              <a:rPr lang="ru-RU" altLang="ru-RU" sz="4400" dirty="0"/>
              <a:t> - </a:t>
            </a:r>
            <a:r>
              <a:rPr lang="ru-RU" altLang="ru-RU" sz="4400" dirty="0">
                <a:solidFill>
                  <a:srgbClr val="FF0000"/>
                </a:solidFill>
              </a:rPr>
              <a:t>микроскоп</a:t>
            </a:r>
            <a:r>
              <a:rPr lang="ru-RU" altLang="ru-RU" sz="4400" dirty="0"/>
              <a:t> </a:t>
            </a:r>
            <a:r>
              <a:rPr lang="ru-RU" altLang="ru-RU" sz="4400" dirty="0" err="1"/>
              <a:t>ёрдамида</a:t>
            </a:r>
            <a:r>
              <a:rPr lang="ru-RU" altLang="ru-RU" sz="4400" dirty="0"/>
              <a:t> </a:t>
            </a:r>
            <a:r>
              <a:rPr lang="ru-RU" altLang="ru-RU" sz="4400" dirty="0" err="1" smtClean="0"/>
              <a:t>пўкакнинг</a:t>
            </a:r>
            <a:r>
              <a:rPr lang="ru-RU" altLang="ru-RU" sz="4400" dirty="0" smtClean="0"/>
              <a:t> </a:t>
            </a:r>
            <a:r>
              <a:rPr lang="ru-RU" altLang="ru-RU" sz="4400" dirty="0" err="1"/>
              <a:t>кесимини</a:t>
            </a:r>
            <a:r>
              <a:rPr lang="ru-RU" altLang="ru-RU" sz="4400" dirty="0"/>
              <a:t> </a:t>
            </a:r>
            <a:r>
              <a:rPr lang="ru-RU" altLang="ru-RU" sz="4400" dirty="0" err="1"/>
              <a:t>ўрганди</a:t>
            </a:r>
            <a:r>
              <a:rPr lang="ru-RU" altLang="ru-RU" sz="4400" dirty="0"/>
              <a:t> </a:t>
            </a:r>
            <a:r>
              <a:rPr lang="ru-RU" altLang="ru-RU" sz="4400" dirty="0" err="1"/>
              <a:t>ва</a:t>
            </a:r>
            <a:r>
              <a:rPr lang="ru-RU" altLang="ru-RU" sz="4400" dirty="0"/>
              <a:t> </a:t>
            </a:r>
            <a:r>
              <a:rPr lang="ru-RU" altLang="ru-RU" sz="4400" dirty="0" err="1"/>
              <a:t>унинг</a:t>
            </a:r>
            <a:r>
              <a:rPr lang="ru-RU" altLang="ru-RU" sz="4400" dirty="0"/>
              <a:t> </a:t>
            </a:r>
            <a:r>
              <a:rPr lang="ru-RU" altLang="ru-RU" sz="4400" dirty="0" err="1"/>
              <a:t>уячалар</a:t>
            </a:r>
            <a:r>
              <a:rPr lang="ru-RU" altLang="ru-RU" sz="4400" dirty="0"/>
              <a:t>, </a:t>
            </a:r>
            <a:r>
              <a:rPr lang="ru-RU" altLang="ru-RU" sz="4400" dirty="0" err="1"/>
              <a:t>катакчалардан</a:t>
            </a:r>
            <a:r>
              <a:rPr lang="ru-RU" altLang="ru-RU" sz="4400" dirty="0"/>
              <a:t> </a:t>
            </a:r>
            <a:r>
              <a:rPr lang="ru-RU" altLang="ru-RU" sz="4400" dirty="0" err="1"/>
              <a:t>ташкил</a:t>
            </a:r>
            <a:r>
              <a:rPr lang="ru-RU" altLang="ru-RU" sz="4400" dirty="0"/>
              <a:t> </a:t>
            </a:r>
            <a:r>
              <a:rPr lang="ru-RU" altLang="ru-RU" sz="4400" dirty="0" err="1"/>
              <a:t>топганлигини</a:t>
            </a:r>
            <a:r>
              <a:rPr lang="ru-RU" altLang="ru-RU" sz="4400" dirty="0"/>
              <a:t> </a:t>
            </a:r>
            <a:r>
              <a:rPr lang="ru-RU" altLang="ru-RU" sz="4400" dirty="0" err="1"/>
              <a:t>аниқлаб</a:t>
            </a:r>
            <a:r>
              <a:rPr lang="ru-RU" altLang="ru-RU" sz="4400" dirty="0"/>
              <a:t>, </a:t>
            </a:r>
            <a:r>
              <a:rPr lang="ru-RU" altLang="ru-RU" sz="4400" dirty="0" err="1"/>
              <a:t>уларни</a:t>
            </a:r>
            <a:r>
              <a:rPr lang="ru-RU" altLang="ru-RU" sz="4400" dirty="0"/>
              <a:t> </a:t>
            </a:r>
            <a:r>
              <a:rPr lang="ru-RU" altLang="ru-RU" sz="4400" dirty="0">
                <a:solidFill>
                  <a:srgbClr val="FF0000"/>
                </a:solidFill>
              </a:rPr>
              <a:t>"</a:t>
            </a:r>
            <a:r>
              <a:rPr lang="ru-RU" altLang="ru-RU" sz="4400" dirty="0" err="1">
                <a:solidFill>
                  <a:srgbClr val="FF0000"/>
                </a:solidFill>
              </a:rPr>
              <a:t>целлула</a:t>
            </a:r>
            <a:r>
              <a:rPr lang="ru-RU" altLang="ru-RU" sz="4400" dirty="0">
                <a:solidFill>
                  <a:srgbClr val="FF0000"/>
                </a:solidFill>
              </a:rPr>
              <a:t>" </a:t>
            </a:r>
            <a:r>
              <a:rPr lang="ru-RU" altLang="ru-RU" sz="4400" i="1" dirty="0">
                <a:solidFill>
                  <a:srgbClr val="FF0000"/>
                </a:solidFill>
              </a:rPr>
              <a:t>- </a:t>
            </a:r>
            <a:r>
              <a:rPr lang="ru-RU" altLang="ru-RU" sz="4400" i="1" dirty="0" err="1">
                <a:solidFill>
                  <a:srgbClr val="FF0000"/>
                </a:solidFill>
              </a:rPr>
              <a:t>уяча</a:t>
            </a:r>
            <a:r>
              <a:rPr lang="ru-RU" altLang="ru-RU" sz="4400" i="1" dirty="0">
                <a:solidFill>
                  <a:srgbClr val="FF0000"/>
                </a:solidFill>
              </a:rPr>
              <a:t>,  </a:t>
            </a:r>
            <a:r>
              <a:rPr lang="ru-RU" altLang="ru-RU" sz="4400" i="1" dirty="0" err="1">
                <a:solidFill>
                  <a:srgbClr val="FF0000"/>
                </a:solidFill>
              </a:rPr>
              <a:t>катакча</a:t>
            </a:r>
            <a:r>
              <a:rPr lang="ru-RU" altLang="ru-RU" sz="4400" i="1" dirty="0"/>
              <a:t> </a:t>
            </a:r>
            <a:r>
              <a:rPr lang="ru-RU" altLang="ru-RU" sz="4400" dirty="0" err="1"/>
              <a:t>деб</a:t>
            </a:r>
            <a:r>
              <a:rPr lang="ru-RU" altLang="ru-RU" sz="4400" dirty="0"/>
              <a:t> </a:t>
            </a:r>
            <a:r>
              <a:rPr lang="ru-RU" altLang="ru-RU" sz="4400" dirty="0" err="1"/>
              <a:t>атади</a:t>
            </a:r>
            <a:endParaRPr lang="ru-RU" altLang="ru-RU" sz="4400" dirty="0"/>
          </a:p>
        </p:txBody>
      </p:sp>
    </p:spTree>
    <p:extLst>
      <p:ext uri="{BB962C8B-B14F-4D97-AF65-F5344CB8AC3E}">
        <p14:creationId xmlns:p14="http://schemas.microsoft.com/office/powerpoint/2010/main" val="2355662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967" y="31102"/>
            <a:ext cx="5976663" cy="4034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678" y="3624462"/>
            <a:ext cx="4172322" cy="323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38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/>
          </p:cNvSpPr>
          <p:nvPr>
            <p:ph idx="4294967295"/>
          </p:nvPr>
        </p:nvSpPr>
        <p:spPr>
          <a:xfrm>
            <a:off x="510988" y="215153"/>
            <a:ext cx="11071412" cy="6481481"/>
          </a:xfrm>
        </p:spPr>
        <p:txBody>
          <a:bodyPr/>
          <a:lstStyle/>
          <a:p>
            <a:pPr algn="just"/>
            <a:r>
              <a:rPr lang="ru-RU" altLang="ru-RU" sz="4000" dirty="0" smtClean="0"/>
              <a:t>1838</a:t>
            </a:r>
            <a:r>
              <a:rPr lang="en-US" altLang="ru-RU" sz="4000" dirty="0" smtClean="0"/>
              <a:t> </a:t>
            </a:r>
            <a:r>
              <a:rPr lang="ru-RU" altLang="ru-RU" sz="4000" dirty="0" smtClean="0"/>
              <a:t>-</a:t>
            </a:r>
            <a:r>
              <a:rPr lang="en-US" altLang="ru-RU" sz="4000" dirty="0" smtClean="0"/>
              <a:t> </a:t>
            </a:r>
            <a:r>
              <a:rPr lang="ru-RU" altLang="ru-RU" sz="4000" dirty="0" smtClean="0"/>
              <a:t>1839 </a:t>
            </a:r>
            <a:r>
              <a:rPr lang="ru-RU" altLang="ru-RU" sz="4000" dirty="0" err="1" smtClean="0"/>
              <a:t>йилларда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немис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олимлари</a:t>
            </a:r>
            <a:r>
              <a:rPr lang="ru-RU" altLang="ru-RU" sz="4000" dirty="0" smtClean="0"/>
              <a:t> ботаник М. </a:t>
            </a:r>
            <a:r>
              <a:rPr lang="ru-RU" altLang="ru-RU" sz="4000" dirty="0" err="1" smtClean="0"/>
              <a:t>Шлейден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ва</a:t>
            </a:r>
            <a:r>
              <a:rPr lang="ru-RU" altLang="ru-RU" sz="4000" dirty="0" smtClean="0"/>
              <a:t> зоолог Т. Шванн  </a:t>
            </a:r>
            <a:r>
              <a:rPr lang="ru-RU" altLang="ru-RU" sz="4000" dirty="0" err="1" smtClean="0"/>
              <a:t>ҳужайра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назариясини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яратди­лар</a:t>
            </a:r>
            <a:r>
              <a:rPr lang="ru-RU" altLang="ru-RU" sz="4000" dirty="0" smtClean="0"/>
              <a:t>: </a:t>
            </a:r>
          </a:p>
          <a:p>
            <a:pPr algn="just"/>
            <a:r>
              <a:rPr lang="ru-RU" altLang="ru-RU" sz="4000" dirty="0" smtClean="0"/>
              <a:t>1. </a:t>
            </a:r>
            <a:r>
              <a:rPr lang="ru-RU" altLang="ru-RU" sz="4000" dirty="0" err="1" smtClean="0"/>
              <a:t>Ҳужайра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ҳамма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тирик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организмларнинг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асосий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тузи­лиш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бирлиги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ҳисобланади</a:t>
            </a:r>
            <a:r>
              <a:rPr lang="ru-RU" altLang="ru-RU" sz="4000" dirty="0" smtClean="0"/>
              <a:t>. </a:t>
            </a:r>
          </a:p>
          <a:p>
            <a:pPr algn="just"/>
            <a:r>
              <a:rPr lang="ru-RU" altLang="ru-RU" sz="4000" dirty="0" smtClean="0"/>
              <a:t>2. </a:t>
            </a:r>
            <a:r>
              <a:rPr lang="ru-RU" altLang="ru-RU" sz="4000" dirty="0" err="1" smtClean="0"/>
              <a:t>Ҳужайранинг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ҳосил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бўли­ши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ўсимлик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ва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ҳайвон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орга­низмларининг</a:t>
            </a:r>
            <a:r>
              <a:rPr lang="ru-RU" altLang="ru-RU" sz="4000" dirty="0" smtClean="0"/>
              <a:t> ў</a:t>
            </a:r>
            <a:r>
              <a:rPr lang="en-US" altLang="ru-RU" sz="4000" dirty="0" smtClean="0"/>
              <a:t>c</a:t>
            </a:r>
            <a:r>
              <a:rPr lang="ru-RU" altLang="ru-RU" sz="4000" dirty="0" err="1" smtClean="0"/>
              <a:t>иши</a:t>
            </a:r>
            <a:r>
              <a:rPr lang="ru-RU" altLang="ru-RU" sz="4000" dirty="0" smtClean="0"/>
              <a:t>, </a:t>
            </a:r>
            <a:r>
              <a:rPr lang="ru-RU" altLang="ru-RU" sz="4000" dirty="0" err="1" smtClean="0"/>
              <a:t>ривож­ланиши</a:t>
            </a:r>
            <a:r>
              <a:rPr lang="ru-RU" altLang="ru-RU" sz="4000" dirty="0" smtClean="0"/>
              <a:t>, </a:t>
            </a:r>
            <a:r>
              <a:rPr lang="ru-RU" altLang="ru-RU" sz="4000" dirty="0" err="1" smtClean="0"/>
              <a:t>такомиллашишини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таъминлайди</a:t>
            </a:r>
            <a:r>
              <a:rPr lang="ru-RU" altLang="ru-RU" sz="40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57556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919288" y="80682"/>
            <a:ext cx="8451850" cy="1116294"/>
          </a:xfrm>
        </p:spPr>
        <p:txBody>
          <a:bodyPr/>
          <a:lstStyle/>
          <a:p>
            <a:pPr algn="ctr" eaLnBrk="1" hangingPunct="1"/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 err="1" smtClean="0"/>
              <a:t>Ҳозирги</a:t>
            </a:r>
            <a:r>
              <a:rPr lang="ru-RU" altLang="ru-RU" sz="2400" dirty="0" smtClean="0"/>
              <a:t> </a:t>
            </a:r>
            <a:r>
              <a:rPr lang="ru-RU" altLang="ru-RU" sz="2400" dirty="0" err="1"/>
              <a:t>кунда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ҳужайра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назариясининг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асосий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қоидалари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қуйидагилардан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иборат</a:t>
            </a:r>
            <a:r>
              <a:rPr lang="ru-RU" altLang="ru-RU" sz="2400" dirty="0"/>
              <a:t>: </a:t>
            </a:r>
            <a:br>
              <a:rPr lang="ru-RU" altLang="ru-RU" sz="2400" dirty="0"/>
            </a:br>
            <a:endParaRPr lang="ru-RU" altLang="ru-RU" sz="2400" dirty="0"/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1524000" y="1196976"/>
            <a:ext cx="9144000" cy="5430067"/>
          </a:xfrm>
        </p:spPr>
        <p:txBody>
          <a:bodyPr/>
          <a:lstStyle/>
          <a:p>
            <a:r>
              <a:rPr lang="ru-RU" altLang="ru-RU" sz="2400" dirty="0"/>
              <a:t>1. </a:t>
            </a:r>
            <a:r>
              <a:rPr lang="ru-RU" altLang="ru-RU" sz="2200" dirty="0" err="1"/>
              <a:t>Ҳужайра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тирикликнинг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тузилиши</a:t>
            </a:r>
            <a:r>
              <a:rPr lang="ru-RU" altLang="ru-RU" sz="2200" dirty="0"/>
              <a:t>, </a:t>
            </a:r>
            <a:r>
              <a:rPr lang="ru-RU" altLang="ru-RU" sz="2200" dirty="0" err="1"/>
              <a:t>функцияси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ва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ривожланишининг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энг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кичик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бирлигидир</a:t>
            </a:r>
            <a:r>
              <a:rPr lang="ru-RU" altLang="ru-RU" sz="2200" dirty="0"/>
              <a:t>. </a:t>
            </a:r>
          </a:p>
          <a:p>
            <a:r>
              <a:rPr lang="ru-RU" altLang="ru-RU" sz="2200" dirty="0"/>
              <a:t>2. </a:t>
            </a:r>
            <a:r>
              <a:rPr lang="ru-RU" altLang="ru-RU" sz="2200" dirty="0" err="1"/>
              <a:t>Ҳужайралар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фақат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бўлиниш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йўли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билан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кўпаяди</a:t>
            </a:r>
            <a:r>
              <a:rPr lang="ru-RU" altLang="ru-RU" sz="2200" dirty="0"/>
              <a:t>. </a:t>
            </a:r>
            <a:r>
              <a:rPr lang="ru-RU" altLang="ru-RU" sz="2200" dirty="0" err="1"/>
              <a:t>Ҳар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бир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янги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ҳужайра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дастлабки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ҳужайранинг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бўлиниши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натижасида</a:t>
            </a:r>
            <a:r>
              <a:rPr lang="ru-RU" altLang="ru-RU" sz="2200" dirty="0"/>
              <a:t> </a:t>
            </a:r>
            <a:r>
              <a:rPr lang="ru-RU" altLang="ru-RU" sz="2200" dirty="0" err="1"/>
              <a:t>ҳосил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бўлади</a:t>
            </a:r>
            <a:r>
              <a:rPr lang="ru-RU" altLang="ru-RU" sz="2200" dirty="0"/>
              <a:t>.</a:t>
            </a:r>
          </a:p>
          <a:p>
            <a:r>
              <a:rPr lang="ru-RU" altLang="ru-RU" sz="2200" dirty="0"/>
              <a:t>3. </a:t>
            </a:r>
            <a:r>
              <a:rPr lang="ru-RU" altLang="ru-RU" sz="2200" dirty="0" err="1"/>
              <a:t>Ҳужайра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кўп</a:t>
            </a:r>
            <a:r>
              <a:rPr lang="ru-RU" altLang="ru-RU" sz="2200" dirty="0"/>
              <a:t> </a:t>
            </a:r>
            <a:r>
              <a:rPr lang="ru-RU" altLang="ru-RU" sz="2200" dirty="0" err="1"/>
              <a:t>ҳужайрали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организмнинг</a:t>
            </a:r>
            <a:r>
              <a:rPr lang="ru-RU" altLang="ru-RU" sz="2200" dirty="0"/>
              <a:t> функционал </a:t>
            </a:r>
            <a:r>
              <a:rPr lang="ru-RU" altLang="ru-RU" sz="2200" dirty="0" err="1"/>
              <a:t>бирлиги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ҳсобланади</a:t>
            </a:r>
            <a:r>
              <a:rPr lang="ru-RU" altLang="ru-RU" sz="2200" dirty="0"/>
              <a:t>. </a:t>
            </a:r>
            <a:r>
              <a:rPr lang="ru-RU" altLang="ru-RU" sz="2200" dirty="0" err="1"/>
              <a:t>Бутун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организмнинг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кўп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сонли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ҳужайралардан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ташкил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топиши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унинг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умумий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моддалар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алмашиниши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сатҳини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орттиради</a:t>
            </a:r>
            <a:r>
              <a:rPr lang="ru-RU" altLang="ru-RU" sz="2200" dirty="0"/>
              <a:t>. </a:t>
            </a:r>
          </a:p>
          <a:p>
            <a:r>
              <a:rPr lang="ru-RU" altLang="ru-RU" sz="2200" dirty="0"/>
              <a:t>4. </a:t>
            </a:r>
            <a:r>
              <a:rPr lang="ru-RU" altLang="ru-RU" sz="2200" dirty="0" err="1"/>
              <a:t>Кўп</a:t>
            </a:r>
            <a:r>
              <a:rPr lang="ru-RU" altLang="ru-RU" sz="2200" dirty="0"/>
              <a:t> </a:t>
            </a:r>
            <a:r>
              <a:rPr lang="ru-RU" altLang="ru-RU" sz="2200" dirty="0" err="1"/>
              <a:t>ҳужайралиларда</a:t>
            </a:r>
            <a:r>
              <a:rPr lang="ru-RU" altLang="ru-RU" sz="2200" dirty="0"/>
              <a:t> </a:t>
            </a:r>
            <a:r>
              <a:rPr lang="ru-RU" altLang="ru-RU" sz="2200" dirty="0" err="1"/>
              <a:t>ҳар</a:t>
            </a:r>
            <a:r>
              <a:rPr lang="ru-RU" altLang="ru-RU" sz="2200" dirty="0"/>
              <a:t> хил </a:t>
            </a:r>
            <a:r>
              <a:rPr lang="ru-RU" altLang="ru-RU" sz="2200" dirty="0" err="1"/>
              <a:t>ихтисослашган</a:t>
            </a:r>
            <a:r>
              <a:rPr lang="ru-RU" altLang="ru-RU" sz="2200" dirty="0"/>
              <a:t> </a:t>
            </a:r>
            <a:r>
              <a:rPr lang="ru-RU" altLang="ru-RU" sz="2200" dirty="0" err="1"/>
              <a:t>ҳужайралар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бирлашиб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тўқималарни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ҳосил</a:t>
            </a:r>
            <a:r>
              <a:rPr lang="ru-RU" altLang="ru-RU" sz="2200" dirty="0"/>
              <a:t> </a:t>
            </a:r>
            <a:r>
              <a:rPr lang="ru-RU" altLang="ru-RU" sz="2200" dirty="0" err="1"/>
              <a:t>қилади</a:t>
            </a:r>
            <a:r>
              <a:rPr lang="ru-RU" altLang="ru-RU" sz="2200" dirty="0"/>
              <a:t>. Улар нерв </a:t>
            </a:r>
            <a:r>
              <a:rPr lang="ru-RU" altLang="ru-RU" sz="2200" dirty="0" err="1"/>
              <a:t>ва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гуморал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системалар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орқали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идора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этилади</a:t>
            </a:r>
            <a:r>
              <a:rPr lang="ru-RU" altLang="ru-RU" sz="2200" dirty="0"/>
              <a:t>. </a:t>
            </a:r>
          </a:p>
          <a:p>
            <a:r>
              <a:rPr lang="ru-RU" altLang="ru-RU" sz="2200" dirty="0"/>
              <a:t>5</a:t>
            </a:r>
            <a:r>
              <a:rPr lang="ru-RU" altLang="ru-RU" sz="2200" i="1" dirty="0"/>
              <a:t>. </a:t>
            </a:r>
            <a:r>
              <a:rPr lang="ru-RU" altLang="ru-RU" sz="2200" dirty="0" err="1"/>
              <a:t>Ҳужайравий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тузилиш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ирсий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ахборотнинг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са</a:t>
            </a:r>
            <a:r>
              <a:rPr lang="uz-Cyrl-UZ" altLang="ru-RU" sz="2200" dirty="0"/>
              <a:t>қ</a:t>
            </a:r>
            <a:r>
              <a:rPr lang="ru-RU" altLang="ru-RU" sz="2200" dirty="0" err="1"/>
              <a:t>ланиши</a:t>
            </a:r>
            <a:r>
              <a:rPr lang="ru-RU" altLang="ru-RU" sz="2200" dirty="0"/>
              <a:t>, </a:t>
            </a:r>
            <a:r>
              <a:rPr lang="ru-RU" altLang="ru-RU" sz="2200" dirty="0" err="1"/>
              <a:t>кўпайиши</a:t>
            </a:r>
            <a:r>
              <a:rPr lang="ru-RU" altLang="ru-RU" sz="2200" dirty="0"/>
              <a:t>, </a:t>
            </a:r>
            <a:r>
              <a:rPr lang="ru-RU" altLang="ru-RU" sz="2200" dirty="0" err="1"/>
              <a:t>узатилиши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ва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амалга</a:t>
            </a:r>
            <a:r>
              <a:rPr lang="ru-RU" altLang="ru-RU" sz="2200" dirty="0"/>
              <a:t> </a:t>
            </a:r>
            <a:r>
              <a:rPr lang="ru-RU" altLang="ru-RU" sz="2200" dirty="0" err="1"/>
              <a:t>оширилишини</a:t>
            </a:r>
            <a:r>
              <a:rPr lang="ru-RU" altLang="ru-RU" sz="2200" dirty="0"/>
              <a:t> </a:t>
            </a:r>
            <a:r>
              <a:rPr lang="ru-RU" altLang="ru-RU" sz="2200" dirty="0" err="1"/>
              <a:t>таъминлайди</a:t>
            </a:r>
            <a:r>
              <a:rPr lang="ru-RU" altLang="ru-RU" sz="2200" dirty="0"/>
              <a:t>. </a:t>
            </a:r>
          </a:p>
          <a:p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3365002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013851"/>
          </a:xfrm>
        </p:spPr>
        <p:txBody>
          <a:bodyPr/>
          <a:lstStyle/>
          <a:p>
            <a:pPr algn="ctr" eaLnBrk="1" hangingPunct="1"/>
            <a:r>
              <a:rPr lang="ru-RU" altLang="ru-RU" sz="2800" b="1" dirty="0" err="1"/>
              <a:t>Ҳужайрани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ўрганишнинг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аҳамияти</a:t>
            </a:r>
            <a:endParaRPr lang="ru-RU" altLang="ru-RU" sz="2800" dirty="0"/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851647" y="1712259"/>
            <a:ext cx="10668000" cy="4831976"/>
          </a:xfrm>
        </p:spPr>
        <p:txBody>
          <a:bodyPr/>
          <a:lstStyle/>
          <a:p>
            <a:pPr algn="just" eaLnBrk="1" hangingPunct="1"/>
            <a:r>
              <a:rPr lang="ru-RU" altLang="ru-RU" sz="2800" dirty="0" err="1"/>
              <a:t>Ҳужайраларнинг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тузилиши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кимёвий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таркиби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бажарадиган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функцияларини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ўрганиш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фақат</a:t>
            </a:r>
            <a:r>
              <a:rPr lang="ru-RU" altLang="ru-RU" sz="2800" dirty="0"/>
              <a:t> биология </a:t>
            </a:r>
            <a:r>
              <a:rPr lang="ru-RU" altLang="ru-RU" sz="2800" dirty="0" err="1"/>
              <a:t>қонуниятларини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тўғри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тушиниш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учунгина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эмас</a:t>
            </a:r>
            <a:r>
              <a:rPr lang="ru-RU" altLang="ru-RU" sz="2800" dirty="0"/>
              <a:t>, балки </a:t>
            </a:r>
            <a:r>
              <a:rPr lang="ru-RU" altLang="ru-RU" sz="2800" dirty="0" err="1"/>
              <a:t>тиббиётда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ветеринарияда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қишлоқ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хўжалигида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ҳам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катта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аҳамиятга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эга</a:t>
            </a:r>
            <a:r>
              <a:rPr lang="ru-RU" altLang="ru-RU" sz="2800" dirty="0"/>
              <a:t>. </a:t>
            </a:r>
            <a:r>
              <a:rPr lang="ru-RU" altLang="ru-RU" sz="2800" dirty="0" err="1"/>
              <a:t>Масалан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одамларда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учрайдиган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кўпгина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касалликларнинг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асосида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ҳужайра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фаолиятининг</a:t>
            </a:r>
            <a:r>
              <a:rPr lang="ru-RU" altLang="ru-RU" sz="2800" dirty="0"/>
              <a:t> издан </a:t>
            </a:r>
            <a:r>
              <a:rPr lang="ru-RU" altLang="ru-RU" sz="2800" dirty="0" err="1"/>
              <a:t>чиқиши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ётади</a:t>
            </a:r>
            <a:r>
              <a:rPr lang="ru-RU" altLang="ru-RU" sz="2800" dirty="0"/>
              <a:t>. </a:t>
            </a:r>
            <a:r>
              <a:rPr lang="ru-RU" altLang="ru-RU" sz="2800" dirty="0" err="1"/>
              <a:t>Қандли</a:t>
            </a:r>
            <a:r>
              <a:rPr lang="ru-RU" altLang="ru-RU" sz="2800" dirty="0"/>
              <a:t> диабет </a:t>
            </a:r>
            <a:r>
              <a:rPr lang="ru-RU" altLang="ru-RU" sz="2800" dirty="0" err="1"/>
              <a:t>касаллигининг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сабаби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организмда</a:t>
            </a:r>
            <a:r>
              <a:rPr lang="ru-RU" altLang="ru-RU" sz="2800" dirty="0"/>
              <a:t> углевод </a:t>
            </a:r>
            <a:r>
              <a:rPr lang="ru-RU" altLang="ru-RU" sz="2800" dirty="0" err="1"/>
              <a:t>алмашинишини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бошқарувчи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гормонлардан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бири</a:t>
            </a:r>
            <a:r>
              <a:rPr lang="ru-RU" altLang="ru-RU" sz="2800" dirty="0"/>
              <a:t> ­</a:t>
            </a:r>
            <a:r>
              <a:rPr lang="ru-RU" altLang="ru-RU" sz="2800" b="1" dirty="0">
                <a:solidFill>
                  <a:srgbClr val="FF0000"/>
                </a:solidFill>
              </a:rPr>
              <a:t>инсулин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ишлаб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чиқарувчи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ошқозон</a:t>
            </a:r>
            <a:r>
              <a:rPr lang="ru-RU" altLang="ru-RU" sz="2800" dirty="0"/>
              <a:t> ости </a:t>
            </a:r>
            <a:r>
              <a:rPr lang="ru-RU" altLang="ru-RU" sz="2800" dirty="0" err="1"/>
              <a:t>безининг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айрим</a:t>
            </a:r>
            <a:r>
              <a:rPr lang="ru-RU" altLang="ru-RU" sz="2800" dirty="0"/>
              <a:t> </a:t>
            </a:r>
            <a:r>
              <a:rPr lang="ru-RU" altLang="ru-RU" sz="2800" dirty="0" err="1"/>
              <a:t>ҳужайралари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фаолиятининг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бузилишидир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1709251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0161"/>
          </a:xfrm>
        </p:spPr>
        <p:txBody>
          <a:bodyPr>
            <a:normAutofit fontScale="90000"/>
          </a:bodyPr>
          <a:lstStyle/>
          <a:p>
            <a:pPr algn="ctr"/>
            <a:r>
              <a:rPr lang="es-VE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Hujayraning </a:t>
            </a:r>
            <a:r>
              <a:rPr lang="es-VE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tuzilishi va ahamiyati</a:t>
            </a:r>
            <a:r>
              <a:rPr lang="es-VE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5057" y="1088571"/>
            <a:ext cx="5772683" cy="5538472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Hujayra</a:t>
            </a:r>
            <a:r>
              <a:rPr lang="en-US" dirty="0"/>
              <a:t>  </a:t>
            </a:r>
            <a:r>
              <a:rPr lang="en-US" dirty="0" err="1"/>
              <a:t>hayotning</a:t>
            </a:r>
            <a:r>
              <a:rPr lang="en-US" dirty="0"/>
              <a:t> </a:t>
            </a:r>
            <a:r>
              <a:rPr lang="en-US" dirty="0" err="1"/>
              <a:t>hamma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xususiyatlarini</a:t>
            </a:r>
            <a:r>
              <a:rPr lang="en-US" dirty="0"/>
              <a:t> </a:t>
            </a:r>
            <a:r>
              <a:rPr lang="en-US" dirty="0" err="1"/>
              <a:t>o’zida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qiluvchi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elementar</a:t>
            </a:r>
            <a:r>
              <a:rPr lang="en-US" dirty="0"/>
              <a:t> </a:t>
            </a:r>
            <a:r>
              <a:rPr lang="en-US" dirty="0" err="1"/>
              <a:t>tuzilmardir</a:t>
            </a:r>
            <a:r>
              <a:rPr lang="en-US" dirty="0"/>
              <a:t>. </a:t>
            </a:r>
            <a:r>
              <a:rPr lang="en-US" dirty="0" err="1"/>
              <a:t>Hujayralar</a:t>
            </a:r>
            <a:r>
              <a:rPr lang="en-US" dirty="0"/>
              <a:t> </a:t>
            </a:r>
            <a:r>
              <a:rPr lang="en-US" dirty="0" err="1"/>
              <a:t>o’z</a:t>
            </a:r>
            <a:r>
              <a:rPr lang="en-US" dirty="0"/>
              <a:t> </a:t>
            </a:r>
            <a:r>
              <a:rPr lang="en-US" dirty="0" err="1"/>
              <a:t>tuzilishiga</a:t>
            </a:r>
            <a:r>
              <a:rPr lang="en-US" dirty="0"/>
              <a:t> </a:t>
            </a:r>
            <a:r>
              <a:rPr lang="en-US" dirty="0" err="1"/>
              <a:t>ko’ra</a:t>
            </a:r>
            <a:r>
              <a:rPr lang="en-US" dirty="0"/>
              <a:t> 2 </a:t>
            </a:r>
            <a:r>
              <a:rPr lang="en-US" dirty="0" err="1"/>
              <a:t>guruha</a:t>
            </a:r>
            <a:r>
              <a:rPr lang="en-US" dirty="0"/>
              <a:t> </a:t>
            </a:r>
            <a:r>
              <a:rPr lang="en-US" dirty="0" err="1"/>
              <a:t>bo’linadi</a:t>
            </a:r>
            <a:r>
              <a:rPr lang="en-US" dirty="0"/>
              <a:t>:</a:t>
            </a:r>
            <a:endParaRPr lang="ru-RU" dirty="0"/>
          </a:p>
          <a:p>
            <a:pPr marL="0" indent="0" algn="just">
              <a:buNone/>
            </a:pPr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 err="1">
                <a:solidFill>
                  <a:srgbClr val="FF0000"/>
                </a:solidFill>
              </a:rPr>
              <a:t>Prokariot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hujayralar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yunoncha</a:t>
            </a:r>
            <a:r>
              <a:rPr lang="en-US" dirty="0"/>
              <a:t> pro-</a:t>
            </a:r>
            <a:r>
              <a:rPr lang="en-US" dirty="0" err="1"/>
              <a:t>oldin</a:t>
            </a:r>
            <a:r>
              <a:rPr lang="en-US" dirty="0"/>
              <a:t>, </a:t>
            </a:r>
            <a:r>
              <a:rPr lang="en-US" dirty="0" err="1"/>
              <a:t>karion-yadro</a:t>
            </a:r>
            <a:r>
              <a:rPr lang="en-US" dirty="0"/>
              <a:t> </a:t>
            </a:r>
            <a:r>
              <a:rPr lang="en-US" dirty="0" err="1"/>
              <a:t>so’zlaridan</a:t>
            </a:r>
            <a:r>
              <a:rPr lang="en-US" dirty="0"/>
              <a:t> </a:t>
            </a:r>
            <a:r>
              <a:rPr lang="en-US" dirty="0" err="1"/>
              <a:t>olingan</a:t>
            </a:r>
            <a:r>
              <a:rPr lang="en-US" dirty="0"/>
              <a:t>)</a:t>
            </a:r>
            <a:endParaRPr lang="ru-RU" dirty="0"/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</a:rPr>
              <a:t>2. </a:t>
            </a:r>
            <a:r>
              <a:rPr lang="en-US" dirty="0" err="1">
                <a:solidFill>
                  <a:srgbClr val="FF0000"/>
                </a:solidFill>
              </a:rPr>
              <a:t>Eukariot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hujayralar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hujayrali</a:t>
            </a:r>
            <a:r>
              <a:rPr lang="en-US" dirty="0"/>
              <a:t>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o’tlari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sodda</a:t>
            </a:r>
            <a:r>
              <a:rPr lang="en-US" dirty="0"/>
              <a:t> </a:t>
            </a:r>
            <a:r>
              <a:rPr lang="en-US" dirty="0" err="1"/>
              <a:t>hayvonlardan</a:t>
            </a:r>
            <a:r>
              <a:rPr lang="en-US" dirty="0"/>
              <a:t> </a:t>
            </a:r>
            <a:r>
              <a:rPr lang="en-US" dirty="0" err="1" smtClean="0"/>
              <a:t>tortib</a:t>
            </a:r>
            <a:r>
              <a:rPr lang="en-US" dirty="0" smtClean="0"/>
              <a:t>, </a:t>
            </a:r>
            <a:r>
              <a:rPr lang="en-US" dirty="0" err="1"/>
              <a:t>gulli</a:t>
            </a:r>
            <a:r>
              <a:rPr lang="en-US" dirty="0"/>
              <a:t> </a:t>
            </a:r>
            <a:r>
              <a:rPr lang="en-US" dirty="0" err="1"/>
              <a:t>o’simliklar</a:t>
            </a:r>
            <a:r>
              <a:rPr lang="en-US" dirty="0"/>
              <a:t>, </a:t>
            </a:r>
            <a:r>
              <a:rPr lang="en-US" dirty="0" err="1"/>
              <a:t>murakkab</a:t>
            </a:r>
            <a:r>
              <a:rPr lang="en-US" dirty="0"/>
              <a:t> </a:t>
            </a:r>
            <a:r>
              <a:rPr lang="en-US" dirty="0" err="1"/>
              <a:t>hayvonlar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odamlargacha</a:t>
            </a:r>
            <a:r>
              <a:rPr lang="en-US" dirty="0"/>
              <a:t> </a:t>
            </a:r>
            <a:r>
              <a:rPr lang="en-US" dirty="0" err="1"/>
              <a:t>bo’lgan</a:t>
            </a:r>
            <a:r>
              <a:rPr lang="en-US" dirty="0"/>
              <a:t> </a:t>
            </a:r>
            <a:r>
              <a:rPr lang="en-US" dirty="0" err="1" smtClean="0"/>
              <a:t>mavjudotlar</a:t>
            </a:r>
            <a:r>
              <a:rPr lang="en-US" dirty="0" smtClean="0"/>
              <a:t> </a:t>
            </a:r>
            <a:r>
              <a:rPr lang="en-US" dirty="0" err="1"/>
              <a:t>eykariot</a:t>
            </a:r>
            <a:r>
              <a:rPr lang="en-US" dirty="0"/>
              <a:t> </a:t>
            </a:r>
            <a:r>
              <a:rPr lang="en-US" dirty="0" err="1"/>
              <a:t>organizmlarni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 smtClean="0"/>
              <a:t>etadi</a:t>
            </a:r>
            <a:r>
              <a:rPr lang="en-US" dirty="0" smtClean="0"/>
              <a:t>).</a:t>
            </a:r>
            <a:endParaRPr lang="ru-RU" dirty="0"/>
          </a:p>
          <a:p>
            <a:pPr algn="just"/>
            <a:endParaRPr lang="ru-RU" dirty="0"/>
          </a:p>
        </p:txBody>
      </p:sp>
      <p:pic>
        <p:nvPicPr>
          <p:cNvPr id="1026" name="Picture 2" descr="File:Hujayra.jpg - Wikimedia Common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740" y="1317170"/>
            <a:ext cx="6234260" cy="349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176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115888"/>
            <a:ext cx="11669713" cy="6605587"/>
          </a:xfrm>
        </p:spPr>
        <p:txBody>
          <a:bodyPr>
            <a:normAutofit/>
          </a:bodyPr>
          <a:lstStyle/>
          <a:p>
            <a:pPr marL="914400" lvl="2" indent="0" algn="just">
              <a:buNone/>
            </a:pPr>
            <a:r>
              <a:rPr lang="ru-RU" sz="4000" dirty="0"/>
              <a:t>Ранг-</a:t>
            </a:r>
            <a:r>
              <a:rPr lang="ru-RU" sz="4000" dirty="0" err="1"/>
              <a:t>баранг</a:t>
            </a:r>
            <a:r>
              <a:rPr lang="ru-RU" sz="4000" dirty="0"/>
              <a:t> органик </a:t>
            </a:r>
            <a:r>
              <a:rPr lang="ru-RU" sz="4000" dirty="0" err="1"/>
              <a:t>оламда</a:t>
            </a:r>
            <a:r>
              <a:rPr lang="ru-RU" sz="4000" dirty="0"/>
              <a:t> </a:t>
            </a:r>
            <a:r>
              <a:rPr lang="ru-RU" sz="4000" dirty="0" err="1"/>
              <a:t>тирикликнинг</a:t>
            </a:r>
            <a:r>
              <a:rPr lang="ru-RU" sz="4000" dirty="0"/>
              <a:t> </a:t>
            </a:r>
            <a:r>
              <a:rPr lang="ru-RU" sz="4000" dirty="0" err="1">
                <a:solidFill>
                  <a:srgbClr val="FF0000"/>
                </a:solidFill>
              </a:rPr>
              <a:t>ҳужайравий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ва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ҳужайрасиз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/>
              <a:t>шакллари</a:t>
            </a:r>
            <a:r>
              <a:rPr lang="ru-RU" sz="4000" dirty="0"/>
              <a:t>  </a:t>
            </a:r>
            <a:r>
              <a:rPr lang="ru-RU" sz="4000" dirty="0" err="1"/>
              <a:t>тафовут</a:t>
            </a:r>
            <a:r>
              <a:rPr lang="ru-RU" sz="4000" dirty="0"/>
              <a:t>  </a:t>
            </a:r>
            <a:r>
              <a:rPr lang="ru-RU" sz="4000" dirty="0" err="1"/>
              <a:t>этади</a:t>
            </a:r>
            <a:r>
              <a:rPr lang="ru-RU" sz="4000" dirty="0"/>
              <a:t>.  </a:t>
            </a:r>
            <a:r>
              <a:rPr lang="ru-RU" sz="4000" dirty="0" err="1"/>
              <a:t>Ҳужайрасиз</a:t>
            </a:r>
            <a:r>
              <a:rPr lang="ru-RU" sz="4000" dirty="0"/>
              <a:t>  </a:t>
            </a:r>
            <a:r>
              <a:rPr lang="ru-RU" sz="4000" dirty="0" err="1"/>
              <a:t>шаклларига</a:t>
            </a:r>
            <a:r>
              <a:rPr lang="ru-RU" sz="4000" dirty="0"/>
              <a:t>  </a:t>
            </a:r>
            <a:r>
              <a:rPr lang="ru-RU" sz="4000" dirty="0" err="1"/>
              <a:t>Вируслар</a:t>
            </a:r>
            <a:r>
              <a:rPr lang="ru-RU" sz="4000" dirty="0"/>
              <a:t>  </a:t>
            </a:r>
            <a:r>
              <a:rPr lang="ru-RU" sz="4000" dirty="0" err="1"/>
              <a:t>киради</a:t>
            </a:r>
            <a:r>
              <a:rPr lang="ru-RU" sz="4000" dirty="0"/>
              <a:t>. </a:t>
            </a:r>
            <a:r>
              <a:rPr lang="ru-RU" sz="4000" dirty="0" err="1"/>
              <a:t>Вируслар</a:t>
            </a:r>
            <a:r>
              <a:rPr lang="ru-RU" sz="4000" dirty="0"/>
              <a:t> (лат. </a:t>
            </a:r>
            <a:r>
              <a:rPr lang="en-US" sz="4000" dirty="0"/>
              <a:t>virus-</a:t>
            </a:r>
            <a:r>
              <a:rPr lang="ru-RU" sz="4000" dirty="0" err="1"/>
              <a:t>заҳар</a:t>
            </a:r>
            <a:r>
              <a:rPr lang="ru-RU" sz="4000" dirty="0"/>
              <a:t>) </a:t>
            </a:r>
            <a:r>
              <a:rPr lang="ru-RU" sz="4000" dirty="0" err="1"/>
              <a:t>одамлар</a:t>
            </a:r>
            <a:r>
              <a:rPr lang="ru-RU" sz="4000" dirty="0"/>
              <a:t>, </a:t>
            </a:r>
            <a:r>
              <a:rPr lang="ru-RU" sz="4000" dirty="0" err="1"/>
              <a:t>ҳайвонлар</a:t>
            </a:r>
            <a:r>
              <a:rPr lang="ru-RU" sz="4000" dirty="0"/>
              <a:t>, </a:t>
            </a:r>
            <a:r>
              <a:rPr lang="ru-RU" sz="4000" dirty="0" err="1"/>
              <a:t>ўсимликлар</a:t>
            </a:r>
            <a:r>
              <a:rPr lang="ru-RU" sz="4000" dirty="0"/>
              <a:t> </a:t>
            </a:r>
            <a:r>
              <a:rPr lang="ru-RU" sz="4000" dirty="0" err="1"/>
              <a:t>ва</a:t>
            </a:r>
            <a:r>
              <a:rPr lang="ru-RU" sz="4000" dirty="0"/>
              <a:t> </a:t>
            </a:r>
            <a:r>
              <a:rPr lang="ru-RU" sz="4000" dirty="0" err="1"/>
              <a:t>бактерияларда</a:t>
            </a:r>
            <a:r>
              <a:rPr lang="ru-RU" sz="4000" dirty="0"/>
              <a:t> </a:t>
            </a:r>
            <a:r>
              <a:rPr lang="ru-RU" sz="4000" dirty="0" err="1"/>
              <a:t>юқумли</a:t>
            </a:r>
            <a:r>
              <a:rPr lang="ru-RU" sz="4000" dirty="0"/>
              <a:t>  </a:t>
            </a:r>
            <a:r>
              <a:rPr lang="ru-RU" sz="4000" dirty="0" err="1"/>
              <a:t>касалликларни</a:t>
            </a:r>
            <a:r>
              <a:rPr lang="ru-RU" sz="4000" dirty="0"/>
              <a:t>  </a:t>
            </a:r>
            <a:r>
              <a:rPr lang="ru-RU" sz="4000" dirty="0" err="1"/>
              <a:t>қўзғатувчи</a:t>
            </a:r>
            <a:r>
              <a:rPr lang="ru-RU" sz="4000" dirty="0"/>
              <a:t>  </a:t>
            </a:r>
            <a:r>
              <a:rPr lang="ru-RU" sz="4000" dirty="0" err="1"/>
              <a:t>жуда</a:t>
            </a:r>
            <a:r>
              <a:rPr lang="ru-RU" sz="4000" dirty="0"/>
              <a:t>  </a:t>
            </a:r>
            <a:r>
              <a:rPr lang="ru-RU" sz="4000" dirty="0" err="1"/>
              <a:t>майда</a:t>
            </a:r>
            <a:r>
              <a:rPr lang="ru-RU" sz="4000" dirty="0"/>
              <a:t>  </a:t>
            </a:r>
            <a:r>
              <a:rPr lang="ru-RU" sz="4000" dirty="0" err="1"/>
              <a:t>микроорганизмлардир</a:t>
            </a:r>
            <a:r>
              <a:rPr lang="ru-RU" sz="4000" dirty="0"/>
              <a:t>. </a:t>
            </a:r>
            <a:r>
              <a:rPr lang="ru-RU" sz="4000" dirty="0" err="1"/>
              <a:t>Вируслар</a:t>
            </a:r>
            <a:r>
              <a:rPr lang="ru-RU" sz="4000" dirty="0"/>
              <a:t>  </a:t>
            </a:r>
            <a:r>
              <a:rPr lang="ru-RU" sz="4000" dirty="0" err="1"/>
              <a:t>фақат</a:t>
            </a:r>
            <a:r>
              <a:rPr lang="ru-RU" sz="4000" dirty="0"/>
              <a:t>  </a:t>
            </a:r>
            <a:r>
              <a:rPr lang="ru-RU" sz="4000" dirty="0" err="1"/>
              <a:t>тирик</a:t>
            </a:r>
            <a:r>
              <a:rPr lang="ru-RU" sz="4000" dirty="0"/>
              <a:t>  </a:t>
            </a:r>
            <a:r>
              <a:rPr lang="ru-RU" sz="4000" dirty="0" err="1"/>
              <a:t>ҳужайраларда</a:t>
            </a:r>
            <a:r>
              <a:rPr lang="ru-RU" sz="4000" dirty="0"/>
              <a:t>  </a:t>
            </a:r>
            <a:r>
              <a:rPr lang="ru-RU" sz="4000" dirty="0" err="1"/>
              <a:t>яшашга</a:t>
            </a:r>
            <a:r>
              <a:rPr lang="ru-RU" sz="4000" dirty="0"/>
              <a:t>  </a:t>
            </a:r>
            <a:r>
              <a:rPr lang="ru-RU" sz="4000" dirty="0" err="1"/>
              <a:t>мослашган</a:t>
            </a:r>
            <a:r>
              <a:rPr lang="ru-RU" sz="4000" dirty="0"/>
              <a:t>.  </a:t>
            </a:r>
            <a:r>
              <a:rPr lang="ru-RU" sz="4000" dirty="0" err="1"/>
              <a:t>Табиатда</a:t>
            </a:r>
            <a:r>
              <a:rPr lang="ru-RU" sz="4000" dirty="0"/>
              <a:t>  </a:t>
            </a:r>
            <a:r>
              <a:rPr lang="ru-RU" sz="4000" dirty="0" err="1"/>
              <a:t>вирусли</a:t>
            </a:r>
            <a:r>
              <a:rPr lang="ru-RU" sz="4000" dirty="0"/>
              <a:t> </a:t>
            </a:r>
            <a:r>
              <a:rPr lang="ru-RU" sz="4000" dirty="0" err="1"/>
              <a:t>юқумли</a:t>
            </a:r>
            <a:r>
              <a:rPr lang="ru-RU" sz="4000" dirty="0"/>
              <a:t> </a:t>
            </a:r>
            <a:r>
              <a:rPr lang="ru-RU" sz="4000" dirty="0" err="1"/>
              <a:t>касалликлар</a:t>
            </a:r>
            <a:r>
              <a:rPr lang="ru-RU" sz="4000" dirty="0"/>
              <a:t> </a:t>
            </a:r>
            <a:r>
              <a:rPr lang="ru-RU" sz="4000" dirty="0" err="1"/>
              <a:t>кенг</a:t>
            </a:r>
            <a:r>
              <a:rPr lang="ru-RU" sz="4000" dirty="0"/>
              <a:t> </a:t>
            </a:r>
            <a:r>
              <a:rPr lang="ru-RU" sz="4000" dirty="0" err="1"/>
              <a:t>тарқалган</a:t>
            </a:r>
            <a:r>
              <a:rPr lang="ru-RU" sz="4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1623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1_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820</Words>
  <Application>Microsoft Office PowerPoint</Application>
  <PresentationFormat>Широкоэкранный</PresentationFormat>
  <Paragraphs>59</Paragraphs>
  <Slides>27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27</vt:i4>
      </vt:variant>
    </vt:vector>
  </HeadingPairs>
  <TitlesOfParts>
    <vt:vector size="46" baseType="lpstr">
      <vt:lpstr>Arial</vt:lpstr>
      <vt:lpstr>Calibri</vt:lpstr>
      <vt:lpstr>Calibri Light</vt:lpstr>
      <vt:lpstr>Open Sans</vt:lpstr>
      <vt:lpstr>Tahoma</vt:lpstr>
      <vt:lpstr>Times New Roman</vt:lpstr>
      <vt:lpstr>Wingdings</vt:lpstr>
      <vt:lpstr>Палитра</vt:lpstr>
      <vt:lpstr>1_Палитра</vt:lpstr>
      <vt:lpstr>2_Палитра</vt:lpstr>
      <vt:lpstr>3_Палитра</vt:lpstr>
      <vt:lpstr>5_Палитра</vt:lpstr>
      <vt:lpstr>6_Палитра</vt:lpstr>
      <vt:lpstr>7_Палитра</vt:lpstr>
      <vt:lpstr>8_Палитра</vt:lpstr>
      <vt:lpstr>9_Палитра</vt:lpstr>
      <vt:lpstr>10_Палитра</vt:lpstr>
      <vt:lpstr>11_Палитра</vt:lpstr>
      <vt:lpstr>Office Theme</vt:lpstr>
      <vt:lpstr>  Mavzu: HUJAYRA BIOLOGIYASI </vt:lpstr>
      <vt:lpstr>1-savol. Hujayraning tuzilishi va ahamiyati. </vt:lpstr>
      <vt:lpstr>Презентация PowerPoint</vt:lpstr>
      <vt:lpstr>Презентация PowerPoint</vt:lpstr>
      <vt:lpstr>Презентация PowerPoint</vt:lpstr>
      <vt:lpstr>            Ҳозирги кунда ҳужайра назариясининг асосий қоидалари қуйидагилардан иборат:  </vt:lpstr>
      <vt:lpstr>Ҳужайрани ўрганишнинг аҳамияти</vt:lpstr>
      <vt:lpstr>Hujayraning tuzilishi va ahamiyati.</vt:lpstr>
      <vt:lpstr>Презентация PowerPoint</vt:lpstr>
      <vt:lpstr>Ҳаётнинг ҳужайрасиз шакллари</vt:lpstr>
      <vt:lpstr>Вируслар ҳужайралар, ҳайвонлар, ўсимликлар, бактерияларда (бак­териофаглар) паразитлик қилиб кўп касалликларга сабабчи бўлади</vt:lpstr>
      <vt:lpstr>Eukariot hujayralarning tuzilishi</vt:lpstr>
      <vt:lpstr>Ҳужайра қобиғи</vt:lpstr>
      <vt:lpstr>Презентация PowerPoint</vt:lpstr>
      <vt:lpstr>Презентация PowerPoint</vt:lpstr>
      <vt:lpstr>                                      Ҳужайра органоидлари. </vt:lpstr>
      <vt:lpstr>Презентация PowerPoint</vt:lpstr>
      <vt:lpstr>Презентация PowerPoint</vt:lpstr>
      <vt:lpstr>Презентация PowerPoint</vt:lpstr>
      <vt:lpstr>Ribosomalarning asosiy vazifasi</vt:lpstr>
      <vt:lpstr>Презентация PowerPoint</vt:lpstr>
      <vt:lpstr>Презентация PowerPoint</vt:lpstr>
      <vt:lpstr>Hujayraning bo’linish sikli</vt:lpstr>
      <vt:lpstr>Mitoz fazalari. </vt:lpstr>
      <vt:lpstr> Meyoz fazalari: </vt:lpstr>
      <vt:lpstr>Meyoz bo’linish bosqichlari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MODUL-2: HUJAYRA BIOLOGIYASI </dc:title>
  <dc:creator>AliCom</dc:creator>
  <cp:lastModifiedBy>AliCom</cp:lastModifiedBy>
  <cp:revision>31</cp:revision>
  <dcterms:created xsi:type="dcterms:W3CDTF">2023-09-05T06:16:58Z</dcterms:created>
  <dcterms:modified xsi:type="dcterms:W3CDTF">2026-06-28T07:50:12Z</dcterms:modified>
</cp:coreProperties>
</file>