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8" r:id="rId3"/>
    <p:sldId id="284" r:id="rId4"/>
    <p:sldId id="285" r:id="rId5"/>
    <p:sldId id="259" r:id="rId6"/>
    <p:sldId id="260" r:id="rId7"/>
    <p:sldId id="286" r:id="rId8"/>
    <p:sldId id="287" r:id="rId9"/>
    <p:sldId id="289" r:id="rId10"/>
    <p:sldId id="292" r:id="rId11"/>
    <p:sldId id="290" r:id="rId12"/>
    <p:sldId id="291" r:id="rId13"/>
    <p:sldId id="261" r:id="rId14"/>
    <p:sldId id="262" r:id="rId15"/>
    <p:sldId id="263" r:id="rId16"/>
    <p:sldId id="264" r:id="rId17"/>
    <p:sldId id="280"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6CA9956C-9A75-47A1-BF93-905E246395BE}" type="datetimeFigureOut">
              <a:rPr lang="ru-RU" smtClean="0"/>
              <a:t>24.11.2019</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3C16FD25-3652-470E-9E94-418975DBAE96}"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Объект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6CA9956C-9A75-47A1-BF93-905E246395BE}" type="datetimeFigureOut">
              <a:rPr lang="ru-RU" smtClean="0"/>
              <a:t>24.11.2019</a:t>
            </a:fld>
            <a:endParaRPr lang="ru-RU"/>
          </a:p>
        </p:txBody>
      </p:sp>
      <p:sp>
        <p:nvSpPr>
          <p:cNvPr id="9" name="Номер слайда 8"/>
          <p:cNvSpPr>
            <a:spLocks noGrp="1"/>
          </p:cNvSpPr>
          <p:nvPr>
            <p:ph type="sldNum" sz="quarter" idx="15"/>
          </p:nvPr>
        </p:nvSpPr>
        <p:spPr/>
        <p:txBody>
          <a:bodyPr rtlCol="0"/>
          <a:lstStyle/>
          <a:p>
            <a:fld id="{3C16FD25-3652-470E-9E94-418975DBAE96}"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6CA9956C-9A75-47A1-BF93-905E246395BE}" type="datetimeFigureOut">
              <a:rPr lang="ru-RU" smtClean="0"/>
              <a:t>24.11.2019</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3C16FD25-3652-470E-9E94-418975DBAE96}"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6CA9956C-9A75-47A1-BF93-905E246395BE}" type="datetimeFigureOut">
              <a:rPr lang="ru-RU" smtClean="0"/>
              <a:t>24.11.2019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C16FD25-3652-470E-9E94-418975DBAE96}" type="slidenum">
              <a:rPr lang="ru-RU" smtClean="0"/>
              <a:t>‹#›</a:t>
            </a:fld>
            <a:endParaRPr lang="ru-RU"/>
          </a:p>
        </p:txBody>
      </p:sp>
      <p:sp>
        <p:nvSpPr>
          <p:cNvPr id="9" name="Объект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Объект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6CA9956C-9A75-47A1-BF93-905E246395BE}" type="datetimeFigureOut">
              <a:rPr lang="ru-RU" smtClean="0"/>
              <a:t>24.11.2019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C16FD25-3652-470E-9E94-418975DBAE96}" type="slidenum">
              <a:rPr lang="ru-RU" smtClean="0"/>
              <a:t>‹#›</a:t>
            </a:fld>
            <a:endParaRPr lang="ru-RU"/>
          </a:p>
        </p:txBody>
      </p:sp>
      <p:sp>
        <p:nvSpPr>
          <p:cNvPr id="11" name="Объект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6CA9956C-9A75-47A1-BF93-905E246395BE}" type="datetimeFigureOut">
              <a:rPr lang="ru-RU" smtClean="0"/>
              <a:t>24.11.2019</a:t>
            </a:fld>
            <a:endParaRPr lang="ru-RU"/>
          </a:p>
        </p:txBody>
      </p:sp>
      <p:sp>
        <p:nvSpPr>
          <p:cNvPr id="7" name="Номер слайда 6"/>
          <p:cNvSpPr>
            <a:spLocks noGrp="1"/>
          </p:cNvSpPr>
          <p:nvPr>
            <p:ph type="sldNum" sz="quarter" idx="11"/>
          </p:nvPr>
        </p:nvSpPr>
        <p:spPr/>
        <p:txBody>
          <a:bodyPr rtlCol="0"/>
          <a:lstStyle/>
          <a:p>
            <a:fld id="{3C16FD25-3652-470E-9E94-418975DBAE96}"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CA9956C-9A75-47A1-BF93-905E246395BE}" type="datetimeFigureOut">
              <a:rPr lang="ru-RU" smtClean="0"/>
              <a:t>24.11.2019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C16FD25-3652-470E-9E94-418975DBAE9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Объект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6CA9956C-9A75-47A1-BF93-905E246395BE}" type="datetimeFigureOut">
              <a:rPr lang="ru-RU" smtClean="0"/>
              <a:t>24.11.2019</a:t>
            </a:fld>
            <a:endParaRPr lang="ru-RU"/>
          </a:p>
        </p:txBody>
      </p:sp>
      <p:sp>
        <p:nvSpPr>
          <p:cNvPr id="22" name="Номер слайда 21"/>
          <p:cNvSpPr>
            <a:spLocks noGrp="1"/>
          </p:cNvSpPr>
          <p:nvPr>
            <p:ph type="sldNum" sz="quarter" idx="15"/>
          </p:nvPr>
        </p:nvSpPr>
        <p:spPr/>
        <p:txBody>
          <a:bodyPr rtlCol="0"/>
          <a:lstStyle/>
          <a:p>
            <a:fld id="{3C16FD25-3652-470E-9E94-418975DBAE96}"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6CA9956C-9A75-47A1-BF93-905E246395BE}" type="datetimeFigureOut">
              <a:rPr lang="ru-RU" smtClean="0"/>
              <a:t>24.11.2019</a:t>
            </a:fld>
            <a:endParaRPr lang="ru-RU"/>
          </a:p>
        </p:txBody>
      </p:sp>
      <p:sp>
        <p:nvSpPr>
          <p:cNvPr id="18" name="Номер слайда 17"/>
          <p:cNvSpPr>
            <a:spLocks noGrp="1"/>
          </p:cNvSpPr>
          <p:nvPr>
            <p:ph type="sldNum" sz="quarter" idx="11"/>
          </p:nvPr>
        </p:nvSpPr>
        <p:spPr/>
        <p:txBody>
          <a:bodyPr rtlCol="0"/>
          <a:lstStyle/>
          <a:p>
            <a:fld id="{3C16FD25-3652-470E-9E94-418975DBAE96}"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CA9956C-9A75-47A1-BF93-905E246395BE}" type="datetimeFigureOut">
              <a:rPr lang="ru-RU" smtClean="0"/>
              <a:t>24.11.2019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16FD25-3652-470E-9E94-418975DBAE9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CA9956C-9A75-47A1-BF93-905E246395BE}" type="datetimeFigureOut">
              <a:rPr lang="ru-RU" smtClean="0"/>
              <a:t>24.11.2019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16FD25-3652-470E-9E94-418975DBAE9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CA9956C-9A75-47A1-BF93-905E246395BE}" type="datetimeFigureOut">
              <a:rPr lang="ru-RU" smtClean="0"/>
              <a:t>24.11.2019</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C16FD25-3652-470E-9E94-418975DBAE9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97081" y="612376"/>
            <a:ext cx="5958408" cy="1229522"/>
          </a:xfrm>
        </p:spPr>
        <p:txBody>
          <a:bodyPr>
            <a:normAutofit/>
          </a:bodyPr>
          <a:lstStyle/>
          <a:p>
            <a:r>
              <a:rPr lang="en-US" sz="3600" dirty="0" err="1" smtClean="0">
                <a:solidFill>
                  <a:schemeClr val="tx1"/>
                </a:solidFill>
                <a:latin typeface="Times New Roman" pitchFamily="18" charset="0"/>
                <a:cs typeface="Times New Roman" pitchFamily="18" charset="0"/>
              </a:rPr>
              <a:t>Qoqio’tkabilar</a:t>
            </a:r>
            <a:r>
              <a:rPr lang="en-US" sz="3600" dirty="0" smtClean="0">
                <a:solidFill>
                  <a:schemeClr val="tx1"/>
                </a:solidFill>
                <a:latin typeface="Times New Roman" pitchFamily="18" charset="0"/>
                <a:cs typeface="Times New Roman" pitchFamily="18" charset="0"/>
              </a:rPr>
              <a:t> (</a:t>
            </a:r>
            <a:r>
              <a:rPr lang="en-US" sz="3600" b="0" i="1" dirty="0" err="1" smtClean="0">
                <a:solidFill>
                  <a:schemeClr val="tx1"/>
                </a:solidFill>
                <a:latin typeface="Times New Roman" pitchFamily="18" charset="0"/>
                <a:cs typeface="Times New Roman" pitchFamily="18" charset="0"/>
              </a:rPr>
              <a:t>asteridae</a:t>
            </a:r>
            <a:r>
              <a:rPr lang="en-US" sz="3600" dirty="0" smtClean="0">
                <a:solidFill>
                  <a:schemeClr val="tx1"/>
                </a:solidFill>
                <a:latin typeface="Times New Roman" pitchFamily="18" charset="0"/>
                <a:cs typeface="Times New Roman" pitchFamily="18" charset="0"/>
              </a:rPr>
              <a:t>) </a:t>
            </a:r>
            <a:r>
              <a:rPr lang="en-US" sz="3600" dirty="0" err="1" smtClean="0">
                <a:solidFill>
                  <a:schemeClr val="tx1"/>
                </a:solidFill>
                <a:latin typeface="Times New Roman" pitchFamily="18" charset="0"/>
                <a:cs typeface="Times New Roman" pitchFamily="18" charset="0"/>
              </a:rPr>
              <a:t>kichik</a:t>
            </a:r>
            <a:r>
              <a:rPr lang="en-US" sz="3600" dirty="0" smtClean="0">
                <a:solidFill>
                  <a:schemeClr val="tx1"/>
                </a:solidFill>
                <a:latin typeface="Times New Roman" pitchFamily="18" charset="0"/>
                <a:cs typeface="Times New Roman" pitchFamily="18" charset="0"/>
              </a:rPr>
              <a:t> </a:t>
            </a:r>
            <a:r>
              <a:rPr lang="en-US" sz="3600" dirty="0" err="1" smtClean="0">
                <a:solidFill>
                  <a:schemeClr val="tx1"/>
                </a:solidFill>
                <a:latin typeface="Times New Roman" pitchFamily="18" charset="0"/>
                <a:cs typeface="Times New Roman" pitchFamily="18" charset="0"/>
              </a:rPr>
              <a:t>ajdodchasi</a:t>
            </a:r>
            <a:endParaRPr lang="ru-RU" sz="3600" dirty="0">
              <a:solidFill>
                <a:schemeClr val="tx1"/>
              </a:solidFill>
              <a:latin typeface="Times New Roman" pitchFamily="18" charset="0"/>
              <a:cs typeface="Times New Roman" pitchFamily="18" charset="0"/>
            </a:endParaRPr>
          </a:p>
        </p:txBody>
      </p:sp>
      <p:sp>
        <p:nvSpPr>
          <p:cNvPr id="4" name="Объект 2"/>
          <p:cNvSpPr txBox="1">
            <a:spLocks/>
          </p:cNvSpPr>
          <p:nvPr/>
        </p:nvSpPr>
        <p:spPr>
          <a:xfrm>
            <a:off x="13852" y="1988840"/>
            <a:ext cx="8806620" cy="2664296"/>
          </a:xfrm>
          <a:prstGeom prst="rect">
            <a:avLst/>
          </a:prstGeom>
        </p:spPr>
        <p:txBody>
          <a:bodyPr vert="horz">
            <a:normAutofit/>
          </a:bodyPr>
          <a:lstStyle>
            <a:lvl1pPr marL="0" indent="0" algn="l" rtl="0" eaLnBrk="1" latinLnBrk="0" hangingPunct="1">
              <a:spcBef>
                <a:spcPts val="600"/>
              </a:spcBef>
              <a:buClr>
                <a:schemeClr val="accent1"/>
              </a:buClr>
              <a:buSzPct val="70000"/>
              <a:buFont typeface="Wingdings"/>
              <a:buNone/>
              <a:defRPr kumimoji="0" sz="1800" b="1" kern="1200">
                <a:solidFill>
                  <a:schemeClr val="tx2"/>
                </a:solidFill>
                <a:latin typeface="+mn-lt"/>
                <a:ea typeface="+mn-ea"/>
                <a:cs typeface="+mn-cs"/>
              </a:defRPr>
            </a:lvl1pPr>
            <a:lvl2pPr marL="457200" indent="0" algn="ctr" rtl="0" eaLnBrk="1" latinLnBrk="0" hangingPunct="1">
              <a:spcBef>
                <a:spcPct val="20000"/>
              </a:spcBef>
              <a:buClr>
                <a:schemeClr val="accent1"/>
              </a:buClr>
              <a:buSzPct val="80000"/>
              <a:buFont typeface="Wingdings 2"/>
              <a:buNone/>
              <a:defRPr kumimoji="0" sz="2100" kern="1200">
                <a:solidFill>
                  <a:schemeClr val="tx1"/>
                </a:solidFill>
                <a:latin typeface="+mn-lt"/>
                <a:ea typeface="+mn-ea"/>
                <a:cs typeface="+mn-cs"/>
              </a:defRPr>
            </a:lvl2pPr>
            <a:lvl3pPr marL="914400" indent="0" algn="ctr" rtl="0" eaLnBrk="1" latinLnBrk="0" hangingPunct="1">
              <a:spcBef>
                <a:spcPct val="20000"/>
              </a:spcBef>
              <a:buClr>
                <a:schemeClr val="accent1">
                  <a:shade val="75000"/>
                </a:schemeClr>
              </a:buClr>
              <a:buSzPct val="60000"/>
              <a:buFont typeface="Wingdings"/>
              <a:buNone/>
              <a:defRPr kumimoji="0" sz="1800" kern="1200">
                <a:solidFill>
                  <a:schemeClr val="tx1"/>
                </a:solidFill>
                <a:latin typeface="+mn-lt"/>
                <a:ea typeface="+mn-ea"/>
                <a:cs typeface="+mn-cs"/>
              </a:defRPr>
            </a:lvl3pPr>
            <a:lvl4pPr marL="1371600" indent="0" algn="ctr" rtl="0" eaLnBrk="1" latinLnBrk="0" hangingPunct="1">
              <a:spcBef>
                <a:spcPct val="20000"/>
              </a:spcBef>
              <a:buClr>
                <a:schemeClr val="accent1">
                  <a:tint val="60000"/>
                </a:schemeClr>
              </a:buClr>
              <a:buSzPct val="60000"/>
              <a:buFont typeface="Wingdings"/>
              <a:buNone/>
              <a:defRPr kumimoji="0" sz="1800" kern="1200">
                <a:solidFill>
                  <a:schemeClr val="tx1"/>
                </a:solidFill>
                <a:latin typeface="+mn-lt"/>
                <a:ea typeface="+mn-ea"/>
                <a:cs typeface="+mn-cs"/>
              </a:defRPr>
            </a:lvl4pPr>
            <a:lvl5pPr marL="1828800" indent="0" algn="ctr" rtl="0" eaLnBrk="1" latinLnBrk="0" hangingPunct="1">
              <a:spcBef>
                <a:spcPct val="20000"/>
              </a:spcBef>
              <a:buClr>
                <a:schemeClr val="accent2">
                  <a:tint val="60000"/>
                </a:schemeClr>
              </a:buClr>
              <a:buSzPct val="68000"/>
              <a:buFont typeface="Wingdings 2"/>
              <a:buNone/>
              <a:defRPr kumimoji="0" sz="1600" kern="1200">
                <a:solidFill>
                  <a:schemeClr val="tx1"/>
                </a:solidFill>
                <a:latin typeface="+mn-lt"/>
                <a:ea typeface="+mn-ea"/>
                <a:cs typeface="+mn-cs"/>
              </a:defRPr>
            </a:lvl5pPr>
            <a:lvl6pPr marL="2286000" indent="0" algn="ctr" rtl="0" eaLnBrk="1" latinLnBrk="0" hangingPunct="1">
              <a:spcBef>
                <a:spcPct val="20000"/>
              </a:spcBef>
              <a:buClr>
                <a:schemeClr val="accent1"/>
              </a:buClr>
              <a:buNone/>
              <a:defRPr kumimoji="0" sz="1600" kern="1200">
                <a:solidFill>
                  <a:schemeClr val="tx2"/>
                </a:solidFill>
                <a:latin typeface="+mn-lt"/>
                <a:ea typeface="+mn-ea"/>
                <a:cs typeface="+mn-cs"/>
              </a:defRPr>
            </a:lvl6pPr>
            <a:lvl7pPr marL="2743200" indent="0" algn="ctr" rtl="0" eaLnBrk="1" latinLnBrk="0" hangingPunct="1">
              <a:spcBef>
                <a:spcPct val="20000"/>
              </a:spcBef>
              <a:buClr>
                <a:schemeClr val="accent1">
                  <a:tint val="60000"/>
                </a:schemeClr>
              </a:buClr>
              <a:buSzPct val="60000"/>
              <a:buFont typeface="Wingdings"/>
              <a:buNone/>
              <a:defRPr kumimoji="0" sz="1400" kern="1200" baseline="0">
                <a:solidFill>
                  <a:schemeClr val="tx2"/>
                </a:solidFill>
                <a:latin typeface="+mn-lt"/>
                <a:ea typeface="+mn-ea"/>
                <a:cs typeface="+mn-cs"/>
              </a:defRPr>
            </a:lvl7pPr>
            <a:lvl8pPr marL="3200400" indent="0" algn="ctr" rtl="0" eaLnBrk="1" latinLnBrk="0" hangingPunct="1">
              <a:spcBef>
                <a:spcPct val="20000"/>
              </a:spcBef>
              <a:buClr>
                <a:schemeClr val="accent2"/>
              </a:buClr>
              <a:buNone/>
              <a:defRPr kumimoji="0" sz="1400" kern="1200" cap="small" baseline="0">
                <a:solidFill>
                  <a:schemeClr val="tx2"/>
                </a:solidFill>
                <a:latin typeface="+mn-lt"/>
                <a:ea typeface="+mn-ea"/>
                <a:cs typeface="+mn-cs"/>
              </a:defRPr>
            </a:lvl8pPr>
            <a:lvl9pPr marL="3657600" indent="0" algn="ctr" rtl="0" eaLnBrk="1" latinLnBrk="0" hangingPunct="1">
              <a:spcBef>
                <a:spcPct val="20000"/>
              </a:spcBef>
              <a:buClr>
                <a:schemeClr val="accent1">
                  <a:shade val="75000"/>
                </a:schemeClr>
              </a:buClr>
              <a:buNone/>
              <a:defRPr kumimoji="0" sz="1400" kern="1200" baseline="0">
                <a:solidFill>
                  <a:schemeClr val="tx2"/>
                </a:solidFill>
                <a:latin typeface="+mn-lt"/>
                <a:ea typeface="+mn-ea"/>
                <a:cs typeface="+mn-cs"/>
              </a:defRPr>
            </a:lvl9pPr>
          </a:lstStyle>
          <a:p>
            <a:pPr algn="ctr"/>
            <a:r>
              <a:rPr lang="en-US" sz="3000" dirty="0" err="1" smtClean="0">
                <a:solidFill>
                  <a:schemeClr val="tx1"/>
                </a:solidFill>
                <a:latin typeface="Times New Roman" pitchFamily="18" charset="0"/>
                <a:cs typeface="Times New Roman" pitchFamily="18" charset="0"/>
              </a:rPr>
              <a:t>Reja</a:t>
            </a:r>
            <a:r>
              <a:rPr lang="en-US" sz="3000" dirty="0" smtClean="0">
                <a:solidFill>
                  <a:schemeClr val="tx1"/>
                </a:solidFill>
                <a:latin typeface="Times New Roman" pitchFamily="18" charset="0"/>
                <a:cs typeface="Times New Roman" pitchFamily="18" charset="0"/>
              </a:rPr>
              <a:t>: </a:t>
            </a:r>
          </a:p>
          <a:p>
            <a:r>
              <a:rPr lang="uz-Cyrl-UZ" sz="3000" dirty="0" smtClean="0">
                <a:solidFill>
                  <a:schemeClr val="tx1"/>
                </a:solidFill>
                <a:latin typeface="Times New Roman" pitchFamily="18" charset="0"/>
                <a:cs typeface="Times New Roman" pitchFamily="18" charset="0"/>
              </a:rPr>
              <a:t>Qoqio‘tnamolar qabilasi.</a:t>
            </a:r>
            <a:endParaRPr lang="ru-RU" sz="3000" dirty="0" smtClean="0">
              <a:solidFill>
                <a:schemeClr val="tx1"/>
              </a:solidFill>
              <a:latin typeface="Times New Roman" pitchFamily="18" charset="0"/>
              <a:cs typeface="Times New Roman" pitchFamily="18" charset="0"/>
            </a:endParaRPr>
          </a:p>
          <a:p>
            <a:r>
              <a:rPr lang="uz-Cyrl-UZ" sz="3000" dirty="0" smtClean="0">
                <a:solidFill>
                  <a:schemeClr val="tx1"/>
                </a:solidFill>
                <a:latin typeface="Times New Roman" pitchFamily="18" charset="0"/>
                <a:cs typeface="Times New Roman" pitchFamily="18" charset="0"/>
              </a:rPr>
              <a:t>Qo‘ng‘iroqgulnamolar qabilalari. </a:t>
            </a:r>
            <a:endParaRPr lang="ru-RU" sz="3000" dirty="0" smtClean="0">
              <a:solidFill>
                <a:schemeClr val="tx1"/>
              </a:solidFill>
              <a:latin typeface="Times New Roman" pitchFamily="18" charset="0"/>
              <a:cs typeface="Times New Roman" pitchFamily="18" charset="0"/>
            </a:endParaRPr>
          </a:p>
          <a:p>
            <a:r>
              <a:rPr lang="uz-Cyrl-UZ" sz="3000" dirty="0" smtClean="0">
                <a:solidFill>
                  <a:schemeClr val="tx1"/>
                </a:solidFill>
                <a:latin typeface="Times New Roman" pitchFamily="18" charset="0"/>
                <a:cs typeface="Times New Roman" pitchFamily="18" charset="0"/>
              </a:rPr>
              <a:t>Qoqio‘tdoshlar oilasi turkumlari va asosiy vakillari.</a:t>
            </a:r>
            <a:endParaRPr lang="ru-RU" sz="3000" dirty="0" smtClean="0">
              <a:solidFill>
                <a:schemeClr val="tx1"/>
              </a:solidFill>
              <a:latin typeface="Times New Roman" pitchFamily="18" charset="0"/>
              <a:cs typeface="Times New Roman" pitchFamily="18" charset="0"/>
            </a:endParaRPr>
          </a:p>
          <a:p>
            <a:endParaRPr lang="ru-RU" dirty="0"/>
          </a:p>
        </p:txBody>
      </p:sp>
      <p:pic>
        <p:nvPicPr>
          <p:cNvPr id="9218" name="Picture 2" descr="Taraxacum monochlamydeu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50" y="0"/>
            <a:ext cx="2688431"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2207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490066"/>
          </a:xfrm>
        </p:spPr>
        <p:txBody>
          <a:bodyPr>
            <a:normAutofit/>
          </a:bodyPr>
          <a:lstStyle/>
          <a:p>
            <a:pPr algn="ctr"/>
            <a:r>
              <a:rPr lang="en-US" sz="2600" b="1" dirty="0" err="1" smtClean="0">
                <a:solidFill>
                  <a:schemeClr val="tx1"/>
                </a:solidFill>
                <a:latin typeface="Times New Roman" pitchFamily="18" charset="0"/>
                <a:cs typeface="Times New Roman" pitchFamily="18" charset="0"/>
              </a:rPr>
              <a:t>Qoqio’tkabilar</a:t>
            </a:r>
            <a:r>
              <a:rPr lang="en-US" sz="2600" b="1" dirty="0" smtClean="0">
                <a:solidFill>
                  <a:schemeClr val="tx1"/>
                </a:solidFill>
                <a:latin typeface="Times New Roman" pitchFamily="18" charset="0"/>
                <a:cs typeface="Times New Roman" pitchFamily="18" charset="0"/>
              </a:rPr>
              <a:t> (</a:t>
            </a:r>
            <a:r>
              <a:rPr lang="en-US" sz="2600" b="1" i="1" dirty="0" err="1" smtClean="0">
                <a:solidFill>
                  <a:schemeClr val="tx1"/>
                </a:solidFill>
                <a:latin typeface="Times New Roman" pitchFamily="18" charset="0"/>
                <a:cs typeface="Times New Roman" pitchFamily="18" charset="0"/>
              </a:rPr>
              <a:t>asteridae</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kichik</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ajdodi</a:t>
            </a:r>
            <a:endParaRPr lang="ru-RU" sz="2600" b="1"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457200" y="836712"/>
            <a:ext cx="7931224" cy="5637240"/>
          </a:xfrm>
        </p:spPr>
        <p:txBody>
          <a:bodyPr>
            <a:normAutofit fontScale="92500" lnSpcReduction="10000"/>
          </a:bodyPr>
          <a:lstStyle/>
          <a:p>
            <a:pPr marL="0" indent="176213" algn="just">
              <a:buNone/>
            </a:pPr>
            <a:r>
              <a:rPr lang="uz-Cyrl-UZ" b="1" dirty="0"/>
              <a:t>Qoqio‘tkabilar </a:t>
            </a:r>
            <a:r>
              <a:rPr lang="en-US" b="1" dirty="0" smtClean="0"/>
              <a:t>(</a:t>
            </a:r>
            <a:r>
              <a:rPr lang="en-US" b="1" i="1" dirty="0" err="1" smtClean="0"/>
              <a:t>asteride</a:t>
            </a:r>
            <a:r>
              <a:rPr lang="en-US" b="1" dirty="0" smtClean="0"/>
              <a:t>) </a:t>
            </a:r>
            <a:r>
              <a:rPr lang="uz-Cyrl-UZ" dirty="0" smtClean="0"/>
              <a:t>ajdodchasi </a:t>
            </a:r>
            <a:r>
              <a:rPr lang="uz-Cyrl-UZ" dirty="0"/>
              <a:t>ikki pallalilar ajdodining ajdodchalari orasida eng kattasi hisoblanadi. </a:t>
            </a:r>
            <a:r>
              <a:rPr lang="en-US" dirty="0" err="1" smtClean="0"/>
              <a:t>Yer</a:t>
            </a:r>
            <a:r>
              <a:rPr lang="en-US" dirty="0" smtClean="0"/>
              <a:t> </a:t>
            </a:r>
            <a:r>
              <a:rPr lang="en-US" dirty="0" err="1" smtClean="0"/>
              <a:t>sharining</a:t>
            </a:r>
            <a:r>
              <a:rPr lang="en-US" dirty="0" smtClean="0"/>
              <a:t> </a:t>
            </a:r>
            <a:r>
              <a:rPr lang="en-US" dirty="0" err="1" smtClean="0"/>
              <a:t>hamma</a:t>
            </a:r>
            <a:r>
              <a:rPr lang="en-US" dirty="0" smtClean="0"/>
              <a:t> </a:t>
            </a:r>
            <a:r>
              <a:rPr lang="en-US" dirty="0" err="1" smtClean="0"/>
              <a:t>qit’alarida</a:t>
            </a:r>
            <a:r>
              <a:rPr lang="en-US" dirty="0" smtClean="0"/>
              <a:t> </a:t>
            </a:r>
            <a:r>
              <a:rPr lang="en-US" dirty="0" err="1" smtClean="0"/>
              <a:t>tarqalgan</a:t>
            </a:r>
            <a:r>
              <a:rPr lang="en-US" dirty="0" smtClean="0"/>
              <a:t> </a:t>
            </a:r>
            <a:r>
              <a:rPr lang="en-US" dirty="0" err="1" smtClean="0"/>
              <a:t>bo’lib</a:t>
            </a:r>
            <a:r>
              <a:rPr lang="en-US" dirty="0" smtClean="0"/>
              <a:t>, </a:t>
            </a:r>
            <a:r>
              <a:rPr lang="uz-Cyrl-UZ" dirty="0"/>
              <a:t>ular asosan o‘t o‘simliklar, ba’zan chala buta, buta va daraxtalardir. </a:t>
            </a:r>
            <a:endParaRPr lang="en-US" dirty="0" smtClean="0"/>
          </a:p>
          <a:p>
            <a:pPr marL="0" indent="176213" algn="just">
              <a:buNone/>
            </a:pPr>
            <a:r>
              <a:rPr lang="en-US" dirty="0" err="1" smtClean="0"/>
              <a:t>Barglari</a:t>
            </a:r>
            <a:r>
              <a:rPr lang="en-US" dirty="0" smtClean="0"/>
              <a:t>  </a:t>
            </a:r>
            <a:r>
              <a:rPr lang="en-US" dirty="0" err="1" smtClean="0"/>
              <a:t>qarama-qarshi</a:t>
            </a:r>
            <a:r>
              <a:rPr lang="en-US" dirty="0" smtClean="0"/>
              <a:t>, </a:t>
            </a:r>
            <a:r>
              <a:rPr lang="en-US" dirty="0" err="1" smtClean="0"/>
              <a:t>navbatlashib</a:t>
            </a:r>
            <a:r>
              <a:rPr lang="en-US" dirty="0" smtClean="0"/>
              <a:t>, </a:t>
            </a:r>
            <a:r>
              <a:rPr lang="en-US" dirty="0" err="1" smtClean="0"/>
              <a:t>ayrim</a:t>
            </a:r>
            <a:r>
              <a:rPr lang="en-US" dirty="0" smtClean="0"/>
              <a:t> </a:t>
            </a:r>
            <a:r>
              <a:rPr lang="en-US" dirty="0" err="1" smtClean="0"/>
              <a:t>hollarda</a:t>
            </a:r>
            <a:r>
              <a:rPr lang="en-US" dirty="0" smtClean="0"/>
              <a:t> </a:t>
            </a:r>
            <a:r>
              <a:rPr lang="en-US" dirty="0" err="1" smtClean="0"/>
              <a:t>halqa</a:t>
            </a:r>
            <a:r>
              <a:rPr lang="en-US" dirty="0" smtClean="0"/>
              <a:t> </a:t>
            </a:r>
            <a:r>
              <a:rPr lang="en-US" dirty="0" err="1" smtClean="0"/>
              <a:t>hosil</a:t>
            </a:r>
            <a:r>
              <a:rPr lang="en-US" dirty="0" smtClean="0"/>
              <a:t> </a:t>
            </a:r>
            <a:r>
              <a:rPr lang="en-US" dirty="0" err="1" smtClean="0"/>
              <a:t>qilib</a:t>
            </a:r>
            <a:r>
              <a:rPr lang="en-US" dirty="0" smtClean="0"/>
              <a:t> </a:t>
            </a:r>
            <a:r>
              <a:rPr lang="en-US" dirty="0" err="1" smtClean="0"/>
              <a:t>o’rnashadi</a:t>
            </a:r>
            <a:r>
              <a:rPr lang="en-US" dirty="0" smtClean="0"/>
              <a:t>. </a:t>
            </a:r>
            <a:r>
              <a:rPr lang="en-US" dirty="0" err="1" smtClean="0"/>
              <a:t>Oddiy</a:t>
            </a:r>
            <a:r>
              <a:rPr lang="en-US" dirty="0" smtClean="0"/>
              <a:t>, </a:t>
            </a:r>
            <a:r>
              <a:rPr lang="en-US" dirty="0" err="1" smtClean="0"/>
              <a:t>butun</a:t>
            </a:r>
            <a:r>
              <a:rPr lang="en-US" dirty="0" smtClean="0"/>
              <a:t>, </a:t>
            </a:r>
            <a:r>
              <a:rPr lang="en-US" dirty="0" err="1" smtClean="0"/>
              <a:t>barg</a:t>
            </a:r>
            <a:r>
              <a:rPr lang="en-US" dirty="0" smtClean="0"/>
              <a:t> </a:t>
            </a:r>
            <a:r>
              <a:rPr lang="en-US" dirty="0" err="1" smtClean="0"/>
              <a:t>yaprog’i</a:t>
            </a:r>
            <a:r>
              <a:rPr lang="en-US" dirty="0" smtClean="0"/>
              <a:t> </a:t>
            </a:r>
            <a:r>
              <a:rPr lang="en-US" dirty="0" err="1" smtClean="0"/>
              <a:t>shakli</a:t>
            </a:r>
            <a:r>
              <a:rPr lang="en-US" dirty="0" smtClean="0"/>
              <a:t> </a:t>
            </a:r>
            <a:r>
              <a:rPr lang="en-US" dirty="0" err="1" smtClean="0"/>
              <a:t>va</a:t>
            </a:r>
            <a:r>
              <a:rPr lang="en-US" dirty="0" smtClean="0"/>
              <a:t> </a:t>
            </a:r>
            <a:r>
              <a:rPr lang="en-US" dirty="0" err="1" smtClean="0"/>
              <a:t>o’lchamlari</a:t>
            </a:r>
            <a:r>
              <a:rPr lang="en-US" dirty="0" smtClean="0"/>
              <a:t> </a:t>
            </a:r>
            <a:r>
              <a:rPr lang="en-US" dirty="0" err="1" smtClean="0"/>
              <a:t>xilma-xil</a:t>
            </a:r>
            <a:r>
              <a:rPr lang="en-US" dirty="0" smtClean="0"/>
              <a:t>, </a:t>
            </a:r>
            <a:r>
              <a:rPr lang="en-US" dirty="0" err="1" smtClean="0"/>
              <a:t>yonbargchasiz</a:t>
            </a:r>
            <a:r>
              <a:rPr lang="en-US" dirty="0" smtClean="0"/>
              <a:t>. </a:t>
            </a:r>
            <a:r>
              <a:rPr lang="en-US" dirty="0" err="1" smtClean="0"/>
              <a:t>Ayrim</a:t>
            </a:r>
            <a:r>
              <a:rPr lang="en-US" dirty="0" smtClean="0"/>
              <a:t> </a:t>
            </a:r>
            <a:r>
              <a:rPr lang="en-US" dirty="0" err="1" smtClean="0"/>
              <a:t>hollarda</a:t>
            </a:r>
            <a:r>
              <a:rPr lang="en-US" dirty="0" smtClean="0"/>
              <a:t> </a:t>
            </a:r>
            <a:r>
              <a:rPr lang="en-US" dirty="0" err="1" smtClean="0"/>
              <a:t>reduksiyaga</a:t>
            </a:r>
            <a:r>
              <a:rPr lang="en-US" dirty="0" smtClean="0"/>
              <a:t> </a:t>
            </a:r>
            <a:r>
              <a:rPr lang="en-US" dirty="0" err="1" smtClean="0"/>
              <a:t>uchragan</a:t>
            </a:r>
            <a:r>
              <a:rPr lang="en-US" dirty="0" smtClean="0"/>
              <a:t>.</a:t>
            </a:r>
          </a:p>
          <a:p>
            <a:pPr marL="0" indent="176213" algn="just">
              <a:buNone/>
            </a:pPr>
            <a:r>
              <a:rPr lang="en-US" dirty="0" err="1" smtClean="0"/>
              <a:t>Gullari</a:t>
            </a:r>
            <a:r>
              <a:rPr lang="en-US" dirty="0" smtClean="0"/>
              <a:t> </a:t>
            </a:r>
            <a:r>
              <a:rPr lang="en-US" dirty="0" err="1" smtClean="0"/>
              <a:t>savatcha</a:t>
            </a:r>
            <a:r>
              <a:rPr lang="en-US" dirty="0" smtClean="0"/>
              <a:t> </a:t>
            </a:r>
            <a:r>
              <a:rPr lang="en-US" dirty="0" err="1" smtClean="0"/>
              <a:t>shaklidagi</a:t>
            </a:r>
            <a:r>
              <a:rPr lang="en-US" dirty="0" smtClean="0"/>
              <a:t> </a:t>
            </a:r>
            <a:r>
              <a:rPr lang="en-US" dirty="0" err="1" smtClean="0"/>
              <a:t>to’pgullarda</a:t>
            </a:r>
            <a:r>
              <a:rPr lang="en-US" dirty="0" smtClean="0"/>
              <a:t> 5 </a:t>
            </a:r>
            <a:r>
              <a:rPr lang="en-US" dirty="0" err="1" smtClean="0"/>
              <a:t>yoki</a:t>
            </a:r>
            <a:r>
              <a:rPr lang="en-US" dirty="0" smtClean="0"/>
              <a:t> </a:t>
            </a:r>
            <a:r>
              <a:rPr lang="en-US" dirty="0" err="1" smtClean="0"/>
              <a:t>qisman</a:t>
            </a:r>
            <a:r>
              <a:rPr lang="en-US" dirty="0" smtClean="0"/>
              <a:t> 4 </a:t>
            </a:r>
            <a:r>
              <a:rPr lang="en-US" dirty="0" err="1" smtClean="0"/>
              <a:t>a’zoli</a:t>
            </a:r>
            <a:r>
              <a:rPr lang="en-US" dirty="0" smtClean="0"/>
              <a:t> </a:t>
            </a:r>
            <a:r>
              <a:rPr lang="en-US" dirty="0" err="1" smtClean="0"/>
              <a:t>bo’lib</a:t>
            </a:r>
            <a:r>
              <a:rPr lang="en-US" dirty="0" smtClean="0"/>
              <a:t> </a:t>
            </a:r>
            <a:r>
              <a:rPr lang="en-US" dirty="0" err="1" smtClean="0"/>
              <a:t>joylashadi</a:t>
            </a:r>
            <a:r>
              <a:rPr lang="en-US" dirty="0" smtClean="0"/>
              <a:t>. </a:t>
            </a:r>
            <a:r>
              <a:rPr lang="en-US" dirty="0" err="1" smtClean="0"/>
              <a:t>Tojbarglari</a:t>
            </a:r>
            <a:r>
              <a:rPr lang="en-US" dirty="0" smtClean="0"/>
              <a:t> </a:t>
            </a:r>
            <a:r>
              <a:rPr lang="en-US" dirty="0" err="1" smtClean="0"/>
              <a:t>va</a:t>
            </a:r>
            <a:r>
              <a:rPr lang="en-US" dirty="0" smtClean="0"/>
              <a:t> </a:t>
            </a:r>
            <a:r>
              <a:rPr lang="en-US" dirty="0" err="1" smtClean="0"/>
              <a:t>kosachabarglari</a:t>
            </a:r>
            <a:r>
              <a:rPr lang="en-US" dirty="0" smtClean="0"/>
              <a:t> nay </a:t>
            </a:r>
            <a:r>
              <a:rPr lang="en-US" dirty="0" err="1" smtClean="0"/>
              <a:t>shaklida</a:t>
            </a:r>
            <a:r>
              <a:rPr lang="en-US" dirty="0" smtClean="0"/>
              <a:t>, </a:t>
            </a:r>
            <a:r>
              <a:rPr lang="en-US" dirty="0" err="1" smtClean="0"/>
              <a:t>ostki</a:t>
            </a:r>
            <a:r>
              <a:rPr lang="en-US" dirty="0" smtClean="0"/>
              <a:t> </a:t>
            </a:r>
            <a:r>
              <a:rPr lang="en-US" dirty="0" err="1" smtClean="0"/>
              <a:t>qismi</a:t>
            </a:r>
            <a:r>
              <a:rPr lang="en-US" dirty="0" smtClean="0"/>
              <a:t> </a:t>
            </a:r>
            <a:r>
              <a:rPr lang="en-US" dirty="0" err="1" smtClean="0"/>
              <a:t>bilan</a:t>
            </a:r>
            <a:r>
              <a:rPr lang="en-US" dirty="0" smtClean="0"/>
              <a:t> </a:t>
            </a:r>
            <a:r>
              <a:rPr lang="en-US" dirty="0" err="1" smtClean="0"/>
              <a:t>tugunchaga</a:t>
            </a:r>
            <a:r>
              <a:rPr lang="en-US" dirty="0" smtClean="0"/>
              <a:t> </a:t>
            </a:r>
            <a:r>
              <a:rPr lang="en-US" dirty="0" err="1" smtClean="0"/>
              <a:t>to’liq</a:t>
            </a:r>
            <a:r>
              <a:rPr lang="en-US" dirty="0" smtClean="0"/>
              <a:t> </a:t>
            </a:r>
            <a:r>
              <a:rPr lang="en-US" dirty="0" err="1" smtClean="0"/>
              <a:t>tutashgan</a:t>
            </a:r>
            <a:r>
              <a:rPr lang="en-US" dirty="0" smtClean="0"/>
              <a:t>. </a:t>
            </a:r>
            <a:r>
              <a:rPr lang="en-US" dirty="0" err="1" smtClean="0"/>
              <a:t>Tojbarglari</a:t>
            </a:r>
            <a:r>
              <a:rPr lang="en-US" dirty="0" smtClean="0"/>
              <a:t> 4 </a:t>
            </a:r>
            <a:r>
              <a:rPr lang="en-US" dirty="0" err="1" smtClean="0"/>
              <a:t>xil</a:t>
            </a:r>
            <a:r>
              <a:rPr lang="en-US" dirty="0" smtClean="0"/>
              <a:t> </a:t>
            </a:r>
            <a:r>
              <a:rPr lang="en-US" dirty="0" err="1" smtClean="0"/>
              <a:t>shakilda</a:t>
            </a:r>
            <a:r>
              <a:rPr lang="en-US" dirty="0" smtClean="0"/>
              <a:t>. </a:t>
            </a:r>
          </a:p>
          <a:p>
            <a:pPr marL="0" indent="176213" algn="just">
              <a:buNone/>
            </a:pPr>
            <a:r>
              <a:rPr lang="uz-Cyrl-UZ" dirty="0" smtClean="0"/>
              <a:t>Harakterli </a:t>
            </a:r>
            <a:r>
              <a:rPr lang="uz-Cyrl-UZ" dirty="0"/>
              <a:t>hususiyatlaridan biri zaxira oziqa modda sifatida uglevodlarning (inulin) bo‘lishidir. Ko‘pchilik vakillarining vegetativ a’zolarida sutsimon shira mavjud. Gullari to‘g‘ri yoki not</a:t>
            </a:r>
            <a:r>
              <a:rPr lang="en-US" dirty="0"/>
              <a:t>o’</a:t>
            </a:r>
            <a:r>
              <a:rPr lang="uz-Cyrl-UZ" dirty="0"/>
              <a:t>g‘ri. Gultojbarglari qo‘shilgan. </a:t>
            </a:r>
            <a:endParaRPr lang="ru-RU" dirty="0"/>
          </a:p>
        </p:txBody>
      </p:sp>
    </p:spTree>
    <p:extLst>
      <p:ext uri="{BB962C8B-B14F-4D97-AF65-F5344CB8AC3E}">
        <p14:creationId xmlns:p14="http://schemas.microsoft.com/office/powerpoint/2010/main" val="2936742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430969" y="188640"/>
            <a:ext cx="4245487" cy="2808312"/>
          </a:xfrm>
        </p:spPr>
        <p:txBody>
          <a:bodyPr>
            <a:normAutofit/>
          </a:bodyPr>
          <a:lstStyle/>
          <a:p>
            <a:pPr marL="0" indent="176213" algn="just">
              <a:buNone/>
            </a:pPr>
            <a:r>
              <a:rPr lang="uz-Cyrl-UZ" sz="2200" dirty="0">
                <a:latin typeface="Times New Roman" pitchFamily="18" charset="0"/>
                <a:cs typeface="Times New Roman" pitchFamily="18" charset="0"/>
              </a:rPr>
              <a:t>Hozirgi vaqtda uning tarkibiga</a:t>
            </a:r>
            <a:r>
              <a:rPr lang="en-US" sz="2200" dirty="0">
                <a:latin typeface="Times New Roman" pitchFamily="18" charset="0"/>
                <a:cs typeface="Times New Roman" pitchFamily="18" charset="0"/>
              </a:rPr>
              <a:t> 5 ta </a:t>
            </a:r>
            <a:r>
              <a:rPr lang="en-US" sz="2200" dirty="0" err="1">
                <a:latin typeface="Times New Roman" pitchFamily="18" charset="0"/>
                <a:cs typeface="Times New Roman" pitchFamily="18" charset="0"/>
              </a:rPr>
              <a:t>qabila</a:t>
            </a:r>
            <a:r>
              <a:rPr lang="en-US" sz="2200" dirty="0">
                <a:latin typeface="Times New Roman" pitchFamily="18" charset="0"/>
                <a:cs typeface="Times New Roman" pitchFamily="18" charset="0"/>
              </a:rPr>
              <a:t>, </a:t>
            </a:r>
            <a:r>
              <a:rPr lang="uz-Cyrl-UZ" sz="2200" dirty="0">
                <a:latin typeface="Times New Roman" pitchFamily="18" charset="0"/>
                <a:cs typeface="Times New Roman" pitchFamily="18" charset="0"/>
              </a:rPr>
              <a:t>13 ta oila</a:t>
            </a:r>
            <a:r>
              <a:rPr lang="en-US" sz="2200" dirty="0">
                <a:latin typeface="Times New Roman" pitchFamily="18" charset="0"/>
                <a:cs typeface="Times New Roman" pitchFamily="18" charset="0"/>
              </a:rPr>
              <a:t>, 1400 </a:t>
            </a:r>
            <a:r>
              <a:rPr lang="en-US" sz="2200" dirty="0" err="1">
                <a:latin typeface="Times New Roman" pitchFamily="18" charset="0"/>
                <a:cs typeface="Times New Roman" pitchFamily="18" charset="0"/>
              </a:rPr>
              <a:t>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yaqin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turkum</a:t>
            </a:r>
            <a:r>
              <a:rPr lang="uz-Cyrl-UZ" sz="2200" dirty="0">
                <a:latin typeface="Times New Roman" pitchFamily="18" charset="0"/>
                <a:cs typeface="Times New Roman" pitchFamily="18" charset="0"/>
              </a:rPr>
              <a:t> va 30000 tur kir</a:t>
            </a:r>
            <a:r>
              <a:rPr lang="en-US" sz="2200" dirty="0" err="1">
                <a:latin typeface="Times New Roman" pitchFamily="18" charset="0"/>
                <a:cs typeface="Times New Roman" pitchFamily="18" charset="0"/>
              </a:rPr>
              <a:t>adi</a:t>
            </a:r>
            <a:r>
              <a:rPr lang="en-US" sz="2200" dirty="0">
                <a:latin typeface="Times New Roman" pitchFamily="18" charset="0"/>
                <a:cs typeface="Times New Roman" pitchFamily="18" charset="0"/>
              </a:rPr>
              <a:t>. 5 </a:t>
            </a:r>
            <a:r>
              <a:rPr lang="en-US" sz="2200" dirty="0" err="1">
                <a:latin typeface="Times New Roman" pitchFamily="18" charset="0"/>
                <a:cs typeface="Times New Roman" pitchFamily="18" charset="0"/>
              </a:rPr>
              <a:t>qabiladan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O’zbekistonda</a:t>
            </a:r>
            <a:r>
              <a:rPr lang="en-US" sz="2200" dirty="0">
                <a:latin typeface="Times New Roman" pitchFamily="18" charset="0"/>
                <a:cs typeface="Times New Roman" pitchFamily="18" charset="0"/>
              </a:rPr>
              <a:t> 3 </a:t>
            </a:r>
            <a:r>
              <a:rPr lang="en-US" sz="2200" dirty="0" err="1">
                <a:latin typeface="Times New Roman" pitchFamily="18" charset="0"/>
                <a:cs typeface="Times New Roman" pitchFamily="18" charset="0"/>
              </a:rPr>
              <a:t>tasi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qo’ng’irgulnamolar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botqoqgulnamolar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qoqio’tnamolar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qabilalari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keng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tarqalgan</a:t>
            </a:r>
            <a:r>
              <a:rPr lang="en-US"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095500"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4494" y="-1"/>
            <a:ext cx="2276475" cy="309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0" y="3089549"/>
            <a:ext cx="4572000" cy="369332"/>
          </a:xfrm>
          <a:prstGeom prst="rect">
            <a:avLst/>
          </a:prstGeom>
        </p:spPr>
        <p:txBody>
          <a:bodyPr>
            <a:spAutoFit/>
          </a:bodyPr>
          <a:lstStyle/>
          <a:p>
            <a:r>
              <a:rPr lang="en-US" b="1" dirty="0" err="1"/>
              <a:t>Qarg‘atirn</a:t>
            </a:r>
            <a:r>
              <a:rPr lang="ru-RU" b="1" dirty="0"/>
              <a:t>о</a:t>
            </a:r>
            <a:r>
              <a:rPr lang="en-US" b="1" dirty="0" smtClean="0"/>
              <a:t>q-</a:t>
            </a:r>
            <a:r>
              <a:rPr lang="en-US" b="1" i="1" dirty="0" err="1">
                <a:latin typeface="Times New Roman" pitchFamily="18" charset="0"/>
                <a:cs typeface="Times New Roman" pitchFamily="18" charset="0"/>
              </a:rPr>
              <a:t>Koelpinia</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linearis</a:t>
            </a:r>
            <a:r>
              <a:rPr lang="en-US" b="1" i="1" dirty="0">
                <a:latin typeface="Times New Roman" pitchFamily="18" charset="0"/>
                <a:cs typeface="Times New Roman" pitchFamily="18" charset="0"/>
              </a:rPr>
              <a:t> Pall</a:t>
            </a:r>
            <a:r>
              <a:rPr lang="en-US" i="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25" y="3422616"/>
            <a:ext cx="4415344" cy="3065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51200" y="6486795"/>
            <a:ext cx="4232768" cy="369332"/>
          </a:xfrm>
          <a:prstGeom prst="rect">
            <a:avLst/>
          </a:prstGeom>
        </p:spPr>
        <p:txBody>
          <a:bodyPr wrap="square">
            <a:spAutoFit/>
          </a:bodyPr>
          <a:lstStyle/>
          <a:p>
            <a:r>
              <a:rPr lang="en-US" b="1" dirty="0"/>
              <a:t>Erigeron </a:t>
            </a:r>
            <a:r>
              <a:rPr lang="en-US" b="1" dirty="0" smtClean="0"/>
              <a:t>-</a:t>
            </a:r>
            <a:r>
              <a:rPr lang="en-US" b="1" i="1" dirty="0" smtClean="0">
                <a:latin typeface="Times New Roman" pitchFamily="18" charset="0"/>
                <a:cs typeface="Times New Roman" pitchFamily="18" charset="0"/>
              </a:rPr>
              <a:t>Erigeron </a:t>
            </a:r>
            <a:r>
              <a:rPr lang="en-US" b="1" i="1" dirty="0">
                <a:latin typeface="Times New Roman" pitchFamily="18" charset="0"/>
                <a:cs typeface="Times New Roman" pitchFamily="18" charset="0"/>
              </a:rPr>
              <a:t>Canadensis L</a:t>
            </a:r>
            <a:r>
              <a:rPr lang="en-US" b="1" i="1" dirty="0" smtClean="0">
                <a:latin typeface="Times New Roman" pitchFamily="18" charset="0"/>
                <a:cs typeface="Times New Roman" pitchFamily="18" charset="0"/>
              </a:rPr>
              <a:t>.</a:t>
            </a:r>
            <a:endParaRPr lang="ru-RU" i="1" dirty="0">
              <a:latin typeface="Times New Roman" pitchFamily="18" charset="0"/>
              <a:cs typeface="Times New Roman" pitchFamily="18" charset="0"/>
            </a:endParaRP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1123" y="3095625"/>
            <a:ext cx="3744416" cy="3397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4756892" y="6486795"/>
            <a:ext cx="4172877" cy="369332"/>
          </a:xfrm>
          <a:prstGeom prst="rect">
            <a:avLst/>
          </a:prstGeom>
        </p:spPr>
        <p:txBody>
          <a:bodyPr wrap="square">
            <a:spAutoFit/>
          </a:bodyPr>
          <a:lstStyle/>
          <a:p>
            <a:r>
              <a:rPr lang="en-US" b="1" dirty="0" err="1"/>
              <a:t>Bo‘ztikan</a:t>
            </a:r>
            <a:r>
              <a:rPr lang="en-US" b="1" dirty="0"/>
              <a:t> </a:t>
            </a:r>
            <a:r>
              <a:rPr lang="en-US" b="1" dirty="0" smtClean="0"/>
              <a:t>-</a:t>
            </a:r>
            <a:r>
              <a:rPr lang="en-US" b="1" i="1" dirty="0" err="1" smtClean="0">
                <a:latin typeface="Times New Roman" pitchFamily="18" charset="0"/>
                <a:cs typeface="Times New Roman" pitchFamily="18" charset="0"/>
              </a:rPr>
              <a:t>Sonchus</a:t>
            </a:r>
            <a:r>
              <a:rPr lang="en-US" b="1" i="1" dirty="0" smtClean="0">
                <a:latin typeface="Times New Roman" pitchFamily="18" charset="0"/>
                <a:cs typeface="Times New Roman" pitchFamily="18" charset="0"/>
              </a:rPr>
              <a:t> </a:t>
            </a:r>
            <a:r>
              <a:rPr lang="en-US" b="1" i="1" dirty="0" err="1">
                <a:latin typeface="Times New Roman" pitchFamily="18" charset="0"/>
                <a:cs typeface="Times New Roman" pitchFamily="18" charset="0"/>
              </a:rPr>
              <a:t>oleraceus</a:t>
            </a:r>
            <a:r>
              <a:rPr lang="en-US" b="1" i="1" dirty="0">
                <a:latin typeface="Times New Roman" pitchFamily="18" charset="0"/>
                <a:cs typeface="Times New Roman" pitchFamily="18" charset="0"/>
              </a:rPr>
              <a:t> L</a:t>
            </a:r>
            <a:r>
              <a:rPr lang="en-US" b="1" i="1" dirty="0" smtClean="0">
                <a:latin typeface="Times New Roman" pitchFamily="18" charset="0"/>
                <a:cs typeface="Times New Roman" pitchFamily="18" charset="0"/>
              </a:rPr>
              <a:t>.</a:t>
            </a:r>
            <a:r>
              <a:rPr lang="en-US" dirty="0" smtClean="0"/>
              <a:t> </a:t>
            </a:r>
            <a:endParaRPr lang="ru-RU" dirty="0"/>
          </a:p>
        </p:txBody>
      </p:sp>
    </p:spTree>
    <p:extLst>
      <p:ext uri="{BB962C8B-B14F-4D97-AF65-F5344CB8AC3E}">
        <p14:creationId xmlns:p14="http://schemas.microsoft.com/office/powerpoint/2010/main" val="2540385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7784" cy="2856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782960" y="2889167"/>
            <a:ext cx="1061864" cy="369332"/>
          </a:xfrm>
          <a:prstGeom prst="rect">
            <a:avLst/>
          </a:prstGeom>
        </p:spPr>
        <p:txBody>
          <a:bodyPr wrap="square">
            <a:spAutoFit/>
          </a:bodyPr>
          <a:lstStyle/>
          <a:p>
            <a:r>
              <a:rPr lang="en-US" b="1" dirty="0" err="1" smtClean="0"/>
              <a:t>Maxsar</a:t>
            </a:r>
            <a:endParaRPr lang="ru-RU"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12617"/>
            <a:ext cx="2428875" cy="2844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3311289" y="2856761"/>
            <a:ext cx="1493912" cy="369332"/>
          </a:xfrm>
          <a:prstGeom prst="rect">
            <a:avLst/>
          </a:prstGeom>
        </p:spPr>
        <p:txBody>
          <a:bodyPr wrap="square">
            <a:spAutoFit/>
          </a:bodyPr>
          <a:lstStyle/>
          <a:p>
            <a:r>
              <a:rPr lang="en-US" b="1" dirty="0" err="1"/>
              <a:t>Lattatikan</a:t>
            </a:r>
            <a:r>
              <a:rPr lang="en-US" dirty="0" smtClean="0"/>
              <a:t> </a:t>
            </a:r>
            <a:endParaRPr lang="ru-RU"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19" y="3286720"/>
            <a:ext cx="5272683" cy="2834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2033401" y="6127684"/>
            <a:ext cx="1277888" cy="369332"/>
          </a:xfrm>
          <a:prstGeom prst="rect">
            <a:avLst/>
          </a:prstGeom>
        </p:spPr>
        <p:txBody>
          <a:bodyPr wrap="square">
            <a:spAutoFit/>
          </a:bodyPr>
          <a:lstStyle/>
          <a:p>
            <a:r>
              <a:rPr lang="en-US" b="1" dirty="0" err="1"/>
              <a:t>Sutcho‘p</a:t>
            </a:r>
            <a:r>
              <a:rPr lang="en-US" dirty="0" smtClean="0"/>
              <a:t> </a:t>
            </a:r>
            <a:endParaRPr lang="ru-RU" dirty="0"/>
          </a:p>
        </p:txBody>
      </p: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128" y="34699"/>
            <a:ext cx="2719066" cy="2822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6372709" y="2855243"/>
            <a:ext cx="1421904" cy="369332"/>
          </a:xfrm>
          <a:prstGeom prst="rect">
            <a:avLst/>
          </a:prstGeom>
        </p:spPr>
        <p:txBody>
          <a:bodyPr wrap="square">
            <a:spAutoFit/>
          </a:bodyPr>
          <a:lstStyle/>
          <a:p>
            <a:r>
              <a:rPr lang="en-US" b="1" dirty="0" err="1"/>
              <a:t>Sachratqi</a:t>
            </a:r>
            <a:r>
              <a:rPr lang="en-US" dirty="0" smtClean="0"/>
              <a:t> </a:t>
            </a:r>
            <a:endParaRPr lang="ru-RU" dirty="0"/>
          </a:p>
        </p:txBody>
      </p:sp>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3346844"/>
            <a:ext cx="2476500" cy="279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6084677" y="6137669"/>
            <a:ext cx="1997968" cy="369332"/>
          </a:xfrm>
          <a:prstGeom prst="rect">
            <a:avLst/>
          </a:prstGeom>
        </p:spPr>
        <p:txBody>
          <a:bodyPr wrap="square">
            <a:spAutoFit/>
          </a:bodyPr>
          <a:lstStyle/>
          <a:p>
            <a:r>
              <a:rPr lang="en-US" b="1" dirty="0" err="1" smtClean="0"/>
              <a:t>Momaqaymoq</a:t>
            </a:r>
            <a:r>
              <a:rPr lang="en-US" dirty="0" smtClean="0"/>
              <a:t> </a:t>
            </a:r>
            <a:endParaRPr lang="ru-RU" dirty="0"/>
          </a:p>
        </p:txBody>
      </p:sp>
    </p:spTree>
    <p:extLst>
      <p:ext uri="{BB962C8B-B14F-4D97-AF65-F5344CB8AC3E}">
        <p14:creationId xmlns:p14="http://schemas.microsoft.com/office/powerpoint/2010/main" val="35130931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78098"/>
          </a:xfrm>
        </p:spPr>
        <p:txBody>
          <a:bodyPr>
            <a:noAutofit/>
          </a:bodyPr>
          <a:lstStyle/>
          <a:p>
            <a:pPr algn="ctr"/>
            <a:r>
              <a:rPr lang="uz-Cyrl-UZ" sz="2600" b="1" dirty="0">
                <a:solidFill>
                  <a:schemeClr val="tx1"/>
                </a:solidFill>
                <a:latin typeface="Times New Roman" pitchFamily="18" charset="0"/>
                <a:cs typeface="Times New Roman" pitchFamily="18" charset="0"/>
              </a:rPr>
              <a:t>Qo‘ng‘iroqgulnamolar </a:t>
            </a:r>
            <a:r>
              <a:rPr lang="en-US" sz="2600" b="1" dirty="0" smtClean="0">
                <a:solidFill>
                  <a:schemeClr val="tx1"/>
                </a:solidFill>
                <a:latin typeface="Times New Roman" pitchFamily="18" charset="0"/>
                <a:cs typeface="Times New Roman" pitchFamily="18" charset="0"/>
              </a:rPr>
              <a:t>q</a:t>
            </a:r>
            <a:r>
              <a:rPr lang="uz-Cyrl-UZ" sz="2600" b="1" dirty="0" smtClean="0">
                <a:solidFill>
                  <a:schemeClr val="tx1"/>
                </a:solidFill>
                <a:latin typeface="Times New Roman" pitchFamily="18" charset="0"/>
                <a:cs typeface="Times New Roman" pitchFamily="18" charset="0"/>
              </a:rPr>
              <a:t>abilasi </a:t>
            </a:r>
            <a:r>
              <a:rPr lang="uz-Cyrl-UZ" sz="2600" b="1" dirty="0">
                <a:solidFill>
                  <a:schemeClr val="tx1"/>
                </a:solidFill>
                <a:latin typeface="Times New Roman" pitchFamily="18" charset="0"/>
                <a:cs typeface="Times New Roman" pitchFamily="18" charset="0"/>
              </a:rPr>
              <a:t>– </a:t>
            </a:r>
            <a:r>
              <a:rPr lang="en-US" sz="2600" b="1" i="1" dirty="0">
                <a:solidFill>
                  <a:schemeClr val="tx1"/>
                </a:solidFill>
                <a:latin typeface="Times New Roman" pitchFamily="18" charset="0"/>
                <a:cs typeface="Times New Roman" pitchFamily="18" charset="0"/>
              </a:rPr>
              <a:t>c</a:t>
            </a:r>
            <a:r>
              <a:rPr lang="uz-Cyrl-UZ" sz="2600" b="1" i="1" dirty="0" smtClean="0">
                <a:solidFill>
                  <a:schemeClr val="tx1"/>
                </a:solidFill>
                <a:latin typeface="Times New Roman" pitchFamily="18" charset="0"/>
                <a:cs typeface="Times New Roman" pitchFamily="18" charset="0"/>
              </a:rPr>
              <a:t>ampanulales</a:t>
            </a:r>
            <a:endParaRPr lang="ru-RU" sz="2600" i="1"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457200" y="980728"/>
            <a:ext cx="8003232" cy="5493224"/>
          </a:xfrm>
        </p:spPr>
        <p:txBody>
          <a:bodyPr>
            <a:normAutofit lnSpcReduction="10000"/>
          </a:bodyPr>
          <a:lstStyle/>
          <a:p>
            <a:pPr marL="0" indent="176213" algn="just">
              <a:buNone/>
            </a:pPr>
            <a:r>
              <a:rPr lang="en-US" dirty="0" err="1" smtClean="0"/>
              <a:t>Mazkur</a:t>
            </a:r>
            <a:r>
              <a:rPr lang="en-US" dirty="0" smtClean="0"/>
              <a:t> </a:t>
            </a:r>
            <a:r>
              <a:rPr lang="en-US" dirty="0" err="1" smtClean="0"/>
              <a:t>qabilaning</a:t>
            </a:r>
            <a:r>
              <a:rPr lang="en-US" dirty="0" smtClean="0"/>
              <a:t> </a:t>
            </a:r>
            <a:r>
              <a:rPr lang="en-US" dirty="0" err="1" smtClean="0"/>
              <a:t>yer</a:t>
            </a:r>
            <a:r>
              <a:rPr lang="en-US" dirty="0" smtClean="0"/>
              <a:t> </a:t>
            </a:r>
            <a:r>
              <a:rPr lang="en-US" dirty="0" err="1" smtClean="0"/>
              <a:t>yuzida</a:t>
            </a:r>
            <a:r>
              <a:rPr lang="en-US" dirty="0" smtClean="0"/>
              <a:t> 7 ta, </a:t>
            </a:r>
            <a:r>
              <a:rPr lang="uz-Cyrl-UZ" dirty="0" smtClean="0"/>
              <a:t>O‘zbekistonda </a:t>
            </a:r>
            <a:r>
              <a:rPr lang="uz-Cyrl-UZ" dirty="0"/>
              <a:t>kabila 2 ta </a:t>
            </a:r>
            <a:r>
              <a:rPr lang="uz-Cyrl-UZ" dirty="0" smtClean="0"/>
              <a:t>oila</a:t>
            </a:r>
            <a:r>
              <a:rPr lang="en-US" dirty="0" err="1" smtClean="0"/>
              <a:t>siga</a:t>
            </a:r>
            <a:r>
              <a:rPr lang="en-US" dirty="0" smtClean="0"/>
              <a:t> </a:t>
            </a:r>
            <a:r>
              <a:rPr lang="en-US" dirty="0" err="1" smtClean="0"/>
              <a:t>mansub</a:t>
            </a:r>
            <a:r>
              <a:rPr lang="en-US" dirty="0" smtClean="0"/>
              <a:t> 6 ta </a:t>
            </a:r>
            <a:r>
              <a:rPr lang="en-US" dirty="0" err="1" smtClean="0"/>
              <a:t>turkum</a:t>
            </a:r>
            <a:r>
              <a:rPr lang="en-US" dirty="0" smtClean="0"/>
              <a:t> </a:t>
            </a:r>
            <a:r>
              <a:rPr lang="en-US" dirty="0" err="1" smtClean="0"/>
              <a:t>o’simliklar</a:t>
            </a:r>
            <a:r>
              <a:rPr lang="en-US" dirty="0" smtClean="0"/>
              <a:t> </a:t>
            </a:r>
            <a:r>
              <a:rPr lang="en-US" dirty="0" err="1" smtClean="0"/>
              <a:t>tarqalgan</a:t>
            </a:r>
            <a:r>
              <a:rPr lang="uz-Cyrl-UZ" dirty="0" smtClean="0"/>
              <a:t>. </a:t>
            </a:r>
            <a:r>
              <a:rPr lang="en-US" dirty="0" err="1" smtClean="0"/>
              <a:t>Qabila</a:t>
            </a:r>
            <a:r>
              <a:rPr lang="en-US" dirty="0" smtClean="0"/>
              <a:t> </a:t>
            </a:r>
            <a:r>
              <a:rPr lang="en-US" dirty="0" err="1" smtClean="0"/>
              <a:t>vakillari</a:t>
            </a:r>
            <a:r>
              <a:rPr lang="uz-Cyrl-UZ" dirty="0" smtClean="0"/>
              <a:t> </a:t>
            </a:r>
            <a:r>
              <a:rPr lang="uz-Cyrl-UZ" dirty="0"/>
              <a:t>asosan o‘t o‘simliklar, ba’zan buta, kamdan-kam hollarda daraxtlari ham uchraydi. </a:t>
            </a:r>
            <a:endParaRPr lang="en-US" dirty="0" smtClean="0"/>
          </a:p>
          <a:p>
            <a:pPr marL="0" indent="176213" algn="just">
              <a:buNone/>
            </a:pPr>
            <a:r>
              <a:rPr lang="en-US" dirty="0" err="1" smtClean="0"/>
              <a:t>Qabilaning</a:t>
            </a:r>
            <a:r>
              <a:rPr lang="en-US" dirty="0" smtClean="0"/>
              <a:t> </a:t>
            </a:r>
            <a:r>
              <a:rPr lang="en-US" dirty="0" err="1" smtClean="0"/>
              <a:t>barcha</a:t>
            </a:r>
            <a:r>
              <a:rPr lang="en-US" dirty="0" smtClean="0"/>
              <a:t> </a:t>
            </a:r>
            <a:r>
              <a:rPr lang="en-US" dirty="0" err="1" smtClean="0"/>
              <a:t>belgilarini</a:t>
            </a:r>
            <a:r>
              <a:rPr lang="en-US" dirty="0" smtClean="0"/>
              <a:t> </a:t>
            </a:r>
            <a:r>
              <a:rPr lang="en-US" dirty="0" err="1" smtClean="0"/>
              <a:t>o’zida</a:t>
            </a:r>
            <a:r>
              <a:rPr lang="en-US" dirty="0" smtClean="0"/>
              <a:t> </a:t>
            </a:r>
            <a:r>
              <a:rPr lang="en-US" dirty="0" err="1" smtClean="0"/>
              <a:t>nomoyon</a:t>
            </a:r>
            <a:r>
              <a:rPr lang="en-US" dirty="0" smtClean="0"/>
              <a:t> </a:t>
            </a:r>
            <a:r>
              <a:rPr lang="en-US" dirty="0" err="1" smtClean="0"/>
              <a:t>qiladigan</a:t>
            </a:r>
            <a:r>
              <a:rPr lang="en-US" dirty="0" smtClean="0"/>
              <a:t> </a:t>
            </a:r>
            <a:r>
              <a:rPr lang="en-US" dirty="0" err="1" smtClean="0"/>
              <a:t>oilasi</a:t>
            </a:r>
            <a:r>
              <a:rPr lang="en-US" dirty="0" smtClean="0"/>
              <a:t> – </a:t>
            </a:r>
            <a:r>
              <a:rPr lang="en-US" dirty="0" err="1" smtClean="0"/>
              <a:t>Qo’ng’iroqguldoshlar</a:t>
            </a:r>
            <a:r>
              <a:rPr lang="en-US" dirty="0" smtClean="0"/>
              <a:t> (</a:t>
            </a:r>
            <a:r>
              <a:rPr lang="en-US" i="1" dirty="0" err="1">
                <a:latin typeface="Times New Roman" pitchFamily="18" charset="0"/>
                <a:cs typeface="Times New Roman" pitchFamily="18" charset="0"/>
              </a:rPr>
              <a:t>c</a:t>
            </a:r>
            <a:r>
              <a:rPr lang="en-US" i="1" dirty="0" err="1" smtClean="0">
                <a:latin typeface="Times New Roman" pitchFamily="18" charset="0"/>
                <a:cs typeface="Times New Roman" pitchFamily="18" charset="0"/>
              </a:rPr>
              <a:t>ampanul</a:t>
            </a:r>
            <a:r>
              <a:rPr lang="ru-RU" i="1" dirty="0" err="1" smtClean="0">
                <a:latin typeface="Times New Roman" pitchFamily="18" charset="0"/>
                <a:cs typeface="Times New Roman" pitchFamily="18" charset="0"/>
              </a:rPr>
              <a:t>асеае</a:t>
            </a:r>
            <a:r>
              <a:rPr lang="en-US" dirty="0" smtClean="0"/>
              <a:t>)</a:t>
            </a:r>
            <a:r>
              <a:rPr lang="ru-RU" dirty="0" smtClean="0"/>
              <a:t> </a:t>
            </a:r>
            <a:r>
              <a:rPr lang="ru-RU" dirty="0"/>
              <a:t/>
            </a:r>
            <a:br>
              <a:rPr lang="ru-RU" dirty="0"/>
            </a:br>
            <a:r>
              <a:rPr lang="en-US" dirty="0" err="1" smtClean="0"/>
              <a:t>oilasi</a:t>
            </a:r>
            <a:r>
              <a:rPr lang="en-US" dirty="0" smtClean="0"/>
              <a:t> </a:t>
            </a:r>
            <a:r>
              <a:rPr lang="en-US" dirty="0" err="1" smtClean="0"/>
              <a:t>hisoblanadi</a:t>
            </a:r>
            <a:r>
              <a:rPr lang="en-US" dirty="0" smtClean="0"/>
              <a:t>. Bu </a:t>
            </a:r>
            <a:r>
              <a:rPr lang="en-US" dirty="0" err="1" smtClean="0"/>
              <a:t>oilaga</a:t>
            </a:r>
            <a:r>
              <a:rPr lang="en-US" dirty="0" smtClean="0"/>
              <a:t> 80 </a:t>
            </a:r>
            <a:r>
              <a:rPr lang="en-US" dirty="0" err="1" smtClean="0"/>
              <a:t>turkum</a:t>
            </a:r>
            <a:r>
              <a:rPr lang="en-US" dirty="0" smtClean="0"/>
              <a:t>, 2300 </a:t>
            </a:r>
            <a:r>
              <a:rPr lang="en-US" dirty="0" err="1" smtClean="0"/>
              <a:t>ga</a:t>
            </a:r>
            <a:r>
              <a:rPr lang="en-US" dirty="0" smtClean="0"/>
              <a:t> </a:t>
            </a:r>
            <a:r>
              <a:rPr lang="en-US" dirty="0" err="1" smtClean="0"/>
              <a:t>yaqin</a:t>
            </a:r>
            <a:r>
              <a:rPr lang="en-US" dirty="0" smtClean="0"/>
              <a:t> </a:t>
            </a:r>
            <a:r>
              <a:rPr lang="en-US" dirty="0" err="1" smtClean="0"/>
              <a:t>tur</a:t>
            </a:r>
            <a:r>
              <a:rPr lang="en-US" dirty="0" smtClean="0"/>
              <a:t>, </a:t>
            </a:r>
            <a:r>
              <a:rPr lang="en-US" dirty="0" err="1" smtClean="0"/>
              <a:t>Markaziy</a:t>
            </a:r>
            <a:r>
              <a:rPr lang="en-US" dirty="0" smtClean="0"/>
              <a:t> </a:t>
            </a:r>
            <a:r>
              <a:rPr lang="en-US" dirty="0" err="1" smtClean="0"/>
              <a:t>Osiyoda</a:t>
            </a:r>
            <a:r>
              <a:rPr lang="en-US" dirty="0" smtClean="0"/>
              <a:t> 11 ta </a:t>
            </a:r>
            <a:r>
              <a:rPr lang="en-US" dirty="0" err="1" smtClean="0"/>
              <a:t>turkum</a:t>
            </a:r>
            <a:r>
              <a:rPr lang="en-US" dirty="0" smtClean="0"/>
              <a:t>, 27 ta </a:t>
            </a:r>
            <a:r>
              <a:rPr lang="en-US" dirty="0" err="1" smtClean="0"/>
              <a:t>tur</a:t>
            </a:r>
            <a:r>
              <a:rPr lang="en-US" dirty="0" smtClean="0"/>
              <a:t>, </a:t>
            </a:r>
            <a:r>
              <a:rPr lang="en-US" dirty="0" err="1" smtClean="0"/>
              <a:t>O’zbekistonda</a:t>
            </a:r>
            <a:r>
              <a:rPr lang="en-US" dirty="0" smtClean="0"/>
              <a:t> 6 ta </a:t>
            </a:r>
            <a:r>
              <a:rPr lang="en-US" dirty="0" err="1" smtClean="0"/>
              <a:t>turkumga</a:t>
            </a:r>
            <a:r>
              <a:rPr lang="en-US" dirty="0" smtClean="0"/>
              <a:t> </a:t>
            </a:r>
            <a:r>
              <a:rPr lang="en-US" dirty="0" err="1" smtClean="0"/>
              <a:t>oid</a:t>
            </a:r>
            <a:r>
              <a:rPr lang="en-US" dirty="0" smtClean="0"/>
              <a:t> 13 ta </a:t>
            </a:r>
            <a:r>
              <a:rPr lang="en-US" dirty="0" err="1" smtClean="0"/>
              <a:t>tur</a:t>
            </a:r>
            <a:r>
              <a:rPr lang="en-US" dirty="0" smtClean="0"/>
              <a:t> </a:t>
            </a:r>
            <a:r>
              <a:rPr lang="en-US" dirty="0" err="1" smtClean="0"/>
              <a:t>kiradi</a:t>
            </a:r>
            <a:r>
              <a:rPr lang="en-US" dirty="0" smtClean="0"/>
              <a:t>. </a:t>
            </a:r>
            <a:r>
              <a:rPr lang="en-US" dirty="0" err="1" smtClean="0"/>
              <a:t>Ular</a:t>
            </a:r>
            <a:r>
              <a:rPr lang="en-US" dirty="0" smtClean="0"/>
              <a:t> </a:t>
            </a:r>
            <a:r>
              <a:rPr lang="en-US" dirty="0" err="1" smtClean="0"/>
              <a:t>yer</a:t>
            </a:r>
            <a:r>
              <a:rPr lang="en-US" dirty="0" smtClean="0"/>
              <a:t> </a:t>
            </a:r>
            <a:r>
              <a:rPr lang="en-US" dirty="0" err="1" smtClean="0"/>
              <a:t>yuzida</a:t>
            </a:r>
            <a:r>
              <a:rPr lang="en-US" dirty="0" smtClean="0"/>
              <a:t> </a:t>
            </a:r>
            <a:r>
              <a:rPr lang="en-US" dirty="0" err="1" smtClean="0"/>
              <a:t>keng</a:t>
            </a:r>
            <a:r>
              <a:rPr lang="en-US" dirty="0" smtClean="0"/>
              <a:t> </a:t>
            </a:r>
            <a:r>
              <a:rPr lang="en-US" dirty="0" err="1" smtClean="0"/>
              <a:t>tarqalgan</a:t>
            </a:r>
            <a:r>
              <a:rPr lang="en-US" dirty="0" smtClean="0"/>
              <a:t> </a:t>
            </a:r>
            <a:r>
              <a:rPr lang="en-US" dirty="0" err="1" smtClean="0"/>
              <a:t>o’t</a:t>
            </a:r>
            <a:r>
              <a:rPr lang="en-US" dirty="0" smtClean="0"/>
              <a:t>, </a:t>
            </a:r>
            <a:r>
              <a:rPr lang="en-US" dirty="0" err="1" smtClean="0"/>
              <a:t>chala</a:t>
            </a:r>
            <a:r>
              <a:rPr lang="en-US" dirty="0" smtClean="0"/>
              <a:t> </a:t>
            </a:r>
            <a:r>
              <a:rPr lang="en-US" dirty="0" err="1" smtClean="0"/>
              <a:t>buta</a:t>
            </a:r>
            <a:r>
              <a:rPr lang="en-US" dirty="0" smtClean="0"/>
              <a:t> </a:t>
            </a:r>
            <a:r>
              <a:rPr lang="en-US" dirty="0" err="1" smtClean="0"/>
              <a:t>va</a:t>
            </a:r>
            <a:r>
              <a:rPr lang="en-US" dirty="0" smtClean="0"/>
              <a:t> </a:t>
            </a:r>
            <a:r>
              <a:rPr lang="en-US" dirty="0" err="1" smtClean="0"/>
              <a:t>buta</a:t>
            </a:r>
            <a:r>
              <a:rPr lang="en-US" dirty="0" smtClean="0"/>
              <a:t> </a:t>
            </a:r>
            <a:r>
              <a:rPr lang="en-US" dirty="0" err="1" smtClean="0"/>
              <a:t>o’simliklardir</a:t>
            </a:r>
            <a:r>
              <a:rPr lang="en-US" dirty="0" smtClean="0"/>
              <a:t>. </a:t>
            </a:r>
            <a:r>
              <a:rPr lang="en-US" dirty="0" err="1" smtClean="0"/>
              <a:t>Barglari</a:t>
            </a:r>
            <a:r>
              <a:rPr lang="en-US" dirty="0" smtClean="0"/>
              <a:t> </a:t>
            </a:r>
            <a:r>
              <a:rPr lang="en-US" dirty="0" err="1" smtClean="0"/>
              <a:t>ketma-ket</a:t>
            </a:r>
            <a:r>
              <a:rPr lang="en-US" dirty="0" smtClean="0"/>
              <a:t> </a:t>
            </a:r>
            <a:r>
              <a:rPr lang="en-US" dirty="0" err="1" smtClean="0"/>
              <a:t>yoki</a:t>
            </a:r>
            <a:r>
              <a:rPr lang="en-US" dirty="0" smtClean="0"/>
              <a:t> </a:t>
            </a:r>
            <a:r>
              <a:rPr lang="en-US" dirty="0" err="1" smtClean="0"/>
              <a:t>qarama-qarshi</a:t>
            </a:r>
            <a:r>
              <a:rPr lang="en-US" dirty="0" smtClean="0"/>
              <a:t> </a:t>
            </a:r>
            <a:r>
              <a:rPr lang="en-US" dirty="0" err="1" smtClean="0"/>
              <a:t>joylashgan</a:t>
            </a:r>
            <a:r>
              <a:rPr lang="en-US" dirty="0" smtClean="0"/>
              <a:t>. </a:t>
            </a:r>
            <a:r>
              <a:rPr lang="en-US" dirty="0" err="1" smtClean="0"/>
              <a:t>Gullari</a:t>
            </a:r>
            <a:r>
              <a:rPr lang="en-US" dirty="0" smtClean="0"/>
              <a:t> </a:t>
            </a:r>
            <a:r>
              <a:rPr lang="en-US" dirty="0" err="1" smtClean="0"/>
              <a:t>to’g’ri</a:t>
            </a:r>
            <a:r>
              <a:rPr lang="en-US" dirty="0" smtClean="0"/>
              <a:t> </a:t>
            </a:r>
            <a:r>
              <a:rPr lang="en-US" dirty="0" err="1" smtClean="0"/>
              <a:t>yoki</a:t>
            </a:r>
            <a:r>
              <a:rPr lang="en-US" dirty="0" smtClean="0"/>
              <a:t> </a:t>
            </a:r>
            <a:r>
              <a:rPr lang="en-US" dirty="0" err="1" smtClean="0"/>
              <a:t>noto’g’ri</a:t>
            </a:r>
            <a:r>
              <a:rPr lang="en-US" dirty="0" smtClean="0"/>
              <a:t>, 5 </a:t>
            </a:r>
            <a:r>
              <a:rPr lang="en-US" dirty="0" err="1" smtClean="0"/>
              <a:t>a’zoli</a:t>
            </a:r>
            <a:r>
              <a:rPr lang="en-US" dirty="0" smtClean="0"/>
              <a:t>. </a:t>
            </a:r>
            <a:r>
              <a:rPr lang="en-US" dirty="0" err="1" smtClean="0"/>
              <a:t>Gultojbarglari</a:t>
            </a:r>
            <a:r>
              <a:rPr lang="en-US" dirty="0" smtClean="0"/>
              <a:t> </a:t>
            </a:r>
            <a:r>
              <a:rPr lang="en-US" dirty="0" err="1" smtClean="0"/>
              <a:t>qo’shilgan</a:t>
            </a:r>
            <a:r>
              <a:rPr lang="en-US" dirty="0" smtClean="0"/>
              <a:t> </a:t>
            </a:r>
            <a:r>
              <a:rPr lang="en-US" dirty="0" err="1" smtClean="0"/>
              <a:t>qo’ng’iroqsimon</a:t>
            </a:r>
            <a:r>
              <a:rPr lang="en-US" dirty="0" smtClean="0"/>
              <a:t>. </a:t>
            </a:r>
          </a:p>
          <a:p>
            <a:pPr marL="0" indent="176213" algn="just">
              <a:buNone/>
            </a:pPr>
            <a:r>
              <a:rPr lang="en-US" dirty="0" err="1"/>
              <a:t>Gul</a:t>
            </a:r>
            <a:r>
              <a:rPr lang="en-US" dirty="0"/>
              <a:t> </a:t>
            </a:r>
            <a:r>
              <a:rPr lang="en-US" dirty="0" err="1"/>
              <a:t>formulasi</a:t>
            </a:r>
            <a:r>
              <a:rPr lang="en-US" dirty="0"/>
              <a:t>: *♀♂   </a:t>
            </a:r>
            <a:r>
              <a:rPr lang="en-US" dirty="0" err="1" smtClean="0"/>
              <a:t>Ca</a:t>
            </a:r>
            <a:r>
              <a:rPr lang="en-US" baseline="-25000" dirty="0" smtClean="0"/>
              <a:t>(5)</a:t>
            </a:r>
            <a:r>
              <a:rPr lang="en-US" dirty="0"/>
              <a:t>C</a:t>
            </a:r>
            <a:r>
              <a:rPr lang="en-US" dirty="0" smtClean="0"/>
              <a:t>o</a:t>
            </a:r>
            <a:r>
              <a:rPr lang="en-US" baseline="-25000" dirty="0" smtClean="0"/>
              <a:t>(5)</a:t>
            </a:r>
            <a:r>
              <a:rPr lang="en-US" dirty="0" smtClean="0"/>
              <a:t>A</a:t>
            </a:r>
            <a:r>
              <a:rPr lang="en-US" baseline="-25000" dirty="0" smtClean="0"/>
              <a:t>5</a:t>
            </a:r>
            <a:r>
              <a:rPr lang="en-US" dirty="0" smtClean="0"/>
              <a:t> </a:t>
            </a:r>
            <a:r>
              <a:rPr lang="en-US" dirty="0"/>
              <a:t>G </a:t>
            </a:r>
            <a:r>
              <a:rPr lang="en-US" baseline="-25000" dirty="0"/>
              <a:t>(3)</a:t>
            </a:r>
            <a:r>
              <a:rPr lang="en-US" dirty="0"/>
              <a:t> </a:t>
            </a:r>
            <a:r>
              <a:rPr lang="en-US" dirty="0" err="1"/>
              <a:t>bazan</a:t>
            </a:r>
            <a:r>
              <a:rPr lang="en-US" dirty="0"/>
              <a:t> </a:t>
            </a:r>
            <a:r>
              <a:rPr lang="en-US" baseline="-25000" dirty="0"/>
              <a:t>(2-5)</a:t>
            </a:r>
            <a:endParaRPr lang="ru-RU" dirty="0"/>
          </a:p>
        </p:txBody>
      </p:sp>
    </p:spTree>
    <p:extLst>
      <p:ext uri="{BB962C8B-B14F-4D97-AF65-F5344CB8AC3E}">
        <p14:creationId xmlns:p14="http://schemas.microsoft.com/office/powerpoint/2010/main" val="2965389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95536" y="260648"/>
            <a:ext cx="8280920" cy="6213304"/>
          </a:xfrm>
        </p:spPr>
        <p:txBody>
          <a:bodyPr>
            <a:normAutofit lnSpcReduction="10000"/>
          </a:bodyPr>
          <a:lstStyle/>
          <a:p>
            <a:pPr marL="0" indent="176213" algn="just">
              <a:buNone/>
            </a:pPr>
            <a:r>
              <a:rPr lang="en-US" sz="2800" dirty="0" err="1" smtClean="0"/>
              <a:t>Mevasi</a:t>
            </a:r>
            <a:r>
              <a:rPr lang="en-US" sz="2800" dirty="0" smtClean="0"/>
              <a:t> </a:t>
            </a:r>
            <a:r>
              <a:rPr lang="en-US" sz="2800" dirty="0" err="1" smtClean="0"/>
              <a:t>ko’sakcha</a:t>
            </a:r>
            <a:r>
              <a:rPr lang="en-US" sz="2800" dirty="0" smtClean="0"/>
              <a:t>. </a:t>
            </a:r>
            <a:r>
              <a:rPr lang="en-US" sz="2800" dirty="0" err="1" smtClean="0"/>
              <a:t>Urug’i</a:t>
            </a:r>
            <a:r>
              <a:rPr lang="en-US" sz="2800" dirty="0" smtClean="0"/>
              <a:t> </a:t>
            </a:r>
            <a:r>
              <a:rPr lang="en-US" sz="2800" dirty="0" err="1" smtClean="0"/>
              <a:t>endospremli</a:t>
            </a:r>
            <a:r>
              <a:rPr lang="en-US" sz="2800" dirty="0" smtClean="0"/>
              <a:t>. </a:t>
            </a:r>
          </a:p>
          <a:p>
            <a:pPr marL="0" indent="176213" algn="just">
              <a:buNone/>
            </a:pPr>
            <a:r>
              <a:rPr lang="en-US" sz="2800" dirty="0" err="1" smtClean="0"/>
              <a:t>Mamlakatimizda</a:t>
            </a:r>
            <a:r>
              <a:rPr lang="en-US" sz="2800" dirty="0" smtClean="0"/>
              <a:t> </a:t>
            </a:r>
            <a:r>
              <a:rPr lang="en-US" sz="2800" dirty="0" err="1" smtClean="0"/>
              <a:t>nashatrbargdoshlar</a:t>
            </a:r>
            <a:r>
              <a:rPr lang="en-US" sz="2800" dirty="0" smtClean="0"/>
              <a:t> (</a:t>
            </a:r>
            <a:r>
              <a:rPr lang="en-US" sz="2800" i="1" dirty="0" err="1" smtClean="0"/>
              <a:t>sphenocleaceae</a:t>
            </a:r>
            <a:r>
              <a:rPr lang="en-US" sz="2800" dirty="0" smtClean="0"/>
              <a:t>) </a:t>
            </a:r>
            <a:r>
              <a:rPr lang="en-US" sz="2800" dirty="0" err="1" smtClean="0"/>
              <a:t>oilasiga</a:t>
            </a:r>
            <a:r>
              <a:rPr lang="en-US" sz="2800" dirty="0" smtClean="0"/>
              <a:t> </a:t>
            </a:r>
            <a:r>
              <a:rPr lang="en-US" sz="2800" dirty="0" err="1" smtClean="0"/>
              <a:t>mansub</a:t>
            </a:r>
            <a:r>
              <a:rPr lang="en-US" sz="2800" dirty="0" smtClean="0"/>
              <a:t> </a:t>
            </a:r>
            <a:r>
              <a:rPr lang="en-US" sz="2800" dirty="0" err="1" smtClean="0"/>
              <a:t>nashtarbarg</a:t>
            </a:r>
            <a:r>
              <a:rPr lang="en-US" sz="2800" dirty="0" smtClean="0"/>
              <a:t>, </a:t>
            </a:r>
            <a:r>
              <a:rPr lang="en-US" sz="2800" dirty="0" err="1" smtClean="0"/>
              <a:t>qo’ng’iroqguldoshlar</a:t>
            </a:r>
            <a:r>
              <a:rPr lang="en-US" sz="2800" dirty="0" smtClean="0"/>
              <a:t> (</a:t>
            </a:r>
            <a:r>
              <a:rPr lang="en-US" sz="2800" i="1" dirty="0" err="1" smtClean="0"/>
              <a:t>companulaceae</a:t>
            </a:r>
            <a:r>
              <a:rPr lang="en-US" sz="2800" dirty="0" smtClean="0"/>
              <a:t>) </a:t>
            </a:r>
            <a:r>
              <a:rPr lang="en-US" sz="2800" dirty="0" err="1" smtClean="0"/>
              <a:t>oilasiga</a:t>
            </a:r>
            <a:r>
              <a:rPr lang="en-US" sz="2800" dirty="0" smtClean="0"/>
              <a:t> </a:t>
            </a:r>
            <a:r>
              <a:rPr lang="en-US" sz="2800" dirty="0" err="1" smtClean="0"/>
              <a:t>mansub</a:t>
            </a:r>
            <a:r>
              <a:rPr lang="en-US" sz="2800" dirty="0" smtClean="0"/>
              <a:t> </a:t>
            </a:r>
            <a:r>
              <a:rPr lang="en-US" sz="2800" dirty="0" err="1" smtClean="0"/>
              <a:t>qo’ng’iroqgul</a:t>
            </a:r>
            <a:r>
              <a:rPr lang="en-US" sz="2800" dirty="0" smtClean="0"/>
              <a:t>, </a:t>
            </a:r>
            <a:r>
              <a:rPr lang="en-US" sz="2800" dirty="0" err="1" smtClean="0"/>
              <a:t>ko’zagul</a:t>
            </a:r>
            <a:r>
              <a:rPr lang="en-US" sz="2800" dirty="0" smtClean="0"/>
              <a:t>, </a:t>
            </a:r>
            <a:r>
              <a:rPr lang="en-US" sz="2800" dirty="0" err="1" smtClean="0"/>
              <a:t>dug’boy</a:t>
            </a:r>
            <a:r>
              <a:rPr lang="en-US" sz="2800" dirty="0" smtClean="0"/>
              <a:t> </a:t>
            </a:r>
            <a:r>
              <a:rPr lang="en-US" sz="2800" dirty="0" err="1" smtClean="0"/>
              <a:t>turlari</a:t>
            </a:r>
            <a:r>
              <a:rPr lang="en-US" sz="2800" dirty="0" smtClean="0"/>
              <a:t> </a:t>
            </a:r>
            <a:r>
              <a:rPr lang="en-US" sz="2800" dirty="0" err="1" smtClean="0"/>
              <a:t>keng</a:t>
            </a:r>
            <a:r>
              <a:rPr lang="en-US" sz="2800" dirty="0" smtClean="0"/>
              <a:t> </a:t>
            </a:r>
            <a:r>
              <a:rPr lang="en-US" sz="2800" dirty="0" err="1" smtClean="0"/>
              <a:t>tarqalgan</a:t>
            </a:r>
            <a:r>
              <a:rPr lang="en-US" sz="2800" dirty="0" smtClean="0"/>
              <a:t>.</a:t>
            </a:r>
          </a:p>
          <a:p>
            <a:pPr marL="0" indent="176213" algn="just">
              <a:buNone/>
            </a:pPr>
            <a:r>
              <a:rPr lang="en-US" sz="2800" dirty="0" err="1" smtClean="0"/>
              <a:t>Oila</a:t>
            </a:r>
            <a:r>
              <a:rPr lang="en-US" sz="2800" dirty="0" smtClean="0"/>
              <a:t> </a:t>
            </a:r>
            <a:r>
              <a:rPr lang="en-US" sz="2800" dirty="0" err="1" smtClean="0"/>
              <a:t>vakillari</a:t>
            </a:r>
            <a:r>
              <a:rPr lang="en-US" sz="2800" dirty="0" smtClean="0"/>
              <a:t>: </a:t>
            </a:r>
            <a:r>
              <a:rPr lang="en-US" sz="2800" dirty="0" err="1" smtClean="0"/>
              <a:t>tig’izgulli</a:t>
            </a:r>
            <a:r>
              <a:rPr lang="en-US" sz="2800" dirty="0" smtClean="0"/>
              <a:t> </a:t>
            </a:r>
            <a:r>
              <a:rPr lang="en-US" sz="2800" dirty="0" err="1" smtClean="0"/>
              <a:t>qo’ng’iroqgul</a:t>
            </a:r>
            <a:r>
              <a:rPr lang="en-US" sz="2800" dirty="0" smtClean="0"/>
              <a:t> (</a:t>
            </a:r>
            <a:r>
              <a:rPr lang="en-US" sz="2800" i="1" dirty="0" smtClean="0"/>
              <a:t>campanula </a:t>
            </a:r>
            <a:r>
              <a:rPr lang="en-US" sz="2800" i="1" dirty="0" err="1" smtClean="0"/>
              <a:t>glomerata</a:t>
            </a:r>
            <a:r>
              <a:rPr lang="en-US" sz="2800" dirty="0" smtClean="0"/>
              <a:t>) – </a:t>
            </a:r>
            <a:r>
              <a:rPr lang="en-US" sz="2800" dirty="0" err="1" smtClean="0"/>
              <a:t>ko’p</a:t>
            </a:r>
            <a:r>
              <a:rPr lang="en-US" sz="2800" dirty="0" smtClean="0"/>
              <a:t> </a:t>
            </a:r>
            <a:r>
              <a:rPr lang="en-US" sz="2800" dirty="0" err="1" smtClean="0"/>
              <a:t>yillik</a:t>
            </a:r>
            <a:r>
              <a:rPr lang="en-US" sz="2800" dirty="0" smtClean="0"/>
              <a:t> </a:t>
            </a:r>
            <a:r>
              <a:rPr lang="en-US" sz="2800" dirty="0" err="1" smtClean="0"/>
              <a:t>o’t</a:t>
            </a:r>
            <a:r>
              <a:rPr lang="en-US" sz="2800" dirty="0" smtClean="0"/>
              <a:t>, tog’ </a:t>
            </a:r>
            <a:r>
              <a:rPr lang="en-US" sz="2800" dirty="0" err="1" smtClean="0"/>
              <a:t>yonbag’ilarida</a:t>
            </a:r>
            <a:r>
              <a:rPr lang="en-US" sz="2800" dirty="0" smtClean="0"/>
              <a:t> </a:t>
            </a:r>
            <a:r>
              <a:rPr lang="en-US" sz="2800" dirty="0" err="1" smtClean="0"/>
              <a:t>o’sadi</a:t>
            </a:r>
            <a:r>
              <a:rPr lang="en-US" sz="2800" dirty="0" smtClean="0"/>
              <a:t>, </a:t>
            </a:r>
            <a:r>
              <a:rPr lang="en-US" sz="2800" dirty="0" err="1" smtClean="0"/>
              <a:t>konodopsis</a:t>
            </a:r>
            <a:r>
              <a:rPr lang="en-US" sz="2800" dirty="0" smtClean="0"/>
              <a:t> (</a:t>
            </a:r>
            <a:r>
              <a:rPr lang="en-US" sz="2800" i="1" dirty="0" err="1" smtClean="0"/>
              <a:t>cododnopsis</a:t>
            </a:r>
            <a:r>
              <a:rPr lang="en-US" sz="2800" i="1" dirty="0" smtClean="0"/>
              <a:t> </a:t>
            </a:r>
            <a:r>
              <a:rPr lang="en-US" sz="2800" i="1" dirty="0" err="1" smtClean="0"/>
              <a:t>clematidea</a:t>
            </a:r>
            <a:r>
              <a:rPr lang="en-US" sz="2800" dirty="0" smtClean="0"/>
              <a:t>) – </a:t>
            </a:r>
            <a:r>
              <a:rPr lang="en-US" sz="2800" dirty="0" err="1" smtClean="0"/>
              <a:t>ko’p</a:t>
            </a:r>
            <a:r>
              <a:rPr lang="en-US" sz="2800" dirty="0" smtClean="0"/>
              <a:t> </a:t>
            </a:r>
            <a:r>
              <a:rPr lang="en-US" sz="2800" dirty="0" err="1" smtClean="0"/>
              <a:t>yillik</a:t>
            </a:r>
            <a:r>
              <a:rPr lang="en-US" sz="2800" dirty="0" smtClean="0"/>
              <a:t> </a:t>
            </a:r>
            <a:r>
              <a:rPr lang="en-US" sz="2800" dirty="0" err="1" smtClean="0"/>
              <a:t>o’t</a:t>
            </a:r>
            <a:r>
              <a:rPr lang="en-US" sz="2800" dirty="0" smtClean="0"/>
              <a:t>, </a:t>
            </a:r>
            <a:r>
              <a:rPr lang="en-US" sz="2800" dirty="0" err="1" smtClean="0"/>
              <a:t>azineuma</a:t>
            </a:r>
            <a:r>
              <a:rPr lang="en-US" sz="2800" dirty="0" smtClean="0"/>
              <a:t> (</a:t>
            </a:r>
            <a:r>
              <a:rPr lang="en-US" sz="2800" i="1" dirty="0" err="1" smtClean="0"/>
              <a:t>asyneuma</a:t>
            </a:r>
            <a:r>
              <a:rPr lang="en-US" sz="2800" i="1" dirty="0" smtClean="0"/>
              <a:t> </a:t>
            </a:r>
            <a:r>
              <a:rPr lang="en-US" sz="2800" i="1" dirty="0" err="1" smtClean="0"/>
              <a:t>argutum</a:t>
            </a:r>
            <a:r>
              <a:rPr lang="en-US" sz="2800" dirty="0" smtClean="0"/>
              <a:t>) – </a:t>
            </a:r>
            <a:r>
              <a:rPr lang="en-US" sz="2800" dirty="0" err="1" smtClean="0"/>
              <a:t>ko’p</a:t>
            </a:r>
            <a:r>
              <a:rPr lang="en-US" sz="2800" dirty="0" smtClean="0"/>
              <a:t> </a:t>
            </a:r>
            <a:r>
              <a:rPr lang="en-US" sz="2800" dirty="0" err="1" smtClean="0"/>
              <a:t>yillik</a:t>
            </a:r>
            <a:r>
              <a:rPr lang="en-US" sz="2800" dirty="0" smtClean="0"/>
              <a:t> </a:t>
            </a:r>
            <a:r>
              <a:rPr lang="en-US" sz="2800" dirty="0" err="1" smtClean="0"/>
              <a:t>o’t</a:t>
            </a:r>
            <a:r>
              <a:rPr lang="en-US" sz="2800" dirty="0" smtClean="0"/>
              <a:t>. </a:t>
            </a:r>
          </a:p>
          <a:p>
            <a:pPr marL="0" indent="0" algn="just">
              <a:buNone/>
            </a:pPr>
            <a:r>
              <a:rPr lang="en-US" sz="2800" dirty="0" err="1" smtClean="0"/>
              <a:t>Ahamiyati</a:t>
            </a:r>
            <a:r>
              <a:rPr lang="en-US" sz="2800" dirty="0" smtClean="0"/>
              <a:t>: </a:t>
            </a:r>
            <a:r>
              <a:rPr lang="en-US" sz="2800" dirty="0" err="1" smtClean="0"/>
              <a:t>oila</a:t>
            </a:r>
            <a:r>
              <a:rPr lang="en-US" sz="2800" dirty="0" smtClean="0"/>
              <a:t> </a:t>
            </a:r>
            <a:r>
              <a:rPr lang="en-US" sz="2800" dirty="0" err="1" smtClean="0"/>
              <a:t>vakillari</a:t>
            </a:r>
            <a:r>
              <a:rPr lang="en-US" sz="2800" dirty="0" smtClean="0"/>
              <a:t> </a:t>
            </a:r>
            <a:r>
              <a:rPr lang="en-US" sz="2800" dirty="0" err="1" smtClean="0"/>
              <a:t>manzarali</a:t>
            </a:r>
            <a:r>
              <a:rPr lang="en-US" sz="2800" dirty="0" smtClean="0"/>
              <a:t> </a:t>
            </a:r>
            <a:r>
              <a:rPr lang="en-US" sz="2800" dirty="0" err="1" smtClean="0"/>
              <a:t>o’simlik</a:t>
            </a:r>
            <a:r>
              <a:rPr lang="en-US" sz="2800" dirty="0" smtClean="0"/>
              <a:t>. </a:t>
            </a:r>
            <a:r>
              <a:rPr lang="en-US" sz="2800" dirty="0" err="1" smtClean="0"/>
              <a:t>Ayrim</a:t>
            </a:r>
            <a:r>
              <a:rPr lang="en-US" sz="2800" dirty="0" smtClean="0"/>
              <a:t> </a:t>
            </a:r>
            <a:r>
              <a:rPr lang="en-US" sz="2800" dirty="0" err="1" smtClean="0"/>
              <a:t>vakillari</a:t>
            </a:r>
            <a:r>
              <a:rPr lang="en-US" sz="2800" dirty="0" smtClean="0"/>
              <a:t> </a:t>
            </a:r>
            <a:r>
              <a:rPr lang="en-US" sz="2800" dirty="0" err="1" smtClean="0"/>
              <a:t>yem-xashak</a:t>
            </a:r>
            <a:r>
              <a:rPr lang="en-US" sz="2800" dirty="0" smtClean="0"/>
              <a:t>, </a:t>
            </a:r>
            <a:r>
              <a:rPr lang="en-US" sz="2800" dirty="0" err="1" smtClean="0"/>
              <a:t>dorivor</a:t>
            </a:r>
            <a:r>
              <a:rPr lang="en-US" sz="2800" dirty="0" smtClean="0"/>
              <a:t> </a:t>
            </a:r>
            <a:r>
              <a:rPr lang="en-US" sz="2800" dirty="0" err="1" smtClean="0"/>
              <a:t>o’simliklar</a:t>
            </a:r>
            <a:r>
              <a:rPr lang="en-US" sz="2800" dirty="0" smtClean="0"/>
              <a:t> </a:t>
            </a:r>
            <a:r>
              <a:rPr lang="en-US" sz="2800" dirty="0" err="1" smtClean="0"/>
              <a:t>hisoblanadi</a:t>
            </a:r>
            <a:r>
              <a:rPr lang="en-US" sz="2800" dirty="0" smtClean="0"/>
              <a:t>.</a:t>
            </a:r>
            <a:endParaRPr lang="ru-RU" sz="2800" dirty="0"/>
          </a:p>
        </p:txBody>
      </p:sp>
    </p:spTree>
    <p:extLst>
      <p:ext uri="{BB962C8B-B14F-4D97-AF65-F5344CB8AC3E}">
        <p14:creationId xmlns:p14="http://schemas.microsoft.com/office/powerpoint/2010/main" val="2389601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490066"/>
          </a:xfrm>
        </p:spPr>
        <p:txBody>
          <a:bodyPr>
            <a:normAutofit/>
          </a:bodyPr>
          <a:lstStyle/>
          <a:p>
            <a:pPr algn="ctr"/>
            <a:r>
              <a:rPr lang="uz-Cyrl-UZ" sz="2600" b="1" dirty="0">
                <a:solidFill>
                  <a:schemeClr val="tx1"/>
                </a:solidFill>
                <a:latin typeface="Times New Roman" pitchFamily="18" charset="0"/>
                <a:cs typeface="Times New Roman" pitchFamily="18" charset="0"/>
              </a:rPr>
              <a:t>Q</a:t>
            </a:r>
            <a:r>
              <a:rPr lang="en-US" sz="2600" b="1" dirty="0" err="1">
                <a:solidFill>
                  <a:schemeClr val="tx1"/>
                </a:solidFill>
                <a:latin typeface="Times New Roman" pitchFamily="18" charset="0"/>
                <a:cs typeface="Times New Roman" pitchFamily="18" charset="0"/>
              </a:rPr>
              <a:t>oqi</a:t>
            </a:r>
            <a:r>
              <a:rPr lang="uz-Cyrl-UZ" sz="2600" b="1" dirty="0">
                <a:solidFill>
                  <a:schemeClr val="tx1"/>
                </a:solidFill>
                <a:latin typeface="Times New Roman" pitchFamily="18" charset="0"/>
                <a:cs typeface="Times New Roman" pitchFamily="18" charset="0"/>
              </a:rPr>
              <a:t>o‘</a:t>
            </a:r>
            <a:r>
              <a:rPr lang="en-US" sz="2600" b="1" dirty="0" err="1">
                <a:solidFill>
                  <a:schemeClr val="tx1"/>
                </a:solidFill>
                <a:latin typeface="Times New Roman" pitchFamily="18" charset="0"/>
                <a:cs typeface="Times New Roman" pitchFamily="18" charset="0"/>
              </a:rPr>
              <a:t>tnamolar</a:t>
            </a:r>
            <a:r>
              <a:rPr lang="en-US" sz="2600" b="1" dirty="0">
                <a:solidFill>
                  <a:schemeClr val="tx1"/>
                </a:solidFill>
                <a:latin typeface="Times New Roman" pitchFamily="18" charset="0"/>
                <a:cs typeface="Times New Roman" pitchFamily="18" charset="0"/>
              </a:rPr>
              <a:t> </a:t>
            </a:r>
            <a:r>
              <a:rPr lang="en-US" sz="2600" b="1" dirty="0" err="1">
                <a:solidFill>
                  <a:schemeClr val="tx1"/>
                </a:solidFill>
                <a:latin typeface="Times New Roman" pitchFamily="18" charset="0"/>
                <a:cs typeface="Times New Roman" pitchFamily="18" charset="0"/>
              </a:rPr>
              <a:t>qabilasi</a:t>
            </a:r>
            <a:r>
              <a:rPr lang="en-US" sz="2600" b="1" dirty="0">
                <a:solidFill>
                  <a:schemeClr val="tx1"/>
                </a:solidFill>
                <a:latin typeface="Times New Roman" pitchFamily="18" charset="0"/>
                <a:cs typeface="Times New Roman" pitchFamily="18" charset="0"/>
              </a:rPr>
              <a:t> - </a:t>
            </a:r>
            <a:r>
              <a:rPr lang="en-US" sz="2600" b="1" i="1" dirty="0" err="1">
                <a:solidFill>
                  <a:schemeClr val="tx1"/>
                </a:solidFill>
                <a:latin typeface="Times New Roman" pitchFamily="18" charset="0"/>
                <a:cs typeface="Times New Roman" pitchFamily="18" charset="0"/>
              </a:rPr>
              <a:t>Asterales</a:t>
            </a:r>
            <a:endParaRPr lang="ru-RU" sz="2600" i="1"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457200" y="836712"/>
            <a:ext cx="8147248" cy="5637240"/>
          </a:xfrm>
        </p:spPr>
        <p:txBody>
          <a:bodyPr>
            <a:normAutofit lnSpcReduction="10000"/>
          </a:bodyPr>
          <a:lstStyle/>
          <a:p>
            <a:pPr marL="0" indent="176213" algn="just">
              <a:buNone/>
            </a:pPr>
            <a:r>
              <a:rPr lang="en-US" dirty="0" err="1" smtClean="0"/>
              <a:t>Ko’p</a:t>
            </a:r>
            <a:r>
              <a:rPr lang="en-US" dirty="0" smtClean="0"/>
              <a:t> </a:t>
            </a:r>
            <a:r>
              <a:rPr lang="en-US" dirty="0" err="1" smtClean="0"/>
              <a:t>yillik</a:t>
            </a:r>
            <a:r>
              <a:rPr lang="en-US" dirty="0" smtClean="0"/>
              <a:t> </a:t>
            </a:r>
            <a:r>
              <a:rPr lang="en-US" dirty="0" err="1" smtClean="0"/>
              <a:t>va</a:t>
            </a:r>
            <a:r>
              <a:rPr lang="en-US" dirty="0" smtClean="0"/>
              <a:t> </a:t>
            </a:r>
            <a:r>
              <a:rPr lang="en-US" dirty="0" err="1" smtClean="0"/>
              <a:t>bir</a:t>
            </a:r>
            <a:r>
              <a:rPr lang="en-US" dirty="0" smtClean="0"/>
              <a:t> </a:t>
            </a:r>
            <a:r>
              <a:rPr lang="en-US" dirty="0" err="1" smtClean="0"/>
              <a:t>yillik</a:t>
            </a:r>
            <a:r>
              <a:rPr lang="en-US" dirty="0" smtClean="0"/>
              <a:t> </a:t>
            </a:r>
            <a:r>
              <a:rPr lang="en-US" dirty="0" err="1" smtClean="0"/>
              <a:t>o’t</a:t>
            </a:r>
            <a:r>
              <a:rPr lang="en-US" dirty="0" smtClean="0"/>
              <a:t>, </a:t>
            </a:r>
            <a:r>
              <a:rPr lang="en-US" dirty="0" err="1" smtClean="0"/>
              <a:t>qisman</a:t>
            </a:r>
            <a:r>
              <a:rPr lang="en-US" dirty="0" smtClean="0"/>
              <a:t> </a:t>
            </a:r>
            <a:r>
              <a:rPr lang="en-US" dirty="0" err="1" smtClean="0"/>
              <a:t>yarim</a:t>
            </a:r>
            <a:r>
              <a:rPr lang="en-US" dirty="0" smtClean="0"/>
              <a:t> </a:t>
            </a:r>
            <a:r>
              <a:rPr lang="en-US" dirty="0" err="1" smtClean="0"/>
              <a:t>buta</a:t>
            </a:r>
            <a:r>
              <a:rPr lang="en-US" dirty="0" smtClean="0"/>
              <a:t>, </a:t>
            </a:r>
            <a:r>
              <a:rPr lang="en-US" dirty="0" err="1" smtClean="0"/>
              <a:t>buta</a:t>
            </a:r>
            <a:r>
              <a:rPr lang="en-US" dirty="0" smtClean="0"/>
              <a:t>, liana </a:t>
            </a:r>
            <a:r>
              <a:rPr lang="en-US" dirty="0" err="1" smtClean="0"/>
              <a:t>va</a:t>
            </a:r>
            <a:r>
              <a:rPr lang="en-US" dirty="0" smtClean="0"/>
              <a:t> </a:t>
            </a:r>
            <a:r>
              <a:rPr lang="en-US" dirty="0" err="1" smtClean="0"/>
              <a:t>kichik</a:t>
            </a:r>
            <a:r>
              <a:rPr lang="en-US" dirty="0" smtClean="0"/>
              <a:t> </a:t>
            </a:r>
            <a:r>
              <a:rPr lang="en-US" dirty="0" err="1" smtClean="0"/>
              <a:t>daraxtsimon</a:t>
            </a:r>
            <a:r>
              <a:rPr lang="en-US" dirty="0" smtClean="0"/>
              <a:t> </a:t>
            </a:r>
            <a:r>
              <a:rPr lang="en-US" dirty="0" err="1" smtClean="0"/>
              <a:t>o’simliklar</a:t>
            </a:r>
            <a:r>
              <a:rPr lang="en-US" dirty="0" smtClean="0"/>
              <a:t>. </a:t>
            </a:r>
          </a:p>
          <a:p>
            <a:pPr marL="0" indent="176213" algn="just">
              <a:buNone/>
            </a:pPr>
            <a:r>
              <a:rPr lang="en-US" dirty="0" err="1" smtClean="0"/>
              <a:t>Barglari</a:t>
            </a:r>
            <a:r>
              <a:rPr lang="en-US" dirty="0" smtClean="0"/>
              <a:t> </a:t>
            </a:r>
            <a:r>
              <a:rPr lang="en-US" dirty="0" err="1" smtClean="0"/>
              <a:t>navbatlashib</a:t>
            </a:r>
            <a:r>
              <a:rPr lang="en-US" dirty="0" smtClean="0"/>
              <a:t> </a:t>
            </a:r>
            <a:r>
              <a:rPr lang="en-US" dirty="0" err="1" smtClean="0"/>
              <a:t>yoki</a:t>
            </a:r>
            <a:r>
              <a:rPr lang="en-US" dirty="0" smtClean="0"/>
              <a:t> </a:t>
            </a:r>
            <a:r>
              <a:rPr lang="en-US" dirty="0" err="1" smtClean="0"/>
              <a:t>qarama-qarshi</a:t>
            </a:r>
            <a:r>
              <a:rPr lang="en-US" dirty="0" smtClean="0"/>
              <a:t>, </a:t>
            </a:r>
            <a:r>
              <a:rPr lang="en-US" dirty="0" err="1" smtClean="0"/>
              <a:t>ayrim</a:t>
            </a:r>
            <a:r>
              <a:rPr lang="en-US" dirty="0" smtClean="0"/>
              <a:t> </a:t>
            </a:r>
            <a:r>
              <a:rPr lang="en-US" dirty="0" err="1" smtClean="0"/>
              <a:t>hollarda</a:t>
            </a:r>
            <a:r>
              <a:rPr lang="en-US" dirty="0" smtClean="0"/>
              <a:t> </a:t>
            </a:r>
            <a:r>
              <a:rPr lang="en-US" dirty="0" err="1" smtClean="0"/>
              <a:t>halqasimon</a:t>
            </a:r>
            <a:r>
              <a:rPr lang="en-US" dirty="0" smtClean="0"/>
              <a:t> </a:t>
            </a:r>
            <a:r>
              <a:rPr lang="en-US" dirty="0" err="1" smtClean="0"/>
              <a:t>shakilda</a:t>
            </a:r>
            <a:r>
              <a:rPr lang="en-US" dirty="0" smtClean="0"/>
              <a:t> </a:t>
            </a:r>
            <a:r>
              <a:rPr lang="en-US" dirty="0" err="1" smtClean="0"/>
              <a:t>joylashgan</a:t>
            </a:r>
            <a:r>
              <a:rPr lang="en-US" dirty="0" smtClean="0"/>
              <a:t>, </a:t>
            </a:r>
            <a:r>
              <a:rPr lang="en-US" dirty="0" err="1" smtClean="0"/>
              <a:t>oddiy</a:t>
            </a:r>
            <a:r>
              <a:rPr lang="en-US" dirty="0" smtClean="0"/>
              <a:t> </a:t>
            </a:r>
            <a:r>
              <a:rPr lang="en-US" dirty="0" err="1" smtClean="0"/>
              <a:t>butun</a:t>
            </a:r>
            <a:r>
              <a:rPr lang="en-US" dirty="0" smtClean="0"/>
              <a:t>. </a:t>
            </a:r>
            <a:r>
              <a:rPr lang="en-US" dirty="0" err="1" smtClean="0"/>
              <a:t>Ba’zan</a:t>
            </a:r>
            <a:r>
              <a:rPr lang="en-US" dirty="0" smtClean="0"/>
              <a:t> </a:t>
            </a:r>
            <a:r>
              <a:rPr lang="en-US" dirty="0" err="1" smtClean="0"/>
              <a:t>reduksiyalangan</a:t>
            </a:r>
            <a:r>
              <a:rPr lang="en-US" dirty="0" smtClean="0"/>
              <a:t>. </a:t>
            </a:r>
            <a:endParaRPr lang="en-US" dirty="0"/>
          </a:p>
          <a:p>
            <a:pPr marL="0" indent="176213" algn="just">
              <a:buNone/>
            </a:pPr>
            <a:r>
              <a:rPr lang="en-US" dirty="0" err="1" smtClean="0"/>
              <a:t>Gullari</a:t>
            </a:r>
            <a:r>
              <a:rPr lang="en-US" dirty="0" smtClean="0"/>
              <a:t> </a:t>
            </a:r>
            <a:r>
              <a:rPr lang="en-US" dirty="0" err="1" smtClean="0"/>
              <a:t>savatcha</a:t>
            </a:r>
            <a:r>
              <a:rPr lang="en-US" dirty="0" smtClean="0"/>
              <a:t> </a:t>
            </a:r>
            <a:r>
              <a:rPr lang="en-US" dirty="0" err="1" smtClean="0"/>
              <a:t>to’p</a:t>
            </a:r>
            <a:r>
              <a:rPr lang="en-US" dirty="0" smtClean="0"/>
              <a:t> </a:t>
            </a:r>
            <a:r>
              <a:rPr lang="en-US" dirty="0" err="1" smtClean="0"/>
              <a:t>gulda</a:t>
            </a:r>
            <a:r>
              <a:rPr lang="en-US" dirty="0" smtClean="0"/>
              <a:t> </a:t>
            </a:r>
            <a:r>
              <a:rPr lang="en-US" dirty="0" err="1" smtClean="0"/>
              <a:t>o’rnashgan</a:t>
            </a:r>
            <a:r>
              <a:rPr lang="en-US" dirty="0" smtClean="0"/>
              <a:t>, </a:t>
            </a:r>
            <a:r>
              <a:rPr lang="en-US" dirty="0" err="1" smtClean="0"/>
              <a:t>gulqo’rg’on</a:t>
            </a:r>
            <a:r>
              <a:rPr lang="en-US" dirty="0" smtClean="0"/>
              <a:t> </a:t>
            </a:r>
            <a:r>
              <a:rPr lang="en-US" dirty="0" err="1" smtClean="0"/>
              <a:t>bo’laklari</a:t>
            </a:r>
            <a:r>
              <a:rPr lang="en-US" dirty="0" smtClean="0"/>
              <a:t>  4-5 </a:t>
            </a:r>
            <a:r>
              <a:rPr lang="en-US" dirty="0" err="1" smtClean="0"/>
              <a:t>a’zoli</a:t>
            </a:r>
            <a:r>
              <a:rPr lang="en-US" dirty="0" smtClean="0"/>
              <a:t>,</a:t>
            </a:r>
          </a:p>
          <a:p>
            <a:pPr marL="0" indent="176213" algn="just">
              <a:buNone/>
            </a:pPr>
            <a:r>
              <a:rPr lang="en-US" dirty="0" err="1" smtClean="0"/>
              <a:t>Toj</a:t>
            </a:r>
            <a:r>
              <a:rPr lang="en-US" dirty="0" smtClean="0"/>
              <a:t> </a:t>
            </a:r>
            <a:r>
              <a:rPr lang="en-US" dirty="0" err="1" smtClean="0"/>
              <a:t>barglari</a:t>
            </a:r>
            <a:r>
              <a:rPr lang="en-US" dirty="0" smtClean="0"/>
              <a:t> </a:t>
            </a:r>
            <a:r>
              <a:rPr lang="en-US" dirty="0" err="1" smtClean="0"/>
              <a:t>turli</a:t>
            </a:r>
            <a:r>
              <a:rPr lang="en-US" dirty="0" smtClean="0"/>
              <a:t> </a:t>
            </a:r>
            <a:r>
              <a:rPr lang="en-US" dirty="0" err="1" smtClean="0"/>
              <a:t>xil</a:t>
            </a:r>
            <a:r>
              <a:rPr lang="en-US" dirty="0" smtClean="0"/>
              <a:t> </a:t>
            </a:r>
            <a:r>
              <a:rPr lang="en-US" dirty="0" err="1" smtClean="0"/>
              <a:t>hsakilda</a:t>
            </a:r>
            <a:r>
              <a:rPr lang="en-US" dirty="0" smtClean="0"/>
              <a:t>: </a:t>
            </a:r>
            <a:r>
              <a:rPr lang="en-US" dirty="0" err="1" smtClean="0"/>
              <a:t>naysimon</a:t>
            </a:r>
            <a:r>
              <a:rPr lang="en-US" dirty="0" smtClean="0"/>
              <a:t>, </a:t>
            </a:r>
            <a:r>
              <a:rPr lang="en-US" dirty="0" err="1" smtClean="0"/>
              <a:t>tilsimon</a:t>
            </a:r>
            <a:r>
              <a:rPr lang="en-US" dirty="0" smtClean="0"/>
              <a:t>, </a:t>
            </a:r>
            <a:r>
              <a:rPr lang="en-US" dirty="0" err="1" smtClean="0"/>
              <a:t>uzun</a:t>
            </a:r>
            <a:r>
              <a:rPr lang="en-US" dirty="0" smtClean="0"/>
              <a:t> </a:t>
            </a:r>
            <a:r>
              <a:rPr lang="en-US" dirty="0" err="1" smtClean="0"/>
              <a:t>tilsimon</a:t>
            </a:r>
            <a:r>
              <a:rPr lang="en-US" dirty="0" smtClean="0"/>
              <a:t>.  </a:t>
            </a:r>
          </a:p>
          <a:p>
            <a:pPr marL="0" indent="176213" algn="just">
              <a:buNone/>
            </a:pPr>
            <a:r>
              <a:rPr lang="en-US" dirty="0" err="1" smtClean="0"/>
              <a:t>Mevasi</a:t>
            </a:r>
            <a:r>
              <a:rPr lang="en-US" dirty="0" smtClean="0"/>
              <a:t> </a:t>
            </a:r>
            <a:r>
              <a:rPr lang="en-US" dirty="0" err="1" smtClean="0"/>
              <a:t>urug’cha</a:t>
            </a:r>
            <a:r>
              <a:rPr lang="en-US" dirty="0" smtClean="0"/>
              <a:t>. </a:t>
            </a:r>
            <a:r>
              <a:rPr lang="en-US" dirty="0" err="1" smtClean="0"/>
              <a:t>Qisman</a:t>
            </a:r>
            <a:r>
              <a:rPr lang="en-US" dirty="0" smtClean="0"/>
              <a:t> </a:t>
            </a:r>
            <a:r>
              <a:rPr lang="en-US" dirty="0" err="1" smtClean="0"/>
              <a:t>endospermli</a:t>
            </a:r>
            <a:r>
              <a:rPr lang="en-US" dirty="0" smtClean="0"/>
              <a:t>. </a:t>
            </a:r>
          </a:p>
          <a:p>
            <a:pPr marL="0" indent="176213" algn="just">
              <a:buNone/>
            </a:pPr>
            <a:r>
              <a:rPr lang="en-US" dirty="0" err="1" smtClean="0"/>
              <a:t>Buqabila</a:t>
            </a:r>
            <a:r>
              <a:rPr lang="en-US" dirty="0" smtClean="0"/>
              <a:t> </a:t>
            </a:r>
            <a:r>
              <a:rPr lang="en-US" dirty="0" err="1" smtClean="0"/>
              <a:t>vakillari</a:t>
            </a:r>
            <a:r>
              <a:rPr lang="en-US" dirty="0" smtClean="0"/>
              <a:t> </a:t>
            </a:r>
            <a:r>
              <a:rPr lang="en-US" dirty="0" err="1" smtClean="0"/>
              <a:t>ikkiurug’pallalilar</a:t>
            </a:r>
            <a:r>
              <a:rPr lang="en-US" dirty="0" smtClean="0"/>
              <a:t> </a:t>
            </a:r>
            <a:r>
              <a:rPr lang="en-US" dirty="0" err="1" smtClean="0"/>
              <a:t>orasida</a:t>
            </a:r>
            <a:r>
              <a:rPr lang="en-US" dirty="0" smtClean="0"/>
              <a:t> </a:t>
            </a:r>
            <a:r>
              <a:rPr lang="en-US" dirty="0" err="1" smtClean="0"/>
              <a:t>eng</a:t>
            </a:r>
            <a:r>
              <a:rPr lang="en-US" dirty="0" smtClean="0"/>
              <a:t> </a:t>
            </a:r>
            <a:r>
              <a:rPr lang="en-US" dirty="0" err="1" smtClean="0"/>
              <a:t>yosh</a:t>
            </a:r>
            <a:r>
              <a:rPr lang="en-US" dirty="0" smtClean="0"/>
              <a:t> </a:t>
            </a:r>
            <a:r>
              <a:rPr lang="en-US" dirty="0" err="1" smtClean="0"/>
              <a:t>va</a:t>
            </a:r>
            <a:r>
              <a:rPr lang="en-US" dirty="0" smtClean="0"/>
              <a:t> </a:t>
            </a:r>
            <a:r>
              <a:rPr lang="en-US" dirty="0" err="1" smtClean="0"/>
              <a:t>murakkab</a:t>
            </a:r>
            <a:r>
              <a:rPr lang="en-US" dirty="0" smtClean="0"/>
              <a:t> </a:t>
            </a:r>
            <a:r>
              <a:rPr lang="en-US" dirty="0" err="1" smtClean="0"/>
              <a:t>tuzulgan</a:t>
            </a:r>
            <a:r>
              <a:rPr lang="en-US" dirty="0" smtClean="0"/>
              <a:t> </a:t>
            </a:r>
            <a:r>
              <a:rPr lang="en-US" dirty="0" err="1" smtClean="0"/>
              <a:t>qabila</a:t>
            </a:r>
            <a:r>
              <a:rPr lang="en-US" dirty="0" smtClean="0"/>
              <a:t> </a:t>
            </a:r>
            <a:r>
              <a:rPr lang="en-US" dirty="0" err="1" smtClean="0"/>
              <a:t>hisoblanaadi</a:t>
            </a:r>
            <a:r>
              <a:rPr lang="en-US" dirty="0" smtClean="0"/>
              <a:t>.</a:t>
            </a:r>
          </a:p>
          <a:p>
            <a:pPr marL="0" indent="176213" algn="just">
              <a:buNone/>
            </a:pPr>
            <a:r>
              <a:rPr lang="en-US" dirty="0" err="1" smtClean="0"/>
              <a:t>Qabila</a:t>
            </a:r>
            <a:r>
              <a:rPr lang="en-US" dirty="0" smtClean="0"/>
              <a:t> </a:t>
            </a:r>
            <a:r>
              <a:rPr lang="en-US" dirty="0" err="1" smtClean="0"/>
              <a:t>tarkibida</a:t>
            </a:r>
            <a:r>
              <a:rPr lang="en-US" dirty="0" smtClean="0"/>
              <a:t> </a:t>
            </a:r>
            <a:r>
              <a:rPr lang="en-US" dirty="0" err="1" smtClean="0"/>
              <a:t>faqat</a:t>
            </a:r>
            <a:r>
              <a:rPr lang="en-US" dirty="0" smtClean="0"/>
              <a:t> </a:t>
            </a:r>
            <a:r>
              <a:rPr lang="en-US" dirty="0" err="1" smtClean="0"/>
              <a:t>bitta</a:t>
            </a:r>
            <a:r>
              <a:rPr lang="en-US" dirty="0" smtClean="0"/>
              <a:t> </a:t>
            </a:r>
            <a:r>
              <a:rPr lang="en-US" dirty="0" err="1" smtClean="0"/>
              <a:t>qoqio’tdoshlar</a:t>
            </a:r>
            <a:r>
              <a:rPr lang="en-US" dirty="0" smtClean="0"/>
              <a:t> (</a:t>
            </a:r>
            <a:r>
              <a:rPr lang="en-US" i="1" dirty="0" err="1" smtClean="0"/>
              <a:t>astraceae</a:t>
            </a:r>
            <a:r>
              <a:rPr lang="en-US" i="1" dirty="0" smtClean="0"/>
              <a:t>=</a:t>
            </a:r>
            <a:r>
              <a:rPr lang="en-US" i="1" dirty="0" err="1" smtClean="0"/>
              <a:t>compositae</a:t>
            </a:r>
            <a:r>
              <a:rPr lang="en-US" dirty="0" smtClean="0"/>
              <a:t>) </a:t>
            </a:r>
            <a:r>
              <a:rPr lang="en-US" dirty="0" err="1" smtClean="0"/>
              <a:t>oilasini</a:t>
            </a:r>
            <a:r>
              <a:rPr lang="en-US" dirty="0" smtClean="0"/>
              <a:t> </a:t>
            </a:r>
            <a:r>
              <a:rPr lang="en-US" dirty="0" err="1" smtClean="0"/>
              <a:t>o’z</a:t>
            </a:r>
            <a:r>
              <a:rPr lang="en-US" dirty="0" smtClean="0"/>
              <a:t> </a:t>
            </a:r>
            <a:r>
              <a:rPr lang="en-US" dirty="0" err="1" smtClean="0"/>
              <a:t>ichiga</a:t>
            </a:r>
            <a:r>
              <a:rPr lang="en-US" dirty="0" smtClean="0"/>
              <a:t> </a:t>
            </a:r>
            <a:r>
              <a:rPr lang="en-US" dirty="0" err="1" smtClean="0"/>
              <a:t>oladi</a:t>
            </a:r>
            <a:r>
              <a:rPr lang="en-US" dirty="0" smtClean="0"/>
              <a:t>.</a:t>
            </a:r>
            <a:endParaRPr lang="ru-RU" dirty="0"/>
          </a:p>
        </p:txBody>
      </p:sp>
    </p:spTree>
    <p:extLst>
      <p:ext uri="{BB962C8B-B14F-4D97-AF65-F5344CB8AC3E}">
        <p14:creationId xmlns:p14="http://schemas.microsoft.com/office/powerpoint/2010/main" val="3194915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7467600" cy="490066"/>
          </a:xfrm>
        </p:spPr>
        <p:txBody>
          <a:bodyPr>
            <a:normAutofit/>
          </a:bodyPr>
          <a:lstStyle/>
          <a:p>
            <a:r>
              <a:rPr lang="uz-Cyrl-UZ" sz="2600" b="1" dirty="0">
                <a:solidFill>
                  <a:schemeClr val="tx1"/>
                </a:solidFill>
              </a:rPr>
              <a:t>Qoqio‘tdoshlar oilasi – </a:t>
            </a:r>
            <a:r>
              <a:rPr lang="uz-Cyrl-UZ" sz="2600" b="1" i="1" dirty="0" smtClean="0">
                <a:solidFill>
                  <a:schemeClr val="tx1"/>
                </a:solidFill>
              </a:rPr>
              <a:t>Astera</a:t>
            </a:r>
            <a:r>
              <a:rPr lang="en-US" sz="2600" b="1" i="1" dirty="0" smtClean="0">
                <a:solidFill>
                  <a:schemeClr val="tx1"/>
                </a:solidFill>
              </a:rPr>
              <a:t>c</a:t>
            </a:r>
            <a:r>
              <a:rPr lang="uz-Cyrl-UZ" sz="2600" b="1" i="1" dirty="0" smtClean="0">
                <a:solidFill>
                  <a:schemeClr val="tx1"/>
                </a:solidFill>
              </a:rPr>
              <a:t>eae</a:t>
            </a:r>
            <a:r>
              <a:rPr lang="uz-Cyrl-UZ" sz="2600" b="1" dirty="0" smtClean="0">
                <a:solidFill>
                  <a:schemeClr val="tx1"/>
                </a:solidFill>
              </a:rPr>
              <a:t> </a:t>
            </a:r>
            <a:endParaRPr lang="ru-RU" sz="2600" dirty="0">
              <a:solidFill>
                <a:schemeClr val="tx1"/>
              </a:solidFill>
            </a:endParaRPr>
          </a:p>
        </p:txBody>
      </p:sp>
      <p:sp>
        <p:nvSpPr>
          <p:cNvPr id="3" name="Объект 2"/>
          <p:cNvSpPr>
            <a:spLocks noGrp="1"/>
          </p:cNvSpPr>
          <p:nvPr>
            <p:ph sz="quarter" idx="1"/>
          </p:nvPr>
        </p:nvSpPr>
        <p:spPr>
          <a:xfrm>
            <a:off x="251520" y="476672"/>
            <a:ext cx="8712968" cy="6264696"/>
          </a:xfrm>
        </p:spPr>
        <p:txBody>
          <a:bodyPr>
            <a:normAutofit fontScale="92500"/>
          </a:bodyPr>
          <a:lstStyle/>
          <a:p>
            <a:pPr marL="0" indent="176213" algn="just">
              <a:buNone/>
            </a:pPr>
            <a:r>
              <a:rPr lang="uz-Cyrl-UZ" dirty="0">
                <a:latin typeface="Times New Roman" pitchFamily="18" charset="0"/>
                <a:cs typeface="Times New Roman" pitchFamily="18" charset="0"/>
              </a:rPr>
              <a:t>Bu oila guli o‘simliklarning 12-15 % ni o‘z ichiga </a:t>
            </a:r>
            <a:r>
              <a:rPr lang="uz-Cyrl-UZ" dirty="0" smtClean="0">
                <a:latin typeface="Times New Roman" pitchFamily="18" charset="0"/>
                <a:cs typeface="Times New Roman" pitchFamily="18" charset="0"/>
              </a:rPr>
              <a:t>oladi</a:t>
            </a:r>
            <a:r>
              <a:rPr lang="uz-Cyrl-UZ" dirty="0">
                <a:latin typeface="Times New Roman" pitchFamily="18" charset="0"/>
                <a:cs typeface="Times New Roman" pitchFamily="18" charset="0"/>
              </a:rPr>
              <a:t>. Oilaning </a:t>
            </a:r>
            <a:r>
              <a:rPr lang="uz-Cyrl-UZ" dirty="0" smtClean="0">
                <a:latin typeface="Times New Roman" pitchFamily="18" charset="0"/>
                <a:cs typeface="Times New Roman" pitchFamily="18" charset="0"/>
              </a:rPr>
              <a:t>1000</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ga </a:t>
            </a:r>
            <a:r>
              <a:rPr lang="uz-Cyrl-UZ" dirty="0">
                <a:latin typeface="Times New Roman" pitchFamily="18" charset="0"/>
                <a:cs typeface="Times New Roman" pitchFamily="18" charset="0"/>
              </a:rPr>
              <a:t>yaqin </a:t>
            </a:r>
            <a:r>
              <a:rPr lang="uz-Cyrl-UZ" dirty="0" smtClean="0">
                <a:latin typeface="Times New Roman" pitchFamily="18" charset="0"/>
                <a:cs typeface="Times New Roman" pitchFamily="18" charset="0"/>
              </a:rPr>
              <a:t>turkum</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(1250-1300)</a:t>
            </a:r>
            <a:r>
              <a:rPr lang="uz-Cyrl-UZ" dirty="0" smtClean="0">
                <a:latin typeface="Times New Roman" pitchFamily="18" charset="0"/>
                <a:cs typeface="Times New Roman" pitchFamily="18" charset="0"/>
              </a:rPr>
              <a:t> </a:t>
            </a:r>
            <a:r>
              <a:rPr lang="uz-Cyrl-UZ" dirty="0">
                <a:latin typeface="Times New Roman" pitchFamily="18" charset="0"/>
                <a:cs typeface="Times New Roman" pitchFamily="18" charset="0"/>
              </a:rPr>
              <a:t>va 25000 </a:t>
            </a:r>
            <a:r>
              <a:rPr lang="uz-Cyrl-UZ" dirty="0" smtClean="0">
                <a:latin typeface="Times New Roman" pitchFamily="18" charset="0"/>
                <a:cs typeface="Times New Roman" pitchFamily="18" charset="0"/>
              </a:rPr>
              <a:t>tur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Markaziy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Osiyoda</a:t>
            </a:r>
            <a:r>
              <a:rPr lang="en-US" dirty="0" smtClean="0">
                <a:latin typeface="Times New Roman" pitchFamily="18" charset="0"/>
                <a:cs typeface="Times New Roman" pitchFamily="18" charset="0"/>
              </a:rPr>
              <a:t> 179 </a:t>
            </a:r>
            <a:r>
              <a:rPr lang="en-US" dirty="0" err="1" smtClean="0">
                <a:latin typeface="Times New Roman" pitchFamily="18" charset="0"/>
                <a:cs typeface="Times New Roman" pitchFamily="18" charset="0"/>
              </a:rPr>
              <a:t>turkum</a:t>
            </a:r>
            <a:r>
              <a:rPr lang="en-US" dirty="0" smtClean="0">
                <a:latin typeface="Times New Roman" pitchFamily="18" charset="0"/>
                <a:cs typeface="Times New Roman" pitchFamily="18" charset="0"/>
              </a:rPr>
              <a:t>, 1463 ta </a:t>
            </a:r>
            <a:r>
              <a:rPr lang="en-US" dirty="0" err="1" smtClean="0">
                <a:latin typeface="Times New Roman" pitchFamily="18" charset="0"/>
                <a:cs typeface="Times New Roman" pitchFamily="18" charset="0"/>
              </a:rPr>
              <a:t>turkum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O’zbekistonda</a:t>
            </a:r>
            <a:r>
              <a:rPr lang="en-US" dirty="0" smtClean="0">
                <a:latin typeface="Times New Roman" pitchFamily="18" charset="0"/>
                <a:cs typeface="Times New Roman" pitchFamily="18" charset="0"/>
              </a:rPr>
              <a:t> 121 </a:t>
            </a:r>
            <a:r>
              <a:rPr lang="en-US" dirty="0" err="1" smtClean="0">
                <a:latin typeface="Times New Roman" pitchFamily="18" charset="0"/>
                <a:cs typeface="Times New Roman" pitchFamily="18" charset="0"/>
              </a:rPr>
              <a:t>turkum</a:t>
            </a:r>
            <a:r>
              <a:rPr lang="en-US" dirty="0" smtClean="0">
                <a:latin typeface="Times New Roman" pitchFamily="18" charset="0"/>
                <a:cs typeface="Times New Roman" pitchFamily="18" charset="0"/>
              </a:rPr>
              <a:t>, 566 ta </a:t>
            </a:r>
            <a:r>
              <a:rPr lang="en-US" dirty="0" err="1" smtClean="0">
                <a:latin typeface="Times New Roman" pitchFamily="18" charset="0"/>
                <a:cs typeface="Times New Roman" pitchFamily="18" charset="0"/>
              </a:rPr>
              <a:t>tur</a:t>
            </a:r>
            <a:r>
              <a:rPr lang="uz-Cyrl-UZ" dirty="0" smtClean="0">
                <a:latin typeface="Times New Roman" pitchFamily="18" charset="0"/>
                <a:cs typeface="Times New Roman" pitchFamily="18" charset="0"/>
              </a:rPr>
              <a:t>i </a:t>
            </a:r>
            <a:r>
              <a:rPr lang="uz-Cyrl-UZ" dirty="0">
                <a:latin typeface="Times New Roman" pitchFamily="18" charset="0"/>
                <a:cs typeface="Times New Roman" pitchFamily="18" charset="0"/>
              </a:rPr>
              <a:t>ma’lum. Ular </a:t>
            </a:r>
            <a:r>
              <a:rPr lang="en-US" dirty="0" smtClean="0">
                <a:latin typeface="Times New Roman" pitchFamily="18" charset="0"/>
                <a:cs typeface="Times New Roman" pitchFamily="18" charset="0"/>
              </a:rPr>
              <a:t>y</a:t>
            </a:r>
            <a:r>
              <a:rPr lang="uz-Cyrl-UZ" dirty="0" smtClean="0">
                <a:latin typeface="Times New Roman" pitchFamily="18" charset="0"/>
                <a:cs typeface="Times New Roman" pitchFamily="18" charset="0"/>
              </a:rPr>
              <a:t>er </a:t>
            </a:r>
            <a:r>
              <a:rPr lang="uz-Cyrl-UZ" dirty="0">
                <a:latin typeface="Times New Roman" pitchFamily="18" charset="0"/>
                <a:cs typeface="Times New Roman" pitchFamily="18" charset="0"/>
              </a:rPr>
              <a:t>sharining hamma </a:t>
            </a:r>
            <a:r>
              <a:rPr lang="uz-Cyrl-UZ" dirty="0" smtClean="0">
                <a:latin typeface="Times New Roman" pitchFamily="18" charset="0"/>
                <a:cs typeface="Times New Roman" pitchFamily="18" charset="0"/>
              </a:rPr>
              <a:t>sharoitlarda </a:t>
            </a:r>
            <a:r>
              <a:rPr lang="uz-Cyrl-UZ" dirty="0">
                <a:latin typeface="Times New Roman" pitchFamily="18" charset="0"/>
                <a:cs typeface="Times New Roman" pitchFamily="18" charset="0"/>
              </a:rPr>
              <a:t>o‘sishga moslashgan. Hayot shakllari: ko‘p yillik va bir yillik o‘t o‘simliklar, ba’zan chala buta va tropikada daraxtsimonlari (</a:t>
            </a:r>
            <a:r>
              <a:rPr lang="uz-Cyrl-UZ" i="1" dirty="0">
                <a:latin typeface="Times New Roman" pitchFamily="18" charset="0"/>
                <a:cs typeface="Times New Roman" pitchFamily="18" charset="0"/>
              </a:rPr>
              <a:t>senicio</a:t>
            </a:r>
            <a:r>
              <a:rPr lang="uz-Cyrl-UZ" dirty="0">
                <a:latin typeface="Times New Roman" pitchFamily="18" charset="0"/>
                <a:cs typeface="Times New Roman" pitchFamily="18" charset="0"/>
              </a:rPr>
              <a:t>) ham uchraydi. </a:t>
            </a:r>
            <a:endParaRPr lang="en-US" dirty="0" smtClean="0">
              <a:latin typeface="Times New Roman" pitchFamily="18" charset="0"/>
              <a:cs typeface="Times New Roman" pitchFamily="18" charset="0"/>
            </a:endParaRPr>
          </a:p>
          <a:p>
            <a:pPr marL="0" indent="176213" algn="just">
              <a:buNone/>
            </a:pPr>
            <a:r>
              <a:rPr lang="uz-Cyrl-UZ" dirty="0" smtClean="0">
                <a:latin typeface="Times New Roman" pitchFamily="18" charset="0"/>
                <a:cs typeface="Times New Roman" pitchFamily="18" charset="0"/>
              </a:rPr>
              <a:t>B</a:t>
            </a:r>
            <a:r>
              <a:rPr lang="en-US" dirty="0" smtClean="0">
                <a:latin typeface="Times New Roman" pitchFamily="18" charset="0"/>
                <a:cs typeface="Times New Roman" pitchFamily="18" charset="0"/>
              </a:rPr>
              <a:t>a</a:t>
            </a:r>
            <a:r>
              <a:rPr lang="uz-Cyrl-UZ" dirty="0" smtClean="0">
                <a:latin typeface="Times New Roman" pitchFamily="18" charset="0"/>
                <a:cs typeface="Times New Roman" pitchFamily="18" charset="0"/>
              </a:rPr>
              <a:t>rglari </a:t>
            </a:r>
            <a:r>
              <a:rPr lang="uz-Cyrl-UZ" dirty="0">
                <a:latin typeface="Times New Roman" pitchFamily="18" charset="0"/>
                <a:cs typeface="Times New Roman" pitchFamily="18" charset="0"/>
              </a:rPr>
              <a:t>oddiy, </a:t>
            </a:r>
            <a:r>
              <a:rPr lang="uz-Cyrl-UZ" dirty="0" smtClean="0">
                <a:latin typeface="Times New Roman" pitchFamily="18" charset="0"/>
                <a:cs typeface="Times New Roman" pitchFamily="18" charset="0"/>
              </a:rPr>
              <a:t>poya</a:t>
            </a:r>
            <a:r>
              <a:rPr lang="en-US" dirty="0" smtClean="0">
                <a:latin typeface="Times New Roman" pitchFamily="18" charset="0"/>
                <a:cs typeface="Times New Roman" pitchFamily="18" charset="0"/>
              </a:rPr>
              <a:t>da </a:t>
            </a:r>
            <a:r>
              <a:rPr lang="uz-Cyrl-UZ" dirty="0" smtClean="0">
                <a:latin typeface="Times New Roman" pitchFamily="18" charset="0"/>
                <a:cs typeface="Times New Roman" pitchFamily="18" charset="0"/>
              </a:rPr>
              <a:t>ketma-ke</a:t>
            </a:r>
            <a:r>
              <a:rPr lang="en-US" dirty="0" smtClean="0">
                <a:latin typeface="Times New Roman" pitchFamily="18" charset="0"/>
                <a:cs typeface="Times New Roman" pitchFamily="18" charset="0"/>
              </a:rPr>
              <a:t>t, </a:t>
            </a:r>
            <a:r>
              <a:rPr lang="uz-Cyrl-UZ" dirty="0" smtClean="0">
                <a:latin typeface="Times New Roman" pitchFamily="18" charset="0"/>
                <a:cs typeface="Times New Roman" pitchFamily="18" charset="0"/>
              </a:rPr>
              <a:t>qarama-qarshi </a:t>
            </a:r>
            <a:r>
              <a:rPr lang="uz-Cyrl-UZ" dirty="0">
                <a:latin typeface="Times New Roman" pitchFamily="18" charset="0"/>
                <a:cs typeface="Times New Roman" pitchFamily="18" charset="0"/>
              </a:rPr>
              <a:t>yoki </a:t>
            </a:r>
            <a:r>
              <a:rPr lang="uz-Cyrl-UZ" dirty="0" smtClean="0">
                <a:latin typeface="Times New Roman" pitchFamily="18" charset="0"/>
                <a:cs typeface="Times New Roman" pitchFamily="18" charset="0"/>
              </a:rPr>
              <a:t>xal</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 </a:t>
            </a:r>
            <a:r>
              <a:rPr lang="uz-Cyrl-UZ" dirty="0">
                <a:latin typeface="Times New Roman" pitchFamily="18" charset="0"/>
                <a:cs typeface="Times New Roman" pitchFamily="18" charset="0"/>
              </a:rPr>
              <a:t>bo‘lib </a:t>
            </a:r>
            <a:r>
              <a:rPr lang="uz-Cyrl-UZ" dirty="0" smtClean="0">
                <a:latin typeface="Times New Roman" pitchFamily="18" charset="0"/>
                <a:cs typeface="Times New Roman" pitchFamily="18" charset="0"/>
              </a:rPr>
              <a:t>joylashgan</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yon </a:t>
            </a:r>
            <a:r>
              <a:rPr lang="uz-Cyrl-UZ" dirty="0">
                <a:latin typeface="Times New Roman" pitchFamily="18" charset="0"/>
                <a:cs typeface="Times New Roman" pitchFamily="18" charset="0"/>
              </a:rPr>
              <a:t>bargsiz. Gullari to‘p gulli bo‘lib, savatchada joylashgan. Savatcha sirtidan bir yoki bir necha qator o‘rama bargchalar bilan qoplangan. Savatcha yassi, bo‘rtgan yoki botiq gul o‘rni atrofida hosil bo‘ladi. Gul o‘rni silliq yoki pardasimon, qiltiqli ba’zan </a:t>
            </a:r>
            <a:r>
              <a:rPr lang="uz-Cyrl-UZ" dirty="0" smtClean="0">
                <a:latin typeface="Times New Roman" pitchFamily="18" charset="0"/>
                <a:cs typeface="Times New Roman" pitchFamily="18" charset="0"/>
              </a:rPr>
              <a:t>tu</a:t>
            </a:r>
            <a:r>
              <a:rPr lang="en-US" dirty="0" smtClean="0">
                <a:latin typeface="Times New Roman" pitchFamily="18" charset="0"/>
                <a:cs typeface="Times New Roman" pitchFamily="18" charset="0"/>
              </a:rPr>
              <a:t>k</a:t>
            </a:r>
            <a:r>
              <a:rPr lang="uz-Cyrl-UZ" dirty="0" smtClean="0">
                <a:latin typeface="Times New Roman" pitchFamily="18" charset="0"/>
                <a:cs typeface="Times New Roman" pitchFamily="18" charset="0"/>
              </a:rPr>
              <a:t>li bo‘l</a:t>
            </a:r>
            <a:r>
              <a:rPr lang="en-US" dirty="0" err="1" smtClean="0">
                <a:latin typeface="Times New Roman" pitchFamily="18" charset="0"/>
                <a:cs typeface="Times New Roman" pitchFamily="18" charset="0"/>
              </a:rPr>
              <a:t>adi</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r>
              <a:rPr lang="en-US" dirty="0" err="1">
                <a:latin typeface="Times New Roman" pitchFamily="18" charset="0"/>
                <a:cs typeface="Times New Roman" pitchFamily="18" charset="0"/>
              </a:rPr>
              <a:t>Savatchada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gullarni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soni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bittadan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nechtagacha</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ayrim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pushtsiz</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Gulkosacha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reduk</a:t>
            </a:r>
            <a:r>
              <a:rPr lang="uz-Cyrl-UZ" dirty="0">
                <a:latin typeface="Times New Roman" pitchFamily="18" charset="0"/>
                <a:cs typeface="Times New Roman" pitchFamily="18" charset="0"/>
              </a:rPr>
              <a:t>s</a:t>
            </a:r>
            <a:r>
              <a:rPr lang="en-US" dirty="0" err="1">
                <a:latin typeface="Times New Roman" pitchFamily="18" charset="0"/>
                <a:cs typeface="Times New Roman" pitchFamily="18" charset="0"/>
              </a:rPr>
              <a:t>iyalanib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oddiy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patsimon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tuklarga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aylangan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Gultojbarglari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hamisha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tutash</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lib, 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not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g‘ridir</a:t>
            </a:r>
            <a:r>
              <a:rPr lang="en-US" dirty="0">
                <a:latin typeface="Times New Roman" pitchFamily="18" charset="0"/>
                <a:cs typeface="Times New Roman" pitchFamily="18" charset="0"/>
              </a:rPr>
              <a:t>. </a:t>
            </a:r>
            <a:r>
              <a:rPr lang="uz-Cyrl-UZ" dirty="0" smtClean="0">
                <a:latin typeface="Times New Roman" pitchFamily="18" charset="0"/>
                <a:cs typeface="Times New Roman" pitchFamily="18" charset="0"/>
              </a:rPr>
              <a:t>C</a:t>
            </a:r>
            <a:r>
              <a:rPr lang="en-US" dirty="0" err="1" smtClean="0">
                <a:latin typeface="Times New Roman" pitchFamily="18" charset="0"/>
                <a:cs typeface="Times New Roman" pitchFamily="18" charset="0"/>
              </a:rPr>
              <a:t>hangchilari</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5 ta, </a:t>
            </a:r>
            <a:r>
              <a:rPr lang="en-US" dirty="0" err="1">
                <a:latin typeface="Times New Roman" pitchFamily="18" charset="0"/>
                <a:cs typeface="Times New Roman" pitchFamily="18" charset="0"/>
              </a:rPr>
              <a:t>chang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iplari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erkin</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lib, </a:t>
            </a:r>
            <a:r>
              <a:rPr lang="en-US" dirty="0" err="1">
                <a:latin typeface="Times New Roman" pitchFamily="18" charset="0"/>
                <a:cs typeface="Times New Roman" pitchFamily="18" charset="0"/>
              </a:rPr>
              <a:t>chang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xaltachalari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birikkan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naycha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Urug‘chisi</a:t>
            </a:r>
            <a:r>
              <a:rPr lang="en-US" dirty="0">
                <a:latin typeface="Times New Roman" pitchFamily="18" charset="0"/>
                <a:cs typeface="Times New Roman" pitchFamily="18" charset="0"/>
              </a:rPr>
              <a:t> 1,2 ta </a:t>
            </a:r>
            <a:r>
              <a:rPr lang="en-US" dirty="0" err="1">
                <a:latin typeface="Times New Roman" pitchFamily="18" charset="0"/>
                <a:cs typeface="Times New Roman" pitchFamily="18" charset="0"/>
              </a:rPr>
              <a:t>mevabargchaning</a:t>
            </a:r>
            <a:r>
              <a:rPr lang="en-US" dirty="0">
                <a:latin typeface="Times New Roman" pitchFamily="18" charset="0"/>
                <a:cs typeface="Times New Roman" pitchFamily="18" charset="0"/>
              </a:rPr>
              <a:t> q</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shilishidan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Tugunchasi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Mevasi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pistacha</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374172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784976" cy="706090"/>
          </a:xfrm>
        </p:spPr>
        <p:txBody>
          <a:bodyPr>
            <a:normAutofit/>
          </a:bodyPr>
          <a:lstStyle/>
          <a:p>
            <a:pPr algn="ctr"/>
            <a:r>
              <a:rPr lang="en-US" sz="2000" b="1" dirty="0" err="1">
                <a:solidFill>
                  <a:schemeClr val="tx1"/>
                </a:solidFill>
              </a:rPr>
              <a:t>Oila</a:t>
            </a:r>
            <a:r>
              <a:rPr lang="en-US" sz="2000" b="1" dirty="0">
                <a:solidFill>
                  <a:schemeClr val="tx1"/>
                </a:solidFill>
              </a:rPr>
              <a:t> </a:t>
            </a:r>
            <a:r>
              <a:rPr lang="en-US" sz="2000" b="1" dirty="0" err="1">
                <a:solidFill>
                  <a:schemeClr val="tx1"/>
                </a:solidFill>
              </a:rPr>
              <a:t>vakillari</a:t>
            </a:r>
            <a:r>
              <a:rPr lang="en-US" sz="2000" b="1" dirty="0">
                <a:solidFill>
                  <a:schemeClr val="tx1"/>
                </a:solidFill>
              </a:rPr>
              <a:t> </a:t>
            </a:r>
            <a:r>
              <a:rPr lang="en-US" sz="2000" b="1" dirty="0" err="1">
                <a:solidFill>
                  <a:schemeClr val="tx1"/>
                </a:solidFill>
              </a:rPr>
              <a:t>gultojbarglarini</a:t>
            </a:r>
            <a:r>
              <a:rPr lang="en-US" sz="2000" b="1" dirty="0">
                <a:solidFill>
                  <a:schemeClr val="tx1"/>
                </a:solidFill>
              </a:rPr>
              <a:t> </a:t>
            </a:r>
            <a:r>
              <a:rPr lang="en-US" sz="2000" b="1" dirty="0" err="1">
                <a:solidFill>
                  <a:schemeClr val="tx1"/>
                </a:solidFill>
              </a:rPr>
              <a:t>tuzilishiga</a:t>
            </a:r>
            <a:r>
              <a:rPr lang="en-US" sz="2000" b="1" dirty="0">
                <a:solidFill>
                  <a:schemeClr val="tx1"/>
                </a:solidFill>
              </a:rPr>
              <a:t> </a:t>
            </a:r>
            <a:r>
              <a:rPr lang="en-US" sz="2000" b="1" dirty="0" err="1">
                <a:solidFill>
                  <a:schemeClr val="tx1"/>
                </a:solidFill>
              </a:rPr>
              <a:t>qarab</a:t>
            </a:r>
            <a:r>
              <a:rPr lang="en-US" sz="2000" b="1" dirty="0">
                <a:solidFill>
                  <a:schemeClr val="tx1"/>
                </a:solidFill>
              </a:rPr>
              <a:t> 5 ta </a:t>
            </a:r>
            <a:r>
              <a:rPr lang="en-US" sz="2000" b="1" dirty="0" err="1">
                <a:solidFill>
                  <a:schemeClr val="tx1"/>
                </a:solidFill>
              </a:rPr>
              <a:t>tipga</a:t>
            </a:r>
            <a:r>
              <a:rPr lang="en-US" sz="2000" b="1" dirty="0">
                <a:solidFill>
                  <a:schemeClr val="tx1"/>
                </a:solidFill>
              </a:rPr>
              <a:t> b</a:t>
            </a:r>
            <a:r>
              <a:rPr lang="uz-Cyrl-UZ" sz="2000" b="1" dirty="0">
                <a:solidFill>
                  <a:schemeClr val="tx1"/>
                </a:solidFill>
              </a:rPr>
              <a:t>o‘</a:t>
            </a:r>
            <a:r>
              <a:rPr lang="en-US" sz="2000" b="1" dirty="0" err="1">
                <a:solidFill>
                  <a:schemeClr val="tx1"/>
                </a:solidFill>
              </a:rPr>
              <a:t>linadi</a:t>
            </a:r>
            <a:r>
              <a:rPr lang="en-US" sz="2000" b="1" dirty="0">
                <a:solidFill>
                  <a:schemeClr val="tx1"/>
                </a:solidFill>
              </a:rPr>
              <a:t>: </a:t>
            </a:r>
            <a:endParaRPr lang="ru-RU" sz="2000" b="1" dirty="0">
              <a:solidFill>
                <a:schemeClr val="tx1"/>
              </a:solidFill>
            </a:endParaRPr>
          </a:p>
        </p:txBody>
      </p:sp>
      <p:sp>
        <p:nvSpPr>
          <p:cNvPr id="3" name="Объект 2"/>
          <p:cNvSpPr>
            <a:spLocks noGrp="1"/>
          </p:cNvSpPr>
          <p:nvPr>
            <p:ph sz="quarter" idx="1"/>
          </p:nvPr>
        </p:nvSpPr>
        <p:spPr>
          <a:xfrm>
            <a:off x="179512" y="836712"/>
            <a:ext cx="8712968" cy="5904656"/>
          </a:xfrm>
        </p:spPr>
        <p:txBody>
          <a:bodyPr>
            <a:normAutofit lnSpcReduction="10000"/>
          </a:bodyPr>
          <a:lstStyle/>
          <a:p>
            <a:pPr marL="0" indent="176213" algn="just">
              <a:buNone/>
            </a:pPr>
            <a:r>
              <a:rPr lang="en-US" dirty="0" smtClean="0">
                <a:latin typeface="Times New Roman" pitchFamily="18" charset="0"/>
                <a:cs typeface="Times New Roman" pitchFamily="18" charset="0"/>
              </a:rPr>
              <a:t>1. </a:t>
            </a:r>
            <a:r>
              <a:rPr lang="en-US" dirty="0" err="1" smtClean="0">
                <a:latin typeface="Times New Roman" pitchFamily="18" charset="0"/>
                <a:cs typeface="Times New Roman" pitchFamily="18" charset="0"/>
              </a:rPr>
              <a:t>Naychasimon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gultojibarglari</a:t>
            </a:r>
            <a:r>
              <a:rPr lang="en-US" dirty="0">
                <a:latin typeface="Times New Roman" pitchFamily="18" charset="0"/>
                <a:cs typeface="Times New Roman" pitchFamily="18" charset="0"/>
              </a:rPr>
              <a:t> 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a:t>
            </a:r>
            <a:r>
              <a:rPr lang="en-US" dirty="0">
                <a:latin typeface="Times New Roman" pitchFamily="18" charset="0"/>
                <a:cs typeface="Times New Roman" pitchFamily="18" charset="0"/>
              </a:rPr>
              <a:t> q</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ng‘iroqsimon</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tishli</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Ca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Co</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G</a:t>
            </a:r>
            <a:r>
              <a:rPr lang="en-US" baseline="-25000" dirty="0" smtClean="0">
                <a:latin typeface="Times New Roman" pitchFamily="18" charset="0"/>
                <a:cs typeface="Times New Roman" pitchFamily="18" charset="0"/>
              </a:rPr>
              <a:t>(2</a:t>
            </a:r>
            <a:r>
              <a:rPr lang="en-US" baseline="-25000" dirty="0">
                <a:latin typeface="Times New Roman" pitchFamily="18" charset="0"/>
                <a:cs typeface="Times New Roman" pitchFamily="18" charset="0"/>
              </a:rPr>
              <a:t>)</a:t>
            </a:r>
          </a:p>
          <a:p>
            <a:pPr marL="0" indent="176213" algn="just">
              <a:buNone/>
            </a:pPr>
            <a:r>
              <a:rPr lang="en-US" dirty="0">
                <a:latin typeface="Times New Roman" pitchFamily="18" charset="0"/>
                <a:cs typeface="Times New Roman" pitchFamily="18" charset="0"/>
              </a:rPr>
              <a:t>2.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zigomorf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gultojibargning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labi</a:t>
            </a:r>
            <a:r>
              <a:rPr lang="en-US" dirty="0">
                <a:latin typeface="Times New Roman" pitchFamily="18" charset="0"/>
                <a:cs typeface="Times New Roman" pitchFamily="18" charset="0"/>
              </a:rPr>
              <a:t> 2 ta, </a:t>
            </a:r>
            <a:r>
              <a:rPr lang="en-US" dirty="0" err="1">
                <a:latin typeface="Times New Roman" pitchFamily="18" charset="0"/>
                <a:cs typeface="Times New Roman" pitchFamily="18" charset="0"/>
              </a:rPr>
              <a:t>ostkisi</a:t>
            </a:r>
            <a:r>
              <a:rPr lang="en-US" dirty="0">
                <a:latin typeface="Times New Roman" pitchFamily="18" charset="0"/>
                <a:cs typeface="Times New Roman" pitchFamily="18" charset="0"/>
              </a:rPr>
              <a:t> 3 ta </a:t>
            </a:r>
            <a:r>
              <a:rPr lang="en-US" dirty="0" err="1">
                <a:latin typeface="Times New Roman" pitchFamily="18" charset="0"/>
                <a:cs typeface="Times New Roman" pitchFamily="18" charset="0"/>
              </a:rPr>
              <a:t>gultojibargning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birikib</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sishidan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hosil</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smtClean="0">
                <a:latin typeface="Times New Roman" pitchFamily="18" charset="0"/>
                <a:cs typeface="Times New Roman" pitchFamily="18" charset="0"/>
              </a:rPr>
              <a:t>lgan</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Co</a:t>
            </a:r>
            <a:r>
              <a:rPr lang="en-US" baseline="-25000" dirty="0" smtClean="0">
                <a:latin typeface="Times New Roman" pitchFamily="18" charset="0"/>
                <a:cs typeface="Times New Roman" pitchFamily="18" charset="0"/>
              </a:rPr>
              <a:t>(2+3)</a:t>
            </a:r>
            <a:r>
              <a:rPr lang="en-US" dirty="0" smtClean="0">
                <a:latin typeface="Times New Roman" pitchFamily="18" charset="0"/>
                <a:cs typeface="Times New Roman" pitchFamily="18" charset="0"/>
              </a:rPr>
              <a:t>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G</a:t>
            </a:r>
            <a:r>
              <a:rPr lang="en-US" baseline="-25000" dirty="0" smtClean="0">
                <a:latin typeface="Times New Roman" pitchFamily="18" charset="0"/>
                <a:cs typeface="Times New Roman" pitchFamily="18" charset="0"/>
              </a:rPr>
              <a:t>(2</a:t>
            </a:r>
            <a:r>
              <a:rPr lang="en-US" baseline="-25000"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uz-Cyrl-UZ"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Tilsimon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Gultojibargi</a:t>
            </a:r>
            <a:r>
              <a:rPr lang="en-US" dirty="0">
                <a:latin typeface="Times New Roman" pitchFamily="18" charset="0"/>
                <a:cs typeface="Times New Roman" pitchFamily="18" charset="0"/>
              </a:rPr>
              <a:t> not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tishli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uzun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tilsimon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plastinkadan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iborat</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Ca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Co</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G</a:t>
            </a:r>
            <a:r>
              <a:rPr lang="en-US" baseline="-25000" dirty="0" smtClean="0">
                <a:latin typeface="Times New Roman" pitchFamily="18" charset="0"/>
                <a:cs typeface="Times New Roman" pitchFamily="18" charset="0"/>
              </a:rPr>
              <a:t>(2</a:t>
            </a:r>
            <a:r>
              <a:rPr lang="en-US" baseline="-25000" dirty="0">
                <a:latin typeface="Times New Roman" pitchFamily="18" charset="0"/>
                <a:cs typeface="Times New Roman" pitchFamily="18" charset="0"/>
              </a:rPr>
              <a:t>)</a:t>
            </a:r>
            <a:endParaRPr lang="en-US"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Soxta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tilsimon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xildagi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gultojibarglari</a:t>
            </a:r>
            <a:r>
              <a:rPr lang="en-US" dirty="0">
                <a:latin typeface="Times New Roman" pitchFamily="18" charset="0"/>
                <a:cs typeface="Times New Roman" pitchFamily="18" charset="0"/>
              </a:rPr>
              <a:t> ham not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faqat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urug‘chidan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tashkil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topgan</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en-US" dirty="0" err="1">
                <a:latin typeface="Times New Roman" pitchFamily="18" charset="0"/>
                <a:cs typeface="Times New Roman" pitchFamily="18" charset="0"/>
              </a:rPr>
              <a:t>Gul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formulasi</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Co</a:t>
            </a:r>
            <a:r>
              <a:rPr lang="en-US" baseline="-25000" dirty="0" smtClean="0">
                <a:latin typeface="Times New Roman" pitchFamily="18" charset="0"/>
                <a:cs typeface="Times New Roman" pitchFamily="18" charset="0"/>
              </a:rPr>
              <a:t>(3);(3+2)</a:t>
            </a:r>
            <a:r>
              <a:rPr lang="en-US" dirty="0" smtClean="0">
                <a:latin typeface="Times New Roman" pitchFamily="18" charset="0"/>
                <a:cs typeface="Times New Roman" pitchFamily="18" charset="0"/>
              </a:rPr>
              <a:t>A</a:t>
            </a:r>
            <a:r>
              <a:rPr lang="en-US" baseline="-25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G</a:t>
            </a:r>
            <a:r>
              <a:rPr lang="en-US" baseline="-25000" dirty="0" smtClean="0">
                <a:latin typeface="Times New Roman" pitchFamily="18" charset="0"/>
                <a:cs typeface="Times New Roman" pitchFamily="18" charset="0"/>
              </a:rPr>
              <a:t>(2</a:t>
            </a:r>
            <a:r>
              <a:rPr lang="en-US" baseline="-25000"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5. V</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ronkasimon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gultojibarglari</a:t>
            </a:r>
            <a:r>
              <a:rPr lang="en-US" dirty="0">
                <a:latin typeface="Times New Roman" pitchFamily="18" charset="0"/>
                <a:cs typeface="Times New Roman" pitchFamily="18" charset="0"/>
              </a:rPr>
              <a:t> not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tishlari</a:t>
            </a:r>
            <a:r>
              <a:rPr lang="en-US" dirty="0">
                <a:latin typeface="Times New Roman" pitchFamily="18" charset="0"/>
                <a:cs typeface="Times New Roman" pitchFamily="18" charset="0"/>
              </a:rPr>
              <a:t> 5 ta,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tekisda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emas</a:t>
            </a:r>
            <a:r>
              <a:rPr lang="en-US" dirty="0">
                <a:latin typeface="Times New Roman" pitchFamily="18" charset="0"/>
                <a:cs typeface="Times New Roman" pitchFamily="18" charset="0"/>
              </a:rPr>
              <a:t>, past-</a:t>
            </a:r>
            <a:r>
              <a:rPr lang="en-US" dirty="0" err="1">
                <a:latin typeface="Times New Roman" pitchFamily="18" charset="0"/>
                <a:cs typeface="Times New Roman" pitchFamily="18" charset="0"/>
              </a:rPr>
              <a:t>baland</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ladi</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indent="176213" algn="just">
              <a:buNone/>
            </a:pPr>
            <a:r>
              <a:rPr lang="uz-Cyrl-UZ" dirty="0" smtClean="0">
                <a:latin typeface="Times New Roman" pitchFamily="18" charset="0"/>
                <a:cs typeface="Times New Roman" pitchFamily="18" charset="0"/>
              </a:rPr>
              <a:t>C</a:t>
            </a:r>
            <a:r>
              <a:rPr lang="en-US" dirty="0" err="1">
                <a:latin typeface="Times New Roman" pitchFamily="18" charset="0"/>
                <a:cs typeface="Times New Roman" pitchFamily="18" charset="0"/>
              </a:rPr>
              <a:t>h</a:t>
            </a:r>
            <a:r>
              <a:rPr lang="en-US" dirty="0" err="1" smtClean="0">
                <a:latin typeface="Times New Roman" pitchFamily="18" charset="0"/>
                <a:cs typeface="Times New Roman" pitchFamily="18" charset="0"/>
              </a:rPr>
              <a:t>angchisi</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ham </a:t>
            </a:r>
            <a:r>
              <a:rPr lang="en-US" dirty="0" err="1">
                <a:latin typeface="Times New Roman" pitchFamily="18" charset="0"/>
                <a:cs typeface="Times New Roman" pitchFamily="18" charset="0"/>
              </a:rPr>
              <a:t>urug‘chisi</a:t>
            </a:r>
            <a:r>
              <a:rPr lang="en-US" dirty="0">
                <a:latin typeface="Times New Roman" pitchFamily="18" charset="0"/>
                <a:cs typeface="Times New Roman" pitchFamily="18" charset="0"/>
              </a:rPr>
              <a:t> ham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lmaydi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savatchaning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chetki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qismlarida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joylashgan</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lib, hash</a:t>
            </a:r>
            <a:r>
              <a:rPr lang="uz-Cyrl-UZ" dirty="0">
                <a:latin typeface="Times New Roman" pitchFamily="18" charset="0"/>
                <a:cs typeface="Times New Roman" pitchFamily="18" charset="0"/>
              </a:rPr>
              <a:t>a</a:t>
            </a:r>
            <a:r>
              <a:rPr lang="en-US" dirty="0" err="1">
                <a:latin typeface="Times New Roman" pitchFamily="18" charset="0"/>
                <a:cs typeface="Times New Roman" pitchFamily="18" charset="0"/>
              </a:rPr>
              <a:t>rotlarni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jalb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xizmat</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qiladi</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Ca</a:t>
            </a:r>
            <a:r>
              <a:rPr lang="en-US" baseline="-25000" dirty="0" smtClean="0">
                <a:latin typeface="Times New Roman" pitchFamily="18" charset="0"/>
                <a:cs typeface="Times New Roman" pitchFamily="18" charset="0"/>
              </a:rPr>
              <a:t>(5)</a:t>
            </a:r>
            <a:r>
              <a:rPr lang="en-US" dirty="0" smtClean="0">
                <a:latin typeface="Times New Roman" pitchFamily="18" charset="0"/>
                <a:cs typeface="Times New Roman" pitchFamily="18" charset="0"/>
              </a:rPr>
              <a:t>Co</a:t>
            </a:r>
            <a:r>
              <a:rPr lang="en-US" baseline="-25000" dirty="0" smtClean="0">
                <a:latin typeface="Times New Roman" pitchFamily="18" charset="0"/>
                <a:cs typeface="Times New Roman" pitchFamily="18" charset="0"/>
              </a:rPr>
              <a:t>(5-7)</a:t>
            </a:r>
            <a:r>
              <a:rPr lang="en-US" dirty="0" smtClean="0">
                <a:latin typeface="Times New Roman" pitchFamily="18" charset="0"/>
                <a:cs typeface="Times New Roman" pitchFamily="18" charset="0"/>
              </a:rPr>
              <a:t>A</a:t>
            </a:r>
            <a:r>
              <a:rPr lang="en-US" baseline="-25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G</a:t>
            </a:r>
            <a:r>
              <a:rPr lang="en-US" baseline="-25000" dirty="0" smtClean="0">
                <a:latin typeface="Times New Roman" pitchFamily="18" charset="0"/>
                <a:cs typeface="Times New Roman" pitchFamily="18" charset="0"/>
              </a:rPr>
              <a:t>0</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36553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2158"/>
            <a:ext cx="5976664" cy="475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7046" y="4725670"/>
            <a:ext cx="4600575"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4791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712968" cy="936104"/>
          </a:xfrm>
        </p:spPr>
        <p:txBody>
          <a:bodyPr>
            <a:normAutofit/>
          </a:bodyPr>
          <a:lstStyle/>
          <a:p>
            <a:pPr algn="ctr"/>
            <a:r>
              <a:rPr lang="en-US" sz="2600" b="1" dirty="0" err="1" smtClean="0">
                <a:solidFill>
                  <a:schemeClr val="tx1"/>
                </a:solidFill>
                <a:latin typeface="Times New Roman" pitchFamily="18" charset="0"/>
                <a:cs typeface="Times New Roman" pitchFamily="18" charset="0"/>
              </a:rPr>
              <a:t>Yuqorida</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keltirib</a:t>
            </a:r>
            <a:r>
              <a:rPr lang="en-US" sz="2600" b="1" dirty="0" smtClean="0">
                <a:solidFill>
                  <a:schemeClr val="tx1"/>
                </a:solidFill>
                <a:latin typeface="Times New Roman" pitchFamily="18" charset="0"/>
                <a:cs typeface="Times New Roman" pitchFamily="18" charset="0"/>
              </a:rPr>
              <a:t> </a:t>
            </a:r>
            <a:r>
              <a:rPr lang="uz-Cyrl-UZ" sz="2600" b="1" dirty="0" smtClean="0">
                <a:solidFill>
                  <a:schemeClr val="tx1"/>
                </a:solidFill>
                <a:latin typeface="Times New Roman" pitchFamily="18" charset="0"/>
                <a:cs typeface="Times New Roman" pitchFamily="18" charset="0"/>
              </a:rPr>
              <a:t>o‘</a:t>
            </a:r>
            <a:r>
              <a:rPr lang="en-US" sz="2600" b="1" dirty="0" err="1" smtClean="0">
                <a:solidFill>
                  <a:schemeClr val="tx1"/>
                </a:solidFill>
                <a:latin typeface="Times New Roman" pitchFamily="18" charset="0"/>
                <a:cs typeface="Times New Roman" pitchFamily="18" charset="0"/>
              </a:rPr>
              <a:t>tilgan</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belgilarga</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asosan</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oila</a:t>
            </a:r>
            <a:r>
              <a:rPr lang="en-US" sz="2600" b="1" dirty="0" smtClean="0">
                <a:solidFill>
                  <a:schemeClr val="tx1"/>
                </a:solidFill>
                <a:latin typeface="Times New Roman" pitchFamily="18" charset="0"/>
                <a:cs typeface="Times New Roman" pitchFamily="18" charset="0"/>
              </a:rPr>
              <a:t> 2 ta </a:t>
            </a:r>
            <a:r>
              <a:rPr lang="en-US" sz="2600" b="1" dirty="0" err="1" smtClean="0">
                <a:solidFill>
                  <a:schemeClr val="tx1"/>
                </a:solidFill>
                <a:latin typeface="Times New Roman" pitchFamily="18" charset="0"/>
                <a:cs typeface="Times New Roman" pitchFamily="18" charset="0"/>
              </a:rPr>
              <a:t>oilachaga</a:t>
            </a:r>
            <a:r>
              <a:rPr lang="en-US" sz="2600" b="1" dirty="0" smtClean="0">
                <a:solidFill>
                  <a:schemeClr val="tx1"/>
                </a:solidFill>
                <a:latin typeface="Times New Roman" pitchFamily="18" charset="0"/>
                <a:cs typeface="Times New Roman" pitchFamily="18" charset="0"/>
              </a:rPr>
              <a:t> b</a:t>
            </a:r>
            <a:r>
              <a:rPr lang="uz-Cyrl-UZ" sz="2600" b="1" dirty="0" smtClean="0">
                <a:solidFill>
                  <a:schemeClr val="tx1"/>
                </a:solidFill>
                <a:latin typeface="Times New Roman" pitchFamily="18" charset="0"/>
                <a:cs typeface="Times New Roman" pitchFamily="18" charset="0"/>
              </a:rPr>
              <a:t>o‘</a:t>
            </a:r>
            <a:r>
              <a:rPr lang="en-US" sz="2600" b="1" dirty="0" err="1" smtClean="0">
                <a:solidFill>
                  <a:schemeClr val="tx1"/>
                </a:solidFill>
                <a:latin typeface="Times New Roman" pitchFamily="18" charset="0"/>
                <a:cs typeface="Times New Roman" pitchFamily="18" charset="0"/>
              </a:rPr>
              <a:t>linadi</a:t>
            </a:r>
            <a:r>
              <a:rPr lang="en-US" sz="2600" b="1" dirty="0" smtClean="0">
                <a:solidFill>
                  <a:schemeClr val="tx1"/>
                </a:solidFill>
                <a:latin typeface="Times New Roman" pitchFamily="18" charset="0"/>
                <a:cs typeface="Times New Roman" pitchFamily="18" charset="0"/>
              </a:rPr>
              <a:t>:</a:t>
            </a:r>
            <a:endParaRPr lang="ru-RU" sz="2600" b="1"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179512" y="1124744"/>
            <a:ext cx="8784976" cy="5544616"/>
          </a:xfrm>
        </p:spPr>
        <p:txBody>
          <a:bodyPr>
            <a:normAutofit/>
          </a:bodyPr>
          <a:lstStyle/>
          <a:p>
            <a:pPr marL="0" indent="176213" algn="just">
              <a:buNone/>
            </a:pPr>
            <a:r>
              <a:rPr lang="en-US" b="1" dirty="0" err="1">
                <a:latin typeface="Times New Roman" pitchFamily="18" charset="0"/>
                <a:cs typeface="Times New Roman" pitchFamily="18" charset="0"/>
              </a:rPr>
              <a:t>Tilsimongullilar</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oilachasi</a:t>
            </a:r>
            <a:r>
              <a:rPr lang="en-US" b="1" dirty="0" smtClean="0">
                <a:latin typeface="Times New Roman" pitchFamily="18" charset="0"/>
                <a:cs typeface="Times New Roman" pitchFamily="18" charset="0"/>
              </a:rPr>
              <a:t> </a:t>
            </a:r>
            <a:r>
              <a:rPr lang="en-US" b="1" i="1" dirty="0" smtClean="0">
                <a:latin typeface="Times New Roman" pitchFamily="18" charset="0"/>
                <a:cs typeface="Times New Roman" pitchFamily="18" charset="0"/>
              </a:rPr>
              <a:t>- </a:t>
            </a:r>
            <a:r>
              <a:rPr lang="en-US" b="1" i="1" dirty="0" err="1">
                <a:latin typeface="Times New Roman" pitchFamily="18" charset="0"/>
                <a:cs typeface="Times New Roman" pitchFamily="18" charset="0"/>
              </a:rPr>
              <a:t>Lactucoideae</a:t>
            </a:r>
            <a:r>
              <a:rPr lang="en-US" b="1" i="1" dirty="0">
                <a:latin typeface="Times New Roman" pitchFamily="18" charset="0"/>
                <a:cs typeface="Times New Roman" pitchFamily="18" charset="0"/>
              </a:rPr>
              <a:t>.</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oilachaga</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savatchasidagi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tilchasimon</a:t>
            </a:r>
            <a:r>
              <a:rPr lang="en-US" dirty="0">
                <a:latin typeface="Times New Roman" pitchFamily="18" charset="0"/>
                <a:cs typeface="Times New Roman" pitchFamily="18" charset="0"/>
              </a:rPr>
              <a:t>, not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g‘ri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jinslidir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Vakillari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1. </a:t>
            </a:r>
            <a:r>
              <a:rPr lang="en-US" dirty="0" err="1" smtClean="0">
                <a:latin typeface="Times New Roman" pitchFamily="18" charset="0"/>
                <a:cs typeface="Times New Roman" pitchFamily="18" charset="0"/>
              </a:rPr>
              <a:t>Oddiy</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qoq</a:t>
            </a:r>
            <a:r>
              <a:rPr lang="uz-Cyrl-UZ" dirty="0">
                <a:latin typeface="Times New Roman" pitchFamily="18" charset="0"/>
                <a:cs typeface="Times New Roman" pitchFamily="18" charset="0"/>
              </a:rPr>
              <a:t>io‘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Taraxasum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officinale</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Ildizida</a:t>
            </a:r>
            <a:r>
              <a:rPr lang="en-US" dirty="0">
                <a:latin typeface="Times New Roman" pitchFamily="18" charset="0"/>
                <a:cs typeface="Times New Roman" pitchFamily="18" charset="0"/>
              </a:rPr>
              <a:t> inulin t</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planadi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Barglari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vitaminga</a:t>
            </a:r>
            <a:r>
              <a:rPr lang="en-US" dirty="0">
                <a:latin typeface="Times New Roman" pitchFamily="18" charset="0"/>
                <a:cs typeface="Times New Roman" pitchFamily="18" charset="0"/>
              </a:rPr>
              <a:t> boy. </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2. </a:t>
            </a:r>
            <a:r>
              <a:rPr lang="en-US" dirty="0" err="1">
                <a:latin typeface="Times New Roman" pitchFamily="18" charset="0"/>
                <a:cs typeface="Times New Roman" pitchFamily="18" charset="0"/>
              </a:rPr>
              <a:t>Oddiy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sachratqi</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a:latin typeface="Times New Roman" pitchFamily="18" charset="0"/>
                <a:cs typeface="Times New Roman" pitchFamily="18" charset="0"/>
              </a:rPr>
              <a:t>C</a:t>
            </a:r>
            <a:r>
              <a:rPr lang="en-US" dirty="0" err="1" smtClean="0">
                <a:latin typeface="Times New Roman" pitchFamily="18" charset="0"/>
                <a:cs typeface="Times New Roman" pitchFamily="18" charset="0"/>
              </a:rPr>
              <a:t>ichorum</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intubus</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Dorivor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3. Tatar </a:t>
            </a:r>
            <a:r>
              <a:rPr lang="en-US" dirty="0" err="1">
                <a:latin typeface="Times New Roman" pitchFamily="18" charset="0"/>
                <a:cs typeface="Times New Roman" pitchFamily="18" charset="0"/>
              </a:rPr>
              <a:t>sut</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a:t>
            </a:r>
            <a:r>
              <a:rPr lang="uz-Cyrl-UZ" dirty="0">
                <a:latin typeface="Times New Roman" pitchFamily="18" charset="0"/>
                <a:cs typeface="Times New Roman" pitchFamily="18" charset="0"/>
              </a:rPr>
              <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Lastusa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tataricasa</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Begona</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Sabzavot</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ztikoni</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Conchuc</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oleraceus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yillik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begona</a:t>
            </a:r>
            <a:r>
              <a:rPr lang="en-US" dirty="0" smtClean="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smtClean="0">
                <a:latin typeface="Times New Roman" pitchFamily="18" charset="0"/>
                <a:cs typeface="Times New Roman" pitchFamily="18" charset="0"/>
              </a:rPr>
              <a:t>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5. </a:t>
            </a:r>
            <a:r>
              <a:rPr lang="en-US" dirty="0" err="1">
                <a:latin typeface="Times New Roman" pitchFamily="18" charset="0"/>
                <a:cs typeface="Times New Roman" pitchFamily="18" charset="0"/>
              </a:rPr>
              <a:t>Tog‘saqich</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a:latin typeface="Times New Roman" pitchFamily="18" charset="0"/>
                <a:cs typeface="Times New Roman" pitchFamily="18" charset="0"/>
              </a:rPr>
              <a:t>S</a:t>
            </a:r>
            <a:r>
              <a:rPr lang="en-US" dirty="0" err="1" smtClean="0">
                <a:latin typeface="Times New Roman" pitchFamily="18" charset="0"/>
                <a:cs typeface="Times New Roman" pitchFamily="18" charset="0"/>
              </a:rPr>
              <a:t>corzonera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tausaghlus</a:t>
            </a:r>
            <a:r>
              <a:rPr lang="en-US" dirty="0">
                <a:latin typeface="Times New Roman" pitchFamily="18" charset="0"/>
                <a:cs typeface="Times New Roman" pitchFamily="18" charset="0"/>
              </a:rPr>
              <a:t>). </a:t>
            </a:r>
            <a:r>
              <a:rPr lang="uz-Cyrl-UZ" dirty="0" smtClean="0">
                <a:latin typeface="Times New Roman" pitchFamily="18" charset="0"/>
                <a:cs typeface="Times New Roman" pitchFamily="18" charset="0"/>
              </a:rPr>
              <a:t>C</a:t>
            </a:r>
            <a:r>
              <a:rPr lang="en-US" dirty="0" err="1" smtClean="0">
                <a:latin typeface="Times New Roman" pitchFamily="18" charset="0"/>
                <a:cs typeface="Times New Roman" pitchFamily="18" charset="0"/>
              </a:rPr>
              <a:t>hala</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butacha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Kauchukli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lgn="just">
              <a:buNone/>
            </a:pPr>
            <a:r>
              <a:rPr lang="en-US" dirty="0">
                <a:latin typeface="Times New Roman" pitchFamily="18" charset="0"/>
                <a:cs typeface="Times New Roman" pitchFamily="18" charset="0"/>
              </a:rPr>
              <a:t>6. </a:t>
            </a:r>
            <a:r>
              <a:rPr lang="uz-Cyrl-UZ" dirty="0">
                <a:latin typeface="Times New Roman" pitchFamily="18" charset="0"/>
                <a:cs typeface="Times New Roman" pitchFamily="18" charset="0"/>
              </a:rPr>
              <a:t>E</a:t>
            </a:r>
            <a:r>
              <a:rPr lang="en-US" dirty="0" err="1">
                <a:latin typeface="Times New Roman" pitchFamily="18" charset="0"/>
                <a:cs typeface="Times New Roman" pitchFamily="18" charset="0"/>
              </a:rPr>
              <a:t>chki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soqoli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Tragopogon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malicue</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001552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07504" y="188640"/>
            <a:ext cx="8856984" cy="6552728"/>
          </a:xfrm>
        </p:spPr>
        <p:txBody>
          <a:bodyPr>
            <a:normAutofit fontScale="92500" lnSpcReduction="10000"/>
          </a:bodyPr>
          <a:lstStyle/>
          <a:p>
            <a:pPr marL="0" indent="176213">
              <a:buNone/>
            </a:pPr>
            <a:r>
              <a:rPr lang="en-US" b="1" dirty="0">
                <a:latin typeface="Times New Roman" pitchFamily="18" charset="0"/>
                <a:cs typeface="Times New Roman" pitchFamily="18" charset="0"/>
              </a:rPr>
              <a:t>Na</a:t>
            </a:r>
            <a:r>
              <a:rPr lang="uz-Cyrl-UZ" b="1" dirty="0">
                <a:latin typeface="Times New Roman" pitchFamily="18" charset="0"/>
                <a:cs typeface="Times New Roman" pitchFamily="18" charset="0"/>
              </a:rPr>
              <a:t>y</a:t>
            </a:r>
            <a:r>
              <a:rPr lang="en-US" b="1" dirty="0" err="1">
                <a:latin typeface="Times New Roman" pitchFamily="18" charset="0"/>
                <a:cs typeface="Times New Roman" pitchFamily="18" charset="0"/>
              </a:rPr>
              <a:t>chagullilar</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oilachasi</a:t>
            </a:r>
            <a:r>
              <a:rPr lang="en-US" b="1" i="1" dirty="0">
                <a:latin typeface="Times New Roman" pitchFamily="18" charset="0"/>
                <a:cs typeface="Times New Roman" pitchFamily="18" charset="0"/>
              </a:rPr>
              <a:t> – </a:t>
            </a:r>
            <a:r>
              <a:rPr lang="en-US" b="1" i="1" dirty="0" err="1">
                <a:latin typeface="Times New Roman" pitchFamily="18" charset="0"/>
                <a:cs typeface="Times New Roman" pitchFamily="18" charset="0"/>
              </a:rPr>
              <a:t>Asteroideae</a:t>
            </a:r>
            <a:r>
              <a:rPr lang="en-US" b="1" i="1" dirty="0">
                <a:latin typeface="Times New Roman" pitchFamily="18" charset="0"/>
                <a:cs typeface="Times New Roman" pitchFamily="18" charset="0"/>
              </a:rPr>
              <a:t>.</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oilacha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vakillari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savatchalaridagi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gullarining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hammasi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naysimon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zan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har-xil</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lishi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mumkin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Vakillari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1. </a:t>
            </a:r>
            <a:r>
              <a:rPr lang="en-US" dirty="0" err="1">
                <a:latin typeface="Times New Roman" pitchFamily="18" charset="0"/>
                <a:cs typeface="Times New Roman" pitchFamily="18" charset="0"/>
              </a:rPr>
              <a:t>Oddiy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kungaboqar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Helianhus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annuus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2. </a:t>
            </a:r>
            <a:r>
              <a:rPr lang="uz-Cyrl-UZ" dirty="0">
                <a:latin typeface="Times New Roman" pitchFamily="18" charset="0"/>
                <a:cs typeface="Times New Roman" pitchFamily="18" charset="0"/>
              </a:rPr>
              <a:t>E</a:t>
            </a:r>
            <a:r>
              <a:rPr lang="en-US" dirty="0" err="1">
                <a:latin typeface="Times New Roman" pitchFamily="18" charset="0"/>
                <a:cs typeface="Times New Roman" pitchFamily="18" charset="0"/>
              </a:rPr>
              <a:t>rmon</a:t>
            </a:r>
            <a:r>
              <a:rPr lang="en-US" dirty="0">
                <a:latin typeface="Times New Roman" pitchFamily="18" charset="0"/>
                <a:cs typeface="Times New Roman" pitchFamily="18" charset="0"/>
              </a:rPr>
              <a:t> (Artemisia </a:t>
            </a:r>
            <a:r>
              <a:rPr lang="en-US" dirty="0" err="1">
                <a:latin typeface="Times New Roman" pitchFamily="18" charset="0"/>
                <a:cs typeface="Times New Roman" pitchFamily="18" charset="0"/>
              </a:rPr>
              <a:t>absinthum</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Dorivor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a:t>
            </a:r>
            <a:r>
              <a:rPr lang="en-US" dirty="0">
                <a:latin typeface="Times New Roman" pitchFamily="18" charset="0"/>
                <a:cs typeface="Times New Roman" pitchFamily="18" charset="0"/>
              </a:rPr>
              <a:t>. </a:t>
            </a:r>
            <a:r>
              <a:rPr lang="uz-Cyrl-UZ" dirty="0" smtClean="0">
                <a:latin typeface="Times New Roman" pitchFamily="18" charset="0"/>
                <a:cs typeface="Times New Roman" pitchFamily="18" charset="0"/>
              </a:rPr>
              <a:t>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a:t>
            </a:r>
            <a:r>
              <a:rPr lang="en-US" dirty="0">
                <a:latin typeface="Times New Roman" pitchFamily="18" charset="0"/>
                <a:cs typeface="Times New Roman" pitchFamily="18" charset="0"/>
              </a:rPr>
              <a:t>l, </a:t>
            </a:r>
            <a:r>
              <a:rPr lang="en-US" dirty="0" err="1">
                <a:latin typeface="Times New Roman" pitchFamily="18" charset="0"/>
                <a:cs typeface="Times New Roman" pitchFamily="18" charset="0"/>
              </a:rPr>
              <a:t>adir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tog‘ </a:t>
            </a:r>
            <a:r>
              <a:rPr lang="en-US" dirty="0" err="1">
                <a:latin typeface="Times New Roman" pitchFamily="18" charset="0"/>
                <a:cs typeface="Times New Roman" pitchFamily="18" charset="0"/>
              </a:rPr>
              <a:t>zonalarida</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3. </a:t>
            </a:r>
            <a:r>
              <a:rPr lang="en-US" dirty="0" err="1">
                <a:latin typeface="Times New Roman" pitchFamily="18" charset="0"/>
                <a:cs typeface="Times New Roman" pitchFamily="18" charset="0"/>
              </a:rPr>
              <a:t>Oddiy</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yimodaron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Achillea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millefolium</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Dorivor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o‘s</a:t>
            </a:r>
            <a:r>
              <a:rPr lang="en-US" dirty="0" err="1">
                <a:latin typeface="Times New Roman" pitchFamily="18" charset="0"/>
                <a:cs typeface="Times New Roman" pitchFamily="18" charset="0"/>
              </a:rPr>
              <a:t>imlik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4. </a:t>
            </a:r>
            <a:r>
              <a:rPr lang="en-US" dirty="0" err="1">
                <a:latin typeface="Times New Roman" pitchFamily="18" charset="0"/>
                <a:cs typeface="Times New Roman" pitchFamily="18" charset="0"/>
              </a:rPr>
              <a:t>Moychechak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Matricaria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recutita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Dorivor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simlik</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5. K</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ztikan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Sentaurea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iberica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a:t>
            </a:r>
            <a:endParaRPr lang="ru-RU" dirty="0">
              <a:latin typeface="Times New Roman" pitchFamily="18" charset="0"/>
              <a:cs typeface="Times New Roman" pitchFamily="18" charset="0"/>
            </a:endParaRPr>
          </a:p>
          <a:p>
            <a:pPr marL="0" indent="176213">
              <a:buNone/>
            </a:pPr>
            <a:r>
              <a:rPr lang="en-US" dirty="0">
                <a:latin typeface="Times New Roman" pitchFamily="18" charset="0"/>
                <a:cs typeface="Times New Roman" pitchFamily="18" charset="0"/>
              </a:rPr>
              <a:t>6.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rmalovchi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kakra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Asreptilon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repens</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p </a:t>
            </a:r>
            <a:r>
              <a:rPr lang="en-US" dirty="0" err="1">
                <a:latin typeface="Times New Roman" pitchFamily="18" charset="0"/>
                <a:cs typeface="Times New Roman" pitchFamily="18" charset="0"/>
              </a:rPr>
              <a:t>yillik</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 </a:t>
            </a:r>
            <a:r>
              <a:rPr lang="en-US" dirty="0" err="1">
                <a:latin typeface="Times New Roman" pitchFamily="18" charset="0"/>
                <a:cs typeface="Times New Roman" pitchFamily="18" charset="0"/>
              </a:rPr>
              <a:t>Begona</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a:latin typeface="Times New Roman" pitchFamily="18" charset="0"/>
                <a:cs typeface="Times New Roman" pitchFamily="18" charset="0"/>
              </a:rPr>
              <a:t>t.</a:t>
            </a:r>
            <a:endParaRPr lang="ru-RU" dirty="0">
              <a:latin typeface="Times New Roman" pitchFamily="18" charset="0"/>
              <a:cs typeface="Times New Roman" pitchFamily="18" charset="0"/>
            </a:endParaRPr>
          </a:p>
          <a:p>
            <a:pPr marL="0" indent="176213">
              <a:buNone/>
            </a:pPr>
            <a:r>
              <a:rPr lang="uz-Cyrl-UZ" dirty="0">
                <a:latin typeface="Times New Roman" pitchFamily="18" charset="0"/>
                <a:cs typeface="Times New Roman" pitchFamily="18" charset="0"/>
              </a:rPr>
              <a:t>7. Bo‘tako‘zlar (Centaurea) turkumi pushti, ko‘k va sariq guli bir yillik, ikki yillik va ko‘p yillik o‘t o‘simlikdir. Markaziy Osiyoda juda ko‘p turlar o‘sadi. </a:t>
            </a:r>
            <a:endParaRPr lang="ru-RU" dirty="0">
              <a:latin typeface="Times New Roman" pitchFamily="18" charset="0"/>
              <a:cs typeface="Times New Roman" pitchFamily="18" charset="0"/>
            </a:endParaRPr>
          </a:p>
          <a:p>
            <a:pPr marL="0" indent="176213">
              <a:buNone/>
            </a:pPr>
            <a:r>
              <a:rPr lang="uz-Cyrl-UZ" dirty="0">
                <a:latin typeface="Times New Roman" pitchFamily="18" charset="0"/>
                <a:cs typeface="Times New Roman" pitchFamily="18" charset="0"/>
              </a:rPr>
              <a:t>8. Maxsarlar (Carhhammus) turkumiga guli qizil yoki sariq rangli bir yillik va ko‘p yillik o‘t o‘simliklar kiradi. Ayrim turlari qadimdan ekib kelinadigan o‘simlik bo‘lib, urug‘ida 25-37 % gacha moy bo‘ladi. Moyi sifati jixatidan kungaboqar moyiga yaqin turadi</a:t>
            </a:r>
            <a:r>
              <a:rPr lang="uz-Cyrl-UZ" dirty="0"/>
              <a:t>. </a:t>
            </a:r>
            <a:endParaRPr lang="ru-RU" dirty="0"/>
          </a:p>
        </p:txBody>
      </p:sp>
    </p:spTree>
    <p:extLst>
      <p:ext uri="{BB962C8B-B14F-4D97-AF65-F5344CB8AC3E}">
        <p14:creationId xmlns:p14="http://schemas.microsoft.com/office/powerpoint/2010/main" val="3300458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416" y="0"/>
            <a:ext cx="2447925" cy="294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55402" y="2951899"/>
            <a:ext cx="1853952" cy="369332"/>
          </a:xfrm>
          <a:prstGeom prst="rect">
            <a:avLst/>
          </a:prstGeom>
        </p:spPr>
        <p:txBody>
          <a:bodyPr wrap="square">
            <a:spAutoFit/>
          </a:bodyPr>
          <a:lstStyle/>
          <a:p>
            <a:r>
              <a:rPr lang="en-US" b="1" dirty="0" err="1"/>
              <a:t>Oddiy</a:t>
            </a:r>
            <a:r>
              <a:rPr lang="en-US" b="1" dirty="0"/>
              <a:t> </a:t>
            </a:r>
            <a:r>
              <a:rPr lang="en-US" b="1" dirty="0" err="1"/>
              <a:t>shuvoq</a:t>
            </a:r>
            <a:r>
              <a:rPr lang="en-US" dirty="0" smtClean="0"/>
              <a:t> </a:t>
            </a:r>
            <a:endParaRPr lang="ru-RU"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
            <a:ext cx="2809875" cy="2951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3897833" y="2951899"/>
            <a:ext cx="989856" cy="369332"/>
          </a:xfrm>
          <a:prstGeom prst="rect">
            <a:avLst/>
          </a:prstGeom>
        </p:spPr>
        <p:txBody>
          <a:bodyPr wrap="square">
            <a:spAutoFit/>
          </a:bodyPr>
          <a:lstStyle/>
          <a:p>
            <a:r>
              <a:rPr lang="en-US" b="1" dirty="0" err="1"/>
              <a:t>Kakra</a:t>
            </a:r>
            <a:r>
              <a:rPr lang="en-US" dirty="0" smtClean="0"/>
              <a:t> </a:t>
            </a:r>
            <a:endParaRPr lang="ru-RU" dirty="0"/>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0"/>
            <a:ext cx="2396157" cy="294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6620345" y="2943225"/>
            <a:ext cx="1611833" cy="369332"/>
          </a:xfrm>
          <a:prstGeom prst="rect">
            <a:avLst/>
          </a:prstGeom>
        </p:spPr>
        <p:txBody>
          <a:bodyPr wrap="square">
            <a:spAutoFit/>
          </a:bodyPr>
          <a:lstStyle/>
          <a:p>
            <a:r>
              <a:rPr lang="en-US" b="1" dirty="0" err="1"/>
              <a:t>Paxtatikan</a:t>
            </a:r>
            <a:r>
              <a:rPr lang="en-US" dirty="0" smtClean="0"/>
              <a:t> </a:t>
            </a:r>
            <a:endParaRPr lang="ru-RU" dirty="0"/>
          </a:p>
        </p:txBody>
      </p:sp>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416" y="3431844"/>
            <a:ext cx="2667000" cy="2877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843434" y="6310553"/>
            <a:ext cx="1277888" cy="369332"/>
          </a:xfrm>
          <a:prstGeom prst="rect">
            <a:avLst/>
          </a:prstGeom>
        </p:spPr>
        <p:txBody>
          <a:bodyPr wrap="square">
            <a:spAutoFit/>
          </a:bodyPr>
          <a:lstStyle/>
          <a:p>
            <a:r>
              <a:rPr lang="en-US" b="1" dirty="0" err="1"/>
              <a:t>Suttikan</a:t>
            </a:r>
            <a:r>
              <a:rPr lang="en-US" dirty="0" smtClean="0"/>
              <a:t> </a:t>
            </a:r>
            <a:endParaRPr lang="ru-RU" dirty="0"/>
          </a:p>
        </p:txBody>
      </p:sp>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0018" y="3431844"/>
            <a:ext cx="4015361"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4991781" y="6309320"/>
            <a:ext cx="1611833" cy="369332"/>
          </a:xfrm>
          <a:prstGeom prst="rect">
            <a:avLst/>
          </a:prstGeom>
        </p:spPr>
        <p:txBody>
          <a:bodyPr wrap="square">
            <a:spAutoFit/>
          </a:bodyPr>
          <a:lstStyle/>
          <a:p>
            <a:r>
              <a:rPr lang="en-US" b="1" dirty="0" err="1"/>
              <a:t>G‘o‘zatikan</a:t>
            </a:r>
            <a:r>
              <a:rPr lang="en-US" dirty="0" smtClean="0"/>
              <a:t> </a:t>
            </a:r>
            <a:endParaRPr lang="ru-RU" dirty="0"/>
          </a:p>
        </p:txBody>
      </p:sp>
    </p:spTree>
    <p:extLst>
      <p:ext uri="{BB962C8B-B14F-4D97-AF65-F5344CB8AC3E}">
        <p14:creationId xmlns:p14="http://schemas.microsoft.com/office/powerpoint/2010/main" val="40790994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7467600" cy="490066"/>
          </a:xfrm>
        </p:spPr>
        <p:txBody>
          <a:bodyPr>
            <a:normAutofit/>
          </a:bodyPr>
          <a:lstStyle/>
          <a:p>
            <a:r>
              <a:rPr lang="en-US" sz="2600" dirty="0" err="1" smtClean="0">
                <a:solidFill>
                  <a:schemeClr val="tx1"/>
                </a:solidFill>
                <a:latin typeface="Times New Roman" pitchFamily="18" charset="0"/>
                <a:cs typeface="Times New Roman" pitchFamily="18" charset="0"/>
              </a:rPr>
              <a:t>Amaliy</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ahamiyati</a:t>
            </a:r>
            <a:r>
              <a:rPr lang="en-US"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p:txBody>
      </p:sp>
      <p:sp>
        <p:nvSpPr>
          <p:cNvPr id="3" name="Объект 2"/>
          <p:cNvSpPr>
            <a:spLocks noGrp="1"/>
          </p:cNvSpPr>
          <p:nvPr>
            <p:ph sz="quarter" idx="1"/>
          </p:nvPr>
        </p:nvSpPr>
        <p:spPr>
          <a:xfrm>
            <a:off x="251520" y="764704"/>
            <a:ext cx="8496944" cy="2160240"/>
          </a:xfrm>
        </p:spPr>
        <p:txBody>
          <a:bodyPr/>
          <a:lstStyle/>
          <a:p>
            <a:pPr marL="0" indent="176213" algn="just">
              <a:buNone/>
            </a:pPr>
            <a:r>
              <a:rPr lang="uz-Cyrl-UZ" sz="2200" dirty="0"/>
              <a:t>Oila vakillari orasida moy beruvchi o‘simliklar bo‘lib, ularning urug‘ini tarkibidagi moyi oziq-ovqatga ishlatiladi. Bundan tashqari ba’zi turlari bo‘yoq beruvchi, kauchuk saqlovchi, dorivor va manzarali o‘simliklar hisoblanadi. </a:t>
            </a:r>
            <a:r>
              <a:rPr lang="uz-Cyrl-UZ" sz="2200" dirty="0" smtClean="0"/>
              <a:t>S</a:t>
            </a:r>
            <a:r>
              <a:rPr lang="en-US" sz="2200" dirty="0" smtClean="0"/>
              <a:t>h</a:t>
            </a:r>
            <a:r>
              <a:rPr lang="uz-Cyrl-UZ" sz="2200" dirty="0" smtClean="0"/>
              <a:t>uningdek</a:t>
            </a:r>
            <a:r>
              <a:rPr lang="uz-Cyrl-UZ" sz="2200" dirty="0"/>
              <a:t>, chorva, qorako‘l qo‘ylari uchun em-hashak o‘simliklari hisoblanadi.</a:t>
            </a:r>
            <a:endParaRPr lang="ru-RU" sz="2200" dirty="0"/>
          </a:p>
          <a:p>
            <a:pPr marL="0" indent="0">
              <a:buNone/>
            </a:pPr>
            <a:endParaRPr lang="ru-RU" dirty="0"/>
          </a:p>
        </p:txBody>
      </p:sp>
      <p:pic>
        <p:nvPicPr>
          <p:cNvPr id="8194" name="Picture 2" descr="Onopordum acanthiu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82433"/>
            <a:ext cx="3014263"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643460" y="6410514"/>
            <a:ext cx="1784463" cy="369332"/>
          </a:xfrm>
          <a:prstGeom prst="rect">
            <a:avLst/>
          </a:prstGeom>
        </p:spPr>
        <p:txBody>
          <a:bodyPr wrap="none">
            <a:spAutoFit/>
          </a:bodyPr>
          <a:lstStyle/>
          <a:p>
            <a:r>
              <a:rPr lang="da-DK" b="1" i="1" dirty="0" smtClean="0"/>
              <a:t>Qushqo’nmas</a:t>
            </a:r>
            <a:endParaRPr lang="ru-RU" dirty="0"/>
          </a:p>
        </p:txBody>
      </p:sp>
      <p:pic>
        <p:nvPicPr>
          <p:cNvPr id="8195" name="Picture 3" descr="Onopordum leptolepis"/>
          <p:cNvPicPr>
            <a:picLocks noChangeAspect="1" noChangeArrowheads="1"/>
          </p:cNvPicPr>
          <p:nvPr/>
        </p:nvPicPr>
        <p:blipFill>
          <a:blip r:embed="rId3">
            <a:extLst>
              <a:ext uri="{28A0092B-C50C-407E-A947-70E740481C1C}">
                <a14:useLocalDpi xmlns:a14="http://schemas.microsoft.com/office/drawing/2010/main" val="0"/>
              </a:ext>
            </a:extLst>
          </a:blip>
          <a:srcRect t="3918"/>
          <a:stretch>
            <a:fillRect/>
          </a:stretch>
        </p:blipFill>
        <p:spPr bwMode="auto">
          <a:xfrm>
            <a:off x="3062998" y="2882122"/>
            <a:ext cx="3014224"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3110875" y="6410514"/>
            <a:ext cx="3344185" cy="369332"/>
          </a:xfrm>
          <a:prstGeom prst="rect">
            <a:avLst/>
          </a:prstGeom>
        </p:spPr>
        <p:txBody>
          <a:bodyPr wrap="none">
            <a:spAutoFit/>
          </a:bodyPr>
          <a:lstStyle/>
          <a:p>
            <a:r>
              <a:rPr lang="da-DK" b="1" i="1" dirty="0" smtClean="0"/>
              <a:t>Ingichka tikanli oqkarrak</a:t>
            </a:r>
            <a:endParaRPr lang="ru-RU" dirty="0"/>
          </a:p>
        </p:txBody>
      </p:sp>
      <p:pic>
        <p:nvPicPr>
          <p:cNvPr id="8196" name="Picture 4" descr="Xanthium spinos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9738" y="2882122"/>
            <a:ext cx="3014262"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6510599" y="6410514"/>
            <a:ext cx="2252540" cy="369332"/>
          </a:xfrm>
          <a:prstGeom prst="rect">
            <a:avLst/>
          </a:prstGeom>
        </p:spPr>
        <p:txBody>
          <a:bodyPr wrap="none">
            <a:spAutoFit/>
          </a:bodyPr>
          <a:lstStyle/>
          <a:p>
            <a:r>
              <a:rPr lang="en-US" b="1" i="1" dirty="0" err="1" smtClean="0"/>
              <a:t>Tikanli</a:t>
            </a:r>
            <a:r>
              <a:rPr lang="en-US" b="1" i="1" dirty="0" smtClean="0"/>
              <a:t> </a:t>
            </a:r>
            <a:r>
              <a:rPr lang="en-US" b="1" i="1" dirty="0" err="1" smtClean="0"/>
              <a:t>qo’ytikan</a:t>
            </a:r>
            <a:endParaRPr lang="ru-RU" dirty="0"/>
          </a:p>
        </p:txBody>
      </p:sp>
    </p:spTree>
    <p:extLst>
      <p:ext uri="{BB962C8B-B14F-4D97-AF65-F5344CB8AC3E}">
        <p14:creationId xmlns:p14="http://schemas.microsoft.com/office/powerpoint/2010/main" val="6491049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chillea biebersteini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477" y="1"/>
            <a:ext cx="2627783" cy="3068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 y="3068959"/>
            <a:ext cx="2787259" cy="369332"/>
          </a:xfrm>
          <a:prstGeom prst="rect">
            <a:avLst/>
          </a:prstGeom>
        </p:spPr>
        <p:txBody>
          <a:bodyPr wrap="square">
            <a:spAutoFit/>
          </a:bodyPr>
          <a:lstStyle/>
          <a:p>
            <a:r>
              <a:rPr lang="en-US" b="1" dirty="0" err="1" smtClean="0"/>
              <a:t>Kichik</a:t>
            </a:r>
            <a:r>
              <a:rPr lang="en-US" b="1" dirty="0" smtClean="0"/>
              <a:t> </a:t>
            </a:r>
            <a:r>
              <a:rPr lang="en-US" b="1" dirty="0" err="1" smtClean="0"/>
              <a:t>bo’yimodoron</a:t>
            </a:r>
            <a:endParaRPr lang="ru-RU" dirty="0"/>
          </a:p>
        </p:txBody>
      </p:sp>
      <p:pic>
        <p:nvPicPr>
          <p:cNvPr id="5123" name="Picture 3" descr="Achillea kermanica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1244"/>
            <a:ext cx="2611880" cy="307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6665136" y="3103227"/>
            <a:ext cx="1737976" cy="369332"/>
          </a:xfrm>
          <a:prstGeom prst="rect">
            <a:avLst/>
          </a:prstGeom>
        </p:spPr>
        <p:txBody>
          <a:bodyPr wrap="none">
            <a:spAutoFit/>
          </a:bodyPr>
          <a:lstStyle/>
          <a:p>
            <a:r>
              <a:rPr lang="it-IT" b="1" i="1" dirty="0" smtClean="0"/>
              <a:t>Boshog’riqo’t</a:t>
            </a:r>
            <a:endParaRPr lang="ru-RU" dirty="0"/>
          </a:p>
        </p:txBody>
      </p:sp>
      <p:pic>
        <p:nvPicPr>
          <p:cNvPr id="5124" name="Picture 4" descr="Acroptolon repens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0758" y="3415331"/>
            <a:ext cx="2639103" cy="311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571518" y="6525702"/>
            <a:ext cx="1803699" cy="369332"/>
          </a:xfrm>
          <a:prstGeom prst="rect">
            <a:avLst/>
          </a:prstGeom>
        </p:spPr>
        <p:txBody>
          <a:bodyPr wrap="none">
            <a:spAutoFit/>
          </a:bodyPr>
          <a:lstStyle/>
          <a:p>
            <a:r>
              <a:rPr lang="en-US" b="1" i="1" dirty="0" err="1" smtClean="0"/>
              <a:t>Achchiqmiya</a:t>
            </a:r>
            <a:endParaRPr lang="ru-RU" dirty="0"/>
          </a:p>
        </p:txBody>
      </p:sp>
      <p:pic>
        <p:nvPicPr>
          <p:cNvPr id="5125" name="Picture 5" descr="Amberboa turanica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82164" y="-9328"/>
            <a:ext cx="2610384" cy="3088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3363678" y="3079531"/>
            <a:ext cx="2428870" cy="369332"/>
          </a:xfrm>
          <a:prstGeom prst="rect">
            <a:avLst/>
          </a:prstGeom>
        </p:spPr>
        <p:txBody>
          <a:bodyPr wrap="none">
            <a:spAutoFit/>
          </a:bodyPr>
          <a:lstStyle/>
          <a:p>
            <a:r>
              <a:rPr lang="en-US" b="1" i="1" dirty="0" err="1" smtClean="0"/>
              <a:t>Turon</a:t>
            </a:r>
            <a:r>
              <a:rPr lang="en-US" b="1" i="1" dirty="0" smtClean="0"/>
              <a:t> </a:t>
            </a:r>
            <a:r>
              <a:rPr lang="en-US" b="1" i="1" dirty="0" err="1" smtClean="0"/>
              <a:t>anbarcho’pi</a:t>
            </a:r>
            <a:endParaRPr lang="ru-RU" dirty="0"/>
          </a:p>
        </p:txBody>
      </p:sp>
      <p:pic>
        <p:nvPicPr>
          <p:cNvPr id="5126" name="Picture 6" descr="Artemisia absinthiu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164" y="3439176"/>
            <a:ext cx="2610384" cy="308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3458869" y="6517542"/>
            <a:ext cx="2056973" cy="369332"/>
          </a:xfrm>
          <a:prstGeom prst="rect">
            <a:avLst/>
          </a:prstGeom>
        </p:spPr>
        <p:txBody>
          <a:bodyPr wrap="none">
            <a:spAutoFit/>
          </a:bodyPr>
          <a:lstStyle/>
          <a:p>
            <a:r>
              <a:rPr lang="pt-BR" b="1" i="1" dirty="0" smtClean="0"/>
              <a:t>Achchiq shuvoq</a:t>
            </a:r>
            <a:endParaRPr lang="ru-RU" dirty="0"/>
          </a:p>
        </p:txBody>
      </p:sp>
      <p:pic>
        <p:nvPicPr>
          <p:cNvPr id="5127" name="Picture 7" descr="Artemisia cina"/>
          <p:cNvPicPr>
            <a:picLocks noChangeAspect="1" noChangeArrowheads="1"/>
          </p:cNvPicPr>
          <p:nvPr/>
        </p:nvPicPr>
        <p:blipFill>
          <a:blip r:embed="rId7">
            <a:extLst>
              <a:ext uri="{28A0092B-C50C-407E-A947-70E740481C1C}">
                <a14:useLocalDpi xmlns:a14="http://schemas.microsoft.com/office/drawing/2010/main" val="0"/>
              </a:ext>
            </a:extLst>
          </a:blip>
          <a:srcRect t="3827"/>
          <a:stretch>
            <a:fillRect/>
          </a:stretch>
        </p:blipFill>
        <p:spPr bwMode="auto">
          <a:xfrm>
            <a:off x="6255669" y="3438291"/>
            <a:ext cx="2584395" cy="3079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6482510" y="6526013"/>
            <a:ext cx="2236510" cy="369332"/>
          </a:xfrm>
          <a:prstGeom prst="rect">
            <a:avLst/>
          </a:prstGeom>
        </p:spPr>
        <p:txBody>
          <a:bodyPr wrap="none">
            <a:spAutoFit/>
          </a:bodyPr>
          <a:lstStyle/>
          <a:p>
            <a:r>
              <a:rPr lang="pt-BR" b="1" i="1" dirty="0" smtClean="0"/>
              <a:t>Darmana shuvoq</a:t>
            </a:r>
            <a:endParaRPr lang="ru-RU" dirty="0"/>
          </a:p>
        </p:txBody>
      </p:sp>
    </p:spTree>
    <p:extLst>
      <p:ext uri="{BB962C8B-B14F-4D97-AF65-F5344CB8AC3E}">
        <p14:creationId xmlns:p14="http://schemas.microsoft.com/office/powerpoint/2010/main" val="39100476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arduus albidus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35"/>
            <a:ext cx="3563888" cy="333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0" y="2940645"/>
            <a:ext cx="2374368" cy="369332"/>
          </a:xfrm>
          <a:prstGeom prst="rect">
            <a:avLst/>
          </a:prstGeom>
        </p:spPr>
        <p:txBody>
          <a:bodyPr wrap="none">
            <a:spAutoFit/>
          </a:bodyPr>
          <a:lstStyle/>
          <a:p>
            <a:r>
              <a:rPr lang="en-US" b="1" i="1" dirty="0" err="1" smtClean="0">
                <a:solidFill>
                  <a:schemeClr val="bg1"/>
                </a:solidFill>
              </a:rPr>
              <a:t>Oqimtir</a:t>
            </a:r>
            <a:r>
              <a:rPr lang="en-US" b="1" i="1" dirty="0" smtClean="0">
                <a:solidFill>
                  <a:schemeClr val="bg1"/>
                </a:solidFill>
              </a:rPr>
              <a:t> </a:t>
            </a:r>
            <a:r>
              <a:rPr lang="en-US" b="1" i="1" dirty="0" err="1" smtClean="0">
                <a:solidFill>
                  <a:schemeClr val="bg1"/>
                </a:solidFill>
              </a:rPr>
              <a:t>tuyatikan</a:t>
            </a:r>
            <a:endParaRPr lang="ru-RU" dirty="0">
              <a:solidFill>
                <a:schemeClr val="bg1"/>
              </a:solidFill>
            </a:endParaRPr>
          </a:p>
        </p:txBody>
      </p:sp>
      <p:pic>
        <p:nvPicPr>
          <p:cNvPr id="6147" name="Picture 3" descr="Cirsium alat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28574"/>
            <a:ext cx="3564755" cy="3329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2571" y="6541302"/>
            <a:ext cx="2489784" cy="369332"/>
          </a:xfrm>
          <a:prstGeom prst="rect">
            <a:avLst/>
          </a:prstGeom>
        </p:spPr>
        <p:txBody>
          <a:bodyPr wrap="none">
            <a:spAutoFit/>
          </a:bodyPr>
          <a:lstStyle/>
          <a:p>
            <a:r>
              <a:rPr lang="da-DK" b="1" i="1" dirty="0" smtClean="0">
                <a:solidFill>
                  <a:schemeClr val="bg1"/>
                </a:solidFill>
              </a:rPr>
              <a:t>Qanotdor bo’ztikan</a:t>
            </a:r>
            <a:endParaRPr lang="ru-RU" dirty="0">
              <a:solidFill>
                <a:schemeClr val="bg1"/>
              </a:solidFill>
            </a:endParaRPr>
          </a:p>
        </p:txBody>
      </p:sp>
      <p:pic>
        <p:nvPicPr>
          <p:cNvPr id="6148" name="Picture 4" descr="Cousinia microcarp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4380" y="16442"/>
            <a:ext cx="3559620" cy="3328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6178123" y="2972430"/>
            <a:ext cx="2965877" cy="369332"/>
          </a:xfrm>
          <a:prstGeom prst="rect">
            <a:avLst/>
          </a:prstGeom>
        </p:spPr>
        <p:txBody>
          <a:bodyPr wrap="none">
            <a:spAutoFit/>
          </a:bodyPr>
          <a:lstStyle/>
          <a:p>
            <a:r>
              <a:rPr lang="pt-BR" b="1" i="1" dirty="0">
                <a:solidFill>
                  <a:schemeClr val="bg1"/>
                </a:solidFill>
              </a:rPr>
              <a:t>Майдамевали каррак </a:t>
            </a:r>
            <a:endParaRPr lang="ru-RU" dirty="0">
              <a:solidFill>
                <a:schemeClr val="bg1"/>
              </a:solidFill>
            </a:endParaRPr>
          </a:p>
        </p:txBody>
      </p:sp>
      <p:pic>
        <p:nvPicPr>
          <p:cNvPr id="6150" name="Picture 6" descr="Karelinia caspia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4380" y="3528574"/>
            <a:ext cx="3555920" cy="334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descr="Crepis pulchr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3848" y="1501560"/>
            <a:ext cx="2699792" cy="331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Прямоугольник 12"/>
          <p:cNvSpPr/>
          <p:nvPr/>
        </p:nvSpPr>
        <p:spPr>
          <a:xfrm>
            <a:off x="3249541" y="1501560"/>
            <a:ext cx="2608406" cy="369332"/>
          </a:xfrm>
          <a:prstGeom prst="rect">
            <a:avLst/>
          </a:prstGeom>
        </p:spPr>
        <p:txBody>
          <a:bodyPr wrap="none">
            <a:spAutoFit/>
          </a:bodyPr>
          <a:lstStyle/>
          <a:p>
            <a:r>
              <a:rPr lang="pt-BR" b="1" i="1" dirty="0" smtClean="0">
                <a:solidFill>
                  <a:schemeClr val="bg1"/>
                </a:solidFill>
              </a:rPr>
              <a:t>Chiroyli boshmog’o’t</a:t>
            </a:r>
            <a:endParaRPr lang="ru-RU" dirty="0">
              <a:solidFill>
                <a:schemeClr val="bg1"/>
              </a:solidFill>
            </a:endParaRPr>
          </a:p>
        </p:txBody>
      </p:sp>
      <p:sp>
        <p:nvSpPr>
          <p:cNvPr id="8" name="Прямоугольник 7"/>
          <p:cNvSpPr/>
          <p:nvPr/>
        </p:nvSpPr>
        <p:spPr>
          <a:xfrm>
            <a:off x="7178397" y="6488668"/>
            <a:ext cx="1965603" cy="369332"/>
          </a:xfrm>
          <a:prstGeom prst="rect">
            <a:avLst/>
          </a:prstGeom>
        </p:spPr>
        <p:txBody>
          <a:bodyPr wrap="none">
            <a:spAutoFit/>
          </a:bodyPr>
          <a:lstStyle/>
          <a:p>
            <a:r>
              <a:rPr lang="en-US" b="1" i="1" dirty="0" err="1" smtClean="0">
                <a:solidFill>
                  <a:schemeClr val="bg1"/>
                </a:solidFill>
              </a:rPr>
              <a:t>Kaspiy</a:t>
            </a:r>
            <a:r>
              <a:rPr lang="en-US" b="1" i="1" dirty="0" smtClean="0">
                <a:solidFill>
                  <a:schemeClr val="bg1"/>
                </a:solidFill>
              </a:rPr>
              <a:t> </a:t>
            </a:r>
            <a:r>
              <a:rPr lang="en-US" b="1" i="1" dirty="0" err="1" smtClean="0">
                <a:solidFill>
                  <a:schemeClr val="bg1"/>
                </a:solidFill>
              </a:rPr>
              <a:t>oqboshi</a:t>
            </a:r>
            <a:endParaRPr lang="ru-RU" dirty="0">
              <a:solidFill>
                <a:schemeClr val="bg1"/>
              </a:solidFill>
            </a:endParaRPr>
          </a:p>
        </p:txBody>
      </p:sp>
    </p:spTree>
    <p:extLst>
      <p:ext uri="{BB962C8B-B14F-4D97-AF65-F5344CB8AC3E}">
        <p14:creationId xmlns:p14="http://schemas.microsoft.com/office/powerpoint/2010/main" val="325438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Matricaria disciform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7" y="-27492"/>
            <a:ext cx="4571994" cy="6885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Lactuca altaica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0" y="-27492"/>
            <a:ext cx="4563356" cy="6885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rot="19534115">
            <a:off x="-241170" y="2967335"/>
            <a:ext cx="9626353" cy="646331"/>
          </a:xfrm>
          <a:prstGeom prst="rect">
            <a:avLst/>
          </a:prstGeom>
          <a:noFill/>
        </p:spPr>
        <p:txBody>
          <a:bodyPr wrap="none" lIns="91440" tIns="45720" rIns="91440" bIns="45720">
            <a:spAutoFit/>
          </a:bodyPr>
          <a:lstStyle/>
          <a:p>
            <a:pPr algn="ctr"/>
            <a:r>
              <a:rPr lang="en-US" sz="3600" b="1" spc="50" dirty="0" smtClean="0">
                <a:ln w="12700" cmpd="sng">
                  <a:solidFill>
                    <a:schemeClr val="accent6">
                      <a:satMod val="120000"/>
                      <a:shade val="80000"/>
                    </a:schemeClr>
                  </a:solidFill>
                  <a:prstDash val="solid"/>
                </a:ln>
                <a:solidFill>
                  <a:schemeClr val="accent5">
                    <a:lumMod val="60000"/>
                    <a:lumOff val="40000"/>
                  </a:schemeClr>
                </a:solidFill>
                <a:effectLst>
                  <a:glow rad="53100">
                    <a:schemeClr val="accent6">
                      <a:satMod val="180000"/>
                      <a:alpha val="30000"/>
                    </a:schemeClr>
                  </a:glow>
                </a:effectLst>
              </a:rPr>
              <a:t>E’TIBORLARINGIZ UCHUN RAHMAT!</a:t>
            </a:r>
            <a:endParaRPr lang="ru-RU" sz="5400" b="1" cap="none" spc="50" dirty="0">
              <a:ln w="12700" cmpd="sng">
                <a:solidFill>
                  <a:schemeClr val="accent6">
                    <a:satMod val="120000"/>
                    <a:shade val="80000"/>
                  </a:schemeClr>
                </a:solidFill>
                <a:prstDash val="solid"/>
              </a:ln>
              <a:solidFill>
                <a:schemeClr val="accent5">
                  <a:lumMod val="60000"/>
                  <a:lumOff val="40000"/>
                </a:schemeClr>
              </a:solidFill>
              <a:effectLst>
                <a:glow rad="53100">
                  <a:schemeClr val="accent6">
                    <a:satMod val="180000"/>
                    <a:alpha val="30000"/>
                  </a:schemeClr>
                </a:glow>
              </a:effectLst>
            </a:endParaRPr>
          </a:p>
        </p:txBody>
      </p:sp>
      <p:sp>
        <p:nvSpPr>
          <p:cNvPr id="5" name="Прямоугольник 4"/>
          <p:cNvSpPr/>
          <p:nvPr/>
        </p:nvSpPr>
        <p:spPr>
          <a:xfrm>
            <a:off x="-5261" y="-13366"/>
            <a:ext cx="2230098" cy="369332"/>
          </a:xfrm>
          <a:prstGeom prst="rect">
            <a:avLst/>
          </a:prstGeom>
        </p:spPr>
        <p:txBody>
          <a:bodyPr wrap="none">
            <a:spAutoFit/>
          </a:bodyPr>
          <a:lstStyle/>
          <a:p>
            <a:r>
              <a:rPr lang="pt-BR" b="1" i="1" dirty="0">
                <a:solidFill>
                  <a:schemeClr val="bg1"/>
                </a:solidFill>
              </a:rPr>
              <a:t>Олтой сутчўпи </a:t>
            </a:r>
            <a:endParaRPr lang="ru-RU" dirty="0">
              <a:solidFill>
                <a:schemeClr val="bg1"/>
              </a:solidFill>
            </a:endParaRPr>
          </a:p>
        </p:txBody>
      </p:sp>
      <p:sp>
        <p:nvSpPr>
          <p:cNvPr id="6" name="Прямоугольник 5"/>
          <p:cNvSpPr/>
          <p:nvPr/>
        </p:nvSpPr>
        <p:spPr>
          <a:xfrm>
            <a:off x="6688958" y="-27492"/>
            <a:ext cx="2448106" cy="369332"/>
          </a:xfrm>
          <a:prstGeom prst="rect">
            <a:avLst/>
          </a:prstGeom>
        </p:spPr>
        <p:txBody>
          <a:bodyPr wrap="none">
            <a:spAutoFit/>
          </a:bodyPr>
          <a:lstStyle/>
          <a:p>
            <a:r>
              <a:rPr lang="pt-BR" b="1" i="1" dirty="0" smtClean="0">
                <a:solidFill>
                  <a:schemeClr val="bg1"/>
                </a:solidFill>
                <a:latin typeface="Times New Roman" pitchFamily="18" charset="0"/>
                <a:cs typeface="Times New Roman" pitchFamily="18" charset="0"/>
              </a:rPr>
              <a:t>Disksimon moychechak</a:t>
            </a:r>
            <a:endParaRPr lang="ru-RU"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0042721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240</TotalTime>
  <Words>1323</Words>
  <Application>Microsoft Office PowerPoint</Application>
  <PresentationFormat>Экран (4:3)</PresentationFormat>
  <Paragraphs>87</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Эркер</vt:lpstr>
      <vt:lpstr>Qoqio’tkabilar (asteridae) kichik ajdodchasi</vt:lpstr>
      <vt:lpstr>Qoqio’tkabilar (asteridae) kichik ajdodi</vt:lpstr>
      <vt:lpstr>Презентация PowerPoint</vt:lpstr>
      <vt:lpstr>Презентация PowerPoint</vt:lpstr>
      <vt:lpstr>Qo‘ng‘iroqgulnamolar qabilasi – campanulales</vt:lpstr>
      <vt:lpstr>Презентация PowerPoint</vt:lpstr>
      <vt:lpstr>Qoqio‘tnamolar qabilasi - Asterales</vt:lpstr>
      <vt:lpstr>Qoqio‘tdoshlar oilasi – Asteraceae </vt:lpstr>
      <vt:lpstr>Oila vakillari gultojbarglarini tuzilishiga qarab 5 ta tipga bo‘linadi: </vt:lpstr>
      <vt:lpstr>Презентация PowerPoint</vt:lpstr>
      <vt:lpstr>Yuqorida keltirib o‘tilgan belgilarga asosan oila 2 ta oilachaga bo‘linadi:</vt:lpstr>
      <vt:lpstr>Презентация PowerPoint</vt:lpstr>
      <vt:lpstr>Презентация PowerPoint</vt:lpstr>
      <vt:lpstr>Amaliy ahamiyati:</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24</cp:revision>
  <dcterms:created xsi:type="dcterms:W3CDTF">2019-11-24T12:40:48Z</dcterms:created>
  <dcterms:modified xsi:type="dcterms:W3CDTF">2019-11-24T16:42:44Z</dcterms:modified>
</cp:coreProperties>
</file>