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0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</p:sldMasterIdLst>
  <p:notesMasterIdLst>
    <p:notesMasterId r:id="rId32"/>
  </p:notesMasterIdLst>
  <p:handoutMasterIdLst>
    <p:handoutMasterId r:id="rId33"/>
  </p:handoutMasterIdLst>
  <p:sldIdLst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5" r:id="rId27"/>
    <p:sldId id="276" r:id="rId28"/>
    <p:sldId id="277" r:id="rId29"/>
    <p:sldId id="278" r:id="rId30"/>
    <p:sldId id="279" r:id="rId31"/>
  </p:sldIdLst>
  <p:sldSz cx="12192000" cy="6858000"/>
  <p:notesSz cx="6858000" cy="9144000"/>
  <p:defaultTextStyle>
    <a:lvl1pPr marL="0" indent="0" algn="l" rtl="0" eaLnBrk="1" fontAlgn="base" latinLnBrk="1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baseline="0">
        <a:solidFill>
          <a:schemeClr val="dk1"/>
        </a:solidFill>
        <a:latin typeface="Calibri" pitchFamily="34" charset="0"/>
        <a:ea typeface="微软雅黑" pitchFamily="34" charset="-122"/>
      </a:defRPr>
    </a:lvl1pPr>
    <a:lvl2pPr marL="457200" indent="0" algn="l" rtl="0" eaLnBrk="1" fontAlgn="base" latinLnBrk="1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baseline="0">
        <a:solidFill>
          <a:schemeClr val="dk1"/>
        </a:solidFill>
        <a:latin typeface="Calibri" pitchFamily="34" charset="0"/>
        <a:ea typeface="微软雅黑" pitchFamily="34" charset="-122"/>
      </a:defRPr>
    </a:lvl2pPr>
    <a:lvl3pPr marL="914400" indent="0" algn="l" rtl="0" eaLnBrk="1" fontAlgn="base" latinLnBrk="1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baseline="0">
        <a:solidFill>
          <a:schemeClr val="dk1"/>
        </a:solidFill>
        <a:latin typeface="Calibri" pitchFamily="34" charset="0"/>
        <a:ea typeface="微软雅黑" pitchFamily="34" charset="-122"/>
      </a:defRPr>
    </a:lvl3pPr>
    <a:lvl4pPr marL="1371600" indent="0" algn="l" rtl="0" eaLnBrk="1" fontAlgn="base" latinLnBrk="1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baseline="0">
        <a:solidFill>
          <a:schemeClr val="dk1"/>
        </a:solidFill>
        <a:latin typeface="Calibri" pitchFamily="34" charset="0"/>
        <a:ea typeface="微软雅黑" pitchFamily="34" charset="-122"/>
      </a:defRPr>
    </a:lvl4pPr>
    <a:lvl5pPr marL="1828800" indent="0" algn="l" rtl="0" eaLnBrk="1" fontAlgn="base" latinLnBrk="1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baseline="0">
        <a:solidFill>
          <a:schemeClr val="dk1"/>
        </a:solidFill>
        <a:latin typeface="Calibri" pitchFamily="34" charset="0"/>
        <a:ea typeface="微软雅黑" pitchFamily="34" charset="-122"/>
      </a:defRPr>
    </a:lvl5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 snapToGrid="0" showGuides="1">
      <p:cViewPr varScale="1">
        <p:scale>
          <a:sx n="115" d="100"/>
          <a:sy n="115" d="100"/>
        </p:scale>
        <p:origin x="432" y="114"/>
      </p:cViewPr>
      <p:guideLst>
        <p:guide orient="horz" pos="2160"/>
        <p:guide pos="38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1" name="页眉占位符 1"/>
          <p:cNvSpPr>
            <a:spLocks noGrp="1"/>
          </p:cNvSpPr>
          <p:nvPr>
            <p:ph type="hdr" sz="quarter" idx="4294967295"/>
          </p:nvPr>
        </p:nvSpPr>
        <p:spPr>
          <a:xfrm>
            <a:off x="0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/>
          <a:p>
            <a:pPr lvl="0"/>
            <a:endParaRPr lang="zh-CN" altLang="en-US" sz="1200"/>
          </a:p>
        </p:txBody>
      </p:sp>
      <p:sp>
        <p:nvSpPr>
          <p:cNvPr id="1049242" name="日期占位符 2"/>
          <p:cNvSpPr>
            <a:spLocks noGrp="1"/>
          </p:cNvSpPr>
          <p:nvPr>
            <p:ph type="dt" sz="quarter" idx="4294967295"/>
          </p:nvPr>
        </p:nvSpPr>
        <p:spPr>
          <a:xfrm>
            <a:off x="3884612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pPr lvl="0" algn="r"/>
            <a:fld id="{566ABCEB-ACFC-4714-9973-3DA970169C29}" type="datetime1">
              <a:rPr lang="zh-CN" altLang="en-US" sz="1200">
                <a:solidFill>
                  <a:srgbClr val="898989"/>
                </a:solidFill>
              </a:rPr>
              <a:pPr lvl="0" algn="r"/>
              <a:t>2024/1/13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243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0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/>
          <a:p>
            <a:pPr lvl="0"/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244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/>
          <a:p>
            <a:pPr lvl="0" algn="r"/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/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 bg1="dk1" tx1="dk1" bg2="dk1" tx2="dk1" accent1="dk1" accent2="dk1" accent3="dk1" accent4="dk1" accent5="dk1" accent6="dk1" hlink="dk1" folHlink="dk1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5" name="页眉占位符 1"/>
          <p:cNvSpPr>
            <a:spLocks noGrp="1"/>
          </p:cNvSpPr>
          <p:nvPr>
            <p:ph type="hdr" sz="quarter" idx="4294967295"/>
          </p:nvPr>
        </p:nvSpPr>
        <p:spPr>
          <a:xfrm>
            <a:off x="0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/>
          <a:p>
            <a:pPr lvl="0"/>
            <a:endParaRPr lang="zh-CN" altLang="en-US" sz="1200"/>
          </a:p>
        </p:txBody>
      </p:sp>
      <p:sp>
        <p:nvSpPr>
          <p:cNvPr id="1049236" name="日期占位符 2"/>
          <p:cNvSpPr>
            <a:spLocks noGrp="1"/>
          </p:cNvSpPr>
          <p:nvPr>
            <p:ph type="dt" idx="4294967295"/>
          </p:nvPr>
        </p:nvSpPr>
        <p:spPr>
          <a:xfrm>
            <a:off x="3884612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/>
          <a:p>
            <a:pPr lvl="0" algn="r"/>
            <a:fld id="{566ABCEB-ACFC-4714-9973-3DA970169C29}" type="datetime1">
              <a:rPr lang="zh-CN" altLang="en-US" sz="1200"/>
              <a:pPr lvl="0" algn="r"/>
              <a:t>2024/1/13</a:t>
            </a:fld>
            <a:endParaRPr lang="zh-CN" altLang="en-US" sz="1200"/>
          </a:p>
        </p:txBody>
      </p:sp>
      <p:sp>
        <p:nvSpPr>
          <p:cNvPr id="1049237" name="幻灯片图像占位符 3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vert="horz" lIns="91440" tIns="45720" rIns="91440" bIns="45720" anchor="t"/>
          <a:lstStyle/>
          <a:p>
            <a:endParaRPr/>
          </a:p>
        </p:txBody>
      </p:sp>
      <p:sp>
        <p:nvSpPr>
          <p:cNvPr id="1049238" name="备注占位符 4"/>
          <p:cNvSpPr>
            <a:spLocks noGrp="1"/>
          </p:cNvSpPr>
          <p:nvPr>
            <p:ph type="body" sz="quarter" idx="4294967295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239" name="页脚占位符 5"/>
          <p:cNvSpPr>
            <a:spLocks noGrp="1"/>
          </p:cNvSpPr>
          <p:nvPr>
            <p:ph type="ftr" sz="quarter" idx="4294967295"/>
          </p:nvPr>
        </p:nvSpPr>
        <p:spPr>
          <a:xfrm>
            <a:off x="0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/>
          <a:p>
            <a:pPr lvl="0"/>
            <a:endParaRPr lang="zh-CN" altLang="en-US" sz="1200"/>
          </a:p>
        </p:txBody>
      </p:sp>
      <p:sp>
        <p:nvSpPr>
          <p:cNvPr id="1049240" name="灯片编号占位符 6"/>
          <p:cNvSpPr>
            <a:spLocks noGrp="1"/>
          </p:cNvSpPr>
          <p:nvPr>
            <p:ph type="sldNum" sz="quarter" idx="4294967295"/>
          </p:nvPr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/>
          <a:p>
            <a:pPr lvl="0" algn="r"/>
            <a:fld id="{566ABCEB-ACFC-4714-9973-3DA970169C29}" type="slidenum">
              <a:rPr lang="zh-CN" altLang="en-US" sz="1200"/>
              <a:pPr lvl="0" algn="r"/>
              <a:t>‹#›</a:t>
            </a:fld>
            <a:endParaRPr lang="zh-CN" altLang="en-US" sz="1200"/>
          </a:p>
        </p:txBody>
      </p:sp>
    </p:spTree>
  </p:cSld>
  <p:clrMap bg1="dk1" tx1="dk1" bg2="dk1" tx2="dk1" accent1="dk1" accent2="dk1" accent3="dk1" accent4="dk1" accent5="dk1" accent6="dk1" hlink="dk1" folHlink="dk1"/>
  <p:notesStyle>
    <a:lvl1pPr marL="0" indent="0" algn="l" rtl="0" eaLnBrk="1" fontAlgn="base" latinLnBrk="1" hangingPunct="1">
      <a:lnSpc>
        <a:spcPct val="100000"/>
      </a:lnSpc>
      <a:spcBef>
        <a:spcPct val="0"/>
      </a:spcBef>
      <a:spcAft>
        <a:spcPct val="0"/>
      </a:spcAft>
      <a:buFontTx/>
      <a:buNone/>
      <a:defRPr sz="1200">
        <a:solidFill>
          <a:schemeClr val="dk1"/>
        </a:solidFill>
        <a:latin typeface="Calibri" pitchFamily="34" charset="0"/>
        <a:ea typeface="宋体" pitchFamily="2" charset="-122"/>
      </a:defRPr>
    </a:lvl1pPr>
    <a:lvl2pPr marL="457200" indent="0" algn="l" rtl="0" eaLnBrk="1" fontAlgn="base" latinLnBrk="1" hangingPunct="1">
      <a:lnSpc>
        <a:spcPct val="100000"/>
      </a:lnSpc>
      <a:spcBef>
        <a:spcPct val="0"/>
      </a:spcBef>
      <a:spcAft>
        <a:spcPct val="0"/>
      </a:spcAft>
      <a:buFontTx/>
      <a:buNone/>
      <a:defRPr sz="1200">
        <a:solidFill>
          <a:schemeClr val="dk1"/>
        </a:solidFill>
        <a:latin typeface="Calibri" pitchFamily="34" charset="0"/>
        <a:ea typeface="宋体" pitchFamily="2" charset="-122"/>
      </a:defRPr>
    </a:lvl2pPr>
    <a:lvl3pPr marL="914400" indent="0" algn="l" rtl="0" eaLnBrk="1" fontAlgn="base" latinLnBrk="1" hangingPunct="1">
      <a:lnSpc>
        <a:spcPct val="100000"/>
      </a:lnSpc>
      <a:spcBef>
        <a:spcPct val="0"/>
      </a:spcBef>
      <a:spcAft>
        <a:spcPct val="0"/>
      </a:spcAft>
      <a:buFontTx/>
      <a:buNone/>
      <a:defRPr sz="1200">
        <a:solidFill>
          <a:schemeClr val="dk1"/>
        </a:solidFill>
        <a:latin typeface="Calibri" pitchFamily="34" charset="0"/>
        <a:ea typeface="宋体" pitchFamily="2" charset="-122"/>
      </a:defRPr>
    </a:lvl3pPr>
    <a:lvl4pPr marL="1371600" indent="0" algn="l" rtl="0" eaLnBrk="1" fontAlgn="base" latinLnBrk="1" hangingPunct="1">
      <a:lnSpc>
        <a:spcPct val="100000"/>
      </a:lnSpc>
      <a:spcBef>
        <a:spcPct val="0"/>
      </a:spcBef>
      <a:spcAft>
        <a:spcPct val="0"/>
      </a:spcAft>
      <a:buFontTx/>
      <a:buNone/>
      <a:defRPr sz="1200">
        <a:solidFill>
          <a:schemeClr val="dk1"/>
        </a:solidFill>
        <a:latin typeface="Calibri" pitchFamily="34" charset="0"/>
        <a:ea typeface="宋体" pitchFamily="2" charset="-122"/>
      </a:defRPr>
    </a:lvl4pPr>
    <a:lvl5pPr marL="1828800" indent="0" algn="l" rtl="0" eaLnBrk="1" fontAlgn="base" latinLnBrk="1" hangingPunct="1">
      <a:lnSpc>
        <a:spcPct val="100000"/>
      </a:lnSpc>
      <a:spcBef>
        <a:spcPct val="0"/>
      </a:spcBef>
      <a:spcAft>
        <a:spcPct val="0"/>
      </a:spcAft>
      <a:buFontTx/>
      <a:buNone/>
      <a:defRPr sz="1200">
        <a:solidFill>
          <a:schemeClr val="dk1"/>
        </a:solidFill>
        <a:latin typeface="Calibri" pitchFamily="34" charset="0"/>
        <a:ea typeface="宋体" pitchFamily="2" charset="-122"/>
      </a:defRPr>
    </a:lvl5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3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004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1049005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06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07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0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019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20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21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3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034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035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36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37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03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040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041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42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43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045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046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04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048" name="Content Placeholder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049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50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51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009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10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11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53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54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05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057" name="Content Placeholder 2"/>
          <p:cNvSpPr>
            <a:spLocks noGrp="1"/>
          </p:cNvSpPr>
          <p:nvPr>
            <p:ph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058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59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60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023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024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9025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26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27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02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030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31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32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01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014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15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16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3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784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1048785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87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780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81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82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11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13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0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806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807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08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09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5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26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827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82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829" name="Content Placeholder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830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31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32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23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594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595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817" name="Content Placeholder 2"/>
          <p:cNvSpPr>
            <a:spLocks noGrp="1"/>
          </p:cNvSpPr>
          <p:nvPr>
            <p:ph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19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78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790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791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93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79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796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97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98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9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0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801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03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4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1049148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49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50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3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133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34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35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3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138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39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40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6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166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167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68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69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1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52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153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15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155" name="Content Placeholder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156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57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58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71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72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73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27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28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7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176" name="Content Placeholder 2"/>
          <p:cNvSpPr>
            <a:spLocks noGrp="1"/>
          </p:cNvSpPr>
          <p:nvPr>
            <p:ph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177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78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79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2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127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9128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29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30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4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143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44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45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9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6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161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62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63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3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214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1049215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216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217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187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88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89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205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206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207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208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9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200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201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202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203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91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192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19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194" name="Content Placeholder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195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96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97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210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211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212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57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3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22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225" name="Content Placeholder 2"/>
          <p:cNvSpPr>
            <a:spLocks noGrp="1"/>
          </p:cNvSpPr>
          <p:nvPr>
            <p:ph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226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227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228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9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230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231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233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8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182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83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84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21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220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221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222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7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758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1048759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61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76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71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739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41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72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730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731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33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3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744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745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74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747" name="Content Placeholder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49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735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37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40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41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1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752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753" name="Content Placeholder 2"/>
          <p:cNvSpPr>
            <a:spLocks noGrp="1"/>
          </p:cNvSpPr>
          <p:nvPr>
            <p:ph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754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55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56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763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764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765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67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77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775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77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72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725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27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21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1049122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23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24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1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117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18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19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9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00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101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02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03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10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111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112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13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14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07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07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07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076" name="Content Placeholder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077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78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79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090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91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92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87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88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081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082" name="Content Placeholder 2"/>
          <p:cNvSpPr>
            <a:spLocks noGrp="1"/>
          </p:cNvSpPr>
          <p:nvPr>
            <p:ph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083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84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85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3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09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9095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9096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97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98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10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106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07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108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7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906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9069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70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71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3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34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1048835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37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880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81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82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3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84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885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86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87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6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866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867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68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69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71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872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87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874" name="Content Placeholder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875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76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77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39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40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41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01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43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844" name="Content Placeholder 2"/>
          <p:cNvSpPr>
            <a:spLocks noGrp="1"/>
          </p:cNvSpPr>
          <p:nvPr>
            <p:ph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845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46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47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3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5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855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856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57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58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6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861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62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63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4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850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51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52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11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1048912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13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14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8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890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91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92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3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94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895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96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897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38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939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940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41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42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9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30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931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93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933" name="Content Placeholder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934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35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36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21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22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23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582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583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0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906" name="Content Placeholder 2"/>
          <p:cNvSpPr>
            <a:spLocks noGrp="1"/>
          </p:cNvSpPr>
          <p:nvPr>
            <p:ph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907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08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09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89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900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901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02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03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1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917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18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19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2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926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27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28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5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66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1048967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68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69" name="页脚占位符 2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972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73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74" name="页脚占位符 2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61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962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63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64" name="页脚占位符 2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44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945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946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47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48" name="页脚占位符 2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87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988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98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990" name="Content Placeholder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991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92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93" name="页脚占位符 2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95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96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97" name="页脚占位符 2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90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91" name="页脚占位符 2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81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982" name="Content Placeholder 2"/>
          <p:cNvSpPr>
            <a:spLocks noGrp="1"/>
          </p:cNvSpPr>
          <p:nvPr>
            <p:ph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983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8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85" name="页脚占位符 2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9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50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951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4"/>
            <a:ext cx="617219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952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53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54" name="页脚占位符 2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5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957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58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59" name="页脚占位符 2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104897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48977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78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979" name="页脚占位符 2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999" name="文本占位符 2"/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000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01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02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sldNum="0" ftr="0" dt="0"/>
  <p:txStyles>
    <p:titleStyle>
      <a:lvl1pPr marL="0" indent="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buFontTx/>
        <a:buNone/>
        <a:defRPr sz="4400">
          <a:solidFill>
            <a:schemeClr val="dk1"/>
          </a:solidFill>
          <a:latin typeface="Calibri Light" pitchFamily="34" charset="0"/>
          <a:ea typeface="微软雅黑" pitchFamily="34" charset="-122"/>
        </a:defRPr>
      </a:lvl1pPr>
    </p:titleStyle>
    <p:bodyStyle>
      <a:lvl1pPr marL="228600" indent="-228600" algn="l" rtl="0" eaLnBrk="1" fontAlgn="base" latinLnBrk="1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itchFamily="34" charset="0"/>
        <a:buChar char="•"/>
        <a:defRPr sz="2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6858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4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11430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6002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20574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bodyStyle>
    <p:otherStyle>
      <a:lvl1pPr marL="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4572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9144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3716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18288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椭圆 6"/>
          <p:cNvSpPr/>
          <p:nvPr/>
        </p:nvSpPr>
        <p:spPr>
          <a:xfrm>
            <a:off x="439737" y="1676400"/>
            <a:ext cx="3632200" cy="3632200"/>
          </a:xfrm>
          <a:prstGeom prst="ellipse">
            <a:avLst/>
          </a:prstGeom>
          <a:solidFill>
            <a:srgbClr val="F9A715"/>
          </a:solidFill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097152" name="图片 7"/>
          <p:cNvPicPr>
            <a:picLocks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879475" y="1473200"/>
            <a:ext cx="3416300" cy="341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585" name="椭圆 8"/>
          <p:cNvSpPr/>
          <p:nvPr/>
        </p:nvSpPr>
        <p:spPr>
          <a:xfrm flipV="1">
            <a:off x="9982200" y="5737225"/>
            <a:ext cx="876300" cy="876300"/>
          </a:xfrm>
          <a:prstGeom prst="ellipse">
            <a:avLst/>
          </a:prstGeom>
          <a:solidFill>
            <a:srgbClr val="FE4B24"/>
          </a:solidFill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2097153" name="图片 9"/>
          <p:cNvPicPr>
            <a:picLocks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9920288" y="5638800"/>
            <a:ext cx="852487" cy="8540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8586" name="任意多边形 10"/>
          <p:cNvSpPr/>
          <p:nvPr/>
        </p:nvSpPr>
        <p:spPr>
          <a:xfrm>
            <a:off x="0" y="0"/>
            <a:ext cx="1011237" cy="1824037"/>
          </a:xfrm>
          <a:custGeom>
            <a:avLst/>
            <a:gdLst/>
            <a:ahLst/>
            <a:cxnLst/>
            <a:rect l="0" t="0" r="r" b="b"/>
            <a:pathLst>
              <a:path w="1010563" h="1823323">
                <a:moveTo>
                  <a:pt x="0" y="0"/>
                </a:moveTo>
                <a:lnTo>
                  <a:pt x="1010563" y="0"/>
                </a:lnTo>
                <a:lnTo>
                  <a:pt x="1000129" y="206628"/>
                </a:lnTo>
                <a:cubicBezTo>
                  <a:pt x="937342" y="824890"/>
                  <a:pt x="616167" y="1366766"/>
                  <a:pt x="146295" y="1722568"/>
                </a:cubicBezTo>
                <a:lnTo>
                  <a:pt x="0" y="1823323"/>
                </a:lnTo>
                <a:lnTo>
                  <a:pt x="0" y="0"/>
                </a:lnTo>
              </a:path>
            </a:pathLst>
          </a:custGeom>
          <a:solidFill>
            <a:srgbClr val="145F89"/>
          </a:solidFill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48587" name="任意多边形 11"/>
          <p:cNvSpPr/>
          <p:nvPr/>
        </p:nvSpPr>
        <p:spPr>
          <a:xfrm>
            <a:off x="10702925" y="3225800"/>
            <a:ext cx="1489075" cy="3397250"/>
          </a:xfrm>
          <a:custGeom>
            <a:avLst/>
            <a:gdLst/>
            <a:ahLst/>
            <a:cxnLst/>
            <a:rect l="0" t="0" r="r" b="b"/>
            <a:pathLst>
              <a:path w="1489710" h="3396189">
                <a:moveTo>
                  <a:pt x="1489710" y="0"/>
                </a:moveTo>
                <a:lnTo>
                  <a:pt x="1489710" y="3396189"/>
                </a:lnTo>
                <a:lnTo>
                  <a:pt x="1368969" y="3377761"/>
                </a:lnTo>
                <a:cubicBezTo>
                  <a:pt x="587700" y="3217891"/>
                  <a:pt x="0" y="2526625"/>
                  <a:pt x="0" y="1698094"/>
                </a:cubicBezTo>
                <a:cubicBezTo>
                  <a:pt x="0" y="869564"/>
                  <a:pt x="587700" y="178297"/>
                  <a:pt x="1368969" y="18427"/>
                </a:cubicBezTo>
                <a:lnTo>
                  <a:pt x="1489710" y="0"/>
                </a:lnTo>
              </a:path>
            </a:pathLst>
          </a:custGeom>
          <a:solidFill>
            <a:srgbClr val="179E97"/>
          </a:solidFill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48588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589" name="文本占位符 2"/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590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591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592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sldNum="0" ftr="0" dt="0"/>
  <p:txStyles>
    <p:titleStyle>
      <a:lvl1pPr marL="0" indent="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buFontTx/>
        <a:buNone/>
        <a:defRPr sz="4400">
          <a:solidFill>
            <a:schemeClr val="dk1"/>
          </a:solidFill>
          <a:latin typeface="Calibri Light" pitchFamily="34" charset="0"/>
          <a:ea typeface="微软雅黑" pitchFamily="34" charset="-122"/>
        </a:defRPr>
      </a:lvl1pPr>
    </p:titleStyle>
    <p:bodyStyle>
      <a:lvl1pPr marL="228600" indent="-228600" algn="l" rtl="0" eaLnBrk="1" fontAlgn="base" latinLnBrk="1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itchFamily="34" charset="0"/>
        <a:buChar char="•"/>
        <a:defRPr sz="2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6858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4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11430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6002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20574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bodyStyle>
    <p:otherStyle>
      <a:lvl1pPr marL="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4572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9144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3716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18288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椭圆 6"/>
          <p:cNvSpPr/>
          <p:nvPr/>
        </p:nvSpPr>
        <p:spPr>
          <a:xfrm>
            <a:off x="334962" y="650875"/>
            <a:ext cx="3201987" cy="3201987"/>
          </a:xfrm>
          <a:prstGeom prst="ellipse">
            <a:avLst/>
          </a:prstGeom>
          <a:solidFill>
            <a:srgbClr val="145F89">
              <a:alpha val="9999"/>
            </a:srgbClr>
          </a:solidFill>
          <a:ln w="12700" cap="flat" cmpd="sng">
            <a:solidFill>
              <a:srgbClr val="145F89">
                <a:alpha val="100000"/>
              </a:srgbClr>
            </a:solidFill>
            <a:prstDash val="solid"/>
            <a:miter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48617" name="椭圆 7"/>
          <p:cNvSpPr/>
          <p:nvPr/>
        </p:nvSpPr>
        <p:spPr>
          <a:xfrm>
            <a:off x="2586037" y="2027237"/>
            <a:ext cx="1816100" cy="1816100"/>
          </a:xfrm>
          <a:prstGeom prst="ellipse">
            <a:avLst/>
          </a:prstGeom>
          <a:solidFill>
            <a:srgbClr val="145F89">
              <a:alpha val="9999"/>
            </a:srgbClr>
          </a:solidFill>
          <a:ln w="12700" cap="flat" cmpd="sng">
            <a:solidFill>
              <a:srgbClr val="145F89">
                <a:alpha val="100000"/>
              </a:srgbClr>
            </a:solidFill>
            <a:prstDash val="solid"/>
            <a:miter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48618" name="椭圆 8"/>
          <p:cNvSpPr/>
          <p:nvPr/>
        </p:nvSpPr>
        <p:spPr>
          <a:xfrm>
            <a:off x="839787" y="2605087"/>
            <a:ext cx="3184525" cy="3184525"/>
          </a:xfrm>
          <a:prstGeom prst="ellipse">
            <a:avLst/>
          </a:prstGeom>
          <a:solidFill>
            <a:srgbClr val="145F89">
              <a:alpha val="9999"/>
            </a:srgbClr>
          </a:solidFill>
          <a:ln w="12700" cap="flat" cmpd="sng">
            <a:solidFill>
              <a:srgbClr val="145F89">
                <a:alpha val="100000"/>
              </a:srgbClr>
            </a:solidFill>
            <a:prstDash val="solid"/>
            <a:miter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48619" name="椭圆 9"/>
          <p:cNvSpPr/>
          <p:nvPr/>
        </p:nvSpPr>
        <p:spPr>
          <a:xfrm>
            <a:off x="2520950" y="2644775"/>
            <a:ext cx="803275" cy="801687"/>
          </a:xfrm>
          <a:prstGeom prst="ellipse">
            <a:avLst/>
          </a:prstGeom>
          <a:solidFill>
            <a:srgbClr val="00B0F0">
              <a:alpha val="9999"/>
            </a:srgbClr>
          </a:solidFill>
          <a:ln w="12700" cap="flat" cmpd="sng">
            <a:solidFill>
              <a:srgbClr val="00B0F0">
                <a:alpha val="100000"/>
              </a:srgbClr>
            </a:solidFill>
            <a:prstDash val="solid"/>
            <a:miter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48620" name="椭圆 10"/>
          <p:cNvSpPr/>
          <p:nvPr/>
        </p:nvSpPr>
        <p:spPr>
          <a:xfrm>
            <a:off x="309562" y="3560762"/>
            <a:ext cx="228600" cy="228600"/>
          </a:xfrm>
          <a:prstGeom prst="ellipse">
            <a:avLst/>
          </a:prstGeom>
          <a:solidFill>
            <a:srgbClr val="145F89">
              <a:alpha val="9999"/>
            </a:srgbClr>
          </a:solidFill>
          <a:ln w="12700" cap="flat" cmpd="sng">
            <a:solidFill>
              <a:srgbClr val="145F89">
                <a:alpha val="100000"/>
              </a:srgbClr>
            </a:solidFill>
            <a:prstDash val="solid"/>
            <a:miter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3145728" name="直接连接符 11"/>
          <p:cNvCxnSpPr>
            <a:cxnSpLocks/>
          </p:cNvCxnSpPr>
          <p:nvPr/>
        </p:nvCxnSpPr>
        <p:spPr>
          <a:xfrm>
            <a:off x="2908300" y="17462"/>
            <a:ext cx="0" cy="6858000"/>
          </a:xfrm>
          <a:prstGeom prst="line">
            <a:avLst/>
          </a:prstGeom>
          <a:noFill/>
          <a:ln w="6350" cap="flat" cmpd="sng">
            <a:solidFill>
              <a:srgbClr val="145F89">
                <a:alpha val="100000"/>
              </a:srgbClr>
            </a:solidFill>
            <a:prstDash val="solid"/>
            <a:miter/>
          </a:ln>
        </p:spPr>
      </p:cxnSp>
      <p:cxnSp>
        <p:nvCxnSpPr>
          <p:cNvPr id="3145729" name="直接连接符 12"/>
          <p:cNvCxnSpPr>
            <a:cxnSpLocks/>
          </p:cNvCxnSpPr>
          <p:nvPr/>
        </p:nvCxnSpPr>
        <p:spPr>
          <a:xfrm flipH="1">
            <a:off x="2322512" y="-136525"/>
            <a:ext cx="2460625" cy="4725987"/>
          </a:xfrm>
          <a:prstGeom prst="line">
            <a:avLst/>
          </a:prstGeom>
          <a:noFill/>
          <a:ln w="6350" cap="flat" cmpd="sng">
            <a:solidFill>
              <a:srgbClr val="145F89">
                <a:alpha val="100000"/>
              </a:srgbClr>
            </a:solidFill>
            <a:prstDash val="solid"/>
            <a:miter/>
          </a:ln>
        </p:spPr>
      </p:cxnSp>
      <p:sp>
        <p:nvSpPr>
          <p:cNvPr id="1048621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622" name="文本占位符 2"/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623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24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25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sldNum="0" ftr="0" dt="0"/>
  <p:txStyles>
    <p:titleStyle>
      <a:lvl1pPr marL="0" indent="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buFontTx/>
        <a:buNone/>
        <a:defRPr sz="4400">
          <a:solidFill>
            <a:schemeClr val="dk1"/>
          </a:solidFill>
          <a:latin typeface="Calibri Light" pitchFamily="34" charset="0"/>
          <a:ea typeface="微软雅黑" pitchFamily="34" charset="-122"/>
        </a:defRPr>
      </a:lvl1pPr>
    </p:titleStyle>
    <p:bodyStyle>
      <a:lvl1pPr marL="228600" indent="-228600" algn="l" rtl="0" eaLnBrk="1" fontAlgn="base" latinLnBrk="1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itchFamily="34" charset="0"/>
        <a:buChar char="•"/>
        <a:defRPr sz="2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6858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4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11430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6002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20574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bodyStyle>
    <p:otherStyle>
      <a:lvl1pPr marL="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4572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9144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3716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18288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矩形 6"/>
          <p:cNvSpPr/>
          <p:nvPr/>
        </p:nvSpPr>
        <p:spPr>
          <a:xfrm>
            <a:off x="0" y="1808162"/>
            <a:ext cx="12192000" cy="2928937"/>
          </a:xfrm>
          <a:prstGeom prst="rect">
            <a:avLst/>
          </a:prstGeom>
          <a:solidFill>
            <a:srgbClr val="3B424A"/>
          </a:solidFill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48650" name="任意多边形 7"/>
          <p:cNvSpPr/>
          <p:nvPr/>
        </p:nvSpPr>
        <p:spPr>
          <a:xfrm>
            <a:off x="0" y="1808162"/>
            <a:ext cx="10237788" cy="2928937"/>
          </a:xfrm>
          <a:custGeom>
            <a:avLst/>
            <a:gdLst/>
            <a:ahLst/>
            <a:cxnLst/>
            <a:rect l="0" t="0" r="r" b="b"/>
            <a:pathLst>
              <a:path w="12110819" h="4876800">
                <a:moveTo>
                  <a:pt x="0" y="0"/>
                </a:moveTo>
                <a:lnTo>
                  <a:pt x="12110819" y="0"/>
                </a:lnTo>
                <a:lnTo>
                  <a:pt x="7928435" y="4876800"/>
                </a:lnTo>
                <a:lnTo>
                  <a:pt x="0" y="4876800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F7FAFD">
                  <a:alpha val="14999"/>
                </a:srgbClr>
              </a:gs>
              <a:gs pos="100000">
                <a:srgbClr val="3B424A">
                  <a:alpha val="20000"/>
                </a:srgbClr>
              </a:gs>
            </a:gsLst>
            <a:lin ang="6000000" scaled="0"/>
          </a:gradFill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48651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652" name="文本占位符 2"/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653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54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55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sldNum="0" ftr="0" dt="0"/>
  <p:txStyles>
    <p:titleStyle>
      <a:lvl1pPr marL="0" indent="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buFontTx/>
        <a:buNone/>
        <a:defRPr sz="4400">
          <a:solidFill>
            <a:schemeClr val="dk1"/>
          </a:solidFill>
          <a:latin typeface="Calibri Light" pitchFamily="34" charset="0"/>
          <a:ea typeface="微软雅黑" pitchFamily="34" charset="-122"/>
        </a:defRPr>
      </a:lvl1pPr>
    </p:titleStyle>
    <p:bodyStyle>
      <a:lvl1pPr marL="228600" indent="-228600" algn="l" rtl="0" eaLnBrk="1" fontAlgn="base" latinLnBrk="1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itchFamily="34" charset="0"/>
        <a:buChar char="•"/>
        <a:defRPr sz="2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6858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4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11430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6002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20574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bodyStyle>
    <p:otherStyle>
      <a:lvl1pPr marL="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4572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9144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3716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18288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矩形 6"/>
          <p:cNvSpPr/>
          <p:nvPr/>
        </p:nvSpPr>
        <p:spPr>
          <a:xfrm>
            <a:off x="0" y="0"/>
            <a:ext cx="12192000" cy="4876800"/>
          </a:xfrm>
          <a:prstGeom prst="rect">
            <a:avLst/>
          </a:prstGeom>
          <a:solidFill>
            <a:srgbClr val="3B424A"/>
          </a:solidFill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48633" name="任意多边形 7"/>
          <p:cNvSpPr/>
          <p:nvPr/>
        </p:nvSpPr>
        <p:spPr>
          <a:xfrm>
            <a:off x="0" y="0"/>
            <a:ext cx="12111038" cy="4876800"/>
          </a:xfrm>
          <a:custGeom>
            <a:avLst/>
            <a:gdLst/>
            <a:ahLst/>
            <a:cxnLst/>
            <a:rect l="0" t="0" r="r" b="b"/>
            <a:pathLst>
              <a:path w="12110819" h="4876800">
                <a:moveTo>
                  <a:pt x="0" y="0"/>
                </a:moveTo>
                <a:lnTo>
                  <a:pt x="12110819" y="0"/>
                </a:lnTo>
                <a:lnTo>
                  <a:pt x="7928435" y="4876800"/>
                </a:lnTo>
                <a:lnTo>
                  <a:pt x="0" y="4876800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F7FAFD">
                  <a:alpha val="14999"/>
                </a:srgbClr>
              </a:gs>
              <a:gs pos="100000">
                <a:srgbClr val="3B424A">
                  <a:alpha val="20000"/>
                </a:srgbClr>
              </a:gs>
            </a:gsLst>
            <a:lin ang="6000000" scaled="0"/>
          </a:gradFill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48634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635" name="文本占位符 2"/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636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37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38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ftr="0" dt="0"/>
  <p:txStyles>
    <p:titleStyle>
      <a:lvl1pPr marL="0" indent="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buFontTx/>
        <a:buNone/>
        <a:defRPr sz="4400">
          <a:solidFill>
            <a:schemeClr val="dk1"/>
          </a:solidFill>
          <a:latin typeface="Calibri Light" pitchFamily="34" charset="0"/>
          <a:ea typeface="微软雅黑" pitchFamily="34" charset="-122"/>
        </a:defRPr>
      </a:lvl1pPr>
    </p:titleStyle>
    <p:bodyStyle>
      <a:lvl1pPr marL="228600" indent="-228600" algn="l" rtl="0" eaLnBrk="1" fontAlgn="base" latinLnBrk="1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itchFamily="34" charset="0"/>
        <a:buChar char="•"/>
        <a:defRPr sz="2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6858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4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11430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6002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20574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bodyStyle>
    <p:otherStyle>
      <a:lvl1pPr marL="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4572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9144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3716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18288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1" name="矩形 6"/>
          <p:cNvSpPr/>
          <p:nvPr/>
        </p:nvSpPr>
        <p:spPr>
          <a:xfrm>
            <a:off x="0" y="3733800"/>
            <a:ext cx="12192000" cy="3124200"/>
          </a:xfrm>
          <a:prstGeom prst="rect">
            <a:avLst/>
          </a:prstGeom>
          <a:solidFill>
            <a:srgbClr val="3B424A"/>
          </a:solidFill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49062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9063" name="文本占位符 2"/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064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65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9066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hf sldNum="0" ftr="0" dt="0"/>
  <p:txStyles>
    <p:titleStyle>
      <a:lvl1pPr marL="0" indent="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buFontTx/>
        <a:buNone/>
        <a:defRPr sz="4400">
          <a:solidFill>
            <a:schemeClr val="dk1"/>
          </a:solidFill>
          <a:latin typeface="Calibri Light" pitchFamily="34" charset="0"/>
          <a:ea typeface="微软雅黑" pitchFamily="34" charset="-122"/>
        </a:defRPr>
      </a:lvl1pPr>
    </p:titleStyle>
    <p:bodyStyle>
      <a:lvl1pPr marL="228600" indent="-228600" algn="l" rtl="0" eaLnBrk="1" fontAlgn="base" latinLnBrk="1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itchFamily="34" charset="0"/>
        <a:buChar char="•"/>
        <a:defRPr sz="2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6858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4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11430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6002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20574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bodyStyle>
    <p:otherStyle>
      <a:lvl1pPr marL="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4572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9144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3716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18288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矩形 6"/>
          <p:cNvSpPr/>
          <p:nvPr/>
        </p:nvSpPr>
        <p:spPr>
          <a:xfrm>
            <a:off x="0" y="4762500"/>
            <a:ext cx="12192000" cy="2095500"/>
          </a:xfrm>
          <a:prstGeom prst="rect">
            <a:avLst/>
          </a:prstGeom>
          <a:solidFill>
            <a:srgbClr val="3B424A"/>
          </a:solidFill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48695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696" name="文本占位符 2"/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697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99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hf sldNum="0" ftr="0" dt="0"/>
  <p:txStyles>
    <p:titleStyle>
      <a:lvl1pPr marL="0" indent="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buFontTx/>
        <a:buNone/>
        <a:defRPr sz="4400">
          <a:solidFill>
            <a:schemeClr val="dk1"/>
          </a:solidFill>
          <a:latin typeface="Calibri Light" pitchFamily="34" charset="0"/>
          <a:ea typeface="微软雅黑" pitchFamily="34" charset="-122"/>
        </a:defRPr>
      </a:lvl1pPr>
    </p:titleStyle>
    <p:bodyStyle>
      <a:lvl1pPr marL="228600" indent="-228600" algn="l" rtl="0" eaLnBrk="1" fontAlgn="base" latinLnBrk="1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itchFamily="34" charset="0"/>
        <a:buChar char="•"/>
        <a:defRPr sz="2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6858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4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11430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6002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20574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bodyStyle>
    <p:otherStyle>
      <a:lvl1pPr marL="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4572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9144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3716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18288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578" name="日期占位符 2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579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580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hf sldNum="0" ftr="0" dt="0"/>
  <p:txStyles>
    <p:titleStyle>
      <a:lvl1pPr marL="0" indent="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buFontTx/>
        <a:buNone/>
        <a:defRPr sz="4400">
          <a:solidFill>
            <a:schemeClr val="dk1"/>
          </a:solidFill>
          <a:latin typeface="Calibri Light" pitchFamily="34" charset="0"/>
          <a:ea typeface="微软雅黑" pitchFamily="34" charset="-122"/>
        </a:defRPr>
      </a:lvl1pPr>
    </p:titleStyle>
    <p:bodyStyle>
      <a:lvl1pPr marL="228600" indent="-228600" algn="l" rtl="0" eaLnBrk="1" fontAlgn="base" latinLnBrk="1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itchFamily="34" charset="0"/>
        <a:buChar char="•"/>
        <a:defRPr sz="2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6858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4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11430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6002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20574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bodyStyle>
    <p:otherStyle>
      <a:lvl1pPr marL="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4572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9144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3716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18288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标题占位符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48685" name="文本占位符 2"/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686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87" name="页脚占位符 2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1048688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>
                <a:solidFill>
                  <a:schemeClr val="dk1"/>
                </a:solidFill>
                <a:latin typeface="Calibri" pitchFamily="34" charset="0"/>
                <a:ea typeface="微软雅黑" pitchFamily="34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566ABCEB-ACFC-4714-9973-3DA970169C29}" type="slidenum">
              <a:rPr lang="zh-CN" altLang="en-US" sz="1200">
                <a:solidFill>
                  <a:srgbClr val="898989"/>
                </a:solidFill>
              </a:rPr>
              <a:pPr lvl="0" algn="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‹#›</a:t>
            </a:fld>
            <a:endParaRPr lang="zh-CN" altLang="en-US" sz="1200">
              <a:solidFill>
                <a:srgbClr val="898989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hf sldNum="0" ftr="0" dt="0"/>
  <p:txStyles>
    <p:titleStyle>
      <a:lvl1pPr marL="0" indent="0" algn="l" rtl="0" eaLnBrk="1" fontAlgn="base" latinLnBrk="1" hangingPunct="1">
        <a:lnSpc>
          <a:spcPct val="90000"/>
        </a:lnSpc>
        <a:spcBef>
          <a:spcPct val="0"/>
        </a:spcBef>
        <a:spcAft>
          <a:spcPct val="0"/>
        </a:spcAft>
        <a:buFontTx/>
        <a:buNone/>
        <a:defRPr sz="4400">
          <a:solidFill>
            <a:schemeClr val="dk1"/>
          </a:solidFill>
          <a:latin typeface="Calibri Light" pitchFamily="34" charset="0"/>
          <a:ea typeface="微软雅黑" pitchFamily="34" charset="-122"/>
        </a:defRPr>
      </a:lvl1pPr>
    </p:titleStyle>
    <p:bodyStyle>
      <a:lvl1pPr marL="228600" indent="-228600" algn="l" rtl="0" eaLnBrk="1" fontAlgn="base" latinLnBrk="1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itchFamily="34" charset="0"/>
        <a:buChar char="•"/>
        <a:defRPr sz="2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6858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4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11430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6002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2057400" indent="-228600" algn="l" rtl="0" eaLnBrk="1" fontAlgn="base" latinLnBrk="1" hangingPunct="1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itchFamily="34" charset="0"/>
        <a:buChar char="•"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bodyStyle>
    <p:otherStyle>
      <a:lvl1pPr marL="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1pPr>
      <a:lvl2pPr marL="4572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2pPr>
      <a:lvl3pPr marL="9144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3pPr>
      <a:lvl4pPr marL="13716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4pPr>
      <a:lvl5pPr marL="1828800" indent="0" algn="l" rtl="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>
          <a:solidFill>
            <a:schemeClr val="dk1"/>
          </a:solidFill>
          <a:latin typeface="Calibri" pitchFamily="34" charset="0"/>
          <a:ea typeface="微软雅黑" pitchFamily="34" charset="-122"/>
        </a:defRPr>
      </a:lvl5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extBox 1048614"/>
          <p:cNvSpPr txBox="1"/>
          <p:nvPr/>
        </p:nvSpPr>
        <p:spPr>
          <a:xfrm>
            <a:off x="3965170" y="2428280"/>
            <a:ext cx="7431579" cy="19389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Kasbiy</a:t>
            </a:r>
            <a: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layoqatlilik</a:t>
            </a:r>
            <a: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sz="40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       </a:t>
            </a:r>
            <a:r>
              <a:rPr lang="en-US" sz="40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ijtimoiy</a:t>
            </a:r>
            <a:r>
              <a:rPr lang="en-US" sz="40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xodimning</a:t>
            </a:r>
            <a:r>
              <a:rPr lang="en-US" sz="40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xulq</a:t>
            </a:r>
            <a:r>
              <a:rPr lang="en-US" sz="40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  </a:t>
            </a:r>
            <a:r>
              <a:rPr lang="en-US" sz="40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standartlari</a:t>
            </a:r>
            <a:endParaRPr lang="uz-UZ" sz="40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extBox 1048628"/>
          <p:cNvSpPr txBox="1"/>
          <p:nvPr/>
        </p:nvSpPr>
        <p:spPr>
          <a:xfrm>
            <a:off x="5592768" y="1011164"/>
            <a:ext cx="1497987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Reja</a:t>
            </a:r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: </a:t>
            </a:r>
            <a:endParaRPr lang="uz-UZ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8630" name="TextBox 1048629"/>
          <p:cNvSpPr txBox="1"/>
          <p:nvPr/>
        </p:nvSpPr>
        <p:spPr>
          <a:xfrm>
            <a:off x="3150524" y="2172923"/>
            <a:ext cx="7456516" cy="107721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1. </a:t>
            </a:r>
            <a:r>
              <a:rPr lang="en-US" sz="32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Ijtimoiy</a:t>
            </a:r>
            <a:r>
              <a:rPr lang="en-US" sz="32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xodimning</a:t>
            </a:r>
            <a:r>
              <a:rPr lang="en-US" sz="32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kasbiy</a:t>
            </a:r>
            <a:r>
              <a:rPr lang="en-US" sz="32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    </a:t>
            </a:r>
            <a:r>
              <a:rPr lang="en-US" sz="32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layoqatliligi</a:t>
            </a:r>
            <a:endParaRPr lang="uz-UZ" sz="3200" dirty="0">
              <a:solidFill>
                <a:srgbClr val="FFFFF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8631" name="TextBox 1048630"/>
          <p:cNvSpPr txBox="1"/>
          <p:nvPr/>
        </p:nvSpPr>
        <p:spPr>
          <a:xfrm>
            <a:off x="3150524" y="3744883"/>
            <a:ext cx="6905328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2. </a:t>
            </a:r>
            <a:r>
              <a:rPr lang="en-US" sz="32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Ijtimoiy</a:t>
            </a:r>
            <a:r>
              <a:rPr lang="en-US" sz="32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Arial Black" panose="020B0A04020102020204" pitchFamily="34" charset="0"/>
              </a:rPr>
              <a:t>xodim</a:t>
            </a:r>
            <a:r>
              <a:rPr lang="en-US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koʻnikmalari</a:t>
            </a:r>
            <a:endParaRPr lang="uz-UZ" sz="32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extBox 1048641"/>
          <p:cNvSpPr txBox="1"/>
          <p:nvPr/>
        </p:nvSpPr>
        <p:spPr>
          <a:xfrm>
            <a:off x="918324" y="406633"/>
            <a:ext cx="7951357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10. 1. </a:t>
            </a:r>
            <a:r>
              <a:rPr lang="en-US" sz="2400" dirty="0" err="1">
                <a:solidFill>
                  <a:srgbClr val="FF0000"/>
                </a:solidFill>
                <a:latin typeface="Arial Black" panose="020B0A04020102020204" pitchFamily="34" charset="0"/>
              </a:rPr>
              <a:t>Har</a:t>
            </a: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 Black" panose="020B0A04020102020204" pitchFamily="34" charset="0"/>
              </a:rPr>
              <a:t>bir</a:t>
            </a: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 Black" panose="020B0A04020102020204" pitchFamily="34" charset="0"/>
              </a:rPr>
              <a:t>kasbda</a:t>
            </a: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quyidagi</a:t>
            </a: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jihatlar</a:t>
            </a:r>
            <a:r>
              <a:rPr lang="en-US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mavjud</a:t>
            </a:r>
            <a:r>
              <a:rPr lang="en-US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: </a:t>
            </a:r>
            <a:endParaRPr lang="uz-UZ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8643" name="Стрелка вправо 1048642"/>
          <p:cNvSpPr/>
          <p:nvPr/>
        </p:nvSpPr>
        <p:spPr>
          <a:xfrm>
            <a:off x="1020890" y="1067097"/>
            <a:ext cx="5962429" cy="1432149"/>
          </a:xfrm>
          <a:prstGeom prst="rightArrow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048644" name="TextBox 1048643"/>
          <p:cNvSpPr txBox="1"/>
          <p:nvPr/>
        </p:nvSpPr>
        <p:spPr>
          <a:xfrm>
            <a:off x="2119089" y="1487570"/>
            <a:ext cx="432447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Axloqiy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ogʻishlar</a:t>
            </a:r>
            <a:endParaRPr lang="uz-UZ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8645" name="Стрелка вправо 1048644"/>
          <p:cNvSpPr/>
          <p:nvPr/>
        </p:nvSpPr>
        <p:spPr>
          <a:xfrm>
            <a:off x="1026454" y="2698045"/>
            <a:ext cx="5956865" cy="1763258"/>
          </a:xfrm>
          <a:prstGeom prst="rightArrow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048646" name="TextBox 1048645"/>
          <p:cNvSpPr txBox="1"/>
          <p:nvPr/>
        </p:nvSpPr>
        <p:spPr>
          <a:xfrm>
            <a:off x="2044036" y="3317317"/>
            <a:ext cx="4000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Axloqiy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jasoratlar</a:t>
            </a:r>
            <a:endParaRPr lang="uz-UZ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8647" name="Стрелка вправо 1048646"/>
          <p:cNvSpPr/>
          <p:nvPr/>
        </p:nvSpPr>
        <p:spPr>
          <a:xfrm>
            <a:off x="1020890" y="4812846"/>
            <a:ext cx="5962429" cy="1621059"/>
          </a:xfrm>
          <a:prstGeom prst="rightArrow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048648" name="TextBox 1048647"/>
          <p:cNvSpPr txBox="1"/>
          <p:nvPr/>
        </p:nvSpPr>
        <p:spPr>
          <a:xfrm>
            <a:off x="1879296" y="5368105"/>
            <a:ext cx="4245616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Axloqiy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yoʻqotishlar</a:t>
            </a:r>
            <a:endParaRPr lang="uz-UZ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extBox 1048658"/>
          <p:cNvSpPr txBox="1"/>
          <p:nvPr/>
        </p:nvSpPr>
        <p:spPr>
          <a:xfrm>
            <a:off x="1172093" y="2007029"/>
            <a:ext cx="9767455" cy="236988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Layoqatlilik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muayyan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inson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bilim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tajribaga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ega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boʻlgan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muammolar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doirasi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faoliyat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sohasi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;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mansabdor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shaxs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ijtimoiy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tashkilotning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vakolatlari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huquq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majburiyatlar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majmui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xodimlarni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boshqarish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tashkilot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               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xodimlarini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tanlash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rag'batlantirish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ko'nikmalarini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       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rivojlantirish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jarayonini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boshqarishdan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iborat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.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extBox 1048659"/>
          <p:cNvSpPr txBox="1"/>
          <p:nvPr/>
        </p:nvSpPr>
        <p:spPr>
          <a:xfrm>
            <a:off x="1193260" y="480068"/>
            <a:ext cx="9098424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	</a:t>
            </a:r>
            <a:r>
              <a:rPr lang="en-US" sz="2800" dirty="0" err="1" smtClean="0">
                <a:solidFill>
                  <a:schemeClr val="accent2"/>
                </a:solidFill>
                <a:latin typeface="Arial Black" panose="020B0A04020102020204" pitchFamily="34" charset="0"/>
              </a:rPr>
              <a:t>Ijtimoiy</a:t>
            </a:r>
            <a:r>
              <a:rPr lang="en-US" sz="28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xodim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kasbiy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layoqatliligini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ikki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chemeClr val="accent2"/>
                </a:solidFill>
                <a:latin typeface="Arial Black" panose="020B0A04020102020204" pitchFamily="34" charset="0"/>
              </a:rPr>
              <a:t>turga</a:t>
            </a:r>
            <a:r>
              <a:rPr lang="en-US" sz="28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ajratish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mumkin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048661" name="TextBox 1048660"/>
          <p:cNvSpPr txBox="1"/>
          <p:nvPr/>
        </p:nvSpPr>
        <p:spPr>
          <a:xfrm>
            <a:off x="1314603" y="1657502"/>
            <a:ext cx="4870066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u="sng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Boshqaruv</a:t>
            </a:r>
            <a:r>
              <a:rPr lang="en-US" sz="2800" u="sng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layoqatlilik</a:t>
            </a:r>
            <a:r>
              <a:rPr lang="en-US" sz="2800" u="sng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:</a:t>
            </a:r>
            <a:endParaRPr lang="uz-UZ" sz="2800" u="sng" dirty="0">
              <a:solidFill>
                <a:srgbClr val="FFFFF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8662" name="5-конечная звезда 1048661"/>
          <p:cNvSpPr/>
          <p:nvPr/>
        </p:nvSpPr>
        <p:spPr>
          <a:xfrm>
            <a:off x="245557" y="2303448"/>
            <a:ext cx="1529644" cy="1169362"/>
          </a:xfrm>
          <a:prstGeom prst="star5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048663" name="TextBox 1048662"/>
          <p:cNvSpPr txBox="1"/>
          <p:nvPr/>
        </p:nvSpPr>
        <p:spPr>
          <a:xfrm>
            <a:off x="2009652" y="2432856"/>
            <a:ext cx="4000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Rahbar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mehnati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UZ" sz="28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64" name="TextBox 1048663"/>
          <p:cNvSpPr txBox="1"/>
          <p:nvPr/>
        </p:nvSpPr>
        <p:spPr>
          <a:xfrm>
            <a:off x="2009652" y="2976143"/>
            <a:ext cx="4000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Nutq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madaniyati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endParaRPr lang="uz-UZ" sz="2800" dirty="0">
              <a:solidFill>
                <a:srgbClr val="FFFFFF"/>
              </a:solidFill>
            </a:endParaRPr>
          </a:p>
        </p:txBody>
      </p:sp>
      <p:sp>
        <p:nvSpPr>
          <p:cNvPr id="1048665" name="TextBox 1048664"/>
          <p:cNvSpPr txBox="1"/>
          <p:nvPr/>
        </p:nvSpPr>
        <p:spPr>
          <a:xfrm>
            <a:off x="2009652" y="3568414"/>
            <a:ext cx="4000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Rahbar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psixologiyasi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endParaRPr lang="uz-UZ" sz="2800" dirty="0">
              <a:solidFill>
                <a:srgbClr val="FFFFFF"/>
              </a:solidFill>
            </a:endParaRPr>
          </a:p>
        </p:txBody>
      </p:sp>
      <p:sp>
        <p:nvSpPr>
          <p:cNvPr id="1048666" name="TextBox 1048665"/>
          <p:cNvSpPr txBox="1"/>
          <p:nvPr/>
        </p:nvSpPr>
        <p:spPr>
          <a:xfrm>
            <a:off x="2009652" y="4239581"/>
            <a:ext cx="4000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Rahbar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axloqi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endParaRPr lang="uz-UZ" sz="2800" dirty="0">
              <a:solidFill>
                <a:srgbClr val="FFFFFF"/>
              </a:solidFill>
            </a:endParaRPr>
          </a:p>
        </p:txBody>
      </p:sp>
      <p:sp>
        <p:nvSpPr>
          <p:cNvPr id="1048667" name="5-конечная звезда 1048666"/>
          <p:cNvSpPr/>
          <p:nvPr/>
        </p:nvSpPr>
        <p:spPr>
          <a:xfrm>
            <a:off x="10291684" y="521648"/>
            <a:ext cx="1715938" cy="1179877"/>
          </a:xfrm>
          <a:prstGeom prst="star5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048668" name="TextBox 1048667"/>
          <p:cNvSpPr txBox="1"/>
          <p:nvPr/>
        </p:nvSpPr>
        <p:spPr>
          <a:xfrm>
            <a:off x="6342611" y="1639016"/>
            <a:ext cx="4887884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u="sng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Psixologik</a:t>
            </a:r>
            <a:r>
              <a:rPr lang="en-US" sz="2800" u="sng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- </a:t>
            </a:r>
            <a:r>
              <a:rPr lang="en-US" sz="2800" u="sng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pedagogik</a:t>
            </a:r>
            <a:r>
              <a:rPr lang="en-US" sz="2800" u="sng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  </a:t>
            </a:r>
            <a:endParaRPr lang="uz-UZ" sz="2800" u="sng" dirty="0">
              <a:solidFill>
                <a:srgbClr val="FFFFF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r>
              <a:rPr lang="en-US" sz="2800" u="sng" dirty="0" err="1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layoqatlilik</a:t>
            </a:r>
            <a:r>
              <a:rPr lang="en-US" sz="2800" u="sng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:</a:t>
            </a:r>
            <a:endParaRPr lang="uz-UZ" sz="2800" u="sng" dirty="0">
              <a:solidFill>
                <a:srgbClr val="FFFFF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8669" name="TextBox 1048668"/>
          <p:cNvSpPr txBox="1"/>
          <p:nvPr/>
        </p:nvSpPr>
        <p:spPr>
          <a:xfrm>
            <a:off x="6564898" y="2616208"/>
            <a:ext cx="4000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Differensial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psixologik</a:t>
            </a:r>
            <a:endParaRPr lang="uz-UZ" sz="28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70" name="TextBox 1048669"/>
          <p:cNvSpPr txBox="1"/>
          <p:nvPr/>
        </p:nvSpPr>
        <p:spPr>
          <a:xfrm>
            <a:off x="6564898" y="3226007"/>
            <a:ext cx="4000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psixologik</a:t>
            </a:r>
            <a:endParaRPr lang="uz-UZ" sz="2800" dirty="0">
              <a:solidFill>
                <a:srgbClr val="FFFFFF"/>
              </a:solidFill>
            </a:endParaRPr>
          </a:p>
        </p:txBody>
      </p:sp>
      <p:sp>
        <p:nvSpPr>
          <p:cNvPr id="1048671" name="TextBox 1048670"/>
          <p:cNvSpPr txBox="1"/>
          <p:nvPr/>
        </p:nvSpPr>
        <p:spPr>
          <a:xfrm>
            <a:off x="6564898" y="3809835"/>
            <a:ext cx="4000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Audio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psixologik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endParaRPr lang="uz-UZ" sz="2800" dirty="0">
              <a:solidFill>
                <a:srgbClr val="FFFFFF"/>
              </a:solidFill>
            </a:endParaRPr>
          </a:p>
        </p:txBody>
      </p:sp>
      <p:sp>
        <p:nvSpPr>
          <p:cNvPr id="1048672" name="TextBox 1048671"/>
          <p:cNvSpPr txBox="1"/>
          <p:nvPr/>
        </p:nvSpPr>
        <p:spPr>
          <a:xfrm>
            <a:off x="6564898" y="4341498"/>
            <a:ext cx="4000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Umum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psixologik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endParaRPr lang="uz-UZ" sz="2800" dirty="0">
              <a:solidFill>
                <a:srgbClr val="FFFFFF"/>
              </a:solidFill>
            </a:endParaRPr>
          </a:p>
        </p:txBody>
      </p:sp>
      <p:sp>
        <p:nvSpPr>
          <p:cNvPr id="15" name="5-конечная звезда 14"/>
          <p:cNvSpPr/>
          <p:nvPr/>
        </p:nvSpPr>
        <p:spPr>
          <a:xfrm>
            <a:off x="1010379" y="5055179"/>
            <a:ext cx="1529644" cy="1169362"/>
          </a:xfrm>
          <a:prstGeom prst="star5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6" name="5-конечная звезда 15"/>
          <p:cNvSpPr/>
          <p:nvPr/>
        </p:nvSpPr>
        <p:spPr>
          <a:xfrm>
            <a:off x="5565625" y="5247738"/>
            <a:ext cx="1529644" cy="1169362"/>
          </a:xfrm>
          <a:prstGeom prst="star5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7" name="5-конечная звезда 16"/>
          <p:cNvSpPr/>
          <p:nvPr/>
        </p:nvSpPr>
        <p:spPr>
          <a:xfrm>
            <a:off x="9800076" y="4900008"/>
            <a:ext cx="1529644" cy="1169362"/>
          </a:xfrm>
          <a:prstGeom prst="star5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Выгнутая влево стрелка 1048672"/>
          <p:cNvSpPr/>
          <p:nvPr/>
        </p:nvSpPr>
        <p:spPr>
          <a:xfrm rot="21527082">
            <a:off x="53614" y="1217635"/>
            <a:ext cx="3841454" cy="5096509"/>
          </a:xfrm>
          <a:prstGeom prst="curvedRightArrow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048674" name="Выгнутая вправо стрелка 1048673"/>
          <p:cNvSpPr/>
          <p:nvPr/>
        </p:nvSpPr>
        <p:spPr>
          <a:xfrm>
            <a:off x="7505843" y="1099536"/>
            <a:ext cx="4079480" cy="5254771"/>
          </a:xfrm>
          <a:prstGeom prst="curvedLeftArrow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049305" name="TextBox 1049304"/>
          <p:cNvSpPr txBox="1"/>
          <p:nvPr/>
        </p:nvSpPr>
        <p:spPr>
          <a:xfrm>
            <a:off x="2057468" y="2496936"/>
            <a:ext cx="7788577" cy="196438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Professionalizm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bu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kasbiy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faoliyatidagi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eng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yuqori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samaradorlik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qobiliyatining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yorqin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rivoji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natijasidir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Круглая лента лицом вверх 1048674"/>
          <p:cNvSpPr/>
          <p:nvPr/>
        </p:nvSpPr>
        <p:spPr>
          <a:xfrm>
            <a:off x="1377430" y="202227"/>
            <a:ext cx="9478358" cy="2725383"/>
          </a:xfrm>
          <a:prstGeom prst="ellipseRibbon2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048676" name="TextBox 1048675"/>
          <p:cNvSpPr txBox="1"/>
          <p:nvPr/>
        </p:nvSpPr>
        <p:spPr>
          <a:xfrm>
            <a:off x="3955279" y="323355"/>
            <a:ext cx="4322659" cy="181588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Professionalizm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      </a:t>
            </a:r>
            <a:r>
              <a:rPr lang="en-US" sz="2800" dirty="0" err="1" smtClean="0">
                <a:solidFill>
                  <a:schemeClr val="accent2"/>
                </a:solidFill>
                <a:latin typeface="Arial Black" panose="020B0A04020102020204" pitchFamily="34" charset="0"/>
              </a:rPr>
              <a:t>quyidagi</a:t>
            </a:r>
            <a:r>
              <a:rPr lang="en-US" sz="28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                    </a:t>
            </a:r>
            <a:r>
              <a:rPr lang="en-US" sz="2800" dirty="0" err="1" smtClean="0">
                <a:solidFill>
                  <a:schemeClr val="accent2"/>
                </a:solidFill>
                <a:latin typeface="Arial Black" panose="020B0A04020102020204" pitchFamily="34" charset="0"/>
              </a:rPr>
              <a:t>funktsiyalarga</a:t>
            </a:r>
            <a:r>
              <a:rPr lang="en-US" sz="28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          </a:t>
            </a:r>
            <a:r>
              <a:rPr lang="en-US" sz="2800" dirty="0" err="1" smtClean="0">
                <a:solidFill>
                  <a:schemeClr val="accent2"/>
                </a:solidFill>
                <a:latin typeface="Arial Black" panose="020B0A04020102020204" pitchFamily="34" charset="0"/>
              </a:rPr>
              <a:t>ajratilgan</a:t>
            </a:r>
            <a:r>
              <a:rPr lang="en-US" sz="28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048677" name="TextBox 1048676"/>
          <p:cNvSpPr txBox="1"/>
          <p:nvPr/>
        </p:nvSpPr>
        <p:spPr>
          <a:xfrm>
            <a:off x="1263862" y="3149104"/>
            <a:ext cx="5211753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Muloqot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shugʻullanish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UZ" sz="28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78" name="TextBox 1048677"/>
          <p:cNvSpPr txBox="1"/>
          <p:nvPr/>
        </p:nvSpPr>
        <p:spPr>
          <a:xfrm>
            <a:off x="1263862" y="3954280"/>
            <a:ext cx="531981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Ragʻbatlantirish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qamrab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olish</a:t>
            </a:r>
            <a:endParaRPr lang="uz-UZ" sz="28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79" name="TextBox 1048678"/>
          <p:cNvSpPr txBox="1"/>
          <p:nvPr/>
        </p:nvSpPr>
        <p:spPr>
          <a:xfrm>
            <a:off x="7009251" y="4259232"/>
            <a:ext cx="4000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Rejalashtirish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endParaRPr lang="uz-UZ" sz="2800" dirty="0">
              <a:solidFill>
                <a:srgbClr val="FFFFFF"/>
              </a:solidFill>
            </a:endParaRPr>
          </a:p>
        </p:txBody>
      </p:sp>
      <p:sp>
        <p:nvSpPr>
          <p:cNvPr id="1048680" name="TextBox 1048679"/>
          <p:cNvSpPr txBox="1"/>
          <p:nvPr/>
        </p:nvSpPr>
        <p:spPr>
          <a:xfrm>
            <a:off x="6475615" y="3184359"/>
            <a:ext cx="4064924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Aralashuv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xizmatlar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tashkil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endParaRPr lang="uz-UZ" sz="28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81" name="TextBox 1048680"/>
          <p:cNvSpPr txBox="1"/>
          <p:nvPr/>
        </p:nvSpPr>
        <p:spPr>
          <a:xfrm>
            <a:off x="6971033" y="4986305"/>
            <a:ext cx="4076437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Tashkilotlarda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faoliyat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olib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borish</a:t>
            </a:r>
            <a:endParaRPr lang="uz-UZ" sz="2800" dirty="0">
              <a:solidFill>
                <a:srgbClr val="FFFFFF"/>
              </a:solidFill>
            </a:endParaRPr>
          </a:p>
        </p:txBody>
      </p:sp>
      <p:sp>
        <p:nvSpPr>
          <p:cNvPr id="1048682" name="TextBox 1048681"/>
          <p:cNvSpPr txBox="1"/>
          <p:nvPr/>
        </p:nvSpPr>
        <p:spPr>
          <a:xfrm>
            <a:off x="1263861" y="4883919"/>
            <a:ext cx="5577513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Kasbiy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layoqatlilikni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rivojlantirish</a:t>
            </a:r>
            <a:endParaRPr lang="uz-UZ" sz="28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TextBox 1048682"/>
          <p:cNvSpPr txBox="1"/>
          <p:nvPr/>
        </p:nvSpPr>
        <p:spPr>
          <a:xfrm>
            <a:off x="1097281" y="2002871"/>
            <a:ext cx="10133214" cy="240065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Kasb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bu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insonning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ijtimoiy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dunyosini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oʻzgartirib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yuboruvchi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har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bir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      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insonning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imkoniyatlarini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eng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murakkab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muammolarini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hal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etish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,          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jamiyat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va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shaxsiy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hayotdagi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oʻzgarishlarni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toʻgri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qabul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qilishga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        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maksimal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darajada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safarbar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qiluvchi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Ijtimoiy-maqsadli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faoliyatni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        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bajarishga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tayyorgarlik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hisoblanadi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.</a:t>
            </a:r>
            <a:endParaRPr lang="uz-UZ" sz="2000" dirty="0">
              <a:solidFill>
                <a:srgbClr val="FFFFF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Овальная выноска 1048691"/>
          <p:cNvSpPr/>
          <p:nvPr/>
        </p:nvSpPr>
        <p:spPr>
          <a:xfrm>
            <a:off x="872913" y="403186"/>
            <a:ext cx="9869990" cy="5970960"/>
          </a:xfrm>
          <a:prstGeom prst="wedgeEllipseCallout">
            <a:avLst/>
          </a:prstGeom>
          <a:solidFill>
            <a:srgbClr val="E1793C"/>
          </a:solidFill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048693" name="TextBox 1048692"/>
          <p:cNvSpPr txBox="1"/>
          <p:nvPr/>
        </p:nvSpPr>
        <p:spPr>
          <a:xfrm rot="1739">
            <a:off x="2666753" y="1680408"/>
            <a:ext cx="6560406" cy="34163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Arial Black" panose="020B0A04020102020204" pitchFamily="34" charset="0"/>
              </a:rPr>
              <a:t>Ijtimoiy</a:t>
            </a:r>
            <a:r>
              <a:rPr lang="en-US" sz="2400" b="1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 Black" panose="020B0A04020102020204" pitchFamily="34" charset="0"/>
              </a:rPr>
              <a:t>xodimning</a:t>
            </a:r>
            <a:r>
              <a:rPr lang="en-US" sz="2400" b="1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 Black" panose="020B0A04020102020204" pitchFamily="34" charset="0"/>
              </a:rPr>
              <a:t>kasbiy</a:t>
            </a:r>
            <a:r>
              <a:rPr lang="en-US" sz="2400" b="1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 Black" panose="020B0A04020102020204" pitchFamily="34" charset="0"/>
              </a:rPr>
              <a:t>layoqati</a:t>
            </a:r>
            <a:r>
              <a:rPr lang="en-US" sz="2400" b="1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individning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muayyan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kasbiy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shaxsiy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jihatlari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bilimlari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mahorati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koʻnikmalarni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qadriyatga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oid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qarashlari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asosida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ishning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muayyan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turlari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samarali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amalga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oshirish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zarur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boʻlgan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oʻziga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xos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qobiliyatdir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z-UZ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TextBox 1048702"/>
          <p:cNvSpPr txBox="1"/>
          <p:nvPr/>
        </p:nvSpPr>
        <p:spPr>
          <a:xfrm>
            <a:off x="1650365" y="566173"/>
            <a:ext cx="8186035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6600"/>
                </a:solidFill>
                <a:latin typeface="Arial Black" panose="020B0A04020102020204" pitchFamily="34" charset="0"/>
              </a:rPr>
              <a:t>Ijtimoiy</a:t>
            </a:r>
            <a:r>
              <a:rPr lang="en-US" sz="3200" dirty="0">
                <a:solidFill>
                  <a:srgbClr val="FF6600"/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solidFill>
                  <a:srgbClr val="FF6600"/>
                </a:solidFill>
                <a:latin typeface="Arial Black" panose="020B0A04020102020204" pitchFamily="34" charset="0"/>
              </a:rPr>
              <a:t>xodimning</a:t>
            </a:r>
            <a:r>
              <a:rPr lang="en-US" sz="3200" dirty="0">
                <a:solidFill>
                  <a:srgbClr val="FF6600"/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solidFill>
                  <a:srgbClr val="FF6600"/>
                </a:solidFill>
                <a:latin typeface="Arial Black" panose="020B0A04020102020204" pitchFamily="34" charset="0"/>
              </a:rPr>
              <a:t>kasbiy</a:t>
            </a:r>
            <a:r>
              <a:rPr lang="en-US" sz="3200" dirty="0">
                <a:solidFill>
                  <a:srgbClr val="FF6600"/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solidFill>
                  <a:srgbClr val="FF6600"/>
                </a:solidFill>
                <a:latin typeface="Arial Black" panose="020B0A04020102020204" pitchFamily="34" charset="0"/>
              </a:rPr>
              <a:t>faoliyati</a:t>
            </a:r>
            <a:r>
              <a:rPr lang="en-US" sz="3200" dirty="0">
                <a:solidFill>
                  <a:srgbClr val="FF6600"/>
                </a:solidFill>
                <a:latin typeface="Arial Black" panose="020B0A04020102020204" pitchFamily="34" charset="0"/>
              </a:rPr>
              <a:t>.</a:t>
            </a:r>
            <a:endParaRPr lang="uz-UZ" sz="3200" dirty="0">
              <a:solidFill>
                <a:srgbClr val="FF66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145730" name="Прямая со стрелкой 3145729"/>
          <p:cNvCxnSpPr>
            <a:cxnSpLocks/>
          </p:cNvCxnSpPr>
          <p:nvPr/>
        </p:nvCxnSpPr>
        <p:spPr>
          <a:xfrm>
            <a:off x="4194588" y="2547255"/>
            <a:ext cx="3963247" cy="2391037"/>
          </a:xfrm>
          <a:prstGeom prst="straightConnector1">
            <a:avLst/>
          </a:prstGeom>
          <a:solidFill>
            <a:srgbClr val="E1793C"/>
          </a:solidFill>
          <a:ln w="25400">
            <a:solidFill>
              <a:srgbClr val="E1793C"/>
            </a:solidFill>
            <a:headEnd type="triangle" w="lg" len="lg"/>
            <a:tailEnd type="triangle" w="lg" len="lg"/>
          </a:ln>
        </p:spPr>
      </p:cxnSp>
      <p:sp>
        <p:nvSpPr>
          <p:cNvPr id="1048704" name="TextBox 1048703"/>
          <p:cNvSpPr txBox="1"/>
          <p:nvPr/>
        </p:nvSpPr>
        <p:spPr>
          <a:xfrm>
            <a:off x="8192000" y="4924298"/>
            <a:ext cx="3288800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Arial Black" panose="020B0A04020102020204" pitchFamily="34" charset="0"/>
              </a:rPr>
              <a:t>Oʻzaro</a:t>
            </a:r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 Black" panose="020B0A04020102020204" pitchFamily="34" charset="0"/>
              </a:rPr>
              <a:t>bir</a:t>
            </a:r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 Black" panose="020B0A04020102020204" pitchFamily="34" charset="0"/>
              </a:rPr>
              <a:t>biriga</a:t>
            </a:r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800" dirty="0" err="1">
                <a:solidFill>
                  <a:schemeClr val="bg1"/>
                </a:solidFill>
                <a:latin typeface="Arial Black" panose="020B0A04020102020204" pitchFamily="34" charset="0"/>
              </a:rPr>
              <a:t>bogʻliq</a:t>
            </a:r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 Black" panose="020B0A04020102020204" pitchFamily="34" charset="0"/>
              </a:rPr>
              <a:t>shaxslar</a:t>
            </a:r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48705" name="TextBox 1048704"/>
          <p:cNvSpPr txBox="1"/>
          <p:nvPr/>
        </p:nvSpPr>
        <p:spPr>
          <a:xfrm>
            <a:off x="908013" y="1616384"/>
            <a:ext cx="3252410" cy="138499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Oʻzaro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bir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birini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toʻldiruvchi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     </a:t>
            </a:r>
            <a:endParaRPr lang="uz-UZ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buyumlar</a:t>
            </a:r>
            <a:endParaRPr lang="uz-UZ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145731" name="Прямая со стрелкой 3145730"/>
          <p:cNvCxnSpPr>
            <a:cxnSpLocks/>
          </p:cNvCxnSpPr>
          <p:nvPr/>
        </p:nvCxnSpPr>
        <p:spPr>
          <a:xfrm flipH="1">
            <a:off x="3802523" y="2593728"/>
            <a:ext cx="4100593" cy="2330570"/>
          </a:xfrm>
          <a:prstGeom prst="straightConnector1">
            <a:avLst/>
          </a:prstGeom>
          <a:solidFill>
            <a:srgbClr val="E1793C"/>
          </a:solidFill>
          <a:ln w="25400">
            <a:solidFill>
              <a:srgbClr val="E1793C"/>
            </a:solidFill>
            <a:headEnd type="triangle" w="lg" len="lg"/>
            <a:tailEnd type="triangle" w="lg" len="lg"/>
          </a:ln>
        </p:spPr>
      </p:cxnSp>
      <p:sp>
        <p:nvSpPr>
          <p:cNvPr id="1048706" name="TextBox 1048705"/>
          <p:cNvSpPr txBox="1"/>
          <p:nvPr/>
        </p:nvSpPr>
        <p:spPr>
          <a:xfrm>
            <a:off x="7510193" y="1616384"/>
            <a:ext cx="3775874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Moddiylashtirilgan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narsalar</a:t>
            </a:r>
            <a:endParaRPr lang="uz-UZ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8707" name="TextBox 1048706"/>
          <p:cNvSpPr txBox="1"/>
          <p:nvPr/>
        </p:nvSpPr>
        <p:spPr>
          <a:xfrm>
            <a:off x="930248" y="4970771"/>
            <a:ext cx="3400773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Arial Black" panose="020B0A04020102020204" pitchFamily="34" charset="0"/>
              </a:rPr>
              <a:t>Tarkibiy</a:t>
            </a:r>
            <a:endParaRPr lang="uz-UZ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800" dirty="0" err="1">
                <a:solidFill>
                  <a:schemeClr val="bg1"/>
                </a:solidFill>
                <a:latin typeface="Arial Black" panose="020B0A04020102020204" pitchFamily="34" charset="0"/>
              </a:rPr>
              <a:t>qismlar</a:t>
            </a:r>
            <a:endParaRPr lang="uz-UZ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Двойная стрелка вверх/вниз 1048707"/>
          <p:cNvSpPr/>
          <p:nvPr/>
        </p:nvSpPr>
        <p:spPr>
          <a:xfrm rot="5430685">
            <a:off x="4870757" y="-3735592"/>
            <a:ext cx="2504121" cy="10432239"/>
          </a:xfrm>
          <a:prstGeom prst="upDownArrow">
            <a:avLst/>
          </a:prstGeom>
          <a:solidFill>
            <a:srgbClr val="E1793C"/>
          </a:solidFill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048709" name="TextBox 1048708"/>
          <p:cNvSpPr txBox="1"/>
          <p:nvPr/>
        </p:nvSpPr>
        <p:spPr>
          <a:xfrm>
            <a:off x="2095898" y="788029"/>
            <a:ext cx="8078880" cy="138499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10. 2. 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Ijtimoiy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xodimning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kasbiy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      </a:t>
            </a:r>
            <a:r>
              <a:rPr lang="en-US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mahorati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quyidagi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jihatlarda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            </a:t>
            </a:r>
            <a:r>
              <a:rPr lang="en-US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mujassamlashgan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: </a:t>
            </a:r>
            <a:endParaRPr lang="uz-UZ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8710" name="TextBox 1048709"/>
          <p:cNvSpPr txBox="1"/>
          <p:nvPr/>
        </p:nvSpPr>
        <p:spPr>
          <a:xfrm>
            <a:off x="1221972" y="2640029"/>
            <a:ext cx="5926974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371600" lvl="2" indent="-457200">
              <a:buFont typeface="Arial"/>
              <a:buChar char="•"/>
            </a:pP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Kasbga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oid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qismati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8711" name="TextBox 1048710"/>
          <p:cNvSpPr txBox="1"/>
          <p:nvPr/>
        </p:nvSpPr>
        <p:spPr>
          <a:xfrm>
            <a:off x="2095898" y="3276942"/>
            <a:ext cx="8402976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Faoliyatni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amalga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oshirish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uchun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kuchli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sabablar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8712" name="TextBox 1048711"/>
          <p:cNvSpPr txBox="1"/>
          <p:nvPr/>
        </p:nvSpPr>
        <p:spPr>
          <a:xfrm>
            <a:off x="2095796" y="4344742"/>
            <a:ext cx="8403078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Axloqiy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ma</a:t>
            </a:r>
            <a:r>
              <a:rPr lang="uz-UZ" alt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ʼnaviy </a:t>
            </a:r>
            <a:r>
              <a:rPr lang="en-US" alt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xususiyatodamlar</a:t>
            </a:r>
            <a:r>
              <a:rPr lang="en-US" alt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 </a:t>
            </a:r>
            <a:r>
              <a:rPr lang="en-US" altLang="en-US" sz="28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	</a:t>
            </a:r>
            <a:r>
              <a:rPr lang="en-US" altLang="en-US" sz="28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bilan</a:t>
            </a:r>
            <a:r>
              <a:rPr lang="en-US" altLang="en-US" sz="28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ijtimoiy</a:t>
            </a:r>
            <a:r>
              <a:rPr lang="en-US" alt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      </a:t>
            </a:r>
            <a:r>
              <a:rPr lang="en-US" alt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genetik</a:t>
            </a:r>
            <a:r>
              <a:rPr lang="en-US" alt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moyillik</a:t>
            </a:r>
            <a:r>
              <a:rPr lang="en-US" alt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TextBox 1048712"/>
          <p:cNvSpPr txBox="1"/>
          <p:nvPr/>
        </p:nvSpPr>
        <p:spPr>
          <a:xfrm>
            <a:off x="2177934" y="715943"/>
            <a:ext cx="7813964" cy="519603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Vijdon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kodeksi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–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bu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asosiy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me’yorlar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     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qoidalar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to’plamidir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.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Ularga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rioya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qilish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oliy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ta’lim</a:t>
            </a:r>
            <a:r>
              <a:rPr lang="en-US" sz="28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muassasasi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oldida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turgan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  bosh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vazifa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–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zamonaviy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ishlab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           </a:t>
            </a:r>
            <a:r>
              <a:rPr lang="en-US" sz="28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chiqarishning</a:t>
            </a:r>
            <a:r>
              <a:rPr lang="en-US" sz="28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og’ir</a:t>
            </a:r>
            <a:r>
              <a:rPr lang="en-US" sz="28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vaziyatlarida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        </a:t>
            </a:r>
            <a:r>
              <a:rPr lang="en-US" sz="28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mehnat</a:t>
            </a:r>
            <a:r>
              <a:rPr lang="en-US" sz="28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jamoalarida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moslasha</a:t>
            </a:r>
            <a:r>
              <a:rPr lang="en-US" sz="28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oladigan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yuqori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malakali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mutaxassislarni</a:t>
            </a:r>
            <a:r>
              <a:rPr lang="en-US" sz="28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          </a:t>
            </a:r>
            <a:r>
              <a:rPr lang="en-US" sz="28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tayyorlashga</a:t>
            </a:r>
            <a:r>
              <a:rPr lang="en-US" sz="28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imkon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beradi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.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TextBox 1048713"/>
          <p:cNvSpPr txBox="1"/>
          <p:nvPr/>
        </p:nvSpPr>
        <p:spPr>
          <a:xfrm>
            <a:off x="2079620" y="443549"/>
            <a:ext cx="7852701" cy="954107"/>
          </a:xfrm>
          <a:prstGeom prst="rect">
            <a:avLst/>
          </a:prstGeom>
          <a:ln>
            <a:solidFill>
              <a:srgbClr val="FFFFFF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Ijtimoiy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xodimning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kasbiy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-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axloqiy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      </a:t>
            </a:r>
            <a:r>
              <a:rPr lang="en-US" sz="2800" dirty="0" err="1" smtClean="0">
                <a:solidFill>
                  <a:schemeClr val="accent2"/>
                </a:solidFill>
                <a:latin typeface="Arial Black" panose="020B0A04020102020204" pitchFamily="34" charset="0"/>
              </a:rPr>
              <a:t>xislatlari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:</a:t>
            </a:r>
            <a:endParaRPr lang="uz-UZ" sz="28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048715" name="TextBox 1048714"/>
          <p:cNvSpPr txBox="1"/>
          <p:nvPr/>
        </p:nvSpPr>
        <p:spPr>
          <a:xfrm>
            <a:off x="1668641" y="1701872"/>
            <a:ext cx="3385497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Layoqatlilik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8716" name="TextBox 1048715"/>
          <p:cNvSpPr txBox="1"/>
          <p:nvPr/>
        </p:nvSpPr>
        <p:spPr>
          <a:xfrm>
            <a:off x="1552262" y="2542375"/>
            <a:ext cx="4158581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Kasbda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vijdoniylik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8717" name="TextBox 1048716"/>
          <p:cNvSpPr txBox="1"/>
          <p:nvPr/>
        </p:nvSpPr>
        <p:spPr>
          <a:xfrm>
            <a:off x="1552262" y="3399658"/>
            <a:ext cx="4000000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Ijtimoiy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xodim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  </a:t>
            </a:r>
            <a:r>
              <a:rPr lang="en-US" sz="28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axloqiy</a:t>
            </a:r>
            <a:r>
              <a:rPr lang="en-US" sz="28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standartlari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8718" name="TextBox 1048717"/>
          <p:cNvSpPr txBox="1"/>
          <p:nvPr/>
        </p:nvSpPr>
        <p:spPr>
          <a:xfrm>
            <a:off x="1552263" y="4687828"/>
            <a:ext cx="4158580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Ijtimoiy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xodimning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kasbiy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etikasi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8719" name="TextBox 1048718"/>
          <p:cNvSpPr txBox="1"/>
          <p:nvPr/>
        </p:nvSpPr>
        <p:spPr>
          <a:xfrm>
            <a:off x="6005970" y="1701872"/>
            <a:ext cx="4996190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Ijtimoiy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xodim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siyosatini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kuzatib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borish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baholash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8720" name="TextBox 1048719"/>
          <p:cNvSpPr txBox="1"/>
          <p:nvPr/>
        </p:nvSpPr>
        <p:spPr>
          <a:xfrm>
            <a:off x="6005970" y="2742418"/>
            <a:ext cx="5147809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Ijtimoiy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xodim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kasbga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oid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tadqiqotlar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olib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borish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8721" name="TextBox 1048720"/>
          <p:cNvSpPr txBox="1"/>
          <p:nvPr/>
        </p:nvSpPr>
        <p:spPr>
          <a:xfrm>
            <a:off x="6101542" y="3811448"/>
            <a:ext cx="4979323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Ijtimoiy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xodim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zamonaviy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bilimlarni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baholash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8722" name="TextBox 1048721"/>
          <p:cNvSpPr txBox="1"/>
          <p:nvPr/>
        </p:nvSpPr>
        <p:spPr>
          <a:xfrm>
            <a:off x="6193014" y="4949437"/>
            <a:ext cx="5103982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Ijtimoiy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xodim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oʻz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vazifalarboʻyicha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ilmiy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izlanishlar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olib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borishi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extBox 1048609"/>
          <p:cNvSpPr txBox="1"/>
          <p:nvPr/>
        </p:nvSpPr>
        <p:spPr>
          <a:xfrm>
            <a:off x="1440973" y="444597"/>
            <a:ext cx="9390511" cy="138499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Professional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munosabatlarni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yaratish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va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qoʻllab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chemeClr val="accent2"/>
                </a:solidFill>
                <a:latin typeface="Arial Black" panose="020B0A04020102020204" pitchFamily="34" charset="0"/>
              </a:rPr>
              <a:t>quvvatlashga</a:t>
            </a:r>
            <a:r>
              <a:rPr lang="en-US" sz="28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quyidagilar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yordam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beradi</a:t>
            </a:r>
            <a:endParaRPr lang="uz-UZ" sz="28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048611" name="TextBox 1048610"/>
          <p:cNvSpPr txBox="1"/>
          <p:nvPr/>
        </p:nvSpPr>
        <p:spPr>
          <a:xfrm>
            <a:off x="766902" y="2499573"/>
            <a:ext cx="4000000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Barcha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odamlar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     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uchun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muammolarni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 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xal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qilish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8612" name="TextBox 1048611"/>
          <p:cNvSpPr txBox="1"/>
          <p:nvPr/>
        </p:nvSpPr>
        <p:spPr>
          <a:xfrm>
            <a:off x="6386273" y="4188788"/>
            <a:ext cx="4366742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Aholining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turli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            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qatlamlari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bilan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muloqot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qilish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8613" name="TextBox 1048612"/>
          <p:cNvSpPr txBox="1"/>
          <p:nvPr/>
        </p:nvSpPr>
        <p:spPr>
          <a:xfrm>
            <a:off x="858342" y="4554549"/>
            <a:ext cx="4673426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Inson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munosabatlari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toʻgʻrisida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bilim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ma</a:t>
            </a:r>
            <a:r>
              <a:rPr lang="uz-UZ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ʼlumotlar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ga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ega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boʻlish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8614" name="TextBox 1048613"/>
          <p:cNvSpPr txBox="1"/>
          <p:nvPr/>
        </p:nvSpPr>
        <p:spPr>
          <a:xfrm>
            <a:off x="6062076" y="2198129"/>
            <a:ext cx="5144683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Shaxsni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qoʻllab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quvvatlash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unga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atrof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muhit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            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oʻzgarishiga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 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yordam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berish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Двойная стрелка вверх/вниз 1048603"/>
          <p:cNvSpPr/>
          <p:nvPr/>
        </p:nvSpPr>
        <p:spPr>
          <a:xfrm rot="16200000">
            <a:off x="5208959" y="-3488908"/>
            <a:ext cx="1352905" cy="9177254"/>
          </a:xfrm>
          <a:prstGeom prst="upDownArrow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048605" name="TextBox 1048604"/>
          <p:cNvSpPr txBox="1"/>
          <p:nvPr/>
        </p:nvSpPr>
        <p:spPr>
          <a:xfrm>
            <a:off x="1620982" y="844449"/>
            <a:ext cx="8492427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Ijtimoiy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xodim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nimalar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bilan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 Black" panose="020B0A04020102020204" pitchFamily="34" charset="0"/>
              </a:rPr>
              <a:t>shugʻullanadi</a:t>
            </a:r>
            <a:r>
              <a:rPr lang="en-US" sz="28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?</a:t>
            </a:r>
            <a:endParaRPr lang="uz-UZ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8606" name="TextBox 1048605"/>
          <p:cNvSpPr txBox="1"/>
          <p:nvPr/>
        </p:nvSpPr>
        <p:spPr>
          <a:xfrm>
            <a:off x="758528" y="2172763"/>
            <a:ext cx="4847912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Xasta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bemorlar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ularning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. 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oila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aʼzolari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bilan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ijtimoiy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   </a:t>
            </a:r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ish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olib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borish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8607" name="TextBox 1048606"/>
          <p:cNvSpPr txBox="1"/>
          <p:nvPr/>
        </p:nvSpPr>
        <p:spPr>
          <a:xfrm>
            <a:off x="6259507" y="4288033"/>
            <a:ext cx="5155280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Reabilitatsiya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vositalari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bilan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ta'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minlash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8608" name="TextBox 1048607"/>
          <p:cNvSpPr txBox="1"/>
          <p:nvPr/>
        </p:nvSpPr>
        <p:spPr>
          <a:xfrm>
            <a:off x="758528" y="4103368"/>
            <a:ext cx="4386860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Inqirozli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munosabatlarda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munosib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yechim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topa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olish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8609" name="TextBox 1048608"/>
          <p:cNvSpPr txBox="1"/>
          <p:nvPr/>
        </p:nvSpPr>
        <p:spPr>
          <a:xfrm>
            <a:off x="6326009" y="2154940"/>
            <a:ext cx="3862215" cy="156966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Ambulator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sharoitda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davolanish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uchun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        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munosib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shart-sharoit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yaratib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berish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Блок-схема: несколько документов 1048595"/>
          <p:cNvSpPr/>
          <p:nvPr/>
        </p:nvSpPr>
        <p:spPr>
          <a:xfrm>
            <a:off x="877747" y="344266"/>
            <a:ext cx="10340043" cy="6305204"/>
          </a:xfrm>
          <a:prstGeom prst="flowChartMultidocument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048597" name="TextBox 1048596"/>
          <p:cNvSpPr txBox="1"/>
          <p:nvPr/>
        </p:nvSpPr>
        <p:spPr>
          <a:xfrm>
            <a:off x="4069507" y="382762"/>
            <a:ext cx="6251171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Ijtimoiy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ish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maktablari</a:t>
            </a:r>
            <a:endParaRPr lang="uz-UZ" sz="28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048598" name="TextBox 1048597"/>
          <p:cNvSpPr txBox="1"/>
          <p:nvPr/>
        </p:nvSpPr>
        <p:spPr>
          <a:xfrm>
            <a:off x="1221970" y="1788601"/>
            <a:ext cx="3651963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Bolalar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bilan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 Black" panose="020B0A04020102020204" pitchFamily="34" charset="0"/>
              </a:rPr>
              <a:t>ijtimoiy</a:t>
            </a:r>
            <a:r>
              <a:rPr lang="en-US" sz="24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 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ish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8599" name="TextBox 1048598"/>
          <p:cNvSpPr txBox="1"/>
          <p:nvPr/>
        </p:nvSpPr>
        <p:spPr>
          <a:xfrm>
            <a:off x="1249727" y="2885002"/>
            <a:ext cx="3651963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Klinik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ijtimoiy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ish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8600" name="TextBox 1048599"/>
          <p:cNvSpPr txBox="1"/>
          <p:nvPr/>
        </p:nvSpPr>
        <p:spPr>
          <a:xfrm>
            <a:off x="1221969" y="3679747"/>
            <a:ext cx="3651964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Oilalar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bilan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ijtimoiy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ish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8601" name="TextBox 1048600"/>
          <p:cNvSpPr txBox="1"/>
          <p:nvPr/>
        </p:nvSpPr>
        <p:spPr>
          <a:xfrm>
            <a:off x="1305098" y="4556677"/>
            <a:ext cx="3204151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Alohida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guruhlar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bilan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ijtimoiy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ish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8602" name="TextBox 1048601"/>
          <p:cNvSpPr txBox="1"/>
          <p:nvPr/>
        </p:nvSpPr>
        <p:spPr>
          <a:xfrm>
            <a:off x="5126200" y="1834321"/>
            <a:ext cx="4137786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Boshpanasiz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oilalar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Arial Black" panose="020B0A04020102020204" pitchFamily="34" charset="0"/>
              </a:rPr>
              <a:t>bilan</a:t>
            </a:r>
            <a:r>
              <a:rPr lang="en-US" sz="24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ijtimoiy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ish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8603" name="TextBox 1048602"/>
          <p:cNvSpPr txBox="1"/>
          <p:nvPr/>
        </p:nvSpPr>
        <p:spPr>
          <a:xfrm>
            <a:off x="5126199" y="3210644"/>
            <a:ext cx="4000000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Oʻgʻir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ahvoldagi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oilalar</a:t>
            </a:r>
            <a:endParaRPr lang="uz-UZ" sz="2400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bilan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ijtimoiy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ish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5" name="TextBox 1049244"/>
          <p:cNvSpPr txBox="1"/>
          <p:nvPr/>
        </p:nvSpPr>
        <p:spPr>
          <a:xfrm>
            <a:off x="1546166" y="359433"/>
            <a:ext cx="9177252" cy="138499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Shmelevaning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fikricha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ijtimoiy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xodim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quyidagi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          </a:t>
            </a:r>
            <a:r>
              <a:rPr lang="en-US" sz="2800" dirty="0" err="1" smtClean="0">
                <a:solidFill>
                  <a:schemeClr val="accent2"/>
                </a:solidFill>
                <a:latin typeface="Arial Black" panose="020B0A04020102020204" pitchFamily="34" charset="0"/>
              </a:rPr>
              <a:t>jihatlarga</a:t>
            </a:r>
            <a:r>
              <a:rPr lang="en-US" sz="28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ega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boʻlsa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, professional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xodim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                  </a:t>
            </a:r>
            <a:r>
              <a:rPr lang="en-US" sz="2800" dirty="0" err="1" smtClean="0">
                <a:solidFill>
                  <a:schemeClr val="accent2"/>
                </a:solidFill>
                <a:latin typeface="Arial Black" panose="020B0A04020102020204" pitchFamily="34" charset="0"/>
              </a:rPr>
              <a:t>xisoblanishi</a:t>
            </a:r>
            <a:r>
              <a:rPr lang="en-US" sz="28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mumkin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.</a:t>
            </a:r>
            <a:endParaRPr lang="uz-UZ" sz="28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049246" name="TextBox 1049245"/>
          <p:cNvSpPr txBox="1"/>
          <p:nvPr/>
        </p:nvSpPr>
        <p:spPr>
          <a:xfrm>
            <a:off x="731099" y="1744428"/>
            <a:ext cx="4000000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Kasbiy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talablarga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mosligi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47" name="TextBox 1049246"/>
          <p:cNvSpPr txBox="1"/>
          <p:nvPr/>
        </p:nvSpPr>
        <p:spPr>
          <a:xfrm>
            <a:off x="731098" y="2964180"/>
            <a:ext cx="4888305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Shaxsiy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motivatsiyon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tayyorgarlik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48" name="TextBox 1049247"/>
          <p:cNvSpPr txBox="1"/>
          <p:nvPr/>
        </p:nvSpPr>
        <p:spPr>
          <a:xfrm>
            <a:off x="731098" y="4183931"/>
            <a:ext cx="4713737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Odamlarga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ijtimoiy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koʻmak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berish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49" name="TextBox 1049248"/>
          <p:cNvSpPr txBox="1"/>
          <p:nvPr/>
        </p:nvSpPr>
        <p:spPr>
          <a:xfrm>
            <a:off x="731097" y="5229115"/>
            <a:ext cx="5229128" cy="138499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Insonni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himoya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qilishda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xalqaro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tajribalarni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oʻrganish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50" name="TextBox 1049249"/>
          <p:cNvSpPr txBox="1"/>
          <p:nvPr/>
        </p:nvSpPr>
        <p:spPr>
          <a:xfrm>
            <a:off x="6600305" y="1744428"/>
            <a:ext cx="5029200" cy="138499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Kasbiy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me'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yorlar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standartlarni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toʻliq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anglash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51" name="TextBox 1049250"/>
          <p:cNvSpPr txBox="1"/>
          <p:nvPr/>
        </p:nvSpPr>
        <p:spPr>
          <a:xfrm>
            <a:off x="6496444" y="3219448"/>
            <a:ext cx="5324253" cy="138499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Kasbiy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faoliyatga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individual -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ijobiy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yangiliklarni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olib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kirish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52" name="TextBox 1049251"/>
          <p:cNvSpPr txBox="1"/>
          <p:nvPr/>
        </p:nvSpPr>
        <p:spPr>
          <a:xfrm>
            <a:off x="6496443" y="4694468"/>
            <a:ext cx="5133061" cy="138499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Kasbiy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shaxsiy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bilim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koʻnikmalarga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ega</a:t>
            </a:r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boʻlish</a:t>
            </a:r>
            <a:endParaRPr lang="uz-UZ" sz="2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1" name="Круглая лента лицом вверх 1049260"/>
          <p:cNvSpPr/>
          <p:nvPr/>
        </p:nvSpPr>
        <p:spPr>
          <a:xfrm>
            <a:off x="1080336" y="327179"/>
            <a:ext cx="9756058" cy="1903615"/>
          </a:xfrm>
          <a:prstGeom prst="ellipseRibbon2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049262" name="TextBox 1049261"/>
          <p:cNvSpPr txBox="1"/>
          <p:nvPr/>
        </p:nvSpPr>
        <p:spPr>
          <a:xfrm>
            <a:off x="3551830" y="574972"/>
            <a:ext cx="4813069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Ijtimoiy</a:t>
            </a:r>
            <a:r>
              <a:rPr lang="en-US" sz="24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xodim</a:t>
            </a:r>
            <a:r>
              <a:rPr lang="en-US" sz="24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koʻnikmalari</a:t>
            </a:r>
            <a:r>
              <a:rPr lang="en-US" sz="24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quyidagilardan</a:t>
            </a:r>
            <a:r>
              <a:rPr lang="en-US" sz="24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iborat</a:t>
            </a:r>
            <a:endParaRPr lang="uz-UZ" sz="24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049263" name="TextBox 1049262"/>
          <p:cNvSpPr txBox="1"/>
          <p:nvPr/>
        </p:nvSpPr>
        <p:spPr>
          <a:xfrm>
            <a:off x="1155150" y="2404849"/>
            <a:ext cx="4000000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-&gt;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Tanqidiy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tafakkur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koʻnikmalari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64" name="TextBox 1049263"/>
          <p:cNvSpPr txBox="1"/>
          <p:nvPr/>
        </p:nvSpPr>
        <p:spPr>
          <a:xfrm>
            <a:off x="1155150" y="3235846"/>
            <a:ext cx="4000000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Tahlil</a:t>
            </a:r>
            <a:r>
              <a:rPr lang="en-US" sz="24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qilish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mulohaza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yuritish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65" name="TextBox 1049264"/>
          <p:cNvSpPr txBox="1"/>
          <p:nvPr/>
        </p:nvSpPr>
        <p:spPr>
          <a:xfrm>
            <a:off x="1080336" y="4304301"/>
            <a:ext cx="4431001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-&gt;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Hissiyotlardan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foydalanish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koʻnikmalari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66" name="TextBox 1049265"/>
          <p:cNvSpPr txBox="1"/>
          <p:nvPr/>
        </p:nvSpPr>
        <p:spPr>
          <a:xfrm>
            <a:off x="1080335" y="5135298"/>
            <a:ext cx="4289685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Tinglash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kuzatish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hissiyotlarni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anglash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ifoda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qilish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67" name="TextBox 1049266"/>
          <p:cNvSpPr txBox="1"/>
          <p:nvPr/>
        </p:nvSpPr>
        <p:spPr>
          <a:xfrm>
            <a:off x="6783186" y="2335609"/>
            <a:ext cx="4417273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-&gt;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Tafakkur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hissiyotlarni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birlashtirish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koʻnikmalari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68" name="TextBox 1049267"/>
          <p:cNvSpPr txBox="1"/>
          <p:nvPr/>
        </p:nvSpPr>
        <p:spPr>
          <a:xfrm>
            <a:off x="6783186" y="3463977"/>
            <a:ext cx="4937760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Suhbat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oʻtkazish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muloqot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qilish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yordam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koʻrsatish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mahorati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69" name="TextBox 1049268"/>
          <p:cNvSpPr txBox="1"/>
          <p:nvPr/>
        </p:nvSpPr>
        <p:spPr>
          <a:xfrm>
            <a:off x="6783186" y="4769121"/>
            <a:ext cx="5071698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-&gt; Ta</a:t>
            </a:r>
            <a:r>
              <a:rPr lang="uz-UZ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ʼlim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ni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qoʻllab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quvvatlovchi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koʻnikmalar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70" name="TextBox 1049269"/>
          <p:cNvSpPr txBox="1"/>
          <p:nvPr/>
        </p:nvSpPr>
        <p:spPr>
          <a:xfrm>
            <a:off x="6783186" y="5704933"/>
            <a:ext cx="4783607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Yoza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olish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mahorati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axborotga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oid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savodxonlik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TextBox 1049271"/>
          <p:cNvSpPr txBox="1"/>
          <p:nvPr/>
        </p:nvSpPr>
        <p:spPr>
          <a:xfrm>
            <a:off x="1853159" y="510541"/>
            <a:ext cx="8360860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Ijtimoiy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xodimning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universal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koʻnikmalari</a:t>
            </a:r>
            <a:endParaRPr lang="uz-UZ" sz="28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049273" name="TextBox 1049272"/>
          <p:cNvSpPr txBox="1"/>
          <p:nvPr/>
        </p:nvSpPr>
        <p:spPr>
          <a:xfrm>
            <a:off x="802346" y="1464488"/>
            <a:ext cx="3063072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z-UZ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∆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Muloqot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qilish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koʻnikmalari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74" name="TextBox 1049273"/>
          <p:cNvSpPr txBox="1"/>
          <p:nvPr/>
        </p:nvSpPr>
        <p:spPr>
          <a:xfrm>
            <a:off x="802346" y="2327756"/>
            <a:ext cx="4118790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Verbal (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soʻz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)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Noverbal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(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imo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ishora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mimika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)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muloqoti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75" name="TextBox 1049274"/>
          <p:cNvSpPr txBox="1"/>
          <p:nvPr/>
        </p:nvSpPr>
        <p:spPr>
          <a:xfrm>
            <a:off x="802346" y="4160520"/>
            <a:ext cx="4671859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z-UZ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∆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Baholash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rejalashtirish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koʻnikmalari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76" name="TextBox 1049275"/>
          <p:cNvSpPr txBox="1"/>
          <p:nvPr/>
        </p:nvSpPr>
        <p:spPr>
          <a:xfrm>
            <a:off x="802346" y="5056059"/>
            <a:ext cx="4979508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Ma</a:t>
            </a:r>
            <a:r>
              <a:rPr lang="uz-UZ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ʼlum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ot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toʻplash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aniq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reja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ishlab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chiqish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muntazam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ravishda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tahlil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qilish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77" name="TextBox 1049276"/>
          <p:cNvSpPr txBox="1"/>
          <p:nvPr/>
        </p:nvSpPr>
        <p:spPr>
          <a:xfrm>
            <a:off x="6741321" y="1583356"/>
            <a:ext cx="4000000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z-UZ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∆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Professional ta</a:t>
            </a:r>
            <a:r>
              <a:rPr lang="uz-UZ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ʼsir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koʻrsatish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koʻnikmalari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78" name="TextBox 1049277"/>
          <p:cNvSpPr txBox="1"/>
          <p:nvPr/>
        </p:nvSpPr>
        <p:spPr>
          <a:xfrm>
            <a:off x="6741321" y="2414353"/>
            <a:ext cx="4460945" cy="156966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Mijoz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bilan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toʻgʻridan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toʻgʻri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olib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borish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rejalarni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oʻzgartirish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hamkasblar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bilan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hamkorlik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qilish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79" name="TextBox 1049278"/>
          <p:cNvSpPr txBox="1"/>
          <p:nvPr/>
        </p:nvSpPr>
        <p:spPr>
          <a:xfrm>
            <a:off x="6983317" y="4465508"/>
            <a:ext cx="4000000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z-UZ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∆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Professional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qaydlar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koʻnikmasi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80" name="TextBox 1049279"/>
          <p:cNvSpPr txBox="1"/>
          <p:nvPr/>
        </p:nvSpPr>
        <p:spPr>
          <a:xfrm>
            <a:off x="6983317" y="5425391"/>
            <a:ext cx="3976955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Mijoz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ishini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olib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borish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hisobotlar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yozuvlar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3" name="TextBox 1049282"/>
          <p:cNvSpPr txBox="1"/>
          <p:nvPr/>
        </p:nvSpPr>
        <p:spPr>
          <a:xfrm>
            <a:off x="823288" y="769249"/>
            <a:ext cx="3999999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z-UZ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∆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Oʻz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oʻzini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boshqarish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koʻnikmasi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84" name="TextBox 1049283"/>
          <p:cNvSpPr txBox="1"/>
          <p:nvPr/>
        </p:nvSpPr>
        <p:spPr>
          <a:xfrm>
            <a:off x="823287" y="1600246"/>
            <a:ext cx="4299615" cy="156966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Oʻz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vaqti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yuklamasini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pPr algn="just"/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rejalashtirish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oʻzini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pPr algn="just"/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tushunish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baholash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pPr algn="just"/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qobiliyati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85" name="TextBox 1049284"/>
          <p:cNvSpPr txBox="1"/>
          <p:nvPr/>
        </p:nvSpPr>
        <p:spPr>
          <a:xfrm>
            <a:off x="6095999" y="769249"/>
            <a:ext cx="4411288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z-UZ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∆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Superviziya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(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kasbiy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nazorat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murabbiylik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)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koʻnikmasi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86" name="TextBox 1049285"/>
          <p:cNvSpPr txBox="1"/>
          <p:nvPr/>
        </p:nvSpPr>
        <p:spPr>
          <a:xfrm>
            <a:off x="6095998" y="2047778"/>
            <a:ext cx="5054407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Mas'uliyatli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yondashuv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hamkasblar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rahbarlarning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maslahatiga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ochiqlik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87" name="TextBox 1049286"/>
          <p:cNvSpPr txBox="1"/>
          <p:nvPr/>
        </p:nvSpPr>
        <p:spPr>
          <a:xfrm>
            <a:off x="823287" y="3634781"/>
            <a:ext cx="4555047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z-UZ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∆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Kasbiy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qadriyatlarga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oid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qarashlar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koʻnikmalari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88" name="TextBox 1049287"/>
          <p:cNvSpPr txBox="1"/>
          <p:nvPr/>
        </p:nvSpPr>
        <p:spPr>
          <a:xfrm>
            <a:off x="823287" y="4465778"/>
            <a:ext cx="4920808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Oʻz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oʻzini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doimiy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rivojlantirib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borish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ta</a:t>
            </a:r>
            <a:r>
              <a:rPr lang="uz-UZ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ʼlim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olish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89" name="TextBox 1049288"/>
          <p:cNvSpPr txBox="1"/>
          <p:nvPr/>
        </p:nvSpPr>
        <p:spPr>
          <a:xfrm>
            <a:off x="6096000" y="3634781"/>
            <a:ext cx="4411287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z-UZ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∆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Nazariya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va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amaliyotni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qiyoslay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olish</a:t>
            </a:r>
            <a:r>
              <a:rPr lang="en-US" alt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koʻnikmasi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49290" name="TextBox 1049289"/>
          <p:cNvSpPr txBox="1"/>
          <p:nvPr/>
        </p:nvSpPr>
        <p:spPr>
          <a:xfrm>
            <a:off x="6095998" y="4696610"/>
            <a:ext cx="5640824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Kasbga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oid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tajribani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yaxshilash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kerakli</a:t>
            </a:r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 Black" panose="020B0A04020102020204" pitchFamily="34" charset="0"/>
              </a:rPr>
              <a:t>nazariyadan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en-US" sz="2400" dirty="0" err="1" smtClean="0">
                <a:solidFill>
                  <a:srgbClr val="FFFFFF"/>
                </a:solidFill>
                <a:latin typeface="Arial Black" panose="020B0A04020102020204" pitchFamily="34" charset="0"/>
              </a:rPr>
              <a:t>foydalanish</a:t>
            </a:r>
            <a:endParaRPr lang="uz-UZ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3" name="TextBox 1049292"/>
          <p:cNvSpPr txBox="1"/>
          <p:nvPr/>
        </p:nvSpPr>
        <p:spPr>
          <a:xfrm>
            <a:off x="2945457" y="279841"/>
            <a:ext cx="7739149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Ijtimoiy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xodimning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Arial Black" panose="020B0A04020102020204" pitchFamily="34" charset="0"/>
              </a:rPr>
              <a:t>asosiy</a:t>
            </a:r>
            <a:r>
              <a:rPr lang="en-US" sz="2800" dirty="0">
                <a:solidFill>
                  <a:schemeClr val="accent2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chemeClr val="accent2"/>
                </a:solidFill>
                <a:latin typeface="Arial Black" panose="020B0A04020102020204" pitchFamily="34" charset="0"/>
              </a:rPr>
              <a:t>koʻnikmalari</a:t>
            </a:r>
            <a:endParaRPr lang="uz-UZ" sz="28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049295" name="Блок-схема: несколько документов 1049294"/>
          <p:cNvSpPr/>
          <p:nvPr/>
        </p:nvSpPr>
        <p:spPr>
          <a:xfrm>
            <a:off x="1271878" y="930554"/>
            <a:ext cx="9648243" cy="5701733"/>
          </a:xfrm>
          <a:prstGeom prst="flowChartMultidocument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uz-UZ"/>
          </a:p>
        </p:txBody>
      </p:sp>
      <p:sp>
        <p:nvSpPr>
          <p:cNvPr id="1049296" name="TextBox 1049295"/>
          <p:cNvSpPr txBox="1"/>
          <p:nvPr/>
        </p:nvSpPr>
        <p:spPr>
          <a:xfrm>
            <a:off x="1574262" y="2437183"/>
            <a:ext cx="239922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Mahorat</a:t>
            </a:r>
            <a:endParaRPr lang="uz-UZ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9297" name="TextBox 1049296"/>
          <p:cNvSpPr txBox="1"/>
          <p:nvPr/>
        </p:nvSpPr>
        <p:spPr>
          <a:xfrm>
            <a:off x="1523804" y="3519811"/>
            <a:ext cx="257379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Qobiliyat</a:t>
            </a:r>
            <a:endParaRPr lang="uz-UZ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9298" name="TextBox 1049297"/>
          <p:cNvSpPr txBox="1"/>
          <p:nvPr/>
        </p:nvSpPr>
        <p:spPr>
          <a:xfrm>
            <a:off x="1523804" y="4750855"/>
            <a:ext cx="4000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Majburiyat</a:t>
            </a:r>
            <a:endParaRPr lang="uz-UZ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9299" name="TextBox 1049298"/>
          <p:cNvSpPr txBox="1"/>
          <p:nvPr/>
        </p:nvSpPr>
        <p:spPr>
          <a:xfrm>
            <a:off x="5014538" y="2437183"/>
            <a:ext cx="4000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Layoqatlilik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9300" name="TextBox 1049299"/>
          <p:cNvSpPr txBox="1"/>
          <p:nvPr/>
        </p:nvSpPr>
        <p:spPr>
          <a:xfrm>
            <a:off x="5014538" y="3408121"/>
            <a:ext cx="4000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Qadriyatlar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9301" name="TextBox 1049300"/>
          <p:cNvSpPr txBox="1"/>
          <p:nvPr/>
        </p:nvSpPr>
        <p:spPr>
          <a:xfrm>
            <a:off x="5014538" y="4639165"/>
            <a:ext cx="4000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# </a:t>
            </a:r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Hurmat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Black" panose="020B0A04020102020204" pitchFamily="34" charset="0"/>
              </a:rPr>
              <a:t>koʻrsatish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endParaRPr lang="uz-UZ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TextBox 1049303"/>
          <p:cNvSpPr txBox="1"/>
          <p:nvPr/>
        </p:nvSpPr>
        <p:spPr>
          <a:xfrm>
            <a:off x="1637868" y="2871353"/>
            <a:ext cx="8994110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FFFF"/>
                </a:solidFill>
                <a:latin typeface="Arial Black" panose="020B0A04020102020204" pitchFamily="34" charset="0"/>
              </a:rPr>
              <a:t>E</a:t>
            </a:r>
            <a:r>
              <a:rPr lang="uz-UZ" altLang="en-US" sz="4800" dirty="0">
                <a:solidFill>
                  <a:srgbClr val="FFFFFF"/>
                </a:solidFill>
                <a:latin typeface="Arial Black" panose="020B0A04020102020204" pitchFamily="34" charset="0"/>
              </a:rPr>
              <a:t>ʼtiboringiz </a:t>
            </a:r>
            <a:r>
              <a:rPr lang="en-US" altLang="en-US" sz="4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uchun</a:t>
            </a:r>
            <a:r>
              <a:rPr lang="en-US" altLang="en-US" sz="4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4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rahmat</a:t>
            </a:r>
            <a:r>
              <a:rPr lang="en-US" altLang="en-US" sz="48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endParaRPr lang="uz-UZ" sz="48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1481" y="407824"/>
            <a:ext cx="1627773" cy="12375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015" y="1026621"/>
            <a:ext cx="1627773" cy="12375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1481" y="4928284"/>
            <a:ext cx="1627773" cy="12375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082" y="4501341"/>
            <a:ext cx="1627773" cy="12375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928" y="5120139"/>
            <a:ext cx="1627773" cy="12375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12" y="352740"/>
            <a:ext cx="1627773" cy="12375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2629" y="2907709"/>
            <a:ext cx="1627773" cy="12375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5" y="2643866"/>
            <a:ext cx="1627773" cy="12375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327" y="3882544"/>
            <a:ext cx="1627773" cy="123759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374" y="215969"/>
            <a:ext cx="1627773" cy="12375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Color Scheme 1">
        <a:dk1>
          <a:srgbClr val="000000"/>
        </a:dk1>
        <a:lt1>
          <a:srgbClr val="FFFFFF"/>
        </a:lt1>
        <a:dk2>
          <a:srgbClr val="E7E6E6"/>
        </a:dk2>
        <a:lt2>
          <a:srgbClr val="44546A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6CBE6"/>
        </a:accent5>
        <a:accent6>
          <a:srgbClr val="D4702B"/>
        </a:accent6>
        <a:hlink>
          <a:srgbClr val="0563C1"/>
        </a:hlink>
        <a:folHlink>
          <a:srgbClr val="954F72"/>
        </a:folHlink>
      </a:clrScheme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Color Scheme 1">
        <a:dk1>
          <a:srgbClr val="000000"/>
        </a:dk1>
        <a:lt1>
          <a:srgbClr val="FFFFFF"/>
        </a:lt1>
        <a:dk2>
          <a:srgbClr val="E7E6E6"/>
        </a:dk2>
        <a:lt2>
          <a:srgbClr val="44546A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6CBE6"/>
        </a:accent5>
        <a:accent6>
          <a:srgbClr val="D4702B"/>
        </a:accent6>
        <a:hlink>
          <a:srgbClr val="0563C1"/>
        </a:hlink>
        <a:folHlink>
          <a:srgbClr val="954F72"/>
        </a:folHlink>
      </a:clrScheme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Color Scheme 1">
        <a:dk1>
          <a:srgbClr val="000000"/>
        </a:dk1>
        <a:lt1>
          <a:srgbClr val="FFFFFF"/>
        </a:lt1>
        <a:dk2>
          <a:srgbClr val="E7E6E6"/>
        </a:dk2>
        <a:lt2>
          <a:srgbClr val="44546A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6CBE6"/>
        </a:accent5>
        <a:accent6>
          <a:srgbClr val="D4702B"/>
        </a:accent6>
        <a:hlink>
          <a:srgbClr val="0563C1"/>
        </a:hlink>
        <a:folHlink>
          <a:srgbClr val="954F72"/>
        </a:folHlink>
      </a:clrScheme>
    </a:extraClrScheme>
  </a:extraClrSchemeLst>
</a:theme>
</file>

<file path=ppt/theme/theme4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Color Scheme 1">
        <a:dk1>
          <a:srgbClr val="000000"/>
        </a:dk1>
        <a:lt1>
          <a:srgbClr val="FFFFFF"/>
        </a:lt1>
        <a:dk2>
          <a:srgbClr val="E7E6E6"/>
        </a:dk2>
        <a:lt2>
          <a:srgbClr val="44546A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6CBE6"/>
        </a:accent5>
        <a:accent6>
          <a:srgbClr val="D4702B"/>
        </a:accent6>
        <a:hlink>
          <a:srgbClr val="0563C1"/>
        </a:hlink>
        <a:folHlink>
          <a:srgbClr val="954F72"/>
        </a:folHlink>
      </a:clrScheme>
    </a:extraClrScheme>
  </a:extraClrSchemeLst>
</a:theme>
</file>

<file path=ppt/theme/theme5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Color Scheme 1">
        <a:dk1>
          <a:srgbClr val="000000"/>
        </a:dk1>
        <a:lt1>
          <a:srgbClr val="FFFFFF"/>
        </a:lt1>
        <a:dk2>
          <a:srgbClr val="E7E6E6"/>
        </a:dk2>
        <a:lt2>
          <a:srgbClr val="44546A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6CBE6"/>
        </a:accent5>
        <a:accent6>
          <a:srgbClr val="D4702B"/>
        </a:accent6>
        <a:hlink>
          <a:srgbClr val="0563C1"/>
        </a:hlink>
        <a:folHlink>
          <a:srgbClr val="954F72"/>
        </a:folHlink>
      </a:clrScheme>
    </a:extraClrScheme>
  </a:extraClrSchemeLst>
</a:theme>
</file>

<file path=ppt/theme/theme6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Color Scheme 1">
        <a:dk1>
          <a:srgbClr val="000000"/>
        </a:dk1>
        <a:lt1>
          <a:srgbClr val="FFFFFF"/>
        </a:lt1>
        <a:dk2>
          <a:srgbClr val="E7E6E6"/>
        </a:dk2>
        <a:lt2>
          <a:srgbClr val="44546A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6CBE6"/>
        </a:accent5>
        <a:accent6>
          <a:srgbClr val="D4702B"/>
        </a:accent6>
        <a:hlink>
          <a:srgbClr val="0563C1"/>
        </a:hlink>
        <a:folHlink>
          <a:srgbClr val="954F72"/>
        </a:folHlink>
      </a:clrScheme>
    </a:extraClrScheme>
  </a:extraClrSchemeLst>
</a:theme>
</file>

<file path=ppt/theme/theme7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Color Scheme 1">
        <a:dk1>
          <a:srgbClr val="000000"/>
        </a:dk1>
        <a:lt1>
          <a:srgbClr val="FFFFFF"/>
        </a:lt1>
        <a:dk2>
          <a:srgbClr val="E7E6E6"/>
        </a:dk2>
        <a:lt2>
          <a:srgbClr val="44546A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6CBE6"/>
        </a:accent5>
        <a:accent6>
          <a:srgbClr val="D4702B"/>
        </a:accent6>
        <a:hlink>
          <a:srgbClr val="0563C1"/>
        </a:hlink>
        <a:folHlink>
          <a:srgbClr val="954F72"/>
        </a:folHlink>
      </a:clrScheme>
    </a:extraClrScheme>
  </a:extraClrSchemeLst>
</a:theme>
</file>

<file path=ppt/theme/theme8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Color Scheme 1">
        <a:dk1>
          <a:srgbClr val="000000"/>
        </a:dk1>
        <a:lt1>
          <a:srgbClr val="FFFFFF"/>
        </a:lt1>
        <a:dk2>
          <a:srgbClr val="E7E6E6"/>
        </a:dk2>
        <a:lt2>
          <a:srgbClr val="44546A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6CBE6"/>
        </a:accent5>
        <a:accent6>
          <a:srgbClr val="D4702B"/>
        </a:accent6>
        <a:hlink>
          <a:srgbClr val="0563C1"/>
        </a:hlink>
        <a:folHlink>
          <a:srgbClr val="954F72"/>
        </a:folHlink>
      </a:clrScheme>
    </a:extraClrScheme>
  </a:extraClrSchemeLst>
</a:theme>
</file>

<file path=ppt/theme/theme9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Color Scheme 1">
        <a:dk1>
          <a:srgbClr val="000000"/>
        </a:dk1>
        <a:lt1>
          <a:srgbClr val="FFFFFF"/>
        </a:lt1>
        <a:dk2>
          <a:srgbClr val="E7E6E6"/>
        </a:dk2>
        <a:lt2>
          <a:srgbClr val="44546A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6CBE6"/>
        </a:accent5>
        <a:accent6>
          <a:srgbClr val="D4702B"/>
        </a:accent6>
        <a:hlink>
          <a:srgbClr val="0563C1"/>
        </a:hlink>
        <a:folHlink>
          <a:srgbClr val="954F72"/>
        </a:folHlink>
      </a:clrScheme>
    </a:extraClrScheme>
  </a:extraClrSchemeLst>
</a:theme>
</file>

<file path=ppt/theme/theme1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672</Words>
  <Application>Microsoft Office PowerPoint</Application>
  <PresentationFormat>Широкоэкранный</PresentationFormat>
  <Paragraphs>157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22</vt:i4>
      </vt:variant>
    </vt:vector>
  </HeadingPairs>
  <TitlesOfParts>
    <vt:vector size="38" baseType="lpstr">
      <vt:lpstr>微软雅黑</vt:lpstr>
      <vt:lpstr>宋体</vt:lpstr>
      <vt:lpstr>Arial</vt:lpstr>
      <vt:lpstr>Arial Black</vt:lpstr>
      <vt:lpstr>Calibri</vt:lpstr>
      <vt:lpstr>Calibri Light</vt:lpstr>
      <vt:lpstr>Times New Roman</vt:lpstr>
      <vt:lpstr>Office 主题</vt:lpstr>
      <vt:lpstr>Office 主题</vt:lpstr>
      <vt:lpstr>Office 主题</vt:lpstr>
      <vt:lpstr>Office 主题</vt:lpstr>
      <vt:lpstr>Office 主题</vt:lpstr>
      <vt:lpstr>Office 主题</vt:lpstr>
      <vt:lpstr>Office 主题</vt:lpstr>
      <vt:lpstr>Office 主题</vt:lpstr>
      <vt:lpstr>Office 主题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AnnJo</dc:creator>
  <cp:lastModifiedBy>Сomping Uz</cp:lastModifiedBy>
  <cp:revision>9</cp:revision>
  <dcterms:created xsi:type="dcterms:W3CDTF">2014-12-17T20:05:45Z</dcterms:created>
  <dcterms:modified xsi:type="dcterms:W3CDTF">2024-01-13T15:19:11Z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1033-11.2.0.10351</vt:lpwstr>
  </property>
  <property fmtid="{D5CDD505-2E9C-101B-9397-08002B2CF9AE}" pid="3" name="ICV">
    <vt:lpwstr>0101b14748bc49d2928aca6f70bf2be0</vt:lpwstr>
  </property>
</Properties>
</file>