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7" r:id="rId1"/>
  </p:sldMasterIdLst>
  <p:notesMasterIdLst>
    <p:notesMasterId r:id="rId17"/>
  </p:notesMasterIdLst>
  <p:handoutMasterIdLst>
    <p:handoutMasterId r:id="rId18"/>
  </p:handoutMasterIdLst>
  <p:sldIdLst>
    <p:sldId id="1085" r:id="rId2"/>
    <p:sldId id="1086" r:id="rId3"/>
    <p:sldId id="1087" r:id="rId4"/>
    <p:sldId id="1088" r:id="rId5"/>
    <p:sldId id="1089" r:id="rId6"/>
    <p:sldId id="1090" r:id="rId7"/>
    <p:sldId id="1091" r:id="rId8"/>
    <p:sldId id="1092" r:id="rId9"/>
    <p:sldId id="1093" r:id="rId10"/>
    <p:sldId id="1094" r:id="rId11"/>
    <p:sldId id="1095" r:id="rId12"/>
    <p:sldId id="1096" r:id="rId13"/>
    <p:sldId id="1097" r:id="rId14"/>
    <p:sldId id="1098" r:id="rId15"/>
    <p:sldId id="1099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6CD3"/>
    <a:srgbClr val="2143AF"/>
    <a:srgbClr val="8EDEF2"/>
    <a:srgbClr val="121F55"/>
    <a:srgbClr val="192B79"/>
    <a:srgbClr val="162668"/>
    <a:srgbClr val="1C3994"/>
    <a:srgbClr val="4259CE"/>
    <a:srgbClr val="56CFEC"/>
    <a:srgbClr val="71D7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53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8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C064A-D61B-4B21-B757-51A9B82445B8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104878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8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05E07-67EA-4042-A3F6-853A8AD8D20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77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1048778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048779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0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81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22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104872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E54A-5776-410D-87D4-795EE4C6557A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EE95-D788-45D4-9283-872A99D0BA5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36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73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E54A-5776-410D-87D4-795EE4C6557A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EE95-D788-45D4-9283-872A99D0BA5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1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04875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E54A-5776-410D-87D4-795EE4C6557A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EE95-D788-45D4-9283-872A99D0BA5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57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758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759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E54A-5776-410D-87D4-795EE4C6557A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104876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EE95-D788-45D4-9283-872A99D0BA5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6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04876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76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04876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76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E54A-5776-410D-87D4-795EE4C6557A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EE95-D788-45D4-9283-872A99D0BA5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27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E54A-5776-410D-87D4-795EE4C6557A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1048728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9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EE95-D788-45D4-9283-872A99D0BA5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E54A-5776-410D-87D4-795EE4C6557A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1048582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EE95-D788-45D4-9283-872A99D0BA5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71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772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048773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E54A-5776-410D-87D4-795EE4C6557A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EE95-D788-45D4-9283-872A99D0BA5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41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742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048743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E54A-5776-410D-87D4-795EE4C6557A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104874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EE95-D788-45D4-9283-872A99D0BA5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47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E54A-5776-410D-87D4-795EE4C6557A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104874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EE95-D788-45D4-9283-872A99D0BA5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31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E54A-5776-410D-87D4-795EE4C6557A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104873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EE95-D788-45D4-9283-872A99D0BA5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63F8E54A-5776-410D-87D4-795EE4C6557A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0702EE95-D788-45D4-9283-872A99D0BA5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8486" y="528839"/>
            <a:ext cx="755773" cy="797349"/>
          </a:xfrm>
          <a:prstGeom prst="rect">
            <a:avLst/>
          </a:prstGeom>
        </p:spPr>
      </p:pic>
      <p:pic>
        <p:nvPicPr>
          <p:cNvPr id="2097153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7670" y="814096"/>
            <a:ext cx="633706" cy="516848"/>
          </a:xfrm>
          <a:prstGeom prst="rect">
            <a:avLst/>
          </a:prstGeom>
        </p:spPr>
      </p:pic>
      <p:pic>
        <p:nvPicPr>
          <p:cNvPr id="2097159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31" y="1556902"/>
            <a:ext cx="2269449" cy="4271839"/>
          </a:xfrm>
          <a:prstGeom prst="rect">
            <a:avLst/>
          </a:prstGeom>
        </p:spPr>
      </p:pic>
      <p:sp>
        <p:nvSpPr>
          <p:cNvPr id="1048584" name="TextBox 1048583"/>
          <p:cNvSpPr txBox="1"/>
          <p:nvPr/>
        </p:nvSpPr>
        <p:spPr>
          <a:xfrm>
            <a:off x="2631380" y="3050202"/>
            <a:ext cx="9557599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4000" b="0" dirty="0" err="1">
                <a:solidFill>
                  <a:srgbClr val="000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Ijtimoiy</a:t>
            </a:r>
            <a:r>
              <a:rPr lang="en-US" sz="4000" b="0" dirty="0">
                <a:solidFill>
                  <a:srgbClr val="000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sz="4000" b="0" dirty="0" err="1">
                <a:solidFill>
                  <a:srgbClr val="000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ishning</a:t>
            </a:r>
            <a:r>
              <a:rPr lang="en-US" sz="4000" b="0" dirty="0">
                <a:solidFill>
                  <a:srgbClr val="000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sz="4000" b="0" dirty="0" err="1">
                <a:solidFill>
                  <a:srgbClr val="000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deontologik</a:t>
            </a:r>
            <a:r>
              <a:rPr lang="en-US" sz="4000" b="0" dirty="0">
                <a:solidFill>
                  <a:srgbClr val="000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sz="4000" b="0" dirty="0" err="1">
                <a:solidFill>
                  <a:srgbClr val="000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asoslari</a:t>
            </a:r>
            <a:endParaRPr lang="uz-UZ-#Latn" sz="4000" b="0" dirty="0">
              <a:solidFill>
                <a:srgbClr val="000000"/>
              </a:solidFill>
              <a:effectLst>
                <a:outerShdw blurRad="38100" dist="38100" dir="2700000" algn="br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图片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46" y="1381536"/>
            <a:ext cx="694120" cy="732304"/>
          </a:xfrm>
          <a:prstGeom prst="rect">
            <a:avLst/>
          </a:prstGeom>
        </p:spPr>
      </p:pic>
      <p:pic>
        <p:nvPicPr>
          <p:cNvPr id="2097161" name="图片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2007" y="1085916"/>
            <a:ext cx="724919" cy="591241"/>
          </a:xfrm>
          <a:prstGeom prst="rect">
            <a:avLst/>
          </a:prstGeom>
        </p:spPr>
      </p:pic>
      <p:sp>
        <p:nvSpPr>
          <p:cNvPr id="1048586" name="TextBox 1048585"/>
          <p:cNvSpPr txBox="1"/>
          <p:nvPr/>
        </p:nvSpPr>
        <p:spPr>
          <a:xfrm>
            <a:off x="244466" y="2844786"/>
            <a:ext cx="11129952" cy="1158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rgbClr val="000000"/>
                </a:solidFill>
              </a:rPr>
              <a:t>8.1.Professional ijtimoiy ish va axloqiy tizimida deontologiyaning o'rni va ro'li</a:t>
            </a:r>
            <a:endParaRPr lang="uz-UZ-#Latn" sz="3600" b="1">
              <a:solidFill>
                <a:srgbClr val="000000"/>
              </a:solidFill>
            </a:endParaRPr>
          </a:p>
        </p:txBody>
      </p:sp>
      <p:sp>
        <p:nvSpPr>
          <p:cNvPr id="1048587" name="TextBox 1048586"/>
          <p:cNvSpPr txBox="1"/>
          <p:nvPr/>
        </p:nvSpPr>
        <p:spPr>
          <a:xfrm flipH="1">
            <a:off x="244465" y="4348691"/>
            <a:ext cx="9828357" cy="1158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rgbClr val="000000"/>
                </a:solidFill>
              </a:rPr>
              <a:t>8.2.Kasbiy burch va professional ma'suliyat tushunchalari ularning mazmuni va mohiyati</a:t>
            </a:r>
            <a:endParaRPr lang="uz-UZ-#Latn" sz="3600" b="1">
              <a:solidFill>
                <a:srgbClr val="000000"/>
              </a:solidFill>
            </a:endParaRPr>
          </a:p>
        </p:txBody>
      </p:sp>
      <p:sp>
        <p:nvSpPr>
          <p:cNvPr id="1048825" name="TextBox 1048824"/>
          <p:cNvSpPr txBox="1"/>
          <p:nvPr/>
        </p:nvSpPr>
        <p:spPr>
          <a:xfrm>
            <a:off x="3763377" y="1885051"/>
            <a:ext cx="2677284" cy="7518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rgbClr val="000000"/>
                </a:solidFill>
              </a:rPr>
              <a:t>Reja:</a:t>
            </a:r>
            <a:endParaRPr lang="uz-UZ-#Latn" sz="4400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4199" y="683596"/>
            <a:ext cx="908824" cy="741233"/>
          </a:xfrm>
          <a:prstGeom prst="rect">
            <a:avLst/>
          </a:prstGeom>
        </p:spPr>
      </p:pic>
      <p:pic>
        <p:nvPicPr>
          <p:cNvPr id="2097166" name="图片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4755" y="101753"/>
            <a:ext cx="535759" cy="921394"/>
          </a:xfrm>
          <a:prstGeom prst="rect">
            <a:avLst/>
          </a:prstGeom>
        </p:spPr>
      </p:pic>
      <p:pic>
        <p:nvPicPr>
          <p:cNvPr id="2097167" name="图片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6334" y="863029"/>
            <a:ext cx="1040258" cy="854063"/>
          </a:xfrm>
          <a:prstGeom prst="rect">
            <a:avLst/>
          </a:prstGeom>
        </p:spPr>
      </p:pic>
      <p:sp>
        <p:nvSpPr>
          <p:cNvPr id="1048588" name="TextBox 1048587"/>
          <p:cNvSpPr txBox="1"/>
          <p:nvPr/>
        </p:nvSpPr>
        <p:spPr>
          <a:xfrm>
            <a:off x="903047" y="-1339677"/>
            <a:ext cx="11380721" cy="10566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0000"/>
                </a:solidFill>
              </a:rPr>
              <a:t>1.Professional ijtimoiy ish axloqiy tizimida deontologiyaning ro'li.</a:t>
            </a:r>
            <a:endParaRPr lang="uz-UZ-#Latn" sz="3200" b="1">
              <a:solidFill>
                <a:srgbClr val="000000"/>
              </a:solidFill>
            </a:endParaRPr>
          </a:p>
        </p:txBody>
      </p:sp>
      <p:sp>
        <p:nvSpPr>
          <p:cNvPr id="1048786" name="Прямоугольник 1048785"/>
          <p:cNvSpPr/>
          <p:nvPr/>
        </p:nvSpPr>
        <p:spPr>
          <a:xfrm>
            <a:off x="58610" y="1928870"/>
            <a:ext cx="5657669" cy="4548129"/>
          </a:xfrm>
          <a:prstGeom prst="rect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788" name="TextBox 1048787"/>
          <p:cNvSpPr txBox="1"/>
          <p:nvPr/>
        </p:nvSpPr>
        <p:spPr>
          <a:xfrm>
            <a:off x="69282" y="2171699"/>
            <a:ext cx="5679687" cy="3970318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000000"/>
                </a:solidFill>
                <a:latin typeface="Arial"/>
              </a:rPr>
              <a:t>,,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Deontologiya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"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atamasi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(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grek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tilidan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deonthos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-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bo'lishi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lozim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bo'lgan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)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ilmiy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ilmiy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leksikonga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XII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asrda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ingliz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faylasuf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utilitaristi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Ierimiy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Bentam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(1778-1832)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tomonidan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burch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va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munosib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xulq,harakatlar,ularning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turlari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haqidagi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ta'limotini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belgilash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uchun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kiritilgan</a:t>
            </a:r>
            <a:endParaRPr lang="uz-UZ-#Latn" sz="2800" dirty="0">
              <a:solidFill>
                <a:srgbClr val="000000"/>
              </a:solidFill>
            </a:endParaRPr>
          </a:p>
        </p:txBody>
      </p:sp>
      <p:sp>
        <p:nvSpPr>
          <p:cNvPr id="1048789" name="Прямоугольник 1048788"/>
          <p:cNvSpPr/>
          <p:nvPr/>
        </p:nvSpPr>
        <p:spPr>
          <a:xfrm>
            <a:off x="7342334" y="1917180"/>
            <a:ext cx="4316161" cy="4117859"/>
          </a:xfrm>
          <a:prstGeom prst="rect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791" name="TextBox 1048790"/>
          <p:cNvSpPr txBox="1"/>
          <p:nvPr/>
        </p:nvSpPr>
        <p:spPr>
          <a:xfrm>
            <a:off x="7361726" y="1928869"/>
            <a:ext cx="3804348" cy="3970318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err="1">
                <a:solidFill>
                  <a:srgbClr val="000000"/>
                </a:solidFill>
                <a:latin typeface="Arial"/>
              </a:rPr>
              <a:t>Ierimiy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Bentam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axloqni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o'rganib,u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ko'p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sonli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odamlarning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baxti'faravonligi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va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foydalarini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ta'minlash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maqsadida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inson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xulqini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tartibga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soluvchi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vositaligini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aytadi</a:t>
            </a:r>
            <a:endParaRPr lang="uz-UZ-#Latn" sz="2800" dirty="0">
              <a:solidFill>
                <a:srgbClr val="000000"/>
              </a:solidFill>
            </a:endParaRPr>
          </a:p>
        </p:txBody>
      </p:sp>
      <p:sp>
        <p:nvSpPr>
          <p:cNvPr id="1048801" name="Стрелка: пятиугольник 1048800"/>
          <p:cNvSpPr/>
          <p:nvPr/>
        </p:nvSpPr>
        <p:spPr>
          <a:xfrm>
            <a:off x="5844481" y="3401501"/>
            <a:ext cx="1497852" cy="768119"/>
          </a:xfrm>
          <a:prstGeom prst="homePlate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836" name="TextBox 1048835"/>
          <p:cNvSpPr txBox="1"/>
          <p:nvPr/>
        </p:nvSpPr>
        <p:spPr>
          <a:xfrm>
            <a:off x="0" y="913323"/>
            <a:ext cx="12703013" cy="5740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0000"/>
                </a:solidFill>
              </a:rPr>
              <a:t>8.1.Professional ijtimoiy ish axloqiy tizimida deontologiyaning ro'li.</a:t>
            </a:r>
            <a:endParaRPr lang="uz-UZ-#Latn" sz="3200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矩形 4"/>
          <p:cNvSpPr/>
          <p:nvPr/>
        </p:nvSpPr>
        <p:spPr>
          <a:xfrm>
            <a:off x="0" y="0"/>
            <a:ext cx="12192000" cy="1962150"/>
          </a:xfrm>
          <a:prstGeom prst="rect">
            <a:avLst/>
          </a:prstGeom>
          <a:solidFill>
            <a:srgbClr val="D2D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97171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77" y="428625"/>
            <a:ext cx="755773" cy="797349"/>
          </a:xfrm>
          <a:prstGeom prst="rect">
            <a:avLst/>
          </a:prstGeom>
        </p:spPr>
      </p:pic>
      <p:pic>
        <p:nvPicPr>
          <p:cNvPr id="2097173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6185" y="360094"/>
            <a:ext cx="815057" cy="663078"/>
          </a:xfrm>
          <a:prstGeom prst="rect">
            <a:avLst/>
          </a:prstGeom>
        </p:spPr>
      </p:pic>
      <p:pic>
        <p:nvPicPr>
          <p:cNvPr id="2097175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9308" y="360094"/>
            <a:ext cx="689494" cy="566082"/>
          </a:xfrm>
          <a:prstGeom prst="rect">
            <a:avLst/>
          </a:prstGeom>
        </p:spPr>
      </p:pic>
      <p:sp>
        <p:nvSpPr>
          <p:cNvPr id="1048593" name="矩形 18"/>
          <p:cNvSpPr/>
          <p:nvPr/>
        </p:nvSpPr>
        <p:spPr>
          <a:xfrm>
            <a:off x="3912191" y="-1938275"/>
            <a:ext cx="1206588" cy="1623465"/>
          </a:xfrm>
          <a:prstGeom prst="rect">
            <a:avLst/>
          </a:prstGeom>
          <a:solidFill>
            <a:srgbClr val="214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594" name="矩形 19"/>
          <p:cNvSpPr/>
          <p:nvPr/>
        </p:nvSpPr>
        <p:spPr>
          <a:xfrm>
            <a:off x="5118779" y="-1919350"/>
            <a:ext cx="1206588" cy="1623465"/>
          </a:xfrm>
          <a:prstGeom prst="rect">
            <a:avLst/>
          </a:prstGeom>
          <a:solidFill>
            <a:srgbClr val="566C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595" name="矩形 20"/>
          <p:cNvSpPr/>
          <p:nvPr/>
        </p:nvSpPr>
        <p:spPr>
          <a:xfrm>
            <a:off x="6370540" y="-1938276"/>
            <a:ext cx="1206588" cy="1623465"/>
          </a:xfrm>
          <a:prstGeom prst="rect">
            <a:avLst/>
          </a:prstGeom>
          <a:solidFill>
            <a:srgbClr val="8ED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596" name="矩形 21"/>
          <p:cNvSpPr/>
          <p:nvPr/>
        </p:nvSpPr>
        <p:spPr>
          <a:xfrm>
            <a:off x="2660430" y="-1962395"/>
            <a:ext cx="1206588" cy="1623465"/>
          </a:xfrm>
          <a:prstGeom prst="rect">
            <a:avLst/>
          </a:prstGeom>
          <a:solidFill>
            <a:srgbClr val="121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597" name="椭圆 22"/>
          <p:cNvSpPr/>
          <p:nvPr/>
        </p:nvSpPr>
        <p:spPr>
          <a:xfrm>
            <a:off x="773996" y="3845465"/>
            <a:ext cx="425450" cy="423863"/>
          </a:xfrm>
          <a:prstGeom prst="ellipse">
            <a:avLst/>
          </a:prstGeom>
          <a:solidFill>
            <a:srgbClr val="214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/>
          </a:p>
        </p:txBody>
      </p:sp>
      <p:sp>
        <p:nvSpPr>
          <p:cNvPr id="1048598" name="椭圆 23"/>
          <p:cNvSpPr/>
          <p:nvPr/>
        </p:nvSpPr>
        <p:spPr>
          <a:xfrm>
            <a:off x="2009071" y="5677440"/>
            <a:ext cx="280988" cy="280988"/>
          </a:xfrm>
          <a:prstGeom prst="ellipse">
            <a:avLst/>
          </a:prstGeom>
          <a:solidFill>
            <a:srgbClr val="566C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/>
          </a:p>
        </p:txBody>
      </p:sp>
      <p:sp>
        <p:nvSpPr>
          <p:cNvPr id="1048599" name="椭圆 26"/>
          <p:cNvSpPr/>
          <p:nvPr/>
        </p:nvSpPr>
        <p:spPr>
          <a:xfrm>
            <a:off x="6436609" y="5594890"/>
            <a:ext cx="301625" cy="301625"/>
          </a:xfrm>
          <a:prstGeom prst="ellipse">
            <a:avLst/>
          </a:prstGeom>
          <a:solidFill>
            <a:srgbClr val="121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/>
          </a:p>
        </p:txBody>
      </p:sp>
      <p:sp>
        <p:nvSpPr>
          <p:cNvPr id="1048600" name="TextBox 1048599"/>
          <p:cNvSpPr txBox="1"/>
          <p:nvPr/>
        </p:nvSpPr>
        <p:spPr>
          <a:xfrm>
            <a:off x="986721" y="2390775"/>
            <a:ext cx="10043451" cy="13487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Deontologiya majburiyatlar va axloqiy qoidalar bilan harakat qilash huquqini belgilab beruvchi axloqiy va ma'naviy nazariyalardan iborat bo'lgan ta'limotidir.</a:t>
            </a:r>
            <a:endParaRPr lang="uz-UZ-#Latn" sz="2800">
              <a:solidFill>
                <a:srgbClr val="000000"/>
              </a:solidFill>
            </a:endParaRPr>
          </a:p>
        </p:txBody>
      </p:sp>
      <p:sp>
        <p:nvSpPr>
          <p:cNvPr id="1048601" name="TextBox 1048600"/>
          <p:cNvSpPr txBox="1"/>
          <p:nvPr/>
        </p:nvSpPr>
        <p:spPr>
          <a:xfrm>
            <a:off x="1995818" y="4266613"/>
            <a:ext cx="8200363" cy="5105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000000"/>
                </a:solidFill>
              </a:rPr>
              <a:t>Deontologiyaga qarshi turadigan nazariyalar :</a:t>
            </a:r>
            <a:endParaRPr lang="uz-UZ-#Latn" sz="2800" b="1">
              <a:solidFill>
                <a:srgbClr val="000000"/>
              </a:solidFill>
            </a:endParaRPr>
          </a:p>
        </p:txBody>
      </p:sp>
      <p:sp>
        <p:nvSpPr>
          <p:cNvPr id="1048602" name="Прямоугольник 1048601"/>
          <p:cNvSpPr/>
          <p:nvPr/>
        </p:nvSpPr>
        <p:spPr>
          <a:xfrm flipV="1">
            <a:off x="1214226" y="4803900"/>
            <a:ext cx="3149446" cy="2630882"/>
          </a:xfrm>
          <a:prstGeom prst="rect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603" name="Прямоугольник 1048602"/>
          <p:cNvSpPr/>
          <p:nvPr/>
        </p:nvSpPr>
        <p:spPr>
          <a:xfrm>
            <a:off x="6325367" y="4803900"/>
            <a:ext cx="3048000" cy="3048000"/>
          </a:xfrm>
          <a:prstGeom prst="rect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604" name="TextBox 1048603"/>
          <p:cNvSpPr txBox="1"/>
          <p:nvPr/>
        </p:nvSpPr>
        <p:spPr>
          <a:xfrm>
            <a:off x="1199735" y="5745702"/>
            <a:ext cx="3163936" cy="51054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rgbClr val="000000"/>
                </a:solidFill>
                <a:latin typeface="Arial"/>
              </a:rPr>
              <a:t>Konseksvensializ</a:t>
            </a:r>
            <a:endParaRPr lang="uz-UZ-#Latn" sz="2800" b="1">
              <a:solidFill>
                <a:srgbClr val="000000"/>
              </a:solidFill>
            </a:endParaRPr>
          </a:p>
        </p:txBody>
      </p:sp>
      <p:sp>
        <p:nvSpPr>
          <p:cNvPr id="1048605" name="TextBox 1048604"/>
          <p:cNvSpPr txBox="1"/>
          <p:nvPr/>
        </p:nvSpPr>
        <p:spPr>
          <a:xfrm>
            <a:off x="6634079" y="5742877"/>
            <a:ext cx="3562102" cy="51054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rgbClr val="000000"/>
                </a:solidFill>
                <a:latin typeface="Arial"/>
              </a:rPr>
              <a:t>Teologik</a:t>
            </a:r>
            <a:endParaRPr lang="uz-UZ-#Latn" sz="2800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8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85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85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48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8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7" grpId="0" animBg="1"/>
      <p:bldP spid="1048598" grpId="0" animBg="1"/>
      <p:bldP spid="104859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矩形 4"/>
          <p:cNvSpPr/>
          <p:nvPr/>
        </p:nvSpPr>
        <p:spPr>
          <a:xfrm>
            <a:off x="0" y="0"/>
            <a:ext cx="12192000" cy="1962150"/>
          </a:xfrm>
          <a:prstGeom prst="rect">
            <a:avLst/>
          </a:prstGeom>
          <a:solidFill>
            <a:srgbClr val="D2D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97178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77" y="428625"/>
            <a:ext cx="755773" cy="797349"/>
          </a:xfrm>
          <a:prstGeom prst="rect">
            <a:avLst/>
          </a:prstGeom>
        </p:spPr>
      </p:pic>
      <p:pic>
        <p:nvPicPr>
          <p:cNvPr id="2097180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6185" y="360094"/>
            <a:ext cx="815057" cy="663078"/>
          </a:xfrm>
          <a:prstGeom prst="rect">
            <a:avLst/>
          </a:prstGeom>
        </p:spPr>
      </p:pic>
      <p:pic>
        <p:nvPicPr>
          <p:cNvPr id="2097182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9308" y="360094"/>
            <a:ext cx="689494" cy="566082"/>
          </a:xfrm>
          <a:prstGeom prst="rect">
            <a:avLst/>
          </a:prstGeom>
        </p:spPr>
      </p:pic>
      <p:sp>
        <p:nvSpPr>
          <p:cNvPr id="1048608" name="矩形 18"/>
          <p:cNvSpPr/>
          <p:nvPr/>
        </p:nvSpPr>
        <p:spPr>
          <a:xfrm>
            <a:off x="3912191" y="-1938275"/>
            <a:ext cx="1206588" cy="1623465"/>
          </a:xfrm>
          <a:prstGeom prst="rect">
            <a:avLst/>
          </a:prstGeom>
          <a:solidFill>
            <a:srgbClr val="214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09" name="矩形 19"/>
          <p:cNvSpPr/>
          <p:nvPr/>
        </p:nvSpPr>
        <p:spPr>
          <a:xfrm>
            <a:off x="5118779" y="-1919350"/>
            <a:ext cx="1206588" cy="1623465"/>
          </a:xfrm>
          <a:prstGeom prst="rect">
            <a:avLst/>
          </a:prstGeom>
          <a:solidFill>
            <a:srgbClr val="566C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10" name="矩形 20"/>
          <p:cNvSpPr/>
          <p:nvPr/>
        </p:nvSpPr>
        <p:spPr>
          <a:xfrm>
            <a:off x="6370540" y="-1938276"/>
            <a:ext cx="1206588" cy="1623465"/>
          </a:xfrm>
          <a:prstGeom prst="rect">
            <a:avLst/>
          </a:prstGeom>
          <a:solidFill>
            <a:srgbClr val="8ED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11" name="矩形 21"/>
          <p:cNvSpPr/>
          <p:nvPr/>
        </p:nvSpPr>
        <p:spPr>
          <a:xfrm>
            <a:off x="2660430" y="-1962395"/>
            <a:ext cx="1206588" cy="1623465"/>
          </a:xfrm>
          <a:prstGeom prst="rect">
            <a:avLst/>
          </a:prstGeom>
          <a:solidFill>
            <a:srgbClr val="121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795" name="Прямоугольник 1048794"/>
          <p:cNvSpPr/>
          <p:nvPr/>
        </p:nvSpPr>
        <p:spPr>
          <a:xfrm>
            <a:off x="6973834" y="3283687"/>
            <a:ext cx="4304076" cy="3048000"/>
          </a:xfrm>
          <a:prstGeom prst="rect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797" name="TextBox 1048796"/>
          <p:cNvSpPr txBox="1"/>
          <p:nvPr/>
        </p:nvSpPr>
        <p:spPr>
          <a:xfrm>
            <a:off x="7160442" y="3545560"/>
            <a:ext cx="3930861" cy="1767839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>
                <a:solidFill>
                  <a:srgbClr val="000000"/>
                </a:solidFill>
                <a:latin typeface="Arial"/>
              </a:rPr>
              <a:t>Deontologiya lug'aviy jihatdan ,,majburiyat haqidagi fan" degan ma'noni anglatadi.</a:t>
            </a:r>
            <a:endParaRPr lang="uz-UZ-#Latn" sz="2800">
              <a:solidFill>
                <a:srgbClr val="000000"/>
              </a:solidFill>
            </a:endParaRPr>
          </a:p>
        </p:txBody>
      </p:sp>
      <p:sp>
        <p:nvSpPr>
          <p:cNvPr id="1048799" name="TextBox 1048798"/>
          <p:cNvSpPr txBox="1"/>
          <p:nvPr/>
        </p:nvSpPr>
        <p:spPr>
          <a:xfrm>
            <a:off x="6973834" y="5313398"/>
            <a:ext cx="5843781" cy="51054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>
                <a:solidFill>
                  <a:srgbClr val="000000"/>
                </a:solidFill>
                <a:latin typeface="Arial"/>
              </a:rPr>
              <a:t>Deontologiya -bu ahloqdir.</a:t>
            </a:r>
            <a:endParaRPr lang="uz-UZ-#Latn" sz="2800">
              <a:solidFill>
                <a:srgbClr val="000000"/>
              </a:solidFill>
            </a:endParaRPr>
          </a:p>
        </p:txBody>
      </p:sp>
      <p:sp>
        <p:nvSpPr>
          <p:cNvPr id="1048827" name="Овал 1048826"/>
          <p:cNvSpPr/>
          <p:nvPr/>
        </p:nvSpPr>
        <p:spPr>
          <a:xfrm>
            <a:off x="130674" y="1827523"/>
            <a:ext cx="5831148" cy="5232301"/>
          </a:xfrm>
          <a:prstGeom prst="ellipse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829" name="TextBox 1048828"/>
          <p:cNvSpPr txBox="1"/>
          <p:nvPr/>
        </p:nvSpPr>
        <p:spPr>
          <a:xfrm>
            <a:off x="961898" y="2497809"/>
            <a:ext cx="4603652" cy="440120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err="1">
                <a:solidFill>
                  <a:srgbClr val="000000"/>
                </a:solidFill>
                <a:latin typeface="Arial"/>
              </a:rPr>
              <a:t>Deontologiya-faqatgina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diniy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e'tiqodli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kishilarning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o'z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diniy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majburiyatlariga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nisbatan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xulqini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emas,balki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har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qanday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shaxs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yoki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guruhning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munosib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xulqi,faoliyatni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va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harakatlari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haqidagi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ta'limotni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belgilash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uchun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qo'llana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boshladi</a:t>
            </a:r>
            <a:endParaRPr lang="uz-UZ-#Latn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矩形 4"/>
          <p:cNvSpPr/>
          <p:nvPr/>
        </p:nvSpPr>
        <p:spPr>
          <a:xfrm>
            <a:off x="0" y="0"/>
            <a:ext cx="12192000" cy="1962150"/>
          </a:xfrm>
          <a:prstGeom prst="rect">
            <a:avLst/>
          </a:prstGeom>
          <a:solidFill>
            <a:srgbClr val="D2D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97185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77" y="428625"/>
            <a:ext cx="755773" cy="797349"/>
          </a:xfrm>
          <a:prstGeom prst="rect">
            <a:avLst/>
          </a:prstGeom>
        </p:spPr>
      </p:pic>
      <p:pic>
        <p:nvPicPr>
          <p:cNvPr id="2097187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6185" y="360094"/>
            <a:ext cx="815057" cy="663078"/>
          </a:xfrm>
          <a:prstGeom prst="rect">
            <a:avLst/>
          </a:prstGeom>
        </p:spPr>
      </p:pic>
      <p:pic>
        <p:nvPicPr>
          <p:cNvPr id="2097189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9308" y="360094"/>
            <a:ext cx="689494" cy="566082"/>
          </a:xfrm>
          <a:prstGeom prst="rect">
            <a:avLst/>
          </a:prstGeom>
        </p:spPr>
      </p:pic>
      <p:sp>
        <p:nvSpPr>
          <p:cNvPr id="1048617" name="矩形 18"/>
          <p:cNvSpPr/>
          <p:nvPr/>
        </p:nvSpPr>
        <p:spPr>
          <a:xfrm>
            <a:off x="3912191" y="-1938275"/>
            <a:ext cx="1206588" cy="1623465"/>
          </a:xfrm>
          <a:prstGeom prst="rect">
            <a:avLst/>
          </a:prstGeom>
          <a:solidFill>
            <a:srgbClr val="214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18" name="矩形 19"/>
          <p:cNvSpPr/>
          <p:nvPr/>
        </p:nvSpPr>
        <p:spPr>
          <a:xfrm>
            <a:off x="5118779" y="-1919350"/>
            <a:ext cx="1206588" cy="1623465"/>
          </a:xfrm>
          <a:prstGeom prst="rect">
            <a:avLst/>
          </a:prstGeom>
          <a:solidFill>
            <a:srgbClr val="566C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19" name="矩形 20"/>
          <p:cNvSpPr/>
          <p:nvPr/>
        </p:nvSpPr>
        <p:spPr>
          <a:xfrm>
            <a:off x="6370540" y="-1938276"/>
            <a:ext cx="1206588" cy="1623465"/>
          </a:xfrm>
          <a:prstGeom prst="rect">
            <a:avLst/>
          </a:prstGeom>
          <a:solidFill>
            <a:srgbClr val="8ED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20" name="矩形 21"/>
          <p:cNvSpPr/>
          <p:nvPr/>
        </p:nvSpPr>
        <p:spPr>
          <a:xfrm>
            <a:off x="2660430" y="-1962395"/>
            <a:ext cx="1206588" cy="1623465"/>
          </a:xfrm>
          <a:prstGeom prst="rect">
            <a:avLst/>
          </a:prstGeom>
          <a:solidFill>
            <a:srgbClr val="121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21" name="Freeform 46"/>
          <p:cNvSpPr>
            <a:spLocks noEditPoints="1"/>
          </p:cNvSpPr>
          <p:nvPr/>
        </p:nvSpPr>
        <p:spPr bwMode="auto">
          <a:xfrm>
            <a:off x="3696892" y="3597380"/>
            <a:ext cx="531434" cy="531434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048622" name="Freeform 46"/>
          <p:cNvSpPr>
            <a:spLocks noEditPoints="1"/>
          </p:cNvSpPr>
          <p:nvPr/>
        </p:nvSpPr>
        <p:spPr bwMode="auto">
          <a:xfrm>
            <a:off x="3696892" y="5115020"/>
            <a:ext cx="531434" cy="531434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048623" name="Прямоугольник 1048622"/>
          <p:cNvSpPr/>
          <p:nvPr/>
        </p:nvSpPr>
        <p:spPr>
          <a:xfrm>
            <a:off x="208791" y="2323958"/>
            <a:ext cx="6805968" cy="4182521"/>
          </a:xfrm>
          <a:prstGeom prst="rect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626" name="TextBox 1048625"/>
          <p:cNvSpPr txBox="1"/>
          <p:nvPr/>
        </p:nvSpPr>
        <p:spPr>
          <a:xfrm>
            <a:off x="329125" y="2472776"/>
            <a:ext cx="6047129" cy="3970318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err="1">
                <a:solidFill>
                  <a:srgbClr val="000000"/>
                </a:solidFill>
                <a:latin typeface="Arial"/>
              </a:rPr>
              <a:t>Deontologiy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ijtimoiy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xodim,ijtimoiy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xizmat,kasbiy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guruhning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jamiyat,davlat,kasbiy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ijtimoiy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faoliyatning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o'ziga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xos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turi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va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alohida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ijtimoiy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insitut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sifatidagi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ijtimoiy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ish,hamkasblar,mijozlar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va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o'z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oldidagi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burchi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haqidagi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ma'nolar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me'yorlar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qarashlar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va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yo'riqnomalar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tizimini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aks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ettiradi</a:t>
            </a:r>
            <a:endParaRPr lang="uz-UZ-#Latn" sz="2800" dirty="0">
              <a:solidFill>
                <a:srgbClr val="000000"/>
              </a:solidFill>
            </a:endParaRPr>
          </a:p>
        </p:txBody>
      </p:sp>
      <p:sp>
        <p:nvSpPr>
          <p:cNvPr id="1048830" name="Овал 1048829"/>
          <p:cNvSpPr/>
          <p:nvPr/>
        </p:nvSpPr>
        <p:spPr>
          <a:xfrm>
            <a:off x="7577127" y="2146758"/>
            <a:ext cx="4758083" cy="4100861"/>
          </a:xfrm>
          <a:prstGeom prst="ellipse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832" name="TextBox 1048831"/>
          <p:cNvSpPr txBox="1"/>
          <p:nvPr/>
        </p:nvSpPr>
        <p:spPr>
          <a:xfrm>
            <a:off x="8251245" y="2636563"/>
            <a:ext cx="3777557" cy="3108543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err="1">
                <a:solidFill>
                  <a:srgbClr val="000000"/>
                </a:solidFill>
                <a:latin typeface="Arial"/>
              </a:rPr>
              <a:t>Deontologiyaning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har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qanday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axloqiy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ta'limoti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kasbiy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axloqiy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ta'limotidagi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o'rni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va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ro'li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inson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mohiyatidan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kelib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chiqadi</a:t>
            </a:r>
            <a:endParaRPr lang="uz-UZ-#Latn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矩形 4"/>
          <p:cNvSpPr/>
          <p:nvPr/>
        </p:nvSpPr>
        <p:spPr>
          <a:xfrm>
            <a:off x="0" y="0"/>
            <a:ext cx="12192000" cy="1962150"/>
          </a:xfrm>
          <a:prstGeom prst="rect">
            <a:avLst/>
          </a:prstGeom>
          <a:solidFill>
            <a:srgbClr val="D2D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97192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77" y="428625"/>
            <a:ext cx="755773" cy="797349"/>
          </a:xfrm>
          <a:prstGeom prst="rect">
            <a:avLst/>
          </a:prstGeom>
        </p:spPr>
      </p:pic>
      <p:pic>
        <p:nvPicPr>
          <p:cNvPr id="2097194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6185" y="360094"/>
            <a:ext cx="815057" cy="663078"/>
          </a:xfrm>
          <a:prstGeom prst="rect">
            <a:avLst/>
          </a:prstGeom>
        </p:spPr>
      </p:pic>
      <p:pic>
        <p:nvPicPr>
          <p:cNvPr id="2097196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9308" y="360094"/>
            <a:ext cx="689494" cy="566082"/>
          </a:xfrm>
          <a:prstGeom prst="rect">
            <a:avLst/>
          </a:prstGeom>
        </p:spPr>
      </p:pic>
      <p:sp>
        <p:nvSpPr>
          <p:cNvPr id="1048629" name="矩形 18"/>
          <p:cNvSpPr/>
          <p:nvPr/>
        </p:nvSpPr>
        <p:spPr>
          <a:xfrm>
            <a:off x="3912191" y="-1938275"/>
            <a:ext cx="1206588" cy="1623465"/>
          </a:xfrm>
          <a:prstGeom prst="rect">
            <a:avLst/>
          </a:prstGeom>
          <a:solidFill>
            <a:srgbClr val="214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30" name="矩形 19"/>
          <p:cNvSpPr/>
          <p:nvPr/>
        </p:nvSpPr>
        <p:spPr>
          <a:xfrm>
            <a:off x="5118779" y="-1919350"/>
            <a:ext cx="1206588" cy="1623465"/>
          </a:xfrm>
          <a:prstGeom prst="rect">
            <a:avLst/>
          </a:prstGeom>
          <a:solidFill>
            <a:srgbClr val="566C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31" name="矩形 21"/>
          <p:cNvSpPr/>
          <p:nvPr/>
        </p:nvSpPr>
        <p:spPr>
          <a:xfrm>
            <a:off x="2660430" y="-1962395"/>
            <a:ext cx="1206588" cy="1623465"/>
          </a:xfrm>
          <a:prstGeom prst="rect">
            <a:avLst/>
          </a:prstGeom>
          <a:solidFill>
            <a:srgbClr val="121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Group 34"/>
          <p:cNvGrpSpPr/>
          <p:nvPr/>
        </p:nvGrpSpPr>
        <p:grpSpPr>
          <a:xfrm>
            <a:off x="10653331" y="2531033"/>
            <a:ext cx="905621" cy="666600"/>
            <a:chOff x="3937000" y="1643063"/>
            <a:chExt cx="541338" cy="398463"/>
          </a:xfrm>
          <a:solidFill>
            <a:schemeClr val="bg1">
              <a:lumMod val="85000"/>
            </a:schemeClr>
          </a:solidFill>
        </p:grpSpPr>
        <p:sp>
          <p:nvSpPr>
            <p:cNvPr id="1048632" name="Freeform 18"/>
            <p:cNvSpPr>
              <a:spLocks noEditPoints="1"/>
            </p:cNvSpPr>
            <p:nvPr/>
          </p:nvSpPr>
          <p:spPr bwMode="auto">
            <a:xfrm>
              <a:off x="3952875" y="1643063"/>
              <a:ext cx="514350" cy="315913"/>
            </a:xfrm>
            <a:custGeom>
              <a:avLst/>
              <a:gdLst>
                <a:gd name="T0" fmla="*/ 324 w 324"/>
                <a:gd name="T1" fmla="*/ 0 h 199"/>
                <a:gd name="T2" fmla="*/ 0 w 324"/>
                <a:gd name="T3" fmla="*/ 0 h 199"/>
                <a:gd name="T4" fmla="*/ 0 w 324"/>
                <a:gd name="T5" fmla="*/ 199 h 199"/>
                <a:gd name="T6" fmla="*/ 324 w 324"/>
                <a:gd name="T7" fmla="*/ 199 h 199"/>
                <a:gd name="T8" fmla="*/ 324 w 324"/>
                <a:gd name="T9" fmla="*/ 0 h 199"/>
                <a:gd name="T10" fmla="*/ 310 w 324"/>
                <a:gd name="T11" fmla="*/ 182 h 199"/>
                <a:gd name="T12" fmla="*/ 14 w 324"/>
                <a:gd name="T13" fmla="*/ 182 h 199"/>
                <a:gd name="T14" fmla="*/ 14 w 324"/>
                <a:gd name="T15" fmla="*/ 14 h 199"/>
                <a:gd name="T16" fmla="*/ 310 w 324"/>
                <a:gd name="T17" fmla="*/ 14 h 199"/>
                <a:gd name="T18" fmla="*/ 310 w 324"/>
                <a:gd name="T19" fmla="*/ 18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4" h="199">
                  <a:moveTo>
                    <a:pt x="324" y="0"/>
                  </a:moveTo>
                  <a:lnTo>
                    <a:pt x="0" y="0"/>
                  </a:lnTo>
                  <a:lnTo>
                    <a:pt x="0" y="199"/>
                  </a:lnTo>
                  <a:lnTo>
                    <a:pt x="324" y="199"/>
                  </a:lnTo>
                  <a:lnTo>
                    <a:pt x="324" y="0"/>
                  </a:lnTo>
                  <a:close/>
                  <a:moveTo>
                    <a:pt x="310" y="182"/>
                  </a:moveTo>
                  <a:lnTo>
                    <a:pt x="14" y="182"/>
                  </a:lnTo>
                  <a:lnTo>
                    <a:pt x="14" y="14"/>
                  </a:lnTo>
                  <a:lnTo>
                    <a:pt x="310" y="14"/>
                  </a:lnTo>
                  <a:lnTo>
                    <a:pt x="310" y="1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48633" name="Freeform 19"/>
            <p:cNvSpPr/>
            <p:nvPr/>
          </p:nvSpPr>
          <p:spPr bwMode="auto">
            <a:xfrm>
              <a:off x="3937000" y="1973263"/>
              <a:ext cx="541338" cy="68263"/>
            </a:xfrm>
            <a:custGeom>
              <a:avLst/>
              <a:gdLst>
                <a:gd name="T0" fmla="*/ 341 w 341"/>
                <a:gd name="T1" fmla="*/ 26 h 43"/>
                <a:gd name="T2" fmla="*/ 334 w 341"/>
                <a:gd name="T3" fmla="*/ 0 h 43"/>
                <a:gd name="T4" fmla="*/ 7 w 341"/>
                <a:gd name="T5" fmla="*/ 0 h 43"/>
                <a:gd name="T6" fmla="*/ 0 w 341"/>
                <a:gd name="T7" fmla="*/ 26 h 43"/>
                <a:gd name="T8" fmla="*/ 0 w 341"/>
                <a:gd name="T9" fmla="*/ 26 h 43"/>
                <a:gd name="T10" fmla="*/ 0 w 341"/>
                <a:gd name="T11" fmla="*/ 43 h 43"/>
                <a:gd name="T12" fmla="*/ 341 w 341"/>
                <a:gd name="T13" fmla="*/ 43 h 43"/>
                <a:gd name="T14" fmla="*/ 341 w 341"/>
                <a:gd name="T15" fmla="*/ 26 h 43"/>
                <a:gd name="T16" fmla="*/ 341 w 341"/>
                <a:gd name="T17" fmla="*/ 2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1" h="43">
                  <a:moveTo>
                    <a:pt x="341" y="26"/>
                  </a:moveTo>
                  <a:lnTo>
                    <a:pt x="334" y="0"/>
                  </a:lnTo>
                  <a:lnTo>
                    <a:pt x="7" y="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43"/>
                  </a:lnTo>
                  <a:lnTo>
                    <a:pt x="341" y="43"/>
                  </a:lnTo>
                  <a:lnTo>
                    <a:pt x="341" y="26"/>
                  </a:lnTo>
                  <a:lnTo>
                    <a:pt x="341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39" name="Group 49"/>
          <p:cNvGrpSpPr/>
          <p:nvPr/>
        </p:nvGrpSpPr>
        <p:grpSpPr>
          <a:xfrm>
            <a:off x="10634740" y="4749300"/>
            <a:ext cx="905621" cy="666600"/>
            <a:chOff x="3937000" y="1643063"/>
            <a:chExt cx="541338" cy="398463"/>
          </a:xfrm>
          <a:solidFill>
            <a:schemeClr val="bg1">
              <a:lumMod val="85000"/>
            </a:schemeClr>
          </a:solidFill>
        </p:grpSpPr>
        <p:sp>
          <p:nvSpPr>
            <p:cNvPr id="1048634" name="Freeform 18"/>
            <p:cNvSpPr>
              <a:spLocks noEditPoints="1"/>
            </p:cNvSpPr>
            <p:nvPr/>
          </p:nvSpPr>
          <p:spPr bwMode="auto">
            <a:xfrm>
              <a:off x="3952875" y="1643063"/>
              <a:ext cx="514350" cy="315913"/>
            </a:xfrm>
            <a:custGeom>
              <a:avLst/>
              <a:gdLst>
                <a:gd name="T0" fmla="*/ 324 w 324"/>
                <a:gd name="T1" fmla="*/ 0 h 199"/>
                <a:gd name="T2" fmla="*/ 0 w 324"/>
                <a:gd name="T3" fmla="*/ 0 h 199"/>
                <a:gd name="T4" fmla="*/ 0 w 324"/>
                <a:gd name="T5" fmla="*/ 199 h 199"/>
                <a:gd name="T6" fmla="*/ 324 w 324"/>
                <a:gd name="T7" fmla="*/ 199 h 199"/>
                <a:gd name="T8" fmla="*/ 324 w 324"/>
                <a:gd name="T9" fmla="*/ 0 h 199"/>
                <a:gd name="T10" fmla="*/ 310 w 324"/>
                <a:gd name="T11" fmla="*/ 182 h 199"/>
                <a:gd name="T12" fmla="*/ 14 w 324"/>
                <a:gd name="T13" fmla="*/ 182 h 199"/>
                <a:gd name="T14" fmla="*/ 14 w 324"/>
                <a:gd name="T15" fmla="*/ 14 h 199"/>
                <a:gd name="T16" fmla="*/ 310 w 324"/>
                <a:gd name="T17" fmla="*/ 14 h 199"/>
                <a:gd name="T18" fmla="*/ 310 w 324"/>
                <a:gd name="T19" fmla="*/ 18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4" h="199">
                  <a:moveTo>
                    <a:pt x="324" y="0"/>
                  </a:moveTo>
                  <a:lnTo>
                    <a:pt x="0" y="0"/>
                  </a:lnTo>
                  <a:lnTo>
                    <a:pt x="0" y="199"/>
                  </a:lnTo>
                  <a:lnTo>
                    <a:pt x="324" y="199"/>
                  </a:lnTo>
                  <a:lnTo>
                    <a:pt x="324" y="0"/>
                  </a:lnTo>
                  <a:close/>
                  <a:moveTo>
                    <a:pt x="310" y="182"/>
                  </a:moveTo>
                  <a:lnTo>
                    <a:pt x="14" y="182"/>
                  </a:lnTo>
                  <a:lnTo>
                    <a:pt x="14" y="14"/>
                  </a:lnTo>
                  <a:lnTo>
                    <a:pt x="310" y="14"/>
                  </a:lnTo>
                  <a:lnTo>
                    <a:pt x="310" y="1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48635" name="Freeform 19"/>
            <p:cNvSpPr/>
            <p:nvPr/>
          </p:nvSpPr>
          <p:spPr bwMode="auto">
            <a:xfrm>
              <a:off x="3937000" y="1973263"/>
              <a:ext cx="541338" cy="68263"/>
            </a:xfrm>
            <a:custGeom>
              <a:avLst/>
              <a:gdLst>
                <a:gd name="T0" fmla="*/ 341 w 341"/>
                <a:gd name="T1" fmla="*/ 26 h 43"/>
                <a:gd name="T2" fmla="*/ 334 w 341"/>
                <a:gd name="T3" fmla="*/ 0 h 43"/>
                <a:gd name="T4" fmla="*/ 7 w 341"/>
                <a:gd name="T5" fmla="*/ 0 h 43"/>
                <a:gd name="T6" fmla="*/ 0 w 341"/>
                <a:gd name="T7" fmla="*/ 26 h 43"/>
                <a:gd name="T8" fmla="*/ 0 w 341"/>
                <a:gd name="T9" fmla="*/ 26 h 43"/>
                <a:gd name="T10" fmla="*/ 0 w 341"/>
                <a:gd name="T11" fmla="*/ 43 h 43"/>
                <a:gd name="T12" fmla="*/ 341 w 341"/>
                <a:gd name="T13" fmla="*/ 43 h 43"/>
                <a:gd name="T14" fmla="*/ 341 w 341"/>
                <a:gd name="T15" fmla="*/ 26 h 43"/>
                <a:gd name="T16" fmla="*/ 341 w 341"/>
                <a:gd name="T17" fmla="*/ 2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1" h="43">
                  <a:moveTo>
                    <a:pt x="341" y="26"/>
                  </a:moveTo>
                  <a:lnTo>
                    <a:pt x="334" y="0"/>
                  </a:lnTo>
                  <a:lnTo>
                    <a:pt x="7" y="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43"/>
                  </a:lnTo>
                  <a:lnTo>
                    <a:pt x="341" y="43"/>
                  </a:lnTo>
                  <a:lnTo>
                    <a:pt x="341" y="26"/>
                  </a:lnTo>
                  <a:lnTo>
                    <a:pt x="341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1048636" name="Прямоугольник 1048635"/>
          <p:cNvSpPr/>
          <p:nvPr/>
        </p:nvSpPr>
        <p:spPr>
          <a:xfrm>
            <a:off x="186057" y="1962149"/>
            <a:ext cx="4695879" cy="3048000"/>
          </a:xfrm>
          <a:prstGeom prst="rect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637" name="TextBox 1048636"/>
          <p:cNvSpPr txBox="1"/>
          <p:nvPr/>
        </p:nvSpPr>
        <p:spPr>
          <a:xfrm>
            <a:off x="444749" y="1985009"/>
            <a:ext cx="4178494" cy="3108543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err="1">
                <a:solidFill>
                  <a:srgbClr val="000000"/>
                </a:solidFill>
                <a:latin typeface="Arial"/>
              </a:rPr>
              <a:t>Deontologiya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axloqdan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farqli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ravishda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bilimlardagi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kamchiliklarni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shaxs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tajribasini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to'ldirmaydi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balki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imperativ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ravishda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harakatlarni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taqdim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etadi</a:t>
            </a:r>
            <a:endParaRPr lang="uz-UZ-#Latn" sz="2800" dirty="0">
              <a:solidFill>
                <a:srgbClr val="000000"/>
              </a:solidFill>
            </a:endParaRPr>
          </a:p>
        </p:txBody>
      </p:sp>
      <p:sp>
        <p:nvSpPr>
          <p:cNvPr id="1048638" name="Прямоугольник 1048637"/>
          <p:cNvSpPr/>
          <p:nvPr/>
        </p:nvSpPr>
        <p:spPr>
          <a:xfrm>
            <a:off x="6370539" y="3891899"/>
            <a:ext cx="5087682" cy="3048000"/>
          </a:xfrm>
          <a:prstGeom prst="rect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639" name="TextBox 1048638"/>
          <p:cNvSpPr txBox="1"/>
          <p:nvPr/>
        </p:nvSpPr>
        <p:spPr>
          <a:xfrm>
            <a:off x="6492217" y="4112880"/>
            <a:ext cx="4599317" cy="260604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>
                <a:solidFill>
                  <a:srgbClr val="000000"/>
                </a:solidFill>
                <a:latin typeface="Arial"/>
              </a:rPr>
              <a:t>Deontologiya axloqdan farqli ravishda bilimlardagi kamchiliklarni shaxs tajribasini to'ldirmaydi balki imperativ ravishda harakatlarni taqdim etadi.</a:t>
            </a:r>
            <a:endParaRPr lang="uz-UZ-#Latn" sz="2800">
              <a:solidFill>
                <a:srgbClr val="000000"/>
              </a:solidFill>
            </a:endParaRPr>
          </a:p>
        </p:txBody>
      </p:sp>
      <p:sp>
        <p:nvSpPr>
          <p:cNvPr id="1048804" name="Стрелка: изогнутая влево 1048803"/>
          <p:cNvSpPr/>
          <p:nvPr/>
        </p:nvSpPr>
        <p:spPr>
          <a:xfrm>
            <a:off x="5632682" y="2137666"/>
            <a:ext cx="1823267" cy="1775006"/>
          </a:xfrm>
          <a:prstGeom prst="curvedLeftArrow">
            <a:avLst/>
          </a:prstGeom>
          <a:solidFill>
            <a:srgbClr val="E1793C"/>
          </a:solidFill>
        </p:spPr>
        <p:txBody>
          <a:bodyPr anchor="ctr"/>
          <a:lstStyle/>
          <a:p>
            <a:pPr algn="ctr"/>
            <a:endParaRPr lang="uz-UZ-#Lat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50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4199" y="683596"/>
            <a:ext cx="908824" cy="741233"/>
          </a:xfrm>
          <a:prstGeom prst="rect">
            <a:avLst/>
          </a:prstGeom>
        </p:spPr>
      </p:pic>
      <p:pic>
        <p:nvPicPr>
          <p:cNvPr id="2097199" name="图片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9481" y="256564"/>
            <a:ext cx="1040258" cy="854063"/>
          </a:xfrm>
          <a:prstGeom prst="rect">
            <a:avLst/>
          </a:prstGeom>
        </p:spPr>
      </p:pic>
      <p:sp>
        <p:nvSpPr>
          <p:cNvPr id="1048817" name="Облачко с текстом: овальное 1048816"/>
          <p:cNvSpPr/>
          <p:nvPr/>
        </p:nvSpPr>
        <p:spPr>
          <a:xfrm flipH="1">
            <a:off x="267028" y="656115"/>
            <a:ext cx="6567726" cy="4579786"/>
          </a:xfrm>
          <a:prstGeom prst="wedgeEllipseCallout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819" name="TextBox 1048818"/>
          <p:cNvSpPr txBox="1"/>
          <p:nvPr/>
        </p:nvSpPr>
        <p:spPr>
          <a:xfrm>
            <a:off x="1488885" y="1054211"/>
            <a:ext cx="5125212" cy="382524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>
                <a:solidFill>
                  <a:srgbClr val="000000"/>
                </a:solidFill>
                <a:latin typeface="Arial"/>
              </a:rPr>
              <a:t>Immanuil Kantning axloq nazariyasi g'arb falsafasida falsafaning eng muhim qismi bo'lgan deontologik etika sifatida ifodalanadi.</a:t>
            </a:r>
            <a:endParaRPr lang="uz-UZ-#Latn" sz="3600">
              <a:solidFill>
                <a:srgbClr val="000000"/>
              </a:solidFill>
            </a:endParaRPr>
          </a:p>
        </p:txBody>
      </p:sp>
      <p:sp>
        <p:nvSpPr>
          <p:cNvPr id="1048820" name="Облачко с текстом: прямоугольное 1048819"/>
          <p:cNvSpPr/>
          <p:nvPr/>
        </p:nvSpPr>
        <p:spPr>
          <a:xfrm>
            <a:off x="6895518" y="1474337"/>
            <a:ext cx="5724686" cy="5090210"/>
          </a:xfrm>
          <a:prstGeom prst="wedgeRectCallout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824" name="TextBox 1048823"/>
          <p:cNvSpPr txBox="1"/>
          <p:nvPr/>
        </p:nvSpPr>
        <p:spPr>
          <a:xfrm>
            <a:off x="7102634" y="1474337"/>
            <a:ext cx="4394210" cy="489204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>
                <a:solidFill>
                  <a:srgbClr val="000000"/>
                </a:solidFill>
                <a:latin typeface="Arial"/>
              </a:rPr>
              <a:t>Tibbiy davolashga tegishli bo'lgan muommolarni o'rganishda tadqiq qilishda axloqning Immunniul Kant tomidan keltirilgan to'rtta o'ziga xos jihatlari bor.Bular:</a:t>
            </a:r>
            <a:endParaRPr lang="uz-UZ-#Latn"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矩形 4"/>
          <p:cNvSpPr/>
          <p:nvPr/>
        </p:nvSpPr>
        <p:spPr>
          <a:xfrm>
            <a:off x="0" y="0"/>
            <a:ext cx="12192000" cy="1962150"/>
          </a:xfrm>
          <a:prstGeom prst="rect">
            <a:avLst/>
          </a:prstGeom>
          <a:solidFill>
            <a:srgbClr val="D2D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97203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77" y="428625"/>
            <a:ext cx="755773" cy="797349"/>
          </a:xfrm>
          <a:prstGeom prst="rect">
            <a:avLst/>
          </a:prstGeom>
        </p:spPr>
      </p:pic>
      <p:pic>
        <p:nvPicPr>
          <p:cNvPr id="2097205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6185" y="360094"/>
            <a:ext cx="815057" cy="663078"/>
          </a:xfrm>
          <a:prstGeom prst="rect">
            <a:avLst/>
          </a:prstGeom>
        </p:spPr>
      </p:pic>
      <p:pic>
        <p:nvPicPr>
          <p:cNvPr id="209720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9308" y="360094"/>
            <a:ext cx="689494" cy="566082"/>
          </a:xfrm>
          <a:prstGeom prst="rect">
            <a:avLst/>
          </a:prstGeom>
        </p:spPr>
      </p:pic>
      <p:sp>
        <p:nvSpPr>
          <p:cNvPr id="1048644" name="矩形 18"/>
          <p:cNvSpPr/>
          <p:nvPr/>
        </p:nvSpPr>
        <p:spPr>
          <a:xfrm>
            <a:off x="3912191" y="-1938275"/>
            <a:ext cx="1206588" cy="1623465"/>
          </a:xfrm>
          <a:prstGeom prst="rect">
            <a:avLst/>
          </a:prstGeom>
          <a:solidFill>
            <a:srgbClr val="214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45" name="矩形 19"/>
          <p:cNvSpPr/>
          <p:nvPr/>
        </p:nvSpPr>
        <p:spPr>
          <a:xfrm>
            <a:off x="5118779" y="-1919350"/>
            <a:ext cx="1206588" cy="1623465"/>
          </a:xfrm>
          <a:prstGeom prst="rect">
            <a:avLst/>
          </a:prstGeom>
          <a:solidFill>
            <a:srgbClr val="566C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46" name="矩形 20"/>
          <p:cNvSpPr/>
          <p:nvPr/>
        </p:nvSpPr>
        <p:spPr>
          <a:xfrm>
            <a:off x="6370540" y="-1938276"/>
            <a:ext cx="1206588" cy="1623465"/>
          </a:xfrm>
          <a:prstGeom prst="rect">
            <a:avLst/>
          </a:prstGeom>
          <a:solidFill>
            <a:srgbClr val="8ED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47" name="矩形 21"/>
          <p:cNvSpPr/>
          <p:nvPr/>
        </p:nvSpPr>
        <p:spPr>
          <a:xfrm>
            <a:off x="2660430" y="-1962395"/>
            <a:ext cx="1206588" cy="1623465"/>
          </a:xfrm>
          <a:prstGeom prst="rect">
            <a:avLst/>
          </a:prstGeom>
          <a:solidFill>
            <a:srgbClr val="121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48" name="Freeform 5"/>
          <p:cNvSpPr/>
          <p:nvPr/>
        </p:nvSpPr>
        <p:spPr bwMode="auto">
          <a:xfrm>
            <a:off x="4548945" y="2636679"/>
            <a:ext cx="3288423" cy="3766148"/>
          </a:xfrm>
          <a:custGeom>
            <a:avLst/>
            <a:gdLst>
              <a:gd name="T0" fmla="*/ 1015 w 1463"/>
              <a:gd name="T1" fmla="*/ 1383 h 1676"/>
              <a:gd name="T2" fmla="*/ 980 w 1463"/>
              <a:gd name="T3" fmla="*/ 1408 h 1676"/>
              <a:gd name="T4" fmla="*/ 980 w 1463"/>
              <a:gd name="T5" fmla="*/ 1409 h 1676"/>
              <a:gd name="T6" fmla="*/ 964 w 1463"/>
              <a:gd name="T7" fmla="*/ 1621 h 1676"/>
              <a:gd name="T8" fmla="*/ 906 w 1463"/>
              <a:gd name="T9" fmla="*/ 1676 h 1676"/>
              <a:gd name="T10" fmla="*/ 279 w 1463"/>
              <a:gd name="T11" fmla="*/ 1676 h 1676"/>
              <a:gd name="T12" fmla="*/ 234 w 1463"/>
              <a:gd name="T13" fmla="*/ 1655 h 1676"/>
              <a:gd name="T14" fmla="*/ 220 w 1463"/>
              <a:gd name="T15" fmla="*/ 1607 h 1676"/>
              <a:gd name="T16" fmla="*/ 277 w 1463"/>
              <a:gd name="T17" fmla="*/ 1285 h 1676"/>
              <a:gd name="T18" fmla="*/ 247 w 1463"/>
              <a:gd name="T19" fmla="*/ 1173 h 1676"/>
              <a:gd name="T20" fmla="*/ 34 w 1463"/>
              <a:gd name="T21" fmla="*/ 762 h 1676"/>
              <a:gd name="T22" fmla="*/ 160 w 1463"/>
              <a:gd name="T23" fmla="*/ 214 h 1676"/>
              <a:gd name="T24" fmla="*/ 676 w 1463"/>
              <a:gd name="T25" fmla="*/ 0 h 1676"/>
              <a:gd name="T26" fmla="*/ 1331 w 1463"/>
              <a:gd name="T27" fmla="*/ 422 h 1676"/>
              <a:gd name="T28" fmla="*/ 1334 w 1463"/>
              <a:gd name="T29" fmla="*/ 588 h 1676"/>
              <a:gd name="T30" fmla="*/ 1329 w 1463"/>
              <a:gd name="T31" fmla="*/ 610 h 1676"/>
              <a:gd name="T32" fmla="*/ 1326 w 1463"/>
              <a:gd name="T33" fmla="*/ 623 h 1676"/>
              <a:gd name="T34" fmla="*/ 1321 w 1463"/>
              <a:gd name="T35" fmla="*/ 668 h 1676"/>
              <a:gd name="T36" fmla="*/ 1334 w 1463"/>
              <a:gd name="T37" fmla="*/ 695 h 1676"/>
              <a:gd name="T38" fmla="*/ 1402 w 1463"/>
              <a:gd name="T39" fmla="*/ 800 h 1676"/>
              <a:gd name="T40" fmla="*/ 1449 w 1463"/>
              <a:gd name="T41" fmla="*/ 868 h 1676"/>
              <a:gd name="T42" fmla="*/ 1450 w 1463"/>
              <a:gd name="T43" fmla="*/ 870 h 1676"/>
              <a:gd name="T44" fmla="*/ 1458 w 1463"/>
              <a:gd name="T45" fmla="*/ 922 h 1676"/>
              <a:gd name="T46" fmla="*/ 1423 w 1463"/>
              <a:gd name="T47" fmla="*/ 962 h 1676"/>
              <a:gd name="T48" fmla="*/ 1373 w 1463"/>
              <a:gd name="T49" fmla="*/ 984 h 1676"/>
              <a:gd name="T50" fmla="*/ 1389 w 1463"/>
              <a:gd name="T51" fmla="*/ 1021 h 1676"/>
              <a:gd name="T52" fmla="*/ 1386 w 1463"/>
              <a:gd name="T53" fmla="*/ 1065 h 1676"/>
              <a:gd name="T54" fmla="*/ 1354 w 1463"/>
              <a:gd name="T55" fmla="*/ 1093 h 1676"/>
              <a:gd name="T56" fmla="*/ 1348 w 1463"/>
              <a:gd name="T57" fmla="*/ 1094 h 1676"/>
              <a:gd name="T58" fmla="*/ 1356 w 1463"/>
              <a:gd name="T59" fmla="*/ 1107 h 1676"/>
              <a:gd name="T60" fmla="*/ 1355 w 1463"/>
              <a:gd name="T61" fmla="*/ 1168 h 1676"/>
              <a:gd name="T62" fmla="*/ 1316 w 1463"/>
              <a:gd name="T63" fmla="*/ 1219 h 1676"/>
              <a:gd name="T64" fmla="*/ 1314 w 1463"/>
              <a:gd name="T65" fmla="*/ 1273 h 1676"/>
              <a:gd name="T66" fmla="*/ 1289 w 1463"/>
              <a:gd name="T67" fmla="*/ 1393 h 1676"/>
              <a:gd name="T68" fmla="*/ 1202 w 1463"/>
              <a:gd name="T69" fmla="*/ 1423 h 1676"/>
              <a:gd name="T70" fmla="*/ 1023 w 1463"/>
              <a:gd name="T71" fmla="*/ 1386 h 1676"/>
              <a:gd name="T72" fmla="*/ 1015 w 1463"/>
              <a:gd name="T73" fmla="*/ 1383 h 1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63" h="1676">
                <a:moveTo>
                  <a:pt x="1015" y="1383"/>
                </a:moveTo>
                <a:cubicBezTo>
                  <a:pt x="996" y="1383"/>
                  <a:pt x="981" y="1399"/>
                  <a:pt x="980" y="1408"/>
                </a:cubicBezTo>
                <a:cubicBezTo>
                  <a:pt x="980" y="1409"/>
                  <a:pt x="980" y="1409"/>
                  <a:pt x="980" y="1409"/>
                </a:cubicBezTo>
                <a:cubicBezTo>
                  <a:pt x="976" y="1448"/>
                  <a:pt x="970" y="1512"/>
                  <a:pt x="964" y="1621"/>
                </a:cubicBezTo>
                <a:cubicBezTo>
                  <a:pt x="963" y="1651"/>
                  <a:pt x="937" y="1676"/>
                  <a:pt x="906" y="1676"/>
                </a:cubicBezTo>
                <a:cubicBezTo>
                  <a:pt x="279" y="1676"/>
                  <a:pt x="279" y="1676"/>
                  <a:pt x="279" y="1676"/>
                </a:cubicBezTo>
                <a:cubicBezTo>
                  <a:pt x="260" y="1676"/>
                  <a:pt x="245" y="1668"/>
                  <a:pt x="234" y="1655"/>
                </a:cubicBezTo>
                <a:cubicBezTo>
                  <a:pt x="222" y="1641"/>
                  <a:pt x="218" y="1624"/>
                  <a:pt x="220" y="1607"/>
                </a:cubicBezTo>
                <a:cubicBezTo>
                  <a:pt x="277" y="1285"/>
                  <a:pt x="277" y="1285"/>
                  <a:pt x="277" y="1285"/>
                </a:cubicBezTo>
                <a:cubicBezTo>
                  <a:pt x="285" y="1245"/>
                  <a:pt x="274" y="1204"/>
                  <a:pt x="247" y="1173"/>
                </a:cubicBezTo>
                <a:cubicBezTo>
                  <a:pt x="159" y="1067"/>
                  <a:pt x="62" y="940"/>
                  <a:pt x="34" y="762"/>
                </a:cubicBezTo>
                <a:cubicBezTo>
                  <a:pt x="0" y="538"/>
                  <a:pt x="44" y="350"/>
                  <a:pt x="160" y="214"/>
                </a:cubicBezTo>
                <a:cubicBezTo>
                  <a:pt x="277" y="78"/>
                  <a:pt x="465" y="0"/>
                  <a:pt x="676" y="0"/>
                </a:cubicBezTo>
                <a:cubicBezTo>
                  <a:pt x="940" y="0"/>
                  <a:pt x="1258" y="133"/>
                  <a:pt x="1331" y="422"/>
                </a:cubicBezTo>
                <a:cubicBezTo>
                  <a:pt x="1344" y="476"/>
                  <a:pt x="1345" y="538"/>
                  <a:pt x="1334" y="588"/>
                </a:cubicBezTo>
                <a:cubicBezTo>
                  <a:pt x="1329" y="610"/>
                  <a:pt x="1329" y="610"/>
                  <a:pt x="1329" y="610"/>
                </a:cubicBezTo>
                <a:cubicBezTo>
                  <a:pt x="1328" y="614"/>
                  <a:pt x="1327" y="618"/>
                  <a:pt x="1326" y="623"/>
                </a:cubicBezTo>
                <a:cubicBezTo>
                  <a:pt x="1321" y="639"/>
                  <a:pt x="1316" y="658"/>
                  <a:pt x="1321" y="668"/>
                </a:cubicBezTo>
                <a:cubicBezTo>
                  <a:pt x="1334" y="695"/>
                  <a:pt x="1334" y="695"/>
                  <a:pt x="1334" y="695"/>
                </a:cubicBezTo>
                <a:cubicBezTo>
                  <a:pt x="1352" y="732"/>
                  <a:pt x="1378" y="767"/>
                  <a:pt x="1402" y="800"/>
                </a:cubicBezTo>
                <a:cubicBezTo>
                  <a:pt x="1418" y="822"/>
                  <a:pt x="1435" y="845"/>
                  <a:pt x="1449" y="868"/>
                </a:cubicBezTo>
                <a:cubicBezTo>
                  <a:pt x="1450" y="870"/>
                  <a:pt x="1450" y="870"/>
                  <a:pt x="1450" y="870"/>
                </a:cubicBezTo>
                <a:cubicBezTo>
                  <a:pt x="1460" y="886"/>
                  <a:pt x="1463" y="904"/>
                  <a:pt x="1458" y="922"/>
                </a:cubicBezTo>
                <a:cubicBezTo>
                  <a:pt x="1452" y="940"/>
                  <a:pt x="1440" y="955"/>
                  <a:pt x="1423" y="962"/>
                </a:cubicBezTo>
                <a:cubicBezTo>
                  <a:pt x="1373" y="984"/>
                  <a:pt x="1373" y="984"/>
                  <a:pt x="1373" y="984"/>
                </a:cubicBezTo>
                <a:cubicBezTo>
                  <a:pt x="1389" y="1021"/>
                  <a:pt x="1389" y="1021"/>
                  <a:pt x="1389" y="1021"/>
                </a:cubicBezTo>
                <a:cubicBezTo>
                  <a:pt x="1394" y="1036"/>
                  <a:pt x="1394" y="1052"/>
                  <a:pt x="1386" y="1065"/>
                </a:cubicBezTo>
                <a:cubicBezTo>
                  <a:pt x="1380" y="1080"/>
                  <a:pt x="1368" y="1089"/>
                  <a:pt x="1354" y="1093"/>
                </a:cubicBezTo>
                <a:cubicBezTo>
                  <a:pt x="1348" y="1094"/>
                  <a:pt x="1348" y="1094"/>
                  <a:pt x="1348" y="1094"/>
                </a:cubicBezTo>
                <a:cubicBezTo>
                  <a:pt x="1356" y="1107"/>
                  <a:pt x="1356" y="1107"/>
                  <a:pt x="1356" y="1107"/>
                </a:cubicBezTo>
                <a:cubicBezTo>
                  <a:pt x="1368" y="1126"/>
                  <a:pt x="1368" y="1150"/>
                  <a:pt x="1355" y="1168"/>
                </a:cubicBezTo>
                <a:cubicBezTo>
                  <a:pt x="1316" y="1219"/>
                  <a:pt x="1316" y="1219"/>
                  <a:pt x="1316" y="1219"/>
                </a:cubicBezTo>
                <a:cubicBezTo>
                  <a:pt x="1311" y="1227"/>
                  <a:pt x="1312" y="1251"/>
                  <a:pt x="1314" y="1273"/>
                </a:cubicBezTo>
                <a:cubicBezTo>
                  <a:pt x="1316" y="1312"/>
                  <a:pt x="1318" y="1362"/>
                  <a:pt x="1289" y="1393"/>
                </a:cubicBezTo>
                <a:cubicBezTo>
                  <a:pt x="1270" y="1414"/>
                  <a:pt x="1241" y="1423"/>
                  <a:pt x="1202" y="1423"/>
                </a:cubicBezTo>
                <a:cubicBezTo>
                  <a:pt x="1157" y="1423"/>
                  <a:pt x="1098" y="1411"/>
                  <a:pt x="1023" y="1386"/>
                </a:cubicBezTo>
                <a:cubicBezTo>
                  <a:pt x="1021" y="1385"/>
                  <a:pt x="1018" y="1383"/>
                  <a:pt x="1015" y="1383"/>
                </a:cubicBezTo>
                <a:close/>
              </a:path>
            </a:pathLst>
          </a:custGeom>
          <a:noFill/>
          <a:ln w="53975">
            <a:solidFill>
              <a:schemeClr val="tx2">
                <a:lumMod val="60000"/>
                <a:lumOff val="40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400" dirty="0">
              <a:cs typeface="+mn-ea"/>
              <a:sym typeface="+mn-lt"/>
            </a:endParaRPr>
          </a:p>
        </p:txBody>
      </p:sp>
      <p:sp>
        <p:nvSpPr>
          <p:cNvPr id="1048649" name="Freeform 9"/>
          <p:cNvSpPr>
            <a:spLocks noEditPoints="1"/>
          </p:cNvSpPr>
          <p:nvPr/>
        </p:nvSpPr>
        <p:spPr bwMode="auto">
          <a:xfrm>
            <a:off x="5309858" y="4082464"/>
            <a:ext cx="316404" cy="316405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118 w 128"/>
              <a:gd name="T11" fmla="*/ 48 h 128"/>
              <a:gd name="T12" fmla="*/ 97 w 128"/>
              <a:gd name="T13" fmla="*/ 33 h 128"/>
              <a:gd name="T14" fmla="*/ 82 w 128"/>
              <a:gd name="T15" fmla="*/ 11 h 128"/>
              <a:gd name="T16" fmla="*/ 118 w 128"/>
              <a:gd name="T17" fmla="*/ 48 h 128"/>
              <a:gd name="T18" fmla="*/ 96 w 128"/>
              <a:gd name="T19" fmla="*/ 64 h 128"/>
              <a:gd name="T20" fmla="*/ 94 w 128"/>
              <a:gd name="T21" fmla="*/ 81 h 128"/>
              <a:gd name="T22" fmla="*/ 65 w 128"/>
              <a:gd name="T23" fmla="*/ 75 h 128"/>
              <a:gd name="T24" fmla="*/ 36 w 128"/>
              <a:gd name="T25" fmla="*/ 81 h 128"/>
              <a:gd name="T26" fmla="*/ 34 w 128"/>
              <a:gd name="T27" fmla="*/ 64 h 128"/>
              <a:gd name="T28" fmla="*/ 39 w 128"/>
              <a:gd name="T29" fmla="*/ 39 h 128"/>
              <a:gd name="T30" fmla="*/ 65 w 128"/>
              <a:gd name="T31" fmla="*/ 33 h 128"/>
              <a:gd name="T32" fmla="*/ 91 w 128"/>
              <a:gd name="T33" fmla="*/ 39 h 128"/>
              <a:gd name="T34" fmla="*/ 96 w 128"/>
              <a:gd name="T35" fmla="*/ 64 h 128"/>
              <a:gd name="T36" fmla="*/ 65 w 128"/>
              <a:gd name="T37" fmla="*/ 8 h 128"/>
              <a:gd name="T38" fmla="*/ 68 w 128"/>
              <a:gd name="T39" fmla="*/ 8 h 128"/>
              <a:gd name="T40" fmla="*/ 87 w 128"/>
              <a:gd name="T41" fmla="*/ 29 h 128"/>
              <a:gd name="T42" fmla="*/ 65 w 128"/>
              <a:gd name="T43" fmla="*/ 26 h 128"/>
              <a:gd name="T44" fmla="*/ 45 w 128"/>
              <a:gd name="T45" fmla="*/ 29 h 128"/>
              <a:gd name="T46" fmla="*/ 65 w 128"/>
              <a:gd name="T47" fmla="*/ 8 h 128"/>
              <a:gd name="T48" fmla="*/ 50 w 128"/>
              <a:gd name="T49" fmla="*/ 10 h 128"/>
              <a:gd name="T50" fmla="*/ 34 w 128"/>
              <a:gd name="T51" fmla="*/ 33 h 128"/>
              <a:gd name="T52" fmla="*/ 10 w 128"/>
              <a:gd name="T53" fmla="*/ 51 h 128"/>
              <a:gd name="T54" fmla="*/ 50 w 128"/>
              <a:gd name="T55" fmla="*/ 10 h 128"/>
              <a:gd name="T56" fmla="*/ 16 w 128"/>
              <a:gd name="T57" fmla="*/ 93 h 128"/>
              <a:gd name="T58" fmla="*/ 8 w 128"/>
              <a:gd name="T59" fmla="*/ 65 h 128"/>
              <a:gd name="T60" fmla="*/ 30 w 128"/>
              <a:gd name="T61" fmla="*/ 44 h 128"/>
              <a:gd name="T62" fmla="*/ 27 w 128"/>
              <a:gd name="T63" fmla="*/ 64 h 128"/>
              <a:gd name="T64" fmla="*/ 29 w 128"/>
              <a:gd name="T65" fmla="*/ 84 h 128"/>
              <a:gd name="T66" fmla="*/ 16 w 128"/>
              <a:gd name="T67" fmla="*/ 93 h 128"/>
              <a:gd name="T68" fmla="*/ 20 w 128"/>
              <a:gd name="T69" fmla="*/ 99 h 128"/>
              <a:gd name="T70" fmla="*/ 32 w 128"/>
              <a:gd name="T71" fmla="*/ 91 h 128"/>
              <a:gd name="T72" fmla="*/ 50 w 128"/>
              <a:gd name="T73" fmla="*/ 119 h 128"/>
              <a:gd name="T74" fmla="*/ 20 w 128"/>
              <a:gd name="T75" fmla="*/ 99 h 128"/>
              <a:gd name="T76" fmla="*/ 68 w 128"/>
              <a:gd name="T77" fmla="*/ 121 h 128"/>
              <a:gd name="T78" fmla="*/ 65 w 128"/>
              <a:gd name="T79" fmla="*/ 121 h 128"/>
              <a:gd name="T80" fmla="*/ 39 w 128"/>
              <a:gd name="T81" fmla="*/ 88 h 128"/>
              <a:gd name="T82" fmla="*/ 65 w 128"/>
              <a:gd name="T83" fmla="*/ 83 h 128"/>
              <a:gd name="T84" fmla="*/ 92 w 128"/>
              <a:gd name="T85" fmla="*/ 88 h 128"/>
              <a:gd name="T86" fmla="*/ 68 w 128"/>
              <a:gd name="T87" fmla="*/ 121 h 128"/>
              <a:gd name="T88" fmla="*/ 82 w 128"/>
              <a:gd name="T89" fmla="*/ 118 h 128"/>
              <a:gd name="T90" fmla="*/ 99 w 128"/>
              <a:gd name="T91" fmla="*/ 91 h 128"/>
              <a:gd name="T92" fmla="*/ 109 w 128"/>
              <a:gd name="T93" fmla="*/ 98 h 128"/>
              <a:gd name="T94" fmla="*/ 82 w 128"/>
              <a:gd name="T95" fmla="*/ 118 h 128"/>
              <a:gd name="T96" fmla="*/ 101 w 128"/>
              <a:gd name="T97" fmla="*/ 84 h 128"/>
              <a:gd name="T98" fmla="*/ 104 w 128"/>
              <a:gd name="T99" fmla="*/ 64 h 128"/>
              <a:gd name="T100" fmla="*/ 101 w 128"/>
              <a:gd name="T101" fmla="*/ 44 h 128"/>
              <a:gd name="T102" fmla="*/ 121 w 128"/>
              <a:gd name="T103" fmla="*/ 62 h 128"/>
              <a:gd name="T104" fmla="*/ 121 w 128"/>
              <a:gd name="T105" fmla="*/ 64 h 128"/>
              <a:gd name="T106" fmla="*/ 114 w 128"/>
              <a:gd name="T107" fmla="*/ 92 h 128"/>
              <a:gd name="T108" fmla="*/ 101 w 128"/>
              <a:gd name="T109" fmla="*/ 8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100"/>
                  <a:pt x="29" y="128"/>
                  <a:pt x="64" y="128"/>
                </a:cubicBezTo>
                <a:cubicBezTo>
                  <a:pt x="100" y="128"/>
                  <a:pt x="128" y="100"/>
                  <a:pt x="128" y="64"/>
                </a:cubicBezTo>
                <a:cubicBezTo>
                  <a:pt x="128" y="29"/>
                  <a:pt x="100" y="0"/>
                  <a:pt x="64" y="0"/>
                </a:cubicBezTo>
                <a:close/>
                <a:moveTo>
                  <a:pt x="118" y="48"/>
                </a:moveTo>
                <a:cubicBezTo>
                  <a:pt x="112" y="42"/>
                  <a:pt x="105" y="37"/>
                  <a:pt x="97" y="33"/>
                </a:cubicBezTo>
                <a:cubicBezTo>
                  <a:pt x="93" y="25"/>
                  <a:pt x="88" y="17"/>
                  <a:pt x="82" y="11"/>
                </a:cubicBezTo>
                <a:cubicBezTo>
                  <a:pt x="99" y="17"/>
                  <a:pt x="113" y="30"/>
                  <a:pt x="118" y="48"/>
                </a:cubicBezTo>
                <a:close/>
                <a:moveTo>
                  <a:pt x="96" y="64"/>
                </a:moveTo>
                <a:cubicBezTo>
                  <a:pt x="96" y="70"/>
                  <a:pt x="96" y="76"/>
                  <a:pt x="94" y="81"/>
                </a:cubicBezTo>
                <a:cubicBezTo>
                  <a:pt x="85" y="77"/>
                  <a:pt x="76" y="75"/>
                  <a:pt x="65" y="75"/>
                </a:cubicBezTo>
                <a:cubicBezTo>
                  <a:pt x="55" y="75"/>
                  <a:pt x="45" y="77"/>
                  <a:pt x="36" y="81"/>
                </a:cubicBezTo>
                <a:cubicBezTo>
                  <a:pt x="35" y="76"/>
                  <a:pt x="34" y="70"/>
                  <a:pt x="34" y="64"/>
                </a:cubicBezTo>
                <a:cubicBezTo>
                  <a:pt x="34" y="55"/>
                  <a:pt x="36" y="47"/>
                  <a:pt x="39" y="39"/>
                </a:cubicBezTo>
                <a:cubicBezTo>
                  <a:pt x="47" y="35"/>
                  <a:pt x="56" y="33"/>
                  <a:pt x="65" y="33"/>
                </a:cubicBezTo>
                <a:cubicBezTo>
                  <a:pt x="75" y="33"/>
                  <a:pt x="83" y="35"/>
                  <a:pt x="91" y="39"/>
                </a:cubicBezTo>
                <a:cubicBezTo>
                  <a:pt x="95" y="47"/>
                  <a:pt x="96" y="55"/>
                  <a:pt x="96" y="64"/>
                </a:cubicBezTo>
                <a:close/>
                <a:moveTo>
                  <a:pt x="65" y="8"/>
                </a:moveTo>
                <a:cubicBezTo>
                  <a:pt x="66" y="8"/>
                  <a:pt x="67" y="8"/>
                  <a:pt x="68" y="8"/>
                </a:cubicBezTo>
                <a:cubicBezTo>
                  <a:pt x="75" y="14"/>
                  <a:pt x="82" y="21"/>
                  <a:pt x="87" y="29"/>
                </a:cubicBezTo>
                <a:cubicBezTo>
                  <a:pt x="80" y="27"/>
                  <a:pt x="73" y="26"/>
                  <a:pt x="65" y="26"/>
                </a:cubicBezTo>
                <a:cubicBezTo>
                  <a:pt x="58" y="26"/>
                  <a:pt x="51" y="27"/>
                  <a:pt x="45" y="29"/>
                </a:cubicBezTo>
                <a:cubicBezTo>
                  <a:pt x="50" y="20"/>
                  <a:pt x="57" y="13"/>
                  <a:pt x="65" y="8"/>
                </a:cubicBezTo>
                <a:close/>
                <a:moveTo>
                  <a:pt x="50" y="10"/>
                </a:moveTo>
                <a:cubicBezTo>
                  <a:pt x="43" y="16"/>
                  <a:pt x="38" y="24"/>
                  <a:pt x="34" y="33"/>
                </a:cubicBezTo>
                <a:cubicBezTo>
                  <a:pt x="25" y="37"/>
                  <a:pt x="16" y="43"/>
                  <a:pt x="10" y="51"/>
                </a:cubicBezTo>
                <a:cubicBezTo>
                  <a:pt x="15" y="31"/>
                  <a:pt x="30" y="15"/>
                  <a:pt x="50" y="10"/>
                </a:cubicBezTo>
                <a:close/>
                <a:moveTo>
                  <a:pt x="16" y="93"/>
                </a:moveTo>
                <a:cubicBezTo>
                  <a:pt x="11" y="85"/>
                  <a:pt x="8" y="75"/>
                  <a:pt x="8" y="65"/>
                </a:cubicBezTo>
                <a:cubicBezTo>
                  <a:pt x="13" y="57"/>
                  <a:pt x="21" y="49"/>
                  <a:pt x="30" y="44"/>
                </a:cubicBezTo>
                <a:cubicBezTo>
                  <a:pt x="28" y="50"/>
                  <a:pt x="27" y="57"/>
                  <a:pt x="27" y="64"/>
                </a:cubicBezTo>
                <a:cubicBezTo>
                  <a:pt x="27" y="71"/>
                  <a:pt x="28" y="78"/>
                  <a:pt x="29" y="84"/>
                </a:cubicBezTo>
                <a:cubicBezTo>
                  <a:pt x="25" y="87"/>
                  <a:pt x="20" y="90"/>
                  <a:pt x="16" y="93"/>
                </a:cubicBezTo>
                <a:close/>
                <a:moveTo>
                  <a:pt x="20" y="99"/>
                </a:moveTo>
                <a:cubicBezTo>
                  <a:pt x="24" y="96"/>
                  <a:pt x="28" y="94"/>
                  <a:pt x="32" y="91"/>
                </a:cubicBezTo>
                <a:cubicBezTo>
                  <a:pt x="36" y="102"/>
                  <a:pt x="42" y="111"/>
                  <a:pt x="50" y="119"/>
                </a:cubicBezTo>
                <a:cubicBezTo>
                  <a:pt x="38" y="116"/>
                  <a:pt x="28" y="109"/>
                  <a:pt x="20" y="99"/>
                </a:cubicBezTo>
                <a:close/>
                <a:moveTo>
                  <a:pt x="68" y="121"/>
                </a:moveTo>
                <a:cubicBezTo>
                  <a:pt x="67" y="121"/>
                  <a:pt x="66" y="121"/>
                  <a:pt x="65" y="121"/>
                </a:cubicBezTo>
                <a:cubicBezTo>
                  <a:pt x="53" y="113"/>
                  <a:pt x="44" y="102"/>
                  <a:pt x="39" y="88"/>
                </a:cubicBezTo>
                <a:cubicBezTo>
                  <a:pt x="47" y="85"/>
                  <a:pt x="56" y="83"/>
                  <a:pt x="65" y="83"/>
                </a:cubicBezTo>
                <a:cubicBezTo>
                  <a:pt x="75" y="83"/>
                  <a:pt x="84" y="85"/>
                  <a:pt x="92" y="88"/>
                </a:cubicBezTo>
                <a:cubicBezTo>
                  <a:pt x="87" y="101"/>
                  <a:pt x="79" y="113"/>
                  <a:pt x="68" y="121"/>
                </a:cubicBezTo>
                <a:close/>
                <a:moveTo>
                  <a:pt x="82" y="118"/>
                </a:moveTo>
                <a:cubicBezTo>
                  <a:pt x="89" y="110"/>
                  <a:pt x="95" y="101"/>
                  <a:pt x="99" y="91"/>
                </a:cubicBezTo>
                <a:cubicBezTo>
                  <a:pt x="103" y="93"/>
                  <a:pt x="106" y="96"/>
                  <a:pt x="109" y="98"/>
                </a:cubicBezTo>
                <a:cubicBezTo>
                  <a:pt x="103" y="107"/>
                  <a:pt x="93" y="114"/>
                  <a:pt x="82" y="118"/>
                </a:cubicBezTo>
                <a:close/>
                <a:moveTo>
                  <a:pt x="101" y="84"/>
                </a:moveTo>
                <a:cubicBezTo>
                  <a:pt x="103" y="78"/>
                  <a:pt x="104" y="71"/>
                  <a:pt x="104" y="64"/>
                </a:cubicBezTo>
                <a:cubicBezTo>
                  <a:pt x="104" y="57"/>
                  <a:pt x="103" y="50"/>
                  <a:pt x="101" y="44"/>
                </a:cubicBezTo>
                <a:cubicBezTo>
                  <a:pt x="109" y="48"/>
                  <a:pt x="116" y="55"/>
                  <a:pt x="121" y="62"/>
                </a:cubicBezTo>
                <a:cubicBezTo>
                  <a:pt x="121" y="63"/>
                  <a:pt x="121" y="64"/>
                  <a:pt x="121" y="64"/>
                </a:cubicBezTo>
                <a:cubicBezTo>
                  <a:pt x="121" y="75"/>
                  <a:pt x="118" y="84"/>
                  <a:pt x="114" y="92"/>
                </a:cubicBezTo>
                <a:cubicBezTo>
                  <a:pt x="110" y="89"/>
                  <a:pt x="106" y="86"/>
                  <a:pt x="101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2400">
              <a:cs typeface="+mn-ea"/>
              <a:sym typeface="+mn-lt"/>
            </a:endParaRPr>
          </a:p>
        </p:txBody>
      </p:sp>
      <p:grpSp>
        <p:nvGrpSpPr>
          <p:cNvPr id="42" name="Group 29"/>
          <p:cNvGrpSpPr/>
          <p:nvPr/>
        </p:nvGrpSpPr>
        <p:grpSpPr>
          <a:xfrm>
            <a:off x="6434426" y="3242810"/>
            <a:ext cx="387768" cy="231853"/>
            <a:chOff x="7037388" y="3643313"/>
            <a:chExt cx="762000" cy="455613"/>
          </a:xfrm>
          <a:solidFill>
            <a:srgbClr val="FFFFFF"/>
          </a:solidFill>
        </p:grpSpPr>
        <p:sp>
          <p:nvSpPr>
            <p:cNvPr id="1048650" name="Freeform 30"/>
            <p:cNvSpPr/>
            <p:nvPr/>
          </p:nvSpPr>
          <p:spPr bwMode="auto">
            <a:xfrm>
              <a:off x="7037388" y="3643313"/>
              <a:ext cx="601663" cy="455613"/>
            </a:xfrm>
            <a:custGeom>
              <a:avLst/>
              <a:gdLst>
                <a:gd name="T0" fmla="*/ 110 w 158"/>
                <a:gd name="T1" fmla="*/ 55 h 118"/>
                <a:gd name="T2" fmla="*/ 109 w 158"/>
                <a:gd name="T3" fmla="*/ 50 h 118"/>
                <a:gd name="T4" fmla="*/ 119 w 158"/>
                <a:gd name="T5" fmla="*/ 33 h 118"/>
                <a:gd name="T6" fmla="*/ 119 w 158"/>
                <a:gd name="T7" fmla="*/ 24 h 118"/>
                <a:gd name="T8" fmla="*/ 119 w 158"/>
                <a:gd name="T9" fmla="*/ 16 h 118"/>
                <a:gd name="T10" fmla="*/ 118 w 158"/>
                <a:gd name="T11" fmla="*/ 15 h 118"/>
                <a:gd name="T12" fmla="*/ 117 w 158"/>
                <a:gd name="T13" fmla="*/ 8 h 118"/>
                <a:gd name="T14" fmla="*/ 99 w 158"/>
                <a:gd name="T15" fmla="*/ 0 h 118"/>
                <a:gd name="T16" fmla="*/ 81 w 158"/>
                <a:gd name="T17" fmla="*/ 5 h 118"/>
                <a:gd name="T18" fmla="*/ 78 w 158"/>
                <a:gd name="T19" fmla="*/ 13 h 118"/>
                <a:gd name="T20" fmla="*/ 77 w 158"/>
                <a:gd name="T21" fmla="*/ 15 h 118"/>
                <a:gd name="T22" fmla="*/ 77 w 158"/>
                <a:gd name="T23" fmla="*/ 23 h 118"/>
                <a:gd name="T24" fmla="*/ 77 w 158"/>
                <a:gd name="T25" fmla="*/ 32 h 118"/>
                <a:gd name="T26" fmla="*/ 87 w 158"/>
                <a:gd name="T27" fmla="*/ 49 h 118"/>
                <a:gd name="T28" fmla="*/ 86 w 158"/>
                <a:gd name="T29" fmla="*/ 55 h 118"/>
                <a:gd name="T30" fmla="*/ 69 w 158"/>
                <a:gd name="T31" fmla="*/ 63 h 118"/>
                <a:gd name="T32" fmla="*/ 52 w 158"/>
                <a:gd name="T33" fmla="*/ 56 h 118"/>
                <a:gd name="T34" fmla="*/ 51 w 158"/>
                <a:gd name="T35" fmla="*/ 52 h 118"/>
                <a:gd name="T36" fmla="*/ 58 w 158"/>
                <a:gd name="T37" fmla="*/ 38 h 118"/>
                <a:gd name="T38" fmla="*/ 59 w 158"/>
                <a:gd name="T39" fmla="*/ 32 h 118"/>
                <a:gd name="T40" fmla="*/ 58 w 158"/>
                <a:gd name="T41" fmla="*/ 18 h 118"/>
                <a:gd name="T42" fmla="*/ 44 w 158"/>
                <a:gd name="T43" fmla="*/ 12 h 118"/>
                <a:gd name="T44" fmla="*/ 29 w 158"/>
                <a:gd name="T45" fmla="*/ 16 h 118"/>
                <a:gd name="T46" fmla="*/ 26 w 158"/>
                <a:gd name="T47" fmla="*/ 31 h 118"/>
                <a:gd name="T48" fmla="*/ 27 w 158"/>
                <a:gd name="T49" fmla="*/ 38 h 118"/>
                <a:gd name="T50" fmla="*/ 34 w 158"/>
                <a:gd name="T51" fmla="*/ 51 h 118"/>
                <a:gd name="T52" fmla="*/ 33 w 158"/>
                <a:gd name="T53" fmla="*/ 56 h 118"/>
                <a:gd name="T54" fmla="*/ 8 w 158"/>
                <a:gd name="T55" fmla="*/ 70 h 118"/>
                <a:gd name="T56" fmla="*/ 3 w 158"/>
                <a:gd name="T57" fmla="*/ 89 h 118"/>
                <a:gd name="T58" fmla="*/ 41 w 158"/>
                <a:gd name="T59" fmla="*/ 99 h 118"/>
                <a:gd name="T60" fmla="*/ 48 w 158"/>
                <a:gd name="T61" fmla="*/ 76 h 118"/>
                <a:gd name="T62" fmla="*/ 57 w 158"/>
                <a:gd name="T63" fmla="*/ 70 h 118"/>
                <a:gd name="T64" fmla="*/ 53 w 158"/>
                <a:gd name="T65" fmla="*/ 73 h 118"/>
                <a:gd name="T66" fmla="*/ 47 w 158"/>
                <a:gd name="T67" fmla="*/ 99 h 118"/>
                <a:gd name="T68" fmla="*/ 155 w 158"/>
                <a:gd name="T69" fmla="*/ 99 h 118"/>
                <a:gd name="T70" fmla="*/ 150 w 158"/>
                <a:gd name="T71" fmla="*/ 78 h 118"/>
                <a:gd name="T72" fmla="*/ 110 w 158"/>
                <a:gd name="T73" fmla="*/ 5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8" h="118">
                  <a:moveTo>
                    <a:pt x="110" y="55"/>
                  </a:moveTo>
                  <a:cubicBezTo>
                    <a:pt x="109" y="50"/>
                    <a:pt x="109" y="50"/>
                    <a:pt x="109" y="50"/>
                  </a:cubicBezTo>
                  <a:cubicBezTo>
                    <a:pt x="113" y="47"/>
                    <a:pt x="117" y="42"/>
                    <a:pt x="119" y="33"/>
                  </a:cubicBezTo>
                  <a:cubicBezTo>
                    <a:pt x="122" y="27"/>
                    <a:pt x="119" y="24"/>
                    <a:pt x="119" y="24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9" y="16"/>
                    <a:pt x="118" y="15"/>
                    <a:pt x="118" y="15"/>
                  </a:cubicBezTo>
                  <a:cubicBezTo>
                    <a:pt x="118" y="13"/>
                    <a:pt x="118" y="10"/>
                    <a:pt x="117" y="8"/>
                  </a:cubicBezTo>
                  <a:cubicBezTo>
                    <a:pt x="114" y="5"/>
                    <a:pt x="110" y="1"/>
                    <a:pt x="99" y="0"/>
                  </a:cubicBezTo>
                  <a:cubicBezTo>
                    <a:pt x="92" y="0"/>
                    <a:pt x="84" y="3"/>
                    <a:pt x="81" y="5"/>
                  </a:cubicBezTo>
                  <a:cubicBezTo>
                    <a:pt x="80" y="7"/>
                    <a:pt x="79" y="10"/>
                    <a:pt x="78" y="13"/>
                  </a:cubicBezTo>
                  <a:cubicBezTo>
                    <a:pt x="78" y="13"/>
                    <a:pt x="78" y="14"/>
                    <a:pt x="77" y="15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4" y="27"/>
                    <a:pt x="77" y="32"/>
                  </a:cubicBezTo>
                  <a:cubicBezTo>
                    <a:pt x="79" y="41"/>
                    <a:pt x="83" y="46"/>
                    <a:pt x="87" y="49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4" y="56"/>
                    <a:pt x="76" y="60"/>
                    <a:pt x="69" y="63"/>
                  </a:cubicBezTo>
                  <a:cubicBezTo>
                    <a:pt x="61" y="59"/>
                    <a:pt x="52" y="56"/>
                    <a:pt x="52" y="56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4" y="50"/>
                    <a:pt x="57" y="46"/>
                    <a:pt x="58" y="38"/>
                  </a:cubicBezTo>
                  <a:cubicBezTo>
                    <a:pt x="59" y="37"/>
                    <a:pt x="59" y="34"/>
                    <a:pt x="59" y="32"/>
                  </a:cubicBezTo>
                  <a:cubicBezTo>
                    <a:pt x="59" y="30"/>
                    <a:pt x="60" y="23"/>
                    <a:pt x="58" y="18"/>
                  </a:cubicBezTo>
                  <a:cubicBezTo>
                    <a:pt x="56" y="16"/>
                    <a:pt x="52" y="13"/>
                    <a:pt x="44" y="12"/>
                  </a:cubicBezTo>
                  <a:cubicBezTo>
                    <a:pt x="38" y="12"/>
                    <a:pt x="32" y="14"/>
                    <a:pt x="29" y="16"/>
                  </a:cubicBezTo>
                  <a:cubicBezTo>
                    <a:pt x="26" y="20"/>
                    <a:pt x="26" y="27"/>
                    <a:pt x="26" y="31"/>
                  </a:cubicBezTo>
                  <a:cubicBezTo>
                    <a:pt x="25" y="33"/>
                    <a:pt x="25" y="36"/>
                    <a:pt x="27" y="38"/>
                  </a:cubicBezTo>
                  <a:cubicBezTo>
                    <a:pt x="28" y="45"/>
                    <a:pt x="31" y="49"/>
                    <a:pt x="34" y="51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13" y="65"/>
                    <a:pt x="8" y="70"/>
                  </a:cubicBezTo>
                  <a:cubicBezTo>
                    <a:pt x="4" y="73"/>
                    <a:pt x="0" y="85"/>
                    <a:pt x="3" y="89"/>
                  </a:cubicBezTo>
                  <a:cubicBezTo>
                    <a:pt x="14" y="94"/>
                    <a:pt x="27" y="98"/>
                    <a:pt x="41" y="99"/>
                  </a:cubicBezTo>
                  <a:cubicBezTo>
                    <a:pt x="40" y="91"/>
                    <a:pt x="44" y="80"/>
                    <a:pt x="48" y="76"/>
                  </a:cubicBezTo>
                  <a:cubicBezTo>
                    <a:pt x="50" y="75"/>
                    <a:pt x="53" y="73"/>
                    <a:pt x="57" y="70"/>
                  </a:cubicBezTo>
                  <a:cubicBezTo>
                    <a:pt x="55" y="72"/>
                    <a:pt x="54" y="73"/>
                    <a:pt x="53" y="73"/>
                  </a:cubicBezTo>
                  <a:cubicBezTo>
                    <a:pt x="47" y="78"/>
                    <a:pt x="43" y="93"/>
                    <a:pt x="47" y="99"/>
                  </a:cubicBezTo>
                  <a:cubicBezTo>
                    <a:pt x="75" y="113"/>
                    <a:pt x="119" y="118"/>
                    <a:pt x="155" y="99"/>
                  </a:cubicBezTo>
                  <a:cubicBezTo>
                    <a:pt x="158" y="94"/>
                    <a:pt x="153" y="82"/>
                    <a:pt x="150" y="78"/>
                  </a:cubicBezTo>
                  <a:cubicBezTo>
                    <a:pt x="144" y="69"/>
                    <a:pt x="121" y="57"/>
                    <a:pt x="110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1048651" name="Freeform 31"/>
            <p:cNvSpPr/>
            <p:nvPr/>
          </p:nvSpPr>
          <p:spPr bwMode="auto">
            <a:xfrm>
              <a:off x="7532688" y="3686176"/>
              <a:ext cx="266700" cy="331788"/>
            </a:xfrm>
            <a:custGeom>
              <a:avLst/>
              <a:gdLst>
                <a:gd name="T0" fmla="*/ 62 w 70"/>
                <a:gd name="T1" fmla="*/ 57 h 86"/>
                <a:gd name="T2" fmla="*/ 37 w 70"/>
                <a:gd name="T3" fmla="*/ 44 h 86"/>
                <a:gd name="T4" fmla="*/ 36 w 70"/>
                <a:gd name="T5" fmla="*/ 39 h 86"/>
                <a:gd name="T6" fmla="*/ 43 w 70"/>
                <a:gd name="T7" fmla="*/ 26 h 86"/>
                <a:gd name="T8" fmla="*/ 44 w 70"/>
                <a:gd name="T9" fmla="*/ 19 h 86"/>
                <a:gd name="T10" fmla="*/ 41 w 70"/>
                <a:gd name="T11" fmla="*/ 4 h 86"/>
                <a:gd name="T12" fmla="*/ 26 w 70"/>
                <a:gd name="T13" fmla="*/ 0 h 86"/>
                <a:gd name="T14" fmla="*/ 12 w 70"/>
                <a:gd name="T15" fmla="*/ 6 h 86"/>
                <a:gd name="T16" fmla="*/ 11 w 70"/>
                <a:gd name="T17" fmla="*/ 20 h 86"/>
                <a:gd name="T18" fmla="*/ 12 w 70"/>
                <a:gd name="T19" fmla="*/ 26 h 86"/>
                <a:gd name="T20" fmla="*/ 19 w 70"/>
                <a:gd name="T21" fmla="*/ 40 h 86"/>
                <a:gd name="T22" fmla="*/ 18 w 70"/>
                <a:gd name="T23" fmla="*/ 44 h 86"/>
                <a:gd name="T24" fmla="*/ 0 w 70"/>
                <a:gd name="T25" fmla="*/ 52 h 86"/>
                <a:gd name="T26" fmla="*/ 22 w 70"/>
                <a:gd name="T27" fmla="*/ 64 h 86"/>
                <a:gd name="T28" fmla="*/ 29 w 70"/>
                <a:gd name="T29" fmla="*/ 86 h 86"/>
                <a:gd name="T30" fmla="*/ 67 w 70"/>
                <a:gd name="T31" fmla="*/ 77 h 86"/>
                <a:gd name="T32" fmla="*/ 62 w 70"/>
                <a:gd name="T33" fmla="*/ 5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86">
                  <a:moveTo>
                    <a:pt x="62" y="57"/>
                  </a:moveTo>
                  <a:cubicBezTo>
                    <a:pt x="57" y="53"/>
                    <a:pt x="37" y="44"/>
                    <a:pt x="37" y="44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9" y="37"/>
                    <a:pt x="42" y="33"/>
                    <a:pt x="43" y="26"/>
                  </a:cubicBezTo>
                  <a:cubicBezTo>
                    <a:pt x="45" y="24"/>
                    <a:pt x="45" y="21"/>
                    <a:pt x="44" y="19"/>
                  </a:cubicBezTo>
                  <a:cubicBezTo>
                    <a:pt x="44" y="15"/>
                    <a:pt x="44" y="8"/>
                    <a:pt x="41" y="4"/>
                  </a:cubicBezTo>
                  <a:cubicBezTo>
                    <a:pt x="39" y="2"/>
                    <a:pt x="32" y="0"/>
                    <a:pt x="26" y="0"/>
                  </a:cubicBezTo>
                  <a:cubicBezTo>
                    <a:pt x="18" y="0"/>
                    <a:pt x="14" y="4"/>
                    <a:pt x="12" y="6"/>
                  </a:cubicBezTo>
                  <a:cubicBezTo>
                    <a:pt x="10" y="11"/>
                    <a:pt x="11" y="18"/>
                    <a:pt x="11" y="20"/>
                  </a:cubicBezTo>
                  <a:cubicBezTo>
                    <a:pt x="11" y="22"/>
                    <a:pt x="11" y="25"/>
                    <a:pt x="12" y="26"/>
                  </a:cubicBezTo>
                  <a:cubicBezTo>
                    <a:pt x="13" y="34"/>
                    <a:pt x="16" y="37"/>
                    <a:pt x="19" y="40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9" y="47"/>
                    <a:pt x="0" y="52"/>
                  </a:cubicBezTo>
                  <a:cubicBezTo>
                    <a:pt x="8" y="56"/>
                    <a:pt x="18" y="61"/>
                    <a:pt x="22" y="64"/>
                  </a:cubicBezTo>
                  <a:cubicBezTo>
                    <a:pt x="26" y="68"/>
                    <a:pt x="30" y="79"/>
                    <a:pt x="29" y="86"/>
                  </a:cubicBezTo>
                  <a:cubicBezTo>
                    <a:pt x="43" y="86"/>
                    <a:pt x="56" y="82"/>
                    <a:pt x="67" y="77"/>
                  </a:cubicBezTo>
                  <a:cubicBezTo>
                    <a:pt x="70" y="73"/>
                    <a:pt x="66" y="61"/>
                    <a:pt x="62" y="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cs typeface="+mn-ea"/>
                <a:sym typeface="+mn-lt"/>
              </a:endParaRPr>
            </a:p>
          </p:txBody>
        </p:sp>
      </p:grpSp>
      <p:sp>
        <p:nvSpPr>
          <p:cNvPr id="1048652" name="Прямоугольник 1048651"/>
          <p:cNvSpPr/>
          <p:nvPr/>
        </p:nvSpPr>
        <p:spPr>
          <a:xfrm>
            <a:off x="-6774" y="2046936"/>
            <a:ext cx="4509410" cy="1979666"/>
          </a:xfrm>
          <a:prstGeom prst="rect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653" name="TextBox 1048652"/>
          <p:cNvSpPr txBox="1"/>
          <p:nvPr/>
        </p:nvSpPr>
        <p:spPr>
          <a:xfrm>
            <a:off x="1235" y="2072847"/>
            <a:ext cx="4000000" cy="1815882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000000"/>
                </a:solidFill>
                <a:latin typeface="Arial"/>
              </a:rPr>
              <a:t>*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Oqibatlari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qanday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bo'lishida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qatiiy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nazar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yolg'on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gapirish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doim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noto'g'ri</a:t>
            </a:r>
            <a:endParaRPr lang="uz-UZ-#Latn" sz="2800" dirty="0">
              <a:solidFill>
                <a:srgbClr val="000000"/>
              </a:solidFill>
            </a:endParaRPr>
          </a:p>
        </p:txBody>
      </p:sp>
      <p:sp>
        <p:nvSpPr>
          <p:cNvPr id="1048654" name="Прямоугольник 1048653"/>
          <p:cNvSpPr/>
          <p:nvPr/>
        </p:nvSpPr>
        <p:spPr>
          <a:xfrm>
            <a:off x="-252655" y="4240666"/>
            <a:ext cx="4818128" cy="3048000"/>
          </a:xfrm>
          <a:prstGeom prst="rect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655" name="TextBox 1048654"/>
          <p:cNvSpPr txBox="1"/>
          <p:nvPr/>
        </p:nvSpPr>
        <p:spPr>
          <a:xfrm>
            <a:off x="95233" y="4354614"/>
            <a:ext cx="3812004" cy="2677656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000000"/>
                </a:solidFill>
                <a:latin typeface="Arial"/>
              </a:rPr>
              <a:t>*Biz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hardoim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odamlarga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maqsad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sifatida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munosabatda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bo'lishimiz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va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hech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qachon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vosita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sifatida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qaramasligimiz</a:t>
            </a:r>
            <a:endParaRPr lang="uz-UZ-#Latn" sz="2800" dirty="0">
              <a:solidFill>
                <a:srgbClr val="000000"/>
              </a:solidFill>
            </a:endParaRPr>
          </a:p>
        </p:txBody>
      </p:sp>
      <p:sp>
        <p:nvSpPr>
          <p:cNvPr id="1048656" name="Прямоугольник 1048655"/>
          <p:cNvSpPr/>
          <p:nvPr/>
        </p:nvSpPr>
        <p:spPr>
          <a:xfrm>
            <a:off x="7837368" y="1904721"/>
            <a:ext cx="4404332" cy="2166450"/>
          </a:xfrm>
          <a:prstGeom prst="rect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657" name="TextBox 1048656"/>
          <p:cNvSpPr txBox="1"/>
          <p:nvPr/>
        </p:nvSpPr>
        <p:spPr>
          <a:xfrm>
            <a:off x="7956185" y="2152850"/>
            <a:ext cx="4000000" cy="1815882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000000"/>
                </a:solidFill>
                <a:latin typeface="Arial"/>
              </a:rPr>
              <a:t>*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Xatti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-harakat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qat'iy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imperatiani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qondirganda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to'g'ri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hisoblanadi</a:t>
            </a:r>
            <a:endParaRPr lang="uz-UZ-#Latn" sz="2800" dirty="0">
              <a:solidFill>
                <a:srgbClr val="000000"/>
              </a:solidFill>
            </a:endParaRPr>
          </a:p>
        </p:txBody>
      </p:sp>
      <p:sp>
        <p:nvSpPr>
          <p:cNvPr id="1048658" name="Прямоугольник 1048657"/>
          <p:cNvSpPr/>
          <p:nvPr/>
        </p:nvSpPr>
        <p:spPr>
          <a:xfrm>
            <a:off x="7837366" y="4294288"/>
            <a:ext cx="4909693" cy="3048000"/>
          </a:xfrm>
          <a:prstGeom prst="rect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659" name="TextBox 1048658"/>
          <p:cNvSpPr txBox="1"/>
          <p:nvPr/>
        </p:nvSpPr>
        <p:spPr>
          <a:xfrm>
            <a:off x="7956185" y="4398869"/>
            <a:ext cx="4345709" cy="3108543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000000"/>
                </a:solidFill>
                <a:latin typeface="Arial"/>
              </a:rPr>
              <a:t>*Amalga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oshirilgan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va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oshirilmagan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ma'naviy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majburiyatlar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muayyan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huquqlar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tan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olinishi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lozim,lozim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degan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da'voni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ilgari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surishga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xizmat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qiladi</a:t>
            </a:r>
            <a:endParaRPr lang="uz-UZ-#Latn" sz="2800" dirty="0">
              <a:solidFill>
                <a:srgbClr val="000000"/>
              </a:solidFill>
            </a:endParaRPr>
          </a:p>
        </p:txBody>
      </p:sp>
      <p:sp>
        <p:nvSpPr>
          <p:cNvPr id="1048813" name="Звезда: 32 точки 1048812"/>
          <p:cNvSpPr/>
          <p:nvPr/>
        </p:nvSpPr>
        <p:spPr>
          <a:xfrm>
            <a:off x="4572000" y="2502602"/>
            <a:ext cx="3048000" cy="3048000"/>
          </a:xfrm>
          <a:prstGeom prst="star32">
            <a:avLst/>
          </a:prstGeom>
          <a:solidFill>
            <a:srgbClr val="E1793C"/>
          </a:solidFill>
        </p:spPr>
        <p:txBody>
          <a:bodyPr anchor="ctr"/>
          <a:lstStyle/>
          <a:p>
            <a:pPr algn="ctr"/>
            <a:endParaRPr lang="uz-UZ-#Lat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77" y="428625"/>
            <a:ext cx="755773" cy="797349"/>
          </a:xfrm>
          <a:prstGeom prst="rect">
            <a:avLst/>
          </a:prstGeom>
        </p:spPr>
      </p:pic>
      <p:pic>
        <p:nvPicPr>
          <p:cNvPr id="20972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6185" y="360094"/>
            <a:ext cx="815057" cy="663078"/>
          </a:xfrm>
          <a:prstGeom prst="rect">
            <a:avLst/>
          </a:prstGeom>
        </p:spPr>
      </p:pic>
      <p:pic>
        <p:nvPicPr>
          <p:cNvPr id="2097214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9308" y="360094"/>
            <a:ext cx="689494" cy="566082"/>
          </a:xfrm>
          <a:prstGeom prst="rect">
            <a:avLst/>
          </a:prstGeom>
        </p:spPr>
      </p:pic>
      <p:sp>
        <p:nvSpPr>
          <p:cNvPr id="1048662" name="矩形 18"/>
          <p:cNvSpPr/>
          <p:nvPr/>
        </p:nvSpPr>
        <p:spPr>
          <a:xfrm>
            <a:off x="3912191" y="-1938275"/>
            <a:ext cx="1206588" cy="1623465"/>
          </a:xfrm>
          <a:prstGeom prst="rect">
            <a:avLst/>
          </a:prstGeom>
          <a:solidFill>
            <a:srgbClr val="214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63" name="矩形 19"/>
          <p:cNvSpPr/>
          <p:nvPr/>
        </p:nvSpPr>
        <p:spPr>
          <a:xfrm>
            <a:off x="5118779" y="-1919350"/>
            <a:ext cx="1206588" cy="1623465"/>
          </a:xfrm>
          <a:prstGeom prst="rect">
            <a:avLst/>
          </a:prstGeom>
          <a:solidFill>
            <a:srgbClr val="566C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64" name="矩形 20"/>
          <p:cNvSpPr/>
          <p:nvPr/>
        </p:nvSpPr>
        <p:spPr>
          <a:xfrm>
            <a:off x="6370540" y="-1938276"/>
            <a:ext cx="1206588" cy="1623465"/>
          </a:xfrm>
          <a:prstGeom prst="rect">
            <a:avLst/>
          </a:prstGeom>
          <a:solidFill>
            <a:srgbClr val="8ED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65" name="矩形 21"/>
          <p:cNvSpPr/>
          <p:nvPr/>
        </p:nvSpPr>
        <p:spPr>
          <a:xfrm>
            <a:off x="2660430" y="-1962395"/>
            <a:ext cx="1206588" cy="1623465"/>
          </a:xfrm>
          <a:prstGeom prst="rect">
            <a:avLst/>
          </a:prstGeom>
          <a:solidFill>
            <a:srgbClr val="121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67" name="TextBox 1048666"/>
          <p:cNvSpPr txBox="1"/>
          <p:nvPr/>
        </p:nvSpPr>
        <p:spPr>
          <a:xfrm>
            <a:off x="557460" y="3359353"/>
            <a:ext cx="11077079" cy="5105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Deontologiyaning asosiy toifasi burch (yunon tilida deon)hisoblanadi.</a:t>
            </a:r>
            <a:endParaRPr lang="uz-UZ-#Latn" sz="2800">
              <a:solidFill>
                <a:srgbClr val="000000"/>
              </a:solidFill>
            </a:endParaRPr>
          </a:p>
        </p:txBody>
      </p:sp>
      <p:sp>
        <p:nvSpPr>
          <p:cNvPr id="1048668" name="TextBox 1048667"/>
          <p:cNvSpPr txBox="1"/>
          <p:nvPr/>
        </p:nvSpPr>
        <p:spPr>
          <a:xfrm>
            <a:off x="691262" y="3869894"/>
            <a:ext cx="8528786" cy="17678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Birinchi marotaba burch tushunchasi urf-odat,oddiy xulqga amal qilish zarurati sifatida ifodalangan.Bugungi kunda burch bu eng muhim axloqiy toifa hisoblanadi.</a:t>
            </a:r>
            <a:endParaRPr lang="uz-UZ-#Latn" sz="2800">
              <a:solidFill>
                <a:srgbClr val="000000"/>
              </a:solidFill>
            </a:endParaRPr>
          </a:p>
        </p:txBody>
      </p:sp>
      <p:sp>
        <p:nvSpPr>
          <p:cNvPr id="1048669" name="TextBox 1048668"/>
          <p:cNvSpPr txBox="1"/>
          <p:nvPr/>
        </p:nvSpPr>
        <p:spPr>
          <a:xfrm>
            <a:off x="691262" y="5695722"/>
            <a:ext cx="9075987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Burch tushunchasi Arastu tomonidan o'rganilgan.</a:t>
            </a:r>
            <a:endParaRPr lang="uz-UZ-#Latn" sz="2800">
              <a:solidFill>
                <a:srgbClr val="000000"/>
              </a:solidFill>
            </a:endParaRPr>
          </a:p>
        </p:txBody>
      </p:sp>
      <p:sp>
        <p:nvSpPr>
          <p:cNvPr id="1048807" name="Лента: изогнутая и наклоненная вверх 1048806"/>
          <p:cNvSpPr/>
          <p:nvPr/>
        </p:nvSpPr>
        <p:spPr>
          <a:xfrm>
            <a:off x="8814533" y="4875734"/>
            <a:ext cx="3048000" cy="1524000"/>
          </a:xfrm>
          <a:prstGeom prst="ellipseRibbon2">
            <a:avLst/>
          </a:prstGeom>
          <a:solidFill>
            <a:srgbClr val="E1793C"/>
          </a:solidFill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835" name="TextBox 1048834"/>
          <p:cNvSpPr txBox="1"/>
          <p:nvPr/>
        </p:nvSpPr>
        <p:spPr>
          <a:xfrm>
            <a:off x="313377" y="2258035"/>
            <a:ext cx="11231723" cy="10566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0000"/>
                </a:solidFill>
              </a:rPr>
              <a:t>8.2.Kasbiy burch va kasbiy ma'suliyat tushunchalari ularning mazmuni va mohiyati.</a:t>
            </a:r>
            <a:endParaRPr lang="uz-UZ-#Latn" sz="3200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4"/>
          <p:cNvSpPr/>
          <p:nvPr/>
        </p:nvSpPr>
        <p:spPr>
          <a:xfrm>
            <a:off x="0" y="0"/>
            <a:ext cx="12192000" cy="1962150"/>
          </a:xfrm>
          <a:prstGeom prst="rect">
            <a:avLst/>
          </a:prstGeom>
          <a:solidFill>
            <a:srgbClr val="D2D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97217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77" y="428625"/>
            <a:ext cx="755773" cy="797349"/>
          </a:xfrm>
          <a:prstGeom prst="rect">
            <a:avLst/>
          </a:prstGeom>
        </p:spPr>
      </p:pic>
      <p:pic>
        <p:nvPicPr>
          <p:cNvPr id="2097219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6185" y="360094"/>
            <a:ext cx="815057" cy="663078"/>
          </a:xfrm>
          <a:prstGeom prst="rect">
            <a:avLst/>
          </a:prstGeom>
        </p:spPr>
      </p:pic>
      <p:pic>
        <p:nvPicPr>
          <p:cNvPr id="2097221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9308" y="360094"/>
            <a:ext cx="689494" cy="566082"/>
          </a:xfrm>
          <a:prstGeom prst="rect">
            <a:avLst/>
          </a:prstGeom>
        </p:spPr>
      </p:pic>
      <p:sp>
        <p:nvSpPr>
          <p:cNvPr id="1048672" name="矩形 18"/>
          <p:cNvSpPr/>
          <p:nvPr/>
        </p:nvSpPr>
        <p:spPr>
          <a:xfrm>
            <a:off x="3912191" y="-1938275"/>
            <a:ext cx="1206588" cy="1623465"/>
          </a:xfrm>
          <a:prstGeom prst="rect">
            <a:avLst/>
          </a:prstGeom>
          <a:solidFill>
            <a:srgbClr val="214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73" name="矩形 19"/>
          <p:cNvSpPr/>
          <p:nvPr/>
        </p:nvSpPr>
        <p:spPr>
          <a:xfrm>
            <a:off x="5118779" y="-1919350"/>
            <a:ext cx="1206588" cy="1623465"/>
          </a:xfrm>
          <a:prstGeom prst="rect">
            <a:avLst/>
          </a:prstGeom>
          <a:solidFill>
            <a:srgbClr val="566C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74" name="矩形 20"/>
          <p:cNvSpPr/>
          <p:nvPr/>
        </p:nvSpPr>
        <p:spPr>
          <a:xfrm>
            <a:off x="6370540" y="-1938276"/>
            <a:ext cx="1206588" cy="1623465"/>
          </a:xfrm>
          <a:prstGeom prst="rect">
            <a:avLst/>
          </a:prstGeom>
          <a:solidFill>
            <a:srgbClr val="8ED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75" name="矩形 21"/>
          <p:cNvSpPr/>
          <p:nvPr/>
        </p:nvSpPr>
        <p:spPr>
          <a:xfrm>
            <a:off x="2660430" y="-1962395"/>
            <a:ext cx="1206588" cy="1623465"/>
          </a:xfrm>
          <a:prstGeom prst="rect">
            <a:avLst/>
          </a:prstGeom>
          <a:solidFill>
            <a:srgbClr val="121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76" name="Freeform 19"/>
          <p:cNvSpPr>
            <a:spLocks noEditPoints="1"/>
          </p:cNvSpPr>
          <p:nvPr/>
        </p:nvSpPr>
        <p:spPr bwMode="auto">
          <a:xfrm>
            <a:off x="1356921" y="5014136"/>
            <a:ext cx="356241" cy="359581"/>
          </a:xfrm>
          <a:custGeom>
            <a:avLst/>
            <a:gdLst>
              <a:gd name="T0" fmla="*/ 116 w 140"/>
              <a:gd name="T1" fmla="*/ 2 h 141"/>
              <a:gd name="T2" fmla="*/ 122 w 140"/>
              <a:gd name="T3" fmla="*/ 3 h 141"/>
              <a:gd name="T4" fmla="*/ 122 w 140"/>
              <a:gd name="T5" fmla="*/ 3 h 141"/>
              <a:gd name="T6" fmla="*/ 138 w 140"/>
              <a:gd name="T7" fmla="*/ 19 h 141"/>
              <a:gd name="T8" fmla="*/ 138 w 140"/>
              <a:gd name="T9" fmla="*/ 19 h 141"/>
              <a:gd name="T10" fmla="*/ 139 w 140"/>
              <a:gd name="T11" fmla="*/ 25 h 141"/>
              <a:gd name="T12" fmla="*/ 118 w 140"/>
              <a:gd name="T13" fmla="*/ 43 h 141"/>
              <a:gd name="T14" fmla="*/ 103 w 140"/>
              <a:gd name="T15" fmla="*/ 46 h 141"/>
              <a:gd name="T16" fmla="*/ 99 w 140"/>
              <a:gd name="T17" fmla="*/ 102 h 141"/>
              <a:gd name="T18" fmla="*/ 69 w 140"/>
              <a:gd name="T19" fmla="*/ 115 h 141"/>
              <a:gd name="T20" fmla="*/ 26 w 140"/>
              <a:gd name="T21" fmla="*/ 72 h 141"/>
              <a:gd name="T22" fmla="*/ 69 w 140"/>
              <a:gd name="T23" fmla="*/ 29 h 141"/>
              <a:gd name="T24" fmla="*/ 100 w 140"/>
              <a:gd name="T25" fmla="*/ 33 h 141"/>
              <a:gd name="T26" fmla="*/ 98 w 140"/>
              <a:gd name="T27" fmla="*/ 20 h 141"/>
              <a:gd name="T28" fmla="*/ 124 w 140"/>
              <a:gd name="T29" fmla="*/ 55 h 141"/>
              <a:gd name="T30" fmla="*/ 135 w 140"/>
              <a:gd name="T31" fmla="*/ 52 h 141"/>
              <a:gd name="T32" fmla="*/ 138 w 140"/>
              <a:gd name="T33" fmla="*/ 72 h 141"/>
              <a:gd name="T34" fmla="*/ 69 w 140"/>
              <a:gd name="T35" fmla="*/ 141 h 141"/>
              <a:gd name="T36" fmla="*/ 0 w 140"/>
              <a:gd name="T37" fmla="*/ 72 h 141"/>
              <a:gd name="T38" fmla="*/ 69 w 140"/>
              <a:gd name="T39" fmla="*/ 3 h 141"/>
              <a:gd name="T40" fmla="*/ 89 w 140"/>
              <a:gd name="T41" fmla="*/ 6 h 141"/>
              <a:gd name="T42" fmla="*/ 86 w 140"/>
              <a:gd name="T43" fmla="*/ 16 h 141"/>
              <a:gd name="T44" fmla="*/ 69 w 140"/>
              <a:gd name="T45" fmla="*/ 14 h 141"/>
              <a:gd name="T46" fmla="*/ 11 w 140"/>
              <a:gd name="T47" fmla="*/ 72 h 141"/>
              <a:gd name="T48" fmla="*/ 69 w 140"/>
              <a:gd name="T49" fmla="*/ 130 h 141"/>
              <a:gd name="T50" fmla="*/ 127 w 140"/>
              <a:gd name="T51" fmla="*/ 72 h 141"/>
              <a:gd name="T52" fmla="*/ 124 w 140"/>
              <a:gd name="T53" fmla="*/ 55 h 141"/>
              <a:gd name="T54" fmla="*/ 69 w 140"/>
              <a:gd name="T55" fmla="*/ 52 h 141"/>
              <a:gd name="T56" fmla="*/ 90 w 140"/>
              <a:gd name="T57" fmla="*/ 43 h 141"/>
              <a:gd name="T58" fmla="*/ 43 w 140"/>
              <a:gd name="T59" fmla="*/ 46 h 141"/>
              <a:gd name="T60" fmla="*/ 43 w 140"/>
              <a:gd name="T61" fmla="*/ 46 h 141"/>
              <a:gd name="T62" fmla="*/ 43 w 140"/>
              <a:gd name="T63" fmla="*/ 98 h 141"/>
              <a:gd name="T64" fmla="*/ 94 w 140"/>
              <a:gd name="T65" fmla="*/ 98 h 141"/>
              <a:gd name="T66" fmla="*/ 105 w 140"/>
              <a:gd name="T67" fmla="*/ 72 h 141"/>
              <a:gd name="T68" fmla="*/ 86 w 140"/>
              <a:gd name="T69" fmla="*/ 62 h 141"/>
              <a:gd name="T70" fmla="*/ 83 w 140"/>
              <a:gd name="T71" fmla="*/ 86 h 141"/>
              <a:gd name="T72" fmla="*/ 69 w 140"/>
              <a:gd name="T73" fmla="*/ 92 h 141"/>
              <a:gd name="T74" fmla="*/ 55 w 140"/>
              <a:gd name="T75" fmla="*/ 86 h 141"/>
              <a:gd name="T76" fmla="*/ 55 w 140"/>
              <a:gd name="T77" fmla="*/ 58 h 141"/>
              <a:gd name="T78" fmla="*/ 69 w 140"/>
              <a:gd name="T79" fmla="*/ 52 h 141"/>
              <a:gd name="T80" fmla="*/ 73 w 140"/>
              <a:gd name="T81" fmla="*/ 60 h 141"/>
              <a:gd name="T82" fmla="*/ 60 w 140"/>
              <a:gd name="T83" fmla="*/ 63 h 141"/>
              <a:gd name="T84" fmla="*/ 56 w 140"/>
              <a:gd name="T85" fmla="*/ 72 h 141"/>
              <a:gd name="T86" fmla="*/ 69 w 140"/>
              <a:gd name="T87" fmla="*/ 85 h 141"/>
              <a:gd name="T88" fmla="*/ 78 w 140"/>
              <a:gd name="T89" fmla="*/ 81 h 141"/>
              <a:gd name="T90" fmla="*/ 81 w 140"/>
              <a:gd name="T91" fmla="*/ 68 h 141"/>
              <a:gd name="T92" fmla="*/ 65 w 140"/>
              <a:gd name="T93" fmla="*/ 76 h 141"/>
              <a:gd name="T94" fmla="*/ 73 w 140"/>
              <a:gd name="T95" fmla="*/ 60 h 141"/>
              <a:gd name="T96" fmla="*/ 117 w 140"/>
              <a:gd name="T97" fmla="*/ 10 h 141"/>
              <a:gd name="T98" fmla="*/ 106 w 140"/>
              <a:gd name="T99" fmla="*/ 30 h 141"/>
              <a:gd name="T100" fmla="*/ 117 w 140"/>
              <a:gd name="T101" fmla="*/ 10 h 141"/>
              <a:gd name="T102" fmla="*/ 123 w 140"/>
              <a:gd name="T103" fmla="*/ 22 h 141"/>
              <a:gd name="T104" fmla="*/ 118 w 140"/>
              <a:gd name="T105" fmla="*/ 37 h 141"/>
              <a:gd name="T106" fmla="*/ 123 w 140"/>
              <a:gd name="T107" fmla="*/ 22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0" h="141">
                <a:moveTo>
                  <a:pt x="98" y="20"/>
                </a:moveTo>
                <a:cubicBezTo>
                  <a:pt x="116" y="2"/>
                  <a:pt x="116" y="2"/>
                  <a:pt x="116" y="2"/>
                </a:cubicBezTo>
                <a:cubicBezTo>
                  <a:pt x="118" y="0"/>
                  <a:pt x="120" y="0"/>
                  <a:pt x="121" y="2"/>
                </a:cubicBezTo>
                <a:cubicBezTo>
                  <a:pt x="121" y="2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9" y="19"/>
                  <a:pt x="139" y="20"/>
                </a:cubicBezTo>
                <a:cubicBezTo>
                  <a:pt x="140" y="21"/>
                  <a:pt x="140" y="23"/>
                  <a:pt x="139" y="25"/>
                </a:cubicBezTo>
                <a:cubicBezTo>
                  <a:pt x="121" y="43"/>
                  <a:pt x="121" y="43"/>
                  <a:pt x="121" y="43"/>
                </a:cubicBezTo>
                <a:cubicBezTo>
                  <a:pt x="120" y="43"/>
                  <a:pt x="119" y="44"/>
                  <a:pt x="118" y="43"/>
                </a:cubicBezTo>
                <a:cubicBezTo>
                  <a:pt x="108" y="41"/>
                  <a:pt x="108" y="41"/>
                  <a:pt x="108" y="41"/>
                </a:cubicBezTo>
                <a:cubicBezTo>
                  <a:pt x="103" y="46"/>
                  <a:pt x="103" y="46"/>
                  <a:pt x="103" y="46"/>
                </a:cubicBezTo>
                <a:cubicBezTo>
                  <a:pt x="108" y="53"/>
                  <a:pt x="112" y="62"/>
                  <a:pt x="112" y="72"/>
                </a:cubicBezTo>
                <a:cubicBezTo>
                  <a:pt x="112" y="84"/>
                  <a:pt x="107" y="95"/>
                  <a:pt x="99" y="102"/>
                </a:cubicBezTo>
                <a:cubicBezTo>
                  <a:pt x="99" y="102"/>
                  <a:pt x="99" y="102"/>
                  <a:pt x="99" y="102"/>
                </a:cubicBezTo>
                <a:cubicBezTo>
                  <a:pt x="91" y="110"/>
                  <a:pt x="81" y="115"/>
                  <a:pt x="69" y="115"/>
                </a:cubicBezTo>
                <a:cubicBezTo>
                  <a:pt x="57" y="115"/>
                  <a:pt x="46" y="110"/>
                  <a:pt x="39" y="102"/>
                </a:cubicBezTo>
                <a:cubicBezTo>
                  <a:pt x="31" y="95"/>
                  <a:pt x="26" y="84"/>
                  <a:pt x="26" y="72"/>
                </a:cubicBezTo>
                <a:cubicBezTo>
                  <a:pt x="26" y="60"/>
                  <a:pt x="31" y="50"/>
                  <a:pt x="39" y="42"/>
                </a:cubicBezTo>
                <a:cubicBezTo>
                  <a:pt x="46" y="34"/>
                  <a:pt x="57" y="29"/>
                  <a:pt x="69" y="29"/>
                </a:cubicBezTo>
                <a:cubicBezTo>
                  <a:pt x="79" y="29"/>
                  <a:pt x="88" y="33"/>
                  <a:pt x="95" y="38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98" y="23"/>
                  <a:pt x="98" y="23"/>
                  <a:pt x="98" y="23"/>
                </a:cubicBezTo>
                <a:cubicBezTo>
                  <a:pt x="97" y="22"/>
                  <a:pt x="98" y="21"/>
                  <a:pt x="98" y="20"/>
                </a:cubicBezTo>
                <a:close/>
                <a:moveTo>
                  <a:pt x="124" y="55"/>
                </a:moveTo>
                <a:cubicBezTo>
                  <a:pt x="124" y="55"/>
                  <a:pt x="124" y="55"/>
                  <a:pt x="124" y="55"/>
                </a:cubicBezTo>
                <a:cubicBezTo>
                  <a:pt x="124" y="52"/>
                  <a:pt x="125" y="49"/>
                  <a:pt x="128" y="48"/>
                </a:cubicBezTo>
                <a:cubicBezTo>
                  <a:pt x="131" y="47"/>
                  <a:pt x="134" y="49"/>
                  <a:pt x="135" y="52"/>
                </a:cubicBezTo>
                <a:cubicBezTo>
                  <a:pt x="136" y="55"/>
                  <a:pt x="137" y="58"/>
                  <a:pt x="137" y="62"/>
                </a:cubicBezTo>
                <a:cubicBezTo>
                  <a:pt x="138" y="65"/>
                  <a:pt x="138" y="69"/>
                  <a:pt x="138" y="72"/>
                </a:cubicBezTo>
                <a:cubicBezTo>
                  <a:pt x="138" y="91"/>
                  <a:pt x="130" y="108"/>
                  <a:pt x="118" y="121"/>
                </a:cubicBezTo>
                <a:cubicBezTo>
                  <a:pt x="105" y="133"/>
                  <a:pt x="88" y="141"/>
                  <a:pt x="69" y="141"/>
                </a:cubicBezTo>
                <a:cubicBezTo>
                  <a:pt x="50" y="141"/>
                  <a:pt x="33" y="133"/>
                  <a:pt x="20" y="121"/>
                </a:cubicBezTo>
                <a:cubicBezTo>
                  <a:pt x="8" y="108"/>
                  <a:pt x="0" y="91"/>
                  <a:pt x="0" y="72"/>
                </a:cubicBezTo>
                <a:cubicBezTo>
                  <a:pt x="0" y="53"/>
                  <a:pt x="8" y="36"/>
                  <a:pt x="20" y="23"/>
                </a:cubicBezTo>
                <a:cubicBezTo>
                  <a:pt x="33" y="11"/>
                  <a:pt x="50" y="3"/>
                  <a:pt x="69" y="3"/>
                </a:cubicBezTo>
                <a:cubicBezTo>
                  <a:pt x="72" y="3"/>
                  <a:pt x="76" y="3"/>
                  <a:pt x="79" y="4"/>
                </a:cubicBezTo>
                <a:cubicBezTo>
                  <a:pt x="82" y="4"/>
                  <a:pt x="86" y="5"/>
                  <a:pt x="89" y="6"/>
                </a:cubicBezTo>
                <a:cubicBezTo>
                  <a:pt x="92" y="7"/>
                  <a:pt x="93" y="10"/>
                  <a:pt x="93" y="13"/>
                </a:cubicBezTo>
                <a:cubicBezTo>
                  <a:pt x="92" y="16"/>
                  <a:pt x="89" y="17"/>
                  <a:pt x="86" y="16"/>
                </a:cubicBezTo>
                <a:cubicBezTo>
                  <a:pt x="83" y="16"/>
                  <a:pt x="80" y="15"/>
                  <a:pt x="77" y="15"/>
                </a:cubicBezTo>
                <a:cubicBezTo>
                  <a:pt x="75" y="14"/>
                  <a:pt x="72" y="14"/>
                  <a:pt x="69" y="14"/>
                </a:cubicBezTo>
                <a:cubicBezTo>
                  <a:pt x="53" y="14"/>
                  <a:pt x="38" y="21"/>
                  <a:pt x="28" y="31"/>
                </a:cubicBezTo>
                <a:cubicBezTo>
                  <a:pt x="17" y="42"/>
                  <a:pt x="11" y="56"/>
                  <a:pt x="11" y="72"/>
                </a:cubicBezTo>
                <a:cubicBezTo>
                  <a:pt x="11" y="88"/>
                  <a:pt x="17" y="103"/>
                  <a:pt x="28" y="113"/>
                </a:cubicBezTo>
                <a:cubicBezTo>
                  <a:pt x="38" y="124"/>
                  <a:pt x="53" y="130"/>
                  <a:pt x="69" y="130"/>
                </a:cubicBezTo>
                <a:cubicBezTo>
                  <a:pt x="85" y="130"/>
                  <a:pt x="99" y="124"/>
                  <a:pt x="110" y="113"/>
                </a:cubicBezTo>
                <a:cubicBezTo>
                  <a:pt x="120" y="103"/>
                  <a:pt x="127" y="88"/>
                  <a:pt x="127" y="72"/>
                </a:cubicBezTo>
                <a:cubicBezTo>
                  <a:pt x="127" y="69"/>
                  <a:pt x="127" y="66"/>
                  <a:pt x="126" y="64"/>
                </a:cubicBezTo>
                <a:cubicBezTo>
                  <a:pt x="126" y="61"/>
                  <a:pt x="125" y="58"/>
                  <a:pt x="124" y="55"/>
                </a:cubicBezTo>
                <a:close/>
                <a:moveTo>
                  <a:pt x="69" y="52"/>
                </a:moveTo>
                <a:cubicBezTo>
                  <a:pt x="69" y="52"/>
                  <a:pt x="69" y="52"/>
                  <a:pt x="69" y="52"/>
                </a:cubicBezTo>
                <a:cubicBezTo>
                  <a:pt x="72" y="52"/>
                  <a:pt x="76" y="53"/>
                  <a:pt x="78" y="55"/>
                </a:cubicBezTo>
                <a:cubicBezTo>
                  <a:pt x="90" y="43"/>
                  <a:pt x="90" y="43"/>
                  <a:pt x="90" y="43"/>
                </a:cubicBezTo>
                <a:cubicBezTo>
                  <a:pt x="84" y="38"/>
                  <a:pt x="77" y="36"/>
                  <a:pt x="69" y="36"/>
                </a:cubicBezTo>
                <a:cubicBezTo>
                  <a:pt x="59" y="36"/>
                  <a:pt x="50" y="40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37" y="53"/>
                  <a:pt x="33" y="62"/>
                  <a:pt x="33" y="72"/>
                </a:cubicBezTo>
                <a:cubicBezTo>
                  <a:pt x="33" y="82"/>
                  <a:pt x="37" y="91"/>
                  <a:pt x="43" y="98"/>
                </a:cubicBezTo>
                <a:cubicBezTo>
                  <a:pt x="50" y="104"/>
                  <a:pt x="59" y="108"/>
                  <a:pt x="69" y="108"/>
                </a:cubicBezTo>
                <a:cubicBezTo>
                  <a:pt x="79" y="108"/>
                  <a:pt x="88" y="104"/>
                  <a:pt x="94" y="98"/>
                </a:cubicBezTo>
                <a:cubicBezTo>
                  <a:pt x="95" y="98"/>
                  <a:pt x="95" y="98"/>
                  <a:pt x="95" y="98"/>
                </a:cubicBezTo>
                <a:cubicBezTo>
                  <a:pt x="101" y="91"/>
                  <a:pt x="105" y="82"/>
                  <a:pt x="105" y="72"/>
                </a:cubicBezTo>
                <a:cubicBezTo>
                  <a:pt x="105" y="64"/>
                  <a:pt x="103" y="57"/>
                  <a:pt x="98" y="51"/>
                </a:cubicBezTo>
                <a:cubicBezTo>
                  <a:pt x="86" y="62"/>
                  <a:pt x="86" y="62"/>
                  <a:pt x="86" y="62"/>
                </a:cubicBezTo>
                <a:cubicBezTo>
                  <a:pt x="88" y="65"/>
                  <a:pt x="89" y="69"/>
                  <a:pt x="89" y="72"/>
                </a:cubicBezTo>
                <a:cubicBezTo>
                  <a:pt x="89" y="77"/>
                  <a:pt x="86" y="82"/>
                  <a:pt x="83" y="86"/>
                </a:cubicBezTo>
                <a:cubicBezTo>
                  <a:pt x="83" y="86"/>
                  <a:pt x="83" y="86"/>
                  <a:pt x="83" y="86"/>
                </a:cubicBezTo>
                <a:cubicBezTo>
                  <a:pt x="79" y="90"/>
                  <a:pt x="74" y="92"/>
                  <a:pt x="69" y="92"/>
                </a:cubicBezTo>
                <a:cubicBezTo>
                  <a:pt x="63" y="92"/>
                  <a:pt x="59" y="90"/>
                  <a:pt x="55" y="86"/>
                </a:cubicBezTo>
                <a:cubicBezTo>
                  <a:pt x="55" y="86"/>
                  <a:pt x="55" y="86"/>
                  <a:pt x="55" y="86"/>
                </a:cubicBezTo>
                <a:cubicBezTo>
                  <a:pt x="51" y="82"/>
                  <a:pt x="49" y="78"/>
                  <a:pt x="49" y="72"/>
                </a:cubicBezTo>
                <a:cubicBezTo>
                  <a:pt x="49" y="67"/>
                  <a:pt x="51" y="62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9" y="55"/>
                  <a:pt x="63" y="52"/>
                  <a:pt x="69" y="52"/>
                </a:cubicBezTo>
                <a:close/>
                <a:moveTo>
                  <a:pt x="73" y="60"/>
                </a:moveTo>
                <a:cubicBezTo>
                  <a:pt x="73" y="60"/>
                  <a:pt x="73" y="60"/>
                  <a:pt x="73" y="60"/>
                </a:cubicBezTo>
                <a:cubicBezTo>
                  <a:pt x="72" y="59"/>
                  <a:pt x="71" y="59"/>
                  <a:pt x="69" y="59"/>
                </a:cubicBezTo>
                <a:cubicBezTo>
                  <a:pt x="65" y="59"/>
                  <a:pt x="62" y="60"/>
                  <a:pt x="60" y="63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65"/>
                  <a:pt x="56" y="68"/>
                  <a:pt x="56" y="72"/>
                </a:cubicBezTo>
                <a:cubicBezTo>
                  <a:pt x="56" y="76"/>
                  <a:pt x="57" y="79"/>
                  <a:pt x="60" y="81"/>
                </a:cubicBezTo>
                <a:cubicBezTo>
                  <a:pt x="62" y="84"/>
                  <a:pt x="65" y="85"/>
                  <a:pt x="69" y="85"/>
                </a:cubicBezTo>
                <a:cubicBezTo>
                  <a:pt x="73" y="85"/>
                  <a:pt x="76" y="84"/>
                  <a:pt x="78" y="81"/>
                </a:cubicBezTo>
                <a:cubicBezTo>
                  <a:pt x="78" y="81"/>
                  <a:pt x="78" y="81"/>
                  <a:pt x="78" y="81"/>
                </a:cubicBezTo>
                <a:cubicBezTo>
                  <a:pt x="81" y="79"/>
                  <a:pt x="82" y="76"/>
                  <a:pt x="82" y="72"/>
                </a:cubicBezTo>
                <a:cubicBezTo>
                  <a:pt x="82" y="70"/>
                  <a:pt x="82" y="69"/>
                  <a:pt x="81" y="68"/>
                </a:cubicBezTo>
                <a:cubicBezTo>
                  <a:pt x="73" y="76"/>
                  <a:pt x="73" y="76"/>
                  <a:pt x="73" y="76"/>
                </a:cubicBezTo>
                <a:cubicBezTo>
                  <a:pt x="71" y="78"/>
                  <a:pt x="67" y="78"/>
                  <a:pt x="65" y="76"/>
                </a:cubicBezTo>
                <a:cubicBezTo>
                  <a:pt x="63" y="74"/>
                  <a:pt x="63" y="70"/>
                  <a:pt x="65" y="68"/>
                </a:cubicBezTo>
                <a:cubicBezTo>
                  <a:pt x="73" y="60"/>
                  <a:pt x="73" y="60"/>
                  <a:pt x="73" y="60"/>
                </a:cubicBezTo>
                <a:close/>
                <a:moveTo>
                  <a:pt x="117" y="10"/>
                </a:moveTo>
                <a:cubicBezTo>
                  <a:pt x="117" y="10"/>
                  <a:pt x="117" y="10"/>
                  <a:pt x="117" y="10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0"/>
                  <a:pt x="117" y="10"/>
                  <a:pt x="117" y="10"/>
                </a:cubicBezTo>
                <a:close/>
                <a:moveTo>
                  <a:pt x="123" y="22"/>
                </a:moveTo>
                <a:cubicBezTo>
                  <a:pt x="123" y="22"/>
                  <a:pt x="123" y="22"/>
                  <a:pt x="123" y="22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18" y="37"/>
                  <a:pt x="118" y="37"/>
                  <a:pt x="118" y="37"/>
                </a:cubicBezTo>
                <a:cubicBezTo>
                  <a:pt x="131" y="24"/>
                  <a:pt x="131" y="24"/>
                  <a:pt x="131" y="24"/>
                </a:cubicBezTo>
                <a:cubicBezTo>
                  <a:pt x="123" y="22"/>
                  <a:pt x="123" y="22"/>
                  <a:pt x="123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048677" name="TextBox 1048676"/>
          <p:cNvSpPr txBox="1"/>
          <p:nvPr/>
        </p:nvSpPr>
        <p:spPr>
          <a:xfrm>
            <a:off x="477234" y="2748294"/>
            <a:ext cx="8115411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000000"/>
                </a:solidFill>
              </a:rPr>
              <a:t>Burch-eng muhim axloqiy toifa.</a:t>
            </a:r>
            <a:endParaRPr lang="uz-UZ-#Latn" sz="2800" b="1">
              <a:solidFill>
                <a:srgbClr val="000000"/>
              </a:solidFill>
            </a:endParaRPr>
          </a:p>
        </p:txBody>
      </p:sp>
      <p:sp>
        <p:nvSpPr>
          <p:cNvPr id="1048678" name="Прямоугольник 1048677"/>
          <p:cNvSpPr/>
          <p:nvPr/>
        </p:nvSpPr>
        <p:spPr>
          <a:xfrm>
            <a:off x="477235" y="3627753"/>
            <a:ext cx="5407966" cy="3048000"/>
          </a:xfrm>
          <a:prstGeom prst="rect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679" name="TextBox 1048678"/>
          <p:cNvSpPr txBox="1"/>
          <p:nvPr/>
        </p:nvSpPr>
        <p:spPr>
          <a:xfrm>
            <a:off x="685651" y="3627753"/>
            <a:ext cx="4852042" cy="2677656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000000"/>
                </a:solidFill>
                <a:latin typeface="Arial"/>
              </a:rPr>
              <a:t>Burch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inson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xulqini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jamiyat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yoki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guruh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tomonidan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tartibga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solish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shakli,uning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xulqi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va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faoliyatini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axloqiy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jihatdan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baholash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shakli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sifatida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namoyon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bo'ladi</a:t>
            </a:r>
            <a:endParaRPr lang="uz-UZ-#Latn" sz="2800" dirty="0">
              <a:solidFill>
                <a:srgbClr val="000000"/>
              </a:solidFill>
            </a:endParaRPr>
          </a:p>
        </p:txBody>
      </p:sp>
      <p:sp>
        <p:nvSpPr>
          <p:cNvPr id="1048680" name="Прямоугольник 1048679"/>
          <p:cNvSpPr/>
          <p:nvPr/>
        </p:nvSpPr>
        <p:spPr>
          <a:xfrm>
            <a:off x="6694748" y="3627753"/>
            <a:ext cx="4574654" cy="3048000"/>
          </a:xfrm>
          <a:prstGeom prst="rect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681" name="TextBox 1048680"/>
          <p:cNvSpPr txBox="1"/>
          <p:nvPr/>
        </p:nvSpPr>
        <p:spPr>
          <a:xfrm>
            <a:off x="6909741" y="3920666"/>
            <a:ext cx="3788968" cy="2246769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000000"/>
                </a:solidFill>
                <a:latin typeface="Arial"/>
              </a:rPr>
              <a:t>Har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doim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ham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deontologiya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shaxs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qarashlari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va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moyilliklariga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to'g'ri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kelmaydi</a:t>
            </a:r>
            <a:endParaRPr lang="uz-UZ-#Latn" sz="2800" dirty="0">
              <a:solidFill>
                <a:srgbClr val="000000"/>
              </a:solidFill>
            </a:endParaRPr>
          </a:p>
        </p:txBody>
      </p:sp>
      <p:sp>
        <p:nvSpPr>
          <p:cNvPr id="1048806" name="Стрелка: шеврон 1048805"/>
          <p:cNvSpPr/>
          <p:nvPr/>
        </p:nvSpPr>
        <p:spPr>
          <a:xfrm flipH="1" flipV="1">
            <a:off x="5885201" y="4182724"/>
            <a:ext cx="708704" cy="1496096"/>
          </a:xfrm>
          <a:prstGeom prst="chevron">
            <a:avLst/>
          </a:prstGeom>
          <a:solidFill>
            <a:srgbClr val="E1793C"/>
          </a:solidFill>
        </p:spPr>
        <p:txBody>
          <a:bodyPr anchor="ctr"/>
          <a:lstStyle/>
          <a:p>
            <a:pPr algn="ctr"/>
            <a:endParaRPr lang="uz-UZ-#Lat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矩形 4"/>
          <p:cNvSpPr/>
          <p:nvPr/>
        </p:nvSpPr>
        <p:spPr>
          <a:xfrm>
            <a:off x="0" y="0"/>
            <a:ext cx="12192000" cy="1962150"/>
          </a:xfrm>
          <a:prstGeom prst="rect">
            <a:avLst/>
          </a:prstGeom>
          <a:solidFill>
            <a:srgbClr val="D2D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97224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77" y="428625"/>
            <a:ext cx="755773" cy="797349"/>
          </a:xfrm>
          <a:prstGeom prst="rect">
            <a:avLst/>
          </a:prstGeom>
        </p:spPr>
      </p:pic>
      <p:pic>
        <p:nvPicPr>
          <p:cNvPr id="2097226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6185" y="360094"/>
            <a:ext cx="815057" cy="663078"/>
          </a:xfrm>
          <a:prstGeom prst="rect">
            <a:avLst/>
          </a:prstGeom>
        </p:spPr>
      </p:pic>
      <p:pic>
        <p:nvPicPr>
          <p:cNvPr id="2097228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9308" y="360094"/>
            <a:ext cx="689494" cy="566082"/>
          </a:xfrm>
          <a:prstGeom prst="rect">
            <a:avLst/>
          </a:prstGeom>
        </p:spPr>
      </p:pic>
      <p:sp>
        <p:nvSpPr>
          <p:cNvPr id="1048684" name="矩形 18"/>
          <p:cNvSpPr/>
          <p:nvPr/>
        </p:nvSpPr>
        <p:spPr>
          <a:xfrm>
            <a:off x="3912191" y="-1938275"/>
            <a:ext cx="1206588" cy="1623465"/>
          </a:xfrm>
          <a:prstGeom prst="rect">
            <a:avLst/>
          </a:prstGeom>
          <a:solidFill>
            <a:srgbClr val="214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85" name="矩形 19"/>
          <p:cNvSpPr/>
          <p:nvPr/>
        </p:nvSpPr>
        <p:spPr>
          <a:xfrm>
            <a:off x="5118779" y="-1919350"/>
            <a:ext cx="1206588" cy="1623465"/>
          </a:xfrm>
          <a:prstGeom prst="rect">
            <a:avLst/>
          </a:prstGeom>
          <a:solidFill>
            <a:srgbClr val="566C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86" name="矩形 20"/>
          <p:cNvSpPr/>
          <p:nvPr/>
        </p:nvSpPr>
        <p:spPr>
          <a:xfrm>
            <a:off x="6370540" y="-1938276"/>
            <a:ext cx="1206588" cy="1623465"/>
          </a:xfrm>
          <a:prstGeom prst="rect">
            <a:avLst/>
          </a:prstGeom>
          <a:solidFill>
            <a:srgbClr val="8ED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87" name="矩形 21"/>
          <p:cNvSpPr/>
          <p:nvPr/>
        </p:nvSpPr>
        <p:spPr>
          <a:xfrm>
            <a:off x="2660430" y="-1962395"/>
            <a:ext cx="1206588" cy="1623465"/>
          </a:xfrm>
          <a:prstGeom prst="rect">
            <a:avLst/>
          </a:prstGeom>
          <a:solidFill>
            <a:srgbClr val="121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88" name="Freeform 328"/>
          <p:cNvSpPr>
            <a:spLocks noChangeAspect="1" noChangeArrowheads="1"/>
          </p:cNvSpPr>
          <p:nvPr/>
        </p:nvSpPr>
        <p:spPr bwMode="auto">
          <a:xfrm>
            <a:off x="7281488" y="4164365"/>
            <a:ext cx="460733" cy="257039"/>
          </a:xfrm>
          <a:custGeom>
            <a:avLst/>
            <a:gdLst>
              <a:gd name="T0" fmla="*/ 585 w 1564"/>
              <a:gd name="T1" fmla="*/ 610 h 871"/>
              <a:gd name="T2" fmla="*/ 451 w 1564"/>
              <a:gd name="T3" fmla="*/ 744 h 871"/>
              <a:gd name="T4" fmla="*/ 585 w 1564"/>
              <a:gd name="T5" fmla="*/ 870 h 871"/>
              <a:gd name="T6" fmla="*/ 710 w 1564"/>
              <a:gd name="T7" fmla="*/ 744 h 871"/>
              <a:gd name="T8" fmla="*/ 585 w 1564"/>
              <a:gd name="T9" fmla="*/ 610 h 871"/>
              <a:gd name="T10" fmla="*/ 585 w 1564"/>
              <a:gd name="T11" fmla="*/ 811 h 871"/>
              <a:gd name="T12" fmla="*/ 518 w 1564"/>
              <a:gd name="T13" fmla="*/ 744 h 871"/>
              <a:gd name="T14" fmla="*/ 585 w 1564"/>
              <a:gd name="T15" fmla="*/ 677 h 871"/>
              <a:gd name="T16" fmla="*/ 643 w 1564"/>
              <a:gd name="T17" fmla="*/ 744 h 871"/>
              <a:gd name="T18" fmla="*/ 585 w 1564"/>
              <a:gd name="T19" fmla="*/ 811 h 871"/>
              <a:gd name="T20" fmla="*/ 1563 w 1564"/>
              <a:gd name="T21" fmla="*/ 519 h 871"/>
              <a:gd name="T22" fmla="*/ 1563 w 1564"/>
              <a:gd name="T23" fmla="*/ 652 h 871"/>
              <a:gd name="T24" fmla="*/ 1505 w 1564"/>
              <a:gd name="T25" fmla="*/ 719 h 871"/>
              <a:gd name="T26" fmla="*/ 1429 w 1564"/>
              <a:gd name="T27" fmla="*/ 719 h 871"/>
              <a:gd name="T28" fmla="*/ 1262 w 1564"/>
              <a:gd name="T29" fmla="*/ 569 h 871"/>
              <a:gd name="T30" fmla="*/ 1095 w 1564"/>
              <a:gd name="T31" fmla="*/ 719 h 871"/>
              <a:gd name="T32" fmla="*/ 752 w 1564"/>
              <a:gd name="T33" fmla="*/ 719 h 871"/>
              <a:gd name="T34" fmla="*/ 585 w 1564"/>
              <a:gd name="T35" fmla="*/ 569 h 871"/>
              <a:gd name="T36" fmla="*/ 409 w 1564"/>
              <a:gd name="T37" fmla="*/ 719 h 871"/>
              <a:gd name="T38" fmla="*/ 326 w 1564"/>
              <a:gd name="T39" fmla="*/ 719 h 871"/>
              <a:gd name="T40" fmla="*/ 267 w 1564"/>
              <a:gd name="T41" fmla="*/ 652 h 871"/>
              <a:gd name="T42" fmla="*/ 267 w 1564"/>
              <a:gd name="T43" fmla="*/ 519 h 871"/>
              <a:gd name="T44" fmla="*/ 1563 w 1564"/>
              <a:gd name="T45" fmla="*/ 519 h 871"/>
              <a:gd name="T46" fmla="*/ 1262 w 1564"/>
              <a:gd name="T47" fmla="*/ 610 h 871"/>
              <a:gd name="T48" fmla="*/ 1128 w 1564"/>
              <a:gd name="T49" fmla="*/ 744 h 871"/>
              <a:gd name="T50" fmla="*/ 1262 w 1564"/>
              <a:gd name="T51" fmla="*/ 870 h 871"/>
              <a:gd name="T52" fmla="*/ 1396 w 1564"/>
              <a:gd name="T53" fmla="*/ 744 h 871"/>
              <a:gd name="T54" fmla="*/ 1262 w 1564"/>
              <a:gd name="T55" fmla="*/ 610 h 871"/>
              <a:gd name="T56" fmla="*/ 1262 w 1564"/>
              <a:gd name="T57" fmla="*/ 811 h 871"/>
              <a:gd name="T58" fmla="*/ 1195 w 1564"/>
              <a:gd name="T59" fmla="*/ 744 h 871"/>
              <a:gd name="T60" fmla="*/ 1262 w 1564"/>
              <a:gd name="T61" fmla="*/ 677 h 871"/>
              <a:gd name="T62" fmla="*/ 1329 w 1564"/>
              <a:gd name="T63" fmla="*/ 744 h 871"/>
              <a:gd name="T64" fmla="*/ 1262 w 1564"/>
              <a:gd name="T65" fmla="*/ 811 h 871"/>
              <a:gd name="T66" fmla="*/ 1538 w 1564"/>
              <a:gd name="T67" fmla="*/ 376 h 871"/>
              <a:gd name="T68" fmla="*/ 1295 w 1564"/>
              <a:gd name="T69" fmla="*/ 134 h 871"/>
              <a:gd name="T70" fmla="*/ 1229 w 1564"/>
              <a:gd name="T71" fmla="*/ 109 h 871"/>
              <a:gd name="T72" fmla="*/ 1112 w 1564"/>
              <a:gd name="T73" fmla="*/ 109 h 871"/>
              <a:gd name="T74" fmla="*/ 1112 w 1564"/>
              <a:gd name="T75" fmla="*/ 59 h 871"/>
              <a:gd name="T76" fmla="*/ 1045 w 1564"/>
              <a:gd name="T77" fmla="*/ 0 h 871"/>
              <a:gd name="T78" fmla="*/ 326 w 1564"/>
              <a:gd name="T79" fmla="*/ 0 h 871"/>
              <a:gd name="T80" fmla="*/ 267 w 1564"/>
              <a:gd name="T81" fmla="*/ 59 h 871"/>
              <a:gd name="T82" fmla="*/ 267 w 1564"/>
              <a:gd name="T83" fmla="*/ 75 h 871"/>
              <a:gd name="T84" fmla="*/ 8 w 1564"/>
              <a:gd name="T85" fmla="*/ 101 h 871"/>
              <a:gd name="T86" fmla="*/ 459 w 1564"/>
              <a:gd name="T87" fmla="*/ 159 h 871"/>
              <a:gd name="T88" fmla="*/ 0 w 1564"/>
              <a:gd name="T89" fmla="*/ 209 h 871"/>
              <a:gd name="T90" fmla="*/ 459 w 1564"/>
              <a:gd name="T91" fmla="*/ 268 h 871"/>
              <a:gd name="T92" fmla="*/ 0 w 1564"/>
              <a:gd name="T93" fmla="*/ 309 h 871"/>
              <a:gd name="T94" fmla="*/ 267 w 1564"/>
              <a:gd name="T95" fmla="*/ 360 h 871"/>
              <a:gd name="T96" fmla="*/ 267 w 1564"/>
              <a:gd name="T97" fmla="*/ 485 h 871"/>
              <a:gd name="T98" fmla="*/ 1563 w 1564"/>
              <a:gd name="T99" fmla="*/ 485 h 871"/>
              <a:gd name="T100" fmla="*/ 1563 w 1564"/>
              <a:gd name="T101" fmla="*/ 435 h 871"/>
              <a:gd name="T102" fmla="*/ 1538 w 1564"/>
              <a:gd name="T103" fmla="*/ 376 h 871"/>
              <a:gd name="T104" fmla="*/ 1429 w 1564"/>
              <a:gd name="T105" fmla="*/ 385 h 871"/>
              <a:gd name="T106" fmla="*/ 1195 w 1564"/>
              <a:gd name="T107" fmla="*/ 385 h 871"/>
              <a:gd name="T108" fmla="*/ 1178 w 1564"/>
              <a:gd name="T109" fmla="*/ 376 h 871"/>
              <a:gd name="T110" fmla="*/ 1178 w 1564"/>
              <a:gd name="T111" fmla="*/ 193 h 871"/>
              <a:gd name="T112" fmla="*/ 1195 w 1564"/>
              <a:gd name="T113" fmla="*/ 184 h 871"/>
              <a:gd name="T114" fmla="*/ 1237 w 1564"/>
              <a:gd name="T115" fmla="*/ 184 h 871"/>
              <a:gd name="T116" fmla="*/ 1245 w 1564"/>
              <a:gd name="T117" fmla="*/ 184 h 871"/>
              <a:gd name="T118" fmla="*/ 1438 w 1564"/>
              <a:gd name="T119" fmla="*/ 368 h 871"/>
              <a:gd name="T120" fmla="*/ 1429 w 1564"/>
              <a:gd name="T121" fmla="*/ 385 h 871"/>
              <a:gd name="T122" fmla="*/ 1429 w 1564"/>
              <a:gd name="T123" fmla="*/ 385 h 871"/>
              <a:gd name="T124" fmla="*/ 1429 w 1564"/>
              <a:gd name="T125" fmla="*/ 385 h 8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64" h="871">
                <a:moveTo>
                  <a:pt x="585" y="610"/>
                </a:moveTo>
                <a:cubicBezTo>
                  <a:pt x="510" y="610"/>
                  <a:pt x="451" y="669"/>
                  <a:pt x="451" y="744"/>
                </a:cubicBezTo>
                <a:cubicBezTo>
                  <a:pt x="451" y="820"/>
                  <a:pt x="510" y="870"/>
                  <a:pt x="585" y="870"/>
                </a:cubicBezTo>
                <a:cubicBezTo>
                  <a:pt x="652" y="870"/>
                  <a:pt x="710" y="820"/>
                  <a:pt x="710" y="744"/>
                </a:cubicBezTo>
                <a:cubicBezTo>
                  <a:pt x="710" y="669"/>
                  <a:pt x="652" y="610"/>
                  <a:pt x="585" y="610"/>
                </a:cubicBezTo>
                <a:close/>
                <a:moveTo>
                  <a:pt x="585" y="811"/>
                </a:moveTo>
                <a:cubicBezTo>
                  <a:pt x="543" y="811"/>
                  <a:pt x="518" y="778"/>
                  <a:pt x="518" y="744"/>
                </a:cubicBezTo>
                <a:cubicBezTo>
                  <a:pt x="518" y="711"/>
                  <a:pt x="543" y="677"/>
                  <a:pt x="585" y="677"/>
                </a:cubicBezTo>
                <a:cubicBezTo>
                  <a:pt x="618" y="677"/>
                  <a:pt x="643" y="711"/>
                  <a:pt x="643" y="744"/>
                </a:cubicBezTo>
                <a:cubicBezTo>
                  <a:pt x="643" y="778"/>
                  <a:pt x="618" y="811"/>
                  <a:pt x="585" y="811"/>
                </a:cubicBezTo>
                <a:close/>
                <a:moveTo>
                  <a:pt x="1563" y="519"/>
                </a:moveTo>
                <a:cubicBezTo>
                  <a:pt x="1563" y="652"/>
                  <a:pt x="1563" y="652"/>
                  <a:pt x="1563" y="652"/>
                </a:cubicBezTo>
                <a:cubicBezTo>
                  <a:pt x="1563" y="694"/>
                  <a:pt x="1538" y="719"/>
                  <a:pt x="1505" y="719"/>
                </a:cubicBezTo>
                <a:cubicBezTo>
                  <a:pt x="1429" y="719"/>
                  <a:pt x="1429" y="719"/>
                  <a:pt x="1429" y="719"/>
                </a:cubicBezTo>
                <a:cubicBezTo>
                  <a:pt x="1421" y="636"/>
                  <a:pt x="1346" y="569"/>
                  <a:pt x="1262" y="569"/>
                </a:cubicBezTo>
                <a:cubicBezTo>
                  <a:pt x="1178" y="569"/>
                  <a:pt x="1103" y="636"/>
                  <a:pt x="1095" y="719"/>
                </a:cubicBezTo>
                <a:cubicBezTo>
                  <a:pt x="752" y="719"/>
                  <a:pt x="752" y="719"/>
                  <a:pt x="752" y="719"/>
                </a:cubicBezTo>
                <a:cubicBezTo>
                  <a:pt x="735" y="636"/>
                  <a:pt x="669" y="569"/>
                  <a:pt x="585" y="569"/>
                </a:cubicBezTo>
                <a:cubicBezTo>
                  <a:pt x="493" y="569"/>
                  <a:pt x="426" y="636"/>
                  <a:pt x="409" y="719"/>
                </a:cubicBezTo>
                <a:cubicBezTo>
                  <a:pt x="326" y="719"/>
                  <a:pt x="326" y="719"/>
                  <a:pt x="326" y="719"/>
                </a:cubicBezTo>
                <a:cubicBezTo>
                  <a:pt x="292" y="719"/>
                  <a:pt x="267" y="694"/>
                  <a:pt x="267" y="652"/>
                </a:cubicBezTo>
                <a:cubicBezTo>
                  <a:pt x="267" y="519"/>
                  <a:pt x="267" y="519"/>
                  <a:pt x="267" y="519"/>
                </a:cubicBezTo>
                <a:lnTo>
                  <a:pt x="1563" y="519"/>
                </a:lnTo>
                <a:close/>
                <a:moveTo>
                  <a:pt x="1262" y="610"/>
                </a:moveTo>
                <a:cubicBezTo>
                  <a:pt x="1187" y="610"/>
                  <a:pt x="1128" y="669"/>
                  <a:pt x="1128" y="744"/>
                </a:cubicBezTo>
                <a:cubicBezTo>
                  <a:pt x="1128" y="820"/>
                  <a:pt x="1187" y="870"/>
                  <a:pt x="1262" y="870"/>
                </a:cubicBezTo>
                <a:cubicBezTo>
                  <a:pt x="1337" y="870"/>
                  <a:pt x="1396" y="820"/>
                  <a:pt x="1396" y="744"/>
                </a:cubicBezTo>
                <a:cubicBezTo>
                  <a:pt x="1396" y="669"/>
                  <a:pt x="1337" y="610"/>
                  <a:pt x="1262" y="610"/>
                </a:cubicBezTo>
                <a:close/>
                <a:moveTo>
                  <a:pt x="1262" y="811"/>
                </a:moveTo>
                <a:cubicBezTo>
                  <a:pt x="1229" y="811"/>
                  <a:pt x="1195" y="778"/>
                  <a:pt x="1195" y="744"/>
                </a:cubicBezTo>
                <a:cubicBezTo>
                  <a:pt x="1195" y="711"/>
                  <a:pt x="1229" y="677"/>
                  <a:pt x="1262" y="677"/>
                </a:cubicBezTo>
                <a:cubicBezTo>
                  <a:pt x="1295" y="677"/>
                  <a:pt x="1329" y="711"/>
                  <a:pt x="1329" y="744"/>
                </a:cubicBezTo>
                <a:cubicBezTo>
                  <a:pt x="1329" y="778"/>
                  <a:pt x="1295" y="811"/>
                  <a:pt x="1262" y="811"/>
                </a:cubicBezTo>
                <a:close/>
                <a:moveTo>
                  <a:pt x="1538" y="376"/>
                </a:moveTo>
                <a:cubicBezTo>
                  <a:pt x="1295" y="134"/>
                  <a:pt x="1295" y="134"/>
                  <a:pt x="1295" y="134"/>
                </a:cubicBezTo>
                <a:cubicBezTo>
                  <a:pt x="1279" y="117"/>
                  <a:pt x="1254" y="109"/>
                  <a:pt x="1229" y="109"/>
                </a:cubicBezTo>
                <a:cubicBezTo>
                  <a:pt x="1112" y="109"/>
                  <a:pt x="1112" y="109"/>
                  <a:pt x="1112" y="109"/>
                </a:cubicBezTo>
                <a:cubicBezTo>
                  <a:pt x="1112" y="59"/>
                  <a:pt x="1112" y="59"/>
                  <a:pt x="1112" y="59"/>
                </a:cubicBezTo>
                <a:cubicBezTo>
                  <a:pt x="1112" y="25"/>
                  <a:pt x="1078" y="0"/>
                  <a:pt x="1045" y="0"/>
                </a:cubicBezTo>
                <a:cubicBezTo>
                  <a:pt x="326" y="0"/>
                  <a:pt x="326" y="0"/>
                  <a:pt x="326" y="0"/>
                </a:cubicBezTo>
                <a:cubicBezTo>
                  <a:pt x="292" y="0"/>
                  <a:pt x="267" y="25"/>
                  <a:pt x="267" y="59"/>
                </a:cubicBezTo>
                <a:cubicBezTo>
                  <a:pt x="267" y="75"/>
                  <a:pt x="267" y="75"/>
                  <a:pt x="267" y="75"/>
                </a:cubicBezTo>
                <a:cubicBezTo>
                  <a:pt x="8" y="101"/>
                  <a:pt x="8" y="101"/>
                  <a:pt x="8" y="101"/>
                </a:cubicBezTo>
                <a:cubicBezTo>
                  <a:pt x="459" y="159"/>
                  <a:pt x="459" y="159"/>
                  <a:pt x="459" y="159"/>
                </a:cubicBezTo>
                <a:cubicBezTo>
                  <a:pt x="0" y="209"/>
                  <a:pt x="0" y="209"/>
                  <a:pt x="0" y="209"/>
                </a:cubicBezTo>
                <a:cubicBezTo>
                  <a:pt x="459" y="268"/>
                  <a:pt x="459" y="268"/>
                  <a:pt x="459" y="268"/>
                </a:cubicBezTo>
                <a:cubicBezTo>
                  <a:pt x="0" y="309"/>
                  <a:pt x="0" y="309"/>
                  <a:pt x="0" y="309"/>
                </a:cubicBezTo>
                <a:cubicBezTo>
                  <a:pt x="267" y="360"/>
                  <a:pt x="267" y="360"/>
                  <a:pt x="267" y="360"/>
                </a:cubicBezTo>
                <a:cubicBezTo>
                  <a:pt x="267" y="485"/>
                  <a:pt x="267" y="485"/>
                  <a:pt x="267" y="485"/>
                </a:cubicBezTo>
                <a:cubicBezTo>
                  <a:pt x="1563" y="485"/>
                  <a:pt x="1563" y="485"/>
                  <a:pt x="1563" y="485"/>
                </a:cubicBezTo>
                <a:cubicBezTo>
                  <a:pt x="1563" y="435"/>
                  <a:pt x="1563" y="435"/>
                  <a:pt x="1563" y="435"/>
                </a:cubicBezTo>
                <a:cubicBezTo>
                  <a:pt x="1563" y="410"/>
                  <a:pt x="1555" y="393"/>
                  <a:pt x="1538" y="376"/>
                </a:cubicBezTo>
                <a:close/>
                <a:moveTo>
                  <a:pt x="1429" y="385"/>
                </a:moveTo>
                <a:cubicBezTo>
                  <a:pt x="1195" y="385"/>
                  <a:pt x="1195" y="385"/>
                  <a:pt x="1195" y="385"/>
                </a:cubicBezTo>
                <a:cubicBezTo>
                  <a:pt x="1187" y="385"/>
                  <a:pt x="1178" y="376"/>
                  <a:pt x="1178" y="376"/>
                </a:cubicBezTo>
                <a:cubicBezTo>
                  <a:pt x="1178" y="193"/>
                  <a:pt x="1178" y="193"/>
                  <a:pt x="1178" y="193"/>
                </a:cubicBezTo>
                <a:cubicBezTo>
                  <a:pt x="1178" y="184"/>
                  <a:pt x="1187" y="184"/>
                  <a:pt x="1195" y="184"/>
                </a:cubicBezTo>
                <a:cubicBezTo>
                  <a:pt x="1237" y="184"/>
                  <a:pt x="1237" y="184"/>
                  <a:pt x="1237" y="184"/>
                </a:cubicBezTo>
                <a:lnTo>
                  <a:pt x="1245" y="184"/>
                </a:lnTo>
                <a:cubicBezTo>
                  <a:pt x="1438" y="368"/>
                  <a:pt x="1438" y="368"/>
                  <a:pt x="1438" y="368"/>
                </a:cubicBezTo>
                <a:cubicBezTo>
                  <a:pt x="1446" y="376"/>
                  <a:pt x="1438" y="385"/>
                  <a:pt x="1429" y="385"/>
                </a:cubicBezTo>
                <a:close/>
                <a:moveTo>
                  <a:pt x="1429" y="385"/>
                </a:moveTo>
                <a:lnTo>
                  <a:pt x="1429" y="3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endParaRPr lang="en-US" sz="2400" dirty="0">
              <a:ea typeface="Arial" panose="020B0604020202020204" pitchFamily="34" charset="0"/>
            </a:endParaRPr>
          </a:p>
        </p:txBody>
      </p:sp>
      <p:sp>
        <p:nvSpPr>
          <p:cNvPr id="1048689" name="Shape 227"/>
          <p:cNvSpPr/>
          <p:nvPr/>
        </p:nvSpPr>
        <p:spPr>
          <a:xfrm>
            <a:off x="6450280" y="2895317"/>
            <a:ext cx="448502" cy="4784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48690" name="Freeform 2"/>
          <p:cNvSpPr>
            <a:spLocks noChangeArrowheads="1"/>
          </p:cNvSpPr>
          <p:nvPr/>
        </p:nvSpPr>
        <p:spPr bwMode="auto">
          <a:xfrm>
            <a:off x="5479018" y="5532265"/>
            <a:ext cx="427552" cy="427552"/>
          </a:xfrm>
          <a:custGeom>
            <a:avLst/>
            <a:gdLst>
              <a:gd name="T0" fmla="*/ 3437 w 6844"/>
              <a:gd name="T1" fmla="*/ 1719 h 6844"/>
              <a:gd name="T2" fmla="*/ 3437 w 6844"/>
              <a:gd name="T3" fmla="*/ 2875 h 6844"/>
              <a:gd name="T4" fmla="*/ 3437 w 6844"/>
              <a:gd name="T5" fmla="*/ 1719 h 6844"/>
              <a:gd name="T6" fmla="*/ 6843 w 6844"/>
              <a:gd name="T7" fmla="*/ 188 h 6844"/>
              <a:gd name="T8" fmla="*/ 5437 w 6844"/>
              <a:gd name="T9" fmla="*/ 2375 h 6844"/>
              <a:gd name="T10" fmla="*/ 5124 w 6844"/>
              <a:gd name="T11" fmla="*/ 1250 h 6844"/>
              <a:gd name="T12" fmla="*/ 5093 w 6844"/>
              <a:gd name="T13" fmla="*/ 2719 h 6844"/>
              <a:gd name="T14" fmla="*/ 4437 w 6844"/>
              <a:gd name="T15" fmla="*/ 3749 h 6844"/>
              <a:gd name="T16" fmla="*/ 5218 w 6844"/>
              <a:gd name="T17" fmla="*/ 4562 h 6844"/>
              <a:gd name="T18" fmla="*/ 5218 w 6844"/>
              <a:gd name="T19" fmla="*/ 4593 h 6844"/>
              <a:gd name="T20" fmla="*/ 5124 w 6844"/>
              <a:gd name="T21" fmla="*/ 6624 h 6844"/>
              <a:gd name="T22" fmla="*/ 4812 w 6844"/>
              <a:gd name="T23" fmla="*/ 6843 h 6844"/>
              <a:gd name="T24" fmla="*/ 4812 w 6844"/>
              <a:gd name="T25" fmla="*/ 5093 h 6844"/>
              <a:gd name="T26" fmla="*/ 2594 w 6844"/>
              <a:gd name="T27" fmla="*/ 5812 h 6844"/>
              <a:gd name="T28" fmla="*/ 2438 w 6844"/>
              <a:gd name="T29" fmla="*/ 5968 h 6844"/>
              <a:gd name="T30" fmla="*/ 875 w 6844"/>
              <a:gd name="T31" fmla="*/ 6843 h 6844"/>
              <a:gd name="T32" fmla="*/ 719 w 6844"/>
              <a:gd name="T33" fmla="*/ 6312 h 6844"/>
              <a:gd name="T34" fmla="*/ 2844 w 6844"/>
              <a:gd name="T35" fmla="*/ 4562 h 6844"/>
              <a:gd name="T36" fmla="*/ 1782 w 6844"/>
              <a:gd name="T37" fmla="*/ 2750 h 6844"/>
              <a:gd name="T38" fmla="*/ 1719 w 6844"/>
              <a:gd name="T39" fmla="*/ 2594 h 6844"/>
              <a:gd name="T40" fmla="*/ 1250 w 6844"/>
              <a:gd name="T41" fmla="*/ 1313 h 6844"/>
              <a:gd name="T42" fmla="*/ 407 w 6844"/>
              <a:gd name="T43" fmla="*/ 2563 h 6844"/>
              <a:gd name="T44" fmla="*/ 1032 w 6844"/>
              <a:gd name="T45" fmla="*/ 32 h 6844"/>
              <a:gd name="T46" fmla="*/ 1813 w 6844"/>
              <a:gd name="T47" fmla="*/ 938 h 6844"/>
              <a:gd name="T48" fmla="*/ 2157 w 6844"/>
              <a:gd name="T49" fmla="*/ 907 h 6844"/>
              <a:gd name="T50" fmla="*/ 4718 w 6844"/>
              <a:gd name="T51" fmla="*/ 907 h 6844"/>
              <a:gd name="T52" fmla="*/ 5031 w 6844"/>
              <a:gd name="T53" fmla="*/ 938 h 6844"/>
              <a:gd name="T54" fmla="*/ 5812 w 6844"/>
              <a:gd name="T55" fmla="*/ 0 h 6844"/>
              <a:gd name="T56" fmla="*/ 4562 w 6844"/>
              <a:gd name="T57" fmla="*/ 1188 h 6844"/>
              <a:gd name="T58" fmla="*/ 3437 w 6844"/>
              <a:gd name="T59" fmla="*/ 1157 h 6844"/>
              <a:gd name="T60" fmla="*/ 2282 w 6844"/>
              <a:gd name="T61" fmla="*/ 2469 h 6844"/>
              <a:gd name="T62" fmla="*/ 3718 w 6844"/>
              <a:gd name="T63" fmla="*/ 3157 h 6844"/>
              <a:gd name="T64" fmla="*/ 4562 w 6844"/>
              <a:gd name="T65" fmla="*/ 1188 h 6844"/>
              <a:gd name="T66" fmla="*/ 4562 w 6844"/>
              <a:gd name="T67" fmla="*/ 1188 h 6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844" h="6844">
                <a:moveTo>
                  <a:pt x="3437" y="1719"/>
                </a:moveTo>
                <a:lnTo>
                  <a:pt x="3437" y="1719"/>
                </a:lnTo>
                <a:cubicBezTo>
                  <a:pt x="3749" y="1719"/>
                  <a:pt x="3999" y="2000"/>
                  <a:pt x="3999" y="2313"/>
                </a:cubicBezTo>
                <a:cubicBezTo>
                  <a:pt x="3999" y="2625"/>
                  <a:pt x="3749" y="2875"/>
                  <a:pt x="3437" y="2875"/>
                </a:cubicBezTo>
                <a:cubicBezTo>
                  <a:pt x="3125" y="2875"/>
                  <a:pt x="2844" y="2625"/>
                  <a:pt x="2844" y="2313"/>
                </a:cubicBezTo>
                <a:cubicBezTo>
                  <a:pt x="2844" y="2000"/>
                  <a:pt x="3125" y="1719"/>
                  <a:pt x="3437" y="1719"/>
                </a:cubicBezTo>
                <a:close/>
                <a:moveTo>
                  <a:pt x="6843" y="188"/>
                </a:moveTo>
                <a:lnTo>
                  <a:pt x="6843" y="188"/>
                </a:lnTo>
                <a:cubicBezTo>
                  <a:pt x="6437" y="2532"/>
                  <a:pt x="6437" y="2532"/>
                  <a:pt x="6437" y="2532"/>
                </a:cubicBezTo>
                <a:cubicBezTo>
                  <a:pt x="5437" y="2375"/>
                  <a:pt x="5437" y="2375"/>
                  <a:pt x="5437" y="2375"/>
                </a:cubicBezTo>
                <a:cubicBezTo>
                  <a:pt x="5593" y="1282"/>
                  <a:pt x="5593" y="1282"/>
                  <a:pt x="5593" y="1282"/>
                </a:cubicBezTo>
                <a:cubicBezTo>
                  <a:pt x="5468" y="1282"/>
                  <a:pt x="5312" y="1250"/>
                  <a:pt x="5124" y="1250"/>
                </a:cubicBezTo>
                <a:cubicBezTo>
                  <a:pt x="5124" y="2594"/>
                  <a:pt x="5124" y="2594"/>
                  <a:pt x="5124" y="2594"/>
                </a:cubicBezTo>
                <a:cubicBezTo>
                  <a:pt x="5124" y="2625"/>
                  <a:pt x="5124" y="2688"/>
                  <a:pt x="5093" y="2719"/>
                </a:cubicBezTo>
                <a:lnTo>
                  <a:pt x="5093" y="2750"/>
                </a:lnTo>
                <a:cubicBezTo>
                  <a:pt x="4437" y="3749"/>
                  <a:pt x="4437" y="3749"/>
                  <a:pt x="4437" y="3749"/>
                </a:cubicBezTo>
                <a:cubicBezTo>
                  <a:pt x="4249" y="4281"/>
                  <a:pt x="4249" y="4281"/>
                  <a:pt x="4249" y="4281"/>
                </a:cubicBezTo>
                <a:cubicBezTo>
                  <a:pt x="5218" y="4562"/>
                  <a:pt x="5218" y="4562"/>
                  <a:pt x="5218" y="4562"/>
                </a:cubicBezTo>
                <a:cubicBezTo>
                  <a:pt x="5218" y="4562"/>
                  <a:pt x="5218" y="4562"/>
                  <a:pt x="5187" y="4593"/>
                </a:cubicBezTo>
                <a:cubicBezTo>
                  <a:pt x="5218" y="4593"/>
                  <a:pt x="5218" y="4593"/>
                  <a:pt x="5218" y="4593"/>
                </a:cubicBezTo>
                <a:cubicBezTo>
                  <a:pt x="5343" y="4624"/>
                  <a:pt x="5437" y="4749"/>
                  <a:pt x="5406" y="4906"/>
                </a:cubicBezTo>
                <a:cubicBezTo>
                  <a:pt x="5124" y="6624"/>
                  <a:pt x="5124" y="6624"/>
                  <a:pt x="5124" y="6624"/>
                </a:cubicBezTo>
                <a:cubicBezTo>
                  <a:pt x="5093" y="6749"/>
                  <a:pt x="4999" y="6843"/>
                  <a:pt x="4843" y="6843"/>
                </a:cubicBezTo>
                <a:lnTo>
                  <a:pt x="4812" y="6843"/>
                </a:lnTo>
                <a:cubicBezTo>
                  <a:pt x="4656" y="6812"/>
                  <a:pt x="4531" y="6687"/>
                  <a:pt x="4562" y="6531"/>
                </a:cubicBezTo>
                <a:cubicBezTo>
                  <a:pt x="4812" y="5093"/>
                  <a:pt x="4812" y="5093"/>
                  <a:pt x="4812" y="5093"/>
                </a:cubicBezTo>
                <a:cubicBezTo>
                  <a:pt x="3531" y="5124"/>
                  <a:pt x="3531" y="5124"/>
                  <a:pt x="3531" y="5124"/>
                </a:cubicBezTo>
                <a:cubicBezTo>
                  <a:pt x="2594" y="5812"/>
                  <a:pt x="2594" y="5812"/>
                  <a:pt x="2594" y="5812"/>
                </a:cubicBezTo>
                <a:cubicBezTo>
                  <a:pt x="2500" y="5906"/>
                  <a:pt x="2500" y="5906"/>
                  <a:pt x="2500" y="5906"/>
                </a:cubicBezTo>
                <a:cubicBezTo>
                  <a:pt x="2469" y="5937"/>
                  <a:pt x="2469" y="5937"/>
                  <a:pt x="2438" y="5968"/>
                </a:cubicBezTo>
                <a:cubicBezTo>
                  <a:pt x="1000" y="6812"/>
                  <a:pt x="1000" y="6812"/>
                  <a:pt x="1000" y="6812"/>
                </a:cubicBezTo>
                <a:cubicBezTo>
                  <a:pt x="969" y="6843"/>
                  <a:pt x="907" y="6843"/>
                  <a:pt x="875" y="6843"/>
                </a:cubicBezTo>
                <a:cubicBezTo>
                  <a:pt x="782" y="6843"/>
                  <a:pt x="688" y="6812"/>
                  <a:pt x="625" y="6718"/>
                </a:cubicBezTo>
                <a:cubicBezTo>
                  <a:pt x="532" y="6562"/>
                  <a:pt x="594" y="6406"/>
                  <a:pt x="719" y="6312"/>
                </a:cubicBezTo>
                <a:cubicBezTo>
                  <a:pt x="1969" y="5562"/>
                  <a:pt x="1969" y="5562"/>
                  <a:pt x="1969" y="5562"/>
                </a:cubicBezTo>
                <a:cubicBezTo>
                  <a:pt x="2844" y="4562"/>
                  <a:pt x="2844" y="4562"/>
                  <a:pt x="2844" y="4562"/>
                </a:cubicBezTo>
                <a:cubicBezTo>
                  <a:pt x="2563" y="3718"/>
                  <a:pt x="2563" y="3718"/>
                  <a:pt x="2563" y="3718"/>
                </a:cubicBezTo>
                <a:cubicBezTo>
                  <a:pt x="1782" y="2750"/>
                  <a:pt x="1782" y="2750"/>
                  <a:pt x="1782" y="2750"/>
                </a:cubicBezTo>
                <a:lnTo>
                  <a:pt x="1782" y="2750"/>
                </a:lnTo>
                <a:cubicBezTo>
                  <a:pt x="1750" y="2688"/>
                  <a:pt x="1719" y="2657"/>
                  <a:pt x="1719" y="2594"/>
                </a:cubicBezTo>
                <a:cubicBezTo>
                  <a:pt x="1719" y="1250"/>
                  <a:pt x="1719" y="1250"/>
                  <a:pt x="1719" y="1250"/>
                </a:cubicBezTo>
                <a:cubicBezTo>
                  <a:pt x="1532" y="1250"/>
                  <a:pt x="1375" y="1282"/>
                  <a:pt x="1250" y="1313"/>
                </a:cubicBezTo>
                <a:cubicBezTo>
                  <a:pt x="1407" y="2375"/>
                  <a:pt x="1407" y="2375"/>
                  <a:pt x="1407" y="2375"/>
                </a:cubicBezTo>
                <a:cubicBezTo>
                  <a:pt x="407" y="2563"/>
                  <a:pt x="407" y="2563"/>
                  <a:pt x="407" y="2563"/>
                </a:cubicBezTo>
                <a:cubicBezTo>
                  <a:pt x="0" y="188"/>
                  <a:pt x="0" y="188"/>
                  <a:pt x="0" y="188"/>
                </a:cubicBezTo>
                <a:cubicBezTo>
                  <a:pt x="1032" y="32"/>
                  <a:pt x="1032" y="32"/>
                  <a:pt x="1032" y="32"/>
                </a:cubicBezTo>
                <a:cubicBezTo>
                  <a:pt x="1188" y="1032"/>
                  <a:pt x="1188" y="1032"/>
                  <a:pt x="1188" y="1032"/>
                </a:cubicBezTo>
                <a:cubicBezTo>
                  <a:pt x="1375" y="1000"/>
                  <a:pt x="1594" y="969"/>
                  <a:pt x="1813" y="938"/>
                </a:cubicBezTo>
                <a:cubicBezTo>
                  <a:pt x="1875" y="907"/>
                  <a:pt x="1938" y="875"/>
                  <a:pt x="2000" y="875"/>
                </a:cubicBezTo>
                <a:cubicBezTo>
                  <a:pt x="2063" y="875"/>
                  <a:pt x="2094" y="907"/>
                  <a:pt x="2157" y="907"/>
                </a:cubicBezTo>
                <a:cubicBezTo>
                  <a:pt x="2532" y="907"/>
                  <a:pt x="2938" y="875"/>
                  <a:pt x="3437" y="875"/>
                </a:cubicBezTo>
                <a:cubicBezTo>
                  <a:pt x="3906" y="875"/>
                  <a:pt x="4343" y="907"/>
                  <a:pt x="4718" y="907"/>
                </a:cubicBezTo>
                <a:cubicBezTo>
                  <a:pt x="4749" y="907"/>
                  <a:pt x="4781" y="875"/>
                  <a:pt x="4843" y="875"/>
                </a:cubicBezTo>
                <a:cubicBezTo>
                  <a:pt x="4906" y="875"/>
                  <a:pt x="4968" y="907"/>
                  <a:pt x="5031" y="938"/>
                </a:cubicBezTo>
                <a:cubicBezTo>
                  <a:pt x="5281" y="969"/>
                  <a:pt x="5468" y="1000"/>
                  <a:pt x="5656" y="1000"/>
                </a:cubicBezTo>
                <a:cubicBezTo>
                  <a:pt x="5812" y="0"/>
                  <a:pt x="5812" y="0"/>
                  <a:pt x="5812" y="0"/>
                </a:cubicBezTo>
                <a:lnTo>
                  <a:pt x="6843" y="188"/>
                </a:lnTo>
                <a:close/>
                <a:moveTo>
                  <a:pt x="4562" y="1188"/>
                </a:moveTo>
                <a:lnTo>
                  <a:pt x="4562" y="1188"/>
                </a:lnTo>
                <a:cubicBezTo>
                  <a:pt x="4218" y="1188"/>
                  <a:pt x="3843" y="1157"/>
                  <a:pt x="3437" y="1157"/>
                </a:cubicBezTo>
                <a:cubicBezTo>
                  <a:pt x="3000" y="1157"/>
                  <a:pt x="2625" y="1188"/>
                  <a:pt x="2282" y="1188"/>
                </a:cubicBezTo>
                <a:cubicBezTo>
                  <a:pt x="2282" y="2469"/>
                  <a:pt x="2282" y="2469"/>
                  <a:pt x="2282" y="2469"/>
                </a:cubicBezTo>
                <a:cubicBezTo>
                  <a:pt x="3157" y="3157"/>
                  <a:pt x="3157" y="3157"/>
                  <a:pt x="3157" y="3157"/>
                </a:cubicBezTo>
                <a:cubicBezTo>
                  <a:pt x="3718" y="3157"/>
                  <a:pt x="3718" y="3157"/>
                  <a:pt x="3718" y="3157"/>
                </a:cubicBezTo>
                <a:cubicBezTo>
                  <a:pt x="4562" y="2469"/>
                  <a:pt x="4562" y="2469"/>
                  <a:pt x="4562" y="2469"/>
                </a:cubicBezTo>
                <a:lnTo>
                  <a:pt x="4562" y="1188"/>
                </a:lnTo>
                <a:close/>
                <a:moveTo>
                  <a:pt x="4562" y="1188"/>
                </a:moveTo>
                <a:lnTo>
                  <a:pt x="4562" y="11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8691" name="Shape 3659"/>
          <p:cNvSpPr/>
          <p:nvPr/>
        </p:nvSpPr>
        <p:spPr>
          <a:xfrm>
            <a:off x="5001328" y="3184701"/>
            <a:ext cx="415088" cy="3891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3" h="21440" extrusionOk="0">
                <a:moveTo>
                  <a:pt x="20097" y="14373"/>
                </a:moveTo>
                <a:lnTo>
                  <a:pt x="15990" y="12571"/>
                </a:lnTo>
                <a:lnTo>
                  <a:pt x="16463" y="14008"/>
                </a:lnTo>
                <a:cubicBezTo>
                  <a:pt x="16439" y="15532"/>
                  <a:pt x="13726" y="16745"/>
                  <a:pt x="10496" y="16745"/>
                </a:cubicBezTo>
                <a:cubicBezTo>
                  <a:pt x="7268" y="16745"/>
                  <a:pt x="4553" y="15532"/>
                  <a:pt x="4529" y="14008"/>
                </a:cubicBezTo>
                <a:lnTo>
                  <a:pt x="5002" y="12571"/>
                </a:lnTo>
                <a:lnTo>
                  <a:pt x="895" y="14373"/>
                </a:lnTo>
                <a:cubicBezTo>
                  <a:pt x="-255" y="14878"/>
                  <a:pt x="-304" y="15814"/>
                  <a:pt x="789" y="16451"/>
                </a:cubicBezTo>
                <a:lnTo>
                  <a:pt x="8511" y="20962"/>
                </a:lnTo>
                <a:cubicBezTo>
                  <a:pt x="9602" y="21600"/>
                  <a:pt x="11390" y="21600"/>
                  <a:pt x="12481" y="20962"/>
                </a:cubicBezTo>
                <a:lnTo>
                  <a:pt x="20205" y="16451"/>
                </a:lnTo>
                <a:cubicBezTo>
                  <a:pt x="21296" y="15814"/>
                  <a:pt x="21247" y="14878"/>
                  <a:pt x="20097" y="14373"/>
                </a:cubicBezTo>
                <a:close/>
                <a:moveTo>
                  <a:pt x="10496" y="5209"/>
                </a:moveTo>
                <a:cubicBezTo>
                  <a:pt x="11724" y="5209"/>
                  <a:pt x="12866" y="4796"/>
                  <a:pt x="13199" y="4152"/>
                </a:cubicBezTo>
                <a:cubicBezTo>
                  <a:pt x="12739" y="2744"/>
                  <a:pt x="12343" y="1535"/>
                  <a:pt x="12094" y="773"/>
                </a:cubicBezTo>
                <a:cubicBezTo>
                  <a:pt x="11927" y="264"/>
                  <a:pt x="11175" y="0"/>
                  <a:pt x="10496" y="0"/>
                </a:cubicBezTo>
                <a:cubicBezTo>
                  <a:pt x="9817" y="0"/>
                  <a:pt x="9065" y="264"/>
                  <a:pt x="8898" y="773"/>
                </a:cubicBezTo>
                <a:cubicBezTo>
                  <a:pt x="8649" y="1535"/>
                  <a:pt x="8253" y="2744"/>
                  <a:pt x="7792" y="4152"/>
                </a:cubicBezTo>
                <a:cubicBezTo>
                  <a:pt x="8126" y="4796"/>
                  <a:pt x="9268" y="5209"/>
                  <a:pt x="10496" y="5209"/>
                </a:cubicBezTo>
                <a:close/>
                <a:moveTo>
                  <a:pt x="10496" y="13197"/>
                </a:moveTo>
                <a:cubicBezTo>
                  <a:pt x="13109" y="13197"/>
                  <a:pt x="15296" y="12229"/>
                  <a:pt x="15429" y="10966"/>
                </a:cubicBezTo>
                <a:cubicBezTo>
                  <a:pt x="15041" y="9779"/>
                  <a:pt x="14617" y="8484"/>
                  <a:pt x="14201" y="7211"/>
                </a:cubicBezTo>
                <a:cubicBezTo>
                  <a:pt x="13911" y="8118"/>
                  <a:pt x="12316" y="8759"/>
                  <a:pt x="10496" y="8759"/>
                </a:cubicBezTo>
                <a:cubicBezTo>
                  <a:pt x="8678" y="8759"/>
                  <a:pt x="7081" y="8118"/>
                  <a:pt x="6791" y="7211"/>
                </a:cubicBezTo>
                <a:cubicBezTo>
                  <a:pt x="6375" y="8484"/>
                  <a:pt x="5951" y="9779"/>
                  <a:pt x="5563" y="10966"/>
                </a:cubicBezTo>
                <a:cubicBezTo>
                  <a:pt x="5696" y="12229"/>
                  <a:pt x="7883" y="13197"/>
                  <a:pt x="10496" y="13197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48692" name="Овал 1048691"/>
          <p:cNvSpPr/>
          <p:nvPr/>
        </p:nvSpPr>
        <p:spPr>
          <a:xfrm>
            <a:off x="-136931" y="2026677"/>
            <a:ext cx="5594723" cy="4831321"/>
          </a:xfrm>
          <a:prstGeom prst="ellipse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693" name="TextBox 1048692"/>
          <p:cNvSpPr txBox="1"/>
          <p:nvPr/>
        </p:nvSpPr>
        <p:spPr>
          <a:xfrm>
            <a:off x="714219" y="2493752"/>
            <a:ext cx="4640057" cy="3970318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err="1">
                <a:solidFill>
                  <a:srgbClr val="000000"/>
                </a:solidFill>
                <a:latin typeface="Arial"/>
              </a:rPr>
              <a:t>Ieramiy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Bentam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burchni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bajarish,o'zini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qurbon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qilish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jarayoning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haqiqiy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foydaliligi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sifatida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namoyon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bo'lish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nuqtai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nazaridan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lazzatlanishning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manbalaridan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biriga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aylanishi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mumkin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deb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hisoblagan</a:t>
            </a:r>
            <a:endParaRPr lang="uz-UZ-#Latn" sz="2800" dirty="0">
              <a:solidFill>
                <a:srgbClr val="000000"/>
              </a:solidFill>
            </a:endParaRPr>
          </a:p>
        </p:txBody>
      </p:sp>
      <p:sp>
        <p:nvSpPr>
          <p:cNvPr id="1048694" name="Овал 1048693"/>
          <p:cNvSpPr/>
          <p:nvPr/>
        </p:nvSpPr>
        <p:spPr>
          <a:xfrm>
            <a:off x="6892219" y="2021903"/>
            <a:ext cx="4912987" cy="4374939"/>
          </a:xfrm>
          <a:prstGeom prst="ellipse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695" name="TextBox 1048694"/>
          <p:cNvSpPr txBox="1"/>
          <p:nvPr/>
        </p:nvSpPr>
        <p:spPr>
          <a:xfrm>
            <a:off x="7742221" y="2780314"/>
            <a:ext cx="3574508" cy="3108543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err="1">
                <a:solidFill>
                  <a:srgbClr val="000000"/>
                </a:solidFill>
                <a:latin typeface="Arial"/>
              </a:rPr>
              <a:t>Biritaniyalik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falasuf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Rossning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(Ser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Devid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)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fikriga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ko'ra,ma'naviy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ma'naviyatsiz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munosabatlar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o'rtasida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yengib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bo'lmas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farq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</a:rPr>
              <a:t>mavjud</a:t>
            </a:r>
            <a:endParaRPr lang="uz-UZ-#Latn" sz="2800" dirty="0">
              <a:solidFill>
                <a:srgbClr val="000000"/>
              </a:solidFill>
            </a:endParaRPr>
          </a:p>
        </p:txBody>
      </p:sp>
      <p:sp>
        <p:nvSpPr>
          <p:cNvPr id="1048805" name="Стрелка: вправо 1048804"/>
          <p:cNvSpPr/>
          <p:nvPr/>
        </p:nvSpPr>
        <p:spPr>
          <a:xfrm>
            <a:off x="5354275" y="4292883"/>
            <a:ext cx="1851559" cy="925778"/>
          </a:xfrm>
          <a:prstGeom prst="rightArrow">
            <a:avLst/>
          </a:prstGeom>
          <a:solidFill>
            <a:srgbClr val="E1793C"/>
          </a:solidFill>
        </p:spPr>
        <p:txBody>
          <a:bodyPr anchor="ctr"/>
          <a:lstStyle/>
          <a:p>
            <a:pPr algn="ctr"/>
            <a:endParaRPr lang="uz-UZ-#Lat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9" name="图片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205" y="1066289"/>
            <a:ext cx="1083885" cy="1143511"/>
          </a:xfrm>
          <a:prstGeom prst="rect">
            <a:avLst/>
          </a:prstGeom>
        </p:spPr>
      </p:pic>
      <p:pic>
        <p:nvPicPr>
          <p:cNvPr id="2097230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4199" y="683596"/>
            <a:ext cx="908824" cy="741233"/>
          </a:xfrm>
          <a:prstGeom prst="rect">
            <a:avLst/>
          </a:prstGeom>
        </p:spPr>
      </p:pic>
      <p:pic>
        <p:nvPicPr>
          <p:cNvPr id="2097232" name="图片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6334" y="863029"/>
            <a:ext cx="1040258" cy="854063"/>
          </a:xfrm>
          <a:prstGeom prst="rect">
            <a:avLst/>
          </a:prstGeom>
        </p:spPr>
      </p:pic>
      <p:sp>
        <p:nvSpPr>
          <p:cNvPr id="1048696" name="TextBox 1048695"/>
          <p:cNvSpPr txBox="1"/>
          <p:nvPr/>
        </p:nvSpPr>
        <p:spPr>
          <a:xfrm>
            <a:off x="2501352" y="1382288"/>
            <a:ext cx="8067842" cy="175432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000000"/>
                </a:solidFill>
              </a:rPr>
              <a:t>Ma'naviy</a:t>
            </a:r>
            <a:r>
              <a:rPr lang="en-US" sz="3600" b="1" dirty="0">
                <a:solidFill>
                  <a:srgbClr val="000000"/>
                </a:solidFill>
              </a:rPr>
              <a:t> </a:t>
            </a:r>
            <a:r>
              <a:rPr lang="en-US" sz="3600" b="1" dirty="0" err="1">
                <a:solidFill>
                  <a:srgbClr val="000000"/>
                </a:solidFill>
              </a:rPr>
              <a:t>xususiyatlar</a:t>
            </a:r>
            <a:r>
              <a:rPr lang="en-US" sz="3600" b="1" dirty="0">
                <a:solidFill>
                  <a:srgbClr val="000000"/>
                </a:solidFill>
              </a:rPr>
              <a:t> </a:t>
            </a:r>
            <a:r>
              <a:rPr lang="en-US" sz="3600" b="1" dirty="0" err="1">
                <a:solidFill>
                  <a:srgbClr val="000000"/>
                </a:solidFill>
              </a:rPr>
              <a:t>ikkita</a:t>
            </a:r>
            <a:r>
              <a:rPr lang="en-US" sz="3600" b="1" dirty="0">
                <a:solidFill>
                  <a:srgbClr val="000000"/>
                </a:solidFill>
              </a:rPr>
              <a:t> </a:t>
            </a:r>
            <a:r>
              <a:rPr lang="en-US" sz="3600" b="1" dirty="0" err="1">
                <a:solidFill>
                  <a:srgbClr val="000000"/>
                </a:solidFill>
              </a:rPr>
              <a:t>asosiy</a:t>
            </a:r>
            <a:r>
              <a:rPr lang="en-US" sz="3600" b="1" dirty="0">
                <a:solidFill>
                  <a:srgbClr val="000000"/>
                </a:solidFill>
              </a:rPr>
              <a:t> </a:t>
            </a:r>
            <a:r>
              <a:rPr lang="en-US" sz="3600" b="1" dirty="0" err="1">
                <a:solidFill>
                  <a:srgbClr val="000000"/>
                </a:solidFill>
              </a:rPr>
              <a:t>atamalar</a:t>
            </a:r>
            <a:r>
              <a:rPr lang="en-US" sz="3600" b="1" dirty="0">
                <a:solidFill>
                  <a:srgbClr val="000000"/>
                </a:solidFill>
              </a:rPr>
              <a:t> </a:t>
            </a:r>
            <a:r>
              <a:rPr lang="en-US" sz="3600" b="1" dirty="0" err="1">
                <a:solidFill>
                  <a:srgbClr val="000000"/>
                </a:solidFill>
              </a:rPr>
              <a:t>yordamida</a:t>
            </a:r>
            <a:r>
              <a:rPr lang="en-US" sz="3600" b="1" dirty="0">
                <a:solidFill>
                  <a:srgbClr val="000000"/>
                </a:solidFill>
              </a:rPr>
              <a:t> </a:t>
            </a:r>
            <a:r>
              <a:rPr lang="en-US" sz="3600" b="1" dirty="0" err="1">
                <a:solidFill>
                  <a:srgbClr val="000000"/>
                </a:solidFill>
              </a:rPr>
              <a:t>ifodalanadi</a:t>
            </a:r>
            <a:r>
              <a:rPr lang="en-US" sz="3600" b="1" dirty="0">
                <a:solidFill>
                  <a:srgbClr val="000000"/>
                </a:solidFill>
              </a:rPr>
              <a:t> </a:t>
            </a:r>
            <a:r>
              <a:rPr lang="en-US" sz="3600" b="1" dirty="0" err="1">
                <a:solidFill>
                  <a:srgbClr val="000000"/>
                </a:solidFill>
              </a:rPr>
              <a:t>Bular</a:t>
            </a:r>
            <a:r>
              <a:rPr lang="en-US" sz="3600" b="1" dirty="0">
                <a:solidFill>
                  <a:srgbClr val="000000"/>
                </a:solidFill>
              </a:rPr>
              <a:t>:</a:t>
            </a:r>
            <a:endParaRPr lang="uz-UZ-#Latn" sz="3600" b="1" dirty="0">
              <a:solidFill>
                <a:srgbClr val="000000"/>
              </a:solidFill>
            </a:endParaRPr>
          </a:p>
        </p:txBody>
      </p:sp>
      <p:sp>
        <p:nvSpPr>
          <p:cNvPr id="1048697" name="Прямоугольник 1048696"/>
          <p:cNvSpPr/>
          <p:nvPr/>
        </p:nvSpPr>
        <p:spPr>
          <a:xfrm>
            <a:off x="590990" y="3896267"/>
            <a:ext cx="4490509" cy="3048000"/>
          </a:xfrm>
          <a:prstGeom prst="rect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698" name="Прямоугольник 1048697"/>
          <p:cNvSpPr/>
          <p:nvPr/>
        </p:nvSpPr>
        <p:spPr>
          <a:xfrm>
            <a:off x="6834755" y="3896266"/>
            <a:ext cx="4129880" cy="3048000"/>
          </a:xfrm>
          <a:prstGeom prst="rect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699" name="TextBox 1048698"/>
          <p:cNvSpPr txBox="1"/>
          <p:nvPr/>
        </p:nvSpPr>
        <p:spPr>
          <a:xfrm>
            <a:off x="836243" y="5067292"/>
            <a:ext cx="4000000" cy="68834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>
                <a:solidFill>
                  <a:srgbClr val="000000"/>
                </a:solidFill>
                <a:latin typeface="Arial"/>
              </a:rPr>
              <a:t>*To'g'rilik</a:t>
            </a:r>
            <a:endParaRPr lang="uz-UZ-#Latn" sz="4000" b="1">
              <a:solidFill>
                <a:srgbClr val="000000"/>
              </a:solidFill>
            </a:endParaRPr>
          </a:p>
        </p:txBody>
      </p:sp>
      <p:sp>
        <p:nvSpPr>
          <p:cNvPr id="1048700" name="TextBox 1048699"/>
          <p:cNvSpPr txBox="1"/>
          <p:nvPr/>
        </p:nvSpPr>
        <p:spPr>
          <a:xfrm>
            <a:off x="7292706" y="5067292"/>
            <a:ext cx="4000000" cy="68834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>
                <a:solidFill>
                  <a:srgbClr val="000000"/>
                </a:solidFill>
                <a:latin typeface="Arial"/>
              </a:rPr>
              <a:t>*Ezgulik</a:t>
            </a:r>
            <a:endParaRPr lang="uz-UZ-#Latn" sz="4000" b="1">
              <a:solidFill>
                <a:srgbClr val="000000"/>
              </a:solidFill>
            </a:endParaRPr>
          </a:p>
        </p:txBody>
      </p:sp>
      <p:sp>
        <p:nvSpPr>
          <p:cNvPr id="1048809" name="Стрелка: пятиугольник 1048808"/>
          <p:cNvSpPr/>
          <p:nvPr/>
        </p:nvSpPr>
        <p:spPr>
          <a:xfrm>
            <a:off x="5081499" y="4951813"/>
            <a:ext cx="1838594" cy="919297"/>
          </a:xfrm>
          <a:prstGeom prst="homePlate">
            <a:avLst/>
          </a:prstGeom>
          <a:solidFill>
            <a:srgbClr val="E1793C"/>
          </a:solidFill>
        </p:spPr>
        <p:txBody>
          <a:bodyPr anchor="ctr"/>
          <a:lstStyle/>
          <a:p>
            <a:pPr algn="ctr"/>
            <a:endParaRPr lang="uz-UZ-#Lat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矩形 4"/>
          <p:cNvSpPr/>
          <p:nvPr/>
        </p:nvSpPr>
        <p:spPr>
          <a:xfrm>
            <a:off x="0" y="0"/>
            <a:ext cx="12192000" cy="1962150"/>
          </a:xfrm>
          <a:prstGeom prst="rect">
            <a:avLst/>
          </a:prstGeom>
          <a:solidFill>
            <a:srgbClr val="D2D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97236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77" y="428625"/>
            <a:ext cx="755773" cy="797349"/>
          </a:xfrm>
          <a:prstGeom prst="rect">
            <a:avLst/>
          </a:prstGeom>
        </p:spPr>
      </p:pic>
      <p:pic>
        <p:nvPicPr>
          <p:cNvPr id="2097237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6185" y="360094"/>
            <a:ext cx="815057" cy="663078"/>
          </a:xfrm>
          <a:prstGeom prst="rect">
            <a:avLst/>
          </a:prstGeom>
        </p:spPr>
      </p:pic>
      <p:pic>
        <p:nvPicPr>
          <p:cNvPr id="2097239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9308" y="360094"/>
            <a:ext cx="689494" cy="566082"/>
          </a:xfrm>
          <a:prstGeom prst="rect">
            <a:avLst/>
          </a:prstGeom>
        </p:spPr>
      </p:pic>
      <p:sp>
        <p:nvSpPr>
          <p:cNvPr id="1048703" name="矩形 18"/>
          <p:cNvSpPr/>
          <p:nvPr/>
        </p:nvSpPr>
        <p:spPr>
          <a:xfrm>
            <a:off x="3912191" y="-1938275"/>
            <a:ext cx="1206588" cy="1623465"/>
          </a:xfrm>
          <a:prstGeom prst="rect">
            <a:avLst/>
          </a:prstGeom>
          <a:solidFill>
            <a:srgbClr val="214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704" name="矩形 19"/>
          <p:cNvSpPr/>
          <p:nvPr/>
        </p:nvSpPr>
        <p:spPr>
          <a:xfrm>
            <a:off x="5118779" y="-1919350"/>
            <a:ext cx="1206588" cy="1623465"/>
          </a:xfrm>
          <a:prstGeom prst="rect">
            <a:avLst/>
          </a:prstGeom>
          <a:solidFill>
            <a:srgbClr val="566C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705" name="矩形 20"/>
          <p:cNvSpPr/>
          <p:nvPr/>
        </p:nvSpPr>
        <p:spPr>
          <a:xfrm>
            <a:off x="6370540" y="-1938276"/>
            <a:ext cx="1206588" cy="1623465"/>
          </a:xfrm>
          <a:prstGeom prst="rect">
            <a:avLst/>
          </a:prstGeom>
          <a:solidFill>
            <a:srgbClr val="8ED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706" name="矩形 21"/>
          <p:cNvSpPr/>
          <p:nvPr/>
        </p:nvSpPr>
        <p:spPr>
          <a:xfrm>
            <a:off x="2660430" y="-1962395"/>
            <a:ext cx="1206588" cy="1623465"/>
          </a:xfrm>
          <a:prstGeom prst="rect">
            <a:avLst/>
          </a:prstGeom>
          <a:solidFill>
            <a:srgbClr val="121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707" name="矩形 24"/>
          <p:cNvSpPr>
            <a:spLocks noChangeArrowheads="1"/>
          </p:cNvSpPr>
          <p:nvPr/>
        </p:nvSpPr>
        <p:spPr bwMode="auto">
          <a:xfrm>
            <a:off x="4688624" y="2958298"/>
            <a:ext cx="589280" cy="5105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48708" name="矩形 25"/>
          <p:cNvSpPr>
            <a:spLocks noChangeArrowheads="1"/>
          </p:cNvSpPr>
          <p:nvPr/>
        </p:nvSpPr>
        <p:spPr bwMode="auto">
          <a:xfrm>
            <a:off x="7121211" y="2875758"/>
            <a:ext cx="589280" cy="5105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28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48709" name="矩形 26"/>
          <p:cNvSpPr>
            <a:spLocks noChangeArrowheads="1"/>
          </p:cNvSpPr>
          <p:nvPr/>
        </p:nvSpPr>
        <p:spPr bwMode="auto">
          <a:xfrm>
            <a:off x="7051391" y="5315445"/>
            <a:ext cx="589280" cy="5105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28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48710" name="矩形 27"/>
          <p:cNvSpPr>
            <a:spLocks noChangeArrowheads="1"/>
          </p:cNvSpPr>
          <p:nvPr/>
        </p:nvSpPr>
        <p:spPr bwMode="auto">
          <a:xfrm>
            <a:off x="4645779" y="5236081"/>
            <a:ext cx="589279" cy="5105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28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48711" name="TextBox 1048710"/>
          <p:cNvSpPr txBox="1"/>
          <p:nvPr/>
        </p:nvSpPr>
        <p:spPr>
          <a:xfrm>
            <a:off x="660429" y="1995813"/>
            <a:ext cx="8252220" cy="9296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Ross ma'naviylik ma'naviyatsizlik xususiyatlari o'rtasida aloqa mavjud ekanligini aytadi.</a:t>
            </a:r>
            <a:endParaRPr lang="uz-UZ-#Latn" sz="2800">
              <a:solidFill>
                <a:srgbClr val="000000"/>
              </a:solidFill>
            </a:endParaRPr>
          </a:p>
        </p:txBody>
      </p:sp>
      <p:sp>
        <p:nvSpPr>
          <p:cNvPr id="1048712" name="TextBox 1048711"/>
          <p:cNvSpPr txBox="1"/>
          <p:nvPr/>
        </p:nvSpPr>
        <p:spPr>
          <a:xfrm>
            <a:off x="660428" y="2811926"/>
            <a:ext cx="8299747" cy="13487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Dunyo shavqatsizlik ,yolg'on va xudbinlikka to'la bu holatlarda biz to'g'rilik yoki ezgulikning mavjud ekanligini anglaymiz .</a:t>
            </a:r>
            <a:endParaRPr lang="uz-UZ-#Latn" sz="2800">
              <a:solidFill>
                <a:srgbClr val="000000"/>
              </a:solidFill>
            </a:endParaRPr>
          </a:p>
        </p:txBody>
      </p:sp>
      <p:sp>
        <p:nvSpPr>
          <p:cNvPr id="1048713" name="TextBox 1048712"/>
          <p:cNvSpPr txBox="1"/>
          <p:nvPr/>
        </p:nvSpPr>
        <p:spPr>
          <a:xfrm>
            <a:off x="660429" y="4097375"/>
            <a:ext cx="10454235" cy="9296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Biroq dunyo to'g'rilik va ezgulik aniq bo'lgan uchta asosiy xislatlar bilan ham bog'liq.Bular:</a:t>
            </a:r>
            <a:endParaRPr lang="uz-UZ-#Latn" sz="2800">
              <a:solidFill>
                <a:srgbClr val="000000"/>
              </a:solidFill>
            </a:endParaRPr>
          </a:p>
        </p:txBody>
      </p:sp>
      <p:sp>
        <p:nvSpPr>
          <p:cNvPr id="1048714" name="Прямоугольник 1048713"/>
          <p:cNvSpPr/>
          <p:nvPr/>
        </p:nvSpPr>
        <p:spPr>
          <a:xfrm>
            <a:off x="161925" y="5583858"/>
            <a:ext cx="3048000" cy="607268"/>
          </a:xfrm>
          <a:prstGeom prst="rect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715" name="Прямоугольник 1048714"/>
          <p:cNvSpPr/>
          <p:nvPr/>
        </p:nvSpPr>
        <p:spPr>
          <a:xfrm>
            <a:off x="4529127" y="5515907"/>
            <a:ext cx="2875328" cy="747842"/>
          </a:xfrm>
          <a:prstGeom prst="rect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716" name="Прямоугольник 1048715"/>
          <p:cNvSpPr/>
          <p:nvPr/>
        </p:nvSpPr>
        <p:spPr>
          <a:xfrm>
            <a:off x="8876784" y="5501412"/>
            <a:ext cx="2975441" cy="806336"/>
          </a:xfrm>
          <a:prstGeom prst="rect">
            <a:avLst/>
          </a:prstGeom>
          <a:solidFill>
            <a:srgbClr val="FFFFFF"/>
          </a:solidFill>
          <a:ln w="25400">
            <a:solidFill>
              <a:srgbClr val="D04617"/>
            </a:solidFill>
          </a:ln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717" name="TextBox 1048716"/>
          <p:cNvSpPr txBox="1"/>
          <p:nvPr/>
        </p:nvSpPr>
        <p:spPr>
          <a:xfrm>
            <a:off x="313377" y="5690464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rgbClr val="000000"/>
                </a:solidFill>
                <a:latin typeface="Arial"/>
              </a:rPr>
              <a:t>*Hamdardlik</a:t>
            </a:r>
            <a:endParaRPr lang="uz-UZ-#Latn" sz="2800" b="1">
              <a:solidFill>
                <a:srgbClr val="000000"/>
              </a:solidFill>
            </a:endParaRPr>
          </a:p>
        </p:txBody>
      </p:sp>
      <p:sp>
        <p:nvSpPr>
          <p:cNvPr id="1048718" name="TextBox 1048717"/>
          <p:cNvSpPr txBox="1"/>
          <p:nvPr/>
        </p:nvSpPr>
        <p:spPr>
          <a:xfrm>
            <a:off x="9221762" y="5690464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rgbClr val="000000"/>
                </a:solidFill>
                <a:latin typeface="Arial"/>
              </a:rPr>
              <a:t>*Oliyjanoblik</a:t>
            </a:r>
            <a:endParaRPr lang="uz-UZ-#Latn" sz="2800" b="1">
              <a:solidFill>
                <a:srgbClr val="000000"/>
              </a:solidFill>
            </a:endParaRPr>
          </a:p>
        </p:txBody>
      </p:sp>
      <p:sp>
        <p:nvSpPr>
          <p:cNvPr id="1048719" name="TextBox 1048718"/>
          <p:cNvSpPr txBox="1"/>
          <p:nvPr/>
        </p:nvSpPr>
        <p:spPr>
          <a:xfrm>
            <a:off x="4674444" y="5680586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rgbClr val="000000"/>
                </a:solidFill>
                <a:latin typeface="Arial"/>
              </a:rPr>
              <a:t>*Vafodorlik</a:t>
            </a:r>
            <a:endParaRPr lang="uz-UZ-#Latn" sz="2800" b="1">
              <a:solidFill>
                <a:srgbClr val="000000"/>
              </a:solidFill>
            </a:endParaRPr>
          </a:p>
        </p:txBody>
      </p:sp>
      <p:sp>
        <p:nvSpPr>
          <p:cNvPr id="1048811" name="Стрелка: пятиугольник 1048810"/>
          <p:cNvSpPr/>
          <p:nvPr/>
        </p:nvSpPr>
        <p:spPr>
          <a:xfrm flipV="1">
            <a:off x="3570993" y="5815118"/>
            <a:ext cx="742383" cy="218164"/>
          </a:xfrm>
          <a:prstGeom prst="homePlate">
            <a:avLst/>
          </a:prstGeom>
          <a:solidFill>
            <a:srgbClr val="E1793C"/>
          </a:solidFill>
        </p:spPr>
        <p:txBody>
          <a:bodyPr anchor="ctr"/>
          <a:lstStyle/>
          <a:p>
            <a:pPr algn="ctr"/>
            <a:endParaRPr lang="uz-UZ-#Latn"/>
          </a:p>
        </p:txBody>
      </p:sp>
      <p:sp>
        <p:nvSpPr>
          <p:cNvPr id="1048812" name="Стрелка: пятиугольник 1048811"/>
          <p:cNvSpPr/>
          <p:nvPr/>
        </p:nvSpPr>
        <p:spPr>
          <a:xfrm>
            <a:off x="7710491" y="5944861"/>
            <a:ext cx="1085051" cy="213259"/>
          </a:xfrm>
          <a:prstGeom prst="homePlate">
            <a:avLst/>
          </a:prstGeom>
          <a:solidFill>
            <a:srgbClr val="E1793C"/>
          </a:solidFill>
        </p:spPr>
        <p:txBody>
          <a:bodyPr anchor="ctr"/>
          <a:lstStyle/>
          <a:p>
            <a:pPr algn="ctr"/>
            <a:endParaRPr lang="uz-UZ-#Lat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8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48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8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48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48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48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48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48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07" grpId="0"/>
      <p:bldP spid="1048708" grpId="0"/>
      <p:bldP spid="1048709" grpId="0"/>
      <p:bldP spid="10487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0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8486" y="528839"/>
            <a:ext cx="755773" cy="797349"/>
          </a:xfrm>
          <a:prstGeom prst="rect">
            <a:avLst/>
          </a:prstGeom>
        </p:spPr>
      </p:pic>
      <p:pic>
        <p:nvPicPr>
          <p:cNvPr id="2097241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7670" y="814096"/>
            <a:ext cx="633706" cy="516848"/>
          </a:xfrm>
          <a:prstGeom prst="rect">
            <a:avLst/>
          </a:prstGeom>
        </p:spPr>
      </p:pic>
      <p:pic>
        <p:nvPicPr>
          <p:cNvPr id="2097243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5104" y="727088"/>
            <a:ext cx="420740" cy="345432"/>
          </a:xfrm>
          <a:prstGeom prst="rect">
            <a:avLst/>
          </a:prstGeom>
        </p:spPr>
      </p:pic>
      <p:pic>
        <p:nvPicPr>
          <p:cNvPr id="209724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931" y="1556902"/>
            <a:ext cx="2269449" cy="4271839"/>
          </a:xfrm>
          <a:prstGeom prst="rect">
            <a:avLst/>
          </a:prstGeom>
        </p:spPr>
      </p:pic>
      <p:sp>
        <p:nvSpPr>
          <p:cNvPr id="1048720" name="TextBox 1048719"/>
          <p:cNvSpPr txBox="1"/>
          <p:nvPr/>
        </p:nvSpPr>
        <p:spPr>
          <a:xfrm>
            <a:off x="3183213" y="3429000"/>
            <a:ext cx="7276721" cy="7518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rgbClr val="000000"/>
                </a:solidFill>
              </a:rPr>
              <a:t>E'tiboringiz uchun raxmat!</a:t>
            </a:r>
            <a:endParaRPr lang="uz-UZ-#Latn" sz="4400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Arial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Arial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Ari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Arial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Arial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Arial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Arial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Arial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565</Words>
  <Application>Microsoft Office PowerPoint</Application>
  <PresentationFormat>Широкоэкранный</PresentationFormat>
  <Paragraphs>48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主题​​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Пользователь</cp:lastModifiedBy>
  <cp:revision>1</cp:revision>
  <dcterms:created xsi:type="dcterms:W3CDTF">2019-03-13T10:01:00Z</dcterms:created>
  <dcterms:modified xsi:type="dcterms:W3CDTF">2024-05-18T12:18:46Z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1033-11.2.0.10382</vt:lpwstr>
  </property>
  <property fmtid="{D5CDD505-2E9C-101B-9397-08002B2CF9AE}" pid="3" name="ICV">
    <vt:lpwstr>f372e358f2a54bc4ac57621454d10e22</vt:lpwstr>
  </property>
</Properties>
</file>