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86" autoAdjust="0"/>
    <p:restoredTop sz="94660"/>
  </p:normalViewPr>
  <p:slideViewPr>
    <p:cSldViewPr snapToGrid="0">
      <p:cViewPr varScale="1">
        <p:scale>
          <a:sx n="69" d="100"/>
          <a:sy n="69" d="100"/>
        </p:scale>
        <p:origin x="57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ru-RU"/>
              <a:t>Образец заголовка</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5/18/2024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ru-RU"/>
              <a:t>Образец заголовка</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5/18/2024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ru-RU"/>
              <a:t>Образец заголовка</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5/18/2024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5/18/2024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a:t>Образец заголовка</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5/18/2024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5/18/2024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5/18/2024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ru-RU"/>
              <a:t>Образец заголовка</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5/18/2024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5/18/2024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ru-RU"/>
              <a:t>Образец заголовка</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5/18/2024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a:t>Образец заголовка</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5/18/2024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ru-RU"/>
              <a:t>Образец заголовка</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5/18/2024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5/18/2024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ru-RU"/>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5/18/2024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5/18/2024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ru-RU"/>
              <a:t>Образец заголовка</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5/18/2024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ru-RU"/>
              <a:t>Образец заголовка</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5/18/2024</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589214" y="1911928"/>
            <a:ext cx="8092642" cy="2003367"/>
          </a:xfrm>
        </p:spPr>
        <p:txBody>
          <a:bodyPr>
            <a:normAutofit/>
          </a:bodyPr>
          <a:lstStyle/>
          <a:p>
            <a:pPr algn="ctr"/>
            <a:r>
              <a:rPr lang="en-US" sz="4000" b="1" dirty="0">
                <a:effectLst>
                  <a:outerShdw blurRad="38100" dist="38100" dir="2700000" algn="tl">
                    <a:srgbClr val="000000">
                      <a:alpha val="43137"/>
                    </a:srgbClr>
                  </a:outerShdw>
                </a:effectLst>
              </a:rPr>
              <a:t>E’TIKANING KASBIY KODEKSLARI: XALQARO AMALIYOT</a:t>
            </a:r>
            <a:endParaRPr lang="ru-RU" sz="40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8246594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92926" y="624110"/>
            <a:ext cx="7014538" cy="1280890"/>
          </a:xfrm>
        </p:spPr>
        <p:txBody>
          <a:bodyPr/>
          <a:lstStyle/>
          <a:p>
            <a:pPr algn="ctr"/>
            <a:r>
              <a:rPr lang="en-US" b="1" dirty="0">
                <a:solidFill>
                  <a:schemeClr val="accent1"/>
                </a:solidFill>
              </a:rPr>
              <a:t>REJA:</a:t>
            </a:r>
            <a:br>
              <a:rPr lang="en-US" b="1" dirty="0">
                <a:solidFill>
                  <a:schemeClr val="accent1"/>
                </a:solidFill>
              </a:rPr>
            </a:br>
            <a:endParaRPr lang="ru-RU" b="1" dirty="0">
              <a:solidFill>
                <a:schemeClr val="accent1"/>
              </a:solidFill>
            </a:endParaRPr>
          </a:p>
        </p:txBody>
      </p:sp>
      <p:sp>
        <p:nvSpPr>
          <p:cNvPr id="3" name="Объект 2"/>
          <p:cNvSpPr>
            <a:spLocks noGrp="1"/>
          </p:cNvSpPr>
          <p:nvPr>
            <p:ph idx="1"/>
          </p:nvPr>
        </p:nvSpPr>
        <p:spPr>
          <a:xfrm>
            <a:off x="1402915" y="1905000"/>
            <a:ext cx="9249927" cy="3781797"/>
          </a:xfrm>
        </p:spPr>
        <p:txBody>
          <a:bodyPr>
            <a:normAutofit fontScale="70000" lnSpcReduction="20000"/>
          </a:bodyPr>
          <a:lstStyle/>
          <a:p>
            <a:pPr marL="857250" indent="-742950" algn="just">
              <a:lnSpc>
                <a:spcPct val="150000"/>
              </a:lnSpc>
              <a:buFont typeface="+mj-lt"/>
              <a:buAutoNum type="arabicPeriod"/>
            </a:pPr>
            <a:r>
              <a:rPr lang="en-US" sz="3800" b="1" dirty="0" err="1"/>
              <a:t>Axloqiy</a:t>
            </a:r>
            <a:r>
              <a:rPr lang="en-US" sz="3800" b="1" dirty="0"/>
              <a:t> </a:t>
            </a:r>
            <a:r>
              <a:rPr lang="en-US" sz="3800" b="1" dirty="0" err="1"/>
              <a:t>kodekslarni</a:t>
            </a:r>
            <a:r>
              <a:rPr lang="en-US" sz="3800" b="1" dirty="0"/>
              <a:t> </a:t>
            </a:r>
            <a:r>
              <a:rPr lang="en-US" sz="3800" b="1" dirty="0" err="1"/>
              <a:t>rivojlantirishda</a:t>
            </a:r>
            <a:r>
              <a:rPr lang="en-US" sz="3800" b="1" dirty="0"/>
              <a:t> </a:t>
            </a:r>
            <a:r>
              <a:rPr lang="en-US" sz="3800" b="1" dirty="0" err="1"/>
              <a:t>ijtimoiy</a:t>
            </a:r>
            <a:r>
              <a:rPr lang="en-US" sz="3800" b="1" dirty="0"/>
              <a:t> </a:t>
            </a:r>
            <a:r>
              <a:rPr lang="en-US" sz="3800" b="1" dirty="0" err="1"/>
              <a:t>xodimlarning</a:t>
            </a:r>
            <a:r>
              <a:rPr lang="en-US" sz="3800" b="1" dirty="0"/>
              <a:t> </a:t>
            </a:r>
            <a:r>
              <a:rPr lang="en-US" sz="3800" b="1" dirty="0" err="1"/>
              <a:t>xalqaro</a:t>
            </a:r>
            <a:r>
              <a:rPr lang="en-US" sz="3800" b="1" dirty="0"/>
              <a:t> </a:t>
            </a:r>
            <a:r>
              <a:rPr lang="en-US" sz="3800" b="1" dirty="0" err="1"/>
              <a:t>va</a:t>
            </a:r>
            <a:r>
              <a:rPr lang="en-US" sz="3800" b="1" dirty="0"/>
              <a:t> </a:t>
            </a:r>
            <a:r>
              <a:rPr lang="en-US" sz="3800" b="1" dirty="0" err="1"/>
              <a:t>milliy</a:t>
            </a:r>
            <a:r>
              <a:rPr lang="en-US" sz="3800" b="1" dirty="0"/>
              <a:t> </a:t>
            </a:r>
            <a:r>
              <a:rPr lang="en-US" sz="3800" b="1" dirty="0" err="1"/>
              <a:t>uyushmalarining</a:t>
            </a:r>
            <a:r>
              <a:rPr lang="en-US" sz="3800" b="1" dirty="0"/>
              <a:t> </a:t>
            </a:r>
            <a:r>
              <a:rPr lang="en-US" sz="3800" b="1" dirty="0" err="1"/>
              <a:t>roli</a:t>
            </a:r>
            <a:r>
              <a:rPr lang="en-US" sz="3800" b="1" dirty="0"/>
              <a:t>. </a:t>
            </a:r>
          </a:p>
          <a:p>
            <a:pPr marL="857250" indent="-742950" algn="just">
              <a:lnSpc>
                <a:spcPct val="150000"/>
              </a:lnSpc>
              <a:buFont typeface="+mj-lt"/>
              <a:buAutoNum type="arabicPeriod"/>
            </a:pPr>
            <a:r>
              <a:rPr lang="en-US" sz="3800" b="1" dirty="0" err="1"/>
              <a:t>Ijtimoiy</a:t>
            </a:r>
            <a:r>
              <a:rPr lang="en-US" sz="3800" b="1" dirty="0"/>
              <a:t> </a:t>
            </a:r>
            <a:r>
              <a:rPr lang="en-US" sz="3800" b="1" dirty="0" err="1"/>
              <a:t>xodimning</a:t>
            </a:r>
            <a:r>
              <a:rPr lang="en-US" sz="3800" b="1" dirty="0"/>
              <a:t> </a:t>
            </a:r>
            <a:r>
              <a:rPr lang="en-US" sz="3800" b="1" dirty="0" err="1"/>
              <a:t>axloqiy</a:t>
            </a:r>
            <a:r>
              <a:rPr lang="en-US" sz="3800" b="1" dirty="0"/>
              <a:t> </a:t>
            </a:r>
            <a:r>
              <a:rPr lang="en-US" sz="3800" b="1" dirty="0" err="1"/>
              <a:t>kodeksi</a:t>
            </a:r>
            <a:r>
              <a:rPr lang="en-US" sz="3800" b="1" dirty="0"/>
              <a:t>.</a:t>
            </a:r>
          </a:p>
          <a:p>
            <a:pPr marL="857250" indent="-742950" algn="just">
              <a:lnSpc>
                <a:spcPct val="150000"/>
              </a:lnSpc>
              <a:buFont typeface="+mj-lt"/>
              <a:buAutoNum type="arabicPeriod"/>
            </a:pPr>
            <a:r>
              <a:rPr lang="en-US" sz="3800" b="1" dirty="0" err="1"/>
              <a:t>O'zbekistonda</a:t>
            </a:r>
            <a:r>
              <a:rPr lang="en-US" sz="3800" b="1" dirty="0"/>
              <a:t> </a:t>
            </a:r>
            <a:r>
              <a:rPr lang="en-US" sz="3800" b="1" dirty="0" err="1"/>
              <a:t>ijtimoiy</a:t>
            </a:r>
            <a:r>
              <a:rPr lang="en-US" sz="3800" b="1" dirty="0"/>
              <a:t> </a:t>
            </a:r>
            <a:r>
              <a:rPr lang="en-US" sz="3800" b="1" dirty="0" err="1"/>
              <a:t>xodimning</a:t>
            </a:r>
            <a:r>
              <a:rPr lang="en-US" sz="3800" b="1" dirty="0"/>
              <a:t> </a:t>
            </a:r>
            <a:r>
              <a:rPr lang="en-US" sz="3800" b="1" dirty="0" err="1"/>
              <a:t>kasbiy</a:t>
            </a:r>
            <a:r>
              <a:rPr lang="en-US" sz="3800" b="1" dirty="0"/>
              <a:t> </a:t>
            </a:r>
            <a:r>
              <a:rPr lang="en-US" sz="3800" b="1" dirty="0" err="1"/>
              <a:t>va</a:t>
            </a:r>
            <a:r>
              <a:rPr lang="en-US" sz="3800" b="1" dirty="0"/>
              <a:t> </a:t>
            </a:r>
            <a:r>
              <a:rPr lang="en-US" sz="3800" b="1" dirty="0" err="1"/>
              <a:t>axloqiy</a:t>
            </a:r>
            <a:r>
              <a:rPr lang="en-US" sz="3800" b="1" dirty="0"/>
              <a:t> </a:t>
            </a:r>
            <a:r>
              <a:rPr lang="en-US" sz="3800" b="1" dirty="0" err="1"/>
              <a:t>kodeksini</a:t>
            </a:r>
            <a:r>
              <a:rPr lang="en-US" sz="3800" b="1" dirty="0"/>
              <a:t> </a:t>
            </a:r>
            <a:r>
              <a:rPr lang="en-US" sz="3800" b="1" dirty="0" err="1"/>
              <a:t>yaratish</a:t>
            </a:r>
            <a:r>
              <a:rPr lang="en-US" sz="3800" b="1" dirty="0"/>
              <a:t>. </a:t>
            </a:r>
          </a:p>
          <a:p>
            <a:pPr marL="114300" indent="0">
              <a:buNone/>
            </a:pPr>
            <a:endParaRPr lang="en-US" sz="3800" b="1" dirty="0"/>
          </a:p>
        </p:txBody>
      </p:sp>
    </p:spTree>
    <p:extLst>
      <p:ext uri="{BB962C8B-B14F-4D97-AF65-F5344CB8AC3E}">
        <p14:creationId xmlns:p14="http://schemas.microsoft.com/office/powerpoint/2010/main" val="21852027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90805" y="0"/>
            <a:ext cx="4922729" cy="2580361"/>
          </a:xfrm>
        </p:spPr>
        <p:txBody>
          <a:bodyPr>
            <a:normAutofit fontScale="90000"/>
          </a:bodyPr>
          <a:lstStyle/>
          <a:p>
            <a:pPr algn="ctr">
              <a:lnSpc>
                <a:spcPct val="150000"/>
              </a:lnSpc>
            </a:pPr>
            <a:r>
              <a:rPr lang="en-US" dirty="0">
                <a:solidFill>
                  <a:schemeClr val="accent1"/>
                </a:solidFill>
                <a:effectLst>
                  <a:outerShdw blurRad="38100" dist="38100" dir="2700000" algn="tl">
                    <a:srgbClr val="000000">
                      <a:alpha val="43137"/>
                    </a:srgbClr>
                  </a:outerShdw>
                </a:effectLst>
                <a:latin typeface="Arial Black" panose="020B0A04020102020204" pitchFamily="34" charset="0"/>
                <a:cs typeface="Times New Roman" panose="02020603050405020304" pitchFamily="18" charset="0"/>
              </a:rPr>
              <a:t>1.Axloqiy </a:t>
            </a:r>
            <a:r>
              <a:rPr lang="en-US" dirty="0" err="1">
                <a:solidFill>
                  <a:schemeClr val="accent1"/>
                </a:solidFill>
                <a:effectLst>
                  <a:outerShdw blurRad="38100" dist="38100" dir="2700000" algn="tl">
                    <a:srgbClr val="000000">
                      <a:alpha val="43137"/>
                    </a:srgbClr>
                  </a:outerShdw>
                </a:effectLst>
                <a:latin typeface="Arial Black" panose="020B0A04020102020204" pitchFamily="34" charset="0"/>
                <a:cs typeface="Times New Roman" panose="02020603050405020304" pitchFamily="18" charset="0"/>
              </a:rPr>
              <a:t>kodekslarni</a:t>
            </a:r>
            <a:r>
              <a:rPr lang="en-US" dirty="0">
                <a:solidFill>
                  <a:schemeClr val="accent1"/>
                </a:solidFill>
                <a:effectLst>
                  <a:outerShdw blurRad="38100" dist="38100" dir="2700000" algn="tl">
                    <a:srgbClr val="000000">
                      <a:alpha val="43137"/>
                    </a:srgbClr>
                  </a:outerShdw>
                </a:effectLst>
                <a:latin typeface="Arial Black" panose="020B0A04020102020204" pitchFamily="34" charset="0"/>
                <a:cs typeface="Times New Roman" panose="02020603050405020304" pitchFamily="18" charset="0"/>
              </a:rPr>
              <a:t> </a:t>
            </a:r>
            <a:r>
              <a:rPr lang="en-US" dirty="0" err="1">
                <a:solidFill>
                  <a:schemeClr val="accent1"/>
                </a:solidFill>
                <a:effectLst>
                  <a:outerShdw blurRad="38100" dist="38100" dir="2700000" algn="tl">
                    <a:srgbClr val="000000">
                      <a:alpha val="43137"/>
                    </a:srgbClr>
                  </a:outerShdw>
                </a:effectLst>
                <a:latin typeface="Arial Black" panose="020B0A04020102020204" pitchFamily="34" charset="0"/>
                <a:cs typeface="Times New Roman" panose="02020603050405020304" pitchFamily="18" charset="0"/>
              </a:rPr>
              <a:t>rivojlantirishda</a:t>
            </a:r>
            <a:r>
              <a:rPr lang="en-US" dirty="0">
                <a:solidFill>
                  <a:schemeClr val="accent1"/>
                </a:solidFill>
                <a:effectLst>
                  <a:outerShdw blurRad="38100" dist="38100" dir="2700000" algn="tl">
                    <a:srgbClr val="000000">
                      <a:alpha val="43137"/>
                    </a:srgbClr>
                  </a:outerShdw>
                </a:effectLst>
                <a:latin typeface="Arial Black" panose="020B0A04020102020204" pitchFamily="34" charset="0"/>
                <a:cs typeface="Times New Roman" panose="02020603050405020304" pitchFamily="18" charset="0"/>
              </a:rPr>
              <a:t> </a:t>
            </a:r>
            <a:r>
              <a:rPr lang="en-US" dirty="0" err="1">
                <a:solidFill>
                  <a:schemeClr val="accent1"/>
                </a:solidFill>
                <a:effectLst>
                  <a:outerShdw blurRad="38100" dist="38100" dir="2700000" algn="tl">
                    <a:srgbClr val="000000">
                      <a:alpha val="43137"/>
                    </a:srgbClr>
                  </a:outerShdw>
                </a:effectLst>
                <a:latin typeface="Arial Black" panose="020B0A04020102020204" pitchFamily="34" charset="0"/>
                <a:cs typeface="Times New Roman" panose="02020603050405020304" pitchFamily="18" charset="0"/>
              </a:rPr>
              <a:t>ijtimoiy</a:t>
            </a:r>
            <a:r>
              <a:rPr lang="en-US" dirty="0">
                <a:solidFill>
                  <a:schemeClr val="accent1"/>
                </a:solidFill>
                <a:effectLst>
                  <a:outerShdw blurRad="38100" dist="38100" dir="2700000" algn="tl">
                    <a:srgbClr val="000000">
                      <a:alpha val="43137"/>
                    </a:srgbClr>
                  </a:outerShdw>
                </a:effectLst>
                <a:latin typeface="Arial Black" panose="020B0A04020102020204" pitchFamily="34" charset="0"/>
                <a:cs typeface="Times New Roman" panose="02020603050405020304" pitchFamily="18" charset="0"/>
              </a:rPr>
              <a:t> </a:t>
            </a:r>
            <a:r>
              <a:rPr lang="en-US" dirty="0" err="1">
                <a:solidFill>
                  <a:schemeClr val="accent1"/>
                </a:solidFill>
                <a:effectLst>
                  <a:outerShdw blurRad="38100" dist="38100" dir="2700000" algn="tl">
                    <a:srgbClr val="000000">
                      <a:alpha val="43137"/>
                    </a:srgbClr>
                  </a:outerShdw>
                </a:effectLst>
                <a:latin typeface="Arial Black" panose="020B0A04020102020204" pitchFamily="34" charset="0"/>
                <a:cs typeface="Times New Roman" panose="02020603050405020304" pitchFamily="18" charset="0"/>
              </a:rPr>
              <a:t>xodimlarning</a:t>
            </a:r>
            <a:r>
              <a:rPr lang="en-US" dirty="0">
                <a:solidFill>
                  <a:schemeClr val="accent1"/>
                </a:solidFill>
                <a:effectLst>
                  <a:outerShdw blurRad="38100" dist="38100" dir="2700000" algn="tl">
                    <a:srgbClr val="000000">
                      <a:alpha val="43137"/>
                    </a:srgbClr>
                  </a:outerShdw>
                </a:effectLst>
                <a:latin typeface="Arial Black" panose="020B0A04020102020204" pitchFamily="34" charset="0"/>
                <a:cs typeface="Times New Roman" panose="02020603050405020304" pitchFamily="18" charset="0"/>
              </a:rPr>
              <a:t> </a:t>
            </a:r>
            <a:r>
              <a:rPr lang="en-US" dirty="0" err="1">
                <a:solidFill>
                  <a:schemeClr val="accent1"/>
                </a:solidFill>
                <a:effectLst>
                  <a:outerShdw blurRad="38100" dist="38100" dir="2700000" algn="tl">
                    <a:srgbClr val="000000">
                      <a:alpha val="43137"/>
                    </a:srgbClr>
                  </a:outerShdw>
                </a:effectLst>
                <a:latin typeface="Arial Black" panose="020B0A04020102020204" pitchFamily="34" charset="0"/>
                <a:cs typeface="Times New Roman" panose="02020603050405020304" pitchFamily="18" charset="0"/>
              </a:rPr>
              <a:t>xalqaro</a:t>
            </a:r>
            <a:r>
              <a:rPr lang="en-US" dirty="0">
                <a:solidFill>
                  <a:schemeClr val="accent1"/>
                </a:solidFill>
                <a:effectLst>
                  <a:outerShdw blurRad="38100" dist="38100" dir="2700000" algn="tl">
                    <a:srgbClr val="000000">
                      <a:alpha val="43137"/>
                    </a:srgbClr>
                  </a:outerShdw>
                </a:effectLst>
                <a:latin typeface="Arial Black" panose="020B0A04020102020204" pitchFamily="34" charset="0"/>
                <a:cs typeface="Times New Roman" panose="02020603050405020304" pitchFamily="18" charset="0"/>
              </a:rPr>
              <a:t> </a:t>
            </a:r>
            <a:r>
              <a:rPr lang="en-US" dirty="0" err="1">
                <a:solidFill>
                  <a:schemeClr val="accent1"/>
                </a:solidFill>
                <a:effectLst>
                  <a:outerShdw blurRad="38100" dist="38100" dir="2700000" algn="tl">
                    <a:srgbClr val="000000">
                      <a:alpha val="43137"/>
                    </a:srgbClr>
                  </a:outerShdw>
                </a:effectLst>
                <a:latin typeface="Arial Black" panose="020B0A04020102020204" pitchFamily="34" charset="0"/>
                <a:cs typeface="Times New Roman" panose="02020603050405020304" pitchFamily="18" charset="0"/>
              </a:rPr>
              <a:t>va</a:t>
            </a:r>
            <a:r>
              <a:rPr lang="en-US" dirty="0">
                <a:solidFill>
                  <a:schemeClr val="accent1"/>
                </a:solidFill>
                <a:effectLst>
                  <a:outerShdw blurRad="38100" dist="38100" dir="2700000" algn="tl">
                    <a:srgbClr val="000000">
                      <a:alpha val="43137"/>
                    </a:srgbClr>
                  </a:outerShdw>
                </a:effectLst>
                <a:latin typeface="Arial Black" panose="020B0A04020102020204" pitchFamily="34" charset="0"/>
                <a:cs typeface="Times New Roman" panose="02020603050405020304" pitchFamily="18" charset="0"/>
              </a:rPr>
              <a:t> </a:t>
            </a:r>
            <a:r>
              <a:rPr lang="en-US" dirty="0" err="1">
                <a:solidFill>
                  <a:schemeClr val="accent1"/>
                </a:solidFill>
                <a:effectLst>
                  <a:outerShdw blurRad="38100" dist="38100" dir="2700000" algn="tl">
                    <a:srgbClr val="000000">
                      <a:alpha val="43137"/>
                    </a:srgbClr>
                  </a:outerShdw>
                </a:effectLst>
                <a:latin typeface="Arial Black" panose="020B0A04020102020204" pitchFamily="34" charset="0"/>
                <a:cs typeface="Times New Roman" panose="02020603050405020304" pitchFamily="18" charset="0"/>
              </a:rPr>
              <a:t>milliy</a:t>
            </a:r>
            <a:r>
              <a:rPr lang="en-US" dirty="0">
                <a:solidFill>
                  <a:schemeClr val="accent1"/>
                </a:solidFill>
                <a:effectLst>
                  <a:outerShdw blurRad="38100" dist="38100" dir="2700000" algn="tl">
                    <a:srgbClr val="000000">
                      <a:alpha val="43137"/>
                    </a:srgbClr>
                  </a:outerShdw>
                </a:effectLst>
                <a:latin typeface="Arial Black" panose="020B0A04020102020204" pitchFamily="34" charset="0"/>
                <a:cs typeface="Times New Roman" panose="02020603050405020304" pitchFamily="18" charset="0"/>
              </a:rPr>
              <a:t> </a:t>
            </a:r>
            <a:r>
              <a:rPr lang="en-US" dirty="0" err="1">
                <a:solidFill>
                  <a:schemeClr val="accent1"/>
                </a:solidFill>
                <a:effectLst>
                  <a:outerShdw blurRad="38100" dist="38100" dir="2700000" algn="tl">
                    <a:srgbClr val="000000">
                      <a:alpha val="43137"/>
                    </a:srgbClr>
                  </a:outerShdw>
                </a:effectLst>
                <a:latin typeface="Arial Black" panose="020B0A04020102020204" pitchFamily="34" charset="0"/>
                <a:cs typeface="Times New Roman" panose="02020603050405020304" pitchFamily="18" charset="0"/>
              </a:rPr>
              <a:t>uyushmalarining</a:t>
            </a:r>
            <a:r>
              <a:rPr lang="en-US" dirty="0">
                <a:solidFill>
                  <a:schemeClr val="accent1"/>
                </a:solidFill>
                <a:effectLst>
                  <a:outerShdw blurRad="38100" dist="38100" dir="2700000" algn="tl">
                    <a:srgbClr val="000000">
                      <a:alpha val="43137"/>
                    </a:srgbClr>
                  </a:outerShdw>
                </a:effectLst>
                <a:latin typeface="Arial Black" panose="020B0A04020102020204" pitchFamily="34" charset="0"/>
                <a:cs typeface="Times New Roman" panose="02020603050405020304" pitchFamily="18" charset="0"/>
              </a:rPr>
              <a:t> </a:t>
            </a:r>
            <a:r>
              <a:rPr lang="en-US" dirty="0" err="1">
                <a:solidFill>
                  <a:schemeClr val="accent1"/>
                </a:solidFill>
                <a:effectLst>
                  <a:outerShdw blurRad="38100" dist="38100" dir="2700000" algn="tl">
                    <a:srgbClr val="000000">
                      <a:alpha val="43137"/>
                    </a:srgbClr>
                  </a:outerShdw>
                </a:effectLst>
                <a:latin typeface="Arial Black" panose="020B0A04020102020204" pitchFamily="34" charset="0"/>
                <a:cs typeface="Times New Roman" panose="02020603050405020304" pitchFamily="18" charset="0"/>
              </a:rPr>
              <a:t>roli</a:t>
            </a:r>
            <a:r>
              <a:rPr lang="en-US" sz="2200" dirty="0">
                <a:solidFill>
                  <a:schemeClr val="accent1"/>
                </a:solidFill>
                <a:effectLst>
                  <a:outerShdw blurRad="38100" dist="38100" dir="2700000" algn="tl">
                    <a:srgbClr val="000000">
                      <a:alpha val="43137"/>
                    </a:srgbClr>
                  </a:outerShdw>
                </a:effectLst>
                <a:latin typeface="Arial Black" panose="020B0A04020102020204" pitchFamily="34" charset="0"/>
                <a:cs typeface="Times New Roman" panose="02020603050405020304" pitchFamily="18" charset="0"/>
              </a:rPr>
              <a:t>.</a:t>
            </a:r>
            <a:r>
              <a:rPr lang="en-US" sz="2200" dirty="0">
                <a:effectLst>
                  <a:outerShdw blurRad="38100" dist="38100" dir="2700000" algn="tl">
                    <a:srgbClr val="000000">
                      <a:alpha val="43137"/>
                    </a:srgbClr>
                  </a:outerShdw>
                </a:effectLst>
                <a:latin typeface="Arial Black" panose="020B0A04020102020204" pitchFamily="34" charset="0"/>
                <a:cs typeface="Times New Roman" panose="02020603050405020304" pitchFamily="18" charset="0"/>
              </a:rPr>
              <a:t> </a:t>
            </a:r>
            <a:br>
              <a:rPr lang="en-US" dirty="0">
                <a:effectLst>
                  <a:outerShdw blurRad="38100" dist="38100" dir="2700000" algn="tl">
                    <a:srgbClr val="000000">
                      <a:alpha val="43137"/>
                    </a:srgbClr>
                  </a:outerShdw>
                </a:effectLst>
              </a:rPr>
            </a:br>
            <a:br>
              <a:rPr lang="en-US" dirty="0"/>
            </a:br>
            <a:endParaRPr lang="en-US" dirty="0"/>
          </a:p>
        </p:txBody>
      </p:sp>
      <p:sp>
        <p:nvSpPr>
          <p:cNvPr id="3" name="Объект 2"/>
          <p:cNvSpPr>
            <a:spLocks noGrp="1"/>
          </p:cNvSpPr>
          <p:nvPr>
            <p:ph idx="1"/>
          </p:nvPr>
        </p:nvSpPr>
        <p:spPr>
          <a:xfrm>
            <a:off x="5824604" y="576198"/>
            <a:ext cx="5586608" cy="6281802"/>
          </a:xfrm>
        </p:spPr>
        <p:txBody>
          <a:bodyPr>
            <a:normAutofit fontScale="40000" lnSpcReduction="20000"/>
          </a:bodyPr>
          <a:lstStyle/>
          <a:p>
            <a:pPr marL="914400" lvl="2" indent="0" algn="just">
              <a:lnSpc>
                <a:spcPct val="120000"/>
              </a:lnSpc>
              <a:buNone/>
            </a:pPr>
            <a:r>
              <a:rPr lang="en-US" dirty="0"/>
              <a:t>	</a:t>
            </a:r>
            <a:r>
              <a:rPr lang="en-US" sz="3200" b="1" i="1" dirty="0">
                <a:latin typeface="Times New Roman" panose="02020603050405020304" pitchFamily="18" charset="0"/>
                <a:cs typeface="Times New Roman" panose="02020603050405020304" pitchFamily="18" charset="0"/>
              </a:rPr>
              <a:t>Professional </a:t>
            </a:r>
            <a:r>
              <a:rPr lang="en-US" sz="3200" b="1" i="1" dirty="0" err="1">
                <a:latin typeface="Times New Roman" panose="02020603050405020304" pitchFamily="18" charset="0"/>
                <a:cs typeface="Times New Roman" panose="02020603050405020304" pitchFamily="18" charset="0"/>
              </a:rPr>
              <a:t>kodeks</a:t>
            </a:r>
            <a:r>
              <a:rPr lang="en-US" sz="3200" b="1" i="1" dirty="0">
                <a:latin typeface="Times New Roman" panose="02020603050405020304" pitchFamily="18" charset="0"/>
                <a:cs typeface="Times New Roman" panose="02020603050405020304" pitchFamily="18" charset="0"/>
              </a:rPr>
              <a:t> </a:t>
            </a:r>
            <a:r>
              <a:rPr lang="en-US" sz="3200" b="1" dirty="0">
                <a:latin typeface="Times New Roman" panose="02020603050405020304" pitchFamily="18" charset="0"/>
                <a:cs typeface="Times New Roman" panose="02020603050405020304" pitchFamily="18" charset="0"/>
              </a:rPr>
              <a:t>(professional </a:t>
            </a:r>
            <a:r>
              <a:rPr lang="en-US" sz="3200" b="1" dirty="0" err="1">
                <a:latin typeface="Times New Roman" panose="02020603050405020304" pitchFamily="18" charset="0"/>
                <a:cs typeface="Times New Roman" panose="02020603050405020304" pitchFamily="18" charset="0"/>
              </a:rPr>
              <a:t>axloq</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kodeksi</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muayyan</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kasbga</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mansub</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boʻlgan</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odamlarning</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qadriyatga</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oid</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va</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ma'naviy</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intilishlari</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tizimi</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to'g'risida</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xulq</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me'yorlari</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haqida</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xabardor</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qilish</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qoidalardir</a:t>
            </a:r>
            <a:r>
              <a:rPr lang="en-US" sz="3200" b="1" dirty="0">
                <a:latin typeface="Times New Roman" panose="02020603050405020304" pitchFamily="18" charset="0"/>
                <a:cs typeface="Times New Roman" panose="02020603050405020304" pitchFamily="18" charset="0"/>
              </a:rPr>
              <a:t>.</a:t>
            </a:r>
          </a:p>
          <a:p>
            <a:pPr marL="914400" lvl="2" indent="0" algn="just">
              <a:lnSpc>
                <a:spcPct val="120000"/>
              </a:lnSpc>
              <a:buNone/>
            </a:pPr>
            <a:r>
              <a:rPr lang="en-US" sz="3200" b="1" dirty="0">
                <a:latin typeface="Times New Roman" panose="02020603050405020304" pitchFamily="18" charset="0"/>
                <a:cs typeface="Times New Roman" panose="02020603050405020304" pitchFamily="18" charset="0"/>
              </a:rPr>
              <a:t>	Professional </a:t>
            </a:r>
            <a:r>
              <a:rPr lang="en-US" sz="3200" b="1" dirty="0" err="1">
                <a:latin typeface="Times New Roman" panose="02020603050405020304" pitchFamily="18" charset="0"/>
                <a:cs typeface="Times New Roman" panose="02020603050405020304" pitchFamily="18" charset="0"/>
              </a:rPr>
              <a:t>kodekslar</a:t>
            </a:r>
            <a:r>
              <a:rPr lang="en-US" sz="3200" b="1" dirty="0">
                <a:latin typeface="Times New Roman" panose="02020603050405020304" pitchFamily="18" charset="0"/>
                <a:cs typeface="Times New Roman" panose="02020603050405020304" pitchFamily="18" charset="0"/>
              </a:rPr>
              <a:t> professional </a:t>
            </a:r>
            <a:r>
              <a:rPr lang="en-US" sz="3200" b="1" dirty="0" err="1">
                <a:latin typeface="Times New Roman" panose="02020603050405020304" pitchFamily="18" charset="0"/>
                <a:cs typeface="Times New Roman" panose="02020603050405020304" pitchFamily="18" charset="0"/>
              </a:rPr>
              <a:t>hamjamiyat</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o'rtasidagi</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munosabatlarni</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tartibga</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soladi</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va</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ko'pincha</a:t>
            </a:r>
            <a:r>
              <a:rPr lang="en-US" sz="3200" b="1" dirty="0">
                <a:latin typeface="Times New Roman" panose="02020603050405020304" pitchFamily="18" charset="0"/>
                <a:cs typeface="Times New Roman" panose="02020603050405020304" pitchFamily="18" charset="0"/>
              </a:rPr>
              <a:t> professional </a:t>
            </a:r>
            <a:r>
              <a:rPr lang="en-US" sz="3200" b="1" dirty="0" err="1">
                <a:latin typeface="Times New Roman" panose="02020603050405020304" pitchFamily="18" charset="0"/>
                <a:cs typeface="Times New Roman" panose="02020603050405020304" pitchFamily="18" charset="0"/>
              </a:rPr>
              <a:t>axloqiy</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ikkilanishlar</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mavjud</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bo'lishi</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mumkin</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bo'lgan</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erkin</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kasblar</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uchun</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o'ta</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samarali</a:t>
            </a:r>
            <a:r>
              <a:rPr lang="en-US" sz="3200" b="1" dirty="0">
                <a:latin typeface="Times New Roman" panose="02020603050405020304" pitchFamily="18" charset="0"/>
                <a:cs typeface="Times New Roman" panose="02020603050405020304" pitchFamily="18" charset="0"/>
              </a:rPr>
              <a:t>.</a:t>
            </a:r>
          </a:p>
          <a:p>
            <a:pPr marL="914400" lvl="2" indent="0" algn="just">
              <a:lnSpc>
                <a:spcPct val="120000"/>
              </a:lnSpc>
              <a:buNone/>
            </a:pPr>
            <a:r>
              <a:rPr lang="en-US" sz="3200" b="1" dirty="0">
                <a:latin typeface="Times New Roman" panose="02020603050405020304" pitchFamily="18" charset="0"/>
                <a:cs typeface="Times New Roman" panose="02020603050405020304" pitchFamily="18" charset="0"/>
              </a:rPr>
              <a:t>	</a:t>
            </a:r>
            <a:r>
              <a:rPr lang="en-US" sz="3200" b="1" i="1" dirty="0" err="1">
                <a:latin typeface="Times New Roman" panose="02020603050405020304" pitchFamily="18" charset="0"/>
                <a:cs typeface="Times New Roman" panose="02020603050405020304" pitchFamily="18" charset="0"/>
              </a:rPr>
              <a:t>Kodeks</a:t>
            </a:r>
            <a:r>
              <a:rPr lang="en-US" sz="3200" b="1" i="1" dirty="0">
                <a:latin typeface="Times New Roman" panose="02020603050405020304" pitchFamily="18" charset="0"/>
                <a:cs typeface="Times New Roman" panose="02020603050405020304" pitchFamily="18" charset="0"/>
              </a:rPr>
              <a:t> </a:t>
            </a:r>
            <a:r>
              <a:rPr lang="en-US" sz="3200" b="1" i="1" dirty="0" err="1">
                <a:latin typeface="Times New Roman" panose="02020603050405020304" pitchFamily="18" charset="0"/>
                <a:cs typeface="Times New Roman" panose="02020603050405020304" pitchFamily="18" charset="0"/>
              </a:rPr>
              <a:t>quyidagi</a:t>
            </a:r>
            <a:r>
              <a:rPr lang="en-US" sz="3200" b="1" i="1" dirty="0">
                <a:latin typeface="Times New Roman" panose="02020603050405020304" pitchFamily="18" charset="0"/>
                <a:cs typeface="Times New Roman" panose="02020603050405020304" pitchFamily="18" charset="0"/>
              </a:rPr>
              <a:t> </a:t>
            </a:r>
            <a:r>
              <a:rPr lang="en-US" sz="3200" b="1" i="1" dirty="0" err="1">
                <a:latin typeface="Times New Roman" panose="02020603050405020304" pitchFamily="18" charset="0"/>
                <a:cs typeface="Times New Roman" panose="02020603050405020304" pitchFamily="18" charset="0"/>
              </a:rPr>
              <a:t>xususiyatlarga</a:t>
            </a:r>
            <a:r>
              <a:rPr lang="en-US" sz="3200" b="1" i="1" dirty="0">
                <a:latin typeface="Times New Roman" panose="02020603050405020304" pitchFamily="18" charset="0"/>
                <a:cs typeface="Times New Roman" panose="02020603050405020304" pitchFamily="18" charset="0"/>
              </a:rPr>
              <a:t> </a:t>
            </a:r>
            <a:r>
              <a:rPr lang="en-US" sz="3200" b="1" i="1" dirty="0" err="1">
                <a:latin typeface="Times New Roman" panose="02020603050405020304" pitchFamily="18" charset="0"/>
                <a:cs typeface="Times New Roman" panose="02020603050405020304" pitchFamily="18" charset="0"/>
              </a:rPr>
              <a:t>ega</a:t>
            </a:r>
            <a:r>
              <a:rPr lang="en-US" sz="3200" b="1" i="1" dirty="0">
                <a:latin typeface="Times New Roman" panose="02020603050405020304" pitchFamily="18" charset="0"/>
                <a:cs typeface="Times New Roman" panose="02020603050405020304" pitchFamily="18" charset="0"/>
              </a:rPr>
              <a:t> </a:t>
            </a:r>
            <a:r>
              <a:rPr lang="en-US" sz="3200" b="1" i="1" dirty="0" err="1">
                <a:latin typeface="Times New Roman" panose="02020603050405020304" pitchFamily="18" charset="0"/>
                <a:cs typeface="Times New Roman" panose="02020603050405020304" pitchFamily="18" charset="0"/>
              </a:rPr>
              <a:t>bo’lishi</a:t>
            </a:r>
            <a:r>
              <a:rPr lang="en-US" sz="3200" b="1" i="1" dirty="0">
                <a:latin typeface="Times New Roman" panose="02020603050405020304" pitchFamily="18" charset="0"/>
                <a:cs typeface="Times New Roman" panose="02020603050405020304" pitchFamily="18" charset="0"/>
              </a:rPr>
              <a:t> </a:t>
            </a:r>
            <a:r>
              <a:rPr lang="en-US" sz="3200" b="1" i="1" dirty="0" err="1">
                <a:latin typeface="Times New Roman" panose="02020603050405020304" pitchFamily="18" charset="0"/>
                <a:cs typeface="Times New Roman" panose="02020603050405020304" pitchFamily="18" charset="0"/>
              </a:rPr>
              <a:t>lozim</a:t>
            </a:r>
            <a:r>
              <a:rPr lang="en-US" sz="3200" b="1" i="1" dirty="0">
                <a:latin typeface="Times New Roman" panose="02020603050405020304" pitchFamily="18" charset="0"/>
                <a:cs typeface="Times New Roman" panose="02020603050405020304" pitchFamily="18" charset="0"/>
              </a:rPr>
              <a:t>:</a:t>
            </a:r>
          </a:p>
          <a:p>
            <a:pPr marL="914400" lvl="2" indent="0" algn="just">
              <a:lnSpc>
                <a:spcPct val="120000"/>
              </a:lnSpc>
              <a:buNone/>
            </a:pPr>
            <a:r>
              <a:rPr lang="en-US" sz="3200" b="1" dirty="0">
                <a:latin typeface="Times New Roman" panose="02020603050405020304" pitchFamily="18" charset="0"/>
                <a:cs typeface="Times New Roman" panose="02020603050405020304" pitchFamily="18" charset="0"/>
              </a:rPr>
              <a:t>	1.Kodeks </a:t>
            </a:r>
            <a:r>
              <a:rPr lang="en-US" sz="3200" b="1" dirty="0" err="1">
                <a:latin typeface="Times New Roman" panose="02020603050405020304" pitchFamily="18" charset="0"/>
                <a:cs typeface="Times New Roman" panose="02020603050405020304" pitchFamily="18" charset="0"/>
              </a:rPr>
              <a:t>tartibga</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soluvchi</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aniq</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maqsadga</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yo’naltirilgan</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boʻlishi</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lozim</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Kodeksning</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bir</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qismi</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kasb</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ideallarini</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aks</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ettirishi</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boshqa</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bir</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qismi</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esa</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dissiplinar</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tabiatga</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ega</a:t>
            </a:r>
            <a:r>
              <a:rPr lang="en-US" sz="3200" b="1" dirty="0">
                <a:latin typeface="Times New Roman" panose="02020603050405020304" pitchFamily="18" charset="0"/>
                <a:cs typeface="Times New Roman" panose="02020603050405020304" pitchFamily="18" charset="0"/>
              </a:rPr>
              <a:t>.</a:t>
            </a:r>
          </a:p>
          <a:p>
            <a:pPr marL="914400" lvl="2" indent="0" algn="just">
              <a:lnSpc>
                <a:spcPct val="120000"/>
              </a:lnSpc>
              <a:buNone/>
            </a:pPr>
            <a:r>
              <a:rPr lang="en-US" sz="3200" b="1" dirty="0">
                <a:latin typeface="Times New Roman" panose="02020603050405020304" pitchFamily="18" charset="0"/>
                <a:cs typeface="Times New Roman" panose="02020603050405020304" pitchFamily="18" charset="0"/>
              </a:rPr>
              <a:t>	2.Kodeks </a:t>
            </a:r>
            <a:r>
              <a:rPr lang="en-US" sz="3200" b="1" dirty="0" err="1">
                <a:latin typeface="Times New Roman" panose="02020603050405020304" pitchFamily="18" charset="0"/>
                <a:cs typeface="Times New Roman" panose="02020603050405020304" pitchFamily="18" charset="0"/>
              </a:rPr>
              <a:t>ijtimoiy</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manfaatlarni</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va</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kasb</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xizmat</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ko’rsatuvchilarning</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manfaatlarini</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himoya</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qilishga</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yo’naltirilgan</a:t>
            </a:r>
            <a:r>
              <a:rPr lang="en-US" sz="3200" b="1" dirty="0">
                <a:latin typeface="Times New Roman" panose="02020603050405020304" pitchFamily="18" charset="0"/>
                <a:cs typeface="Times New Roman" panose="02020603050405020304" pitchFamily="18" charset="0"/>
              </a:rPr>
              <a:t>.</a:t>
            </a:r>
          </a:p>
          <a:p>
            <a:pPr marL="914400" lvl="2" indent="0" algn="just">
              <a:lnSpc>
                <a:spcPct val="120000"/>
              </a:lnSpc>
              <a:buNone/>
            </a:pPr>
            <a:r>
              <a:rPr lang="en-US" sz="3200" b="1" dirty="0">
                <a:latin typeface="Times New Roman" panose="02020603050405020304" pitchFamily="18" charset="0"/>
                <a:cs typeface="Times New Roman" panose="02020603050405020304" pitchFamily="18" charset="0"/>
              </a:rPr>
              <a:t>	3.Kodekslar </a:t>
            </a:r>
            <a:r>
              <a:rPr lang="en-US" sz="3200" b="1" dirty="0" err="1">
                <a:latin typeface="Times New Roman" panose="02020603050405020304" pitchFamily="18" charset="0"/>
                <a:cs typeface="Times New Roman" panose="02020603050405020304" pitchFamily="18" charset="0"/>
              </a:rPr>
              <a:t>aniq</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ifodalangan</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bo’lishi</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lozim</a:t>
            </a:r>
            <a:r>
              <a:rPr lang="en-US" sz="3200" b="1" dirty="0">
                <a:latin typeface="Times New Roman" panose="02020603050405020304" pitchFamily="18" charset="0"/>
                <a:cs typeface="Times New Roman" panose="02020603050405020304" pitchFamily="18" charset="0"/>
              </a:rPr>
              <a:t>. Professional </a:t>
            </a:r>
            <a:r>
              <a:rPr lang="en-US" sz="3200" b="1" dirty="0" err="1">
                <a:latin typeface="Times New Roman" panose="02020603050405020304" pitchFamily="18" charset="0"/>
                <a:cs typeface="Times New Roman" panose="02020603050405020304" pitchFamily="18" charset="0"/>
              </a:rPr>
              <a:t>kodekslarda</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koʻpincha</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mijoz</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yoki</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bemorga</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tadbirkorlarga</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aholi</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va</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kasbning</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oʻziga</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nisbatan</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majburiyatlari</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aniqlanadi</a:t>
            </a:r>
            <a:r>
              <a:rPr lang="en-US" sz="3200" b="1" dirty="0">
                <a:latin typeface="Times New Roman" panose="02020603050405020304" pitchFamily="18" charset="0"/>
                <a:cs typeface="Times New Roman" panose="02020603050405020304" pitchFamily="18" charset="0"/>
              </a:rPr>
              <a:t>.</a:t>
            </a:r>
          </a:p>
          <a:p>
            <a:pPr marL="914400" lvl="2" indent="0" algn="just">
              <a:lnSpc>
                <a:spcPct val="120000"/>
              </a:lnSpc>
              <a:buNone/>
            </a:pPr>
            <a:r>
              <a:rPr lang="en-US" sz="3200" b="1" dirty="0">
                <a:latin typeface="Times New Roman" panose="02020603050405020304" pitchFamily="18" charset="0"/>
                <a:cs typeface="Times New Roman" panose="02020603050405020304" pitchFamily="18" charset="0"/>
              </a:rPr>
              <a:t>	4.Kodeks </a:t>
            </a:r>
            <a:r>
              <a:rPr lang="en-US" sz="3200" b="1" dirty="0" err="1">
                <a:latin typeface="Times New Roman" panose="02020603050405020304" pitchFamily="18" charset="0"/>
                <a:cs typeface="Times New Roman" panose="02020603050405020304" pitchFamily="18" charset="0"/>
              </a:rPr>
              <a:t>nazorat</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qilish</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vazifasiga</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ega</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bo’lishi</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shuningdek</a:t>
            </a:r>
            <a:r>
              <a:rPr lang="en-US" sz="3200" b="1" dirty="0">
                <a:latin typeface="Times New Roman" panose="02020603050405020304" pitchFamily="18" charset="0"/>
                <a:cs typeface="Times New Roman" panose="02020603050405020304" pitchFamily="18" charset="0"/>
              </a:rPr>
              <a:t>, professional </a:t>
            </a:r>
            <a:r>
              <a:rPr lang="en-US" sz="3200" b="1" dirty="0" err="1">
                <a:latin typeface="Times New Roman" panose="02020603050405020304" pitchFamily="18" charset="0"/>
                <a:cs typeface="Times New Roman" panose="02020603050405020304" pitchFamily="18" charset="0"/>
              </a:rPr>
              <a:t>hamjamiyatlar</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a’zolariga</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nazorat</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qilish</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imkoniyatini</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taqdim</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qilishi</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lozim</a:t>
            </a:r>
            <a:r>
              <a:rPr lang="en-US" sz="3200" b="1" dirty="0">
                <a:latin typeface="Times New Roman" panose="02020603050405020304" pitchFamily="18" charset="0"/>
                <a:cs typeface="Times New Roman" panose="02020603050405020304" pitchFamily="18" charset="0"/>
              </a:rPr>
              <a:t>.</a:t>
            </a:r>
          </a:p>
          <a:p>
            <a:pPr marL="914400" lvl="2" indent="0" algn="just">
              <a:lnSpc>
                <a:spcPct val="120000"/>
              </a:lnSpc>
              <a:buNone/>
            </a:pPr>
            <a:r>
              <a:rPr lang="en-US" sz="3200" b="1" dirty="0">
                <a:latin typeface="Times New Roman" panose="02020603050405020304" pitchFamily="18" charset="0"/>
                <a:cs typeface="Times New Roman" panose="02020603050405020304" pitchFamily="18" charset="0"/>
              </a:rPr>
              <a:t>       Professional </a:t>
            </a:r>
            <a:r>
              <a:rPr lang="en-US" sz="3200" b="1" dirty="0" err="1">
                <a:latin typeface="Times New Roman" panose="02020603050405020304" pitchFamily="18" charset="0"/>
                <a:cs typeface="Times New Roman" panose="02020603050405020304" pitchFamily="18" charset="0"/>
              </a:rPr>
              <a:t>kodeksning</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buzilishi</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cheklangan</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intizomiy</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tadbirlarga</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va</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eng</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keskin</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jazo</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kasb</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tarkibidan</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o’chirib</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tashlash</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sodir</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etilgan</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xatoni</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ommaviy</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ma’lum</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qilishga</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sabab</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bo’lishi</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mumkin</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Ko’pincha</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tanbeh</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berish</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usuli</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qo’llaniladi</a:t>
            </a:r>
            <a:r>
              <a:rPr lang="en-US" sz="3200" b="1" dirty="0">
                <a:latin typeface="Times New Roman" panose="02020603050405020304" pitchFamily="18" charset="0"/>
                <a:cs typeface="Times New Roman" panose="02020603050405020304" pitchFamily="18" charset="0"/>
              </a:rPr>
              <a:t>.</a:t>
            </a:r>
          </a:p>
          <a:p>
            <a:pPr marL="914400" lvl="2" indent="0" algn="just">
              <a:buNone/>
            </a:pPr>
            <a:endParaRPr lang="en-US" sz="2000" b="1" dirty="0">
              <a:latin typeface="Times New Roman" panose="02020603050405020304" pitchFamily="18" charset="0"/>
              <a:cs typeface="Times New Roman" panose="02020603050405020304" pitchFamily="18" charset="0"/>
            </a:endParaRPr>
          </a:p>
          <a:p>
            <a:pPr marL="914400" lvl="2" indent="0">
              <a:buNone/>
            </a:pPr>
            <a:endParaRPr lang="ru-RU" dirty="0"/>
          </a:p>
        </p:txBody>
      </p:sp>
      <p:pic>
        <p:nvPicPr>
          <p:cNvPr id="6" name="Рисунок 5"/>
          <p:cNvPicPr>
            <a:picLocks noChangeAspect="1"/>
          </p:cNvPicPr>
          <p:nvPr/>
        </p:nvPicPr>
        <p:blipFill>
          <a:blip r:embed="rId2"/>
          <a:stretch>
            <a:fillRect/>
          </a:stretch>
        </p:blipFill>
        <p:spPr>
          <a:xfrm>
            <a:off x="1590806" y="1964266"/>
            <a:ext cx="4922728" cy="4233333"/>
          </a:xfrm>
          <a:prstGeom prst="rect">
            <a:avLst/>
          </a:prstGeom>
        </p:spPr>
      </p:pic>
    </p:spTree>
    <p:extLst>
      <p:ext uri="{BB962C8B-B14F-4D97-AF65-F5344CB8AC3E}">
        <p14:creationId xmlns:p14="http://schemas.microsoft.com/office/powerpoint/2010/main" val="42591495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ятиугольник 1"/>
          <p:cNvSpPr/>
          <p:nvPr/>
        </p:nvSpPr>
        <p:spPr>
          <a:xfrm>
            <a:off x="498764" y="1014608"/>
            <a:ext cx="6265291" cy="4935255"/>
          </a:xfrm>
          <a:prstGeom prst="homePlate">
            <a:avLst>
              <a:gd name="adj" fmla="val 4227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1600" dirty="0" err="1">
                <a:solidFill>
                  <a:schemeClr val="bg1"/>
                </a:solidFill>
                <a:latin typeface="Bookman Old Style" panose="02050604050505020204" pitchFamily="18" charset="0"/>
                <a:cs typeface="Times New Roman" panose="02020603050405020304" pitchFamily="18" charset="0"/>
              </a:rPr>
              <a:t>Axloq</a:t>
            </a:r>
            <a:r>
              <a:rPr lang="en-US" sz="1600" dirty="0">
                <a:solidFill>
                  <a:schemeClr val="bg1"/>
                </a:solidFill>
                <a:latin typeface="Bookman Old Style" panose="02050604050505020204" pitchFamily="18" charset="0"/>
                <a:cs typeface="Times New Roman" panose="02020603050405020304" pitchFamily="18" charset="0"/>
              </a:rPr>
              <a:t> </a:t>
            </a:r>
            <a:r>
              <a:rPr lang="en-US" sz="1600" dirty="0" err="1">
                <a:solidFill>
                  <a:schemeClr val="bg1"/>
                </a:solidFill>
                <a:latin typeface="Bookman Old Style" panose="02050604050505020204" pitchFamily="18" charset="0"/>
                <a:cs typeface="Times New Roman" panose="02020603050405020304" pitchFamily="18" charset="0"/>
              </a:rPr>
              <a:t>kodekslari</a:t>
            </a:r>
            <a:r>
              <a:rPr lang="en-US" sz="1600" dirty="0">
                <a:solidFill>
                  <a:schemeClr val="bg1"/>
                </a:solidFill>
                <a:latin typeface="Bookman Old Style" panose="02050604050505020204" pitchFamily="18" charset="0"/>
                <a:cs typeface="Times New Roman" panose="02020603050405020304" pitchFamily="18" charset="0"/>
              </a:rPr>
              <a:t> </a:t>
            </a:r>
            <a:r>
              <a:rPr lang="en-US" sz="1600" dirty="0" err="1">
                <a:solidFill>
                  <a:schemeClr val="bg1"/>
                </a:solidFill>
                <a:latin typeface="Bookman Old Style" panose="02050604050505020204" pitchFamily="18" charset="0"/>
                <a:cs typeface="Times New Roman" panose="02020603050405020304" pitchFamily="18" charset="0"/>
              </a:rPr>
              <a:t>odatda</a:t>
            </a:r>
            <a:r>
              <a:rPr lang="en-US" sz="1600" dirty="0">
                <a:solidFill>
                  <a:schemeClr val="bg1"/>
                </a:solidFill>
                <a:latin typeface="Bookman Old Style" panose="02050604050505020204" pitchFamily="18" charset="0"/>
                <a:cs typeface="Times New Roman" panose="02020603050405020304" pitchFamily="18" charset="0"/>
              </a:rPr>
              <a:t> professional </a:t>
            </a:r>
            <a:r>
              <a:rPr lang="en-US" sz="1600" dirty="0" err="1">
                <a:solidFill>
                  <a:schemeClr val="bg1"/>
                </a:solidFill>
                <a:latin typeface="Bookman Old Style" panose="02050604050505020204" pitchFamily="18" charset="0"/>
                <a:cs typeface="Times New Roman" panose="02020603050405020304" pitchFamily="18" charset="0"/>
              </a:rPr>
              <a:t>tashkilotlarda</a:t>
            </a:r>
            <a:r>
              <a:rPr lang="en-US" sz="1600" dirty="0">
                <a:solidFill>
                  <a:schemeClr val="bg1"/>
                </a:solidFill>
                <a:latin typeface="Bookman Old Style" panose="02050604050505020204" pitchFamily="18" charset="0"/>
                <a:cs typeface="Times New Roman" panose="02020603050405020304" pitchFamily="18" charset="0"/>
              </a:rPr>
              <a:t> </a:t>
            </a:r>
            <a:r>
              <a:rPr lang="en-US" sz="1600" dirty="0" err="1">
                <a:solidFill>
                  <a:schemeClr val="bg1"/>
                </a:solidFill>
                <a:latin typeface="Bookman Old Style" panose="02050604050505020204" pitchFamily="18" charset="0"/>
                <a:cs typeface="Times New Roman" panose="02020603050405020304" pitchFamily="18" charset="0"/>
              </a:rPr>
              <a:t>ishlab</a:t>
            </a:r>
            <a:r>
              <a:rPr lang="en-US" sz="1600" dirty="0">
                <a:solidFill>
                  <a:schemeClr val="bg1"/>
                </a:solidFill>
                <a:latin typeface="Bookman Old Style" panose="02050604050505020204" pitchFamily="18" charset="0"/>
                <a:cs typeface="Times New Roman" panose="02020603050405020304" pitchFamily="18" charset="0"/>
              </a:rPr>
              <a:t> </a:t>
            </a:r>
            <a:r>
              <a:rPr lang="en-US" sz="1600" dirty="0" err="1">
                <a:solidFill>
                  <a:schemeClr val="bg1"/>
                </a:solidFill>
                <a:latin typeface="Bookman Old Style" panose="02050604050505020204" pitchFamily="18" charset="0"/>
                <a:cs typeface="Times New Roman" panose="02020603050405020304" pitchFamily="18" charset="0"/>
              </a:rPr>
              <a:t>chiqiladi</a:t>
            </a:r>
            <a:r>
              <a:rPr lang="en-US" sz="1600" dirty="0">
                <a:solidFill>
                  <a:schemeClr val="bg1"/>
                </a:solidFill>
                <a:latin typeface="Bookman Old Style" panose="02050604050505020204" pitchFamily="18" charset="0"/>
                <a:cs typeface="Times New Roman" panose="02020603050405020304" pitchFamily="18" charset="0"/>
              </a:rPr>
              <a:t>. </a:t>
            </a:r>
            <a:r>
              <a:rPr lang="en-US" sz="1600" dirty="0" err="1">
                <a:solidFill>
                  <a:schemeClr val="bg1"/>
                </a:solidFill>
                <a:latin typeface="Bookman Old Style" panose="02050604050505020204" pitchFamily="18" charset="0"/>
                <a:cs typeface="Times New Roman" panose="02020603050405020304" pitchFamily="18" charset="0"/>
              </a:rPr>
              <a:t>Ular</a:t>
            </a:r>
            <a:r>
              <a:rPr lang="en-US" sz="1600" dirty="0">
                <a:solidFill>
                  <a:schemeClr val="bg1"/>
                </a:solidFill>
                <a:latin typeface="Bookman Old Style" panose="02050604050505020204" pitchFamily="18" charset="0"/>
                <a:cs typeface="Times New Roman" panose="02020603050405020304" pitchFamily="18" charset="0"/>
              </a:rPr>
              <a:t> </a:t>
            </a:r>
            <a:r>
              <a:rPr lang="en-US" sz="1600" dirty="0" err="1">
                <a:solidFill>
                  <a:schemeClr val="bg1"/>
                </a:solidFill>
                <a:latin typeface="Bookman Old Style" panose="02050604050505020204" pitchFamily="18" charset="0"/>
                <a:cs typeface="Times New Roman" panose="02020603050405020304" pitchFamily="18" charset="0"/>
              </a:rPr>
              <a:t>tashkilotlar</a:t>
            </a:r>
            <a:r>
              <a:rPr lang="en-US" sz="1600" dirty="0">
                <a:solidFill>
                  <a:schemeClr val="bg1"/>
                </a:solidFill>
                <a:latin typeface="Bookman Old Style" panose="02050604050505020204" pitchFamily="18" charset="0"/>
                <a:cs typeface="Times New Roman" panose="02020603050405020304" pitchFamily="18" charset="0"/>
              </a:rPr>
              <a:t> </a:t>
            </a:r>
            <a:r>
              <a:rPr lang="en-US" sz="1600" dirty="0" err="1">
                <a:solidFill>
                  <a:schemeClr val="bg1"/>
                </a:solidFill>
                <a:latin typeface="Bookman Old Style" panose="02050604050505020204" pitchFamily="18" charset="0"/>
                <a:cs typeface="Times New Roman" panose="02020603050405020304" pitchFamily="18" charset="0"/>
              </a:rPr>
              <a:t>aynan</a:t>
            </a:r>
            <a:r>
              <a:rPr lang="en-US" sz="1600" dirty="0">
                <a:solidFill>
                  <a:schemeClr val="bg1"/>
                </a:solidFill>
                <a:latin typeface="Bookman Old Style" panose="02050604050505020204" pitchFamily="18" charset="0"/>
                <a:cs typeface="Times New Roman" panose="02020603050405020304" pitchFamily="18" charset="0"/>
              </a:rPr>
              <a:t> </a:t>
            </a:r>
            <a:r>
              <a:rPr lang="en-US" sz="1600" dirty="0" err="1">
                <a:solidFill>
                  <a:schemeClr val="bg1"/>
                </a:solidFill>
                <a:latin typeface="Bookman Old Style" panose="02050604050505020204" pitchFamily="18" charset="0"/>
                <a:cs typeface="Times New Roman" panose="02020603050405020304" pitchFamily="18" charset="0"/>
              </a:rPr>
              <a:t>ularni</a:t>
            </a:r>
            <a:r>
              <a:rPr lang="en-US" sz="1600" dirty="0">
                <a:solidFill>
                  <a:schemeClr val="bg1"/>
                </a:solidFill>
                <a:latin typeface="Bookman Old Style" panose="02050604050505020204" pitchFamily="18" charset="0"/>
                <a:cs typeface="Times New Roman" panose="02020603050405020304" pitchFamily="18" charset="0"/>
              </a:rPr>
              <a:t> </a:t>
            </a:r>
            <a:r>
              <a:rPr lang="en-US" sz="1600" dirty="0" err="1">
                <a:solidFill>
                  <a:schemeClr val="bg1"/>
                </a:solidFill>
                <a:latin typeface="Bookman Old Style" panose="02050604050505020204" pitchFamily="18" charset="0"/>
                <a:cs typeface="Times New Roman" panose="02020603050405020304" pitchFamily="18" charset="0"/>
              </a:rPr>
              <a:t>qo’llab-quvvatlash</a:t>
            </a:r>
            <a:r>
              <a:rPr lang="en-US" sz="1600" dirty="0">
                <a:solidFill>
                  <a:schemeClr val="bg1"/>
                </a:solidFill>
                <a:latin typeface="Bookman Old Style" panose="02050604050505020204" pitchFamily="18" charset="0"/>
                <a:cs typeface="Times New Roman" panose="02020603050405020304" pitchFamily="18" charset="0"/>
              </a:rPr>
              <a:t> </a:t>
            </a:r>
            <a:r>
              <a:rPr lang="en-US" sz="1600" dirty="0" err="1">
                <a:solidFill>
                  <a:schemeClr val="bg1"/>
                </a:solidFill>
                <a:latin typeface="Bookman Old Style" panose="02050604050505020204" pitchFamily="18" charset="0"/>
                <a:cs typeface="Times New Roman" panose="02020603050405020304" pitchFamily="18" charset="0"/>
              </a:rPr>
              <a:t>uchun</a:t>
            </a:r>
            <a:r>
              <a:rPr lang="en-US" sz="1600" dirty="0">
                <a:solidFill>
                  <a:schemeClr val="bg1"/>
                </a:solidFill>
                <a:latin typeface="Bookman Old Style" panose="02050604050505020204" pitchFamily="18" charset="0"/>
                <a:cs typeface="Times New Roman" panose="02020603050405020304" pitchFamily="18" charset="0"/>
              </a:rPr>
              <a:t> </a:t>
            </a:r>
            <a:r>
              <a:rPr lang="en-US" sz="1600" dirty="0" err="1">
                <a:solidFill>
                  <a:schemeClr val="bg1"/>
                </a:solidFill>
                <a:latin typeface="Bookman Old Style" panose="02050604050505020204" pitchFamily="18" charset="0"/>
                <a:cs typeface="Times New Roman" panose="02020603050405020304" pitchFamily="18" charset="0"/>
              </a:rPr>
              <a:t>mavjud</a:t>
            </a:r>
            <a:r>
              <a:rPr lang="en-US" sz="1600" dirty="0">
                <a:solidFill>
                  <a:schemeClr val="bg1"/>
                </a:solidFill>
                <a:latin typeface="Bookman Old Style" panose="02050604050505020204" pitchFamily="18" charset="0"/>
                <a:cs typeface="Times New Roman" panose="02020603050405020304" pitchFamily="18" charset="0"/>
              </a:rPr>
              <a:t> </a:t>
            </a:r>
            <a:r>
              <a:rPr lang="en-US" sz="1600" dirty="0" err="1">
                <a:solidFill>
                  <a:schemeClr val="bg1"/>
                </a:solidFill>
                <a:latin typeface="Bookman Old Style" panose="02050604050505020204" pitchFamily="18" charset="0"/>
                <a:cs typeface="Times New Roman" panose="02020603050405020304" pitchFamily="18" charset="0"/>
              </a:rPr>
              <a:t>bo’lgan</a:t>
            </a:r>
            <a:r>
              <a:rPr lang="en-US" sz="1600" dirty="0">
                <a:solidFill>
                  <a:schemeClr val="bg1"/>
                </a:solidFill>
                <a:latin typeface="Bookman Old Style" panose="02050604050505020204" pitchFamily="18" charset="0"/>
                <a:cs typeface="Times New Roman" panose="02020603050405020304" pitchFamily="18" charset="0"/>
              </a:rPr>
              <a:t> </a:t>
            </a:r>
            <a:r>
              <a:rPr lang="en-US" sz="1600" dirty="0" err="1">
                <a:solidFill>
                  <a:schemeClr val="bg1"/>
                </a:solidFill>
                <a:latin typeface="Bookman Old Style" panose="02050604050505020204" pitchFamily="18" charset="0"/>
                <a:cs typeface="Times New Roman" panose="02020603050405020304" pitchFamily="18" charset="0"/>
              </a:rPr>
              <a:t>ijtimoiy</a:t>
            </a:r>
            <a:r>
              <a:rPr lang="en-US" sz="1600" dirty="0">
                <a:solidFill>
                  <a:schemeClr val="bg1"/>
                </a:solidFill>
                <a:latin typeface="Bookman Old Style" panose="02050604050505020204" pitchFamily="18" charset="0"/>
                <a:cs typeface="Times New Roman" panose="02020603050405020304" pitchFamily="18" charset="0"/>
              </a:rPr>
              <a:t> </a:t>
            </a:r>
            <a:r>
              <a:rPr lang="en-US" sz="1600" dirty="0" err="1">
                <a:solidFill>
                  <a:schemeClr val="bg1"/>
                </a:solidFill>
                <a:latin typeface="Bookman Old Style" panose="02050604050505020204" pitchFamily="18" charset="0"/>
                <a:cs typeface="Times New Roman" panose="02020603050405020304" pitchFamily="18" charset="0"/>
              </a:rPr>
              <a:t>vazifalarni</a:t>
            </a:r>
            <a:r>
              <a:rPr lang="en-US" sz="1600" dirty="0">
                <a:solidFill>
                  <a:schemeClr val="bg1"/>
                </a:solidFill>
                <a:latin typeface="Bookman Old Style" panose="02050604050505020204" pitchFamily="18" charset="0"/>
                <a:cs typeface="Times New Roman" panose="02020603050405020304" pitchFamily="18" charset="0"/>
              </a:rPr>
              <a:t> </a:t>
            </a:r>
            <a:r>
              <a:rPr lang="en-US" sz="1600" dirty="0" err="1">
                <a:solidFill>
                  <a:schemeClr val="bg1"/>
                </a:solidFill>
                <a:latin typeface="Bookman Old Style" panose="02050604050505020204" pitchFamily="18" charset="0"/>
                <a:cs typeface="Times New Roman" panose="02020603050405020304" pitchFamily="18" charset="0"/>
              </a:rPr>
              <a:t>sanab</a:t>
            </a:r>
            <a:r>
              <a:rPr lang="en-US" sz="1600" dirty="0">
                <a:solidFill>
                  <a:schemeClr val="bg1"/>
                </a:solidFill>
                <a:latin typeface="Bookman Old Style" panose="02050604050505020204" pitchFamily="18" charset="0"/>
                <a:cs typeface="Times New Roman" panose="02020603050405020304" pitchFamily="18" charset="0"/>
              </a:rPr>
              <a:t> </a:t>
            </a:r>
            <a:r>
              <a:rPr lang="en-US" sz="1600" dirty="0" err="1">
                <a:solidFill>
                  <a:schemeClr val="bg1"/>
                </a:solidFill>
                <a:latin typeface="Bookman Old Style" panose="02050604050505020204" pitchFamily="18" charset="0"/>
                <a:cs typeface="Times New Roman" panose="02020603050405020304" pitchFamily="18" charset="0"/>
              </a:rPr>
              <a:t>o’tadilar</a:t>
            </a:r>
            <a:r>
              <a:rPr lang="en-US" sz="1600" dirty="0">
                <a:solidFill>
                  <a:schemeClr val="bg1"/>
                </a:solidFill>
                <a:latin typeface="Bookman Old Style" panose="02050604050505020204" pitchFamily="18" charset="0"/>
                <a:cs typeface="Times New Roman" panose="02020603050405020304" pitchFamily="18" charset="0"/>
              </a:rPr>
              <a:t> </a:t>
            </a:r>
            <a:r>
              <a:rPr lang="en-US" sz="1600" dirty="0" err="1">
                <a:solidFill>
                  <a:schemeClr val="bg1"/>
                </a:solidFill>
                <a:latin typeface="Bookman Old Style" panose="02050604050505020204" pitchFamily="18" charset="0"/>
                <a:cs typeface="Times New Roman" panose="02020603050405020304" pitchFamily="18" charset="0"/>
              </a:rPr>
              <a:t>va</a:t>
            </a:r>
            <a:r>
              <a:rPr lang="en-US" sz="1600" dirty="0">
                <a:solidFill>
                  <a:schemeClr val="bg1"/>
                </a:solidFill>
                <a:latin typeface="Bookman Old Style" panose="02050604050505020204" pitchFamily="18" charset="0"/>
                <a:cs typeface="Times New Roman" panose="02020603050405020304" pitchFamily="18" charset="0"/>
              </a:rPr>
              <a:t> </a:t>
            </a:r>
            <a:r>
              <a:rPr lang="en-US" sz="1600" dirty="0" err="1">
                <a:solidFill>
                  <a:schemeClr val="bg1"/>
                </a:solidFill>
                <a:latin typeface="Bookman Old Style" panose="02050604050505020204" pitchFamily="18" charset="0"/>
                <a:cs typeface="Times New Roman" panose="02020603050405020304" pitchFamily="18" charset="0"/>
              </a:rPr>
              <a:t>mazkur</a:t>
            </a:r>
            <a:r>
              <a:rPr lang="en-US" sz="1600" dirty="0">
                <a:solidFill>
                  <a:schemeClr val="bg1"/>
                </a:solidFill>
                <a:latin typeface="Bookman Old Style" panose="02050604050505020204" pitchFamily="18" charset="0"/>
                <a:cs typeface="Times New Roman" panose="02020603050405020304" pitchFamily="18" charset="0"/>
              </a:rPr>
              <a:t> </a:t>
            </a:r>
            <a:r>
              <a:rPr lang="en-US" sz="1600" dirty="0" err="1">
                <a:solidFill>
                  <a:schemeClr val="bg1"/>
                </a:solidFill>
                <a:latin typeface="Bookman Old Style" panose="02050604050505020204" pitchFamily="18" charset="0"/>
                <a:cs typeface="Times New Roman" panose="02020603050405020304" pitchFamily="18" charset="0"/>
              </a:rPr>
              <a:t>vazifalar</a:t>
            </a:r>
            <a:r>
              <a:rPr lang="en-US" sz="1600" dirty="0">
                <a:solidFill>
                  <a:schemeClr val="bg1"/>
                </a:solidFill>
                <a:latin typeface="Bookman Old Style" panose="02050604050505020204" pitchFamily="18" charset="0"/>
                <a:cs typeface="Times New Roman" panose="02020603050405020304" pitchFamily="18" charset="0"/>
              </a:rPr>
              <a:t> </a:t>
            </a:r>
            <a:r>
              <a:rPr lang="en-US" sz="1600" dirty="0" err="1">
                <a:solidFill>
                  <a:schemeClr val="bg1"/>
                </a:solidFill>
                <a:latin typeface="Bookman Old Style" panose="02050604050505020204" pitchFamily="18" charset="0"/>
                <a:cs typeface="Times New Roman" panose="02020603050405020304" pitchFamily="18" charset="0"/>
              </a:rPr>
              <a:t>oliy</a:t>
            </a:r>
            <a:r>
              <a:rPr lang="en-US" sz="1600" dirty="0">
                <a:solidFill>
                  <a:schemeClr val="bg1"/>
                </a:solidFill>
                <a:latin typeface="Bookman Old Style" panose="02050604050505020204" pitchFamily="18" charset="0"/>
                <a:cs typeface="Times New Roman" panose="02020603050405020304" pitchFamily="18" charset="0"/>
              </a:rPr>
              <a:t> </a:t>
            </a:r>
            <a:r>
              <a:rPr lang="en-US" sz="1600" dirty="0" err="1">
                <a:solidFill>
                  <a:schemeClr val="bg1"/>
                </a:solidFill>
                <a:latin typeface="Bookman Old Style" panose="02050604050505020204" pitchFamily="18" charset="0"/>
                <a:cs typeface="Times New Roman" panose="02020603050405020304" pitchFamily="18" charset="0"/>
              </a:rPr>
              <a:t>ma’naviy</a:t>
            </a:r>
            <a:r>
              <a:rPr lang="en-US" sz="1600" dirty="0">
                <a:solidFill>
                  <a:schemeClr val="bg1"/>
                </a:solidFill>
                <a:latin typeface="Bookman Old Style" panose="02050604050505020204" pitchFamily="18" charset="0"/>
                <a:cs typeface="Times New Roman" panose="02020603050405020304" pitchFamily="18" charset="0"/>
              </a:rPr>
              <a:t> </a:t>
            </a:r>
            <a:r>
              <a:rPr lang="en-US" sz="1600" dirty="0" err="1">
                <a:solidFill>
                  <a:schemeClr val="bg1"/>
                </a:solidFill>
                <a:latin typeface="Bookman Old Style" panose="02050604050505020204" pitchFamily="18" charset="0"/>
                <a:cs typeface="Times New Roman" panose="02020603050405020304" pitchFamily="18" charset="0"/>
              </a:rPr>
              <a:t>me’yorlarga</a:t>
            </a:r>
            <a:r>
              <a:rPr lang="en-US" sz="1600" dirty="0">
                <a:solidFill>
                  <a:schemeClr val="bg1"/>
                </a:solidFill>
                <a:latin typeface="Bookman Old Style" panose="02050604050505020204" pitchFamily="18" charset="0"/>
                <a:cs typeface="Times New Roman" panose="02020603050405020304" pitchFamily="18" charset="0"/>
              </a:rPr>
              <a:t> </a:t>
            </a:r>
            <a:r>
              <a:rPr lang="en-US" sz="1600" dirty="0" err="1">
                <a:solidFill>
                  <a:schemeClr val="bg1"/>
                </a:solidFill>
                <a:latin typeface="Bookman Old Style" panose="02050604050505020204" pitchFamily="18" charset="0"/>
                <a:cs typeface="Times New Roman" panose="02020603050405020304" pitchFamily="18" charset="0"/>
              </a:rPr>
              <a:t>muvofiq</a:t>
            </a:r>
            <a:r>
              <a:rPr lang="en-US" sz="1600" dirty="0">
                <a:solidFill>
                  <a:schemeClr val="bg1"/>
                </a:solidFill>
                <a:latin typeface="Bookman Old Style" panose="02050604050505020204" pitchFamily="18" charset="0"/>
                <a:cs typeface="Times New Roman" panose="02020603050405020304" pitchFamily="18" charset="0"/>
              </a:rPr>
              <a:t> </a:t>
            </a:r>
            <a:r>
              <a:rPr lang="en-US" sz="1600" dirty="0" err="1">
                <a:solidFill>
                  <a:schemeClr val="bg1"/>
                </a:solidFill>
                <a:latin typeface="Bookman Old Style" panose="02050604050505020204" pitchFamily="18" charset="0"/>
                <a:cs typeface="Times New Roman" panose="02020603050405020304" pitchFamily="18" charset="0"/>
              </a:rPr>
              <a:t>ravishda</a:t>
            </a:r>
            <a:r>
              <a:rPr lang="en-US" sz="1600" dirty="0">
                <a:solidFill>
                  <a:schemeClr val="bg1"/>
                </a:solidFill>
                <a:latin typeface="Bookman Old Style" panose="02050604050505020204" pitchFamily="18" charset="0"/>
                <a:cs typeface="Times New Roman" panose="02020603050405020304" pitchFamily="18" charset="0"/>
              </a:rPr>
              <a:t> </a:t>
            </a:r>
            <a:r>
              <a:rPr lang="en-US" sz="1600" dirty="0" err="1">
                <a:solidFill>
                  <a:schemeClr val="bg1"/>
                </a:solidFill>
                <a:latin typeface="Bookman Old Style" panose="02050604050505020204" pitchFamily="18" charset="0"/>
                <a:cs typeface="Times New Roman" panose="02020603050405020304" pitchFamily="18" charset="0"/>
              </a:rPr>
              <a:t>bajariladi</a:t>
            </a:r>
            <a:r>
              <a:rPr lang="en-US" sz="1600" dirty="0">
                <a:solidFill>
                  <a:schemeClr val="bg1"/>
                </a:solidFill>
                <a:latin typeface="Bookman Old Style" panose="02050604050505020204" pitchFamily="18" charset="0"/>
                <a:cs typeface="Times New Roman" panose="02020603050405020304" pitchFamily="18" charset="0"/>
              </a:rPr>
              <a:t>. </a:t>
            </a:r>
            <a:r>
              <a:rPr lang="en-US" sz="1600" dirty="0" err="1">
                <a:solidFill>
                  <a:schemeClr val="bg1"/>
                </a:solidFill>
                <a:latin typeface="Bookman Old Style" panose="02050604050505020204" pitchFamily="18" charset="0"/>
                <a:cs typeface="Times New Roman" panose="02020603050405020304" pitchFamily="18" charset="0"/>
              </a:rPr>
              <a:t>Axloqning</a:t>
            </a:r>
            <a:r>
              <a:rPr lang="en-US" sz="1600" dirty="0">
                <a:solidFill>
                  <a:schemeClr val="bg1"/>
                </a:solidFill>
                <a:latin typeface="Bookman Old Style" panose="02050604050505020204" pitchFamily="18" charset="0"/>
                <a:cs typeface="Times New Roman" panose="02020603050405020304" pitchFamily="18" charset="0"/>
              </a:rPr>
              <a:t> professional </a:t>
            </a:r>
            <a:r>
              <a:rPr lang="en-US" sz="1600" dirty="0" err="1">
                <a:solidFill>
                  <a:schemeClr val="bg1"/>
                </a:solidFill>
                <a:latin typeface="Bookman Old Style" panose="02050604050505020204" pitchFamily="18" charset="0"/>
                <a:cs typeface="Times New Roman" panose="02020603050405020304" pitchFamily="18" charset="0"/>
              </a:rPr>
              <a:t>kodekslari</a:t>
            </a:r>
            <a:r>
              <a:rPr lang="en-US" sz="1600" dirty="0">
                <a:solidFill>
                  <a:schemeClr val="bg1"/>
                </a:solidFill>
                <a:latin typeface="Bookman Old Style" panose="02050604050505020204" pitchFamily="18" charset="0"/>
                <a:cs typeface="Times New Roman" panose="02020603050405020304" pitchFamily="18" charset="0"/>
              </a:rPr>
              <a:t> </a:t>
            </a:r>
            <a:r>
              <a:rPr lang="en-US" sz="1600" dirty="0" err="1">
                <a:solidFill>
                  <a:schemeClr val="bg1"/>
                </a:solidFill>
                <a:latin typeface="Bookman Old Style" panose="02050604050505020204" pitchFamily="18" charset="0"/>
                <a:cs typeface="Times New Roman" panose="02020603050405020304" pitchFamily="18" charset="0"/>
              </a:rPr>
              <a:t>ikkita</a:t>
            </a:r>
            <a:r>
              <a:rPr lang="en-US" sz="1600" dirty="0">
                <a:solidFill>
                  <a:schemeClr val="bg1"/>
                </a:solidFill>
                <a:latin typeface="Bookman Old Style" panose="02050604050505020204" pitchFamily="18" charset="0"/>
                <a:cs typeface="Times New Roman" panose="02020603050405020304" pitchFamily="18" charset="0"/>
              </a:rPr>
              <a:t> </a:t>
            </a:r>
            <a:r>
              <a:rPr lang="en-US" sz="1600" dirty="0" err="1">
                <a:solidFill>
                  <a:schemeClr val="bg1"/>
                </a:solidFill>
                <a:latin typeface="Bookman Old Style" panose="02050604050505020204" pitchFamily="18" charset="0"/>
                <a:cs typeface="Times New Roman" panose="02020603050405020304" pitchFamily="18" charset="0"/>
              </a:rPr>
              <a:t>ma’naviy</a:t>
            </a:r>
            <a:r>
              <a:rPr lang="en-US" sz="1600" dirty="0">
                <a:solidFill>
                  <a:schemeClr val="bg1"/>
                </a:solidFill>
                <a:latin typeface="Bookman Old Style" panose="02050604050505020204" pitchFamily="18" charset="0"/>
                <a:cs typeface="Times New Roman" panose="02020603050405020304" pitchFamily="18" charset="0"/>
              </a:rPr>
              <a:t> </a:t>
            </a:r>
            <a:r>
              <a:rPr lang="en-US" sz="1600" dirty="0" err="1">
                <a:solidFill>
                  <a:schemeClr val="bg1"/>
                </a:solidFill>
                <a:latin typeface="Bookman Old Style" panose="02050604050505020204" pitchFamily="18" charset="0"/>
                <a:cs typeface="Times New Roman" panose="02020603050405020304" pitchFamily="18" charset="0"/>
              </a:rPr>
              <a:t>vazifalarni</a:t>
            </a:r>
            <a:r>
              <a:rPr lang="en-US" sz="1600" dirty="0">
                <a:solidFill>
                  <a:schemeClr val="bg1"/>
                </a:solidFill>
                <a:latin typeface="Bookman Old Style" panose="02050604050505020204" pitchFamily="18" charset="0"/>
                <a:cs typeface="Times New Roman" panose="02020603050405020304" pitchFamily="18" charset="0"/>
              </a:rPr>
              <a:t> </a:t>
            </a:r>
            <a:r>
              <a:rPr lang="en-US" sz="1600" dirty="0" err="1">
                <a:solidFill>
                  <a:schemeClr val="bg1"/>
                </a:solidFill>
                <a:latin typeface="Bookman Old Style" panose="02050604050505020204" pitchFamily="18" charset="0"/>
                <a:cs typeface="Times New Roman" panose="02020603050405020304" pitchFamily="18" charset="0"/>
              </a:rPr>
              <a:t>bajaradilar</a:t>
            </a:r>
            <a:r>
              <a:rPr lang="en-US" sz="1600" dirty="0">
                <a:solidFill>
                  <a:schemeClr val="bg1"/>
                </a:solidFill>
                <a:latin typeface="Bookman Old Style" panose="02050604050505020204" pitchFamily="18" charset="0"/>
                <a:cs typeface="Times New Roman" panose="02020603050405020304" pitchFamily="18" charset="0"/>
              </a:rPr>
              <a:t> – </a:t>
            </a:r>
            <a:r>
              <a:rPr lang="en-US" sz="1600" dirty="0" err="1">
                <a:solidFill>
                  <a:schemeClr val="bg1"/>
                </a:solidFill>
                <a:latin typeface="Bookman Old Style" panose="02050604050505020204" pitchFamily="18" charset="0"/>
                <a:cs typeface="Times New Roman" panose="02020603050405020304" pitchFamily="18" charset="0"/>
              </a:rPr>
              <a:t>ular</a:t>
            </a:r>
            <a:r>
              <a:rPr lang="en-US" sz="1600" dirty="0">
                <a:solidFill>
                  <a:schemeClr val="bg1"/>
                </a:solidFill>
                <a:latin typeface="Bookman Old Style" panose="02050604050505020204" pitchFamily="18" charset="0"/>
                <a:cs typeface="Times New Roman" panose="02020603050405020304" pitchFamily="18" charset="0"/>
              </a:rPr>
              <a:t> </a:t>
            </a:r>
            <a:r>
              <a:rPr lang="en-US" sz="1600" dirty="0" err="1">
                <a:solidFill>
                  <a:schemeClr val="bg1"/>
                </a:solidFill>
                <a:latin typeface="Bookman Old Style" panose="02050604050505020204" pitchFamily="18" charset="0"/>
                <a:cs typeface="Times New Roman" panose="02020603050405020304" pitchFamily="18" charset="0"/>
              </a:rPr>
              <a:t>jamiyat</a:t>
            </a:r>
            <a:r>
              <a:rPr lang="en-US" sz="1600" dirty="0">
                <a:solidFill>
                  <a:schemeClr val="bg1"/>
                </a:solidFill>
                <a:latin typeface="Bookman Old Style" panose="02050604050505020204" pitchFamily="18" charset="0"/>
                <a:cs typeface="Times New Roman" panose="02020603050405020304" pitchFamily="18" charset="0"/>
              </a:rPr>
              <a:t> </a:t>
            </a:r>
            <a:r>
              <a:rPr lang="en-US" sz="1600" dirty="0" err="1">
                <a:solidFill>
                  <a:schemeClr val="bg1"/>
                </a:solidFill>
                <a:latin typeface="Bookman Old Style" panose="02050604050505020204" pitchFamily="18" charset="0"/>
                <a:cs typeface="Times New Roman" panose="02020603050405020304" pitchFamily="18" charset="0"/>
              </a:rPr>
              <a:t>uchun</a:t>
            </a:r>
            <a:r>
              <a:rPr lang="en-US" sz="1600" dirty="0">
                <a:solidFill>
                  <a:schemeClr val="bg1"/>
                </a:solidFill>
                <a:latin typeface="Bookman Old Style" panose="02050604050505020204" pitchFamily="18" charset="0"/>
                <a:cs typeface="Times New Roman" panose="02020603050405020304" pitchFamily="18" charset="0"/>
              </a:rPr>
              <a:t> </a:t>
            </a:r>
            <a:r>
              <a:rPr lang="en-US" sz="1600" dirty="0" err="1">
                <a:solidFill>
                  <a:schemeClr val="bg1"/>
                </a:solidFill>
                <a:latin typeface="Bookman Old Style" panose="02050604050505020204" pitchFamily="18" charset="0"/>
                <a:cs typeface="Times New Roman" panose="02020603050405020304" pitchFamily="18" charset="0"/>
              </a:rPr>
              <a:t>sifat</a:t>
            </a:r>
            <a:r>
              <a:rPr lang="en-US" sz="1600" dirty="0">
                <a:solidFill>
                  <a:schemeClr val="bg1"/>
                </a:solidFill>
                <a:latin typeface="Bookman Old Style" panose="02050604050505020204" pitchFamily="18" charset="0"/>
                <a:cs typeface="Times New Roman" panose="02020603050405020304" pitchFamily="18" charset="0"/>
              </a:rPr>
              <a:t> </a:t>
            </a:r>
            <a:r>
              <a:rPr lang="en-US" sz="1600" dirty="0" err="1">
                <a:solidFill>
                  <a:schemeClr val="bg1"/>
                </a:solidFill>
                <a:latin typeface="Bookman Old Style" panose="02050604050505020204" pitchFamily="18" charset="0"/>
                <a:cs typeface="Times New Roman" panose="02020603050405020304" pitchFamily="18" charset="0"/>
              </a:rPr>
              <a:t>kafolati</a:t>
            </a:r>
            <a:r>
              <a:rPr lang="en-US" sz="1600" dirty="0">
                <a:solidFill>
                  <a:schemeClr val="bg1"/>
                </a:solidFill>
                <a:latin typeface="Bookman Old Style" panose="02050604050505020204" pitchFamily="18" charset="0"/>
                <a:cs typeface="Times New Roman" panose="02020603050405020304" pitchFamily="18" charset="0"/>
              </a:rPr>
              <a:t> </a:t>
            </a:r>
            <a:r>
              <a:rPr lang="en-US" sz="1600" dirty="0" err="1">
                <a:solidFill>
                  <a:schemeClr val="bg1"/>
                </a:solidFill>
                <a:latin typeface="Bookman Old Style" panose="02050604050505020204" pitchFamily="18" charset="0"/>
                <a:cs typeface="Times New Roman" panose="02020603050405020304" pitchFamily="18" charset="0"/>
              </a:rPr>
              <a:t>bo’lib</a:t>
            </a:r>
            <a:r>
              <a:rPr lang="en-US" sz="1600" dirty="0">
                <a:solidFill>
                  <a:schemeClr val="bg1"/>
                </a:solidFill>
                <a:latin typeface="Bookman Old Style" panose="02050604050505020204" pitchFamily="18" charset="0"/>
                <a:cs typeface="Times New Roman" panose="02020603050405020304" pitchFamily="18" charset="0"/>
              </a:rPr>
              <a:t> </a:t>
            </a:r>
            <a:r>
              <a:rPr lang="en-US" sz="1600" dirty="0" err="1">
                <a:solidFill>
                  <a:schemeClr val="bg1"/>
                </a:solidFill>
                <a:latin typeface="Bookman Old Style" panose="02050604050505020204" pitchFamily="18" charset="0"/>
                <a:cs typeface="Times New Roman" panose="02020603050405020304" pitchFamily="18" charset="0"/>
              </a:rPr>
              <a:t>xizmat</a:t>
            </a:r>
            <a:r>
              <a:rPr lang="en-US" sz="1600" dirty="0">
                <a:solidFill>
                  <a:schemeClr val="bg1"/>
                </a:solidFill>
                <a:latin typeface="Bookman Old Style" panose="02050604050505020204" pitchFamily="18" charset="0"/>
                <a:cs typeface="Times New Roman" panose="02020603050405020304" pitchFamily="18" charset="0"/>
              </a:rPr>
              <a:t> </a:t>
            </a:r>
            <a:r>
              <a:rPr lang="en-US" sz="1600" dirty="0" err="1">
                <a:solidFill>
                  <a:schemeClr val="bg1"/>
                </a:solidFill>
                <a:latin typeface="Bookman Old Style" panose="02050604050505020204" pitchFamily="18" charset="0"/>
                <a:cs typeface="Times New Roman" panose="02020603050405020304" pitchFamily="18" charset="0"/>
              </a:rPr>
              <a:t>qiladi</a:t>
            </a:r>
            <a:r>
              <a:rPr lang="en-US" sz="1600" dirty="0">
                <a:solidFill>
                  <a:schemeClr val="bg1"/>
                </a:solidFill>
                <a:latin typeface="Bookman Old Style" panose="02050604050505020204" pitchFamily="18" charset="0"/>
                <a:cs typeface="Times New Roman" panose="02020603050405020304" pitchFamily="18" charset="0"/>
              </a:rPr>
              <a:t> </a:t>
            </a:r>
            <a:r>
              <a:rPr lang="en-US" sz="1600" dirty="0" err="1">
                <a:solidFill>
                  <a:schemeClr val="bg1"/>
                </a:solidFill>
                <a:latin typeface="Bookman Old Style" panose="02050604050505020204" pitchFamily="18" charset="0"/>
                <a:cs typeface="Times New Roman" panose="02020603050405020304" pitchFamily="18" charset="0"/>
              </a:rPr>
              <a:t>va</a:t>
            </a:r>
            <a:r>
              <a:rPr lang="en-US" sz="1600" dirty="0">
                <a:solidFill>
                  <a:schemeClr val="bg1"/>
                </a:solidFill>
                <a:latin typeface="Bookman Old Style" panose="02050604050505020204" pitchFamily="18" charset="0"/>
                <a:cs typeface="Times New Roman" panose="02020603050405020304" pitchFamily="18" charset="0"/>
              </a:rPr>
              <a:t> </a:t>
            </a:r>
            <a:r>
              <a:rPr lang="en-US" sz="1600" dirty="0" err="1">
                <a:solidFill>
                  <a:schemeClr val="bg1"/>
                </a:solidFill>
                <a:latin typeface="Bookman Old Style" panose="02050604050505020204" pitchFamily="18" charset="0"/>
                <a:cs typeface="Times New Roman" panose="02020603050405020304" pitchFamily="18" charset="0"/>
              </a:rPr>
              <a:t>xodimlarning</a:t>
            </a:r>
            <a:r>
              <a:rPr lang="en-US" sz="1600" dirty="0">
                <a:solidFill>
                  <a:schemeClr val="bg1"/>
                </a:solidFill>
                <a:latin typeface="Bookman Old Style" panose="02050604050505020204" pitchFamily="18" charset="0"/>
                <a:cs typeface="Times New Roman" panose="02020603050405020304" pitchFamily="18" charset="0"/>
              </a:rPr>
              <a:t> </a:t>
            </a:r>
            <a:r>
              <a:rPr lang="en-US" sz="1600" dirty="0" err="1">
                <a:solidFill>
                  <a:schemeClr val="bg1"/>
                </a:solidFill>
                <a:latin typeface="Bookman Old Style" panose="02050604050505020204" pitchFamily="18" charset="0"/>
                <a:cs typeface="Times New Roman" panose="02020603050405020304" pitchFamily="18" charset="0"/>
              </a:rPr>
              <a:t>mazkur</a:t>
            </a:r>
            <a:r>
              <a:rPr lang="en-US" sz="1600" dirty="0">
                <a:solidFill>
                  <a:schemeClr val="bg1"/>
                </a:solidFill>
                <a:latin typeface="Bookman Old Style" panose="02050604050505020204" pitchFamily="18" charset="0"/>
                <a:cs typeface="Times New Roman" panose="02020603050405020304" pitchFamily="18" charset="0"/>
              </a:rPr>
              <a:t> </a:t>
            </a:r>
            <a:r>
              <a:rPr lang="en-US" sz="1600" dirty="0" err="1">
                <a:solidFill>
                  <a:schemeClr val="bg1"/>
                </a:solidFill>
                <a:latin typeface="Bookman Old Style" panose="02050604050505020204" pitchFamily="18" charset="0"/>
                <a:cs typeface="Times New Roman" panose="02020603050405020304" pitchFamily="18" charset="0"/>
              </a:rPr>
              <a:t>kodekslari</a:t>
            </a:r>
            <a:r>
              <a:rPr lang="en-US" sz="1600" dirty="0">
                <a:solidFill>
                  <a:schemeClr val="bg1"/>
                </a:solidFill>
                <a:latin typeface="Bookman Old Style" panose="02050604050505020204" pitchFamily="18" charset="0"/>
                <a:cs typeface="Times New Roman" panose="02020603050405020304" pitchFamily="18" charset="0"/>
              </a:rPr>
              <a:t> </a:t>
            </a:r>
            <a:r>
              <a:rPr lang="en-US" sz="1600" dirty="0" err="1">
                <a:solidFill>
                  <a:schemeClr val="bg1"/>
                </a:solidFill>
                <a:latin typeface="Bookman Old Style" panose="02050604050505020204" pitchFamily="18" charset="0"/>
                <a:cs typeface="Times New Roman" panose="02020603050405020304" pitchFamily="18" charset="0"/>
              </a:rPr>
              <a:t>ishlab</a:t>
            </a:r>
            <a:r>
              <a:rPr lang="en-US" sz="1600" dirty="0">
                <a:solidFill>
                  <a:schemeClr val="bg1"/>
                </a:solidFill>
                <a:latin typeface="Bookman Old Style" panose="02050604050505020204" pitchFamily="18" charset="0"/>
                <a:cs typeface="Times New Roman" panose="02020603050405020304" pitchFamily="18" charset="0"/>
              </a:rPr>
              <a:t> </a:t>
            </a:r>
            <a:r>
              <a:rPr lang="en-US" sz="1600" dirty="0" err="1">
                <a:solidFill>
                  <a:schemeClr val="bg1"/>
                </a:solidFill>
                <a:latin typeface="Bookman Old Style" panose="02050604050505020204" pitchFamily="18" charset="0"/>
                <a:cs typeface="Times New Roman" panose="02020603050405020304" pitchFamily="18" charset="0"/>
              </a:rPr>
              <a:t>chiqilgan</a:t>
            </a:r>
            <a:r>
              <a:rPr lang="en-US" sz="1600" dirty="0">
                <a:solidFill>
                  <a:schemeClr val="bg1"/>
                </a:solidFill>
                <a:latin typeface="Bookman Old Style" panose="02050604050505020204" pitchFamily="18" charset="0"/>
                <a:cs typeface="Times New Roman" panose="02020603050405020304" pitchFamily="18" charset="0"/>
              </a:rPr>
              <a:t> </a:t>
            </a:r>
            <a:r>
              <a:rPr lang="en-US" sz="1600" dirty="0" err="1">
                <a:solidFill>
                  <a:schemeClr val="bg1"/>
                </a:solidFill>
                <a:latin typeface="Bookman Old Style" panose="02050604050505020204" pitchFamily="18" charset="0"/>
                <a:cs typeface="Times New Roman" panose="02020603050405020304" pitchFamily="18" charset="0"/>
              </a:rPr>
              <a:t>sohadagi</a:t>
            </a:r>
            <a:r>
              <a:rPr lang="en-US" sz="1600" dirty="0">
                <a:solidFill>
                  <a:schemeClr val="bg1"/>
                </a:solidFill>
                <a:latin typeface="Bookman Old Style" panose="02050604050505020204" pitchFamily="18" charset="0"/>
                <a:cs typeface="Times New Roman" panose="02020603050405020304" pitchFamily="18" charset="0"/>
              </a:rPr>
              <a:t> </a:t>
            </a:r>
            <a:r>
              <a:rPr lang="en-US" sz="1600" dirty="0" err="1">
                <a:solidFill>
                  <a:schemeClr val="bg1"/>
                </a:solidFill>
                <a:latin typeface="Bookman Old Style" panose="02050604050505020204" pitchFamily="18" charset="0"/>
                <a:cs typeface="Times New Roman" panose="02020603050405020304" pitchFamily="18" charset="0"/>
              </a:rPr>
              <a:t>faoliyati</a:t>
            </a:r>
            <a:r>
              <a:rPr lang="en-US" sz="1600" dirty="0">
                <a:solidFill>
                  <a:schemeClr val="bg1"/>
                </a:solidFill>
                <a:latin typeface="Bookman Old Style" panose="02050604050505020204" pitchFamily="18" charset="0"/>
                <a:cs typeface="Times New Roman" panose="02020603050405020304" pitchFamily="18" charset="0"/>
              </a:rPr>
              <a:t> </a:t>
            </a:r>
            <a:r>
              <a:rPr lang="en-US" sz="1600" dirty="0" err="1">
                <a:solidFill>
                  <a:schemeClr val="bg1"/>
                </a:solidFill>
                <a:latin typeface="Bookman Old Style" panose="02050604050505020204" pitchFamily="18" charset="0"/>
                <a:cs typeface="Times New Roman" panose="02020603050405020304" pitchFamily="18" charset="0"/>
              </a:rPr>
              <a:t>standartlari</a:t>
            </a:r>
            <a:r>
              <a:rPr lang="en-US" sz="1600" dirty="0">
                <a:solidFill>
                  <a:schemeClr val="bg1"/>
                </a:solidFill>
                <a:latin typeface="Bookman Old Style" panose="02050604050505020204" pitchFamily="18" charset="0"/>
                <a:cs typeface="Times New Roman" panose="02020603050405020304" pitchFamily="18" charset="0"/>
              </a:rPr>
              <a:t> </a:t>
            </a:r>
            <a:r>
              <a:rPr lang="en-US" sz="1600" dirty="0" err="1">
                <a:solidFill>
                  <a:schemeClr val="bg1"/>
                </a:solidFill>
                <a:latin typeface="Bookman Old Style" panose="02050604050505020204" pitchFamily="18" charset="0"/>
                <a:cs typeface="Times New Roman" panose="02020603050405020304" pitchFamily="18" charset="0"/>
              </a:rPr>
              <a:t>va</a:t>
            </a:r>
            <a:r>
              <a:rPr lang="en-US" sz="1600" dirty="0">
                <a:solidFill>
                  <a:schemeClr val="bg1"/>
                </a:solidFill>
                <a:latin typeface="Bookman Old Style" panose="02050604050505020204" pitchFamily="18" charset="0"/>
                <a:cs typeface="Times New Roman" panose="02020603050405020304" pitchFamily="18" charset="0"/>
              </a:rPr>
              <a:t> </a:t>
            </a:r>
            <a:r>
              <a:rPr lang="en-US" sz="1600" dirty="0" err="1">
                <a:solidFill>
                  <a:schemeClr val="bg1"/>
                </a:solidFill>
                <a:latin typeface="Bookman Old Style" panose="02050604050505020204" pitchFamily="18" charset="0"/>
                <a:cs typeface="Times New Roman" panose="02020603050405020304" pitchFamily="18" charset="0"/>
              </a:rPr>
              <a:t>cheklovlari</a:t>
            </a:r>
            <a:r>
              <a:rPr lang="en-US" sz="1600" dirty="0">
                <a:solidFill>
                  <a:schemeClr val="bg1"/>
                </a:solidFill>
                <a:latin typeface="Bookman Old Style" panose="02050604050505020204" pitchFamily="18" charset="0"/>
                <a:cs typeface="Times New Roman" panose="02020603050405020304" pitchFamily="18" charset="0"/>
              </a:rPr>
              <a:t> </a:t>
            </a:r>
            <a:r>
              <a:rPr lang="en-US" sz="1600" dirty="0" err="1">
                <a:solidFill>
                  <a:schemeClr val="bg1"/>
                </a:solidFill>
                <a:latin typeface="Bookman Old Style" panose="02050604050505020204" pitchFamily="18" charset="0"/>
                <a:cs typeface="Times New Roman" panose="02020603050405020304" pitchFamily="18" charset="0"/>
              </a:rPr>
              <a:t>toʻgʻrisidagi</a:t>
            </a:r>
            <a:r>
              <a:rPr lang="en-US" sz="1600" dirty="0">
                <a:solidFill>
                  <a:schemeClr val="bg1"/>
                </a:solidFill>
                <a:latin typeface="Bookman Old Style" panose="02050604050505020204" pitchFamily="18" charset="0"/>
                <a:cs typeface="Times New Roman" panose="02020603050405020304" pitchFamily="18" charset="0"/>
              </a:rPr>
              <a:t> </a:t>
            </a:r>
            <a:r>
              <a:rPr lang="en-US" sz="1600" dirty="0" err="1">
                <a:solidFill>
                  <a:schemeClr val="bg1"/>
                </a:solidFill>
                <a:latin typeface="Bookman Old Style" panose="02050604050505020204" pitchFamily="18" charset="0"/>
                <a:cs typeface="Times New Roman" panose="02020603050405020304" pitchFamily="18" charset="0"/>
              </a:rPr>
              <a:t>ma’lumotlarni</a:t>
            </a:r>
            <a:r>
              <a:rPr lang="en-US" sz="1600" dirty="0">
                <a:solidFill>
                  <a:schemeClr val="bg1"/>
                </a:solidFill>
                <a:latin typeface="Bookman Old Style" panose="02050604050505020204" pitchFamily="18" charset="0"/>
                <a:cs typeface="Times New Roman" panose="02020603050405020304" pitchFamily="18" charset="0"/>
              </a:rPr>
              <a:t> </a:t>
            </a:r>
            <a:r>
              <a:rPr lang="en-US" sz="1600" dirty="0" err="1">
                <a:solidFill>
                  <a:schemeClr val="bg1"/>
                </a:solidFill>
                <a:latin typeface="Bookman Old Style" panose="02050604050505020204" pitchFamily="18" charset="0"/>
                <a:cs typeface="Times New Roman" panose="02020603050405020304" pitchFamily="18" charset="0"/>
              </a:rPr>
              <a:t>qamrab</a:t>
            </a:r>
            <a:r>
              <a:rPr lang="en-US" sz="1600" dirty="0">
                <a:solidFill>
                  <a:schemeClr val="bg1"/>
                </a:solidFill>
                <a:latin typeface="Bookman Old Style" panose="02050604050505020204" pitchFamily="18" charset="0"/>
                <a:cs typeface="Times New Roman" panose="02020603050405020304" pitchFamily="18" charset="0"/>
              </a:rPr>
              <a:t> </a:t>
            </a:r>
            <a:r>
              <a:rPr lang="en-US" sz="1600" dirty="0" err="1">
                <a:solidFill>
                  <a:schemeClr val="bg1"/>
                </a:solidFill>
                <a:latin typeface="Bookman Old Style" panose="02050604050505020204" pitchFamily="18" charset="0"/>
                <a:cs typeface="Times New Roman" panose="02020603050405020304" pitchFamily="18" charset="0"/>
              </a:rPr>
              <a:t>oladi</a:t>
            </a:r>
            <a:endParaRPr lang="ru-RU" sz="1600" dirty="0">
              <a:solidFill>
                <a:schemeClr val="bg1"/>
              </a:solidFill>
              <a:latin typeface="Bookman Old Style" panose="02050604050505020204" pitchFamily="18" charset="0"/>
              <a:cs typeface="Times New Roman" panose="02020603050405020304" pitchFamily="18" charset="0"/>
            </a:endParaRPr>
          </a:p>
        </p:txBody>
      </p:sp>
      <p:pic>
        <p:nvPicPr>
          <p:cNvPr id="3" name="Рисунок 2"/>
          <p:cNvPicPr>
            <a:picLocks noChangeAspect="1"/>
          </p:cNvPicPr>
          <p:nvPr/>
        </p:nvPicPr>
        <p:blipFill>
          <a:blip r:embed="rId2"/>
          <a:stretch>
            <a:fillRect/>
          </a:stretch>
        </p:blipFill>
        <p:spPr>
          <a:xfrm>
            <a:off x="7095067" y="1014608"/>
            <a:ext cx="4487333" cy="4935255"/>
          </a:xfrm>
          <a:prstGeom prst="rect">
            <a:avLst/>
          </a:prstGeom>
        </p:spPr>
      </p:pic>
    </p:spTree>
    <p:extLst>
      <p:ext uri="{BB962C8B-B14F-4D97-AF65-F5344CB8AC3E}">
        <p14:creationId xmlns:p14="http://schemas.microsoft.com/office/powerpoint/2010/main" val="15947226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Ромб 1"/>
          <p:cNvSpPr/>
          <p:nvPr/>
        </p:nvSpPr>
        <p:spPr>
          <a:xfrm>
            <a:off x="4429944" y="438410"/>
            <a:ext cx="3436867" cy="3068878"/>
          </a:xfrm>
          <a:prstGeom prst="diamond">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dirty="0"/>
              <a:t> </a:t>
            </a:r>
            <a:r>
              <a:rPr lang="en-US" sz="1600" b="1" dirty="0" err="1">
                <a:solidFill>
                  <a:schemeClr val="tx1"/>
                </a:solidFill>
                <a:latin typeface="Times New Roman" panose="02020603050405020304" pitchFamily="18" charset="0"/>
                <a:cs typeface="Times New Roman" panose="02020603050405020304" pitchFamily="18" charset="0"/>
              </a:rPr>
              <a:t>Kasbiy</a:t>
            </a:r>
            <a:r>
              <a:rPr lang="en-US" sz="1600" b="1" dirty="0">
                <a:solidFill>
                  <a:schemeClr val="tx1"/>
                </a:solidFill>
                <a:latin typeface="Times New Roman" panose="02020603050405020304" pitchFamily="18" charset="0"/>
                <a:cs typeface="Times New Roman" panose="02020603050405020304" pitchFamily="18" charset="0"/>
              </a:rPr>
              <a:t> </a:t>
            </a:r>
            <a:r>
              <a:rPr lang="en-US" sz="1600" b="1" dirty="0" err="1">
                <a:solidFill>
                  <a:schemeClr val="tx1"/>
                </a:solidFill>
                <a:latin typeface="Times New Roman" panose="02020603050405020304" pitchFamily="18" charset="0"/>
                <a:cs typeface="Times New Roman" panose="02020603050405020304" pitchFamily="18" charset="0"/>
              </a:rPr>
              <a:t>axloq</a:t>
            </a:r>
            <a:r>
              <a:rPr lang="en-US" sz="1600" b="1" dirty="0">
                <a:solidFill>
                  <a:schemeClr val="tx1"/>
                </a:solidFill>
                <a:latin typeface="Times New Roman" panose="02020603050405020304" pitchFamily="18" charset="0"/>
                <a:cs typeface="Times New Roman" panose="02020603050405020304" pitchFamily="18" charset="0"/>
              </a:rPr>
              <a:t> </a:t>
            </a:r>
            <a:r>
              <a:rPr lang="en-US" sz="1600" b="1" dirty="0" err="1">
                <a:solidFill>
                  <a:schemeClr val="tx1"/>
                </a:solidFill>
                <a:latin typeface="Times New Roman" panose="02020603050405020304" pitchFamily="18" charset="0"/>
                <a:cs typeface="Times New Roman" panose="02020603050405020304" pitchFamily="18" charset="0"/>
              </a:rPr>
              <a:t>qoidalari</a:t>
            </a:r>
            <a:r>
              <a:rPr lang="en-US" sz="1600" b="1" dirty="0">
                <a:solidFill>
                  <a:schemeClr val="tx1"/>
                </a:solidFill>
                <a:latin typeface="Times New Roman" panose="02020603050405020304" pitchFamily="18" charset="0"/>
                <a:cs typeface="Times New Roman" panose="02020603050405020304" pitchFamily="18" charset="0"/>
              </a:rPr>
              <a:t> </a:t>
            </a:r>
            <a:r>
              <a:rPr lang="en-US" sz="1600" b="1" dirty="0" err="1">
                <a:solidFill>
                  <a:schemeClr val="tx1"/>
                </a:solidFill>
                <a:latin typeface="Times New Roman" panose="02020603050405020304" pitchFamily="18" charset="0"/>
                <a:cs typeface="Times New Roman" panose="02020603050405020304" pitchFamily="18" charset="0"/>
              </a:rPr>
              <a:t>turli</a:t>
            </a:r>
            <a:r>
              <a:rPr lang="en-US" sz="1600" b="1" dirty="0">
                <a:solidFill>
                  <a:schemeClr val="tx1"/>
                </a:solidFill>
                <a:latin typeface="Times New Roman" panose="02020603050405020304" pitchFamily="18" charset="0"/>
                <a:cs typeface="Times New Roman" panose="02020603050405020304" pitchFamily="18" charset="0"/>
              </a:rPr>
              <a:t> </a:t>
            </a:r>
            <a:r>
              <a:rPr lang="en-US" sz="1600" b="1" dirty="0" err="1">
                <a:solidFill>
                  <a:schemeClr val="tx1"/>
                </a:solidFill>
                <a:latin typeface="Times New Roman" panose="02020603050405020304" pitchFamily="18" charset="0"/>
                <a:cs typeface="Times New Roman" panose="02020603050405020304" pitchFamily="18" charset="0"/>
              </a:rPr>
              <a:t>xil</a:t>
            </a:r>
            <a:r>
              <a:rPr lang="en-US" sz="1600" b="1" dirty="0">
                <a:solidFill>
                  <a:schemeClr val="tx1"/>
                </a:solidFill>
                <a:latin typeface="Times New Roman" panose="02020603050405020304" pitchFamily="18" charset="0"/>
                <a:cs typeface="Times New Roman" panose="02020603050405020304" pitchFamily="18" charset="0"/>
              </a:rPr>
              <a:t> </a:t>
            </a:r>
            <a:r>
              <a:rPr lang="en-US" sz="1600" b="1" dirty="0" err="1">
                <a:solidFill>
                  <a:schemeClr val="tx1"/>
                </a:solidFill>
                <a:latin typeface="Times New Roman" panose="02020603050405020304" pitchFamily="18" charset="0"/>
                <a:cs typeface="Times New Roman" panose="02020603050405020304" pitchFamily="18" charset="0"/>
              </a:rPr>
              <a:t>muammolarni</a:t>
            </a:r>
            <a:r>
              <a:rPr lang="en-US" sz="1600" b="1" dirty="0">
                <a:solidFill>
                  <a:schemeClr val="tx1"/>
                </a:solidFill>
                <a:latin typeface="Times New Roman" panose="02020603050405020304" pitchFamily="18" charset="0"/>
                <a:cs typeface="Times New Roman" panose="02020603050405020304" pitchFamily="18" charset="0"/>
              </a:rPr>
              <a:t> </a:t>
            </a:r>
            <a:r>
              <a:rPr lang="en-US" sz="1600" b="1" dirty="0" err="1">
                <a:solidFill>
                  <a:schemeClr val="tx1"/>
                </a:solidFill>
                <a:latin typeface="Times New Roman" panose="02020603050405020304" pitchFamily="18" charset="0"/>
                <a:cs typeface="Times New Roman" panose="02020603050405020304" pitchFamily="18" charset="0"/>
              </a:rPr>
              <a:t>hal</a:t>
            </a:r>
            <a:r>
              <a:rPr lang="en-US" sz="1600" b="1" dirty="0">
                <a:solidFill>
                  <a:schemeClr val="tx1"/>
                </a:solidFill>
                <a:latin typeface="Times New Roman" panose="02020603050405020304" pitchFamily="18" charset="0"/>
                <a:cs typeface="Times New Roman" panose="02020603050405020304" pitchFamily="18" charset="0"/>
              </a:rPr>
              <a:t> </a:t>
            </a:r>
            <a:r>
              <a:rPr lang="en-US" sz="1600" b="1" dirty="0" err="1">
                <a:solidFill>
                  <a:schemeClr val="tx1"/>
                </a:solidFill>
                <a:latin typeface="Times New Roman" panose="02020603050405020304" pitchFamily="18" charset="0"/>
                <a:cs typeface="Times New Roman" panose="02020603050405020304" pitchFamily="18" charset="0"/>
              </a:rPr>
              <a:t>qilish</a:t>
            </a:r>
            <a:r>
              <a:rPr lang="en-US" sz="1600" b="1" dirty="0">
                <a:solidFill>
                  <a:schemeClr val="tx1"/>
                </a:solidFill>
                <a:latin typeface="Times New Roman" panose="02020603050405020304" pitchFamily="18" charset="0"/>
                <a:cs typeface="Times New Roman" panose="02020603050405020304" pitchFamily="18" charset="0"/>
              </a:rPr>
              <a:t> </a:t>
            </a:r>
            <a:r>
              <a:rPr lang="en-US" sz="1600" b="1" dirty="0" err="1">
                <a:solidFill>
                  <a:schemeClr val="tx1"/>
                </a:solidFill>
                <a:latin typeface="Times New Roman" panose="02020603050405020304" pitchFamily="18" charset="0"/>
                <a:cs typeface="Times New Roman" panose="02020603050405020304" pitchFamily="18" charset="0"/>
              </a:rPr>
              <a:t>uchun</a:t>
            </a:r>
            <a:r>
              <a:rPr lang="en-US" sz="1600" b="1" dirty="0">
                <a:solidFill>
                  <a:schemeClr val="tx1"/>
                </a:solidFill>
                <a:latin typeface="Times New Roman" panose="02020603050405020304" pitchFamily="18" charset="0"/>
                <a:cs typeface="Times New Roman" panose="02020603050405020304" pitchFamily="18" charset="0"/>
              </a:rPr>
              <a:t> </a:t>
            </a:r>
            <a:r>
              <a:rPr lang="en-US" sz="1600" b="1" dirty="0" err="1">
                <a:solidFill>
                  <a:schemeClr val="tx1"/>
                </a:solidFill>
                <a:latin typeface="Times New Roman" panose="02020603050405020304" pitchFamily="18" charset="0"/>
                <a:cs typeface="Times New Roman" panose="02020603050405020304" pitchFamily="18" charset="0"/>
              </a:rPr>
              <a:t>moʻljallangan</a:t>
            </a:r>
            <a:r>
              <a:rPr lang="en-US" sz="1600" b="1" dirty="0">
                <a:solidFill>
                  <a:schemeClr val="tx1"/>
                </a:solidFill>
                <a:latin typeface="Times New Roman" panose="02020603050405020304" pitchFamily="18" charset="0"/>
                <a:cs typeface="Times New Roman" panose="02020603050405020304" pitchFamily="18" charset="0"/>
              </a:rPr>
              <a:t>:</a:t>
            </a:r>
            <a:endParaRPr lang="ru-RU" sz="1600" b="1" dirty="0">
              <a:solidFill>
                <a:schemeClr val="tx1"/>
              </a:solidFill>
              <a:latin typeface="Times New Roman" panose="02020603050405020304" pitchFamily="18" charset="0"/>
              <a:cs typeface="Times New Roman" panose="02020603050405020304" pitchFamily="18" charset="0"/>
            </a:endParaRPr>
          </a:p>
        </p:txBody>
      </p:sp>
      <p:sp>
        <p:nvSpPr>
          <p:cNvPr id="3" name="Овал 2"/>
          <p:cNvSpPr/>
          <p:nvPr/>
        </p:nvSpPr>
        <p:spPr>
          <a:xfrm>
            <a:off x="961447" y="2079336"/>
            <a:ext cx="2755726" cy="250520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Times New Roman" panose="02020603050405020304" pitchFamily="18" charset="0"/>
                <a:cs typeface="Times New Roman" panose="02020603050405020304" pitchFamily="18" charset="0"/>
              </a:rPr>
              <a:t>•</a:t>
            </a:r>
            <a:r>
              <a:rPr lang="en-US" sz="1400" dirty="0" err="1">
                <a:latin typeface="Times New Roman" panose="02020603050405020304" pitchFamily="18" charset="0"/>
                <a:cs typeface="Times New Roman" panose="02020603050405020304" pitchFamily="18" charset="0"/>
              </a:rPr>
              <a:t>Ma’lum</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bir</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sohadagi</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mutaxassis</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uchun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ushbu</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kasb</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a’zolari</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intilishi</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lozim</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bo’lgan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va</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oʻz</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amaliyotida</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ularni</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boshqarishi</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kerak</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bo’lgan</a:t>
            </a:r>
            <a:r>
              <a:rPr lang="en-US" sz="1400" dirty="0">
                <a:latin typeface="Times New Roman" panose="02020603050405020304" pitchFamily="18" charset="0"/>
                <a:cs typeface="Times New Roman" panose="02020603050405020304" pitchFamily="18" charset="0"/>
              </a:rPr>
              <a:t> ideal </a:t>
            </a:r>
            <a:r>
              <a:rPr lang="en-US" sz="1400" dirty="0" err="1">
                <a:latin typeface="Times New Roman" panose="02020603050405020304" pitchFamily="18" charset="0"/>
                <a:cs typeface="Times New Roman" panose="02020603050405020304" pitchFamily="18" charset="0"/>
              </a:rPr>
              <a:t>talablar</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majmuini</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e’lon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qilish</a:t>
            </a:r>
            <a:r>
              <a:rPr lang="en-US" sz="1400" dirty="0">
                <a:latin typeface="Times New Roman" panose="02020603050405020304" pitchFamily="18" charset="0"/>
                <a:cs typeface="Times New Roman" panose="02020603050405020304" pitchFamily="18" charset="0"/>
              </a:rPr>
              <a:t>.</a:t>
            </a:r>
            <a:endParaRPr lang="ru-RU" sz="1400" dirty="0">
              <a:latin typeface="Times New Roman" panose="02020603050405020304" pitchFamily="18" charset="0"/>
              <a:cs typeface="Times New Roman" panose="02020603050405020304" pitchFamily="18" charset="0"/>
            </a:endParaRPr>
          </a:p>
        </p:txBody>
      </p:sp>
      <p:sp>
        <p:nvSpPr>
          <p:cNvPr id="6" name="Прямоугольник 5"/>
          <p:cNvSpPr/>
          <p:nvPr/>
        </p:nvSpPr>
        <p:spPr>
          <a:xfrm>
            <a:off x="3048000" y="3105835"/>
            <a:ext cx="6096000" cy="369332"/>
          </a:xfrm>
          <a:prstGeom prst="rect">
            <a:avLst/>
          </a:prstGeom>
        </p:spPr>
        <p:txBody>
          <a:bodyPr>
            <a:spAutoFit/>
          </a:bodyPr>
          <a:lstStyle/>
          <a:p>
            <a:r>
              <a:rPr lang="en-US" dirty="0"/>
              <a:t>	</a:t>
            </a:r>
            <a:endParaRPr lang="ru-RU" dirty="0"/>
          </a:p>
        </p:txBody>
      </p:sp>
      <p:sp>
        <p:nvSpPr>
          <p:cNvPr id="7" name="Овал 6"/>
          <p:cNvSpPr/>
          <p:nvPr/>
        </p:nvSpPr>
        <p:spPr>
          <a:xfrm>
            <a:off x="4649243" y="3995804"/>
            <a:ext cx="2893513" cy="197911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Times New Roman" panose="02020603050405020304" pitchFamily="18" charset="0"/>
                <a:cs typeface="Times New Roman" panose="02020603050405020304" pitchFamily="18" charset="0"/>
              </a:rPr>
              <a:t>•</a:t>
            </a:r>
            <a:r>
              <a:rPr lang="en-US" sz="1600" dirty="0" err="1">
                <a:latin typeface="Times New Roman" panose="02020603050405020304" pitchFamily="18" charset="0"/>
                <a:cs typeface="Times New Roman" panose="02020603050405020304" pitchFamily="18" charset="0"/>
              </a:rPr>
              <a:t>Kasb</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vakili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amal</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qilishi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lozim</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boʻlgan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sharoitlar</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minimumini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belgilash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intizomiy</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xususiyat</a:t>
            </a:r>
            <a:r>
              <a:rPr lang="en-US" sz="1600" dirty="0">
                <a:latin typeface="Times New Roman" panose="02020603050405020304" pitchFamily="18" charset="0"/>
                <a:cs typeface="Times New Roman" panose="02020603050405020304" pitchFamily="18" charset="0"/>
              </a:rPr>
              <a:t>).</a:t>
            </a:r>
            <a:endParaRPr lang="ru-RU" sz="1600" dirty="0">
              <a:latin typeface="Times New Roman" panose="02020603050405020304" pitchFamily="18" charset="0"/>
              <a:cs typeface="Times New Roman" panose="02020603050405020304" pitchFamily="18" charset="0"/>
            </a:endParaRPr>
          </a:p>
        </p:txBody>
      </p:sp>
      <p:sp>
        <p:nvSpPr>
          <p:cNvPr id="8" name="Овал 7"/>
          <p:cNvSpPr/>
          <p:nvPr/>
        </p:nvSpPr>
        <p:spPr>
          <a:xfrm>
            <a:off x="8579582" y="2079336"/>
            <a:ext cx="2868461" cy="250520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Times New Roman" panose="02020603050405020304" pitchFamily="18" charset="0"/>
                <a:cs typeface="Times New Roman" panose="02020603050405020304" pitchFamily="18" charset="0"/>
              </a:rPr>
              <a:t>•</a:t>
            </a:r>
            <a:r>
              <a:rPr lang="en-US" dirty="0" err="1">
                <a:latin typeface="Times New Roman" panose="02020603050405020304" pitchFamily="18" charset="0"/>
                <a:cs typeface="Times New Roman" panose="02020603050405020304" pitchFamily="18" charset="0"/>
              </a:rPr>
              <a:t>Kasb</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odob-axloq</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qoidalarini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shakllantirish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boshqalar</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797494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авильный пятиугольник 1"/>
          <p:cNvSpPr/>
          <p:nvPr/>
        </p:nvSpPr>
        <p:spPr>
          <a:xfrm>
            <a:off x="914401" y="1077238"/>
            <a:ext cx="4672208" cy="5173248"/>
          </a:xfrm>
          <a:prstGeom prst="pentagon">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1600" b="1" dirty="0">
                <a:solidFill>
                  <a:schemeClr val="tx1"/>
                </a:solidFill>
                <a:latin typeface="Times New Roman" panose="02020603050405020304" pitchFamily="18" charset="0"/>
                <a:cs typeface="Times New Roman" panose="02020603050405020304" pitchFamily="18" charset="0"/>
              </a:rPr>
              <a:t>Professional-</a:t>
            </a:r>
            <a:r>
              <a:rPr lang="en-US" sz="1600" b="1" dirty="0" err="1">
                <a:solidFill>
                  <a:schemeClr val="tx1"/>
                </a:solidFill>
                <a:latin typeface="Times New Roman" panose="02020603050405020304" pitchFamily="18" charset="0"/>
                <a:cs typeface="Times New Roman" panose="02020603050405020304" pitchFamily="18" charset="0"/>
              </a:rPr>
              <a:t>axloqiy</a:t>
            </a:r>
            <a:r>
              <a:rPr lang="en-US" sz="1600" b="1" dirty="0">
                <a:solidFill>
                  <a:schemeClr val="tx1"/>
                </a:solidFill>
                <a:latin typeface="Times New Roman" panose="02020603050405020304" pitchFamily="18" charset="0"/>
                <a:cs typeface="Times New Roman" panose="02020603050405020304" pitchFamily="18" charset="0"/>
              </a:rPr>
              <a:t> </a:t>
            </a:r>
            <a:r>
              <a:rPr lang="en-US" sz="1600" b="1" dirty="0" err="1">
                <a:solidFill>
                  <a:schemeClr val="tx1"/>
                </a:solidFill>
                <a:latin typeface="Times New Roman" panose="02020603050405020304" pitchFamily="18" charset="0"/>
                <a:cs typeface="Times New Roman" panose="02020603050405020304" pitchFamily="18" charset="0"/>
              </a:rPr>
              <a:t>kodeks</a:t>
            </a:r>
            <a:r>
              <a:rPr lang="en-US" sz="1600" b="1" dirty="0">
                <a:solidFill>
                  <a:schemeClr val="tx1"/>
                </a:solidFill>
                <a:latin typeface="Times New Roman" panose="02020603050405020304" pitchFamily="18" charset="0"/>
                <a:cs typeface="Times New Roman" panose="02020603050405020304" pitchFamily="18" charset="0"/>
              </a:rPr>
              <a:t> (</a:t>
            </a:r>
            <a:r>
              <a:rPr lang="en-US" sz="1600" b="1" dirty="0" err="1">
                <a:solidFill>
                  <a:schemeClr val="tx1"/>
                </a:solidFill>
                <a:latin typeface="Times New Roman" panose="02020603050405020304" pitchFamily="18" charset="0"/>
                <a:cs typeface="Times New Roman" panose="02020603050405020304" pitchFamily="18" charset="0"/>
              </a:rPr>
              <a:t>lotin</a:t>
            </a:r>
            <a:r>
              <a:rPr lang="en-US" sz="1600" b="1" dirty="0">
                <a:solidFill>
                  <a:schemeClr val="tx1"/>
                </a:solidFill>
                <a:latin typeface="Times New Roman" panose="02020603050405020304" pitchFamily="18" charset="0"/>
                <a:cs typeface="Times New Roman" panose="02020603050405020304" pitchFamily="18" charset="0"/>
              </a:rPr>
              <a:t> </a:t>
            </a:r>
            <a:r>
              <a:rPr lang="en-US" sz="1600" b="1" dirty="0" err="1">
                <a:solidFill>
                  <a:schemeClr val="tx1"/>
                </a:solidFill>
                <a:latin typeface="Times New Roman" panose="02020603050405020304" pitchFamily="18" charset="0"/>
                <a:cs typeface="Times New Roman" panose="02020603050405020304" pitchFamily="18" charset="0"/>
              </a:rPr>
              <a:t>tilidan</a:t>
            </a:r>
            <a:r>
              <a:rPr lang="en-US" sz="1600" b="1" dirty="0">
                <a:solidFill>
                  <a:schemeClr val="tx1"/>
                </a:solidFill>
                <a:latin typeface="Times New Roman" panose="02020603050405020304" pitchFamily="18" charset="0"/>
                <a:cs typeface="Times New Roman" panose="02020603050405020304" pitchFamily="18" charset="0"/>
              </a:rPr>
              <a:t> </a:t>
            </a:r>
            <a:r>
              <a:rPr lang="en-US" sz="1600" b="1" dirty="0" err="1">
                <a:solidFill>
                  <a:schemeClr val="tx1"/>
                </a:solidFill>
                <a:latin typeface="Times New Roman" panose="02020603050405020304" pitchFamily="18" charset="0"/>
                <a:cs typeface="Times New Roman" panose="02020603050405020304" pitchFamily="18" charset="0"/>
              </a:rPr>
              <a:t>kodex</a:t>
            </a:r>
            <a:r>
              <a:rPr lang="en-US" sz="1600" b="1" dirty="0">
                <a:solidFill>
                  <a:schemeClr val="tx1"/>
                </a:solidFill>
                <a:latin typeface="Times New Roman" panose="02020603050405020304" pitchFamily="18" charset="0"/>
                <a:cs typeface="Times New Roman" panose="02020603050405020304" pitchFamily="18" charset="0"/>
              </a:rPr>
              <a:t> – </a:t>
            </a:r>
            <a:r>
              <a:rPr lang="en-US" sz="1600" b="1" dirty="0" err="1">
                <a:solidFill>
                  <a:schemeClr val="tx1"/>
                </a:solidFill>
                <a:latin typeface="Times New Roman" panose="02020603050405020304" pitchFamily="18" charset="0"/>
                <a:cs typeface="Times New Roman" panose="02020603050405020304" pitchFamily="18" charset="0"/>
              </a:rPr>
              <a:t>kitob</a:t>
            </a:r>
            <a:r>
              <a:rPr lang="en-US" sz="1600" b="1" dirty="0">
                <a:solidFill>
                  <a:schemeClr val="tx1"/>
                </a:solidFill>
                <a:latin typeface="Times New Roman" panose="02020603050405020304" pitchFamily="18" charset="0"/>
                <a:cs typeface="Times New Roman" panose="02020603050405020304" pitchFamily="18" charset="0"/>
              </a:rPr>
              <a:t>) </a:t>
            </a:r>
            <a:r>
              <a:rPr lang="en-US" sz="1600" dirty="0">
                <a:solidFill>
                  <a:schemeClr val="tx1"/>
                </a:solidFill>
                <a:latin typeface="Times New Roman" panose="02020603050405020304" pitchFamily="18" charset="0"/>
                <a:cs typeface="Times New Roman" panose="02020603050405020304" pitchFamily="18" charset="0"/>
              </a:rPr>
              <a:t>– </a:t>
            </a:r>
            <a:r>
              <a:rPr lang="en-US" sz="1600" dirty="0" err="1">
                <a:solidFill>
                  <a:schemeClr val="tx1"/>
                </a:solidFill>
                <a:latin typeface="Times New Roman" panose="02020603050405020304" pitchFamily="18" charset="0"/>
                <a:cs typeface="Times New Roman" panose="02020603050405020304" pitchFamily="18" charset="0"/>
              </a:rPr>
              <a:t>bu</a:t>
            </a:r>
            <a:r>
              <a:rPr lang="en-US" sz="1600" dirty="0">
                <a:solidFill>
                  <a:schemeClr val="tx1"/>
                </a:solidFill>
                <a:latin typeface="Times New Roman" panose="02020603050405020304" pitchFamily="18" charset="0"/>
                <a:cs typeface="Times New Roman" panose="02020603050405020304" pitchFamily="18" charset="0"/>
              </a:rPr>
              <a:t> </a:t>
            </a:r>
            <a:r>
              <a:rPr lang="en-US" sz="1600" dirty="0" err="1">
                <a:solidFill>
                  <a:schemeClr val="tx1"/>
                </a:solidFill>
                <a:latin typeface="Times New Roman" panose="02020603050405020304" pitchFamily="18" charset="0"/>
                <a:cs typeface="Times New Roman" panose="02020603050405020304" pitchFamily="18" charset="0"/>
              </a:rPr>
              <a:t>ijtimoiy</a:t>
            </a:r>
            <a:r>
              <a:rPr lang="en-US" sz="1600" dirty="0">
                <a:solidFill>
                  <a:schemeClr val="tx1"/>
                </a:solidFill>
                <a:latin typeface="Times New Roman" panose="02020603050405020304" pitchFamily="18" charset="0"/>
                <a:cs typeface="Times New Roman" panose="02020603050405020304" pitchFamily="18" charset="0"/>
              </a:rPr>
              <a:t> </a:t>
            </a:r>
            <a:r>
              <a:rPr lang="en-US" sz="1600" dirty="0" err="1">
                <a:solidFill>
                  <a:schemeClr val="tx1"/>
                </a:solidFill>
                <a:latin typeface="Times New Roman" panose="02020603050405020304" pitchFamily="18" charset="0"/>
                <a:cs typeface="Times New Roman" panose="02020603050405020304" pitchFamily="18" charset="0"/>
              </a:rPr>
              <a:t>xodimlar</a:t>
            </a:r>
            <a:r>
              <a:rPr lang="en-US" sz="1600" dirty="0">
                <a:solidFill>
                  <a:schemeClr val="tx1"/>
                </a:solidFill>
                <a:latin typeface="Times New Roman" panose="02020603050405020304" pitchFamily="18" charset="0"/>
                <a:cs typeface="Times New Roman" panose="02020603050405020304" pitchFamily="18" charset="0"/>
              </a:rPr>
              <a:t> </a:t>
            </a:r>
            <a:r>
              <a:rPr lang="en-US" sz="1600" dirty="0" err="1">
                <a:solidFill>
                  <a:schemeClr val="tx1"/>
                </a:solidFill>
                <a:latin typeface="Times New Roman" panose="02020603050405020304" pitchFamily="18" charset="0"/>
                <a:cs typeface="Times New Roman" panose="02020603050405020304" pitchFamily="18" charset="0"/>
              </a:rPr>
              <a:t>mutaxassislari</a:t>
            </a:r>
            <a:r>
              <a:rPr lang="en-US" sz="1600" dirty="0">
                <a:solidFill>
                  <a:schemeClr val="tx1"/>
                </a:solidFill>
                <a:latin typeface="Times New Roman" panose="02020603050405020304" pitchFamily="18" charset="0"/>
                <a:cs typeface="Times New Roman" panose="02020603050405020304" pitchFamily="18" charset="0"/>
              </a:rPr>
              <a:t> </a:t>
            </a:r>
            <a:r>
              <a:rPr lang="en-US" sz="1600" dirty="0" err="1">
                <a:solidFill>
                  <a:schemeClr val="tx1"/>
                </a:solidFill>
                <a:latin typeface="Times New Roman" panose="02020603050405020304" pitchFamily="18" charset="0"/>
                <a:cs typeface="Times New Roman" panose="02020603050405020304" pitchFamily="18" charset="0"/>
              </a:rPr>
              <a:t>tomonidan</a:t>
            </a:r>
            <a:r>
              <a:rPr lang="en-US" sz="1600" dirty="0">
                <a:solidFill>
                  <a:schemeClr val="tx1"/>
                </a:solidFill>
                <a:latin typeface="Times New Roman" panose="02020603050405020304" pitchFamily="18" charset="0"/>
                <a:cs typeface="Times New Roman" panose="02020603050405020304" pitchFamily="18" charset="0"/>
              </a:rPr>
              <a:t> </a:t>
            </a:r>
            <a:r>
              <a:rPr lang="en-US" sz="1600" dirty="0" err="1">
                <a:solidFill>
                  <a:schemeClr val="tx1"/>
                </a:solidFill>
                <a:latin typeface="Times New Roman" panose="02020603050405020304" pitchFamily="18" charset="0"/>
                <a:cs typeface="Times New Roman" panose="02020603050405020304" pitchFamily="18" charset="0"/>
              </a:rPr>
              <a:t>bajarish</a:t>
            </a:r>
            <a:r>
              <a:rPr lang="en-US" sz="1600" dirty="0">
                <a:solidFill>
                  <a:schemeClr val="tx1"/>
                </a:solidFill>
                <a:latin typeface="Times New Roman" panose="02020603050405020304" pitchFamily="18" charset="0"/>
                <a:cs typeface="Times New Roman" panose="02020603050405020304" pitchFamily="18" charset="0"/>
              </a:rPr>
              <a:t> </a:t>
            </a:r>
            <a:r>
              <a:rPr lang="en-US" sz="1600" dirty="0" err="1">
                <a:solidFill>
                  <a:schemeClr val="tx1"/>
                </a:solidFill>
                <a:latin typeface="Times New Roman" panose="02020603050405020304" pitchFamily="18" charset="0"/>
                <a:cs typeface="Times New Roman" panose="02020603050405020304" pitchFamily="18" charset="0"/>
              </a:rPr>
              <a:t>uchun</a:t>
            </a:r>
            <a:r>
              <a:rPr lang="en-US" sz="1600" dirty="0">
                <a:solidFill>
                  <a:schemeClr val="tx1"/>
                </a:solidFill>
                <a:latin typeface="Times New Roman" panose="02020603050405020304" pitchFamily="18" charset="0"/>
                <a:cs typeface="Times New Roman" panose="02020603050405020304" pitchFamily="18" charset="0"/>
              </a:rPr>
              <a:t> </a:t>
            </a:r>
            <a:r>
              <a:rPr lang="en-US" sz="1600" dirty="0" err="1">
                <a:solidFill>
                  <a:schemeClr val="tx1"/>
                </a:solidFill>
                <a:latin typeface="Times New Roman" panose="02020603050405020304" pitchFamily="18" charset="0"/>
                <a:cs typeface="Times New Roman" panose="02020603050405020304" pitchFamily="18" charset="0"/>
              </a:rPr>
              <a:t>tavsiya</a:t>
            </a:r>
            <a:r>
              <a:rPr lang="en-US" sz="1600" dirty="0">
                <a:solidFill>
                  <a:schemeClr val="tx1"/>
                </a:solidFill>
                <a:latin typeface="Times New Roman" panose="02020603050405020304" pitchFamily="18" charset="0"/>
                <a:cs typeface="Times New Roman" panose="02020603050405020304" pitchFamily="18" charset="0"/>
              </a:rPr>
              <a:t> </a:t>
            </a:r>
            <a:r>
              <a:rPr lang="en-US" sz="1600" dirty="0" err="1">
                <a:solidFill>
                  <a:schemeClr val="tx1"/>
                </a:solidFill>
                <a:latin typeface="Times New Roman" panose="02020603050405020304" pitchFamily="18" charset="0"/>
                <a:cs typeface="Times New Roman" panose="02020603050405020304" pitchFamily="18" charset="0"/>
              </a:rPr>
              <a:t>etilgan</a:t>
            </a:r>
            <a:r>
              <a:rPr lang="en-US" sz="1600" dirty="0">
                <a:solidFill>
                  <a:schemeClr val="tx1"/>
                </a:solidFill>
                <a:latin typeface="Times New Roman" panose="02020603050405020304" pitchFamily="18" charset="0"/>
                <a:cs typeface="Times New Roman" panose="02020603050405020304" pitchFamily="18" charset="0"/>
              </a:rPr>
              <a:t> </a:t>
            </a:r>
            <a:r>
              <a:rPr lang="en-US" sz="1600" dirty="0" err="1">
                <a:solidFill>
                  <a:schemeClr val="tx1"/>
                </a:solidFill>
                <a:latin typeface="Times New Roman" panose="02020603050405020304" pitchFamily="18" charset="0"/>
                <a:cs typeface="Times New Roman" panose="02020603050405020304" pitchFamily="18" charset="0"/>
              </a:rPr>
              <a:t>va</a:t>
            </a:r>
            <a:r>
              <a:rPr lang="en-US" sz="1600" dirty="0">
                <a:solidFill>
                  <a:schemeClr val="tx1"/>
                </a:solidFill>
                <a:latin typeface="Times New Roman" panose="02020603050405020304" pitchFamily="18" charset="0"/>
                <a:cs typeface="Times New Roman" panose="02020603050405020304" pitchFamily="18" charset="0"/>
              </a:rPr>
              <a:t> </a:t>
            </a:r>
            <a:r>
              <a:rPr lang="en-US" sz="1600" dirty="0" err="1">
                <a:solidFill>
                  <a:schemeClr val="tx1"/>
                </a:solidFill>
                <a:latin typeface="Times New Roman" panose="02020603050405020304" pitchFamily="18" charset="0"/>
                <a:cs typeface="Times New Roman" panose="02020603050405020304" pitchFamily="18" charset="0"/>
              </a:rPr>
              <a:t>ularning</a:t>
            </a:r>
            <a:r>
              <a:rPr lang="en-US" sz="1600" dirty="0">
                <a:solidFill>
                  <a:schemeClr val="tx1"/>
                </a:solidFill>
                <a:latin typeface="Times New Roman" panose="02020603050405020304" pitchFamily="18" charset="0"/>
                <a:cs typeface="Times New Roman" panose="02020603050405020304" pitchFamily="18" charset="0"/>
              </a:rPr>
              <a:t> professional </a:t>
            </a:r>
            <a:r>
              <a:rPr lang="en-US" sz="1600" dirty="0" err="1">
                <a:solidFill>
                  <a:schemeClr val="tx1"/>
                </a:solidFill>
                <a:latin typeface="Times New Roman" panose="02020603050405020304" pitchFamily="18" charset="0"/>
                <a:cs typeface="Times New Roman" panose="02020603050405020304" pitchFamily="18" charset="0"/>
              </a:rPr>
              <a:t>uyushmasi</a:t>
            </a:r>
            <a:r>
              <a:rPr lang="en-US" sz="1600" dirty="0">
                <a:solidFill>
                  <a:schemeClr val="tx1"/>
                </a:solidFill>
                <a:latin typeface="Times New Roman" panose="02020603050405020304" pitchFamily="18" charset="0"/>
                <a:cs typeface="Times New Roman" panose="02020603050405020304" pitchFamily="18" charset="0"/>
              </a:rPr>
              <a:t> </a:t>
            </a:r>
            <a:r>
              <a:rPr lang="en-US" sz="1600" dirty="0" err="1">
                <a:solidFill>
                  <a:schemeClr val="tx1"/>
                </a:solidFill>
                <a:latin typeface="Times New Roman" panose="02020603050405020304" pitchFamily="18" charset="0"/>
                <a:cs typeface="Times New Roman" panose="02020603050405020304" pitchFamily="18" charset="0"/>
              </a:rPr>
              <a:t>tomonidan</a:t>
            </a:r>
            <a:r>
              <a:rPr lang="en-US" sz="1600" dirty="0">
                <a:solidFill>
                  <a:schemeClr val="tx1"/>
                </a:solidFill>
                <a:latin typeface="Times New Roman" panose="02020603050405020304" pitchFamily="18" charset="0"/>
                <a:cs typeface="Times New Roman" panose="02020603050405020304" pitchFamily="18" charset="0"/>
              </a:rPr>
              <a:t> </a:t>
            </a:r>
            <a:r>
              <a:rPr lang="en-US" sz="1600" dirty="0" err="1">
                <a:solidFill>
                  <a:schemeClr val="tx1"/>
                </a:solidFill>
                <a:latin typeface="Times New Roman" panose="02020603050405020304" pitchFamily="18" charset="0"/>
                <a:cs typeface="Times New Roman" panose="02020603050405020304" pitchFamily="18" charset="0"/>
              </a:rPr>
              <a:t>tegishli</a:t>
            </a:r>
            <a:r>
              <a:rPr lang="en-US" sz="1600" dirty="0">
                <a:solidFill>
                  <a:schemeClr val="tx1"/>
                </a:solidFill>
                <a:latin typeface="Times New Roman" panose="02020603050405020304" pitchFamily="18" charset="0"/>
                <a:cs typeface="Times New Roman" panose="02020603050405020304" pitchFamily="18" charset="0"/>
              </a:rPr>
              <a:t> </a:t>
            </a:r>
            <a:r>
              <a:rPr lang="en-US" sz="1600" dirty="0" err="1">
                <a:solidFill>
                  <a:schemeClr val="tx1"/>
                </a:solidFill>
                <a:latin typeface="Times New Roman" panose="02020603050405020304" pitchFamily="18" charset="0"/>
                <a:cs typeface="Times New Roman" panose="02020603050405020304" pitchFamily="18" charset="0"/>
              </a:rPr>
              <a:t>tartibda</a:t>
            </a:r>
            <a:r>
              <a:rPr lang="en-US" sz="1600" dirty="0">
                <a:solidFill>
                  <a:schemeClr val="tx1"/>
                </a:solidFill>
                <a:latin typeface="Times New Roman" panose="02020603050405020304" pitchFamily="18" charset="0"/>
                <a:cs typeface="Times New Roman" panose="02020603050405020304" pitchFamily="18" charset="0"/>
              </a:rPr>
              <a:t> </a:t>
            </a:r>
            <a:r>
              <a:rPr lang="en-US" sz="1600" dirty="0" err="1">
                <a:solidFill>
                  <a:schemeClr val="tx1"/>
                </a:solidFill>
                <a:latin typeface="Times New Roman" panose="02020603050405020304" pitchFamily="18" charset="0"/>
                <a:cs typeface="Times New Roman" panose="02020603050405020304" pitchFamily="18" charset="0"/>
              </a:rPr>
              <a:t>qabul</a:t>
            </a:r>
            <a:r>
              <a:rPr lang="en-US" sz="1600" dirty="0">
                <a:solidFill>
                  <a:schemeClr val="tx1"/>
                </a:solidFill>
                <a:latin typeface="Times New Roman" panose="02020603050405020304" pitchFamily="18" charset="0"/>
                <a:cs typeface="Times New Roman" panose="02020603050405020304" pitchFamily="18" charset="0"/>
              </a:rPr>
              <a:t> </a:t>
            </a:r>
            <a:r>
              <a:rPr lang="en-US" sz="1600" dirty="0" err="1">
                <a:solidFill>
                  <a:schemeClr val="tx1"/>
                </a:solidFill>
                <a:latin typeface="Times New Roman" panose="02020603050405020304" pitchFamily="18" charset="0"/>
                <a:cs typeface="Times New Roman" panose="02020603050405020304" pitchFamily="18" charset="0"/>
              </a:rPr>
              <a:t>qilingan</a:t>
            </a:r>
            <a:r>
              <a:rPr lang="en-US" sz="1600" dirty="0">
                <a:solidFill>
                  <a:schemeClr val="tx1"/>
                </a:solidFill>
                <a:latin typeface="Times New Roman" panose="02020603050405020304" pitchFamily="18" charset="0"/>
                <a:cs typeface="Times New Roman" panose="02020603050405020304" pitchFamily="18" charset="0"/>
              </a:rPr>
              <a:t> professional-</a:t>
            </a:r>
            <a:r>
              <a:rPr lang="en-US" sz="1600" dirty="0" err="1">
                <a:solidFill>
                  <a:schemeClr val="tx1"/>
                </a:solidFill>
                <a:latin typeface="Times New Roman" panose="02020603050405020304" pitchFamily="18" charset="0"/>
                <a:cs typeface="Times New Roman" panose="02020603050405020304" pitchFamily="18" charset="0"/>
              </a:rPr>
              <a:t>axloqiy</a:t>
            </a:r>
            <a:r>
              <a:rPr lang="en-US" sz="1600" dirty="0">
                <a:solidFill>
                  <a:schemeClr val="tx1"/>
                </a:solidFill>
                <a:latin typeface="Times New Roman" panose="02020603050405020304" pitchFamily="18" charset="0"/>
                <a:cs typeface="Times New Roman" panose="02020603050405020304" pitchFamily="18" charset="0"/>
              </a:rPr>
              <a:t> </a:t>
            </a:r>
            <a:r>
              <a:rPr lang="en-US" sz="1600" dirty="0" err="1">
                <a:solidFill>
                  <a:schemeClr val="tx1"/>
                </a:solidFill>
                <a:latin typeface="Times New Roman" panose="02020603050405020304" pitchFamily="18" charset="0"/>
                <a:cs typeface="Times New Roman" panose="02020603050405020304" pitchFamily="18" charset="0"/>
              </a:rPr>
              <a:t>me’yorlar</a:t>
            </a:r>
            <a:r>
              <a:rPr lang="en-US" sz="1600" dirty="0">
                <a:solidFill>
                  <a:schemeClr val="tx1"/>
                </a:solidFill>
                <a:latin typeface="Times New Roman" panose="02020603050405020304" pitchFamily="18" charset="0"/>
                <a:cs typeface="Times New Roman" panose="02020603050405020304" pitchFamily="18" charset="0"/>
              </a:rPr>
              <a:t> </a:t>
            </a:r>
            <a:r>
              <a:rPr lang="en-US" sz="1600" dirty="0" err="1">
                <a:solidFill>
                  <a:schemeClr val="tx1"/>
                </a:solidFill>
                <a:latin typeface="Times New Roman" panose="02020603050405020304" pitchFamily="18" charset="0"/>
                <a:cs typeface="Times New Roman" panose="02020603050405020304" pitchFamily="18" charset="0"/>
              </a:rPr>
              <a:t>majmui</a:t>
            </a:r>
            <a:r>
              <a:rPr lang="en-US" sz="1600" dirty="0">
                <a:solidFill>
                  <a:schemeClr val="tx1"/>
                </a:solidFill>
                <a:latin typeface="Times New Roman" panose="02020603050405020304" pitchFamily="18" charset="0"/>
                <a:cs typeface="Times New Roman" panose="02020603050405020304" pitchFamily="18" charset="0"/>
              </a:rPr>
              <a:t> </a:t>
            </a:r>
            <a:r>
              <a:rPr lang="en-US" sz="1600" dirty="0" err="1">
                <a:solidFill>
                  <a:schemeClr val="tx1"/>
                </a:solidFill>
                <a:latin typeface="Times New Roman" panose="02020603050405020304" pitchFamily="18" charset="0"/>
                <a:cs typeface="Times New Roman" panose="02020603050405020304" pitchFamily="18" charset="0"/>
              </a:rPr>
              <a:t>demakdir</a:t>
            </a:r>
            <a:r>
              <a:rPr lang="en-US" sz="1600" dirty="0">
                <a:solidFill>
                  <a:schemeClr val="tx1"/>
                </a:solidFill>
                <a:latin typeface="Times New Roman" panose="02020603050405020304" pitchFamily="18" charset="0"/>
                <a:cs typeface="Times New Roman" panose="02020603050405020304" pitchFamily="18" charset="0"/>
              </a:rPr>
              <a:t>.</a:t>
            </a:r>
            <a:endParaRPr lang="ru-RU" sz="1600" dirty="0">
              <a:solidFill>
                <a:schemeClr val="tx1"/>
              </a:solidFill>
              <a:latin typeface="Times New Roman" panose="02020603050405020304" pitchFamily="18" charset="0"/>
              <a:cs typeface="Times New Roman" panose="02020603050405020304" pitchFamily="18" charset="0"/>
            </a:endParaRPr>
          </a:p>
        </p:txBody>
      </p:sp>
      <p:sp>
        <p:nvSpPr>
          <p:cNvPr id="3" name="Скругленный прямоугольник 2"/>
          <p:cNvSpPr/>
          <p:nvPr/>
        </p:nvSpPr>
        <p:spPr>
          <a:xfrm>
            <a:off x="5123145" y="576197"/>
            <a:ext cx="6626269" cy="111481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dirty="0"/>
              <a:t> Professional-</a:t>
            </a:r>
            <a:r>
              <a:rPr lang="en-US" dirty="0" err="1"/>
              <a:t>axloqiy</a:t>
            </a:r>
            <a:r>
              <a:rPr lang="en-US" dirty="0"/>
              <a:t> </a:t>
            </a:r>
            <a:r>
              <a:rPr lang="en-US" dirty="0" err="1"/>
              <a:t>kodeks</a:t>
            </a:r>
            <a:r>
              <a:rPr lang="en-US" dirty="0"/>
              <a:t> </a:t>
            </a:r>
            <a:r>
              <a:rPr lang="en-US" b="1" dirty="0" err="1"/>
              <a:t>obyekti</a:t>
            </a:r>
            <a:r>
              <a:rPr lang="en-US" dirty="0"/>
              <a:t> professional </a:t>
            </a:r>
            <a:r>
              <a:rPr lang="en-US" dirty="0" err="1"/>
              <a:t>guruh</a:t>
            </a:r>
            <a:r>
              <a:rPr lang="en-US" dirty="0"/>
              <a:t> </a:t>
            </a:r>
            <a:r>
              <a:rPr lang="en-US" dirty="0" err="1"/>
              <a:t>vakillarining</a:t>
            </a:r>
            <a:r>
              <a:rPr lang="en-US" dirty="0"/>
              <a:t> individual </a:t>
            </a:r>
            <a:r>
              <a:rPr lang="en-US" dirty="0" err="1"/>
              <a:t>va</a:t>
            </a:r>
            <a:r>
              <a:rPr lang="en-US" dirty="0"/>
              <a:t> </a:t>
            </a:r>
            <a:r>
              <a:rPr lang="en-US" dirty="0" err="1"/>
              <a:t>jamoaviy</a:t>
            </a:r>
            <a:r>
              <a:rPr lang="en-US" dirty="0"/>
              <a:t> </a:t>
            </a:r>
            <a:r>
              <a:rPr lang="en-US" dirty="0" err="1"/>
              <a:t>axloqiy</a:t>
            </a:r>
            <a:r>
              <a:rPr lang="en-US" dirty="0"/>
              <a:t> </a:t>
            </a:r>
            <a:r>
              <a:rPr lang="en-US" dirty="0" err="1"/>
              <a:t>tafakkur</a:t>
            </a:r>
            <a:r>
              <a:rPr lang="en-US" dirty="0"/>
              <a:t> </a:t>
            </a:r>
            <a:r>
              <a:rPr lang="en-US" dirty="0" err="1"/>
              <a:t>hisoblanadi</a:t>
            </a:r>
            <a:endParaRPr lang="ru-RU" dirty="0"/>
          </a:p>
        </p:txBody>
      </p:sp>
      <p:sp>
        <p:nvSpPr>
          <p:cNvPr id="4" name="Скругленный прямоугольник 3"/>
          <p:cNvSpPr/>
          <p:nvPr/>
        </p:nvSpPr>
        <p:spPr>
          <a:xfrm>
            <a:off x="5686816" y="1903957"/>
            <a:ext cx="5799551" cy="90187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dirty="0" err="1"/>
              <a:t>uning</a:t>
            </a:r>
            <a:r>
              <a:rPr lang="en-US" dirty="0"/>
              <a:t> </a:t>
            </a:r>
            <a:r>
              <a:rPr lang="en-US" b="1" dirty="0" err="1"/>
              <a:t>predmeti</a:t>
            </a:r>
            <a:r>
              <a:rPr lang="en-US" dirty="0"/>
              <a:t> -</a:t>
            </a:r>
            <a:r>
              <a:rPr lang="en-US" dirty="0" err="1"/>
              <a:t>axloqiy</a:t>
            </a:r>
            <a:r>
              <a:rPr lang="en-US" dirty="0"/>
              <a:t> </a:t>
            </a:r>
            <a:r>
              <a:rPr lang="en-US" dirty="0" err="1"/>
              <a:t>bilimlar</a:t>
            </a:r>
            <a:r>
              <a:rPr lang="en-US" dirty="0"/>
              <a:t> </a:t>
            </a:r>
            <a:r>
              <a:rPr lang="en-US" dirty="0" err="1"/>
              <a:t>va</a:t>
            </a:r>
            <a:r>
              <a:rPr lang="en-US" dirty="0"/>
              <a:t> </a:t>
            </a:r>
            <a:r>
              <a:rPr lang="en-US" dirty="0" err="1"/>
              <a:t>mutaxassislar</a:t>
            </a:r>
            <a:r>
              <a:rPr lang="en-US" dirty="0"/>
              <a:t> </a:t>
            </a:r>
            <a:r>
              <a:rPr lang="en-US" dirty="0" err="1"/>
              <a:t>ko’nikmalaridir</a:t>
            </a:r>
            <a:r>
              <a:rPr lang="en-US" dirty="0"/>
              <a:t>.</a:t>
            </a:r>
            <a:endParaRPr lang="ru-RU" dirty="0"/>
          </a:p>
        </p:txBody>
      </p:sp>
      <p:sp>
        <p:nvSpPr>
          <p:cNvPr id="5" name="Скругленный прямоугольник 4"/>
          <p:cNvSpPr/>
          <p:nvPr/>
        </p:nvSpPr>
        <p:spPr>
          <a:xfrm>
            <a:off x="5686816" y="3018775"/>
            <a:ext cx="6062597" cy="174111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1400" dirty="0" err="1"/>
              <a:t>Ijtimoiy</a:t>
            </a:r>
            <a:r>
              <a:rPr lang="en-US" sz="1400" dirty="0"/>
              <a:t> </a:t>
            </a:r>
            <a:r>
              <a:rPr lang="en-US" sz="1400" dirty="0" err="1"/>
              <a:t>ishning</a:t>
            </a:r>
            <a:r>
              <a:rPr lang="en-US" sz="1400" dirty="0"/>
              <a:t> </a:t>
            </a:r>
            <a:r>
              <a:rPr lang="en-US" sz="1400" dirty="0" err="1"/>
              <a:t>kasbiy</a:t>
            </a:r>
            <a:r>
              <a:rPr lang="en-US" sz="1400" dirty="0"/>
              <a:t> </a:t>
            </a:r>
            <a:r>
              <a:rPr lang="en-US" sz="1400" dirty="0" err="1"/>
              <a:t>axloqiy</a:t>
            </a:r>
            <a:r>
              <a:rPr lang="en-US" sz="1400" dirty="0"/>
              <a:t> </a:t>
            </a:r>
            <a:r>
              <a:rPr lang="en-US" sz="1400" dirty="0" err="1"/>
              <a:t>kodeksining</a:t>
            </a:r>
            <a:r>
              <a:rPr lang="en-US" sz="1400" dirty="0"/>
              <a:t> </a:t>
            </a:r>
            <a:r>
              <a:rPr lang="en-US" sz="1400" b="1" dirty="0" err="1"/>
              <a:t>asosiy</a:t>
            </a:r>
            <a:r>
              <a:rPr lang="en-US" sz="1400" b="1" dirty="0"/>
              <a:t> </a:t>
            </a:r>
            <a:r>
              <a:rPr lang="en-US" sz="1400" b="1" dirty="0" err="1"/>
              <a:t>maqsadi</a:t>
            </a:r>
            <a:r>
              <a:rPr lang="en-US" sz="1400" b="1" dirty="0"/>
              <a:t> </a:t>
            </a:r>
            <a:r>
              <a:rPr lang="en-US" sz="1400" dirty="0" err="1"/>
              <a:t>kasbiy</a:t>
            </a:r>
            <a:r>
              <a:rPr lang="en-US" sz="1400" dirty="0"/>
              <a:t> </a:t>
            </a:r>
            <a:r>
              <a:rPr lang="en-US" sz="1400" dirty="0" err="1"/>
              <a:t>faoliyat</a:t>
            </a:r>
            <a:r>
              <a:rPr lang="en-US" sz="1400" dirty="0"/>
              <a:t> </a:t>
            </a:r>
            <a:r>
              <a:rPr lang="en-US" sz="1400" dirty="0" err="1"/>
              <a:t>davomida</a:t>
            </a:r>
            <a:r>
              <a:rPr lang="en-US" sz="1400" dirty="0"/>
              <a:t> </a:t>
            </a:r>
            <a:r>
              <a:rPr lang="en-US" sz="1400" dirty="0" err="1"/>
              <a:t>va</a:t>
            </a:r>
            <a:r>
              <a:rPr lang="en-US" sz="1400" dirty="0"/>
              <a:t> </a:t>
            </a:r>
            <a:r>
              <a:rPr lang="en-US" sz="1400" dirty="0" err="1"/>
              <a:t>umuman</a:t>
            </a:r>
            <a:r>
              <a:rPr lang="en-US" sz="1400" dirty="0"/>
              <a:t> </a:t>
            </a:r>
            <a:r>
              <a:rPr lang="en-US" sz="1400" dirty="0" err="1"/>
              <a:t>jamiyatda</a:t>
            </a:r>
            <a:r>
              <a:rPr lang="en-US" sz="1400" dirty="0"/>
              <a:t> </a:t>
            </a:r>
            <a:r>
              <a:rPr lang="en-US" sz="1400" dirty="0" err="1"/>
              <a:t>gumanizm</a:t>
            </a:r>
            <a:r>
              <a:rPr lang="en-US" sz="1400" dirty="0"/>
              <a:t>, </a:t>
            </a:r>
            <a:r>
              <a:rPr lang="en-US" sz="1400" dirty="0" err="1"/>
              <a:t>ma’naviyat</a:t>
            </a:r>
            <a:r>
              <a:rPr lang="en-US" sz="1400" dirty="0"/>
              <a:t> </a:t>
            </a:r>
            <a:r>
              <a:rPr lang="en-US" sz="1400" dirty="0" err="1"/>
              <a:t>va</a:t>
            </a:r>
            <a:r>
              <a:rPr lang="en-US" sz="1400" dirty="0"/>
              <a:t> </a:t>
            </a:r>
            <a:r>
              <a:rPr lang="en-US" sz="1400" dirty="0" err="1"/>
              <a:t>ijtimoiy</a:t>
            </a:r>
            <a:r>
              <a:rPr lang="en-US" sz="1400" dirty="0"/>
              <a:t> </a:t>
            </a:r>
            <a:r>
              <a:rPr lang="en-US" sz="1400" dirty="0" err="1"/>
              <a:t>adolat</a:t>
            </a:r>
            <a:r>
              <a:rPr lang="en-US" sz="1400" dirty="0"/>
              <a:t> </a:t>
            </a:r>
            <a:r>
              <a:rPr lang="en-US" sz="1400" dirty="0" err="1"/>
              <a:t>ideallarini</a:t>
            </a:r>
            <a:r>
              <a:rPr lang="en-US" sz="1400" dirty="0"/>
              <a:t> </a:t>
            </a:r>
            <a:r>
              <a:rPr lang="en-US" sz="1400" dirty="0" err="1"/>
              <a:t>mutaxassislarning</a:t>
            </a:r>
            <a:r>
              <a:rPr lang="en-US" sz="1400" dirty="0"/>
              <a:t> </a:t>
            </a:r>
            <a:r>
              <a:rPr lang="en-US" sz="1400" dirty="0" err="1"/>
              <a:t>xulqi</a:t>
            </a:r>
            <a:r>
              <a:rPr lang="en-US" sz="1400" dirty="0"/>
              <a:t>, </a:t>
            </a:r>
            <a:r>
              <a:rPr lang="en-US" sz="1400" dirty="0" err="1"/>
              <a:t>munosabatlari</a:t>
            </a:r>
            <a:r>
              <a:rPr lang="en-US" sz="1400" dirty="0"/>
              <a:t> </a:t>
            </a:r>
            <a:r>
              <a:rPr lang="en-US" sz="1400" dirty="0" err="1"/>
              <a:t>va</a:t>
            </a:r>
            <a:r>
              <a:rPr lang="en-US" sz="1400" dirty="0"/>
              <a:t> </a:t>
            </a:r>
            <a:r>
              <a:rPr lang="en-US" sz="1400" dirty="0" err="1"/>
              <a:t>harakatlarida</a:t>
            </a:r>
            <a:r>
              <a:rPr lang="en-US" sz="1400" dirty="0"/>
              <a:t> </a:t>
            </a:r>
            <a:r>
              <a:rPr lang="en-US" sz="1400" dirty="0" err="1"/>
              <a:t>kasbiy</a:t>
            </a:r>
            <a:r>
              <a:rPr lang="en-US" sz="1400" dirty="0"/>
              <a:t> </a:t>
            </a:r>
            <a:r>
              <a:rPr lang="en-US" sz="1400" dirty="0" err="1"/>
              <a:t>axloqiy</a:t>
            </a:r>
            <a:r>
              <a:rPr lang="en-US" sz="1400" dirty="0"/>
              <a:t> </a:t>
            </a:r>
            <a:r>
              <a:rPr lang="en-US" sz="1400" dirty="0" err="1"/>
              <a:t>tizim</a:t>
            </a:r>
            <a:r>
              <a:rPr lang="en-US" sz="1400" dirty="0"/>
              <a:t> </a:t>
            </a:r>
            <a:r>
              <a:rPr lang="en-US" sz="1400" dirty="0" err="1"/>
              <a:t>mohiyatini</a:t>
            </a:r>
            <a:r>
              <a:rPr lang="en-US" sz="1400" dirty="0"/>
              <a:t> </a:t>
            </a:r>
            <a:r>
              <a:rPr lang="en-US" sz="1400" dirty="0" err="1"/>
              <a:t>predmetlashtirish</a:t>
            </a:r>
            <a:r>
              <a:rPr lang="en-US" sz="1400" dirty="0"/>
              <a:t> </a:t>
            </a:r>
            <a:r>
              <a:rPr lang="en-US" sz="1400" dirty="0" err="1"/>
              <a:t>vositasida</a:t>
            </a:r>
            <a:r>
              <a:rPr lang="en-US" sz="1400" dirty="0"/>
              <a:t> </a:t>
            </a:r>
            <a:r>
              <a:rPr lang="en-US" sz="1400" dirty="0" err="1"/>
              <a:t>amalga</a:t>
            </a:r>
            <a:r>
              <a:rPr lang="en-US" sz="1400" dirty="0"/>
              <a:t> </a:t>
            </a:r>
            <a:r>
              <a:rPr lang="en-US" sz="1400" dirty="0" err="1"/>
              <a:t>oshirishga</a:t>
            </a:r>
            <a:r>
              <a:rPr lang="en-US" sz="1400" dirty="0"/>
              <a:t> </a:t>
            </a:r>
            <a:r>
              <a:rPr lang="en-US" sz="1400" dirty="0" err="1"/>
              <a:t>imkoniyat</a:t>
            </a:r>
            <a:r>
              <a:rPr lang="en-US" sz="1400" dirty="0"/>
              <a:t> </a:t>
            </a:r>
            <a:r>
              <a:rPr lang="en-US" sz="1400" dirty="0" err="1"/>
              <a:t>yaratish</a:t>
            </a:r>
            <a:r>
              <a:rPr lang="en-US" sz="1400" dirty="0"/>
              <a:t> </a:t>
            </a:r>
            <a:r>
              <a:rPr lang="en-US" sz="1400" dirty="0" err="1"/>
              <a:t>hisoblanadi</a:t>
            </a:r>
            <a:r>
              <a:rPr lang="en-US" dirty="0"/>
              <a:t>.</a:t>
            </a:r>
            <a:endParaRPr lang="ru-RU" dirty="0"/>
          </a:p>
        </p:txBody>
      </p:sp>
      <p:sp>
        <p:nvSpPr>
          <p:cNvPr id="6" name="Скругленный прямоугольник 5"/>
          <p:cNvSpPr/>
          <p:nvPr/>
        </p:nvSpPr>
        <p:spPr>
          <a:xfrm>
            <a:off x="5373666" y="4972835"/>
            <a:ext cx="6375748" cy="127765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dirty="0" err="1"/>
              <a:t>Uning</a:t>
            </a:r>
            <a:r>
              <a:rPr lang="en-US" dirty="0"/>
              <a:t> </a:t>
            </a:r>
            <a:r>
              <a:rPr lang="en-US" b="1" dirty="0" err="1"/>
              <a:t>asosiy</a:t>
            </a:r>
            <a:r>
              <a:rPr lang="en-US" b="1" dirty="0"/>
              <a:t> </a:t>
            </a:r>
            <a:r>
              <a:rPr lang="en-US" b="1" dirty="0" err="1"/>
              <a:t>vazifasi</a:t>
            </a:r>
            <a:r>
              <a:rPr lang="en-US" b="1" dirty="0"/>
              <a:t> </a:t>
            </a:r>
            <a:r>
              <a:rPr lang="en-US" dirty="0"/>
              <a:t>– professional </a:t>
            </a:r>
            <a:r>
              <a:rPr lang="en-US" dirty="0" err="1"/>
              <a:t>guruh</a:t>
            </a:r>
            <a:r>
              <a:rPr lang="en-US" dirty="0"/>
              <a:t> </a:t>
            </a:r>
            <a:r>
              <a:rPr lang="en-US" dirty="0" err="1"/>
              <a:t>vakillari</a:t>
            </a:r>
            <a:r>
              <a:rPr lang="en-US" dirty="0"/>
              <a:t> </a:t>
            </a:r>
            <a:r>
              <a:rPr lang="en-US" dirty="0" err="1"/>
              <a:t>xulqini</a:t>
            </a:r>
            <a:r>
              <a:rPr lang="en-US" dirty="0"/>
              <a:t>, </a:t>
            </a:r>
            <a:r>
              <a:rPr lang="en-US" dirty="0" err="1"/>
              <a:t>munosabatlari</a:t>
            </a:r>
            <a:r>
              <a:rPr lang="en-US" dirty="0"/>
              <a:t> </a:t>
            </a:r>
            <a:r>
              <a:rPr lang="en-US" dirty="0" err="1"/>
              <a:t>va</a:t>
            </a:r>
            <a:r>
              <a:rPr lang="en-US" dirty="0"/>
              <a:t> </a:t>
            </a:r>
            <a:r>
              <a:rPr lang="en-US" dirty="0" err="1"/>
              <a:t>harakatlarini</a:t>
            </a:r>
            <a:r>
              <a:rPr lang="en-US" dirty="0"/>
              <a:t> </a:t>
            </a:r>
            <a:r>
              <a:rPr lang="en-US" dirty="0" err="1"/>
              <a:t>tartibga</a:t>
            </a:r>
            <a:r>
              <a:rPr lang="en-US" dirty="0"/>
              <a:t> </a:t>
            </a:r>
            <a:r>
              <a:rPr lang="en-US" dirty="0" err="1"/>
              <a:t>solish</a:t>
            </a:r>
            <a:r>
              <a:rPr lang="en-US" dirty="0"/>
              <a:t> </a:t>
            </a:r>
            <a:r>
              <a:rPr lang="en-US" dirty="0" err="1"/>
              <a:t>va</a:t>
            </a:r>
            <a:r>
              <a:rPr lang="en-US" dirty="0"/>
              <a:t> </a:t>
            </a:r>
            <a:r>
              <a:rPr lang="en-US" dirty="0" err="1"/>
              <a:t>nazorat</a:t>
            </a:r>
            <a:r>
              <a:rPr lang="en-US" dirty="0"/>
              <a:t> </a:t>
            </a:r>
            <a:r>
              <a:rPr lang="en-US" dirty="0" err="1"/>
              <a:t>qilishdan</a:t>
            </a:r>
            <a:r>
              <a:rPr lang="en-US" dirty="0"/>
              <a:t> </a:t>
            </a:r>
            <a:r>
              <a:rPr lang="en-US" dirty="0" err="1"/>
              <a:t>iborat</a:t>
            </a:r>
            <a:r>
              <a:rPr lang="en-US" dirty="0"/>
              <a:t>.</a:t>
            </a:r>
            <a:endParaRPr lang="ru-RU" dirty="0"/>
          </a:p>
        </p:txBody>
      </p:sp>
    </p:spTree>
    <p:extLst>
      <p:ext uri="{BB962C8B-B14F-4D97-AF65-F5344CB8AC3E}">
        <p14:creationId xmlns:p14="http://schemas.microsoft.com/office/powerpoint/2010/main" val="41911782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Блок-схема: подготовка 5"/>
          <p:cNvSpPr/>
          <p:nvPr/>
        </p:nvSpPr>
        <p:spPr>
          <a:xfrm>
            <a:off x="4750496" y="2285998"/>
            <a:ext cx="2680569" cy="2066795"/>
          </a:xfrm>
          <a:prstGeom prst="flowChartPreparat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solidFill>
                  <a:schemeClr val="bg1"/>
                </a:solidFill>
                <a:latin typeface="Arial Black" panose="020B0A04020102020204" pitchFamily="34" charset="0"/>
              </a:rPr>
              <a:t>Ijtimoiy</a:t>
            </a:r>
            <a:r>
              <a:rPr lang="en-US" dirty="0">
                <a:solidFill>
                  <a:schemeClr val="bg1"/>
                </a:solidFill>
                <a:latin typeface="Arial Black" panose="020B0A04020102020204" pitchFamily="34" charset="0"/>
              </a:rPr>
              <a:t> </a:t>
            </a:r>
            <a:r>
              <a:rPr lang="en-US" dirty="0" err="1">
                <a:solidFill>
                  <a:schemeClr val="bg1"/>
                </a:solidFill>
                <a:latin typeface="Arial Black" panose="020B0A04020102020204" pitchFamily="34" charset="0"/>
              </a:rPr>
              <a:t>xodimning</a:t>
            </a:r>
            <a:r>
              <a:rPr lang="en-US" dirty="0">
                <a:solidFill>
                  <a:schemeClr val="bg1"/>
                </a:solidFill>
                <a:latin typeface="Arial Black" panose="020B0A04020102020204" pitchFamily="34" charset="0"/>
              </a:rPr>
              <a:t> </a:t>
            </a:r>
            <a:r>
              <a:rPr lang="en-US" dirty="0" err="1">
                <a:solidFill>
                  <a:schemeClr val="bg1"/>
                </a:solidFill>
                <a:latin typeface="Arial Black" panose="020B0A04020102020204" pitchFamily="34" charset="0"/>
              </a:rPr>
              <a:t>axloqiy</a:t>
            </a:r>
            <a:r>
              <a:rPr lang="en-US" dirty="0">
                <a:solidFill>
                  <a:schemeClr val="bg1"/>
                </a:solidFill>
                <a:latin typeface="Arial Black" panose="020B0A04020102020204" pitchFamily="34" charset="0"/>
              </a:rPr>
              <a:t> </a:t>
            </a:r>
            <a:r>
              <a:rPr lang="en-US" dirty="0" err="1">
                <a:solidFill>
                  <a:schemeClr val="bg1"/>
                </a:solidFill>
                <a:latin typeface="Arial Black" panose="020B0A04020102020204" pitchFamily="34" charset="0"/>
              </a:rPr>
              <a:t>kodekslari</a:t>
            </a:r>
            <a:r>
              <a:rPr lang="en-US" dirty="0">
                <a:solidFill>
                  <a:schemeClr val="bg1"/>
                </a:solidFill>
                <a:latin typeface="Arial Black" panose="020B0A04020102020204" pitchFamily="34" charset="0"/>
              </a:rPr>
              <a:t>  </a:t>
            </a:r>
            <a:r>
              <a:rPr lang="en-US" dirty="0" err="1">
                <a:solidFill>
                  <a:schemeClr val="bg1"/>
                </a:solidFill>
                <a:latin typeface="Arial Black" panose="020B0A04020102020204" pitchFamily="34" charset="0"/>
              </a:rPr>
              <a:t>quyidagi</a:t>
            </a:r>
            <a:r>
              <a:rPr lang="en-US" dirty="0">
                <a:solidFill>
                  <a:schemeClr val="bg1"/>
                </a:solidFill>
                <a:latin typeface="Arial Black" panose="020B0A04020102020204" pitchFamily="34" charset="0"/>
              </a:rPr>
              <a:t> </a:t>
            </a:r>
            <a:r>
              <a:rPr lang="en-US" dirty="0" err="1">
                <a:solidFill>
                  <a:schemeClr val="bg1"/>
                </a:solidFill>
                <a:latin typeface="Arial Black" panose="020B0A04020102020204" pitchFamily="34" charset="0"/>
              </a:rPr>
              <a:t>vazifalarni</a:t>
            </a:r>
            <a:r>
              <a:rPr lang="en-US" dirty="0">
                <a:solidFill>
                  <a:schemeClr val="bg1"/>
                </a:solidFill>
                <a:latin typeface="Arial Black" panose="020B0A04020102020204" pitchFamily="34" charset="0"/>
              </a:rPr>
              <a:t> </a:t>
            </a:r>
            <a:r>
              <a:rPr lang="en-US" dirty="0" err="1">
                <a:solidFill>
                  <a:schemeClr val="bg1"/>
                </a:solidFill>
                <a:latin typeface="Arial Black" panose="020B0A04020102020204" pitchFamily="34" charset="0"/>
              </a:rPr>
              <a:t>bajaradi</a:t>
            </a:r>
            <a:r>
              <a:rPr lang="en-US" dirty="0">
                <a:solidFill>
                  <a:schemeClr val="bg1"/>
                </a:solidFill>
                <a:latin typeface="Arial Black" panose="020B0A04020102020204" pitchFamily="34" charset="0"/>
              </a:rPr>
              <a:t>:</a:t>
            </a:r>
            <a:endParaRPr lang="ru-RU" dirty="0">
              <a:solidFill>
                <a:schemeClr val="bg1"/>
              </a:solidFill>
              <a:latin typeface="Arial Black" panose="020B0A04020102020204" pitchFamily="34" charset="0"/>
            </a:endParaRPr>
          </a:p>
        </p:txBody>
      </p:sp>
      <p:sp>
        <p:nvSpPr>
          <p:cNvPr id="7" name="Блок-схема: процесс 6"/>
          <p:cNvSpPr/>
          <p:nvPr/>
        </p:nvSpPr>
        <p:spPr>
          <a:xfrm>
            <a:off x="1296444" y="926926"/>
            <a:ext cx="2223370" cy="2079321"/>
          </a:xfrm>
          <a:prstGeom prst="flowChartProcess">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Times New Roman" panose="02020603050405020304" pitchFamily="18" charset="0"/>
                <a:cs typeface="Times New Roman" panose="02020603050405020304" pitchFamily="18" charset="0"/>
              </a:rPr>
              <a:t>•</a:t>
            </a:r>
            <a:r>
              <a:rPr lang="en-US" sz="1400" dirty="0" err="1">
                <a:solidFill>
                  <a:schemeClr val="tx1"/>
                </a:solidFill>
                <a:latin typeface="Times New Roman" panose="02020603050405020304" pitchFamily="18" charset="0"/>
                <a:cs typeface="Times New Roman" panose="02020603050405020304" pitchFamily="18" charset="0"/>
              </a:rPr>
              <a:t>mutaxassislarning</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kasbiy</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faoliyatini</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bir</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yo’nalishligini</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ularga</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yagona</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kasbiy</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axloqiy</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talablar</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va</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qadriyatlarning</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yagona</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tizimi</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asosida</a:t>
            </a:r>
            <a:r>
              <a:rPr lang="en-US" sz="1400" dirty="0">
                <a:solidFill>
                  <a:schemeClr val="tx1"/>
                </a:solidFill>
                <a:latin typeface="Times New Roman" panose="02020603050405020304" pitchFamily="18" charset="0"/>
                <a:cs typeface="Times New Roman" panose="02020603050405020304" pitchFamily="18" charset="0"/>
              </a:rPr>
              <a:t> </a:t>
            </a:r>
            <a:r>
              <a:rPr lang="en-US" sz="1400" i="1" dirty="0" err="1">
                <a:solidFill>
                  <a:schemeClr val="tx1"/>
                </a:solidFill>
                <a:latin typeface="Times New Roman" panose="02020603050405020304" pitchFamily="18" charset="0"/>
                <a:cs typeface="Times New Roman" panose="02020603050405020304" pitchFamily="18" charset="0"/>
              </a:rPr>
              <a:t>unifikatsiya</a:t>
            </a:r>
            <a:r>
              <a:rPr lang="en-US" sz="1400" i="1" dirty="0">
                <a:solidFill>
                  <a:schemeClr val="tx1"/>
                </a:solidFill>
                <a:latin typeface="Times New Roman" panose="02020603050405020304" pitchFamily="18" charset="0"/>
                <a:cs typeface="Times New Roman" panose="02020603050405020304" pitchFamily="18" charset="0"/>
              </a:rPr>
              <a:t> (</a:t>
            </a:r>
            <a:r>
              <a:rPr lang="en-US" sz="1400" i="1" dirty="0" err="1">
                <a:solidFill>
                  <a:schemeClr val="tx1"/>
                </a:solidFill>
                <a:latin typeface="Times New Roman" panose="02020603050405020304" pitchFamily="18" charset="0"/>
                <a:cs typeface="Times New Roman" panose="02020603050405020304" pitchFamily="18" charset="0"/>
              </a:rPr>
              <a:t>yagona</a:t>
            </a:r>
            <a:r>
              <a:rPr lang="en-US" sz="1400" i="1" dirty="0">
                <a:solidFill>
                  <a:schemeClr val="tx1"/>
                </a:solidFill>
                <a:latin typeface="Times New Roman" panose="02020603050405020304" pitchFamily="18" charset="0"/>
                <a:cs typeface="Times New Roman" panose="02020603050405020304" pitchFamily="18" charset="0"/>
              </a:rPr>
              <a:t> </a:t>
            </a:r>
            <a:r>
              <a:rPr lang="en-US" sz="1400" i="1" dirty="0" err="1">
                <a:solidFill>
                  <a:schemeClr val="tx1"/>
                </a:solidFill>
                <a:latin typeface="Times New Roman" panose="02020603050405020304" pitchFamily="18" charset="0"/>
                <a:cs typeface="Times New Roman" panose="02020603050405020304" pitchFamily="18" charset="0"/>
              </a:rPr>
              <a:t>tizimga</a:t>
            </a:r>
            <a:r>
              <a:rPr lang="en-US" sz="1400" i="1" dirty="0">
                <a:solidFill>
                  <a:schemeClr val="tx1"/>
                </a:solidFill>
                <a:latin typeface="Times New Roman" panose="02020603050405020304" pitchFamily="18" charset="0"/>
                <a:cs typeface="Times New Roman" panose="02020603050405020304" pitchFamily="18" charset="0"/>
              </a:rPr>
              <a:t> </a:t>
            </a:r>
            <a:r>
              <a:rPr lang="en-US" sz="1400" i="1" dirty="0" err="1">
                <a:solidFill>
                  <a:schemeClr val="tx1"/>
                </a:solidFill>
                <a:latin typeface="Times New Roman" panose="02020603050405020304" pitchFamily="18" charset="0"/>
                <a:cs typeface="Times New Roman" panose="02020603050405020304" pitchFamily="18" charset="0"/>
              </a:rPr>
              <a:t>keltirish</a:t>
            </a:r>
            <a:r>
              <a:rPr lang="en-US" sz="1400" i="1" dirty="0">
                <a:solidFill>
                  <a:schemeClr val="tx1"/>
                </a:solidFill>
                <a:latin typeface="Times New Roman" panose="02020603050405020304" pitchFamily="18" charset="0"/>
                <a:cs typeface="Times New Roman" panose="02020603050405020304" pitchFamily="18" charset="0"/>
              </a:rPr>
              <a:t>, </a:t>
            </a:r>
            <a:r>
              <a:rPr lang="en-US" sz="1400" i="1" dirty="0" err="1">
                <a:solidFill>
                  <a:schemeClr val="tx1"/>
                </a:solidFill>
                <a:latin typeface="Times New Roman" panose="02020603050405020304" pitchFamily="18" charset="0"/>
                <a:cs typeface="Times New Roman" panose="02020603050405020304" pitchFamily="18" charset="0"/>
              </a:rPr>
              <a:t>bir</a:t>
            </a:r>
            <a:r>
              <a:rPr lang="en-US" sz="1400" i="1" dirty="0">
                <a:solidFill>
                  <a:schemeClr val="tx1"/>
                </a:solidFill>
                <a:latin typeface="Times New Roman" panose="02020603050405020304" pitchFamily="18" charset="0"/>
                <a:cs typeface="Times New Roman" panose="02020603050405020304" pitchFamily="18" charset="0"/>
              </a:rPr>
              <a:t> </a:t>
            </a:r>
            <a:r>
              <a:rPr lang="en-US" sz="1400" i="1" dirty="0" err="1">
                <a:solidFill>
                  <a:schemeClr val="tx1"/>
                </a:solidFill>
                <a:latin typeface="Times New Roman" panose="02020603050405020304" pitchFamily="18" charset="0"/>
                <a:cs typeface="Times New Roman" panose="02020603050405020304" pitchFamily="18" charset="0"/>
              </a:rPr>
              <a:t>xillik</a:t>
            </a:r>
            <a:r>
              <a:rPr lang="en-US" sz="1400" i="1" dirty="0">
                <a:solidFill>
                  <a:schemeClr val="tx1"/>
                </a:solidFill>
                <a:latin typeface="Times New Roman" panose="02020603050405020304" pitchFamily="18" charset="0"/>
                <a:cs typeface="Times New Roman" panose="02020603050405020304" pitchFamily="18" charset="0"/>
              </a:rPr>
              <a:t> )  </a:t>
            </a:r>
            <a:r>
              <a:rPr lang="en-US" sz="1400" dirty="0" err="1">
                <a:solidFill>
                  <a:schemeClr val="tx1"/>
                </a:solidFill>
                <a:latin typeface="Times New Roman" panose="02020603050405020304" pitchFamily="18" charset="0"/>
                <a:cs typeface="Times New Roman" panose="02020603050405020304" pitchFamily="18" charset="0"/>
              </a:rPr>
              <a:t>qilish</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va</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ta’minlash</a:t>
            </a:r>
            <a:r>
              <a:rPr lang="en-US" sz="1400" dirty="0">
                <a:solidFill>
                  <a:schemeClr val="tx1"/>
                </a:solidFill>
                <a:latin typeface="Times New Roman" panose="02020603050405020304" pitchFamily="18" charset="0"/>
                <a:cs typeface="Times New Roman" panose="02020603050405020304" pitchFamily="18" charset="0"/>
              </a:rPr>
              <a:t>;</a:t>
            </a:r>
            <a:endParaRPr lang="ru-RU" sz="1400" dirty="0">
              <a:solidFill>
                <a:schemeClr val="tx1"/>
              </a:solidFill>
              <a:latin typeface="Times New Roman" panose="02020603050405020304" pitchFamily="18" charset="0"/>
              <a:cs typeface="Times New Roman" panose="02020603050405020304" pitchFamily="18" charset="0"/>
            </a:endParaRPr>
          </a:p>
        </p:txBody>
      </p:sp>
      <p:sp>
        <p:nvSpPr>
          <p:cNvPr id="8" name="Блок-схема: процесс 7"/>
          <p:cNvSpPr/>
          <p:nvPr/>
        </p:nvSpPr>
        <p:spPr>
          <a:xfrm>
            <a:off x="5220221" y="444672"/>
            <a:ext cx="1741118" cy="1365337"/>
          </a:xfrm>
          <a:prstGeom prst="flowChartProcess">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Times New Roman" panose="02020603050405020304" pitchFamily="18" charset="0"/>
                <a:cs typeface="Times New Roman" panose="02020603050405020304" pitchFamily="18" charset="0"/>
              </a:rPr>
              <a:t>•</a:t>
            </a:r>
            <a:r>
              <a:rPr lang="en-US" sz="1400" dirty="0" err="1">
                <a:solidFill>
                  <a:schemeClr val="tx1"/>
                </a:solidFill>
                <a:latin typeface="Times New Roman" panose="02020603050405020304" pitchFamily="18" charset="0"/>
                <a:cs typeface="Times New Roman" panose="02020603050405020304" pitchFamily="18" charset="0"/>
              </a:rPr>
              <a:t>kasbiy</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axloqiy</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tizimning</a:t>
            </a:r>
            <a:r>
              <a:rPr lang="en-US" sz="1400" dirty="0">
                <a:solidFill>
                  <a:schemeClr val="tx1"/>
                </a:solidFill>
                <a:latin typeface="Times New Roman" panose="02020603050405020304" pitchFamily="18" charset="0"/>
                <a:cs typeface="Times New Roman" panose="02020603050405020304" pitchFamily="18" charset="0"/>
              </a:rPr>
              <a:t> professional </a:t>
            </a:r>
            <a:r>
              <a:rPr lang="en-US" sz="1400" dirty="0" err="1">
                <a:solidFill>
                  <a:schemeClr val="tx1"/>
                </a:solidFill>
                <a:latin typeface="Times New Roman" panose="02020603050405020304" pitchFamily="18" charset="0"/>
                <a:cs typeface="Times New Roman" panose="02020603050405020304" pitchFamily="18" charset="0"/>
              </a:rPr>
              <a:t>amaliyot</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ehtiyojlariga</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moslashuvi</a:t>
            </a:r>
            <a:endParaRPr lang="ru-RU" sz="1400" dirty="0">
              <a:solidFill>
                <a:schemeClr val="tx1"/>
              </a:solidFill>
              <a:latin typeface="Times New Roman" panose="02020603050405020304" pitchFamily="18" charset="0"/>
              <a:cs typeface="Times New Roman" panose="02020603050405020304" pitchFamily="18" charset="0"/>
            </a:endParaRPr>
          </a:p>
        </p:txBody>
      </p:sp>
      <p:sp>
        <p:nvSpPr>
          <p:cNvPr id="9" name="Блок-схема: процесс 8"/>
          <p:cNvSpPr/>
          <p:nvPr/>
        </p:nvSpPr>
        <p:spPr>
          <a:xfrm>
            <a:off x="8661746" y="1340285"/>
            <a:ext cx="2229633" cy="1540701"/>
          </a:xfrm>
          <a:prstGeom prst="flowChartProcess">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Times New Roman" panose="02020603050405020304" pitchFamily="18" charset="0"/>
                <a:cs typeface="Times New Roman" panose="02020603050405020304" pitchFamily="18" charset="0"/>
              </a:rPr>
              <a:t>•</a:t>
            </a:r>
            <a:r>
              <a:rPr lang="en-US" sz="1600" dirty="0">
                <a:solidFill>
                  <a:schemeClr val="tx1"/>
                </a:solidFill>
                <a:latin typeface="Times New Roman" panose="02020603050405020304" pitchFamily="18" charset="0"/>
                <a:cs typeface="Times New Roman" panose="02020603050405020304" pitchFamily="18" charset="0"/>
              </a:rPr>
              <a:t> professional </a:t>
            </a:r>
            <a:r>
              <a:rPr lang="en-US" sz="1600" dirty="0" err="1">
                <a:solidFill>
                  <a:schemeClr val="tx1"/>
                </a:solidFill>
                <a:latin typeface="Times New Roman" panose="02020603050405020304" pitchFamily="18" charset="0"/>
                <a:cs typeface="Times New Roman" panose="02020603050405020304" pitchFamily="18" charset="0"/>
              </a:rPr>
              <a:t>faoliyatning</a:t>
            </a:r>
            <a:r>
              <a:rPr lang="en-US" sz="1600" dirty="0">
                <a:solidFill>
                  <a:schemeClr val="tx1"/>
                </a:solidFill>
                <a:latin typeface="Times New Roman" panose="02020603050405020304" pitchFamily="18" charset="0"/>
                <a:cs typeface="Times New Roman" panose="02020603050405020304" pitchFamily="18" charset="0"/>
              </a:rPr>
              <a:t> </a:t>
            </a:r>
            <a:r>
              <a:rPr lang="en-US" sz="1600" dirty="0" err="1">
                <a:solidFill>
                  <a:schemeClr val="tx1"/>
                </a:solidFill>
                <a:latin typeface="Times New Roman" panose="02020603050405020304" pitchFamily="18" charset="0"/>
                <a:cs typeface="Times New Roman" panose="02020603050405020304" pitchFamily="18" charset="0"/>
              </a:rPr>
              <a:t>yagona</a:t>
            </a:r>
            <a:r>
              <a:rPr lang="en-US" sz="1600" dirty="0">
                <a:solidFill>
                  <a:schemeClr val="tx1"/>
                </a:solidFill>
                <a:latin typeface="Times New Roman" panose="02020603050405020304" pitchFamily="18" charset="0"/>
                <a:cs typeface="Times New Roman" panose="02020603050405020304" pitchFamily="18" charset="0"/>
              </a:rPr>
              <a:t> </a:t>
            </a:r>
            <a:r>
              <a:rPr lang="en-US" sz="1600" dirty="0" err="1">
                <a:solidFill>
                  <a:schemeClr val="tx1"/>
                </a:solidFill>
                <a:latin typeface="Times New Roman" panose="02020603050405020304" pitchFamily="18" charset="0"/>
                <a:cs typeface="Times New Roman" panose="02020603050405020304" pitchFamily="18" charset="0"/>
              </a:rPr>
              <a:t>axloqiy</a:t>
            </a:r>
            <a:r>
              <a:rPr lang="en-US" sz="1600" dirty="0">
                <a:solidFill>
                  <a:schemeClr val="tx1"/>
                </a:solidFill>
                <a:latin typeface="Times New Roman" panose="02020603050405020304" pitchFamily="18" charset="0"/>
                <a:cs typeface="Times New Roman" panose="02020603050405020304" pitchFamily="18" charset="0"/>
              </a:rPr>
              <a:t> </a:t>
            </a:r>
            <a:r>
              <a:rPr lang="en-US" sz="1600" dirty="0" err="1">
                <a:solidFill>
                  <a:schemeClr val="tx1"/>
                </a:solidFill>
                <a:latin typeface="Times New Roman" panose="02020603050405020304" pitchFamily="18" charset="0"/>
                <a:cs typeface="Times New Roman" panose="02020603050405020304" pitchFamily="18" charset="0"/>
              </a:rPr>
              <a:t>aksiologik</a:t>
            </a:r>
            <a:r>
              <a:rPr lang="en-US" sz="1600" dirty="0">
                <a:solidFill>
                  <a:schemeClr val="tx1"/>
                </a:solidFill>
                <a:latin typeface="Times New Roman" panose="02020603050405020304" pitchFamily="18" charset="0"/>
                <a:cs typeface="Times New Roman" panose="02020603050405020304" pitchFamily="18" charset="0"/>
              </a:rPr>
              <a:t> </a:t>
            </a:r>
            <a:r>
              <a:rPr lang="en-US" sz="1600" dirty="0" err="1">
                <a:solidFill>
                  <a:schemeClr val="tx1"/>
                </a:solidFill>
                <a:latin typeface="Times New Roman" panose="02020603050405020304" pitchFamily="18" charset="0"/>
                <a:cs typeface="Times New Roman" panose="02020603050405020304" pitchFamily="18" charset="0"/>
              </a:rPr>
              <a:t>asosini</a:t>
            </a:r>
            <a:r>
              <a:rPr lang="en-US" sz="1600" dirty="0">
                <a:solidFill>
                  <a:schemeClr val="tx1"/>
                </a:solidFill>
                <a:latin typeface="Times New Roman" panose="02020603050405020304" pitchFamily="18" charset="0"/>
                <a:cs typeface="Times New Roman" panose="02020603050405020304" pitchFamily="18" charset="0"/>
              </a:rPr>
              <a:t> </a:t>
            </a:r>
            <a:r>
              <a:rPr lang="en-US" sz="1600" dirty="0" err="1">
                <a:solidFill>
                  <a:schemeClr val="tx1"/>
                </a:solidFill>
                <a:latin typeface="Times New Roman" panose="02020603050405020304" pitchFamily="18" charset="0"/>
                <a:cs typeface="Times New Roman" panose="02020603050405020304" pitchFamily="18" charset="0"/>
              </a:rPr>
              <a:t>shakllantirishga</a:t>
            </a:r>
            <a:r>
              <a:rPr lang="en-US" sz="1600" dirty="0">
                <a:solidFill>
                  <a:schemeClr val="tx1"/>
                </a:solidFill>
                <a:latin typeface="Times New Roman" panose="02020603050405020304" pitchFamily="18" charset="0"/>
                <a:cs typeface="Times New Roman" panose="02020603050405020304" pitchFamily="18" charset="0"/>
              </a:rPr>
              <a:t> </a:t>
            </a:r>
            <a:r>
              <a:rPr lang="en-US" sz="1600" dirty="0" err="1">
                <a:solidFill>
                  <a:schemeClr val="tx1"/>
                </a:solidFill>
                <a:latin typeface="Times New Roman" panose="02020603050405020304" pitchFamily="18" charset="0"/>
                <a:cs typeface="Times New Roman" panose="02020603050405020304" pitchFamily="18" charset="0"/>
              </a:rPr>
              <a:t>imkoniyat</a:t>
            </a:r>
            <a:r>
              <a:rPr lang="en-US" sz="1600" dirty="0">
                <a:solidFill>
                  <a:schemeClr val="tx1"/>
                </a:solidFill>
                <a:latin typeface="Times New Roman" panose="02020603050405020304" pitchFamily="18" charset="0"/>
                <a:cs typeface="Times New Roman" panose="02020603050405020304" pitchFamily="18" charset="0"/>
              </a:rPr>
              <a:t> </a:t>
            </a:r>
            <a:r>
              <a:rPr lang="en-US" sz="1600" dirty="0" err="1">
                <a:solidFill>
                  <a:schemeClr val="tx1"/>
                </a:solidFill>
                <a:latin typeface="Times New Roman" panose="02020603050405020304" pitchFamily="18" charset="0"/>
                <a:cs typeface="Times New Roman" panose="02020603050405020304" pitchFamily="18" charset="0"/>
              </a:rPr>
              <a:t>yaratish</a:t>
            </a:r>
            <a:r>
              <a:rPr lang="en-US" sz="1600" dirty="0">
                <a:solidFill>
                  <a:schemeClr val="tx1"/>
                </a:solidFill>
                <a:latin typeface="Times New Roman" panose="02020603050405020304" pitchFamily="18" charset="0"/>
                <a:cs typeface="Times New Roman" panose="02020603050405020304" pitchFamily="18" charset="0"/>
              </a:rPr>
              <a:t>;</a:t>
            </a:r>
            <a:endParaRPr lang="ru-RU" sz="1600" dirty="0">
              <a:solidFill>
                <a:schemeClr val="tx1"/>
              </a:solidFill>
              <a:latin typeface="Times New Roman" panose="02020603050405020304" pitchFamily="18" charset="0"/>
              <a:cs typeface="Times New Roman" panose="02020603050405020304" pitchFamily="18" charset="0"/>
            </a:endParaRPr>
          </a:p>
        </p:txBody>
      </p:sp>
      <p:sp>
        <p:nvSpPr>
          <p:cNvPr id="10" name="Блок-схема: процесс 9"/>
          <p:cNvSpPr/>
          <p:nvPr/>
        </p:nvSpPr>
        <p:spPr>
          <a:xfrm>
            <a:off x="1189972" y="3807912"/>
            <a:ext cx="2329842" cy="1803748"/>
          </a:xfrm>
          <a:prstGeom prst="flowChartProcess">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err="1">
                <a:solidFill>
                  <a:schemeClr val="tx1"/>
                </a:solidFill>
                <a:latin typeface="Times New Roman" panose="02020603050405020304" pitchFamily="18" charset="0"/>
                <a:cs typeface="Times New Roman" panose="02020603050405020304" pitchFamily="18" charset="0"/>
              </a:rPr>
              <a:t>mutaxassislarning</a:t>
            </a:r>
            <a:r>
              <a:rPr lang="en-US" sz="1600" dirty="0">
                <a:solidFill>
                  <a:schemeClr val="tx1"/>
                </a:solidFill>
                <a:latin typeface="Times New Roman" panose="02020603050405020304" pitchFamily="18" charset="0"/>
                <a:cs typeface="Times New Roman" panose="02020603050405020304" pitchFamily="18" charset="0"/>
              </a:rPr>
              <a:t> </a:t>
            </a:r>
            <a:r>
              <a:rPr lang="en-US" sz="1600" dirty="0" err="1">
                <a:solidFill>
                  <a:schemeClr val="tx1"/>
                </a:solidFill>
                <a:latin typeface="Times New Roman" panose="02020603050405020304" pitchFamily="18" charset="0"/>
                <a:cs typeface="Times New Roman" panose="02020603050405020304" pitchFamily="18" charset="0"/>
              </a:rPr>
              <a:t>kasbiy</a:t>
            </a:r>
            <a:r>
              <a:rPr lang="en-US" sz="1600" dirty="0">
                <a:solidFill>
                  <a:schemeClr val="tx1"/>
                </a:solidFill>
                <a:latin typeface="Times New Roman" panose="02020603050405020304" pitchFamily="18" charset="0"/>
                <a:cs typeface="Times New Roman" panose="02020603050405020304" pitchFamily="18" charset="0"/>
              </a:rPr>
              <a:t> </a:t>
            </a:r>
            <a:r>
              <a:rPr lang="en-US" sz="1600" dirty="0" err="1">
                <a:solidFill>
                  <a:schemeClr val="tx1"/>
                </a:solidFill>
                <a:latin typeface="Times New Roman" panose="02020603050405020304" pitchFamily="18" charset="0"/>
                <a:cs typeface="Times New Roman" panose="02020603050405020304" pitchFamily="18" charset="0"/>
              </a:rPr>
              <a:t>layoqatini</a:t>
            </a:r>
            <a:r>
              <a:rPr lang="en-US" sz="1600" dirty="0">
                <a:solidFill>
                  <a:schemeClr val="tx1"/>
                </a:solidFill>
                <a:latin typeface="Times New Roman" panose="02020603050405020304" pitchFamily="18" charset="0"/>
                <a:cs typeface="Times New Roman" panose="02020603050405020304" pitchFamily="18" charset="0"/>
              </a:rPr>
              <a:t> </a:t>
            </a:r>
            <a:r>
              <a:rPr lang="en-US" sz="1600" dirty="0" err="1">
                <a:solidFill>
                  <a:schemeClr val="tx1"/>
                </a:solidFill>
                <a:latin typeface="Times New Roman" panose="02020603050405020304" pitchFamily="18" charset="0"/>
                <a:cs typeface="Times New Roman" panose="02020603050405020304" pitchFamily="18" charset="0"/>
              </a:rPr>
              <a:t>aniqlash</a:t>
            </a:r>
            <a:r>
              <a:rPr lang="en-US" sz="1600" dirty="0">
                <a:solidFill>
                  <a:schemeClr val="tx1"/>
                </a:solidFill>
                <a:latin typeface="Times New Roman" panose="02020603050405020304" pitchFamily="18" charset="0"/>
                <a:cs typeface="Times New Roman" panose="02020603050405020304" pitchFamily="18" charset="0"/>
              </a:rPr>
              <a:t> </a:t>
            </a:r>
            <a:r>
              <a:rPr lang="en-US" sz="1600" dirty="0" err="1">
                <a:solidFill>
                  <a:schemeClr val="tx1"/>
                </a:solidFill>
                <a:latin typeface="Times New Roman" panose="02020603050405020304" pitchFamily="18" charset="0"/>
                <a:cs typeface="Times New Roman" panose="02020603050405020304" pitchFamily="18" charset="0"/>
              </a:rPr>
              <a:t>va</a:t>
            </a:r>
            <a:r>
              <a:rPr lang="en-US" sz="1600" dirty="0">
                <a:solidFill>
                  <a:schemeClr val="tx1"/>
                </a:solidFill>
                <a:latin typeface="Times New Roman" panose="02020603050405020304" pitchFamily="18" charset="0"/>
                <a:cs typeface="Times New Roman" panose="02020603050405020304" pitchFamily="18" charset="0"/>
              </a:rPr>
              <a:t> </a:t>
            </a:r>
            <a:r>
              <a:rPr lang="en-US" sz="1600" dirty="0" err="1">
                <a:solidFill>
                  <a:schemeClr val="tx1"/>
                </a:solidFill>
                <a:latin typeface="Times New Roman" panose="02020603050405020304" pitchFamily="18" charset="0"/>
                <a:cs typeface="Times New Roman" panose="02020603050405020304" pitchFamily="18" charset="0"/>
              </a:rPr>
              <a:t>ularning</a:t>
            </a:r>
            <a:r>
              <a:rPr lang="en-US" sz="1600" dirty="0">
                <a:solidFill>
                  <a:schemeClr val="tx1"/>
                </a:solidFill>
                <a:latin typeface="Times New Roman" panose="02020603050405020304" pitchFamily="18" charset="0"/>
                <a:cs typeface="Times New Roman" panose="02020603050405020304" pitchFamily="18" charset="0"/>
              </a:rPr>
              <a:t> </a:t>
            </a:r>
            <a:r>
              <a:rPr lang="en-US" sz="1600" dirty="0" err="1">
                <a:solidFill>
                  <a:schemeClr val="tx1"/>
                </a:solidFill>
                <a:latin typeface="Times New Roman" panose="02020603050405020304" pitchFamily="18" charset="0"/>
                <a:cs typeface="Times New Roman" panose="02020603050405020304" pitchFamily="18" charset="0"/>
              </a:rPr>
              <a:t>faoliyatini</a:t>
            </a:r>
            <a:r>
              <a:rPr lang="en-US" sz="1600" dirty="0">
                <a:solidFill>
                  <a:schemeClr val="tx1"/>
                </a:solidFill>
                <a:latin typeface="Times New Roman" panose="02020603050405020304" pitchFamily="18" charset="0"/>
                <a:cs typeface="Times New Roman" panose="02020603050405020304" pitchFamily="18" charset="0"/>
              </a:rPr>
              <a:t> </a:t>
            </a:r>
            <a:r>
              <a:rPr lang="en-US" sz="1600" dirty="0" err="1">
                <a:solidFill>
                  <a:schemeClr val="tx1"/>
                </a:solidFill>
                <a:latin typeface="Times New Roman" panose="02020603050405020304" pitchFamily="18" charset="0"/>
                <a:cs typeface="Times New Roman" panose="02020603050405020304" pitchFamily="18" charset="0"/>
              </a:rPr>
              <a:t>baholash</a:t>
            </a:r>
            <a:r>
              <a:rPr lang="en-US" sz="1600" dirty="0">
                <a:solidFill>
                  <a:schemeClr val="tx1"/>
                </a:solidFill>
                <a:latin typeface="Times New Roman" panose="02020603050405020304" pitchFamily="18" charset="0"/>
                <a:cs typeface="Times New Roman" panose="02020603050405020304" pitchFamily="18" charset="0"/>
              </a:rPr>
              <a:t> </a:t>
            </a:r>
            <a:r>
              <a:rPr lang="en-US" sz="1600" dirty="0" err="1">
                <a:solidFill>
                  <a:schemeClr val="tx1"/>
                </a:solidFill>
                <a:latin typeface="Times New Roman" panose="02020603050405020304" pitchFamily="18" charset="0"/>
                <a:cs typeface="Times New Roman" panose="02020603050405020304" pitchFamily="18" charset="0"/>
              </a:rPr>
              <a:t>uchun</a:t>
            </a:r>
            <a:r>
              <a:rPr lang="en-US" sz="1600" dirty="0">
                <a:solidFill>
                  <a:schemeClr val="tx1"/>
                </a:solidFill>
                <a:latin typeface="Times New Roman" panose="02020603050405020304" pitchFamily="18" charset="0"/>
                <a:cs typeface="Times New Roman" panose="02020603050405020304" pitchFamily="18" charset="0"/>
              </a:rPr>
              <a:t> </a:t>
            </a:r>
            <a:r>
              <a:rPr lang="en-US" sz="1600" dirty="0" err="1">
                <a:solidFill>
                  <a:schemeClr val="tx1"/>
                </a:solidFill>
                <a:latin typeface="Times New Roman" panose="02020603050405020304" pitchFamily="18" charset="0"/>
                <a:cs typeface="Times New Roman" panose="02020603050405020304" pitchFamily="18" charset="0"/>
              </a:rPr>
              <a:t>bazaviy</a:t>
            </a:r>
            <a:r>
              <a:rPr lang="en-US" sz="1600" dirty="0">
                <a:solidFill>
                  <a:schemeClr val="tx1"/>
                </a:solidFill>
                <a:latin typeface="Times New Roman" panose="02020603050405020304" pitchFamily="18" charset="0"/>
                <a:cs typeface="Times New Roman" panose="02020603050405020304" pitchFamily="18" charset="0"/>
              </a:rPr>
              <a:t> </a:t>
            </a:r>
            <a:r>
              <a:rPr lang="en-US" sz="1600" dirty="0" err="1">
                <a:solidFill>
                  <a:schemeClr val="tx1"/>
                </a:solidFill>
                <a:latin typeface="Times New Roman" panose="02020603050405020304" pitchFamily="18" charset="0"/>
                <a:cs typeface="Times New Roman" panose="02020603050405020304" pitchFamily="18" charset="0"/>
              </a:rPr>
              <a:t>axloqiy</a:t>
            </a:r>
            <a:r>
              <a:rPr lang="en-US" sz="1600" dirty="0">
                <a:solidFill>
                  <a:schemeClr val="tx1"/>
                </a:solidFill>
                <a:latin typeface="Times New Roman" panose="02020603050405020304" pitchFamily="18" charset="0"/>
                <a:cs typeface="Times New Roman" panose="02020603050405020304" pitchFamily="18" charset="0"/>
              </a:rPr>
              <a:t> </a:t>
            </a:r>
            <a:r>
              <a:rPr lang="en-US" sz="1600" dirty="0" err="1">
                <a:solidFill>
                  <a:schemeClr val="tx1"/>
                </a:solidFill>
                <a:latin typeface="Times New Roman" panose="02020603050405020304" pitchFamily="18" charset="0"/>
                <a:cs typeface="Times New Roman" panose="02020603050405020304" pitchFamily="18" charset="0"/>
              </a:rPr>
              <a:t>aksiologik</a:t>
            </a:r>
            <a:r>
              <a:rPr lang="en-US" sz="1600" dirty="0">
                <a:solidFill>
                  <a:schemeClr val="tx1"/>
                </a:solidFill>
                <a:latin typeface="Times New Roman" panose="02020603050405020304" pitchFamily="18" charset="0"/>
                <a:cs typeface="Times New Roman" panose="02020603050405020304" pitchFamily="18" charset="0"/>
              </a:rPr>
              <a:t> </a:t>
            </a:r>
            <a:r>
              <a:rPr lang="en-US" sz="1600" dirty="0" err="1">
                <a:solidFill>
                  <a:schemeClr val="tx1"/>
                </a:solidFill>
                <a:latin typeface="Times New Roman" panose="02020603050405020304" pitchFamily="18" charset="0"/>
                <a:cs typeface="Times New Roman" panose="02020603050405020304" pitchFamily="18" charset="0"/>
              </a:rPr>
              <a:t>mezonlarni</a:t>
            </a:r>
            <a:r>
              <a:rPr lang="en-US" sz="1600" dirty="0">
                <a:solidFill>
                  <a:schemeClr val="tx1"/>
                </a:solidFill>
                <a:latin typeface="Times New Roman" panose="02020603050405020304" pitchFamily="18" charset="0"/>
                <a:cs typeface="Times New Roman" panose="02020603050405020304" pitchFamily="18" charset="0"/>
              </a:rPr>
              <a:t> </a:t>
            </a:r>
            <a:r>
              <a:rPr lang="en-US" sz="1600" dirty="0" err="1">
                <a:solidFill>
                  <a:schemeClr val="tx1"/>
                </a:solidFill>
                <a:latin typeface="Times New Roman" panose="02020603050405020304" pitchFamily="18" charset="0"/>
                <a:cs typeface="Times New Roman" panose="02020603050405020304" pitchFamily="18" charset="0"/>
              </a:rPr>
              <a:t>tizimlashtirish</a:t>
            </a:r>
            <a:r>
              <a:rPr lang="en-US" sz="1600" dirty="0">
                <a:solidFill>
                  <a:schemeClr val="tx1"/>
                </a:solidFill>
                <a:latin typeface="Times New Roman" panose="02020603050405020304" pitchFamily="18" charset="0"/>
                <a:cs typeface="Times New Roman" panose="02020603050405020304" pitchFamily="18" charset="0"/>
              </a:rPr>
              <a:t>;</a:t>
            </a:r>
            <a:endParaRPr lang="ru-RU" sz="1600" dirty="0">
              <a:solidFill>
                <a:schemeClr val="tx1"/>
              </a:solidFill>
              <a:latin typeface="Times New Roman" panose="02020603050405020304" pitchFamily="18" charset="0"/>
              <a:cs typeface="Times New Roman" panose="02020603050405020304" pitchFamily="18" charset="0"/>
            </a:endParaRPr>
          </a:p>
        </p:txBody>
      </p:sp>
      <p:sp>
        <p:nvSpPr>
          <p:cNvPr id="11" name="Блок-схема: процесс 10"/>
          <p:cNvSpPr/>
          <p:nvPr/>
        </p:nvSpPr>
        <p:spPr>
          <a:xfrm>
            <a:off x="4750496" y="4828782"/>
            <a:ext cx="2680569" cy="1315233"/>
          </a:xfrm>
          <a:prstGeom prst="flowChartProcess">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Times New Roman" panose="02020603050405020304" pitchFamily="18" charset="0"/>
                <a:cs typeface="Times New Roman" panose="02020603050405020304" pitchFamily="18" charset="0"/>
              </a:rPr>
              <a:t>•</a:t>
            </a:r>
            <a:r>
              <a:rPr lang="en-US" sz="1600" dirty="0" err="1">
                <a:solidFill>
                  <a:schemeClr val="tx1"/>
                </a:solidFill>
                <a:latin typeface="Times New Roman" panose="02020603050405020304" pitchFamily="18" charset="0"/>
                <a:cs typeface="Times New Roman" panose="02020603050405020304" pitchFamily="18" charset="0"/>
              </a:rPr>
              <a:t>ijtimoiy</a:t>
            </a:r>
            <a:r>
              <a:rPr lang="en-US" sz="1600" dirty="0">
                <a:solidFill>
                  <a:schemeClr val="tx1"/>
                </a:solidFill>
                <a:latin typeface="Times New Roman" panose="02020603050405020304" pitchFamily="18" charset="0"/>
                <a:cs typeface="Times New Roman" panose="02020603050405020304" pitchFamily="18" charset="0"/>
              </a:rPr>
              <a:t> </a:t>
            </a:r>
            <a:r>
              <a:rPr lang="en-US" sz="1600" dirty="0" err="1">
                <a:solidFill>
                  <a:schemeClr val="tx1"/>
                </a:solidFill>
                <a:latin typeface="Times New Roman" panose="02020603050405020304" pitchFamily="18" charset="0"/>
                <a:cs typeface="Times New Roman" panose="02020603050405020304" pitchFamily="18" charset="0"/>
              </a:rPr>
              <a:t>ish</a:t>
            </a:r>
            <a:r>
              <a:rPr lang="en-US" sz="1600" dirty="0">
                <a:solidFill>
                  <a:schemeClr val="tx1"/>
                </a:solidFill>
                <a:latin typeface="Times New Roman" panose="02020603050405020304" pitchFamily="18" charset="0"/>
                <a:cs typeface="Times New Roman" panose="02020603050405020304" pitchFamily="18" charset="0"/>
              </a:rPr>
              <a:t> </a:t>
            </a:r>
            <a:r>
              <a:rPr lang="en-US" sz="1600" dirty="0" err="1">
                <a:solidFill>
                  <a:schemeClr val="tx1"/>
                </a:solidFill>
                <a:latin typeface="Times New Roman" panose="02020603050405020304" pitchFamily="18" charset="0"/>
                <a:cs typeface="Times New Roman" panose="02020603050405020304" pitchFamily="18" charset="0"/>
              </a:rPr>
              <a:t>nazariya</a:t>
            </a:r>
            <a:r>
              <a:rPr lang="en-US" sz="1600" dirty="0">
                <a:solidFill>
                  <a:schemeClr val="tx1"/>
                </a:solidFill>
                <a:latin typeface="Times New Roman" panose="02020603050405020304" pitchFamily="18" charset="0"/>
                <a:cs typeface="Times New Roman" panose="02020603050405020304" pitchFamily="18" charset="0"/>
              </a:rPr>
              <a:t> </a:t>
            </a:r>
            <a:r>
              <a:rPr lang="en-US" sz="1600" dirty="0" err="1">
                <a:solidFill>
                  <a:schemeClr val="tx1"/>
                </a:solidFill>
                <a:latin typeface="Times New Roman" panose="02020603050405020304" pitchFamily="18" charset="0"/>
                <a:cs typeface="Times New Roman" panose="02020603050405020304" pitchFamily="18" charset="0"/>
              </a:rPr>
              <a:t>va</a:t>
            </a:r>
            <a:r>
              <a:rPr lang="en-US" sz="1600" dirty="0">
                <a:solidFill>
                  <a:schemeClr val="tx1"/>
                </a:solidFill>
                <a:latin typeface="Times New Roman" panose="02020603050405020304" pitchFamily="18" charset="0"/>
                <a:cs typeface="Times New Roman" panose="02020603050405020304" pitchFamily="18" charset="0"/>
              </a:rPr>
              <a:t> </a:t>
            </a:r>
            <a:r>
              <a:rPr lang="en-US" sz="1600" dirty="0" err="1">
                <a:solidFill>
                  <a:schemeClr val="tx1"/>
                </a:solidFill>
                <a:latin typeface="Times New Roman" panose="02020603050405020304" pitchFamily="18" charset="0"/>
                <a:cs typeface="Times New Roman" panose="02020603050405020304" pitchFamily="18" charset="0"/>
              </a:rPr>
              <a:t>amaliyotida</a:t>
            </a:r>
            <a:r>
              <a:rPr lang="en-US" sz="1600" dirty="0">
                <a:solidFill>
                  <a:schemeClr val="tx1"/>
                </a:solidFill>
                <a:latin typeface="Times New Roman" panose="02020603050405020304" pitchFamily="18" charset="0"/>
                <a:cs typeface="Times New Roman" panose="02020603050405020304" pitchFamily="18" charset="0"/>
              </a:rPr>
              <a:t> </a:t>
            </a:r>
            <a:r>
              <a:rPr lang="en-US" sz="1600" dirty="0" err="1">
                <a:solidFill>
                  <a:schemeClr val="tx1"/>
                </a:solidFill>
                <a:latin typeface="Times New Roman" panose="02020603050405020304" pitchFamily="18" charset="0"/>
                <a:cs typeface="Times New Roman" panose="02020603050405020304" pitchFamily="18" charset="0"/>
              </a:rPr>
              <a:t>vujudga</a:t>
            </a:r>
            <a:r>
              <a:rPr lang="en-US" sz="1600" dirty="0">
                <a:solidFill>
                  <a:schemeClr val="tx1"/>
                </a:solidFill>
                <a:latin typeface="Times New Roman" panose="02020603050405020304" pitchFamily="18" charset="0"/>
                <a:cs typeface="Times New Roman" panose="02020603050405020304" pitchFamily="18" charset="0"/>
              </a:rPr>
              <a:t> </a:t>
            </a:r>
            <a:r>
              <a:rPr lang="en-US" sz="1600" dirty="0" err="1">
                <a:solidFill>
                  <a:schemeClr val="tx1"/>
                </a:solidFill>
                <a:latin typeface="Times New Roman" panose="02020603050405020304" pitchFamily="18" charset="0"/>
                <a:cs typeface="Times New Roman" panose="02020603050405020304" pitchFamily="18" charset="0"/>
              </a:rPr>
              <a:t>keluvchi</a:t>
            </a:r>
            <a:r>
              <a:rPr lang="en-US" sz="1600" dirty="0">
                <a:solidFill>
                  <a:schemeClr val="tx1"/>
                </a:solidFill>
                <a:latin typeface="Times New Roman" panose="02020603050405020304" pitchFamily="18" charset="0"/>
                <a:cs typeface="Times New Roman" panose="02020603050405020304" pitchFamily="18" charset="0"/>
              </a:rPr>
              <a:t> </a:t>
            </a:r>
            <a:r>
              <a:rPr lang="en-US" sz="1600" dirty="0" err="1">
                <a:solidFill>
                  <a:schemeClr val="tx1"/>
                </a:solidFill>
                <a:latin typeface="Times New Roman" panose="02020603050405020304" pitchFamily="18" charset="0"/>
                <a:cs typeface="Times New Roman" panose="02020603050405020304" pitchFamily="18" charset="0"/>
              </a:rPr>
              <a:t>axloqiy</a:t>
            </a:r>
            <a:r>
              <a:rPr lang="en-US" sz="1600" dirty="0">
                <a:solidFill>
                  <a:schemeClr val="tx1"/>
                </a:solidFill>
                <a:latin typeface="Times New Roman" panose="02020603050405020304" pitchFamily="18" charset="0"/>
                <a:cs typeface="Times New Roman" panose="02020603050405020304" pitchFamily="18" charset="0"/>
              </a:rPr>
              <a:t> </a:t>
            </a:r>
            <a:r>
              <a:rPr lang="en-US" sz="1600" dirty="0" err="1">
                <a:solidFill>
                  <a:schemeClr val="tx1"/>
                </a:solidFill>
                <a:latin typeface="Times New Roman" panose="02020603050405020304" pitchFamily="18" charset="0"/>
                <a:cs typeface="Times New Roman" panose="02020603050405020304" pitchFamily="18" charset="0"/>
              </a:rPr>
              <a:t>aksiologik</a:t>
            </a:r>
            <a:r>
              <a:rPr lang="en-US" sz="1600" dirty="0">
                <a:solidFill>
                  <a:schemeClr val="tx1"/>
                </a:solidFill>
                <a:latin typeface="Times New Roman" panose="02020603050405020304" pitchFamily="18" charset="0"/>
                <a:cs typeface="Times New Roman" panose="02020603050405020304" pitchFamily="18" charset="0"/>
              </a:rPr>
              <a:t> </a:t>
            </a:r>
            <a:r>
              <a:rPr lang="en-US" sz="1600" dirty="0" err="1">
                <a:solidFill>
                  <a:schemeClr val="tx1"/>
                </a:solidFill>
                <a:latin typeface="Times New Roman" panose="02020603050405020304" pitchFamily="18" charset="0"/>
                <a:cs typeface="Times New Roman" panose="02020603050405020304" pitchFamily="18" charset="0"/>
              </a:rPr>
              <a:t>nizolarni</a:t>
            </a:r>
            <a:r>
              <a:rPr lang="en-US" sz="1600" i="1" dirty="0">
                <a:solidFill>
                  <a:schemeClr val="tx1"/>
                </a:solidFill>
                <a:latin typeface="Times New Roman" panose="02020603050405020304" pitchFamily="18" charset="0"/>
                <a:cs typeface="Times New Roman" panose="02020603050405020304" pitchFamily="18" charset="0"/>
              </a:rPr>
              <a:t> </a:t>
            </a:r>
            <a:r>
              <a:rPr lang="en-US" sz="1600" dirty="0" err="1">
                <a:solidFill>
                  <a:schemeClr val="tx1"/>
                </a:solidFill>
                <a:latin typeface="Times New Roman" panose="02020603050405020304" pitchFamily="18" charset="0"/>
                <a:cs typeface="Times New Roman" panose="02020603050405020304" pitchFamily="18" charset="0"/>
              </a:rPr>
              <a:t>hal</a:t>
            </a:r>
            <a:r>
              <a:rPr lang="en-US" sz="1600" dirty="0">
                <a:solidFill>
                  <a:schemeClr val="tx1"/>
                </a:solidFill>
                <a:latin typeface="Times New Roman" panose="02020603050405020304" pitchFamily="18" charset="0"/>
                <a:cs typeface="Times New Roman" panose="02020603050405020304" pitchFamily="18" charset="0"/>
              </a:rPr>
              <a:t> </a:t>
            </a:r>
            <a:r>
              <a:rPr lang="en-US" sz="1600" dirty="0" err="1">
                <a:solidFill>
                  <a:schemeClr val="tx1"/>
                </a:solidFill>
                <a:latin typeface="Times New Roman" panose="02020603050405020304" pitchFamily="18" charset="0"/>
                <a:cs typeface="Times New Roman" panose="02020603050405020304" pitchFamily="18" charset="0"/>
              </a:rPr>
              <a:t>etishga</a:t>
            </a:r>
            <a:r>
              <a:rPr lang="en-US" sz="1600" dirty="0">
                <a:solidFill>
                  <a:schemeClr val="tx1"/>
                </a:solidFill>
                <a:latin typeface="Times New Roman" panose="02020603050405020304" pitchFamily="18" charset="0"/>
                <a:cs typeface="Times New Roman" panose="02020603050405020304" pitchFamily="18" charset="0"/>
              </a:rPr>
              <a:t> </a:t>
            </a:r>
            <a:r>
              <a:rPr lang="en-US" sz="1600" dirty="0" err="1">
                <a:solidFill>
                  <a:schemeClr val="tx1"/>
                </a:solidFill>
                <a:latin typeface="Times New Roman" panose="02020603050405020304" pitchFamily="18" charset="0"/>
                <a:cs typeface="Times New Roman" panose="02020603050405020304" pitchFamily="18" charset="0"/>
              </a:rPr>
              <a:t>ko’maklashish</a:t>
            </a:r>
            <a:r>
              <a:rPr lang="en-US" sz="1400" dirty="0">
                <a:solidFill>
                  <a:schemeClr val="tx1"/>
                </a:solidFill>
                <a:latin typeface="Times New Roman" panose="02020603050405020304" pitchFamily="18" charset="0"/>
                <a:cs typeface="Times New Roman" panose="02020603050405020304" pitchFamily="18" charset="0"/>
              </a:rPr>
              <a:t>;</a:t>
            </a:r>
            <a:endParaRPr lang="ru-RU" sz="1400" dirty="0">
              <a:solidFill>
                <a:schemeClr val="tx1"/>
              </a:solidFill>
              <a:latin typeface="Times New Roman" panose="02020603050405020304" pitchFamily="18" charset="0"/>
              <a:cs typeface="Times New Roman" panose="02020603050405020304" pitchFamily="18" charset="0"/>
            </a:endParaRPr>
          </a:p>
        </p:txBody>
      </p:sp>
      <p:sp>
        <p:nvSpPr>
          <p:cNvPr id="12" name="Блок-схема: процесс 11"/>
          <p:cNvSpPr/>
          <p:nvPr/>
        </p:nvSpPr>
        <p:spPr>
          <a:xfrm>
            <a:off x="8755693" y="3807912"/>
            <a:ext cx="2135686" cy="2116899"/>
          </a:xfrm>
          <a:prstGeom prst="flowChartProcess">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Times New Roman" panose="02020603050405020304" pitchFamily="18" charset="0"/>
                <a:cs typeface="Times New Roman" panose="02020603050405020304" pitchFamily="18" charset="0"/>
              </a:rPr>
              <a:t>•</a:t>
            </a:r>
            <a:r>
              <a:rPr lang="en-US" dirty="0" err="1">
                <a:solidFill>
                  <a:schemeClr val="tx1"/>
                </a:solidFill>
                <a:latin typeface="Times New Roman" panose="02020603050405020304" pitchFamily="18" charset="0"/>
                <a:cs typeface="Times New Roman" panose="02020603050405020304" pitchFamily="18" charset="0"/>
              </a:rPr>
              <a:t>Kasbning</a:t>
            </a:r>
            <a:r>
              <a:rPr lang="en-US" dirty="0">
                <a:solidFill>
                  <a:schemeClr val="tx1"/>
                </a:solidFill>
                <a:latin typeface="Times New Roman" panose="02020603050405020304" pitchFamily="18" charset="0"/>
                <a:cs typeface="Times New Roman" panose="02020603050405020304" pitchFamily="18" charset="0"/>
              </a:rPr>
              <a:t> </a:t>
            </a:r>
            <a:r>
              <a:rPr lang="en-US" dirty="0" err="1">
                <a:solidFill>
                  <a:schemeClr val="tx1"/>
                </a:solidFill>
                <a:latin typeface="Times New Roman" panose="02020603050405020304" pitchFamily="18" charset="0"/>
                <a:cs typeface="Times New Roman" panose="02020603050405020304" pitchFamily="18" charset="0"/>
              </a:rPr>
              <a:t>ijtimoiy</a:t>
            </a:r>
            <a:r>
              <a:rPr lang="en-US" dirty="0">
                <a:solidFill>
                  <a:schemeClr val="tx1"/>
                </a:solidFill>
                <a:latin typeface="Times New Roman" panose="02020603050405020304" pitchFamily="18" charset="0"/>
                <a:cs typeface="Times New Roman" panose="02020603050405020304" pitchFamily="18" charset="0"/>
              </a:rPr>
              <a:t> </a:t>
            </a:r>
            <a:r>
              <a:rPr lang="en-US" dirty="0" err="1">
                <a:solidFill>
                  <a:schemeClr val="tx1"/>
                </a:solidFill>
                <a:latin typeface="Times New Roman" panose="02020603050405020304" pitchFamily="18" charset="0"/>
                <a:cs typeface="Times New Roman" panose="02020603050405020304" pitchFamily="18" charset="0"/>
              </a:rPr>
              <a:t>vazifalarga</a:t>
            </a:r>
            <a:r>
              <a:rPr lang="en-US" dirty="0">
                <a:solidFill>
                  <a:schemeClr val="tx1"/>
                </a:solidFill>
                <a:latin typeface="Times New Roman" panose="02020603050405020304" pitchFamily="18" charset="0"/>
                <a:cs typeface="Times New Roman" panose="02020603050405020304" pitchFamily="18" charset="0"/>
              </a:rPr>
              <a:t> </a:t>
            </a:r>
            <a:r>
              <a:rPr lang="en-US" dirty="0" err="1">
                <a:solidFill>
                  <a:schemeClr val="tx1"/>
                </a:solidFill>
                <a:latin typeface="Times New Roman" panose="02020603050405020304" pitchFamily="18" charset="0"/>
                <a:cs typeface="Times New Roman" panose="02020603050405020304" pitchFamily="18" charset="0"/>
              </a:rPr>
              <a:t>mos</a:t>
            </a:r>
            <a:r>
              <a:rPr lang="en-US" dirty="0">
                <a:solidFill>
                  <a:schemeClr val="tx1"/>
                </a:solidFill>
                <a:latin typeface="Times New Roman" panose="02020603050405020304" pitchFamily="18" charset="0"/>
                <a:cs typeface="Times New Roman" panose="02020603050405020304" pitchFamily="18" charset="0"/>
              </a:rPr>
              <a:t> </a:t>
            </a:r>
            <a:r>
              <a:rPr lang="en-US" dirty="0" err="1">
                <a:solidFill>
                  <a:schemeClr val="tx1"/>
                </a:solidFill>
                <a:latin typeface="Times New Roman" panose="02020603050405020304" pitchFamily="18" charset="0"/>
                <a:cs typeface="Times New Roman" panose="02020603050405020304" pitchFamily="18" charset="0"/>
              </a:rPr>
              <a:t>bo’lgan</a:t>
            </a:r>
            <a:r>
              <a:rPr lang="en-US" dirty="0">
                <a:solidFill>
                  <a:schemeClr val="tx1"/>
                </a:solidFill>
                <a:latin typeface="Times New Roman" panose="02020603050405020304" pitchFamily="18" charset="0"/>
                <a:cs typeface="Times New Roman" panose="02020603050405020304" pitchFamily="18" charset="0"/>
              </a:rPr>
              <a:t> </a:t>
            </a:r>
            <a:r>
              <a:rPr lang="en-US" dirty="0" err="1">
                <a:solidFill>
                  <a:schemeClr val="tx1"/>
                </a:solidFill>
                <a:latin typeface="Times New Roman" panose="02020603050405020304" pitchFamily="18" charset="0"/>
                <a:cs typeface="Times New Roman" panose="02020603050405020304" pitchFamily="18" charset="0"/>
              </a:rPr>
              <a:t>kasbiy</a:t>
            </a:r>
            <a:r>
              <a:rPr lang="en-US" dirty="0">
                <a:solidFill>
                  <a:schemeClr val="tx1"/>
                </a:solidFill>
                <a:latin typeface="Times New Roman" panose="02020603050405020304" pitchFamily="18" charset="0"/>
                <a:cs typeface="Times New Roman" panose="02020603050405020304" pitchFamily="18" charset="0"/>
              </a:rPr>
              <a:t> </a:t>
            </a:r>
            <a:r>
              <a:rPr lang="en-US" dirty="0" err="1">
                <a:solidFill>
                  <a:schemeClr val="tx1"/>
                </a:solidFill>
                <a:latin typeface="Times New Roman" panose="02020603050405020304" pitchFamily="18" charset="0"/>
                <a:cs typeface="Times New Roman" panose="02020603050405020304" pitchFamily="18" charset="0"/>
              </a:rPr>
              <a:t>axloqiy</a:t>
            </a:r>
            <a:r>
              <a:rPr lang="en-US" dirty="0">
                <a:solidFill>
                  <a:schemeClr val="tx1"/>
                </a:solidFill>
                <a:latin typeface="Times New Roman" panose="02020603050405020304" pitchFamily="18" charset="0"/>
                <a:cs typeface="Times New Roman" panose="02020603050405020304" pitchFamily="18" charset="0"/>
              </a:rPr>
              <a:t> </a:t>
            </a:r>
            <a:r>
              <a:rPr lang="en-US" i="1" dirty="0" err="1">
                <a:solidFill>
                  <a:schemeClr val="tx1"/>
                </a:solidFill>
                <a:latin typeface="Times New Roman" panose="02020603050405020304" pitchFamily="18" charset="0"/>
                <a:cs typeface="Times New Roman" panose="02020603050405020304" pitchFamily="18" charset="0"/>
              </a:rPr>
              <a:t>reglamentatsiyasini</a:t>
            </a:r>
            <a:r>
              <a:rPr lang="en-US" i="1" dirty="0">
                <a:solidFill>
                  <a:schemeClr val="tx1"/>
                </a:solidFill>
                <a:latin typeface="Times New Roman" panose="02020603050405020304" pitchFamily="18" charset="0"/>
                <a:cs typeface="Times New Roman" panose="02020603050405020304" pitchFamily="18" charset="0"/>
              </a:rPr>
              <a:t> (</a:t>
            </a:r>
            <a:r>
              <a:rPr lang="en-US" i="1" dirty="0" err="1">
                <a:solidFill>
                  <a:schemeClr val="tx1"/>
                </a:solidFill>
                <a:latin typeface="Times New Roman" panose="02020603050405020304" pitchFamily="18" charset="0"/>
                <a:cs typeface="Times New Roman" panose="02020603050405020304" pitchFamily="18" charset="0"/>
              </a:rPr>
              <a:t>qat’iyligi</a:t>
            </a:r>
            <a:r>
              <a:rPr lang="en-US" i="1" dirty="0">
                <a:solidFill>
                  <a:schemeClr val="tx1"/>
                </a:solidFill>
                <a:latin typeface="Times New Roman" panose="02020603050405020304" pitchFamily="18" charset="0"/>
                <a:cs typeface="Times New Roman" panose="02020603050405020304" pitchFamily="18" charset="0"/>
              </a:rPr>
              <a:t>, </a:t>
            </a:r>
            <a:r>
              <a:rPr lang="en-US" i="1" dirty="0" err="1">
                <a:solidFill>
                  <a:schemeClr val="tx1"/>
                </a:solidFill>
                <a:latin typeface="Times New Roman" panose="02020603050405020304" pitchFamily="18" charset="0"/>
                <a:cs typeface="Times New Roman" panose="02020603050405020304" pitchFamily="18" charset="0"/>
              </a:rPr>
              <a:t>aniqliligini</a:t>
            </a:r>
            <a:r>
              <a:rPr lang="en-US" i="1" dirty="0">
                <a:solidFill>
                  <a:schemeClr val="tx1"/>
                </a:solidFill>
                <a:latin typeface="Times New Roman" panose="02020603050405020304" pitchFamily="18" charset="0"/>
                <a:cs typeface="Times New Roman" panose="02020603050405020304" pitchFamily="18" charset="0"/>
              </a:rPr>
              <a:t>) </a:t>
            </a:r>
            <a:r>
              <a:rPr lang="en-US" dirty="0" err="1">
                <a:solidFill>
                  <a:schemeClr val="tx1"/>
                </a:solidFill>
                <a:latin typeface="Times New Roman" panose="02020603050405020304" pitchFamily="18" charset="0"/>
                <a:cs typeface="Times New Roman" panose="02020603050405020304" pitchFamily="18" charset="0"/>
              </a:rPr>
              <a:t>ta’minlash</a:t>
            </a:r>
            <a:r>
              <a:rPr lang="en-US" dirty="0">
                <a:solidFill>
                  <a:schemeClr val="tx1"/>
                </a:solidFill>
                <a:latin typeface="Times New Roman" panose="02020603050405020304" pitchFamily="18" charset="0"/>
                <a:cs typeface="Times New Roman" panose="02020603050405020304" pitchFamily="18" charset="0"/>
              </a:rPr>
              <a:t>;</a:t>
            </a:r>
            <a:endParaRPr lang="ru-RU"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130709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Блок-схема: процесс 1"/>
          <p:cNvSpPr/>
          <p:nvPr/>
        </p:nvSpPr>
        <p:spPr>
          <a:xfrm>
            <a:off x="7678462" y="873688"/>
            <a:ext cx="2154477" cy="1794356"/>
          </a:xfrm>
          <a:prstGeom prst="flowChartProcess">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Times New Roman" panose="02020603050405020304" pitchFamily="18" charset="0"/>
                <a:cs typeface="Times New Roman" panose="02020603050405020304" pitchFamily="18" charset="0"/>
              </a:rPr>
              <a:t>•</a:t>
            </a:r>
            <a:r>
              <a:rPr lang="en-US" sz="1400" dirty="0" err="1">
                <a:solidFill>
                  <a:schemeClr val="tx1"/>
                </a:solidFill>
                <a:latin typeface="Times New Roman" panose="02020603050405020304" pitchFamily="18" charset="0"/>
                <a:cs typeface="Times New Roman" panose="02020603050405020304" pitchFamily="18" charset="0"/>
              </a:rPr>
              <a:t>ijtimoiy</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xodimlar</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ularning</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jamoalarining</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me’yoriy</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xulqi</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munosabatlari</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harakatlarini</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kasbiy-axloqiy</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tizim</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doirasida</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va</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ta’minlash</a:t>
            </a:r>
            <a:r>
              <a:rPr lang="en-US" sz="1400" dirty="0">
                <a:solidFill>
                  <a:schemeClr val="tx1"/>
                </a:solidFill>
                <a:latin typeface="Times New Roman" panose="02020603050405020304" pitchFamily="18" charset="0"/>
                <a:cs typeface="Times New Roman" panose="02020603050405020304" pitchFamily="18" charset="0"/>
              </a:rPr>
              <a:t>;</a:t>
            </a:r>
            <a:endParaRPr lang="ru-RU" sz="1400" dirty="0">
              <a:solidFill>
                <a:schemeClr val="tx1"/>
              </a:solidFill>
              <a:latin typeface="Times New Roman" panose="02020603050405020304" pitchFamily="18" charset="0"/>
              <a:cs typeface="Times New Roman" panose="02020603050405020304" pitchFamily="18" charset="0"/>
            </a:endParaRPr>
          </a:p>
        </p:txBody>
      </p:sp>
      <p:sp>
        <p:nvSpPr>
          <p:cNvPr id="4" name="Блок-схема: процесс 3"/>
          <p:cNvSpPr/>
          <p:nvPr/>
        </p:nvSpPr>
        <p:spPr>
          <a:xfrm>
            <a:off x="1499999" y="873688"/>
            <a:ext cx="2730674" cy="2580362"/>
          </a:xfrm>
          <a:prstGeom prst="flowChartProcess">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err="1">
                <a:solidFill>
                  <a:schemeClr val="tx1"/>
                </a:solidFill>
                <a:latin typeface="Times New Roman" panose="02020603050405020304" pitchFamily="18" charset="0"/>
                <a:cs typeface="Times New Roman" panose="02020603050405020304" pitchFamily="18" charset="0"/>
              </a:rPr>
              <a:t>o’zaro</a:t>
            </a:r>
            <a:r>
              <a:rPr lang="en-US" sz="1600" dirty="0">
                <a:solidFill>
                  <a:schemeClr val="tx1"/>
                </a:solidFill>
                <a:latin typeface="Times New Roman" panose="02020603050405020304" pitchFamily="18" charset="0"/>
                <a:cs typeface="Times New Roman" panose="02020603050405020304" pitchFamily="18" charset="0"/>
              </a:rPr>
              <a:t> </a:t>
            </a:r>
            <a:r>
              <a:rPr lang="en-US" sz="1600" dirty="0" err="1">
                <a:solidFill>
                  <a:schemeClr val="tx1"/>
                </a:solidFill>
                <a:latin typeface="Times New Roman" panose="02020603050405020304" pitchFamily="18" charset="0"/>
                <a:cs typeface="Times New Roman" panose="02020603050405020304" pitchFamily="18" charset="0"/>
              </a:rPr>
              <a:t>bir-birining</a:t>
            </a:r>
            <a:r>
              <a:rPr lang="en-US" sz="1600" dirty="0">
                <a:solidFill>
                  <a:schemeClr val="tx1"/>
                </a:solidFill>
                <a:latin typeface="Times New Roman" panose="02020603050405020304" pitchFamily="18" charset="0"/>
                <a:cs typeface="Times New Roman" panose="02020603050405020304" pitchFamily="18" charset="0"/>
              </a:rPr>
              <a:t> </a:t>
            </a:r>
            <a:r>
              <a:rPr lang="en-US" sz="1600" dirty="0" err="1">
                <a:solidFill>
                  <a:schemeClr val="tx1"/>
                </a:solidFill>
                <a:latin typeface="Times New Roman" panose="02020603050405020304" pitchFamily="18" charset="0"/>
                <a:cs typeface="Times New Roman" panose="02020603050405020304" pitchFamily="18" charset="0"/>
              </a:rPr>
              <a:t>o’rnini</a:t>
            </a:r>
            <a:r>
              <a:rPr lang="en-US" sz="1600" dirty="0">
                <a:solidFill>
                  <a:schemeClr val="tx1"/>
                </a:solidFill>
                <a:latin typeface="Times New Roman" panose="02020603050405020304" pitchFamily="18" charset="0"/>
                <a:cs typeface="Times New Roman" panose="02020603050405020304" pitchFamily="18" charset="0"/>
              </a:rPr>
              <a:t> </a:t>
            </a:r>
            <a:r>
              <a:rPr lang="en-US" sz="1600" dirty="0" err="1">
                <a:solidFill>
                  <a:schemeClr val="tx1"/>
                </a:solidFill>
                <a:latin typeface="Times New Roman" panose="02020603050405020304" pitchFamily="18" charset="0"/>
                <a:cs typeface="Times New Roman" panose="02020603050405020304" pitchFamily="18" charset="0"/>
              </a:rPr>
              <a:t>bosish</a:t>
            </a:r>
            <a:r>
              <a:rPr lang="en-US" sz="1600" dirty="0">
                <a:solidFill>
                  <a:schemeClr val="tx1"/>
                </a:solidFill>
                <a:latin typeface="Times New Roman" panose="02020603050405020304" pitchFamily="18" charset="0"/>
                <a:cs typeface="Times New Roman" panose="02020603050405020304" pitchFamily="18" charset="0"/>
              </a:rPr>
              <a:t>, </a:t>
            </a:r>
            <a:r>
              <a:rPr lang="en-US" sz="1600" dirty="0" err="1">
                <a:solidFill>
                  <a:schemeClr val="tx1"/>
                </a:solidFill>
                <a:latin typeface="Times New Roman" panose="02020603050405020304" pitchFamily="18" charset="0"/>
                <a:cs typeface="Times New Roman" panose="02020603050405020304" pitchFamily="18" charset="0"/>
              </a:rPr>
              <a:t>ular</a:t>
            </a:r>
            <a:r>
              <a:rPr lang="en-US" sz="1600" dirty="0">
                <a:solidFill>
                  <a:schemeClr val="tx1"/>
                </a:solidFill>
                <a:latin typeface="Times New Roman" panose="02020603050405020304" pitchFamily="18" charset="0"/>
                <a:cs typeface="Times New Roman" panose="02020603050405020304" pitchFamily="18" charset="0"/>
              </a:rPr>
              <a:t> </a:t>
            </a:r>
            <a:r>
              <a:rPr lang="en-US" sz="1600" dirty="0" err="1">
                <a:solidFill>
                  <a:schemeClr val="tx1"/>
                </a:solidFill>
                <a:latin typeface="Times New Roman" panose="02020603050405020304" pitchFamily="18" charset="0"/>
                <a:cs typeface="Times New Roman" panose="02020603050405020304" pitchFamily="18" charset="0"/>
              </a:rPr>
              <a:t>harakatining</a:t>
            </a:r>
            <a:r>
              <a:rPr lang="en-US" sz="1600" dirty="0">
                <a:solidFill>
                  <a:schemeClr val="tx1"/>
                </a:solidFill>
                <a:latin typeface="Times New Roman" panose="02020603050405020304" pitchFamily="18" charset="0"/>
                <a:cs typeface="Times New Roman" panose="02020603050405020304" pitchFamily="18" charset="0"/>
              </a:rPr>
              <a:t> </a:t>
            </a:r>
            <a:r>
              <a:rPr lang="en-US" sz="1600" dirty="0" err="1">
                <a:solidFill>
                  <a:schemeClr val="tx1"/>
                </a:solidFill>
                <a:latin typeface="Times New Roman" panose="02020603050405020304" pitchFamily="18" charset="0"/>
                <a:cs typeface="Times New Roman" panose="02020603050405020304" pitchFamily="18" charset="0"/>
              </a:rPr>
              <a:t>vorisiyligi</a:t>
            </a:r>
            <a:r>
              <a:rPr lang="en-US" sz="1600" dirty="0">
                <a:solidFill>
                  <a:schemeClr val="tx1"/>
                </a:solidFill>
                <a:latin typeface="Times New Roman" panose="02020603050405020304" pitchFamily="18" charset="0"/>
                <a:cs typeface="Times New Roman" panose="02020603050405020304" pitchFamily="18" charset="0"/>
              </a:rPr>
              <a:t> </a:t>
            </a:r>
            <a:r>
              <a:rPr lang="en-US" sz="1600" dirty="0" err="1">
                <a:solidFill>
                  <a:schemeClr val="tx1"/>
                </a:solidFill>
                <a:latin typeface="Times New Roman" panose="02020603050405020304" pitchFamily="18" charset="0"/>
                <a:cs typeface="Times New Roman" panose="02020603050405020304" pitchFamily="18" charset="0"/>
              </a:rPr>
              <a:t>va</a:t>
            </a:r>
            <a:r>
              <a:rPr lang="en-US" sz="1600" dirty="0">
                <a:solidFill>
                  <a:schemeClr val="tx1"/>
                </a:solidFill>
                <a:latin typeface="Times New Roman" panose="02020603050405020304" pitchFamily="18" charset="0"/>
                <a:cs typeface="Times New Roman" panose="02020603050405020304" pitchFamily="18" charset="0"/>
              </a:rPr>
              <a:t> </a:t>
            </a:r>
            <a:r>
              <a:rPr lang="en-US" sz="1600" dirty="0" err="1">
                <a:solidFill>
                  <a:schemeClr val="tx1"/>
                </a:solidFill>
                <a:latin typeface="Times New Roman" panose="02020603050405020304" pitchFamily="18" charset="0"/>
                <a:cs typeface="Times New Roman" panose="02020603050405020304" pitchFamily="18" charset="0"/>
              </a:rPr>
              <a:t>izchilligini</a:t>
            </a:r>
            <a:r>
              <a:rPr lang="en-US" sz="1600" dirty="0">
                <a:solidFill>
                  <a:schemeClr val="tx1"/>
                </a:solidFill>
                <a:latin typeface="Times New Roman" panose="02020603050405020304" pitchFamily="18" charset="0"/>
                <a:cs typeface="Times New Roman" panose="02020603050405020304" pitchFamily="18" charset="0"/>
              </a:rPr>
              <a:t> </a:t>
            </a:r>
            <a:r>
              <a:rPr lang="en-US" sz="1600" dirty="0" err="1">
                <a:solidFill>
                  <a:schemeClr val="tx1"/>
                </a:solidFill>
                <a:latin typeface="Times New Roman" panose="02020603050405020304" pitchFamily="18" charset="0"/>
                <a:cs typeface="Times New Roman" panose="02020603050405020304" pitchFamily="18" charset="0"/>
              </a:rPr>
              <a:t>amalga</a:t>
            </a:r>
            <a:r>
              <a:rPr lang="en-US" sz="1600" dirty="0">
                <a:solidFill>
                  <a:schemeClr val="tx1"/>
                </a:solidFill>
                <a:latin typeface="Times New Roman" panose="02020603050405020304" pitchFamily="18" charset="0"/>
                <a:cs typeface="Times New Roman" panose="02020603050405020304" pitchFamily="18" charset="0"/>
              </a:rPr>
              <a:t> </a:t>
            </a:r>
            <a:r>
              <a:rPr lang="en-US" sz="1600" dirty="0" err="1">
                <a:solidFill>
                  <a:schemeClr val="tx1"/>
                </a:solidFill>
                <a:latin typeface="Times New Roman" panose="02020603050405020304" pitchFamily="18" charset="0"/>
                <a:cs typeface="Times New Roman" panose="02020603050405020304" pitchFamily="18" charset="0"/>
              </a:rPr>
              <a:t>oshirish</a:t>
            </a:r>
            <a:r>
              <a:rPr lang="en-US" sz="1600" dirty="0">
                <a:solidFill>
                  <a:schemeClr val="tx1"/>
                </a:solidFill>
                <a:latin typeface="Times New Roman" panose="02020603050405020304" pitchFamily="18" charset="0"/>
                <a:cs typeface="Times New Roman" panose="02020603050405020304" pitchFamily="18" charset="0"/>
              </a:rPr>
              <a:t> </a:t>
            </a:r>
            <a:r>
              <a:rPr lang="en-US" sz="1600" dirty="0" err="1">
                <a:solidFill>
                  <a:schemeClr val="tx1"/>
                </a:solidFill>
                <a:latin typeface="Times New Roman" panose="02020603050405020304" pitchFamily="18" charset="0"/>
                <a:cs typeface="Times New Roman" panose="02020603050405020304" pitchFamily="18" charset="0"/>
              </a:rPr>
              <a:t>imkoniyatlarini</a:t>
            </a:r>
            <a:r>
              <a:rPr lang="en-US" sz="1600" dirty="0">
                <a:solidFill>
                  <a:schemeClr val="tx1"/>
                </a:solidFill>
                <a:latin typeface="Times New Roman" panose="02020603050405020304" pitchFamily="18" charset="0"/>
                <a:cs typeface="Times New Roman" panose="02020603050405020304" pitchFamily="18" charset="0"/>
              </a:rPr>
              <a:t> </a:t>
            </a:r>
            <a:r>
              <a:rPr lang="en-US" sz="1600" dirty="0" err="1">
                <a:solidFill>
                  <a:schemeClr val="tx1"/>
                </a:solidFill>
                <a:latin typeface="Times New Roman" panose="02020603050405020304" pitchFamily="18" charset="0"/>
                <a:cs typeface="Times New Roman" panose="02020603050405020304" pitchFamily="18" charset="0"/>
              </a:rPr>
              <a:t>ta’minlash</a:t>
            </a:r>
            <a:r>
              <a:rPr lang="en-US" sz="1600" dirty="0">
                <a:solidFill>
                  <a:schemeClr val="tx1"/>
                </a:solidFill>
                <a:latin typeface="Times New Roman" panose="02020603050405020304" pitchFamily="18" charset="0"/>
                <a:cs typeface="Times New Roman" panose="02020603050405020304" pitchFamily="18" charset="0"/>
              </a:rPr>
              <a:t> (</a:t>
            </a:r>
            <a:r>
              <a:rPr lang="en-US" sz="1600" dirty="0" err="1">
                <a:solidFill>
                  <a:schemeClr val="tx1"/>
                </a:solidFill>
                <a:latin typeface="Times New Roman" panose="02020603050405020304" pitchFamily="18" charset="0"/>
                <a:cs typeface="Times New Roman" panose="02020603050405020304" pitchFamily="18" charset="0"/>
              </a:rPr>
              <a:t>alohida</a:t>
            </a:r>
            <a:r>
              <a:rPr lang="en-US" sz="1600" dirty="0">
                <a:solidFill>
                  <a:schemeClr val="tx1"/>
                </a:solidFill>
                <a:latin typeface="Times New Roman" panose="02020603050405020304" pitchFamily="18" charset="0"/>
                <a:cs typeface="Times New Roman" panose="02020603050405020304" pitchFamily="18" charset="0"/>
              </a:rPr>
              <a:t> </a:t>
            </a:r>
            <a:r>
              <a:rPr lang="en-US" sz="1600" dirty="0" err="1">
                <a:solidFill>
                  <a:schemeClr val="tx1"/>
                </a:solidFill>
                <a:latin typeface="Times New Roman" panose="02020603050405020304" pitchFamily="18" charset="0"/>
                <a:cs typeface="Times New Roman" panose="02020603050405020304" pitchFamily="18" charset="0"/>
              </a:rPr>
              <a:t>mutaxassislar</a:t>
            </a:r>
            <a:r>
              <a:rPr lang="en-US" sz="1600" dirty="0">
                <a:solidFill>
                  <a:schemeClr val="tx1"/>
                </a:solidFill>
                <a:latin typeface="Times New Roman" panose="02020603050405020304" pitchFamily="18" charset="0"/>
                <a:cs typeface="Times New Roman" panose="02020603050405020304" pitchFamily="18" charset="0"/>
              </a:rPr>
              <a:t> </a:t>
            </a:r>
            <a:r>
              <a:rPr lang="en-US" sz="1600" dirty="0" err="1">
                <a:solidFill>
                  <a:schemeClr val="tx1"/>
                </a:solidFill>
                <a:latin typeface="Times New Roman" panose="02020603050405020304" pitchFamily="18" charset="0"/>
                <a:cs typeface="Times New Roman" panose="02020603050405020304" pitchFamily="18" charset="0"/>
              </a:rPr>
              <a:t>kabi</a:t>
            </a:r>
            <a:r>
              <a:rPr lang="en-US" sz="1600" dirty="0">
                <a:solidFill>
                  <a:schemeClr val="tx1"/>
                </a:solidFill>
                <a:latin typeface="Times New Roman" panose="02020603050405020304" pitchFamily="18" charset="0"/>
                <a:cs typeface="Times New Roman" panose="02020603050405020304" pitchFamily="18" charset="0"/>
              </a:rPr>
              <a:t>, </a:t>
            </a:r>
            <a:r>
              <a:rPr lang="en-US" sz="1600" dirty="0" err="1">
                <a:solidFill>
                  <a:schemeClr val="tx1"/>
                </a:solidFill>
                <a:latin typeface="Times New Roman" panose="02020603050405020304" pitchFamily="18" charset="0"/>
                <a:cs typeface="Times New Roman" panose="02020603050405020304" pitchFamily="18" charset="0"/>
              </a:rPr>
              <a:t>ijtimoiy</a:t>
            </a:r>
            <a:r>
              <a:rPr lang="en-US" sz="1600" dirty="0">
                <a:solidFill>
                  <a:schemeClr val="tx1"/>
                </a:solidFill>
                <a:latin typeface="Times New Roman" panose="02020603050405020304" pitchFamily="18" charset="0"/>
                <a:cs typeface="Times New Roman" panose="02020603050405020304" pitchFamily="18" charset="0"/>
              </a:rPr>
              <a:t> </a:t>
            </a:r>
            <a:r>
              <a:rPr lang="en-US" sz="1600" dirty="0" err="1">
                <a:solidFill>
                  <a:schemeClr val="tx1"/>
                </a:solidFill>
                <a:latin typeface="Times New Roman" panose="02020603050405020304" pitchFamily="18" charset="0"/>
                <a:cs typeface="Times New Roman" panose="02020603050405020304" pitchFamily="18" charset="0"/>
              </a:rPr>
              <a:t>xizmat</a:t>
            </a:r>
            <a:r>
              <a:rPr lang="en-US" sz="1600" dirty="0">
                <a:solidFill>
                  <a:schemeClr val="tx1"/>
                </a:solidFill>
                <a:latin typeface="Times New Roman" panose="02020603050405020304" pitchFamily="18" charset="0"/>
                <a:cs typeface="Times New Roman" panose="02020603050405020304" pitchFamily="18" charset="0"/>
              </a:rPr>
              <a:t> </a:t>
            </a:r>
            <a:r>
              <a:rPr lang="en-US" sz="1600" dirty="0" err="1">
                <a:solidFill>
                  <a:schemeClr val="tx1"/>
                </a:solidFill>
                <a:latin typeface="Times New Roman" panose="02020603050405020304" pitchFamily="18" charset="0"/>
                <a:cs typeface="Times New Roman" panose="02020603050405020304" pitchFamily="18" charset="0"/>
              </a:rPr>
              <a:t>xodimlarining</a:t>
            </a:r>
            <a:r>
              <a:rPr lang="en-US" sz="1600" dirty="0">
                <a:solidFill>
                  <a:schemeClr val="tx1"/>
                </a:solidFill>
                <a:latin typeface="Times New Roman" panose="02020603050405020304" pitchFamily="18" charset="0"/>
                <a:cs typeface="Times New Roman" panose="02020603050405020304" pitchFamily="18" charset="0"/>
              </a:rPr>
              <a:t> ham);</a:t>
            </a:r>
            <a:endParaRPr lang="ru-RU" sz="1600" dirty="0">
              <a:solidFill>
                <a:schemeClr val="tx1"/>
              </a:solidFill>
              <a:latin typeface="Times New Roman" panose="02020603050405020304" pitchFamily="18" charset="0"/>
              <a:cs typeface="Times New Roman" panose="02020603050405020304" pitchFamily="18" charset="0"/>
            </a:endParaRPr>
          </a:p>
        </p:txBody>
      </p:sp>
      <p:sp>
        <p:nvSpPr>
          <p:cNvPr id="5" name="Блок-схема: процесс 4"/>
          <p:cNvSpPr/>
          <p:nvPr/>
        </p:nvSpPr>
        <p:spPr>
          <a:xfrm>
            <a:off x="4665957" y="3407080"/>
            <a:ext cx="2066794" cy="2182660"/>
          </a:xfrm>
          <a:prstGeom prst="flowChartProcess">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t>
            </a:r>
            <a:r>
              <a:rPr lang="en-US" sz="1600" dirty="0" err="1">
                <a:solidFill>
                  <a:schemeClr val="tx1"/>
                </a:solidFill>
                <a:latin typeface="Times New Roman" panose="02020603050405020304" pitchFamily="18" charset="0"/>
                <a:cs typeface="Times New Roman" panose="02020603050405020304" pitchFamily="18" charset="0"/>
              </a:rPr>
              <a:t>mijozlar</a:t>
            </a:r>
            <a:r>
              <a:rPr lang="en-US" sz="1600" dirty="0">
                <a:solidFill>
                  <a:schemeClr val="tx1"/>
                </a:solidFill>
                <a:latin typeface="Times New Roman" panose="02020603050405020304" pitchFamily="18" charset="0"/>
                <a:cs typeface="Times New Roman" panose="02020603050405020304" pitchFamily="18" charset="0"/>
              </a:rPr>
              <a:t> </a:t>
            </a:r>
            <a:r>
              <a:rPr lang="en-US" sz="1600" dirty="0" err="1">
                <a:solidFill>
                  <a:schemeClr val="tx1"/>
                </a:solidFill>
                <a:latin typeface="Times New Roman" panose="02020603050405020304" pitchFamily="18" charset="0"/>
                <a:cs typeface="Times New Roman" panose="02020603050405020304" pitchFamily="18" charset="0"/>
              </a:rPr>
              <a:t>huquqlarini</a:t>
            </a:r>
            <a:r>
              <a:rPr lang="en-US" sz="1600" dirty="0">
                <a:solidFill>
                  <a:schemeClr val="tx1"/>
                </a:solidFill>
                <a:latin typeface="Times New Roman" panose="02020603050405020304" pitchFamily="18" charset="0"/>
                <a:cs typeface="Times New Roman" panose="02020603050405020304" pitchFamily="18" charset="0"/>
              </a:rPr>
              <a:t> </a:t>
            </a:r>
            <a:r>
              <a:rPr lang="en-US" sz="1600" dirty="0" err="1">
                <a:solidFill>
                  <a:schemeClr val="tx1"/>
                </a:solidFill>
                <a:latin typeface="Times New Roman" panose="02020603050405020304" pitchFamily="18" charset="0"/>
                <a:cs typeface="Times New Roman" panose="02020603050405020304" pitchFamily="18" charset="0"/>
              </a:rPr>
              <a:t>amalga</a:t>
            </a:r>
            <a:r>
              <a:rPr lang="en-US" sz="1600" dirty="0">
                <a:solidFill>
                  <a:schemeClr val="tx1"/>
                </a:solidFill>
                <a:latin typeface="Times New Roman" panose="02020603050405020304" pitchFamily="18" charset="0"/>
                <a:cs typeface="Times New Roman" panose="02020603050405020304" pitchFamily="18" charset="0"/>
              </a:rPr>
              <a:t> </a:t>
            </a:r>
            <a:r>
              <a:rPr lang="en-US" sz="1600" dirty="0" err="1">
                <a:solidFill>
                  <a:schemeClr val="tx1"/>
                </a:solidFill>
                <a:latin typeface="Times New Roman" panose="02020603050405020304" pitchFamily="18" charset="0"/>
                <a:cs typeface="Times New Roman" panose="02020603050405020304" pitchFamily="18" charset="0"/>
              </a:rPr>
              <a:t>oshirishning</a:t>
            </a:r>
            <a:r>
              <a:rPr lang="en-US" sz="1600" dirty="0">
                <a:solidFill>
                  <a:schemeClr val="tx1"/>
                </a:solidFill>
                <a:latin typeface="Times New Roman" panose="02020603050405020304" pitchFamily="18" charset="0"/>
                <a:cs typeface="Times New Roman" panose="02020603050405020304" pitchFamily="18" charset="0"/>
              </a:rPr>
              <a:t> </a:t>
            </a:r>
            <a:r>
              <a:rPr lang="en-US" sz="1600" dirty="0" err="1">
                <a:solidFill>
                  <a:schemeClr val="tx1"/>
                </a:solidFill>
                <a:latin typeface="Times New Roman" panose="02020603050405020304" pitchFamily="18" charset="0"/>
                <a:cs typeface="Times New Roman" panose="02020603050405020304" pitchFamily="18" charset="0"/>
              </a:rPr>
              <a:t>kafolatlanishini</a:t>
            </a:r>
            <a:r>
              <a:rPr lang="en-US" sz="1600" dirty="0">
                <a:solidFill>
                  <a:schemeClr val="tx1"/>
                </a:solidFill>
                <a:latin typeface="Times New Roman" panose="02020603050405020304" pitchFamily="18" charset="0"/>
                <a:cs typeface="Times New Roman" panose="02020603050405020304" pitchFamily="18" charset="0"/>
              </a:rPr>
              <a:t> </a:t>
            </a:r>
            <a:r>
              <a:rPr lang="en-US" sz="1600" dirty="0" err="1">
                <a:solidFill>
                  <a:schemeClr val="tx1"/>
                </a:solidFill>
                <a:latin typeface="Times New Roman" panose="02020603050405020304" pitchFamily="18" charset="0"/>
                <a:cs typeface="Times New Roman" panose="02020603050405020304" pitchFamily="18" charset="0"/>
              </a:rPr>
              <a:t>ta’minlash</a:t>
            </a:r>
            <a:r>
              <a:rPr lang="en-US" sz="1600" dirty="0">
                <a:solidFill>
                  <a:schemeClr val="tx1"/>
                </a:solidFill>
                <a:latin typeface="Times New Roman" panose="02020603050405020304" pitchFamily="18" charset="0"/>
                <a:cs typeface="Times New Roman" panose="02020603050405020304" pitchFamily="18" charset="0"/>
              </a:rPr>
              <a:t>;</a:t>
            </a:r>
            <a:endParaRPr lang="ru-RU" sz="1600" dirty="0">
              <a:solidFill>
                <a:schemeClr val="tx1"/>
              </a:solidFill>
              <a:latin typeface="Times New Roman" panose="02020603050405020304" pitchFamily="18" charset="0"/>
              <a:cs typeface="Times New Roman" panose="02020603050405020304" pitchFamily="18" charset="0"/>
            </a:endParaRPr>
          </a:p>
        </p:txBody>
      </p:sp>
      <p:sp>
        <p:nvSpPr>
          <p:cNvPr id="6" name="Блок-схема: процесс 5"/>
          <p:cNvSpPr/>
          <p:nvPr/>
        </p:nvSpPr>
        <p:spPr>
          <a:xfrm>
            <a:off x="933194" y="3933173"/>
            <a:ext cx="2567835" cy="2076188"/>
          </a:xfrm>
          <a:prstGeom prst="flowChartProcess">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Times New Roman" panose="02020603050405020304" pitchFamily="18" charset="0"/>
                <a:cs typeface="Times New Roman" panose="02020603050405020304" pitchFamily="18" charset="0"/>
              </a:rPr>
              <a:t>•</a:t>
            </a:r>
            <a:r>
              <a:rPr lang="en-US" sz="1400" dirty="0" err="1">
                <a:solidFill>
                  <a:schemeClr val="tx1"/>
                </a:solidFill>
                <a:latin typeface="Times New Roman" panose="02020603050405020304" pitchFamily="18" charset="0"/>
                <a:cs typeface="Times New Roman" panose="02020603050405020304" pitchFamily="18" charset="0"/>
              </a:rPr>
              <a:t>shaxsning</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takomillashib</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borishi</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va</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rivojlanishiga</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mutaxassislar</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ijtimoiy</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xodimlarning</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ularning</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mijozlarini</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va</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mijozlarning</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ijtimoiy</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muhitini</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umuman</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jamiyatning</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ma’naviyat</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darajasini</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oshirishga</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imkoniyat</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yaratish</a:t>
            </a:r>
            <a:r>
              <a:rPr lang="en-US" dirty="0"/>
              <a:t>;</a:t>
            </a:r>
            <a:endParaRPr lang="ru-RU" dirty="0"/>
          </a:p>
        </p:txBody>
      </p:sp>
      <p:sp>
        <p:nvSpPr>
          <p:cNvPr id="7" name="Блок-схема: процесс 6"/>
          <p:cNvSpPr/>
          <p:nvPr/>
        </p:nvSpPr>
        <p:spPr>
          <a:xfrm>
            <a:off x="7467085" y="3645072"/>
            <a:ext cx="1903956" cy="1741118"/>
          </a:xfrm>
          <a:prstGeom prst="flowChartProcess">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Times New Roman" panose="02020603050405020304" pitchFamily="18" charset="0"/>
                <a:cs typeface="Times New Roman" panose="02020603050405020304" pitchFamily="18" charset="0"/>
              </a:rPr>
              <a:t>•</a:t>
            </a:r>
            <a:r>
              <a:rPr lang="en-US" sz="1400" dirty="0" err="1">
                <a:solidFill>
                  <a:schemeClr val="tx1"/>
                </a:solidFill>
                <a:latin typeface="Times New Roman" panose="02020603050405020304" pitchFamily="18" charset="0"/>
                <a:cs typeface="Times New Roman" panose="02020603050405020304" pitchFamily="18" charset="0"/>
              </a:rPr>
              <a:t>kasbiy</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axloqiy</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tizim</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doirasida</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qo’yilgan</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vazifalarni</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hal</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etish</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uchun</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harakatlarning</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muayyan</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erkinligini</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ta’minlash</a:t>
            </a:r>
            <a:r>
              <a:rPr lang="en-US" sz="1400" dirty="0">
                <a:solidFill>
                  <a:schemeClr val="tx1"/>
                </a:solidFill>
                <a:latin typeface="Times New Roman" panose="02020603050405020304" pitchFamily="18" charset="0"/>
                <a:cs typeface="Times New Roman" panose="02020603050405020304" pitchFamily="18" charset="0"/>
              </a:rPr>
              <a:t>; </a:t>
            </a:r>
            <a:endParaRPr lang="ru-RU" sz="1400" dirty="0">
              <a:solidFill>
                <a:schemeClr val="tx1"/>
              </a:solidFill>
              <a:latin typeface="Times New Roman" panose="02020603050405020304" pitchFamily="18" charset="0"/>
              <a:cs typeface="Times New Roman" panose="02020603050405020304" pitchFamily="18" charset="0"/>
            </a:endParaRPr>
          </a:p>
        </p:txBody>
      </p:sp>
      <p:sp>
        <p:nvSpPr>
          <p:cNvPr id="8" name="Блок-схема: процесс 7"/>
          <p:cNvSpPr/>
          <p:nvPr/>
        </p:nvSpPr>
        <p:spPr>
          <a:xfrm>
            <a:off x="9832939" y="3031296"/>
            <a:ext cx="1866372" cy="1227551"/>
          </a:xfrm>
          <a:prstGeom prst="flowChartProcess">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Times New Roman" panose="02020603050405020304" pitchFamily="18" charset="0"/>
                <a:cs typeface="Times New Roman" panose="02020603050405020304" pitchFamily="18" charset="0"/>
              </a:rPr>
              <a:t>•</a:t>
            </a:r>
            <a:r>
              <a:rPr lang="en-US" dirty="0" err="1">
                <a:solidFill>
                  <a:schemeClr val="tx1"/>
                </a:solidFill>
                <a:latin typeface="Times New Roman" panose="02020603050405020304" pitchFamily="18" charset="0"/>
                <a:cs typeface="Times New Roman" panose="02020603050405020304" pitchFamily="18" charset="0"/>
              </a:rPr>
              <a:t>kasbning</a:t>
            </a:r>
            <a:r>
              <a:rPr lang="en-US" dirty="0">
                <a:solidFill>
                  <a:schemeClr val="tx1"/>
                </a:solidFill>
                <a:latin typeface="Times New Roman" panose="02020603050405020304" pitchFamily="18" charset="0"/>
                <a:cs typeface="Times New Roman" panose="02020603050405020304" pitchFamily="18" charset="0"/>
              </a:rPr>
              <a:t> </a:t>
            </a:r>
            <a:r>
              <a:rPr lang="en-US" dirty="0" err="1">
                <a:solidFill>
                  <a:schemeClr val="tx1"/>
                </a:solidFill>
                <a:latin typeface="Times New Roman" panose="02020603050405020304" pitchFamily="18" charset="0"/>
                <a:cs typeface="Times New Roman" panose="02020603050405020304" pitchFamily="18" charset="0"/>
              </a:rPr>
              <a:t>axloqiy</a:t>
            </a:r>
            <a:r>
              <a:rPr lang="en-US" dirty="0">
                <a:solidFill>
                  <a:schemeClr val="tx1"/>
                </a:solidFill>
                <a:latin typeface="Times New Roman" panose="02020603050405020304" pitchFamily="18" charset="0"/>
                <a:cs typeface="Times New Roman" panose="02020603050405020304" pitchFamily="18" charset="0"/>
              </a:rPr>
              <a:t> </a:t>
            </a:r>
            <a:r>
              <a:rPr lang="en-US" dirty="0" err="1">
                <a:solidFill>
                  <a:schemeClr val="tx1"/>
                </a:solidFill>
                <a:latin typeface="Times New Roman" panose="02020603050405020304" pitchFamily="18" charset="0"/>
                <a:cs typeface="Times New Roman" panose="02020603050405020304" pitchFamily="18" charset="0"/>
              </a:rPr>
              <a:t>sofligi</a:t>
            </a:r>
            <a:r>
              <a:rPr lang="en-US" dirty="0">
                <a:solidFill>
                  <a:schemeClr val="tx1"/>
                </a:solidFill>
                <a:latin typeface="Times New Roman" panose="02020603050405020304" pitchFamily="18" charset="0"/>
                <a:cs typeface="Times New Roman" panose="02020603050405020304" pitchFamily="18" charset="0"/>
              </a:rPr>
              <a:t> </a:t>
            </a:r>
            <a:r>
              <a:rPr lang="en-US" dirty="0" err="1">
                <a:solidFill>
                  <a:schemeClr val="tx1"/>
                </a:solidFill>
                <a:latin typeface="Times New Roman" panose="02020603050405020304" pitchFamily="18" charset="0"/>
                <a:cs typeface="Times New Roman" panose="02020603050405020304" pitchFamily="18" charset="0"/>
              </a:rPr>
              <a:t>kafolatlarini</a:t>
            </a:r>
            <a:r>
              <a:rPr lang="en-US" dirty="0">
                <a:solidFill>
                  <a:schemeClr val="tx1"/>
                </a:solidFill>
                <a:latin typeface="Times New Roman" panose="02020603050405020304" pitchFamily="18" charset="0"/>
                <a:cs typeface="Times New Roman" panose="02020603050405020304" pitchFamily="18" charset="0"/>
              </a:rPr>
              <a:t> </a:t>
            </a:r>
            <a:r>
              <a:rPr lang="en-US" dirty="0" err="1">
                <a:solidFill>
                  <a:schemeClr val="tx1"/>
                </a:solidFill>
                <a:latin typeface="Times New Roman" panose="02020603050405020304" pitchFamily="18" charset="0"/>
                <a:cs typeface="Times New Roman" panose="02020603050405020304" pitchFamily="18" charset="0"/>
              </a:rPr>
              <a:t>ta’minlash</a:t>
            </a:r>
            <a:r>
              <a:rPr lang="en-US" dirty="0">
                <a:solidFill>
                  <a:schemeClr val="tx1"/>
                </a:solidFill>
                <a:latin typeface="Times New Roman" panose="02020603050405020304" pitchFamily="18" charset="0"/>
                <a:cs typeface="Times New Roman" panose="02020603050405020304" pitchFamily="18" charset="0"/>
              </a:rPr>
              <a:t>.</a:t>
            </a:r>
            <a:endParaRPr lang="ru-RU" dirty="0">
              <a:solidFill>
                <a:schemeClr val="tx1"/>
              </a:solidFill>
              <a:latin typeface="Times New Roman" panose="02020603050405020304" pitchFamily="18" charset="0"/>
              <a:cs typeface="Times New Roman" panose="02020603050405020304" pitchFamily="18" charset="0"/>
            </a:endParaRPr>
          </a:p>
        </p:txBody>
      </p:sp>
      <p:sp>
        <p:nvSpPr>
          <p:cNvPr id="9" name="Блок-схема: процесс 8"/>
          <p:cNvSpPr/>
          <p:nvPr/>
        </p:nvSpPr>
        <p:spPr>
          <a:xfrm>
            <a:off x="4618980" y="851769"/>
            <a:ext cx="2386207" cy="1578279"/>
          </a:xfrm>
          <a:prstGeom prst="flowChartProcess">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Times New Roman" panose="02020603050405020304" pitchFamily="18" charset="0"/>
                <a:cs typeface="Times New Roman" panose="02020603050405020304" pitchFamily="18" charset="0"/>
              </a:rPr>
              <a:t>•</a:t>
            </a:r>
            <a:r>
              <a:rPr lang="en-US" dirty="0" err="1">
                <a:solidFill>
                  <a:schemeClr val="tx1"/>
                </a:solidFill>
                <a:latin typeface="Times New Roman" panose="02020603050405020304" pitchFamily="18" charset="0"/>
                <a:cs typeface="Times New Roman" panose="02020603050405020304" pitchFamily="18" charset="0"/>
              </a:rPr>
              <a:t>jamiyatda</a:t>
            </a:r>
            <a:r>
              <a:rPr lang="en-US" dirty="0">
                <a:solidFill>
                  <a:schemeClr val="tx1"/>
                </a:solidFill>
                <a:latin typeface="Times New Roman" panose="02020603050405020304" pitchFamily="18" charset="0"/>
                <a:cs typeface="Times New Roman" panose="02020603050405020304" pitchFamily="18" charset="0"/>
              </a:rPr>
              <a:t> professional </a:t>
            </a:r>
            <a:r>
              <a:rPr lang="en-US" dirty="0" err="1">
                <a:solidFill>
                  <a:schemeClr val="tx1"/>
                </a:solidFill>
                <a:latin typeface="Times New Roman" panose="02020603050405020304" pitchFamily="18" charset="0"/>
                <a:cs typeface="Times New Roman" panose="02020603050405020304" pitchFamily="18" charset="0"/>
              </a:rPr>
              <a:t>ijtimoiy</a:t>
            </a:r>
            <a:r>
              <a:rPr lang="en-US" dirty="0">
                <a:solidFill>
                  <a:schemeClr val="tx1"/>
                </a:solidFill>
                <a:latin typeface="Times New Roman" panose="02020603050405020304" pitchFamily="18" charset="0"/>
                <a:cs typeface="Times New Roman" panose="02020603050405020304" pitchFamily="18" charset="0"/>
              </a:rPr>
              <a:t> </a:t>
            </a:r>
            <a:r>
              <a:rPr lang="en-US" dirty="0" err="1">
                <a:solidFill>
                  <a:schemeClr val="tx1"/>
                </a:solidFill>
                <a:latin typeface="Times New Roman" panose="02020603050405020304" pitchFamily="18" charset="0"/>
                <a:cs typeface="Times New Roman" panose="02020603050405020304" pitchFamily="18" charset="0"/>
              </a:rPr>
              <a:t>ishning</a:t>
            </a:r>
            <a:r>
              <a:rPr lang="en-US" dirty="0">
                <a:solidFill>
                  <a:schemeClr val="tx1"/>
                </a:solidFill>
                <a:latin typeface="Times New Roman" panose="02020603050405020304" pitchFamily="18" charset="0"/>
                <a:cs typeface="Times New Roman" panose="02020603050405020304" pitchFamily="18" charset="0"/>
              </a:rPr>
              <a:t> </a:t>
            </a:r>
            <a:r>
              <a:rPr lang="en-US" dirty="0" err="1">
                <a:solidFill>
                  <a:schemeClr val="tx1"/>
                </a:solidFill>
                <a:latin typeface="Times New Roman" panose="02020603050405020304" pitchFamily="18" charset="0"/>
                <a:cs typeface="Times New Roman" panose="02020603050405020304" pitchFamily="18" charset="0"/>
              </a:rPr>
              <a:t>axloqiy</a:t>
            </a:r>
            <a:r>
              <a:rPr lang="en-US" dirty="0">
                <a:solidFill>
                  <a:schemeClr val="tx1"/>
                </a:solidFill>
                <a:latin typeface="Times New Roman" panose="02020603050405020304" pitchFamily="18" charset="0"/>
                <a:cs typeface="Times New Roman" panose="02020603050405020304" pitchFamily="18" charset="0"/>
              </a:rPr>
              <a:t> </a:t>
            </a:r>
            <a:r>
              <a:rPr lang="en-US" dirty="0" err="1">
                <a:solidFill>
                  <a:schemeClr val="tx1"/>
                </a:solidFill>
                <a:latin typeface="Times New Roman" panose="02020603050405020304" pitchFamily="18" charset="0"/>
                <a:cs typeface="Times New Roman" panose="02020603050405020304" pitchFamily="18" charset="0"/>
              </a:rPr>
              <a:t>nufuzini</a:t>
            </a:r>
            <a:r>
              <a:rPr lang="en-US" dirty="0">
                <a:solidFill>
                  <a:schemeClr val="tx1"/>
                </a:solidFill>
                <a:latin typeface="Times New Roman" panose="02020603050405020304" pitchFamily="18" charset="0"/>
                <a:cs typeface="Times New Roman" panose="02020603050405020304" pitchFamily="18" charset="0"/>
              </a:rPr>
              <a:t> </a:t>
            </a:r>
            <a:r>
              <a:rPr lang="en-US" dirty="0" err="1">
                <a:solidFill>
                  <a:schemeClr val="tx1"/>
                </a:solidFill>
                <a:latin typeface="Times New Roman" panose="02020603050405020304" pitchFamily="18" charset="0"/>
                <a:cs typeface="Times New Roman" panose="02020603050405020304" pitchFamily="18" charset="0"/>
              </a:rPr>
              <a:t>oshirishga</a:t>
            </a:r>
            <a:r>
              <a:rPr lang="en-US" dirty="0">
                <a:solidFill>
                  <a:schemeClr val="tx1"/>
                </a:solidFill>
                <a:latin typeface="Times New Roman" panose="02020603050405020304" pitchFamily="18" charset="0"/>
                <a:cs typeface="Times New Roman" panose="02020603050405020304" pitchFamily="18" charset="0"/>
              </a:rPr>
              <a:t> </a:t>
            </a:r>
            <a:r>
              <a:rPr lang="en-US" dirty="0" err="1">
                <a:solidFill>
                  <a:schemeClr val="tx1"/>
                </a:solidFill>
                <a:latin typeface="Times New Roman" panose="02020603050405020304" pitchFamily="18" charset="0"/>
                <a:cs typeface="Times New Roman" panose="02020603050405020304" pitchFamily="18" charset="0"/>
              </a:rPr>
              <a:t>imkoniyat</a:t>
            </a:r>
            <a:r>
              <a:rPr lang="en-US" dirty="0">
                <a:solidFill>
                  <a:schemeClr val="tx1"/>
                </a:solidFill>
                <a:latin typeface="Times New Roman" panose="02020603050405020304" pitchFamily="18" charset="0"/>
                <a:cs typeface="Times New Roman" panose="02020603050405020304" pitchFamily="18" charset="0"/>
              </a:rPr>
              <a:t> </a:t>
            </a:r>
            <a:r>
              <a:rPr lang="en-US" dirty="0" err="1">
                <a:solidFill>
                  <a:schemeClr val="tx1"/>
                </a:solidFill>
                <a:latin typeface="Times New Roman" panose="02020603050405020304" pitchFamily="18" charset="0"/>
                <a:cs typeface="Times New Roman" panose="02020603050405020304" pitchFamily="18" charset="0"/>
              </a:rPr>
              <a:t>yaratish</a:t>
            </a:r>
            <a:r>
              <a:rPr lang="en-US" dirty="0">
                <a:solidFill>
                  <a:schemeClr val="tx1"/>
                </a:solidFill>
                <a:latin typeface="Times New Roman" panose="02020603050405020304" pitchFamily="18" charset="0"/>
                <a:cs typeface="Times New Roman" panose="02020603050405020304" pitchFamily="18" charset="0"/>
              </a:rPr>
              <a:t>;</a:t>
            </a:r>
            <a:endParaRPr lang="ru-RU"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395420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кругленный прямоугольник 1"/>
          <p:cNvSpPr/>
          <p:nvPr/>
        </p:nvSpPr>
        <p:spPr>
          <a:xfrm>
            <a:off x="2254684" y="563671"/>
            <a:ext cx="8079289" cy="268057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000" dirty="0" err="1">
                <a:latin typeface="Times New Roman" panose="02020603050405020304" pitchFamily="18" charset="0"/>
                <a:cs typeface="Times New Roman" panose="02020603050405020304" pitchFamily="18" charset="0"/>
              </a:rPr>
              <a:t>Mamlakatimiz</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ijtimoiy</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xodimlari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o'zlarining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ijtimoiy</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ish</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kasbiy</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faoliyatning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o'ziga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xos</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turi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sifatidagi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tasavvurlarini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shakllantirgan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holda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xorijiy</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mamlakatlarning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nafaqat</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mijozlarning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turli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toifalariga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yordam</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ko'rsatishning</a:t>
            </a:r>
            <a:r>
              <a:rPr lang="en-US" sz="2000"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aprobatsiya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qilingan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sxemalari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bilan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balki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ularning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faoliyatini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tartibga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soluvchi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tegishli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axloqiy</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an'analar</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va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standartlari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bilan</a:t>
            </a:r>
            <a:r>
              <a:rPr lang="en-US" sz="2000" dirty="0">
                <a:latin typeface="Times New Roman" panose="02020603050405020304" pitchFamily="18" charset="0"/>
                <a:cs typeface="Times New Roman" panose="02020603050405020304" pitchFamily="18" charset="0"/>
              </a:rPr>
              <a:t> ham </a:t>
            </a:r>
            <a:r>
              <a:rPr lang="en-US" sz="2000" dirty="0" err="1">
                <a:latin typeface="Times New Roman" panose="02020603050405020304" pitchFamily="18" charset="0"/>
                <a:cs typeface="Times New Roman" panose="02020603050405020304" pitchFamily="18" charset="0"/>
              </a:rPr>
              <a:t>tanishish</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imkoniyatiga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ega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boʻladilar</a:t>
            </a:r>
            <a:r>
              <a:rPr lang="en-US" sz="2000" dirty="0">
                <a:latin typeface="Times New Roman" panose="02020603050405020304" pitchFamily="18" charset="0"/>
                <a:cs typeface="Times New Roman" panose="02020603050405020304" pitchFamily="18" charset="0"/>
              </a:rPr>
              <a:t>. </a:t>
            </a:r>
            <a:endParaRPr lang="ru-RU" sz="2000" dirty="0">
              <a:latin typeface="Times New Roman" panose="02020603050405020304" pitchFamily="18" charset="0"/>
              <a:cs typeface="Times New Roman" panose="02020603050405020304" pitchFamily="18" charset="0"/>
            </a:endParaRPr>
          </a:p>
        </p:txBody>
      </p:sp>
      <p:sp>
        <p:nvSpPr>
          <p:cNvPr id="3" name="Скругленный прямоугольник 2"/>
          <p:cNvSpPr/>
          <p:nvPr/>
        </p:nvSpPr>
        <p:spPr>
          <a:xfrm>
            <a:off x="1346547" y="3457184"/>
            <a:ext cx="9895562" cy="273067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000" b="1" dirty="0" err="1">
                <a:latin typeface="Times New Roman" panose="02020603050405020304" pitchFamily="18" charset="0"/>
                <a:cs typeface="Times New Roman" panose="02020603050405020304" pitchFamily="18" charset="0"/>
              </a:rPr>
              <a:t>Aprobatsiya</a:t>
            </a:r>
            <a:r>
              <a:rPr lang="en-US" sz="2000" b="1"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(lot. </a:t>
            </a:r>
            <a:r>
              <a:rPr lang="en-US" sz="2000" dirty="0" err="1">
                <a:latin typeface="Times New Roman" panose="02020603050405020304" pitchFamily="18" charset="0"/>
                <a:cs typeface="Times New Roman" panose="02020603050405020304" pitchFamily="18" charset="0"/>
              </a:rPr>
              <a:t>approbatio</a:t>
            </a:r>
            <a:r>
              <a:rPr lang="en-US" sz="2000" dirty="0">
                <a:latin typeface="Times New Roman" panose="02020603050405020304" pitchFamily="18" charset="0"/>
                <a:cs typeface="Times New Roman" panose="02020603050405020304" pitchFamily="18" charset="0"/>
              </a:rPr>
              <a:t> — </a:t>
            </a:r>
            <a:r>
              <a:rPr lang="en-US" sz="2000" dirty="0" err="1">
                <a:latin typeface="Times New Roman" panose="02020603050405020304" pitchFamily="18" charset="0"/>
                <a:cs typeface="Times New Roman" panose="02020603050405020304" pitchFamily="18" charset="0"/>
              </a:rPr>
              <a:t>tasdiqlash</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maʼqullash</a:t>
            </a:r>
            <a:r>
              <a:rPr lang="en-US" sz="2000" dirty="0">
                <a:latin typeface="Times New Roman" panose="02020603050405020304" pitchFamily="18" charset="0"/>
                <a:cs typeface="Times New Roman" panose="02020603050405020304" pitchFamily="18" charset="0"/>
              </a:rPr>
              <a:t>) — 1) </a:t>
            </a:r>
            <a:r>
              <a:rPr lang="en-US" sz="2000" dirty="0" err="1">
                <a:latin typeface="Times New Roman" panose="02020603050405020304" pitchFamily="18" charset="0"/>
                <a:cs typeface="Times New Roman" panose="02020603050405020304" pitchFamily="18" charset="0"/>
              </a:rPr>
              <a:t>tahlil</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qilish</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va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tekshirish</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asosida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rasmiy</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ravishda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maʼqullash</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tasdiqlash</a:t>
            </a:r>
            <a:r>
              <a:rPr lang="en-US" sz="2000" dirty="0">
                <a:latin typeface="Times New Roman" panose="02020603050405020304" pitchFamily="18" charset="0"/>
                <a:cs typeface="Times New Roman" panose="02020603050405020304" pitchFamily="18" charset="0"/>
              </a:rPr>
              <a:t>; mas, </a:t>
            </a:r>
            <a:r>
              <a:rPr lang="en-US" sz="2000" dirty="0" err="1">
                <a:latin typeface="Times New Roman" panose="02020603050405020304" pitchFamily="18" charset="0"/>
                <a:cs typeface="Times New Roman" panose="02020603050405020304" pitchFamily="18" charset="0"/>
              </a:rPr>
              <a:t>ilmiy</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asarni</a:t>
            </a:r>
            <a:r>
              <a:rPr lang="en-US" sz="2000" dirty="0">
                <a:latin typeface="Times New Roman" panose="02020603050405020304" pitchFamily="18" charset="0"/>
                <a:cs typeface="Times New Roman" panose="02020603050405020304" pitchFamily="18" charset="0"/>
              </a:rPr>
              <a:t> A. </a:t>
            </a:r>
            <a:r>
              <a:rPr lang="en-US" sz="2000" dirty="0" err="1">
                <a:latin typeface="Times New Roman" panose="02020603050405020304" pitchFamily="18" charset="0"/>
                <a:cs typeface="Times New Roman" panose="02020603050405020304" pitchFamily="18" charset="0"/>
              </a:rPr>
              <a:t>qilish</a:t>
            </a:r>
            <a:r>
              <a:rPr lang="en-US" sz="2000" dirty="0">
                <a:latin typeface="Times New Roman" panose="02020603050405020304" pitchFamily="18" charset="0"/>
                <a:cs typeface="Times New Roman" panose="02020603050405020304" pitchFamily="18" charset="0"/>
              </a:rPr>
              <a:t>; 2) </a:t>
            </a:r>
            <a:r>
              <a:rPr lang="en-US" sz="2000" dirty="0" err="1">
                <a:latin typeface="Times New Roman" panose="02020603050405020304" pitchFamily="18" charset="0"/>
                <a:cs typeface="Times New Roman" panose="02020603050405020304" pitchFamily="18" charset="0"/>
              </a:rPr>
              <a:t>ekin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navining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haqiqiyligini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nav</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sifatlarini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aniqlash</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hamda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urugʻchilik</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qoidalariga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rioya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etilishini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nazorat</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qilish</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maqsadlarida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tekshirish</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Oʻzbekistonda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nav</a:t>
            </a:r>
            <a:r>
              <a:rPr lang="en-US" sz="2000" dirty="0">
                <a:latin typeface="Times New Roman" panose="02020603050405020304" pitchFamily="18" charset="0"/>
                <a:cs typeface="Times New Roman" panose="02020603050405020304" pitchFamily="18" charset="0"/>
              </a:rPr>
              <a:t> A.si </a:t>
            </a:r>
            <a:r>
              <a:rPr lang="en-US" sz="2000" dirty="0" err="1">
                <a:latin typeface="Times New Roman" panose="02020603050405020304" pitchFamily="18" charset="0"/>
                <a:cs typeface="Times New Roman" panose="02020603050405020304" pitchFamily="18" charset="0"/>
              </a:rPr>
              <a:t>ishlari</a:t>
            </a:r>
            <a:r>
              <a:rPr lang="en-US" sz="2000" dirty="0">
                <a:latin typeface="Times New Roman" panose="02020603050405020304" pitchFamily="18" charset="0"/>
                <a:cs typeface="Times New Roman" panose="02020603050405020304" pitchFamily="18" charset="0"/>
              </a:rPr>
              <a:t> 1925-yildan </a:t>
            </a:r>
            <a:r>
              <a:rPr lang="en-US" sz="2000" dirty="0" err="1">
                <a:latin typeface="Times New Roman" panose="02020603050405020304" pitchFamily="18" charset="0"/>
                <a:cs typeface="Times New Roman" panose="02020603050405020304" pitchFamily="18" charset="0"/>
              </a:rPr>
              <a:t>boshlangan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qarang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Dala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aprobatsiyasi</a:t>
            </a:r>
            <a:r>
              <a:rPr lang="en-US" sz="2000" dirty="0">
                <a:latin typeface="Times New Roman" panose="02020603050405020304" pitchFamily="18" charset="0"/>
                <a:cs typeface="Times New Roman" panose="02020603050405020304" pitchFamily="18" charset="0"/>
              </a:rPr>
              <a:t>); 3) </a:t>
            </a:r>
            <a:r>
              <a:rPr lang="en-US" sz="2000" dirty="0" err="1">
                <a:latin typeface="Times New Roman" panose="02020603050405020304" pitchFamily="18" charset="0"/>
                <a:cs typeface="Times New Roman" panose="02020603050405020304" pitchFamily="18" charset="0"/>
              </a:rPr>
              <a:t>chorvachilikda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bir</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turdagi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hayvonlar</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podasining</a:t>
            </a:r>
            <a:r>
              <a:rPr lang="en-US" sz="2000" dirty="0">
                <a:latin typeface="Times New Roman" panose="02020603050405020304" pitchFamily="18" charset="0"/>
                <a:cs typeface="Times New Roman" panose="02020603050405020304" pitchFamily="18" charset="0"/>
              </a:rPr>
              <a:t> zot </a:t>
            </a:r>
            <a:r>
              <a:rPr lang="en-US" sz="2000" dirty="0" err="1">
                <a:latin typeface="Times New Roman" panose="02020603050405020304" pitchFamily="18" charset="0"/>
                <a:cs typeface="Times New Roman" panose="02020603050405020304" pitchFamily="18" charset="0"/>
              </a:rPr>
              <a:t>belgilariga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muvofiqligini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aniqlash</a:t>
            </a:r>
            <a:r>
              <a:rPr lang="en-US" sz="2000" dirty="0">
                <a:latin typeface="Times New Roman" panose="02020603050405020304" pitchFamily="18" charset="0"/>
                <a:cs typeface="Times New Roman" panose="02020603050405020304" pitchFamily="18" charset="0"/>
              </a:rPr>
              <a:t>.</a:t>
            </a:r>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578253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03540" y="624109"/>
            <a:ext cx="9407045" cy="2858127"/>
          </a:xfrm>
        </p:spPr>
        <p:txBody>
          <a:bodyPr numCol="1">
            <a:normAutofit fontScale="90000"/>
          </a:bodyPr>
          <a:lstStyle/>
          <a:p>
            <a:pPr algn="just"/>
            <a:r>
              <a:rPr lang="en-US" dirty="0"/>
              <a:t> 	</a:t>
            </a:r>
            <a:r>
              <a:rPr lang="en-US" sz="1800" b="1" dirty="0" err="1">
                <a:solidFill>
                  <a:schemeClr val="accent1"/>
                </a:solidFill>
                <a:latin typeface="Times New Roman" panose="02020603050405020304" pitchFamily="18" charset="0"/>
                <a:cs typeface="Times New Roman" panose="02020603050405020304" pitchFamily="18" charset="0"/>
              </a:rPr>
              <a:t>Ijtimoiy</a:t>
            </a:r>
            <a:r>
              <a:rPr lang="en-US" sz="1800" b="1" dirty="0">
                <a:solidFill>
                  <a:schemeClr val="accent1"/>
                </a:solidFill>
                <a:latin typeface="Times New Roman" panose="02020603050405020304" pitchFamily="18" charset="0"/>
                <a:cs typeface="Times New Roman" panose="02020603050405020304" pitchFamily="18" charset="0"/>
              </a:rPr>
              <a:t> </a:t>
            </a:r>
            <a:r>
              <a:rPr lang="en-US" sz="1800" b="1" dirty="0" err="1">
                <a:solidFill>
                  <a:schemeClr val="accent1"/>
                </a:solidFill>
                <a:latin typeface="Times New Roman" panose="02020603050405020304" pitchFamily="18" charset="0"/>
                <a:cs typeface="Times New Roman" panose="02020603050405020304" pitchFamily="18" charset="0"/>
              </a:rPr>
              <a:t>xodimning</a:t>
            </a:r>
            <a:r>
              <a:rPr lang="en-US" sz="1800" b="1" dirty="0">
                <a:solidFill>
                  <a:schemeClr val="accent1"/>
                </a:solidFill>
                <a:latin typeface="Times New Roman" panose="02020603050405020304" pitchFamily="18" charset="0"/>
                <a:cs typeface="Times New Roman" panose="02020603050405020304" pitchFamily="18" charset="0"/>
              </a:rPr>
              <a:t> </a:t>
            </a:r>
            <a:r>
              <a:rPr lang="en-US" sz="1800" b="1" dirty="0" err="1">
                <a:solidFill>
                  <a:schemeClr val="accent1"/>
                </a:solidFill>
                <a:latin typeface="Times New Roman" panose="02020603050405020304" pitchFamily="18" charset="0"/>
                <a:cs typeface="Times New Roman" panose="02020603050405020304" pitchFamily="18" charset="0"/>
              </a:rPr>
              <a:t>axloqiy</a:t>
            </a:r>
            <a:r>
              <a:rPr lang="en-US" sz="1800" b="1" dirty="0">
                <a:solidFill>
                  <a:schemeClr val="accent1"/>
                </a:solidFill>
                <a:latin typeface="Times New Roman" panose="02020603050405020304" pitchFamily="18" charset="0"/>
                <a:cs typeface="Times New Roman" panose="02020603050405020304" pitchFamily="18" charset="0"/>
              </a:rPr>
              <a:t> </a:t>
            </a:r>
            <a:r>
              <a:rPr lang="en-US" sz="1800" b="1" dirty="0" err="1">
                <a:solidFill>
                  <a:schemeClr val="accent1"/>
                </a:solidFill>
                <a:latin typeface="Times New Roman" panose="02020603050405020304" pitchFamily="18" charset="0"/>
                <a:cs typeface="Times New Roman" panose="02020603050405020304" pitchFamily="18" charset="0"/>
              </a:rPr>
              <a:t>kodeksi</a:t>
            </a:r>
            <a:r>
              <a:rPr lang="en-US" sz="1800" b="1" dirty="0">
                <a:solidFill>
                  <a:schemeClr val="accent1"/>
                </a:solidFill>
                <a:latin typeface="Times New Roman" panose="02020603050405020304" pitchFamily="18" charset="0"/>
                <a:cs typeface="Times New Roman" panose="02020603050405020304" pitchFamily="18" charset="0"/>
              </a:rPr>
              <a:t> </a:t>
            </a:r>
            <a:r>
              <a:rPr lang="en-US" sz="1800" b="1" dirty="0" err="1">
                <a:solidFill>
                  <a:schemeClr val="accent1"/>
                </a:solidFill>
                <a:latin typeface="Times New Roman" panose="02020603050405020304" pitchFamily="18" charset="0"/>
                <a:cs typeface="Times New Roman" panose="02020603050405020304" pitchFamily="18" charset="0"/>
              </a:rPr>
              <a:t>vazifalari</a:t>
            </a:r>
            <a:r>
              <a:rPr lang="en-US" sz="1800" b="1" dirty="0">
                <a:latin typeface="Times New Roman" panose="02020603050405020304" pitchFamily="18" charset="0"/>
                <a:cs typeface="Times New Roman" panose="02020603050405020304" pitchFamily="18" charset="0"/>
              </a:rPr>
              <a:t>.</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Ijtimoiy</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xodimning</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axloqiy</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kodeksining</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asosiy</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vazifalari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quyidagilardan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iborat</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faoliyatning</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kasbga</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oid</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munosib</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axloqiy</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tartiblarini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ta’minlash</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kasbiy</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faoliyatning</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yagona</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axloqiy-ma’naviy</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asosini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yaratish</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mutaxassisning</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kasbiy</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layoqatliligini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aniqlash</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uchun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mezon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bo’lib</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xizmat</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qilishi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mutaxassislarning</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xulqini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ularga</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qo’yilgan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yagona</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axloqiy</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talablar</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asosida</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unifikatsiya</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qilish</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harakatlarning</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bir</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tomonga</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yo’nal</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tirilganligini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qadriyatlarning</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muayyan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umumiy</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tizimi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asosida</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ta’minlash</a:t>
            </a:r>
            <a:r>
              <a:rPr lang="en-US" sz="1800" dirty="0">
                <a:latin typeface="Times New Roman" panose="02020603050405020304" pitchFamily="18" charset="0"/>
                <a:cs typeface="Times New Roman" panose="02020603050405020304" pitchFamily="18" charset="0"/>
              </a:rPr>
              <a:t>;</a:t>
            </a:r>
            <a:br>
              <a:rPr lang="en-US" sz="1800" dirty="0">
                <a:latin typeface="Times New Roman" panose="02020603050405020304" pitchFamily="18" charset="0"/>
                <a:cs typeface="Times New Roman" panose="02020603050405020304" pitchFamily="18" charset="0"/>
              </a:rPr>
            </a:b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ijtimoiy</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xodimlarga</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qo’yilgan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vazifalarni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hal</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etish</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maqsadida</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axloqiy</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me’yorlar</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va</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prinsiplar</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doirasida</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muayyan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erkinliklarni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taqdim</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qilish</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ijtimoiy</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xodimlar</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ularning</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mijozlarining</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va</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ijtimoiy</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muhiti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umuman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jamiyatning</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ma’naviyat</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darajasini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oshirishga</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imkoniyat</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yaratish</a:t>
            </a:r>
            <a:r>
              <a:rPr lang="en-US" sz="1800" dirty="0">
                <a:latin typeface="Times New Roman" panose="02020603050405020304" pitchFamily="18" charset="0"/>
                <a:cs typeface="Times New Roman" panose="02020603050405020304" pitchFamily="18" charset="0"/>
              </a:rPr>
              <a:t>;</a:t>
            </a:r>
            <a:br>
              <a:rPr lang="en-US" sz="1800" dirty="0">
                <a:latin typeface="Times New Roman" panose="02020603050405020304" pitchFamily="18" charset="0"/>
                <a:cs typeface="Times New Roman" panose="02020603050405020304" pitchFamily="18" charset="0"/>
              </a:rPr>
            </a:br>
            <a:r>
              <a:rPr lang="en-US" sz="1800" dirty="0">
                <a:latin typeface="Times New Roman" panose="02020603050405020304" pitchFamily="18" charset="0"/>
                <a:cs typeface="Times New Roman" panose="02020603050405020304" pitchFamily="18" charset="0"/>
              </a:rPr>
              <a:t>	. </a:t>
            </a:r>
            <a:r>
              <a:rPr lang="en-US" sz="1800" dirty="0" err="1">
                <a:latin typeface="Times New Roman" panose="02020603050405020304" pitchFamily="18" charset="0"/>
                <a:cs typeface="Times New Roman" panose="02020603050405020304" pitchFamily="18" charset="0"/>
              </a:rPr>
              <a:t>Ijtimoiy</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xodim</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axloqiy</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kodeksi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vazifalarining</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bayon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qilingan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ro’yxatida</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ijtimoiy</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xodimga</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tegishli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boʻlgan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vazifalar</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keltirib</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o’tilgan</a:t>
            </a:r>
            <a:r>
              <a:rPr lang="en-US" sz="1800" dirty="0">
                <a:latin typeface="Times New Roman" panose="02020603050405020304" pitchFamily="18" charset="0"/>
                <a:cs typeface="Times New Roman" panose="02020603050405020304" pitchFamily="18" charset="0"/>
              </a:rPr>
              <a:t>.</a:t>
            </a:r>
            <a:br>
              <a:rPr lang="en-US" sz="1800" dirty="0">
                <a:latin typeface="Times New Roman" panose="02020603050405020304" pitchFamily="18" charset="0"/>
                <a:cs typeface="Times New Roman" panose="02020603050405020304" pitchFamily="18" charset="0"/>
              </a:rPr>
            </a:br>
            <a:endParaRPr lang="ru-RU" sz="1800" dirty="0">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a:blip r:embed="rId2"/>
          <a:stretch>
            <a:fillRect/>
          </a:stretch>
        </p:blipFill>
        <p:spPr>
          <a:xfrm>
            <a:off x="1703540" y="3640667"/>
            <a:ext cx="9407045" cy="2827866"/>
          </a:xfrm>
          <a:prstGeom prst="rect">
            <a:avLst/>
          </a:prstGeom>
        </p:spPr>
      </p:pic>
    </p:spTree>
    <p:extLst>
      <p:ext uri="{BB962C8B-B14F-4D97-AF65-F5344CB8AC3E}">
        <p14:creationId xmlns:p14="http://schemas.microsoft.com/office/powerpoint/2010/main" val="33821838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16066" y="488516"/>
            <a:ext cx="9788545" cy="1027134"/>
          </a:xfrm>
        </p:spPr>
        <p:txBody>
          <a:bodyPr>
            <a:normAutofit/>
          </a:bodyPr>
          <a:lstStyle/>
          <a:p>
            <a:r>
              <a:rPr lang="en-US" sz="2800" dirty="0">
                <a:solidFill>
                  <a:schemeClr val="accent1"/>
                </a:solidFill>
                <a:effectLst>
                  <a:outerShdw blurRad="38100" dist="38100" dir="2700000" algn="tl">
                    <a:srgbClr val="000000">
                      <a:alpha val="43137"/>
                    </a:srgbClr>
                  </a:outerShdw>
                </a:effectLst>
                <a:latin typeface="Arial Black" panose="020B0A04020102020204" pitchFamily="34" charset="0"/>
              </a:rPr>
              <a:t>2. </a:t>
            </a:r>
            <a:r>
              <a:rPr lang="en-US" sz="2800" dirty="0" err="1">
                <a:solidFill>
                  <a:schemeClr val="accent1"/>
                </a:solidFill>
                <a:effectLst>
                  <a:outerShdw blurRad="38100" dist="38100" dir="2700000" algn="tl">
                    <a:srgbClr val="000000">
                      <a:alpha val="43137"/>
                    </a:srgbClr>
                  </a:outerShdw>
                </a:effectLst>
                <a:latin typeface="Arial Black" panose="020B0A04020102020204" pitchFamily="34" charset="0"/>
              </a:rPr>
              <a:t>Ijtimoiy</a:t>
            </a:r>
            <a:r>
              <a:rPr lang="en-US" sz="2800" dirty="0">
                <a:solidFill>
                  <a:schemeClr val="accent1"/>
                </a:solidFill>
                <a:effectLst>
                  <a:outerShdw blurRad="38100" dist="38100" dir="2700000" algn="tl">
                    <a:srgbClr val="000000">
                      <a:alpha val="43137"/>
                    </a:srgbClr>
                  </a:outerShdw>
                </a:effectLst>
                <a:latin typeface="Arial Black" panose="020B0A04020102020204" pitchFamily="34" charset="0"/>
              </a:rPr>
              <a:t> </a:t>
            </a:r>
            <a:r>
              <a:rPr lang="en-US" sz="2800" dirty="0" err="1">
                <a:solidFill>
                  <a:schemeClr val="accent1"/>
                </a:solidFill>
                <a:effectLst>
                  <a:outerShdw blurRad="38100" dist="38100" dir="2700000" algn="tl">
                    <a:srgbClr val="000000">
                      <a:alpha val="43137"/>
                    </a:srgbClr>
                  </a:outerShdw>
                </a:effectLst>
                <a:latin typeface="Arial Black" panose="020B0A04020102020204" pitchFamily="34" charset="0"/>
              </a:rPr>
              <a:t>xodimning</a:t>
            </a:r>
            <a:r>
              <a:rPr lang="en-US" sz="2800" dirty="0">
                <a:solidFill>
                  <a:schemeClr val="accent1"/>
                </a:solidFill>
                <a:effectLst>
                  <a:outerShdw blurRad="38100" dist="38100" dir="2700000" algn="tl">
                    <a:srgbClr val="000000">
                      <a:alpha val="43137"/>
                    </a:srgbClr>
                  </a:outerShdw>
                </a:effectLst>
                <a:latin typeface="Arial Black" panose="020B0A04020102020204" pitchFamily="34" charset="0"/>
              </a:rPr>
              <a:t> </a:t>
            </a:r>
            <a:r>
              <a:rPr lang="en-US" sz="2800" dirty="0" err="1">
                <a:solidFill>
                  <a:schemeClr val="accent1"/>
                </a:solidFill>
                <a:effectLst>
                  <a:outerShdw blurRad="38100" dist="38100" dir="2700000" algn="tl">
                    <a:srgbClr val="000000">
                      <a:alpha val="43137"/>
                    </a:srgbClr>
                  </a:outerShdw>
                </a:effectLst>
                <a:latin typeface="Arial Black" panose="020B0A04020102020204" pitchFamily="34" charset="0"/>
              </a:rPr>
              <a:t>axloqiy</a:t>
            </a:r>
            <a:r>
              <a:rPr lang="en-US" sz="2800" dirty="0">
                <a:solidFill>
                  <a:schemeClr val="accent1"/>
                </a:solidFill>
                <a:effectLst>
                  <a:outerShdw blurRad="38100" dist="38100" dir="2700000" algn="tl">
                    <a:srgbClr val="000000">
                      <a:alpha val="43137"/>
                    </a:srgbClr>
                  </a:outerShdw>
                </a:effectLst>
                <a:latin typeface="Arial Black" panose="020B0A04020102020204" pitchFamily="34" charset="0"/>
              </a:rPr>
              <a:t> </a:t>
            </a:r>
            <a:r>
              <a:rPr lang="en-US" sz="2800" dirty="0" err="1">
                <a:solidFill>
                  <a:schemeClr val="accent1"/>
                </a:solidFill>
                <a:effectLst>
                  <a:outerShdw blurRad="38100" dist="38100" dir="2700000" algn="tl">
                    <a:srgbClr val="000000">
                      <a:alpha val="43137"/>
                    </a:srgbClr>
                  </a:outerShdw>
                </a:effectLst>
                <a:latin typeface="Arial Black" panose="020B0A04020102020204" pitchFamily="34" charset="0"/>
              </a:rPr>
              <a:t>kodeksi</a:t>
            </a:r>
            <a:endParaRPr lang="ru-RU" sz="2800" dirty="0">
              <a:solidFill>
                <a:schemeClr val="accent1"/>
              </a:solidFill>
              <a:effectLst>
                <a:outerShdw blurRad="38100" dist="38100" dir="2700000" algn="tl">
                  <a:srgbClr val="000000">
                    <a:alpha val="43137"/>
                  </a:srgbClr>
                </a:outerShdw>
              </a:effectLst>
              <a:latin typeface="Arial Black" panose="020B0A04020102020204" pitchFamily="34" charset="0"/>
            </a:endParaRPr>
          </a:p>
        </p:txBody>
      </p:sp>
      <p:sp>
        <p:nvSpPr>
          <p:cNvPr id="3" name="Блок-схема: процесс 2"/>
          <p:cNvSpPr/>
          <p:nvPr/>
        </p:nvSpPr>
        <p:spPr>
          <a:xfrm>
            <a:off x="1102290" y="4359059"/>
            <a:ext cx="4638110" cy="1991638"/>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dirty="0"/>
              <a:t> </a:t>
            </a:r>
            <a:r>
              <a:rPr lang="en-US" sz="1600" dirty="0" err="1">
                <a:latin typeface="Times New Roman" panose="02020603050405020304" pitchFamily="18" charset="0"/>
                <a:cs typeface="Times New Roman" panose="02020603050405020304" pitchFamily="18" charset="0"/>
              </a:rPr>
              <a:t>Ijtimoiy</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xodimning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birinchi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kodeksini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ishlab</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chiqish</a:t>
            </a:r>
            <a:r>
              <a:rPr lang="en-US" sz="1600" dirty="0">
                <a:latin typeface="Times New Roman" panose="02020603050405020304" pitchFamily="18" charset="0"/>
                <a:cs typeface="Times New Roman" panose="02020603050405020304" pitchFamily="18" charset="0"/>
              </a:rPr>
              <a:t> 1915-yilda, </a:t>
            </a:r>
            <a:r>
              <a:rPr lang="en-US" sz="1600" dirty="0" err="1">
                <a:latin typeface="Times New Roman" panose="02020603050405020304" pitchFamily="18" charset="0"/>
                <a:cs typeface="Times New Roman" panose="02020603050405020304" pitchFamily="18" charset="0"/>
              </a:rPr>
              <a:t>Fleksner</a:t>
            </a:r>
            <a:r>
              <a:rPr lang="en-US" sz="1600" dirty="0">
                <a:latin typeface="Times New Roman" panose="02020603050405020304" pitchFamily="18" charset="0"/>
                <a:cs typeface="Times New Roman" panose="02020603050405020304" pitchFamily="18" charset="0"/>
              </a:rPr>
              <a:t> Report </a:t>
            </a:r>
            <a:r>
              <a:rPr lang="en-US" sz="1600" dirty="0" err="1">
                <a:latin typeface="Times New Roman" panose="02020603050405020304" pitchFamily="18" charset="0"/>
                <a:cs typeface="Times New Roman" panose="02020603050405020304" pitchFamily="18" charset="0"/>
              </a:rPr>
              <a:t>ijtimoiy</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ish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o’z</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Kodeksiga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ega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boʻlmaguncha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kasb</a:t>
            </a:r>
            <a:r>
              <a:rPr lang="en-US" sz="1600" dirty="0">
                <a:latin typeface="Times New Roman" panose="02020603050405020304" pitchFamily="18" charset="0"/>
                <a:cs typeface="Times New Roman" panose="02020603050405020304" pitchFamily="18" charset="0"/>
              </a:rPr>
              <a:t> deb </a:t>
            </a:r>
            <a:r>
              <a:rPr lang="en-US" sz="1600" dirty="0" err="1">
                <a:latin typeface="Times New Roman" panose="02020603050405020304" pitchFamily="18" charset="0"/>
                <a:cs typeface="Times New Roman" panose="02020603050405020304" pitchFamily="18" charset="0"/>
              </a:rPr>
              <a:t>nomlanish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huquqiga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ega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bo’lmaydi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degan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masalani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ko’targan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davrdan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boshlangan</a:t>
            </a:r>
            <a:r>
              <a:rPr lang="en-US" sz="1600" dirty="0">
                <a:latin typeface="Times New Roman" panose="02020603050405020304" pitchFamily="18" charset="0"/>
                <a:cs typeface="Times New Roman" panose="02020603050405020304" pitchFamily="18" charset="0"/>
              </a:rPr>
              <a:t>. </a:t>
            </a:r>
            <a:endParaRPr lang="ru-RU" sz="1600" dirty="0">
              <a:latin typeface="Times New Roman" panose="02020603050405020304" pitchFamily="18" charset="0"/>
              <a:cs typeface="Times New Roman" panose="02020603050405020304" pitchFamily="18" charset="0"/>
            </a:endParaRPr>
          </a:p>
        </p:txBody>
      </p:sp>
      <p:sp>
        <p:nvSpPr>
          <p:cNvPr id="4" name="Блок-схема: процесс 3"/>
          <p:cNvSpPr/>
          <p:nvPr/>
        </p:nvSpPr>
        <p:spPr>
          <a:xfrm>
            <a:off x="6214533" y="4359059"/>
            <a:ext cx="4532800" cy="1991637"/>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dirty="0" err="1">
                <a:latin typeface="Times New Roman" panose="02020603050405020304" pitchFamily="18" charset="0"/>
                <a:cs typeface="Times New Roman" panose="02020603050405020304" pitchFamily="18" charset="0"/>
              </a:rPr>
              <a:t>Ijtimoiy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ishda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birinchi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kodeksni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yaratish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imkoniyati</a:t>
            </a:r>
            <a:r>
              <a:rPr lang="en-US" dirty="0">
                <a:latin typeface="Times New Roman" panose="02020603050405020304" pitchFamily="18" charset="0"/>
                <a:cs typeface="Times New Roman" panose="02020603050405020304" pitchFamily="18" charset="0"/>
              </a:rPr>
              <a:t> Meri </a:t>
            </a:r>
            <a:r>
              <a:rPr lang="en-US" dirty="0" err="1">
                <a:latin typeface="Times New Roman" panose="02020603050405020304" pitchFamily="18" charset="0"/>
                <a:cs typeface="Times New Roman" panose="02020603050405020304" pitchFamily="18" charset="0"/>
              </a:rPr>
              <a:t>Richmondga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nasib</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etgan</a:t>
            </a:r>
            <a:r>
              <a:rPr lang="en-US" dirty="0">
                <a:latin typeface="Times New Roman" panose="02020603050405020304" pitchFamily="18" charset="0"/>
                <a:cs typeface="Times New Roman" panose="02020603050405020304" pitchFamily="18" charset="0"/>
              </a:rPr>
              <a:t>. 1920-yilda u </a:t>
            </a:r>
            <a:r>
              <a:rPr lang="en-US" dirty="0" err="1">
                <a:latin typeface="Times New Roman" panose="02020603050405020304" pitchFamily="18" charset="0"/>
                <a:cs typeface="Times New Roman" panose="02020603050405020304" pitchFamily="18" charset="0"/>
              </a:rPr>
              <a:t>tomonidan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xodimlar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uchun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eksperimental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Kodeks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ishlab</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chiqilgan</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p:txBody>
      </p:sp>
      <p:pic>
        <p:nvPicPr>
          <p:cNvPr id="5" name="Рисунок 4"/>
          <p:cNvPicPr>
            <a:picLocks noChangeAspect="1"/>
          </p:cNvPicPr>
          <p:nvPr/>
        </p:nvPicPr>
        <p:blipFill>
          <a:blip r:embed="rId2"/>
          <a:stretch>
            <a:fillRect/>
          </a:stretch>
        </p:blipFill>
        <p:spPr>
          <a:xfrm>
            <a:off x="1102289" y="1160462"/>
            <a:ext cx="4638111" cy="3055938"/>
          </a:xfrm>
          <a:prstGeom prst="rect">
            <a:avLst/>
          </a:prstGeom>
        </p:spPr>
      </p:pic>
      <p:pic>
        <p:nvPicPr>
          <p:cNvPr id="6" name="Рисунок 5"/>
          <p:cNvPicPr>
            <a:picLocks noChangeAspect="1"/>
          </p:cNvPicPr>
          <p:nvPr/>
        </p:nvPicPr>
        <p:blipFill>
          <a:blip r:embed="rId3"/>
          <a:stretch>
            <a:fillRect/>
          </a:stretch>
        </p:blipFill>
        <p:spPr>
          <a:xfrm>
            <a:off x="6214533" y="1160462"/>
            <a:ext cx="4532800" cy="3055938"/>
          </a:xfrm>
          <a:prstGeom prst="rect">
            <a:avLst/>
          </a:prstGeom>
        </p:spPr>
      </p:pic>
    </p:spTree>
    <p:extLst>
      <p:ext uri="{BB962C8B-B14F-4D97-AF65-F5344CB8AC3E}">
        <p14:creationId xmlns:p14="http://schemas.microsoft.com/office/powerpoint/2010/main" val="5653944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28176" y="125260"/>
            <a:ext cx="9976436" cy="2367419"/>
          </a:xfrm>
        </p:spPr>
        <p:txBody>
          <a:bodyPr>
            <a:normAutofit/>
          </a:bodyPr>
          <a:lstStyle/>
          <a:p>
            <a:pPr algn="just">
              <a:lnSpc>
                <a:spcPct val="150000"/>
              </a:lnSpc>
            </a:pPr>
            <a:r>
              <a:rPr lang="en-US" dirty="0"/>
              <a:t>	</a:t>
            </a:r>
            <a:r>
              <a:rPr lang="en-US" sz="1800" dirty="0" err="1">
                <a:latin typeface="Times New Roman" panose="02020603050405020304" pitchFamily="18" charset="0"/>
                <a:cs typeface="Times New Roman" panose="02020603050405020304" pitchFamily="18" charset="0"/>
              </a:rPr>
              <a:t>Ijtimoiy</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xodimlarning</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Xalqaro</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Federatsiyasi</a:t>
            </a:r>
            <a:r>
              <a:rPr lang="en-US" sz="1800" dirty="0">
                <a:latin typeface="Times New Roman" panose="02020603050405020304" pitchFamily="18" charset="0"/>
                <a:cs typeface="Times New Roman" panose="02020603050405020304" pitchFamily="18" charset="0"/>
              </a:rPr>
              <a:t> (IIXF) </a:t>
            </a:r>
            <a:r>
              <a:rPr lang="en-US" sz="1800" dirty="0" err="1">
                <a:latin typeface="Times New Roman" panose="02020603050405020304" pitchFamily="18" charset="0"/>
                <a:cs typeface="Times New Roman" panose="02020603050405020304" pitchFamily="18" charset="0"/>
              </a:rPr>
              <a:t>va</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Ijtimoiy</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ish</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boʻyicha</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Maktablar</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Xalqaro</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Uyushmasi</a:t>
            </a:r>
            <a:r>
              <a:rPr lang="en-US" sz="1800" dirty="0">
                <a:latin typeface="Times New Roman" panose="02020603050405020304" pitchFamily="18" charset="0"/>
                <a:cs typeface="Times New Roman" panose="02020603050405020304" pitchFamily="18" charset="0"/>
              </a:rPr>
              <a:t> (IIMXU)</a:t>
            </a:r>
            <a:r>
              <a:rPr lang="en-US" sz="1800" dirty="0" err="1">
                <a:latin typeface="Times New Roman" panose="02020603050405020304" pitchFamily="18" charset="0"/>
                <a:cs typeface="Times New Roman" panose="02020603050405020304" pitchFamily="18" charset="0"/>
              </a:rPr>
              <a:t>ning</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ta’kidlanishicha</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Axloqiy</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xabardorlik</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ijtimoiy</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xodimlarning</a:t>
            </a:r>
            <a:r>
              <a:rPr lang="en-US" sz="1800" dirty="0">
                <a:latin typeface="Times New Roman" panose="02020603050405020304" pitchFamily="18" charset="0"/>
                <a:cs typeface="Times New Roman" panose="02020603050405020304" pitchFamily="18" charset="0"/>
              </a:rPr>
              <a:t> professional </a:t>
            </a:r>
            <a:r>
              <a:rPr lang="en-US" sz="1800" dirty="0" err="1">
                <a:latin typeface="Times New Roman" panose="02020603050405020304" pitchFamily="18" charset="0"/>
                <a:cs typeface="Times New Roman" panose="02020603050405020304" pitchFamily="18" charset="0"/>
              </a:rPr>
              <a:t>amaliyotining</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eng</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muhim</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qismi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hisoblanadi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Ularning</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axloqiy</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jihatdan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to’g’ri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harakat</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qilish</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qobiliyati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va</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intilishi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taqdim</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qilinayotgan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xizmatlar</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sifatining</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asosiy</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jihati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hisoblanadi</a:t>
            </a:r>
            <a:r>
              <a:rPr lang="en-US" sz="1800" dirty="0">
                <a:latin typeface="Times New Roman" panose="02020603050405020304" pitchFamily="18" charset="0"/>
                <a:cs typeface="Times New Roman" panose="02020603050405020304" pitchFamily="18" charset="0"/>
              </a:rPr>
              <a:t>.</a:t>
            </a:r>
            <a:endParaRPr lang="ru-RU" sz="1800" dirty="0">
              <a:latin typeface="Times New Roman" panose="02020603050405020304" pitchFamily="18" charset="0"/>
              <a:cs typeface="Times New Roman" panose="02020603050405020304" pitchFamily="18" charset="0"/>
            </a:endParaRPr>
          </a:p>
        </p:txBody>
      </p:sp>
      <p:sp>
        <p:nvSpPr>
          <p:cNvPr id="3" name="6-конечная звезда 2"/>
          <p:cNvSpPr/>
          <p:nvPr/>
        </p:nvSpPr>
        <p:spPr>
          <a:xfrm>
            <a:off x="2129425" y="2254685"/>
            <a:ext cx="2492679" cy="3657600"/>
          </a:xfrm>
          <a:prstGeom prst="star6">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Times New Roman" panose="02020603050405020304" pitchFamily="18" charset="0"/>
                <a:cs typeface="Times New Roman" panose="02020603050405020304" pitchFamily="18" charset="0"/>
              </a:rPr>
              <a:t>•</a:t>
            </a:r>
            <a:r>
              <a:rPr lang="en-US" sz="1400" dirty="0" err="1">
                <a:solidFill>
                  <a:schemeClr val="tx1"/>
                </a:solidFill>
                <a:latin typeface="Times New Roman" panose="02020603050405020304" pitchFamily="18" charset="0"/>
                <a:cs typeface="Times New Roman" panose="02020603050405020304" pitchFamily="18" charset="0"/>
              </a:rPr>
              <a:t>Ijtimoiy</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xodimlar</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ijtimoiy</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yordam</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berish</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faoliyatini</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olib</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borish</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bilan</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birga</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yordam</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ko’rsatish</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jarayonini</a:t>
            </a:r>
            <a:r>
              <a:rPr lang="en-US" sz="1400" dirty="0">
                <a:solidFill>
                  <a:schemeClr val="tx1"/>
                </a:solidFill>
                <a:latin typeface="Times New Roman" panose="02020603050405020304" pitchFamily="18" charset="0"/>
                <a:cs typeface="Times New Roman" panose="02020603050405020304" pitchFamily="18" charset="0"/>
              </a:rPr>
              <a:t> ham </a:t>
            </a:r>
            <a:r>
              <a:rPr lang="en-US" sz="1400" dirty="0" err="1">
                <a:solidFill>
                  <a:schemeClr val="tx1"/>
                </a:solidFill>
                <a:latin typeface="Times New Roman" panose="02020603050405020304" pitchFamily="18" charset="0"/>
                <a:cs typeface="Times New Roman" panose="02020603050405020304" pitchFamily="18" charset="0"/>
              </a:rPr>
              <a:t>nazorat</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qilib</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borishlari</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lozim</a:t>
            </a:r>
            <a:r>
              <a:rPr lang="en-US" sz="1400" dirty="0">
                <a:solidFill>
                  <a:schemeClr val="tx1"/>
                </a:solidFill>
                <a:latin typeface="Times New Roman" panose="02020603050405020304" pitchFamily="18" charset="0"/>
                <a:cs typeface="Times New Roman" panose="02020603050405020304" pitchFamily="18" charset="0"/>
              </a:rPr>
              <a:t>.</a:t>
            </a:r>
            <a:endParaRPr lang="ru-RU" sz="1400" dirty="0">
              <a:solidFill>
                <a:schemeClr val="tx1"/>
              </a:solidFill>
              <a:latin typeface="Times New Roman" panose="02020603050405020304" pitchFamily="18" charset="0"/>
              <a:cs typeface="Times New Roman" panose="02020603050405020304" pitchFamily="18" charset="0"/>
            </a:endParaRPr>
          </a:p>
        </p:txBody>
      </p:sp>
      <p:sp>
        <p:nvSpPr>
          <p:cNvPr id="6" name="6-конечная звезда 5"/>
          <p:cNvSpPr/>
          <p:nvPr/>
        </p:nvSpPr>
        <p:spPr>
          <a:xfrm>
            <a:off x="4872625" y="2254685"/>
            <a:ext cx="3407079" cy="3657600"/>
          </a:xfrm>
          <a:prstGeom prst="star6">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Times New Roman" panose="02020603050405020304" pitchFamily="18" charset="0"/>
                <a:cs typeface="Times New Roman" panose="02020603050405020304" pitchFamily="18" charset="0"/>
              </a:rPr>
              <a:t>•</a:t>
            </a:r>
            <a:r>
              <a:rPr lang="en-US" sz="1400" dirty="0" err="1">
                <a:solidFill>
                  <a:schemeClr val="tx1"/>
                </a:solidFill>
                <a:latin typeface="Times New Roman" panose="02020603050405020304" pitchFamily="18" charset="0"/>
                <a:cs typeface="Times New Roman" panose="02020603050405020304" pitchFamily="18" charset="0"/>
              </a:rPr>
              <a:t>Ijtimoiy</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xodimlarning</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o’zlari</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ish</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olib</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borayotgan</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odamlarning</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manfaatlarini</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himoya</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qilish</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va</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o’z</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faoliyatini</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jamiyatning</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xizmat</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ko`rsatish</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samaradorligi</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va</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maqsadga</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muvofiqligi</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bo’yicha</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talabini</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bilishi</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lozim</a:t>
            </a:r>
            <a:r>
              <a:rPr lang="en-US" sz="1400" dirty="0">
                <a:solidFill>
                  <a:schemeClr val="tx1"/>
                </a:solidFill>
                <a:latin typeface="Times New Roman" panose="02020603050405020304" pitchFamily="18" charset="0"/>
                <a:cs typeface="Times New Roman" panose="02020603050405020304" pitchFamily="18" charset="0"/>
              </a:rPr>
              <a:t>.</a:t>
            </a:r>
            <a:endParaRPr lang="ru-RU" sz="1400" dirty="0">
              <a:solidFill>
                <a:schemeClr val="tx1"/>
              </a:solidFill>
              <a:latin typeface="Times New Roman" panose="02020603050405020304" pitchFamily="18" charset="0"/>
              <a:cs typeface="Times New Roman" panose="02020603050405020304" pitchFamily="18" charset="0"/>
            </a:endParaRPr>
          </a:p>
        </p:txBody>
      </p:sp>
      <p:sp>
        <p:nvSpPr>
          <p:cNvPr id="8" name="6-конечная звезда 7"/>
          <p:cNvSpPr/>
          <p:nvPr/>
        </p:nvSpPr>
        <p:spPr>
          <a:xfrm>
            <a:off x="8481278" y="2254685"/>
            <a:ext cx="2478996" cy="3657600"/>
          </a:xfrm>
          <a:prstGeom prst="star6">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Times New Roman" panose="02020603050405020304" pitchFamily="18" charset="0"/>
                <a:cs typeface="Times New Roman" panose="02020603050405020304" pitchFamily="18" charset="0"/>
              </a:rPr>
              <a:t>•</a:t>
            </a:r>
            <a:r>
              <a:rPr lang="en-US" dirty="0" err="1">
                <a:solidFill>
                  <a:schemeClr val="tx1"/>
                </a:solidFill>
                <a:latin typeface="Times New Roman" panose="02020603050405020304" pitchFamily="18" charset="0"/>
                <a:cs typeface="Times New Roman" panose="02020603050405020304" pitchFamily="18" charset="0"/>
              </a:rPr>
              <a:t>Jamiyat</a:t>
            </a:r>
            <a:r>
              <a:rPr lang="en-US" dirty="0">
                <a:solidFill>
                  <a:schemeClr val="tx1"/>
                </a:solidFill>
                <a:latin typeface="Times New Roman" panose="02020603050405020304" pitchFamily="18" charset="0"/>
                <a:cs typeface="Times New Roman" panose="02020603050405020304" pitchFamily="18" charset="0"/>
              </a:rPr>
              <a:t> </a:t>
            </a:r>
            <a:r>
              <a:rPr lang="en-US" dirty="0" err="1">
                <a:solidFill>
                  <a:schemeClr val="tx1"/>
                </a:solidFill>
                <a:latin typeface="Times New Roman" panose="02020603050405020304" pitchFamily="18" charset="0"/>
                <a:cs typeface="Times New Roman" panose="02020603050405020304" pitchFamily="18" charset="0"/>
              </a:rPr>
              <a:t>ixtiyorida</a:t>
            </a:r>
            <a:r>
              <a:rPr lang="en-US" dirty="0">
                <a:solidFill>
                  <a:schemeClr val="tx1"/>
                </a:solidFill>
                <a:latin typeface="Times New Roman" panose="02020603050405020304" pitchFamily="18" charset="0"/>
                <a:cs typeface="Times New Roman" panose="02020603050405020304" pitchFamily="18" charset="0"/>
              </a:rPr>
              <a:t> </a:t>
            </a:r>
            <a:r>
              <a:rPr lang="en-US" dirty="0" err="1">
                <a:solidFill>
                  <a:schemeClr val="tx1"/>
                </a:solidFill>
                <a:latin typeface="Times New Roman" panose="02020603050405020304" pitchFamily="18" charset="0"/>
                <a:cs typeface="Times New Roman" panose="02020603050405020304" pitchFamily="18" charset="0"/>
              </a:rPr>
              <a:t>boʻlgan</a:t>
            </a:r>
            <a:r>
              <a:rPr lang="en-US" dirty="0">
                <a:solidFill>
                  <a:schemeClr val="tx1"/>
                </a:solidFill>
                <a:latin typeface="Times New Roman" panose="02020603050405020304" pitchFamily="18" charset="0"/>
                <a:cs typeface="Times New Roman" panose="02020603050405020304" pitchFamily="18" charset="0"/>
              </a:rPr>
              <a:t> </a:t>
            </a:r>
            <a:r>
              <a:rPr lang="en-US" dirty="0" err="1">
                <a:solidFill>
                  <a:schemeClr val="tx1"/>
                </a:solidFill>
                <a:latin typeface="Times New Roman" panose="02020603050405020304" pitchFamily="18" charset="0"/>
                <a:cs typeface="Times New Roman" panose="02020603050405020304" pitchFamily="18" charset="0"/>
              </a:rPr>
              <a:t>manbalarning</a:t>
            </a:r>
            <a:r>
              <a:rPr lang="en-US" dirty="0">
                <a:solidFill>
                  <a:schemeClr val="tx1"/>
                </a:solidFill>
                <a:latin typeface="Times New Roman" panose="02020603050405020304" pitchFamily="18" charset="0"/>
                <a:cs typeface="Times New Roman" panose="02020603050405020304" pitchFamily="18" charset="0"/>
              </a:rPr>
              <a:t> </a:t>
            </a:r>
            <a:r>
              <a:rPr lang="en-US" dirty="0" err="1">
                <a:solidFill>
                  <a:schemeClr val="tx1"/>
                </a:solidFill>
                <a:latin typeface="Times New Roman" panose="02020603050405020304" pitchFamily="18" charset="0"/>
                <a:cs typeface="Times New Roman" panose="02020603050405020304" pitchFamily="18" charset="0"/>
              </a:rPr>
              <a:t>cheklanganligi</a:t>
            </a:r>
            <a:r>
              <a:rPr lang="en-US" dirty="0">
                <a:solidFill>
                  <a:schemeClr val="tx1"/>
                </a:solidFill>
                <a:latin typeface="Times New Roman" panose="02020603050405020304" pitchFamily="18" charset="0"/>
                <a:cs typeface="Times New Roman" panose="02020603050405020304" pitchFamily="18" charset="0"/>
              </a:rPr>
              <a:t> </a:t>
            </a:r>
            <a:endParaRPr lang="ru-RU"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383724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Ромб 1"/>
          <p:cNvSpPr/>
          <p:nvPr/>
        </p:nvSpPr>
        <p:spPr>
          <a:xfrm>
            <a:off x="851770" y="701458"/>
            <a:ext cx="3494762" cy="3557391"/>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err="1">
                <a:latin typeface="Times New Roman" panose="02020603050405020304" pitchFamily="18" charset="0"/>
                <a:cs typeface="Times New Roman" panose="02020603050405020304" pitchFamily="18" charset="0"/>
              </a:rPr>
              <a:t>Ijtimoiy</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xodimlarning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Britaniya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Uyushmasi</a:t>
            </a:r>
            <a:r>
              <a:rPr lang="en-US" sz="1600" dirty="0">
                <a:latin typeface="Times New Roman" panose="02020603050405020304" pitchFamily="18" charset="0"/>
                <a:cs typeface="Times New Roman" panose="02020603050405020304" pitchFamily="18" charset="0"/>
              </a:rPr>
              <a:t> – </a:t>
            </a:r>
            <a:r>
              <a:rPr lang="en-US" sz="1600" dirty="0" err="1">
                <a:latin typeface="Times New Roman" panose="02020603050405020304" pitchFamily="18" charset="0"/>
                <a:cs typeface="Times New Roman" panose="02020603050405020304" pitchFamily="18" charset="0"/>
              </a:rPr>
              <a:t>bu</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Birlashgan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Qirollikda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faoliyat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olib</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boruvchi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ijtimoiy</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xodimlarning</a:t>
            </a:r>
            <a:r>
              <a:rPr lang="en-US" sz="1600" dirty="0">
                <a:latin typeface="Times New Roman" panose="02020603050405020304" pitchFamily="18" charset="0"/>
                <a:cs typeface="Times New Roman" panose="02020603050405020304" pitchFamily="18" charset="0"/>
              </a:rPr>
              <a:t> professional </a:t>
            </a:r>
            <a:r>
              <a:rPr lang="en-US" sz="1600" dirty="0" err="1">
                <a:latin typeface="Times New Roman" panose="02020603050405020304" pitchFamily="18" charset="0"/>
                <a:cs typeface="Times New Roman" panose="02020603050405020304" pitchFamily="18" charset="0"/>
              </a:rPr>
              <a:t>uyushmasi</a:t>
            </a:r>
            <a:r>
              <a:rPr lang="en-US" sz="1600" dirty="0">
                <a:latin typeface="Times New Roman" panose="02020603050405020304" pitchFamily="18" charset="0"/>
                <a:cs typeface="Times New Roman" panose="02020603050405020304" pitchFamily="18" charset="0"/>
              </a:rPr>
              <a:t>.</a:t>
            </a:r>
            <a:endParaRPr lang="ru-RU" sz="1600" dirty="0">
              <a:latin typeface="Times New Roman" panose="02020603050405020304" pitchFamily="18" charset="0"/>
              <a:cs typeface="Times New Roman" panose="02020603050405020304" pitchFamily="18" charset="0"/>
            </a:endParaRPr>
          </a:p>
        </p:txBody>
      </p:sp>
      <p:sp>
        <p:nvSpPr>
          <p:cNvPr id="3" name="Ромб 2"/>
          <p:cNvSpPr/>
          <p:nvPr/>
        </p:nvSpPr>
        <p:spPr>
          <a:xfrm>
            <a:off x="7728559" y="2743200"/>
            <a:ext cx="3519814" cy="3532339"/>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err="1">
                <a:latin typeface="Times New Roman" panose="02020603050405020304" pitchFamily="18" charset="0"/>
                <a:cs typeface="Times New Roman" panose="02020603050405020304" pitchFamily="18" charset="0"/>
              </a:rPr>
              <a:t>Uyushmaning</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Axloq</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Kodekslarining</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birlamchi</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maqsadi</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ijtimoiy</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ishga</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xos</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bo’lgan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qadriyatlar</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va</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prinsiplarni</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ifodalash</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axloqiy</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tajriba</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uchun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yo’riqnomalar</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taqdim</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qilishdan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iborat</a:t>
            </a:r>
            <a:r>
              <a:rPr lang="en-US" sz="1400" dirty="0">
                <a:latin typeface="Times New Roman" panose="02020603050405020304" pitchFamily="18" charset="0"/>
                <a:cs typeface="Times New Roman" panose="02020603050405020304" pitchFamily="18" charset="0"/>
              </a:rPr>
              <a:t>.</a:t>
            </a:r>
            <a:endParaRPr lang="ru-RU" sz="1400" dirty="0">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a:blip r:embed="rId2"/>
          <a:stretch>
            <a:fillRect/>
          </a:stretch>
        </p:blipFill>
        <p:spPr>
          <a:xfrm>
            <a:off x="4346532" y="1422400"/>
            <a:ext cx="3382027" cy="3776133"/>
          </a:xfrm>
          <a:prstGeom prst="rect">
            <a:avLst/>
          </a:prstGeom>
        </p:spPr>
      </p:pic>
    </p:spTree>
    <p:extLst>
      <p:ext uri="{BB962C8B-B14F-4D97-AF65-F5344CB8AC3E}">
        <p14:creationId xmlns:p14="http://schemas.microsoft.com/office/powerpoint/2010/main" val="7942827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ятиугольник 1"/>
          <p:cNvSpPr/>
          <p:nvPr/>
        </p:nvSpPr>
        <p:spPr>
          <a:xfrm>
            <a:off x="864296" y="1954060"/>
            <a:ext cx="2242159" cy="3144033"/>
          </a:xfrm>
          <a:prstGeom prst="homePlate">
            <a:avLst>
              <a:gd name="adj" fmla="val 4942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r>
              <a:rPr lang="en-US" dirty="0" err="1"/>
              <a:t>Mutaxassis</a:t>
            </a:r>
            <a:r>
              <a:rPr lang="en-US" dirty="0"/>
              <a:t> </a:t>
            </a:r>
            <a:r>
              <a:rPr lang="en-US" dirty="0" err="1"/>
              <a:t>xulqi</a:t>
            </a:r>
            <a:r>
              <a:rPr lang="en-US" dirty="0"/>
              <a:t> </a:t>
            </a:r>
            <a:r>
              <a:rPr lang="en-US" dirty="0" err="1"/>
              <a:t>va</a:t>
            </a:r>
            <a:r>
              <a:rPr lang="en-US" dirty="0"/>
              <a:t> </a:t>
            </a:r>
            <a:r>
              <a:rPr lang="en-US" dirty="0" err="1"/>
              <a:t>harakatlariga</a:t>
            </a:r>
            <a:r>
              <a:rPr lang="en-US" dirty="0"/>
              <a:t> </a:t>
            </a:r>
            <a:r>
              <a:rPr lang="en-US" dirty="0" err="1"/>
              <a:t>qo'yiladigan</a:t>
            </a:r>
            <a:r>
              <a:rPr lang="en-US" dirty="0"/>
              <a:t> </a:t>
            </a:r>
            <a:r>
              <a:rPr lang="en-US" dirty="0" err="1"/>
              <a:t>talablar</a:t>
            </a:r>
            <a:r>
              <a:rPr lang="en-US" dirty="0"/>
              <a:t> </a:t>
            </a:r>
            <a:endParaRPr lang="ru-RU" dirty="0"/>
          </a:p>
        </p:txBody>
      </p:sp>
      <p:sp>
        <p:nvSpPr>
          <p:cNvPr id="3" name="Пятиугольник 2"/>
          <p:cNvSpPr/>
          <p:nvPr/>
        </p:nvSpPr>
        <p:spPr>
          <a:xfrm>
            <a:off x="5962389" y="1954060"/>
            <a:ext cx="2392470" cy="3144033"/>
          </a:xfrm>
          <a:prstGeom prst="homePlate">
            <a:avLst>
              <a:gd name="adj" fmla="val 4937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err="1"/>
              <a:t>Mutaxassisning</a:t>
            </a:r>
            <a:r>
              <a:rPr lang="en-US" sz="1600" dirty="0"/>
              <a:t> </a:t>
            </a:r>
            <a:r>
              <a:rPr lang="en-US" sz="1600" dirty="0" err="1"/>
              <a:t>kasbiy</a:t>
            </a:r>
            <a:r>
              <a:rPr lang="en-US" sz="1600" dirty="0"/>
              <a:t> </a:t>
            </a:r>
            <a:r>
              <a:rPr lang="en-US" sz="1600" dirty="0" err="1"/>
              <a:t>burchi</a:t>
            </a:r>
            <a:r>
              <a:rPr lang="en-US" sz="1600" dirty="0"/>
              <a:t> </a:t>
            </a:r>
            <a:r>
              <a:rPr lang="en-US" sz="1600" dirty="0" err="1"/>
              <a:t>va</a:t>
            </a:r>
            <a:r>
              <a:rPr lang="en-US" sz="1600" dirty="0"/>
              <a:t> </a:t>
            </a:r>
            <a:r>
              <a:rPr lang="en-US" sz="1600" dirty="0" err="1"/>
              <a:t>majburiyatlari</a:t>
            </a:r>
            <a:r>
              <a:rPr lang="en-US" sz="1600" dirty="0"/>
              <a:t>.</a:t>
            </a:r>
            <a:endParaRPr lang="ru-RU" sz="1600" dirty="0"/>
          </a:p>
        </p:txBody>
      </p:sp>
      <p:sp>
        <p:nvSpPr>
          <p:cNvPr id="4" name="Овал 3"/>
          <p:cNvSpPr/>
          <p:nvPr/>
        </p:nvSpPr>
        <p:spPr>
          <a:xfrm>
            <a:off x="3281819" y="1954060"/>
            <a:ext cx="2505206" cy="3269293"/>
          </a:xfrm>
          <a:prstGeom prst="ellipse">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err="1">
                <a:solidFill>
                  <a:schemeClr val="tx1"/>
                </a:solidFill>
                <a:latin typeface="Times New Roman" panose="02020603050405020304" pitchFamily="18" charset="0"/>
                <a:cs typeface="Times New Roman" panose="02020603050405020304" pitchFamily="18" charset="0"/>
              </a:rPr>
              <a:t>maxfiylik</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mas'uliyat</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hamkorlik</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va</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ijtimoiy</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xodimning</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mijoz</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bilan</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o`zaro</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munosabatlari</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tabiatini</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belgilab</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beruvchi</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ayrim</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boshqa</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prinsiplar</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muhim</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o'rin</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tutadi</a:t>
            </a:r>
            <a:r>
              <a:rPr lang="en-US" sz="1400" dirty="0">
                <a:solidFill>
                  <a:schemeClr val="tx1"/>
                </a:solidFill>
                <a:latin typeface="Times New Roman" panose="02020603050405020304" pitchFamily="18" charset="0"/>
                <a:cs typeface="Times New Roman" panose="02020603050405020304" pitchFamily="18" charset="0"/>
              </a:rPr>
              <a:t>.</a:t>
            </a:r>
            <a:endParaRPr lang="ru-RU" sz="1400" dirty="0">
              <a:solidFill>
                <a:schemeClr val="tx1"/>
              </a:solidFill>
              <a:latin typeface="Times New Roman" panose="02020603050405020304" pitchFamily="18" charset="0"/>
              <a:cs typeface="Times New Roman" panose="02020603050405020304" pitchFamily="18" charset="0"/>
            </a:endParaRPr>
          </a:p>
        </p:txBody>
      </p:sp>
      <p:sp>
        <p:nvSpPr>
          <p:cNvPr id="5" name="Овал 4"/>
          <p:cNvSpPr/>
          <p:nvPr/>
        </p:nvSpPr>
        <p:spPr>
          <a:xfrm>
            <a:off x="8530223" y="1954060"/>
            <a:ext cx="2768252" cy="3269293"/>
          </a:xfrm>
          <a:prstGeom prst="ellipse">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err="1">
                <a:solidFill>
                  <a:schemeClr val="tx1"/>
                </a:solidFill>
                <a:latin typeface="Times New Roman" panose="02020603050405020304" pitchFamily="18" charset="0"/>
                <a:cs typeface="Times New Roman" panose="02020603050405020304" pitchFamily="18" charset="0"/>
              </a:rPr>
              <a:t>ijtimoiy</a:t>
            </a:r>
            <a:r>
              <a:rPr lang="en-US" sz="1600" dirty="0">
                <a:solidFill>
                  <a:schemeClr val="tx1"/>
                </a:solidFill>
                <a:latin typeface="Times New Roman" panose="02020603050405020304" pitchFamily="18" charset="0"/>
                <a:cs typeface="Times New Roman" panose="02020603050405020304" pitchFamily="18" charset="0"/>
              </a:rPr>
              <a:t> </a:t>
            </a:r>
            <a:r>
              <a:rPr lang="en-US" sz="1600" dirty="0" err="1">
                <a:solidFill>
                  <a:schemeClr val="tx1"/>
                </a:solidFill>
                <a:latin typeface="Times New Roman" panose="02020603050405020304" pitchFamily="18" charset="0"/>
                <a:cs typeface="Times New Roman" panose="02020603050405020304" pitchFamily="18" charset="0"/>
              </a:rPr>
              <a:t>xodimning</a:t>
            </a:r>
            <a:r>
              <a:rPr lang="en-US" sz="1600" dirty="0">
                <a:solidFill>
                  <a:schemeClr val="tx1"/>
                </a:solidFill>
                <a:latin typeface="Times New Roman" panose="02020603050405020304" pitchFamily="18" charset="0"/>
                <a:cs typeface="Times New Roman" panose="02020603050405020304" pitchFamily="18" charset="0"/>
              </a:rPr>
              <a:t> </a:t>
            </a:r>
            <a:r>
              <a:rPr lang="en-US" sz="1600" dirty="0" err="1">
                <a:solidFill>
                  <a:schemeClr val="tx1"/>
                </a:solidFill>
                <a:latin typeface="Times New Roman" panose="02020603050405020304" pitchFamily="18" charset="0"/>
                <a:cs typeface="Times New Roman" panose="02020603050405020304" pitchFamily="18" charset="0"/>
              </a:rPr>
              <a:t>jamiyat</a:t>
            </a:r>
            <a:r>
              <a:rPr lang="en-US" sz="1600" dirty="0">
                <a:solidFill>
                  <a:schemeClr val="tx1"/>
                </a:solidFill>
                <a:latin typeface="Times New Roman" panose="02020603050405020304" pitchFamily="18" charset="0"/>
                <a:cs typeface="Times New Roman" panose="02020603050405020304" pitchFamily="18" charset="0"/>
              </a:rPr>
              <a:t> </a:t>
            </a:r>
            <a:r>
              <a:rPr lang="en-US" sz="1600" dirty="0" err="1">
                <a:solidFill>
                  <a:schemeClr val="tx1"/>
                </a:solidFill>
                <a:latin typeface="Times New Roman" panose="02020603050405020304" pitchFamily="18" charset="0"/>
                <a:cs typeface="Times New Roman" panose="02020603050405020304" pitchFamily="18" charset="0"/>
              </a:rPr>
              <a:t>va</a:t>
            </a:r>
            <a:r>
              <a:rPr lang="en-US" sz="1600" dirty="0">
                <a:solidFill>
                  <a:schemeClr val="tx1"/>
                </a:solidFill>
                <a:latin typeface="Times New Roman" panose="02020603050405020304" pitchFamily="18" charset="0"/>
                <a:cs typeface="Times New Roman" panose="02020603050405020304" pitchFamily="18" charset="0"/>
              </a:rPr>
              <a:t> </a:t>
            </a:r>
            <a:r>
              <a:rPr lang="en-US" sz="1600" dirty="0" err="1">
                <a:solidFill>
                  <a:schemeClr val="tx1"/>
                </a:solidFill>
                <a:latin typeface="Times New Roman" panose="02020603050405020304" pitchFamily="18" charset="0"/>
                <a:cs typeface="Times New Roman" panose="02020603050405020304" pitchFamily="18" charset="0"/>
              </a:rPr>
              <a:t>davlat</a:t>
            </a:r>
            <a:r>
              <a:rPr lang="en-US" sz="1600" dirty="0">
                <a:solidFill>
                  <a:schemeClr val="tx1"/>
                </a:solidFill>
                <a:latin typeface="Times New Roman" panose="02020603050405020304" pitchFamily="18" charset="0"/>
                <a:cs typeface="Times New Roman" panose="02020603050405020304" pitchFamily="18" charset="0"/>
              </a:rPr>
              <a:t>, </a:t>
            </a:r>
            <a:r>
              <a:rPr lang="en-US" sz="1600" dirty="0" err="1">
                <a:solidFill>
                  <a:schemeClr val="tx1"/>
                </a:solidFill>
                <a:latin typeface="Times New Roman" panose="02020603050405020304" pitchFamily="18" charset="0"/>
                <a:cs typeface="Times New Roman" panose="02020603050405020304" pitchFamily="18" charset="0"/>
              </a:rPr>
              <a:t>kasb</a:t>
            </a:r>
            <a:r>
              <a:rPr lang="en-US" sz="1600" dirty="0">
                <a:solidFill>
                  <a:schemeClr val="tx1"/>
                </a:solidFill>
                <a:latin typeface="Times New Roman" panose="02020603050405020304" pitchFamily="18" charset="0"/>
                <a:cs typeface="Times New Roman" panose="02020603050405020304" pitchFamily="18" charset="0"/>
              </a:rPr>
              <a:t>, </a:t>
            </a:r>
            <a:r>
              <a:rPr lang="en-US" sz="1600" dirty="0" err="1">
                <a:solidFill>
                  <a:schemeClr val="tx1"/>
                </a:solidFill>
                <a:latin typeface="Times New Roman" panose="02020603050405020304" pitchFamily="18" charset="0"/>
                <a:cs typeface="Times New Roman" panose="02020603050405020304" pitchFamily="18" charset="0"/>
              </a:rPr>
              <a:t>kasbiy</a:t>
            </a:r>
            <a:r>
              <a:rPr lang="en-US" sz="1600" dirty="0">
                <a:solidFill>
                  <a:schemeClr val="tx1"/>
                </a:solidFill>
                <a:latin typeface="Times New Roman" panose="02020603050405020304" pitchFamily="18" charset="0"/>
                <a:cs typeface="Times New Roman" panose="02020603050405020304" pitchFamily="18" charset="0"/>
              </a:rPr>
              <a:t> </a:t>
            </a:r>
            <a:r>
              <a:rPr lang="en-US" sz="1600" dirty="0" err="1">
                <a:solidFill>
                  <a:schemeClr val="tx1"/>
                </a:solidFill>
                <a:latin typeface="Times New Roman" panose="02020603050405020304" pitchFamily="18" charset="0"/>
                <a:cs typeface="Times New Roman" panose="02020603050405020304" pitchFamily="18" charset="0"/>
              </a:rPr>
              <a:t>guruh</a:t>
            </a:r>
            <a:r>
              <a:rPr lang="en-US" sz="1600" dirty="0">
                <a:solidFill>
                  <a:schemeClr val="tx1"/>
                </a:solidFill>
                <a:latin typeface="Times New Roman" panose="02020603050405020304" pitchFamily="18" charset="0"/>
                <a:cs typeface="Times New Roman" panose="02020603050405020304" pitchFamily="18" charset="0"/>
              </a:rPr>
              <a:t>, </a:t>
            </a:r>
            <a:r>
              <a:rPr lang="en-US" sz="1600" dirty="0" err="1">
                <a:solidFill>
                  <a:schemeClr val="tx1"/>
                </a:solidFill>
                <a:latin typeface="Times New Roman" panose="02020603050405020304" pitchFamily="18" charset="0"/>
                <a:cs typeface="Times New Roman" panose="02020603050405020304" pitchFamily="18" charset="0"/>
              </a:rPr>
              <a:t>mijozlar</a:t>
            </a:r>
            <a:r>
              <a:rPr lang="en-US" sz="1600" dirty="0">
                <a:solidFill>
                  <a:schemeClr val="tx1"/>
                </a:solidFill>
                <a:latin typeface="Times New Roman" panose="02020603050405020304" pitchFamily="18" charset="0"/>
                <a:cs typeface="Times New Roman" panose="02020603050405020304" pitchFamily="18" charset="0"/>
              </a:rPr>
              <a:t> </a:t>
            </a:r>
            <a:r>
              <a:rPr lang="en-US" sz="1600" dirty="0" err="1">
                <a:solidFill>
                  <a:schemeClr val="tx1"/>
                </a:solidFill>
                <a:latin typeface="Times New Roman" panose="02020603050405020304" pitchFamily="18" charset="0"/>
                <a:cs typeface="Times New Roman" panose="02020603050405020304" pitchFamily="18" charset="0"/>
              </a:rPr>
              <a:t>va</a:t>
            </a:r>
            <a:r>
              <a:rPr lang="en-US" sz="1600" dirty="0">
                <a:solidFill>
                  <a:schemeClr val="tx1"/>
                </a:solidFill>
                <a:latin typeface="Times New Roman" panose="02020603050405020304" pitchFamily="18" charset="0"/>
                <a:cs typeface="Times New Roman" panose="02020603050405020304" pitchFamily="18" charset="0"/>
              </a:rPr>
              <a:t> </a:t>
            </a:r>
            <a:r>
              <a:rPr lang="en-US" sz="1600" dirty="0" err="1">
                <a:solidFill>
                  <a:schemeClr val="tx1"/>
                </a:solidFill>
                <a:latin typeface="Times New Roman" panose="02020603050405020304" pitchFamily="18" charset="0"/>
                <a:cs typeface="Times New Roman" panose="02020603050405020304" pitchFamily="18" charset="0"/>
              </a:rPr>
              <a:t>ularning</a:t>
            </a:r>
            <a:r>
              <a:rPr lang="en-US" sz="1600" dirty="0">
                <a:solidFill>
                  <a:schemeClr val="tx1"/>
                </a:solidFill>
                <a:latin typeface="Times New Roman" panose="02020603050405020304" pitchFamily="18" charset="0"/>
                <a:cs typeface="Times New Roman" panose="02020603050405020304" pitchFamily="18" charset="0"/>
              </a:rPr>
              <a:t> </a:t>
            </a:r>
            <a:r>
              <a:rPr lang="en-US" sz="1600" dirty="0" err="1">
                <a:solidFill>
                  <a:schemeClr val="tx1"/>
                </a:solidFill>
                <a:latin typeface="Times New Roman" panose="02020603050405020304" pitchFamily="18" charset="0"/>
                <a:cs typeface="Times New Roman" panose="02020603050405020304" pitchFamily="18" charset="0"/>
              </a:rPr>
              <a:t>yaqinlari</a:t>
            </a:r>
            <a:r>
              <a:rPr lang="en-US" sz="1600" dirty="0">
                <a:solidFill>
                  <a:schemeClr val="tx1"/>
                </a:solidFill>
                <a:latin typeface="Times New Roman" panose="02020603050405020304" pitchFamily="18" charset="0"/>
                <a:cs typeface="Times New Roman" panose="02020603050405020304" pitchFamily="18" charset="0"/>
              </a:rPr>
              <a:t> </a:t>
            </a:r>
            <a:r>
              <a:rPr lang="en-US" sz="1600" dirty="0" err="1">
                <a:solidFill>
                  <a:schemeClr val="tx1"/>
                </a:solidFill>
                <a:latin typeface="Times New Roman" panose="02020603050405020304" pitchFamily="18" charset="0"/>
                <a:cs typeface="Times New Roman" panose="02020603050405020304" pitchFamily="18" charset="0"/>
              </a:rPr>
              <a:t>bilan</a:t>
            </a:r>
            <a:r>
              <a:rPr lang="en-US" sz="1600" dirty="0">
                <a:solidFill>
                  <a:schemeClr val="tx1"/>
                </a:solidFill>
                <a:latin typeface="Times New Roman" panose="02020603050405020304" pitchFamily="18" charset="0"/>
                <a:cs typeface="Times New Roman" panose="02020603050405020304" pitchFamily="18" charset="0"/>
              </a:rPr>
              <a:t> </a:t>
            </a:r>
            <a:r>
              <a:rPr lang="en-US" sz="1600" dirty="0" err="1">
                <a:solidFill>
                  <a:schemeClr val="tx1"/>
                </a:solidFill>
                <a:latin typeface="Times New Roman" panose="02020603050405020304" pitchFamily="18" charset="0"/>
                <a:cs typeface="Times New Roman" panose="02020603050405020304" pitchFamily="18" charset="0"/>
              </a:rPr>
              <a:t>o'rnatishi</a:t>
            </a:r>
            <a:r>
              <a:rPr lang="en-US" sz="1600" dirty="0">
                <a:solidFill>
                  <a:schemeClr val="tx1"/>
                </a:solidFill>
                <a:latin typeface="Times New Roman" panose="02020603050405020304" pitchFamily="18" charset="0"/>
                <a:cs typeface="Times New Roman" panose="02020603050405020304" pitchFamily="18" charset="0"/>
              </a:rPr>
              <a:t> </a:t>
            </a:r>
            <a:r>
              <a:rPr lang="en-US" sz="1600" dirty="0" err="1">
                <a:solidFill>
                  <a:schemeClr val="tx1"/>
                </a:solidFill>
                <a:latin typeface="Times New Roman" panose="02020603050405020304" pitchFamily="18" charset="0"/>
                <a:cs typeface="Times New Roman" panose="02020603050405020304" pitchFamily="18" charset="0"/>
              </a:rPr>
              <a:t>lozim</a:t>
            </a:r>
            <a:r>
              <a:rPr lang="en-US" sz="1600" dirty="0">
                <a:solidFill>
                  <a:schemeClr val="tx1"/>
                </a:solidFill>
                <a:latin typeface="Times New Roman" panose="02020603050405020304" pitchFamily="18" charset="0"/>
                <a:cs typeface="Times New Roman" panose="02020603050405020304" pitchFamily="18" charset="0"/>
              </a:rPr>
              <a:t> </a:t>
            </a:r>
            <a:r>
              <a:rPr lang="en-US" sz="1600" dirty="0" err="1">
                <a:solidFill>
                  <a:schemeClr val="tx1"/>
                </a:solidFill>
                <a:latin typeface="Times New Roman" panose="02020603050405020304" pitchFamily="18" charset="0"/>
                <a:cs typeface="Times New Roman" panose="02020603050405020304" pitchFamily="18" charset="0"/>
              </a:rPr>
              <a:t>bo'lgan</a:t>
            </a:r>
            <a:r>
              <a:rPr lang="en-US" sz="1600" dirty="0">
                <a:solidFill>
                  <a:schemeClr val="tx1"/>
                </a:solidFill>
                <a:latin typeface="Times New Roman" panose="02020603050405020304" pitchFamily="18" charset="0"/>
                <a:cs typeface="Times New Roman" panose="02020603050405020304" pitchFamily="18" charset="0"/>
              </a:rPr>
              <a:t> </a:t>
            </a:r>
            <a:r>
              <a:rPr lang="en-US" sz="1600" dirty="0" err="1">
                <a:solidFill>
                  <a:schemeClr val="tx1"/>
                </a:solidFill>
                <a:latin typeface="Times New Roman" panose="02020603050405020304" pitchFamily="18" charset="0"/>
                <a:cs typeface="Times New Roman" panose="02020603050405020304" pitchFamily="18" charset="0"/>
              </a:rPr>
              <a:t>munosabatlari</a:t>
            </a:r>
            <a:endParaRPr lang="ru-RU" sz="16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951113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ятиугольник 1"/>
          <p:cNvSpPr/>
          <p:nvPr/>
        </p:nvSpPr>
        <p:spPr>
          <a:xfrm>
            <a:off x="977030" y="1929009"/>
            <a:ext cx="2242159" cy="3507288"/>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err="1"/>
              <a:t>Mutaxassisning</a:t>
            </a:r>
            <a:r>
              <a:rPr lang="en-US" sz="1600" dirty="0"/>
              <a:t> </a:t>
            </a:r>
            <a:r>
              <a:rPr lang="en-US" sz="1600" dirty="0" err="1"/>
              <a:t>shaxsiy</a:t>
            </a:r>
            <a:r>
              <a:rPr lang="en-US" sz="1600" dirty="0"/>
              <a:t> </a:t>
            </a:r>
            <a:r>
              <a:rPr lang="en-US" sz="1600" dirty="0" err="1"/>
              <a:t>xislatlariga</a:t>
            </a:r>
            <a:r>
              <a:rPr lang="en-US" sz="1600" dirty="0"/>
              <a:t> </a:t>
            </a:r>
            <a:r>
              <a:rPr lang="en-US" sz="1600" dirty="0" err="1"/>
              <a:t>qo'yiladigan</a:t>
            </a:r>
            <a:r>
              <a:rPr lang="en-US" sz="1600" dirty="0"/>
              <a:t> </a:t>
            </a:r>
            <a:r>
              <a:rPr lang="en-US" sz="1600" dirty="0" err="1"/>
              <a:t>talablar</a:t>
            </a:r>
            <a:r>
              <a:rPr lang="en-US" sz="1600" dirty="0"/>
              <a:t>. </a:t>
            </a:r>
            <a:endParaRPr lang="ru-RU" sz="1600" dirty="0"/>
          </a:p>
        </p:txBody>
      </p:sp>
      <p:sp>
        <p:nvSpPr>
          <p:cNvPr id="3" name="Пятиугольник 2"/>
          <p:cNvSpPr/>
          <p:nvPr/>
        </p:nvSpPr>
        <p:spPr>
          <a:xfrm>
            <a:off x="6400800" y="1929009"/>
            <a:ext cx="2141949" cy="3507287"/>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r>
              <a:rPr lang="en-US" sz="2400" dirty="0" err="1">
                <a:cs typeface="Times New Roman" panose="02020603050405020304" pitchFamily="18" charset="0"/>
              </a:rPr>
              <a:t>Sanksiya</a:t>
            </a:r>
            <a:r>
              <a:rPr lang="en-US" sz="2400" dirty="0">
                <a:cs typeface="Times New Roman" panose="02020603050405020304" pitchFamily="18" charset="0"/>
              </a:rPr>
              <a:t> (</a:t>
            </a:r>
            <a:r>
              <a:rPr lang="en-US" sz="2400" dirty="0" err="1">
                <a:cs typeface="Times New Roman" panose="02020603050405020304" pitchFamily="18" charset="0"/>
              </a:rPr>
              <a:t>jazo</a:t>
            </a:r>
            <a:r>
              <a:rPr lang="en-US" sz="2400" dirty="0">
                <a:cs typeface="Times New Roman" panose="02020603050405020304" pitchFamily="18" charset="0"/>
              </a:rPr>
              <a:t>- </a:t>
            </a:r>
            <a:r>
              <a:rPr lang="en-US" sz="2400" dirty="0" err="1">
                <a:cs typeface="Times New Roman" panose="02020603050405020304" pitchFamily="18" charset="0"/>
              </a:rPr>
              <a:t>jarima</a:t>
            </a:r>
            <a:r>
              <a:rPr lang="en-US" sz="2400" dirty="0">
                <a:cs typeface="Times New Roman" panose="02020603050405020304" pitchFamily="18" charset="0"/>
              </a:rPr>
              <a:t>)lar </a:t>
            </a:r>
            <a:r>
              <a:rPr lang="en-US" sz="2400" dirty="0" err="1">
                <a:cs typeface="Times New Roman" panose="02020603050405020304" pitchFamily="18" charset="0"/>
              </a:rPr>
              <a:t>tizimi</a:t>
            </a:r>
            <a:r>
              <a:rPr lang="en-US" sz="2400" dirty="0">
                <a:cs typeface="Times New Roman" panose="02020603050405020304" pitchFamily="18" charset="0"/>
              </a:rPr>
              <a:t>. </a:t>
            </a:r>
            <a:endParaRPr lang="ru-RU" sz="2400" dirty="0">
              <a:cs typeface="Times New Roman" panose="02020603050405020304" pitchFamily="18" charset="0"/>
            </a:endParaRPr>
          </a:p>
        </p:txBody>
      </p:sp>
      <p:sp>
        <p:nvSpPr>
          <p:cNvPr id="4" name="Овал 3"/>
          <p:cNvSpPr/>
          <p:nvPr/>
        </p:nvSpPr>
        <p:spPr>
          <a:xfrm>
            <a:off x="3569917" y="1929009"/>
            <a:ext cx="2580362" cy="3507287"/>
          </a:xfrm>
          <a:prstGeom prst="ellipse">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err="1">
                <a:solidFill>
                  <a:schemeClr val="tx1"/>
                </a:solidFill>
                <a:latin typeface="Times New Roman" panose="02020603050405020304" pitchFamily="18" charset="0"/>
                <a:cs typeface="Times New Roman" panose="02020603050405020304" pitchFamily="18" charset="0"/>
              </a:rPr>
              <a:t>mazkur</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bo'limida</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mutaxassisning</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shaxsga</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oid-ma'naviy</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qiyofasiga</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qo'yiladigan</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talablar</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ifodalangan</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ular</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orasida</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odatda</a:t>
            </a:r>
            <a:r>
              <a:rPr lang="en-US" sz="1400" dirty="0">
                <a:solidFill>
                  <a:schemeClr val="tx1"/>
                </a:solidFill>
                <a:latin typeface="Times New Roman" panose="02020603050405020304" pitchFamily="18" charset="0"/>
                <a:cs typeface="Times New Roman" panose="02020603050405020304" pitchFamily="18" charset="0"/>
              </a:rPr>
              <a:t> </a:t>
            </a:r>
            <a:r>
              <a:rPr lang="en-US" sz="1400" i="1" dirty="0">
                <a:solidFill>
                  <a:schemeClr val="tx1"/>
                </a:solidFill>
                <a:latin typeface="Times New Roman" panose="02020603050405020304" pitchFamily="18" charset="0"/>
                <a:cs typeface="Times New Roman" panose="02020603050405020304" pitchFamily="18" charset="0"/>
              </a:rPr>
              <a:t>altruism(</a:t>
            </a:r>
            <a:r>
              <a:rPr lang="en-US" sz="1400" i="1" dirty="0" err="1">
                <a:solidFill>
                  <a:schemeClr val="tx1"/>
                </a:solidFill>
                <a:latin typeface="Times New Roman" panose="02020603050405020304" pitchFamily="18" charset="0"/>
                <a:cs typeface="Times New Roman" panose="02020603050405020304" pitchFamily="18" charset="0"/>
              </a:rPr>
              <a:t>fidoyilik</a:t>
            </a:r>
            <a:r>
              <a:rPr lang="en-US" sz="1400" i="1" dirty="0">
                <a:solidFill>
                  <a:schemeClr val="tx1"/>
                </a:solidFill>
                <a:latin typeface="Times New Roman" panose="02020603050405020304" pitchFamily="18" charset="0"/>
                <a:cs typeface="Times New Roman" panose="02020603050405020304" pitchFamily="18" charset="0"/>
              </a:rPr>
              <a:t>)</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va</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shaxsning</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insonparvarlikka</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yo'naltirilganligi</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muhim</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o'rin</a:t>
            </a:r>
            <a:r>
              <a:rPr lang="en-US" sz="1400" dirty="0">
                <a:solidFill>
                  <a:schemeClr val="tx1"/>
                </a:solidFill>
                <a:latin typeface="Times New Roman" panose="02020603050405020304" pitchFamily="18" charset="0"/>
                <a:cs typeface="Times New Roman" panose="02020603050405020304" pitchFamily="18" charset="0"/>
              </a:rPr>
              <a:t> </a:t>
            </a:r>
            <a:r>
              <a:rPr lang="en-US" sz="1400" dirty="0" err="1">
                <a:solidFill>
                  <a:schemeClr val="tx1"/>
                </a:solidFill>
                <a:latin typeface="Times New Roman" panose="02020603050405020304" pitchFamily="18" charset="0"/>
                <a:cs typeface="Times New Roman" panose="02020603050405020304" pitchFamily="18" charset="0"/>
              </a:rPr>
              <a:t>tutadi</a:t>
            </a:r>
            <a:r>
              <a:rPr lang="en-US" sz="1400" dirty="0">
                <a:solidFill>
                  <a:schemeClr val="tx1"/>
                </a:solidFill>
                <a:latin typeface="Times New Roman" panose="02020603050405020304" pitchFamily="18" charset="0"/>
                <a:cs typeface="Times New Roman" panose="02020603050405020304" pitchFamily="18" charset="0"/>
              </a:rPr>
              <a:t>.</a:t>
            </a:r>
            <a:endParaRPr lang="ru-RU" sz="1400" dirty="0">
              <a:solidFill>
                <a:schemeClr val="tx1"/>
              </a:solidFill>
              <a:latin typeface="Times New Roman" panose="02020603050405020304" pitchFamily="18" charset="0"/>
              <a:cs typeface="Times New Roman" panose="02020603050405020304" pitchFamily="18" charset="0"/>
            </a:endParaRPr>
          </a:p>
        </p:txBody>
      </p:sp>
      <p:sp>
        <p:nvSpPr>
          <p:cNvPr id="5" name="Овал 4"/>
          <p:cNvSpPr/>
          <p:nvPr/>
        </p:nvSpPr>
        <p:spPr>
          <a:xfrm>
            <a:off x="8893477" y="1979113"/>
            <a:ext cx="2680572" cy="3507287"/>
          </a:xfrm>
          <a:prstGeom prst="ellipse">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err="1">
                <a:solidFill>
                  <a:schemeClr val="tx1"/>
                </a:solidFill>
                <a:latin typeface="Times New Roman" panose="02020603050405020304" pitchFamily="18" charset="0"/>
                <a:cs typeface="Times New Roman" panose="02020603050405020304" pitchFamily="18" charset="0"/>
              </a:rPr>
              <a:t>mutaxassisning</a:t>
            </a:r>
            <a:r>
              <a:rPr lang="en-US" sz="1200" dirty="0">
                <a:solidFill>
                  <a:schemeClr val="tx1"/>
                </a:solidFill>
                <a:latin typeface="Times New Roman" panose="02020603050405020304" pitchFamily="18" charset="0"/>
                <a:cs typeface="Times New Roman" panose="02020603050405020304" pitchFamily="18" charset="0"/>
              </a:rPr>
              <a:t> </a:t>
            </a:r>
            <a:r>
              <a:rPr lang="en-US" sz="1200" dirty="0" err="1">
                <a:solidFill>
                  <a:schemeClr val="tx1"/>
                </a:solidFill>
                <a:latin typeface="Times New Roman" panose="02020603050405020304" pitchFamily="18" charset="0"/>
                <a:cs typeface="Times New Roman" panose="02020603050405020304" pitchFamily="18" charset="0"/>
              </a:rPr>
              <a:t>axloqiy</a:t>
            </a:r>
            <a:r>
              <a:rPr lang="en-US" sz="1200" dirty="0">
                <a:solidFill>
                  <a:schemeClr val="tx1"/>
                </a:solidFill>
                <a:latin typeface="Times New Roman" panose="02020603050405020304" pitchFamily="18" charset="0"/>
                <a:cs typeface="Times New Roman" panose="02020603050405020304" pitchFamily="18" charset="0"/>
              </a:rPr>
              <a:t> </a:t>
            </a:r>
            <a:r>
              <a:rPr lang="en-US" sz="1200" dirty="0" err="1">
                <a:solidFill>
                  <a:schemeClr val="tx1"/>
                </a:solidFill>
                <a:latin typeface="Times New Roman" panose="02020603050405020304" pitchFamily="18" charset="0"/>
                <a:cs typeface="Times New Roman" panose="02020603050405020304" pitchFamily="18" charset="0"/>
              </a:rPr>
              <a:t>jihatdan</a:t>
            </a:r>
            <a:r>
              <a:rPr lang="en-US" sz="1200" dirty="0">
                <a:solidFill>
                  <a:schemeClr val="tx1"/>
                </a:solidFill>
                <a:latin typeface="Times New Roman" panose="02020603050405020304" pitchFamily="18" charset="0"/>
                <a:cs typeface="Times New Roman" panose="02020603050405020304" pitchFamily="18" charset="0"/>
              </a:rPr>
              <a:t> </a:t>
            </a:r>
            <a:r>
              <a:rPr lang="en-US" sz="1200" dirty="0" err="1">
                <a:solidFill>
                  <a:schemeClr val="tx1"/>
                </a:solidFill>
                <a:latin typeface="Times New Roman" panose="02020603050405020304" pitchFamily="18" charset="0"/>
                <a:cs typeface="Times New Roman" panose="02020603050405020304" pitchFamily="18" charset="0"/>
              </a:rPr>
              <a:t>nojo'ya</a:t>
            </a:r>
            <a:r>
              <a:rPr lang="en-US" sz="1200" dirty="0">
                <a:solidFill>
                  <a:schemeClr val="tx1"/>
                </a:solidFill>
                <a:latin typeface="Times New Roman" panose="02020603050405020304" pitchFamily="18" charset="0"/>
                <a:cs typeface="Times New Roman" panose="02020603050405020304" pitchFamily="18" charset="0"/>
              </a:rPr>
              <a:t> </a:t>
            </a:r>
            <a:r>
              <a:rPr lang="en-US" sz="1200" dirty="0" err="1">
                <a:solidFill>
                  <a:schemeClr val="tx1"/>
                </a:solidFill>
                <a:latin typeface="Times New Roman" panose="02020603050405020304" pitchFamily="18" charset="0"/>
                <a:cs typeface="Times New Roman" panose="02020603050405020304" pitchFamily="18" charset="0"/>
              </a:rPr>
              <a:t>xatti-harakatlari</a:t>
            </a:r>
            <a:r>
              <a:rPr lang="en-US" sz="1200" dirty="0">
                <a:solidFill>
                  <a:schemeClr val="tx1"/>
                </a:solidFill>
                <a:latin typeface="Times New Roman" panose="02020603050405020304" pitchFamily="18" charset="0"/>
                <a:cs typeface="Times New Roman" panose="02020603050405020304" pitchFamily="18" charset="0"/>
              </a:rPr>
              <a:t> </a:t>
            </a:r>
            <a:r>
              <a:rPr lang="en-US" sz="1200" dirty="0" err="1">
                <a:solidFill>
                  <a:schemeClr val="tx1"/>
                </a:solidFill>
                <a:latin typeface="Times New Roman" panose="02020603050405020304" pitchFamily="18" charset="0"/>
                <a:cs typeface="Times New Roman" panose="02020603050405020304" pitchFamily="18" charset="0"/>
              </a:rPr>
              <a:t>oqibatida</a:t>
            </a:r>
            <a:r>
              <a:rPr lang="en-US" sz="1200" dirty="0">
                <a:solidFill>
                  <a:schemeClr val="tx1"/>
                </a:solidFill>
                <a:latin typeface="Times New Roman" panose="02020603050405020304" pitchFamily="18" charset="0"/>
                <a:cs typeface="Times New Roman" panose="02020603050405020304" pitchFamily="18" charset="0"/>
              </a:rPr>
              <a:t> </a:t>
            </a:r>
            <a:r>
              <a:rPr lang="en-US" sz="1200" dirty="0" err="1">
                <a:solidFill>
                  <a:schemeClr val="tx1"/>
                </a:solidFill>
                <a:latin typeface="Times New Roman" panose="02020603050405020304" pitchFamily="18" charset="0"/>
                <a:cs typeface="Times New Roman" panose="02020603050405020304" pitchFamily="18" charset="0"/>
              </a:rPr>
              <a:t>vujudga</a:t>
            </a:r>
            <a:r>
              <a:rPr lang="en-US" sz="1200" dirty="0">
                <a:solidFill>
                  <a:schemeClr val="tx1"/>
                </a:solidFill>
                <a:latin typeface="Times New Roman" panose="02020603050405020304" pitchFamily="18" charset="0"/>
                <a:cs typeface="Times New Roman" panose="02020603050405020304" pitchFamily="18" charset="0"/>
              </a:rPr>
              <a:t> </a:t>
            </a:r>
            <a:r>
              <a:rPr lang="en-US" sz="1200" dirty="0" err="1">
                <a:solidFill>
                  <a:schemeClr val="tx1"/>
                </a:solidFill>
                <a:latin typeface="Times New Roman" panose="02020603050405020304" pitchFamily="18" charset="0"/>
                <a:cs typeface="Times New Roman" panose="02020603050405020304" pitchFamily="18" charset="0"/>
              </a:rPr>
              <a:t>kelishi</a:t>
            </a:r>
            <a:r>
              <a:rPr lang="en-US" sz="1200" dirty="0">
                <a:solidFill>
                  <a:schemeClr val="tx1"/>
                </a:solidFill>
                <a:latin typeface="Times New Roman" panose="02020603050405020304" pitchFamily="18" charset="0"/>
                <a:cs typeface="Times New Roman" panose="02020603050405020304" pitchFamily="18" charset="0"/>
              </a:rPr>
              <a:t> </a:t>
            </a:r>
            <a:r>
              <a:rPr lang="en-US" sz="1200" dirty="0" err="1">
                <a:solidFill>
                  <a:schemeClr val="tx1"/>
                </a:solidFill>
                <a:latin typeface="Times New Roman" panose="02020603050405020304" pitchFamily="18" charset="0"/>
                <a:cs typeface="Times New Roman" panose="02020603050405020304" pitchFamily="18" charset="0"/>
              </a:rPr>
              <a:t>mumkin</a:t>
            </a:r>
            <a:r>
              <a:rPr lang="en-US" sz="1200" dirty="0">
                <a:solidFill>
                  <a:schemeClr val="tx1"/>
                </a:solidFill>
                <a:latin typeface="Times New Roman" panose="02020603050405020304" pitchFamily="18" charset="0"/>
                <a:cs typeface="Times New Roman" panose="02020603050405020304" pitchFamily="18" charset="0"/>
              </a:rPr>
              <a:t> </a:t>
            </a:r>
            <a:r>
              <a:rPr lang="en-US" sz="1200" dirty="0" err="1">
                <a:solidFill>
                  <a:schemeClr val="tx1"/>
                </a:solidFill>
                <a:latin typeface="Times New Roman" panose="02020603050405020304" pitchFamily="18" charset="0"/>
                <a:cs typeface="Times New Roman" panose="02020603050405020304" pitchFamily="18" charset="0"/>
              </a:rPr>
              <a:t>bo'lgan</a:t>
            </a:r>
            <a:r>
              <a:rPr lang="en-US" sz="1200" dirty="0">
                <a:solidFill>
                  <a:schemeClr val="tx1"/>
                </a:solidFill>
                <a:latin typeface="Times New Roman" panose="02020603050405020304" pitchFamily="18" charset="0"/>
                <a:cs typeface="Times New Roman" panose="02020603050405020304" pitchFamily="18" charset="0"/>
              </a:rPr>
              <a:t> </a:t>
            </a:r>
            <a:r>
              <a:rPr lang="en-US" sz="1200" dirty="0" err="1">
                <a:solidFill>
                  <a:schemeClr val="tx1"/>
                </a:solidFill>
                <a:latin typeface="Times New Roman" panose="02020603050405020304" pitchFamily="18" charset="0"/>
                <a:cs typeface="Times New Roman" panose="02020603050405020304" pitchFamily="18" charset="0"/>
              </a:rPr>
              <a:t>javobgarlik</a:t>
            </a:r>
            <a:r>
              <a:rPr lang="en-US" sz="1200" dirty="0">
                <a:solidFill>
                  <a:schemeClr val="tx1"/>
                </a:solidFill>
                <a:latin typeface="Times New Roman" panose="02020603050405020304" pitchFamily="18" charset="0"/>
                <a:cs typeface="Times New Roman" panose="02020603050405020304" pitchFamily="18" charset="0"/>
              </a:rPr>
              <a:t> </a:t>
            </a:r>
            <a:r>
              <a:rPr lang="en-US" sz="1200" dirty="0" err="1">
                <a:solidFill>
                  <a:schemeClr val="tx1"/>
                </a:solidFill>
                <a:latin typeface="Times New Roman" panose="02020603050405020304" pitchFamily="18" charset="0"/>
                <a:cs typeface="Times New Roman" panose="02020603050405020304" pitchFamily="18" charset="0"/>
              </a:rPr>
              <a:t>to'g'risida</a:t>
            </a:r>
            <a:r>
              <a:rPr lang="en-US" sz="1200" dirty="0">
                <a:solidFill>
                  <a:schemeClr val="tx1"/>
                </a:solidFill>
                <a:latin typeface="Times New Roman" panose="02020603050405020304" pitchFamily="18" charset="0"/>
                <a:cs typeface="Times New Roman" panose="02020603050405020304" pitchFamily="18" charset="0"/>
              </a:rPr>
              <a:t> ham </a:t>
            </a:r>
            <a:r>
              <a:rPr lang="en-US" sz="1200" dirty="0" err="1">
                <a:solidFill>
                  <a:schemeClr val="tx1"/>
                </a:solidFill>
                <a:latin typeface="Times New Roman" panose="02020603050405020304" pitchFamily="18" charset="0"/>
                <a:cs typeface="Times New Roman" panose="02020603050405020304" pitchFamily="18" charset="0"/>
              </a:rPr>
              <a:t>ogohlantirish</a:t>
            </a:r>
            <a:r>
              <a:rPr lang="en-US" sz="1200" dirty="0">
                <a:solidFill>
                  <a:schemeClr val="tx1"/>
                </a:solidFill>
                <a:latin typeface="Times New Roman" panose="02020603050405020304" pitchFamily="18" charset="0"/>
                <a:cs typeface="Times New Roman" panose="02020603050405020304" pitchFamily="18" charset="0"/>
              </a:rPr>
              <a:t> </a:t>
            </a:r>
            <a:r>
              <a:rPr lang="en-US" sz="1200" dirty="0" err="1">
                <a:solidFill>
                  <a:schemeClr val="tx1"/>
                </a:solidFill>
                <a:latin typeface="Times New Roman" panose="02020603050405020304" pitchFamily="18" charset="0"/>
                <a:cs typeface="Times New Roman" panose="02020603050405020304" pitchFamily="18" charset="0"/>
              </a:rPr>
              <a:t>zarur</a:t>
            </a:r>
            <a:r>
              <a:rPr lang="en-US" sz="1200" dirty="0">
                <a:solidFill>
                  <a:schemeClr val="tx1"/>
                </a:solidFill>
                <a:latin typeface="Times New Roman" panose="02020603050405020304" pitchFamily="18" charset="0"/>
                <a:cs typeface="Times New Roman" panose="02020603050405020304" pitchFamily="18" charset="0"/>
              </a:rPr>
              <a:t> </a:t>
            </a:r>
            <a:r>
              <a:rPr lang="en-US" sz="1200" dirty="0" err="1">
                <a:solidFill>
                  <a:schemeClr val="tx1"/>
                </a:solidFill>
                <a:latin typeface="Times New Roman" panose="02020603050405020304" pitchFamily="18" charset="0"/>
                <a:cs typeface="Times New Roman" panose="02020603050405020304" pitchFamily="18" charset="0"/>
              </a:rPr>
              <a:t>bo'ladi</a:t>
            </a:r>
            <a:r>
              <a:rPr lang="en-US" sz="1200" dirty="0">
                <a:solidFill>
                  <a:schemeClr val="tx1"/>
                </a:solidFill>
                <a:latin typeface="Times New Roman" panose="02020603050405020304" pitchFamily="18" charset="0"/>
                <a:cs typeface="Times New Roman" panose="02020603050405020304" pitchFamily="18" charset="0"/>
              </a:rPr>
              <a:t>. </a:t>
            </a:r>
            <a:r>
              <a:rPr lang="en-US" sz="1200" dirty="0" err="1">
                <a:solidFill>
                  <a:schemeClr val="tx1"/>
                </a:solidFill>
                <a:latin typeface="Times New Roman" panose="02020603050405020304" pitchFamily="18" charset="0"/>
                <a:cs typeface="Times New Roman" panose="02020603050405020304" pitchFamily="18" charset="0"/>
              </a:rPr>
              <a:t>Mazkur</a:t>
            </a:r>
            <a:r>
              <a:rPr lang="en-US" sz="1200" dirty="0">
                <a:solidFill>
                  <a:schemeClr val="tx1"/>
                </a:solidFill>
                <a:latin typeface="Times New Roman" panose="02020603050405020304" pitchFamily="18" charset="0"/>
                <a:cs typeface="Times New Roman" panose="02020603050405020304" pitchFamily="18" charset="0"/>
              </a:rPr>
              <a:t> </a:t>
            </a:r>
            <a:r>
              <a:rPr lang="en-US" sz="1200" dirty="0" err="1">
                <a:solidFill>
                  <a:schemeClr val="tx1"/>
                </a:solidFill>
                <a:latin typeface="Times New Roman" panose="02020603050405020304" pitchFamily="18" charset="0"/>
                <a:cs typeface="Times New Roman" panose="02020603050405020304" pitchFamily="18" charset="0"/>
              </a:rPr>
              <a:t>bo'lim</a:t>
            </a:r>
            <a:r>
              <a:rPr lang="en-US" sz="1200" dirty="0">
                <a:solidFill>
                  <a:schemeClr val="tx1"/>
                </a:solidFill>
                <a:latin typeface="Times New Roman" panose="02020603050405020304" pitchFamily="18" charset="0"/>
                <a:cs typeface="Times New Roman" panose="02020603050405020304" pitchFamily="18" charset="0"/>
              </a:rPr>
              <a:t> </a:t>
            </a:r>
            <a:r>
              <a:rPr lang="en-US" sz="1200" dirty="0" err="1">
                <a:solidFill>
                  <a:schemeClr val="tx1"/>
                </a:solidFill>
                <a:latin typeface="Times New Roman" panose="02020603050405020304" pitchFamily="18" charset="0"/>
                <a:cs typeface="Times New Roman" panose="02020603050405020304" pitchFamily="18" charset="0"/>
              </a:rPr>
              <a:t>mutaxassisning</a:t>
            </a:r>
            <a:r>
              <a:rPr lang="en-US" sz="1200" dirty="0">
                <a:solidFill>
                  <a:schemeClr val="tx1"/>
                </a:solidFill>
                <a:latin typeface="Times New Roman" panose="02020603050405020304" pitchFamily="18" charset="0"/>
                <a:cs typeface="Times New Roman" panose="02020603050405020304" pitchFamily="18" charset="0"/>
              </a:rPr>
              <a:t> </a:t>
            </a:r>
            <a:r>
              <a:rPr lang="en-US" sz="1200" dirty="0" err="1">
                <a:solidFill>
                  <a:schemeClr val="tx1"/>
                </a:solidFill>
                <a:latin typeface="Times New Roman" panose="02020603050405020304" pitchFamily="18" charset="0"/>
                <a:cs typeface="Times New Roman" panose="02020603050405020304" pitchFamily="18" charset="0"/>
              </a:rPr>
              <a:t>shaxsiy</a:t>
            </a:r>
            <a:r>
              <a:rPr lang="en-US" sz="1200" dirty="0">
                <a:solidFill>
                  <a:schemeClr val="tx1"/>
                </a:solidFill>
                <a:latin typeface="Times New Roman" panose="02020603050405020304" pitchFamily="18" charset="0"/>
                <a:cs typeface="Times New Roman" panose="02020603050405020304" pitchFamily="18" charset="0"/>
              </a:rPr>
              <a:t> </a:t>
            </a:r>
            <a:r>
              <a:rPr lang="en-US" sz="1200" dirty="0" err="1">
                <a:solidFill>
                  <a:schemeClr val="tx1"/>
                </a:solidFill>
                <a:latin typeface="Times New Roman" panose="02020603050405020304" pitchFamily="18" charset="0"/>
                <a:cs typeface="Times New Roman" panose="02020603050405020304" pitchFamily="18" charset="0"/>
              </a:rPr>
              <a:t>xislatlari</a:t>
            </a:r>
            <a:r>
              <a:rPr lang="en-US" sz="1200" dirty="0">
                <a:solidFill>
                  <a:schemeClr val="tx1"/>
                </a:solidFill>
                <a:latin typeface="Times New Roman" panose="02020603050405020304" pitchFamily="18" charset="0"/>
                <a:cs typeface="Times New Roman" panose="02020603050405020304" pitchFamily="18" charset="0"/>
              </a:rPr>
              <a:t>, </a:t>
            </a:r>
            <a:r>
              <a:rPr lang="en-US" sz="1200" dirty="0" err="1">
                <a:solidFill>
                  <a:schemeClr val="tx1"/>
                </a:solidFill>
                <a:latin typeface="Times New Roman" panose="02020603050405020304" pitchFamily="18" charset="0"/>
                <a:cs typeface="Times New Roman" panose="02020603050405020304" pitchFamily="18" charset="0"/>
              </a:rPr>
              <a:t>uning</a:t>
            </a:r>
            <a:r>
              <a:rPr lang="en-US" sz="1200" dirty="0">
                <a:solidFill>
                  <a:schemeClr val="tx1"/>
                </a:solidFill>
                <a:latin typeface="Times New Roman" panose="02020603050405020304" pitchFamily="18" charset="0"/>
                <a:cs typeface="Times New Roman" panose="02020603050405020304" pitchFamily="18" charset="0"/>
              </a:rPr>
              <a:t> </a:t>
            </a:r>
            <a:r>
              <a:rPr lang="en-US" sz="1200" dirty="0" err="1">
                <a:solidFill>
                  <a:schemeClr val="tx1"/>
                </a:solidFill>
                <a:latin typeface="Times New Roman" panose="02020603050405020304" pitchFamily="18" charset="0"/>
                <a:cs typeface="Times New Roman" panose="02020603050405020304" pitchFamily="18" charset="0"/>
              </a:rPr>
              <a:t>fidokorona</a:t>
            </a:r>
            <a:r>
              <a:rPr lang="en-US" sz="1200" dirty="0">
                <a:solidFill>
                  <a:schemeClr val="tx1"/>
                </a:solidFill>
                <a:latin typeface="Times New Roman" panose="02020603050405020304" pitchFamily="18" charset="0"/>
                <a:cs typeface="Times New Roman" panose="02020603050405020304" pitchFamily="18" charset="0"/>
              </a:rPr>
              <a:t> </a:t>
            </a:r>
            <a:r>
              <a:rPr lang="en-US" sz="1200" dirty="0" err="1">
                <a:solidFill>
                  <a:schemeClr val="tx1"/>
                </a:solidFill>
                <a:latin typeface="Times New Roman" panose="02020603050405020304" pitchFamily="18" charset="0"/>
                <a:cs typeface="Times New Roman" panose="02020603050405020304" pitchFamily="18" charset="0"/>
              </a:rPr>
              <a:t>faoliyati</a:t>
            </a:r>
            <a:r>
              <a:rPr lang="en-US" sz="1200" dirty="0">
                <a:solidFill>
                  <a:schemeClr val="tx1"/>
                </a:solidFill>
                <a:latin typeface="Times New Roman" panose="02020603050405020304" pitchFamily="18" charset="0"/>
                <a:cs typeface="Times New Roman" panose="02020603050405020304" pitchFamily="18" charset="0"/>
              </a:rPr>
              <a:t> </a:t>
            </a:r>
            <a:r>
              <a:rPr lang="en-US" sz="1200" dirty="0" err="1">
                <a:solidFill>
                  <a:schemeClr val="tx1"/>
                </a:solidFill>
                <a:latin typeface="Times New Roman" panose="02020603050405020304" pitchFamily="18" charset="0"/>
                <a:cs typeface="Times New Roman" panose="02020603050405020304" pitchFamily="18" charset="0"/>
              </a:rPr>
              <a:t>rag'batlantirishni</a:t>
            </a:r>
            <a:r>
              <a:rPr lang="en-US" sz="1200" dirty="0">
                <a:solidFill>
                  <a:schemeClr val="tx1"/>
                </a:solidFill>
                <a:latin typeface="Times New Roman" panose="02020603050405020304" pitchFamily="18" charset="0"/>
                <a:cs typeface="Times New Roman" panose="02020603050405020304" pitchFamily="18" charset="0"/>
              </a:rPr>
              <a:t> </a:t>
            </a:r>
            <a:r>
              <a:rPr lang="en-US" sz="1200" dirty="0" err="1">
                <a:solidFill>
                  <a:schemeClr val="tx1"/>
                </a:solidFill>
                <a:latin typeface="Times New Roman" panose="02020603050405020304" pitchFamily="18" charset="0"/>
                <a:cs typeface="Times New Roman" panose="02020603050405020304" pitchFamily="18" charset="0"/>
              </a:rPr>
              <a:t>talab</a:t>
            </a:r>
            <a:r>
              <a:rPr lang="en-US" sz="1200" dirty="0">
                <a:solidFill>
                  <a:schemeClr val="tx1"/>
                </a:solidFill>
                <a:latin typeface="Times New Roman" panose="02020603050405020304" pitchFamily="18" charset="0"/>
                <a:cs typeface="Times New Roman" panose="02020603050405020304" pitchFamily="18" charset="0"/>
              </a:rPr>
              <a:t> </a:t>
            </a:r>
            <a:r>
              <a:rPr lang="en-US" sz="1200" dirty="0" err="1">
                <a:solidFill>
                  <a:schemeClr val="tx1"/>
                </a:solidFill>
                <a:latin typeface="Times New Roman" panose="02020603050405020304" pitchFamily="18" charset="0"/>
                <a:cs typeface="Times New Roman" panose="02020603050405020304" pitchFamily="18" charset="0"/>
              </a:rPr>
              <a:t>etgan</a:t>
            </a:r>
            <a:r>
              <a:rPr lang="en-US" sz="1200" dirty="0">
                <a:solidFill>
                  <a:schemeClr val="tx1"/>
                </a:solidFill>
                <a:latin typeface="Times New Roman" panose="02020603050405020304" pitchFamily="18" charset="0"/>
                <a:cs typeface="Times New Roman" panose="02020603050405020304" pitchFamily="18" charset="0"/>
              </a:rPr>
              <a:t> </a:t>
            </a:r>
            <a:r>
              <a:rPr lang="en-US" sz="1200" dirty="0" err="1">
                <a:solidFill>
                  <a:schemeClr val="tx1"/>
                </a:solidFill>
                <a:latin typeface="Times New Roman" panose="02020603050405020304" pitchFamily="18" charset="0"/>
                <a:cs typeface="Times New Roman" panose="02020603050405020304" pitchFamily="18" charset="0"/>
              </a:rPr>
              <a:t>hollarda</a:t>
            </a:r>
            <a:r>
              <a:rPr lang="en-US" sz="1200" dirty="0">
                <a:solidFill>
                  <a:schemeClr val="tx1"/>
                </a:solidFill>
                <a:latin typeface="Times New Roman" panose="02020603050405020304" pitchFamily="18" charset="0"/>
                <a:cs typeface="Times New Roman" panose="02020603050405020304" pitchFamily="18" charset="0"/>
              </a:rPr>
              <a:t> </a:t>
            </a:r>
            <a:r>
              <a:rPr lang="en-US" sz="1200" dirty="0" err="1">
                <a:solidFill>
                  <a:schemeClr val="tx1"/>
                </a:solidFill>
                <a:latin typeface="Times New Roman" panose="02020603050405020304" pitchFamily="18" charset="0"/>
                <a:cs typeface="Times New Roman" panose="02020603050405020304" pitchFamily="18" charset="0"/>
              </a:rPr>
              <a:t>qoʻllanilishi</a:t>
            </a:r>
            <a:r>
              <a:rPr lang="en-US" sz="1200" dirty="0">
                <a:solidFill>
                  <a:schemeClr val="tx1"/>
                </a:solidFill>
                <a:latin typeface="Times New Roman" panose="02020603050405020304" pitchFamily="18" charset="0"/>
                <a:cs typeface="Times New Roman" panose="02020603050405020304" pitchFamily="18" charset="0"/>
              </a:rPr>
              <a:t> </a:t>
            </a:r>
            <a:r>
              <a:rPr lang="en-US" sz="1200" dirty="0" err="1">
                <a:solidFill>
                  <a:schemeClr val="tx1"/>
                </a:solidFill>
                <a:latin typeface="Times New Roman" panose="02020603050405020304" pitchFamily="18" charset="0"/>
                <a:cs typeface="Times New Roman" panose="02020603050405020304" pitchFamily="18" charset="0"/>
              </a:rPr>
              <a:t>mumkin</a:t>
            </a:r>
            <a:r>
              <a:rPr lang="en-US" sz="1200" dirty="0">
                <a:solidFill>
                  <a:schemeClr val="tx1"/>
                </a:solidFill>
                <a:latin typeface="Times New Roman" panose="02020603050405020304" pitchFamily="18" charset="0"/>
                <a:cs typeface="Times New Roman" panose="02020603050405020304" pitchFamily="18" charset="0"/>
              </a:rPr>
              <a:t> </a:t>
            </a:r>
            <a:r>
              <a:rPr lang="en-US" sz="1200" dirty="0" err="1">
                <a:solidFill>
                  <a:schemeClr val="tx1"/>
                </a:solidFill>
                <a:latin typeface="Times New Roman" panose="02020603050405020304" pitchFamily="18" charset="0"/>
                <a:cs typeface="Times New Roman" panose="02020603050405020304" pitchFamily="18" charset="0"/>
              </a:rPr>
              <a:t>bo'lgan</a:t>
            </a:r>
            <a:r>
              <a:rPr lang="en-US" sz="1200" dirty="0">
                <a:solidFill>
                  <a:schemeClr val="tx1"/>
                </a:solidFill>
                <a:latin typeface="Times New Roman" panose="02020603050405020304" pitchFamily="18" charset="0"/>
                <a:cs typeface="Times New Roman" panose="02020603050405020304" pitchFamily="18" charset="0"/>
              </a:rPr>
              <a:t> </a:t>
            </a:r>
            <a:r>
              <a:rPr lang="en-US" sz="1200" dirty="0" err="1">
                <a:solidFill>
                  <a:schemeClr val="tx1"/>
                </a:solidFill>
                <a:latin typeface="Times New Roman" panose="02020603050405020304" pitchFamily="18" charset="0"/>
                <a:cs typeface="Times New Roman" panose="02020603050405020304" pitchFamily="18" charset="0"/>
              </a:rPr>
              <a:t>ijobiy</a:t>
            </a:r>
            <a:r>
              <a:rPr lang="en-US" sz="1200" dirty="0">
                <a:solidFill>
                  <a:schemeClr val="tx1"/>
                </a:solidFill>
                <a:latin typeface="Times New Roman" panose="02020603050405020304" pitchFamily="18" charset="0"/>
                <a:cs typeface="Times New Roman" panose="02020603050405020304" pitchFamily="18" charset="0"/>
              </a:rPr>
              <a:t> </a:t>
            </a:r>
            <a:r>
              <a:rPr lang="en-US" sz="1200" dirty="0" err="1">
                <a:solidFill>
                  <a:schemeClr val="tx1"/>
                </a:solidFill>
                <a:latin typeface="Times New Roman" panose="02020603050405020304" pitchFamily="18" charset="0"/>
                <a:cs typeface="Times New Roman" panose="02020603050405020304" pitchFamily="18" charset="0"/>
              </a:rPr>
              <a:t>sanksiyalarni</a:t>
            </a:r>
            <a:r>
              <a:rPr lang="en-US" sz="1200" dirty="0">
                <a:solidFill>
                  <a:schemeClr val="tx1"/>
                </a:solidFill>
                <a:latin typeface="Times New Roman" panose="02020603050405020304" pitchFamily="18" charset="0"/>
                <a:cs typeface="Times New Roman" panose="02020603050405020304" pitchFamily="18" charset="0"/>
              </a:rPr>
              <a:t> ham </a:t>
            </a:r>
            <a:r>
              <a:rPr lang="en-US" sz="1200" dirty="0" err="1">
                <a:solidFill>
                  <a:schemeClr val="tx1"/>
                </a:solidFill>
                <a:latin typeface="Times New Roman" panose="02020603050405020304" pitchFamily="18" charset="0"/>
                <a:cs typeface="Times New Roman" panose="02020603050405020304" pitchFamily="18" charset="0"/>
              </a:rPr>
              <a:t>qamrab</a:t>
            </a:r>
            <a:r>
              <a:rPr lang="en-US" sz="1200" dirty="0">
                <a:solidFill>
                  <a:schemeClr val="tx1"/>
                </a:solidFill>
                <a:latin typeface="Times New Roman" panose="02020603050405020304" pitchFamily="18" charset="0"/>
                <a:cs typeface="Times New Roman" panose="02020603050405020304" pitchFamily="18" charset="0"/>
              </a:rPr>
              <a:t> </a:t>
            </a:r>
            <a:r>
              <a:rPr lang="en-US" sz="1200" dirty="0" err="1">
                <a:solidFill>
                  <a:schemeClr val="tx1"/>
                </a:solidFill>
                <a:latin typeface="Times New Roman" panose="02020603050405020304" pitchFamily="18" charset="0"/>
                <a:cs typeface="Times New Roman" panose="02020603050405020304" pitchFamily="18" charset="0"/>
              </a:rPr>
              <a:t>olishi</a:t>
            </a:r>
            <a:r>
              <a:rPr lang="en-US" sz="1200" dirty="0">
                <a:solidFill>
                  <a:schemeClr val="tx1"/>
                </a:solidFill>
                <a:latin typeface="Times New Roman" panose="02020603050405020304" pitchFamily="18" charset="0"/>
                <a:cs typeface="Times New Roman" panose="02020603050405020304" pitchFamily="18" charset="0"/>
              </a:rPr>
              <a:t> </a:t>
            </a:r>
            <a:r>
              <a:rPr lang="en-US" sz="1200" dirty="0" err="1">
                <a:solidFill>
                  <a:schemeClr val="tx1"/>
                </a:solidFill>
                <a:latin typeface="Times New Roman" panose="02020603050405020304" pitchFamily="18" charset="0"/>
                <a:cs typeface="Times New Roman" panose="02020603050405020304" pitchFamily="18" charset="0"/>
              </a:rPr>
              <a:t>mumkin</a:t>
            </a:r>
            <a:endParaRPr lang="ru-RU" sz="12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282060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03541" y="446088"/>
            <a:ext cx="3657600" cy="781463"/>
          </a:xfrm>
        </p:spPr>
        <p:txBody>
          <a:bodyPr>
            <a:normAutofit/>
          </a:bodyPr>
          <a:lstStyle/>
          <a:p>
            <a:r>
              <a:rPr lang="en-US" dirty="0" err="1">
                <a:solidFill>
                  <a:schemeClr val="accent1"/>
                </a:solidFill>
                <a:latin typeface="Arial Black" panose="020B0A04020102020204" pitchFamily="34" charset="0"/>
              </a:rPr>
              <a:t>Ijtimoiy</a:t>
            </a:r>
            <a:r>
              <a:rPr lang="en-US" dirty="0">
                <a:solidFill>
                  <a:schemeClr val="accent1"/>
                </a:solidFill>
                <a:latin typeface="Arial Black" panose="020B0A04020102020204" pitchFamily="34" charset="0"/>
              </a:rPr>
              <a:t> </a:t>
            </a:r>
            <a:r>
              <a:rPr lang="en-US" dirty="0" err="1">
                <a:solidFill>
                  <a:schemeClr val="accent1"/>
                </a:solidFill>
                <a:latin typeface="Arial Black" panose="020B0A04020102020204" pitchFamily="34" charset="0"/>
              </a:rPr>
              <a:t>xodim</a:t>
            </a:r>
            <a:r>
              <a:rPr lang="en-US" dirty="0">
                <a:solidFill>
                  <a:schemeClr val="accent1"/>
                </a:solidFill>
                <a:latin typeface="Arial Black" panose="020B0A04020102020204" pitchFamily="34" charset="0"/>
              </a:rPr>
              <a:t> </a:t>
            </a:r>
            <a:r>
              <a:rPr lang="en-US" dirty="0" err="1">
                <a:solidFill>
                  <a:schemeClr val="accent1"/>
                </a:solidFill>
                <a:latin typeface="Arial Black" panose="020B0A04020102020204" pitchFamily="34" charset="0"/>
              </a:rPr>
              <a:t>kasbining</a:t>
            </a:r>
            <a:r>
              <a:rPr lang="en-US" dirty="0">
                <a:solidFill>
                  <a:schemeClr val="accent1"/>
                </a:solidFill>
                <a:latin typeface="Arial Black" panose="020B0A04020102020204" pitchFamily="34" charset="0"/>
              </a:rPr>
              <a:t> </a:t>
            </a:r>
            <a:r>
              <a:rPr lang="en-US" dirty="0" err="1">
                <a:solidFill>
                  <a:schemeClr val="accent1"/>
                </a:solidFill>
                <a:latin typeface="Arial Black" panose="020B0A04020102020204" pitchFamily="34" charset="0"/>
              </a:rPr>
              <a:t>birlamchi</a:t>
            </a:r>
            <a:r>
              <a:rPr lang="en-US" dirty="0">
                <a:solidFill>
                  <a:schemeClr val="accent1"/>
                </a:solidFill>
                <a:latin typeface="Arial Black" panose="020B0A04020102020204" pitchFamily="34" charset="0"/>
              </a:rPr>
              <a:t> </a:t>
            </a:r>
            <a:r>
              <a:rPr lang="en-US" dirty="0" err="1">
                <a:solidFill>
                  <a:schemeClr val="accent1"/>
                </a:solidFill>
                <a:latin typeface="Arial Black" panose="020B0A04020102020204" pitchFamily="34" charset="0"/>
              </a:rPr>
              <a:t>maqsadi</a:t>
            </a:r>
            <a:endParaRPr lang="ru-RU" dirty="0">
              <a:solidFill>
                <a:schemeClr val="accent1"/>
              </a:solidFill>
              <a:latin typeface="Arial Black" panose="020B0A04020102020204" pitchFamily="34" charset="0"/>
            </a:endParaRPr>
          </a:p>
        </p:txBody>
      </p:sp>
      <p:sp>
        <p:nvSpPr>
          <p:cNvPr id="4" name="Текст 3"/>
          <p:cNvSpPr>
            <a:spLocks noGrp="1"/>
          </p:cNvSpPr>
          <p:nvPr>
            <p:ph type="body" sz="half" idx="2"/>
          </p:nvPr>
        </p:nvSpPr>
        <p:spPr>
          <a:xfrm>
            <a:off x="1465546" y="1598613"/>
            <a:ext cx="4246322" cy="4262436"/>
          </a:xfrm>
        </p:spPr>
        <p:txBody>
          <a:bodyPr>
            <a:normAutofit fontScale="85000" lnSpcReduction="10000"/>
          </a:bodyPr>
          <a:lstStyle/>
          <a:p>
            <a:pPr algn="just">
              <a:lnSpc>
                <a:spcPct val="120000"/>
              </a:lnSpc>
            </a:pP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Insonning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farovonligini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yaxshilash</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va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barcha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odamlarning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ehtiyojlarini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ayniqsa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kambag'allar</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barcha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narsalardan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mahrum</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bo'lganlar</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va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haydalganlarning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ehtiyojlarini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qondirishdan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iborat</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Ijtimoiy</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ishning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tarixiy</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jihati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kasbning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o'z</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e'tiborini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individning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ijtimoiy</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kontekstdagi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farovonligi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va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umuman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jamiyatning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farovonligiga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qaratishdan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iborat</a:t>
            </a:r>
            <a:r>
              <a:rPr lang="en-US" sz="2000" dirty="0">
                <a:latin typeface="Times New Roman" panose="02020603050405020304" pitchFamily="18" charset="0"/>
                <a:cs typeface="Times New Roman" panose="02020603050405020304" pitchFamily="18" charset="0"/>
              </a:rPr>
              <a:t>.</a:t>
            </a:r>
          </a:p>
          <a:p>
            <a:pPr algn="just">
              <a:lnSpc>
                <a:spcPct val="120000"/>
              </a:lnSpc>
            </a:pP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Ijtimoiy</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xodimlar</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shuningdek</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tashkilotlar</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uyushmalar</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va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boshqa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ijtimoiy</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institutlarning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individlarning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ijtimoiy</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muammolari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va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ehtiyojlarini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hal</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etish</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jarayonida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ishtirok</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etishlarini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ta'minlashga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intiladilar</a:t>
            </a:r>
            <a:r>
              <a:rPr lang="en-US" sz="2000" dirty="0">
                <a:latin typeface="Times New Roman" panose="02020603050405020304" pitchFamily="18" charset="0"/>
                <a:cs typeface="Times New Roman" panose="02020603050405020304" pitchFamily="18" charset="0"/>
              </a:rPr>
              <a:t>.</a:t>
            </a:r>
            <a:endParaRPr lang="ru-RU" sz="2000" dirty="0">
              <a:latin typeface="Times New Roman" panose="02020603050405020304" pitchFamily="18" charset="0"/>
              <a:cs typeface="Times New Roman" panose="02020603050405020304" pitchFamily="18" charset="0"/>
            </a:endParaRPr>
          </a:p>
        </p:txBody>
      </p:sp>
      <p:pic>
        <p:nvPicPr>
          <p:cNvPr id="5" name="Рисунок 4"/>
          <p:cNvPicPr>
            <a:picLocks noChangeAspect="1"/>
          </p:cNvPicPr>
          <p:nvPr/>
        </p:nvPicPr>
        <p:blipFill>
          <a:blip r:embed="rId2"/>
          <a:stretch>
            <a:fillRect/>
          </a:stretch>
        </p:blipFill>
        <p:spPr>
          <a:xfrm>
            <a:off x="6045200" y="1227551"/>
            <a:ext cx="5113867" cy="4633498"/>
          </a:xfrm>
          <a:prstGeom prst="rect">
            <a:avLst/>
          </a:prstGeom>
        </p:spPr>
      </p:pic>
    </p:spTree>
    <p:extLst>
      <p:ext uri="{BB962C8B-B14F-4D97-AF65-F5344CB8AC3E}">
        <p14:creationId xmlns:p14="http://schemas.microsoft.com/office/powerpoint/2010/main" val="25401579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Блок-схема: подготовка 1"/>
          <p:cNvSpPr/>
          <p:nvPr/>
        </p:nvSpPr>
        <p:spPr>
          <a:xfrm>
            <a:off x="820455" y="2022954"/>
            <a:ext cx="3219189" cy="2906038"/>
          </a:xfrm>
          <a:prstGeom prst="flowChartPreparat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Ijtimoiy</a:t>
            </a:r>
            <a:r>
              <a:rPr lang="en-US" dirty="0"/>
              <a:t> </a:t>
            </a:r>
            <a:r>
              <a:rPr lang="en-US" dirty="0" err="1"/>
              <a:t>ish</a:t>
            </a:r>
            <a:r>
              <a:rPr lang="en-US" dirty="0"/>
              <a:t> </a:t>
            </a:r>
            <a:r>
              <a:rPr lang="en-US" dirty="0" err="1"/>
              <a:t>kasbining</a:t>
            </a:r>
            <a:r>
              <a:rPr lang="en-US" dirty="0"/>
              <a:t> </a:t>
            </a:r>
            <a:r>
              <a:rPr lang="en-US" dirty="0" err="1"/>
              <a:t>missiyasining</a:t>
            </a:r>
            <a:r>
              <a:rPr lang="en-US" dirty="0"/>
              <a:t> </a:t>
            </a:r>
            <a:r>
              <a:rPr lang="en-US" dirty="0" err="1"/>
              <a:t>quyidagi</a:t>
            </a:r>
            <a:r>
              <a:rPr lang="en-US" dirty="0"/>
              <a:t> </a:t>
            </a:r>
            <a:r>
              <a:rPr lang="en-US" dirty="0" err="1"/>
              <a:t>ayrim</a:t>
            </a:r>
            <a:r>
              <a:rPr lang="en-US" dirty="0"/>
              <a:t> </a:t>
            </a:r>
            <a:r>
              <a:rPr lang="en-US" dirty="0" err="1"/>
              <a:t>kalit</a:t>
            </a:r>
            <a:r>
              <a:rPr lang="en-US" dirty="0"/>
              <a:t> </a:t>
            </a:r>
            <a:r>
              <a:rPr lang="en-US" dirty="0" err="1"/>
              <a:t>qadriyatlarga</a:t>
            </a:r>
            <a:r>
              <a:rPr lang="en-US" dirty="0"/>
              <a:t> </a:t>
            </a:r>
            <a:r>
              <a:rPr lang="en-US" dirty="0" err="1"/>
              <a:t>borib</a:t>
            </a:r>
            <a:r>
              <a:rPr lang="en-US" dirty="0"/>
              <a:t> </a:t>
            </a:r>
            <a:r>
              <a:rPr lang="en-US" dirty="0" err="1"/>
              <a:t>taqaladi</a:t>
            </a:r>
            <a:r>
              <a:rPr lang="en-US" dirty="0"/>
              <a:t>. </a:t>
            </a:r>
            <a:endParaRPr lang="ru-RU" dirty="0"/>
          </a:p>
        </p:txBody>
      </p:sp>
      <p:sp>
        <p:nvSpPr>
          <p:cNvPr id="3" name="Стрелка вправо 2"/>
          <p:cNvSpPr/>
          <p:nvPr/>
        </p:nvSpPr>
        <p:spPr>
          <a:xfrm>
            <a:off x="4484318" y="544883"/>
            <a:ext cx="2530258" cy="1728591"/>
          </a:xfrm>
          <a:prstGeom prst="rightArrow">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t>
            </a:r>
            <a:r>
              <a:rPr lang="en-US" dirty="0" err="1">
                <a:solidFill>
                  <a:schemeClr val="tx1"/>
                </a:solidFill>
              </a:rPr>
              <a:t>xizmat</a:t>
            </a:r>
            <a:r>
              <a:rPr lang="en-US" dirty="0">
                <a:solidFill>
                  <a:schemeClr val="tx1"/>
                </a:solidFill>
              </a:rPr>
              <a:t> </a:t>
            </a:r>
            <a:r>
              <a:rPr lang="en-US" dirty="0" err="1">
                <a:solidFill>
                  <a:schemeClr val="tx1"/>
                </a:solidFill>
              </a:rPr>
              <a:t>koʻrsatish</a:t>
            </a:r>
            <a:r>
              <a:rPr lang="en-US" dirty="0">
                <a:solidFill>
                  <a:schemeClr val="tx1"/>
                </a:solidFill>
              </a:rPr>
              <a:t>;</a:t>
            </a:r>
            <a:endParaRPr lang="ru-RU" dirty="0">
              <a:solidFill>
                <a:schemeClr val="tx1"/>
              </a:solidFill>
            </a:endParaRPr>
          </a:p>
        </p:txBody>
      </p:sp>
      <p:sp>
        <p:nvSpPr>
          <p:cNvPr id="4" name="Стрелка вправо 3"/>
          <p:cNvSpPr/>
          <p:nvPr/>
        </p:nvSpPr>
        <p:spPr>
          <a:xfrm>
            <a:off x="4484319" y="2605415"/>
            <a:ext cx="2530257" cy="176617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t>
            </a:r>
            <a:r>
              <a:rPr lang="en-US" dirty="0" err="1"/>
              <a:t>ijtimoiy</a:t>
            </a:r>
            <a:r>
              <a:rPr lang="en-US" dirty="0"/>
              <a:t> </a:t>
            </a:r>
            <a:r>
              <a:rPr lang="en-US" dirty="0" err="1"/>
              <a:t>adolat</a:t>
            </a:r>
            <a:r>
              <a:rPr lang="en-US" dirty="0"/>
              <a:t>;</a:t>
            </a:r>
            <a:endParaRPr lang="ru-RU" dirty="0"/>
          </a:p>
        </p:txBody>
      </p:sp>
      <p:sp>
        <p:nvSpPr>
          <p:cNvPr id="5" name="Стрелка вправо 4"/>
          <p:cNvSpPr/>
          <p:nvPr/>
        </p:nvSpPr>
        <p:spPr>
          <a:xfrm>
            <a:off x="8173235" y="544883"/>
            <a:ext cx="2567835" cy="172859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r>
              <a:rPr lang="en-US" dirty="0" err="1"/>
              <a:t>inson</a:t>
            </a:r>
            <a:r>
              <a:rPr lang="en-US" dirty="0"/>
              <a:t> </a:t>
            </a:r>
            <a:r>
              <a:rPr lang="en-US" dirty="0" err="1"/>
              <a:t>qadr-qimmati</a:t>
            </a:r>
            <a:r>
              <a:rPr lang="en-US" dirty="0"/>
              <a:t> </a:t>
            </a:r>
            <a:r>
              <a:rPr lang="en-US" dirty="0" err="1"/>
              <a:t>va</a:t>
            </a:r>
            <a:r>
              <a:rPr lang="en-US" dirty="0"/>
              <a:t> </a:t>
            </a:r>
            <a:r>
              <a:rPr lang="en-US" dirty="0" err="1"/>
              <a:t>ahamiyati</a:t>
            </a:r>
            <a:r>
              <a:rPr lang="en-US" dirty="0"/>
              <a:t>;</a:t>
            </a:r>
            <a:endParaRPr lang="ru-RU" dirty="0"/>
          </a:p>
        </p:txBody>
      </p:sp>
      <p:sp>
        <p:nvSpPr>
          <p:cNvPr id="6" name="Стрелка вправо 5"/>
          <p:cNvSpPr/>
          <p:nvPr/>
        </p:nvSpPr>
        <p:spPr>
          <a:xfrm>
            <a:off x="8173236" y="4521897"/>
            <a:ext cx="2567834" cy="176616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t>
            </a:r>
            <a:r>
              <a:rPr lang="en-US" dirty="0" err="1"/>
              <a:t>layoqatlilik</a:t>
            </a:r>
            <a:r>
              <a:rPr lang="en-US" dirty="0"/>
              <a:t>.</a:t>
            </a:r>
            <a:endParaRPr lang="ru-RU" dirty="0"/>
          </a:p>
        </p:txBody>
      </p:sp>
      <p:sp>
        <p:nvSpPr>
          <p:cNvPr id="7" name="Стрелка вправо 6"/>
          <p:cNvSpPr/>
          <p:nvPr/>
        </p:nvSpPr>
        <p:spPr>
          <a:xfrm>
            <a:off x="4562606" y="4675344"/>
            <a:ext cx="2451970" cy="1584540"/>
          </a:xfrm>
          <a:prstGeom prst="rightArrow">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t>
            </a:r>
            <a:r>
              <a:rPr lang="en-US" dirty="0" err="1">
                <a:solidFill>
                  <a:schemeClr val="tx1"/>
                </a:solidFill>
              </a:rPr>
              <a:t>halollik</a:t>
            </a:r>
            <a:r>
              <a:rPr lang="en-US" dirty="0">
                <a:solidFill>
                  <a:schemeClr val="tx1"/>
                </a:solidFill>
              </a:rPr>
              <a:t>;</a:t>
            </a:r>
            <a:endParaRPr lang="ru-RU" dirty="0">
              <a:solidFill>
                <a:schemeClr val="tx1"/>
              </a:solidFill>
            </a:endParaRPr>
          </a:p>
        </p:txBody>
      </p:sp>
      <p:sp>
        <p:nvSpPr>
          <p:cNvPr id="8" name="Стрелка вправо 7"/>
          <p:cNvSpPr/>
          <p:nvPr/>
        </p:nvSpPr>
        <p:spPr>
          <a:xfrm>
            <a:off x="8173235" y="2605415"/>
            <a:ext cx="2567835" cy="1584541"/>
          </a:xfrm>
          <a:prstGeom prst="rightArrow">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a:t>
            </a:r>
            <a:r>
              <a:rPr lang="en-US" sz="1600" dirty="0" err="1">
                <a:solidFill>
                  <a:schemeClr val="tx1"/>
                </a:solidFill>
              </a:rPr>
              <a:t>insonlar</a:t>
            </a:r>
            <a:r>
              <a:rPr lang="en-US" sz="1600" dirty="0">
                <a:solidFill>
                  <a:schemeClr val="tx1"/>
                </a:solidFill>
              </a:rPr>
              <a:t> </a:t>
            </a:r>
            <a:r>
              <a:rPr lang="en-US" sz="1600" dirty="0" err="1">
                <a:solidFill>
                  <a:schemeClr val="tx1"/>
                </a:solidFill>
              </a:rPr>
              <a:t>o'zaro</a:t>
            </a:r>
            <a:r>
              <a:rPr lang="en-US" sz="1600" dirty="0">
                <a:solidFill>
                  <a:schemeClr val="tx1"/>
                </a:solidFill>
              </a:rPr>
              <a:t> </a:t>
            </a:r>
            <a:r>
              <a:rPr lang="en-US" sz="1600" dirty="0" err="1">
                <a:solidFill>
                  <a:schemeClr val="tx1"/>
                </a:solidFill>
              </a:rPr>
              <a:t>munosabatlarining</a:t>
            </a:r>
            <a:r>
              <a:rPr lang="en-US" sz="1600" dirty="0">
                <a:solidFill>
                  <a:schemeClr val="tx1"/>
                </a:solidFill>
              </a:rPr>
              <a:t> </a:t>
            </a:r>
            <a:r>
              <a:rPr lang="en-US" sz="1600" dirty="0" err="1">
                <a:solidFill>
                  <a:schemeClr val="tx1"/>
                </a:solidFill>
              </a:rPr>
              <a:t>muhimligi</a:t>
            </a:r>
            <a:r>
              <a:rPr lang="en-US" sz="1600" dirty="0">
                <a:solidFill>
                  <a:schemeClr val="tx1"/>
                </a:solidFill>
              </a:rPr>
              <a:t>;</a:t>
            </a:r>
            <a:endParaRPr lang="ru-RU" sz="1600" dirty="0">
              <a:solidFill>
                <a:schemeClr val="tx1"/>
              </a:solidFill>
            </a:endParaRPr>
          </a:p>
        </p:txBody>
      </p:sp>
    </p:spTree>
    <p:extLst>
      <p:ext uri="{BB962C8B-B14F-4D97-AF65-F5344CB8AC3E}">
        <p14:creationId xmlns:p14="http://schemas.microsoft.com/office/powerpoint/2010/main" val="15542399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half" idx="1"/>
          </p:nvPr>
        </p:nvSpPr>
        <p:spPr>
          <a:xfrm>
            <a:off x="1850176" y="1905000"/>
            <a:ext cx="4313864" cy="3998844"/>
          </a:xfrm>
        </p:spPr>
        <p:txBody>
          <a:bodyPr>
            <a:noAutofit/>
          </a:bodyPr>
          <a:lstStyle/>
          <a:p>
            <a:pPr algn="ctr">
              <a:lnSpc>
                <a:spcPct val="150000"/>
              </a:lnSpc>
            </a:pPr>
            <a:r>
              <a:rPr lang="en-US" sz="1600" dirty="0" err="1">
                <a:latin typeface="Times New Roman" panose="02020603050405020304" pitchFamily="18" charset="0"/>
                <a:cs typeface="Times New Roman" panose="02020603050405020304" pitchFamily="18" charset="0"/>
              </a:rPr>
              <a:t>IXMUda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Uyushma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a’zolari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ustidan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qilingan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axloqiy</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shikoyatlar</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bo’yicha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hukm</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chiqarish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bo’yicha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belgilangan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jarayonlar</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mavjud</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Kodeks</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ostiga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imzo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qo’yar</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ekan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ijtimoiy</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xodimlar</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undan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foydalanishi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IXMUning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sud</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jarayonlarida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qatnashishi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va</a:t>
            </a:r>
            <a:r>
              <a:rPr lang="en-US" sz="1600" dirty="0">
                <a:latin typeface="Times New Roman" panose="02020603050405020304" pitchFamily="18" charset="0"/>
                <a:cs typeface="Times New Roman" panose="02020603050405020304" pitchFamily="18" charset="0"/>
              </a:rPr>
              <a:t> IXMU </a:t>
            </a:r>
            <a:r>
              <a:rPr lang="en-US" sz="1600" dirty="0" err="1">
                <a:latin typeface="Times New Roman" panose="02020603050405020304" pitchFamily="18" charset="0"/>
                <a:cs typeface="Times New Roman" panose="02020603050405020304" pitchFamily="18" charset="0"/>
              </a:rPr>
              <a:t>chiqargan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intizomiy</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choralar</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yoki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jarimalarga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amal</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qilishi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talab</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etiladi.Kodeks</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axloqiy</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yechimlarni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topish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va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axloqiy</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muammolar</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vujudga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kelganda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o’z-o’zini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idora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qilish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uchun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qadriyatlar</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prinsiplar</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va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standartlar</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to’plamini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taklif</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qiladi</a:t>
            </a:r>
            <a:r>
              <a:rPr lang="en-US" sz="1600" dirty="0">
                <a:latin typeface="Times New Roman" panose="02020603050405020304" pitchFamily="18" charset="0"/>
                <a:cs typeface="Times New Roman" panose="02020603050405020304" pitchFamily="18" charset="0"/>
              </a:rPr>
              <a:t>. </a:t>
            </a:r>
            <a:endParaRPr lang="ru-RU" sz="1600" dirty="0">
              <a:latin typeface="Times New Roman" panose="02020603050405020304" pitchFamily="18" charset="0"/>
              <a:cs typeface="Times New Roman" panose="02020603050405020304" pitchFamily="18" charset="0"/>
            </a:endParaRPr>
          </a:p>
        </p:txBody>
      </p:sp>
      <p:sp>
        <p:nvSpPr>
          <p:cNvPr id="4" name="Объект 3"/>
          <p:cNvSpPr>
            <a:spLocks noGrp="1"/>
          </p:cNvSpPr>
          <p:nvPr>
            <p:ph sz="half" idx="2"/>
          </p:nvPr>
        </p:nvSpPr>
        <p:spPr>
          <a:xfrm>
            <a:off x="6840018" y="2126222"/>
            <a:ext cx="4313864" cy="3777622"/>
          </a:xfrm>
        </p:spPr>
        <p:txBody>
          <a:bodyPr>
            <a:noAutofit/>
          </a:bodyPr>
          <a:lstStyle/>
          <a:p>
            <a:pPr algn="ctr">
              <a:lnSpc>
                <a:spcPct val="150000"/>
              </a:lnSpc>
            </a:pPr>
            <a:r>
              <a:rPr lang="en-US" dirty="0">
                <a:latin typeface="Times New Roman" panose="02020603050405020304" pitchFamily="18" charset="0"/>
                <a:cs typeface="Times New Roman" panose="02020603050405020304" pitchFamily="18" charset="0"/>
              </a:rPr>
              <a:t>IXMA </a:t>
            </a:r>
            <a:r>
              <a:rPr lang="en-US" dirty="0" err="1">
                <a:latin typeface="Times New Roman" panose="02020603050405020304" pitchFamily="18" charset="0"/>
                <a:cs typeface="Times New Roman" panose="02020603050405020304" pitchFamily="18" charset="0"/>
              </a:rPr>
              <a:t>Axloq</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Kodeksining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maqsadi</a:t>
            </a:r>
            <a:r>
              <a:rPr lang="en-US" dirty="0">
                <a:latin typeface="Times New Roman" panose="02020603050405020304" pitchFamily="18" charset="0"/>
                <a:cs typeface="Times New Roman" panose="02020603050405020304" pitchFamily="18" charset="0"/>
              </a:rPr>
              <a:t>.</a:t>
            </a:r>
            <a:br>
              <a:rPr lang="en-US" dirty="0">
                <a:latin typeface="Times New Roman" panose="02020603050405020304" pitchFamily="18" charset="0"/>
                <a:cs typeface="Times New Roman" panose="02020603050405020304" pitchFamily="18" charset="0"/>
              </a:rPr>
            </a:br>
            <a:r>
              <a:rPr lang="en-US" dirty="0" err="1">
                <a:latin typeface="Times New Roman" panose="02020603050405020304" pitchFamily="18" charset="0"/>
                <a:cs typeface="Times New Roman" panose="02020603050405020304" pitchFamily="18" charset="0"/>
              </a:rPr>
              <a:t>Kasbning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vazifasi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asosiy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qadriyatlari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axloqiy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prinsiplari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axloqiy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standartlarini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hayotga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tatbiq</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qilish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majburiyatidan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iborat</a:t>
            </a:r>
            <a:r>
              <a:rPr lang="en-US" dirty="0">
                <a:latin typeface="Times New Roman" panose="02020603050405020304" pitchFamily="18" charset="0"/>
                <a:cs typeface="Times New Roman" panose="02020603050405020304" pitchFamily="18" charset="0"/>
              </a:rPr>
              <a:t>. IXMA </a:t>
            </a:r>
            <a:r>
              <a:rPr lang="en-US" dirty="0" err="1">
                <a:latin typeface="Times New Roman" panose="02020603050405020304" pitchFamily="18" charset="0"/>
                <a:cs typeface="Times New Roman" panose="02020603050405020304" pitchFamily="18" charset="0"/>
              </a:rPr>
              <a:t>Axloq</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Kodeksi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mazkur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qadriyatlar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prinsiplar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standartlarni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ijtimoiy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xodimlar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xulqini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tartibga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solish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uchun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yo’riqnoma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taqdim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qilish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maqsadida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ta’riflab</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o’tadi</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p:txBody>
      </p:sp>
      <p:pic>
        <p:nvPicPr>
          <p:cNvPr id="5" name="Рисунок 4"/>
          <p:cNvPicPr>
            <a:picLocks noChangeAspect="1"/>
          </p:cNvPicPr>
          <p:nvPr/>
        </p:nvPicPr>
        <p:blipFill>
          <a:blip r:embed="rId2"/>
          <a:stretch>
            <a:fillRect/>
          </a:stretch>
        </p:blipFill>
        <p:spPr>
          <a:xfrm>
            <a:off x="1850176" y="285750"/>
            <a:ext cx="8839200" cy="1619250"/>
          </a:xfrm>
          <a:prstGeom prst="rect">
            <a:avLst/>
          </a:prstGeom>
        </p:spPr>
      </p:pic>
    </p:spTree>
    <p:extLst>
      <p:ext uri="{BB962C8B-B14F-4D97-AF65-F5344CB8AC3E}">
        <p14:creationId xmlns:p14="http://schemas.microsoft.com/office/powerpoint/2010/main" val="19375359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ятиугольник 1"/>
          <p:cNvSpPr/>
          <p:nvPr/>
        </p:nvSpPr>
        <p:spPr>
          <a:xfrm>
            <a:off x="1665962" y="300625"/>
            <a:ext cx="8968635" cy="116492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"Qadriyat", "prinsiplar", "standartlari" tushunchalari </a:t>
            </a:r>
            <a:endParaRPr lang="ru-RU"/>
          </a:p>
        </p:txBody>
      </p:sp>
      <p:sp>
        <p:nvSpPr>
          <p:cNvPr id="3" name="Скругленный прямоугольник 2"/>
          <p:cNvSpPr/>
          <p:nvPr/>
        </p:nvSpPr>
        <p:spPr>
          <a:xfrm>
            <a:off x="1528175" y="2004164"/>
            <a:ext cx="4684735" cy="437158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latin typeface="Times New Roman" panose="02020603050405020304" pitchFamily="18" charset="0"/>
                <a:cs typeface="Times New Roman" panose="02020603050405020304" pitchFamily="18" charset="0"/>
              </a:rPr>
              <a:t>Axloq</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kodeksi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muammolar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kelishmovchiliklarni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hal</a:t>
            </a:r>
            <a:r>
              <a:rPr lang="en-US" dirty="0">
                <a:latin typeface="Times New Roman" panose="02020603050405020304" pitchFamily="18" charset="0"/>
                <a:cs typeface="Times New Roman" panose="02020603050405020304" pitchFamily="18" charset="0"/>
              </a:rPr>
              <a:t> eta </a:t>
            </a:r>
            <a:r>
              <a:rPr lang="en-US" dirty="0" err="1">
                <a:latin typeface="Times New Roman" panose="02020603050405020304" pitchFamily="18" charset="0"/>
                <a:cs typeface="Times New Roman" panose="02020603050405020304" pitchFamily="18" charset="0"/>
              </a:rPr>
              <a:t>olmaydi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yoki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jamiyatda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axloqiy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muammolarni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yechishda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kurash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olib</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borishning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keng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ko'lamli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murakkab</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holatlarini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toʻliq</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qamrab</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ololmaydi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Axloq</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kodeksi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faqatgina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professionallar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o'z</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harakatlari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to'g'risida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mulohaza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qilishlari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mumkin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boʻlgan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qadriyatlar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prinsiplar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standartlarni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taqdim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qiladi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Ijtimoiy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xodimlarning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axloqiy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xulqi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ularning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aynan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axloqiy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amaliyotda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ishtirok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etishlari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haqidagi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shaxsiy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tashabbuslari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natijasi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boʻlishi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lozim</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a:blip r:embed="rId2"/>
          <a:stretch>
            <a:fillRect/>
          </a:stretch>
        </p:blipFill>
        <p:spPr>
          <a:xfrm>
            <a:off x="6688668" y="2004164"/>
            <a:ext cx="4809066" cy="4371584"/>
          </a:xfrm>
          <a:prstGeom prst="rect">
            <a:avLst/>
          </a:prstGeom>
        </p:spPr>
      </p:pic>
    </p:spTree>
    <p:extLst>
      <p:ext uri="{BB962C8B-B14F-4D97-AF65-F5344CB8AC3E}">
        <p14:creationId xmlns:p14="http://schemas.microsoft.com/office/powerpoint/2010/main" val="35786661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41535" y="561480"/>
            <a:ext cx="8555275" cy="1004273"/>
          </a:xfrm>
        </p:spPr>
        <p:txBody>
          <a:bodyPr>
            <a:normAutofit fontScale="90000"/>
          </a:bodyPr>
          <a:lstStyle/>
          <a:p>
            <a:pPr algn="ctr">
              <a:lnSpc>
                <a:spcPct val="150000"/>
              </a:lnSpc>
            </a:pPr>
            <a:r>
              <a:rPr lang="en-US" sz="2400" dirty="0" err="1">
                <a:solidFill>
                  <a:schemeClr val="accent1"/>
                </a:solidFill>
                <a:effectLst>
                  <a:outerShdw blurRad="38100" dist="38100" dir="2700000" algn="tl">
                    <a:srgbClr val="000000">
                      <a:alpha val="43137"/>
                    </a:srgbClr>
                  </a:outerShdw>
                </a:effectLst>
                <a:latin typeface="Arial Black" panose="020B0A04020102020204" pitchFamily="34" charset="0"/>
              </a:rPr>
              <a:t>Rossiyada</a:t>
            </a:r>
            <a:r>
              <a:rPr lang="en-US" sz="2400" dirty="0">
                <a:solidFill>
                  <a:schemeClr val="accent1"/>
                </a:solidFill>
                <a:effectLst>
                  <a:outerShdw blurRad="38100" dist="38100" dir="2700000" algn="tl">
                    <a:srgbClr val="000000">
                      <a:alpha val="43137"/>
                    </a:srgbClr>
                  </a:outerShdw>
                </a:effectLst>
                <a:latin typeface="Arial Black" panose="020B0A04020102020204" pitchFamily="34" charset="0"/>
              </a:rPr>
              <a:t> </a:t>
            </a:r>
            <a:r>
              <a:rPr lang="en-US" sz="2400" dirty="0" err="1">
                <a:solidFill>
                  <a:schemeClr val="accent1"/>
                </a:solidFill>
                <a:effectLst>
                  <a:outerShdw blurRad="38100" dist="38100" dir="2700000" algn="tl">
                    <a:srgbClr val="000000">
                      <a:alpha val="43137"/>
                    </a:srgbClr>
                  </a:outerShdw>
                </a:effectLst>
                <a:latin typeface="Arial Black" panose="020B0A04020102020204" pitchFamily="34" charset="0"/>
              </a:rPr>
              <a:t>ijtimoiy</a:t>
            </a:r>
            <a:r>
              <a:rPr lang="en-US" sz="2400" dirty="0">
                <a:solidFill>
                  <a:schemeClr val="accent1"/>
                </a:solidFill>
                <a:effectLst>
                  <a:outerShdw blurRad="38100" dist="38100" dir="2700000" algn="tl">
                    <a:srgbClr val="000000">
                      <a:alpha val="43137"/>
                    </a:srgbClr>
                  </a:outerShdw>
                </a:effectLst>
                <a:latin typeface="Arial Black" panose="020B0A04020102020204" pitchFamily="34" charset="0"/>
              </a:rPr>
              <a:t> </a:t>
            </a:r>
            <a:r>
              <a:rPr lang="en-US" sz="2400" dirty="0" err="1">
                <a:solidFill>
                  <a:schemeClr val="accent1"/>
                </a:solidFill>
                <a:effectLst>
                  <a:outerShdw blurRad="38100" dist="38100" dir="2700000" algn="tl">
                    <a:srgbClr val="000000">
                      <a:alpha val="43137"/>
                    </a:srgbClr>
                  </a:outerShdw>
                </a:effectLst>
                <a:latin typeface="Arial Black" panose="020B0A04020102020204" pitchFamily="34" charset="0"/>
              </a:rPr>
              <a:t>ishning</a:t>
            </a:r>
            <a:r>
              <a:rPr lang="en-US" sz="2400" dirty="0">
                <a:solidFill>
                  <a:schemeClr val="accent1"/>
                </a:solidFill>
                <a:effectLst>
                  <a:outerShdw blurRad="38100" dist="38100" dir="2700000" algn="tl">
                    <a:srgbClr val="000000">
                      <a:alpha val="43137"/>
                    </a:srgbClr>
                  </a:outerShdw>
                </a:effectLst>
                <a:latin typeface="Arial Black" panose="020B0A04020102020204" pitchFamily="34" charset="0"/>
              </a:rPr>
              <a:t> </a:t>
            </a:r>
            <a:r>
              <a:rPr lang="en-US" sz="2400" dirty="0" err="1">
                <a:solidFill>
                  <a:schemeClr val="accent1"/>
                </a:solidFill>
                <a:effectLst>
                  <a:outerShdw blurRad="38100" dist="38100" dir="2700000" algn="tl">
                    <a:srgbClr val="000000">
                      <a:alpha val="43137"/>
                    </a:srgbClr>
                  </a:outerShdw>
                </a:effectLst>
                <a:latin typeface="Arial Black" panose="020B0A04020102020204" pitchFamily="34" charset="0"/>
              </a:rPr>
              <a:t>kasbiy</a:t>
            </a:r>
            <a:r>
              <a:rPr lang="en-US" sz="2400" dirty="0">
                <a:solidFill>
                  <a:schemeClr val="accent1"/>
                </a:solidFill>
                <a:effectLst>
                  <a:outerShdw blurRad="38100" dist="38100" dir="2700000" algn="tl">
                    <a:srgbClr val="000000">
                      <a:alpha val="43137"/>
                    </a:srgbClr>
                  </a:outerShdw>
                </a:effectLst>
                <a:latin typeface="Arial Black" panose="020B0A04020102020204" pitchFamily="34" charset="0"/>
              </a:rPr>
              <a:t> </a:t>
            </a:r>
            <a:r>
              <a:rPr lang="en-US" sz="2400" dirty="0" err="1">
                <a:solidFill>
                  <a:schemeClr val="accent1"/>
                </a:solidFill>
                <a:effectLst>
                  <a:outerShdw blurRad="38100" dist="38100" dir="2700000" algn="tl">
                    <a:srgbClr val="000000">
                      <a:alpha val="43137"/>
                    </a:srgbClr>
                  </a:outerShdw>
                </a:effectLst>
                <a:latin typeface="Arial Black" panose="020B0A04020102020204" pitchFamily="34" charset="0"/>
              </a:rPr>
              <a:t>axloqiy</a:t>
            </a:r>
            <a:r>
              <a:rPr lang="en-US" sz="2400" dirty="0">
                <a:solidFill>
                  <a:schemeClr val="accent1"/>
                </a:solidFill>
                <a:effectLst>
                  <a:outerShdw blurRad="38100" dist="38100" dir="2700000" algn="tl">
                    <a:srgbClr val="000000">
                      <a:alpha val="43137"/>
                    </a:srgbClr>
                  </a:outerShdw>
                </a:effectLst>
                <a:latin typeface="Arial Black" panose="020B0A04020102020204" pitchFamily="34" charset="0"/>
              </a:rPr>
              <a:t> </a:t>
            </a:r>
            <a:r>
              <a:rPr lang="en-US" sz="2400" dirty="0" err="1">
                <a:solidFill>
                  <a:schemeClr val="accent1"/>
                </a:solidFill>
                <a:effectLst>
                  <a:outerShdw blurRad="38100" dist="38100" dir="2700000" algn="tl">
                    <a:srgbClr val="000000">
                      <a:alpha val="43137"/>
                    </a:srgbClr>
                  </a:outerShdw>
                </a:effectLst>
                <a:latin typeface="Arial Black" panose="020B0A04020102020204" pitchFamily="34" charset="0"/>
              </a:rPr>
              <a:t>kodeksi</a:t>
            </a:r>
            <a:r>
              <a:rPr lang="en-US" sz="2400" dirty="0">
                <a:solidFill>
                  <a:schemeClr val="accent1"/>
                </a:solidFill>
                <a:effectLst>
                  <a:outerShdw blurRad="38100" dist="38100" dir="2700000" algn="tl">
                    <a:srgbClr val="000000">
                      <a:alpha val="43137"/>
                    </a:srgbClr>
                  </a:outerShdw>
                </a:effectLst>
                <a:latin typeface="Arial Black" panose="020B0A04020102020204" pitchFamily="34" charset="0"/>
              </a:rPr>
              <a:t> </a:t>
            </a:r>
            <a:r>
              <a:rPr lang="en-US" sz="2400" dirty="0" err="1">
                <a:solidFill>
                  <a:schemeClr val="accent1"/>
                </a:solidFill>
                <a:effectLst>
                  <a:outerShdw blurRad="38100" dist="38100" dir="2700000" algn="tl">
                    <a:srgbClr val="000000">
                      <a:alpha val="43137"/>
                    </a:srgbClr>
                  </a:outerShdw>
                </a:effectLst>
                <a:latin typeface="Arial Black" panose="020B0A04020102020204" pitchFamily="34" charset="0"/>
              </a:rPr>
              <a:t>asosida</a:t>
            </a:r>
            <a:r>
              <a:rPr lang="en-US" sz="2400" dirty="0">
                <a:solidFill>
                  <a:schemeClr val="accent1"/>
                </a:solidFill>
                <a:effectLst>
                  <a:outerShdw blurRad="38100" dist="38100" dir="2700000" algn="tl">
                    <a:srgbClr val="000000">
                      <a:alpha val="43137"/>
                    </a:srgbClr>
                  </a:outerShdw>
                </a:effectLst>
                <a:latin typeface="Arial Black" panose="020B0A04020102020204" pitchFamily="34" charset="0"/>
              </a:rPr>
              <a:t> </a:t>
            </a:r>
            <a:r>
              <a:rPr lang="en-US" sz="2400" dirty="0" err="1">
                <a:solidFill>
                  <a:schemeClr val="accent1"/>
                </a:solidFill>
                <a:effectLst>
                  <a:outerShdw blurRad="38100" dist="38100" dir="2700000" algn="tl">
                    <a:srgbClr val="000000">
                      <a:alpha val="43137"/>
                    </a:srgbClr>
                  </a:outerShdw>
                </a:effectLst>
                <a:latin typeface="Arial Black" panose="020B0A04020102020204" pitchFamily="34" charset="0"/>
              </a:rPr>
              <a:t>oltita</a:t>
            </a:r>
            <a:r>
              <a:rPr lang="en-US" sz="2400" dirty="0">
                <a:solidFill>
                  <a:schemeClr val="accent1"/>
                </a:solidFill>
                <a:effectLst>
                  <a:outerShdw blurRad="38100" dist="38100" dir="2700000" algn="tl">
                    <a:srgbClr val="000000">
                      <a:alpha val="43137"/>
                    </a:srgbClr>
                  </a:outerShdw>
                </a:effectLst>
                <a:latin typeface="Arial Black" panose="020B0A04020102020204" pitchFamily="34" charset="0"/>
              </a:rPr>
              <a:t> </a:t>
            </a:r>
            <a:r>
              <a:rPr lang="en-US" sz="2400" dirty="0" err="1">
                <a:solidFill>
                  <a:schemeClr val="accent1"/>
                </a:solidFill>
                <a:effectLst>
                  <a:outerShdw blurRad="38100" dist="38100" dir="2700000" algn="tl">
                    <a:srgbClr val="000000">
                      <a:alpha val="43137"/>
                    </a:srgbClr>
                  </a:outerShdw>
                </a:effectLst>
                <a:latin typeface="Arial Black" panose="020B0A04020102020204" pitchFamily="34" charset="0"/>
              </a:rPr>
              <a:t>asosiy</a:t>
            </a:r>
            <a:r>
              <a:rPr lang="en-US" sz="2400" dirty="0">
                <a:solidFill>
                  <a:schemeClr val="accent1"/>
                </a:solidFill>
                <a:effectLst>
                  <a:outerShdw blurRad="38100" dist="38100" dir="2700000" algn="tl">
                    <a:srgbClr val="000000">
                      <a:alpha val="43137"/>
                    </a:srgbClr>
                  </a:outerShdw>
                </a:effectLst>
                <a:latin typeface="Arial Black" panose="020B0A04020102020204" pitchFamily="34" charset="0"/>
              </a:rPr>
              <a:t> </a:t>
            </a:r>
            <a:r>
              <a:rPr lang="en-US" sz="2400" dirty="0" err="1">
                <a:solidFill>
                  <a:schemeClr val="accent1"/>
                </a:solidFill>
                <a:effectLst>
                  <a:outerShdw blurRad="38100" dist="38100" dir="2700000" algn="tl">
                    <a:srgbClr val="000000">
                      <a:alpha val="43137"/>
                    </a:srgbClr>
                  </a:outerShdw>
                </a:effectLst>
                <a:latin typeface="Arial Black" panose="020B0A04020102020204" pitchFamily="34" charset="0"/>
              </a:rPr>
              <a:t>manba</a:t>
            </a:r>
            <a:r>
              <a:rPr lang="en-US" sz="2400" dirty="0">
                <a:solidFill>
                  <a:schemeClr val="accent1"/>
                </a:solidFill>
                <a:effectLst>
                  <a:outerShdw blurRad="38100" dist="38100" dir="2700000" algn="tl">
                    <a:srgbClr val="000000">
                      <a:alpha val="43137"/>
                    </a:srgbClr>
                  </a:outerShdw>
                </a:effectLst>
                <a:latin typeface="Arial Black" panose="020B0A04020102020204" pitchFamily="34" charset="0"/>
              </a:rPr>
              <a:t> </a:t>
            </a:r>
            <a:r>
              <a:rPr lang="en-US" sz="2400" dirty="0" err="1">
                <a:solidFill>
                  <a:schemeClr val="accent1"/>
                </a:solidFill>
                <a:effectLst>
                  <a:outerShdw blurRad="38100" dist="38100" dir="2700000" algn="tl">
                    <a:srgbClr val="000000">
                      <a:alpha val="43137"/>
                    </a:srgbClr>
                  </a:outerShdw>
                </a:effectLst>
                <a:latin typeface="Arial Black" panose="020B0A04020102020204" pitchFamily="34" charset="0"/>
              </a:rPr>
              <a:t>yotadi</a:t>
            </a:r>
            <a:r>
              <a:rPr lang="en-US" sz="2400" dirty="0">
                <a:solidFill>
                  <a:schemeClr val="accent1"/>
                </a:solidFill>
                <a:effectLst>
                  <a:outerShdw blurRad="38100" dist="38100" dir="2700000" algn="tl">
                    <a:srgbClr val="000000">
                      <a:alpha val="43137"/>
                    </a:srgbClr>
                  </a:outerShdw>
                </a:effectLst>
                <a:latin typeface="Arial Black" panose="020B0A04020102020204" pitchFamily="34" charset="0"/>
              </a:rPr>
              <a:t>:</a:t>
            </a:r>
            <a:endParaRPr lang="ru-RU" sz="2400" dirty="0">
              <a:solidFill>
                <a:schemeClr val="accent1"/>
              </a:solidFill>
              <a:effectLst>
                <a:outerShdw blurRad="38100" dist="38100" dir="2700000" algn="tl">
                  <a:srgbClr val="000000">
                    <a:alpha val="43137"/>
                  </a:srgbClr>
                </a:outerShdw>
              </a:effectLst>
              <a:latin typeface="Arial Black" panose="020B0A04020102020204" pitchFamily="34" charset="0"/>
            </a:endParaRPr>
          </a:p>
        </p:txBody>
      </p:sp>
      <p:sp>
        <p:nvSpPr>
          <p:cNvPr id="3" name="Ромб 2"/>
          <p:cNvSpPr/>
          <p:nvPr/>
        </p:nvSpPr>
        <p:spPr>
          <a:xfrm>
            <a:off x="676405" y="2088714"/>
            <a:ext cx="2430049" cy="3670125"/>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err="1">
                <a:latin typeface="Times New Roman" panose="02020603050405020304" pitchFamily="18" charset="0"/>
                <a:cs typeface="Times New Roman" panose="02020603050405020304" pitchFamily="18" charset="0"/>
              </a:rPr>
              <a:t>Umuminsoniy</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qadriyatlar</a:t>
            </a:r>
            <a:r>
              <a:rPr lang="en-US" sz="1400" dirty="0">
                <a:latin typeface="Times New Roman" panose="02020603050405020304" pitchFamily="18" charset="0"/>
                <a:cs typeface="Times New Roman" panose="02020603050405020304" pitchFamily="18" charset="0"/>
              </a:rPr>
              <a:t>, </a:t>
            </a:r>
            <a:endParaRPr lang="ru-RU" sz="1400" dirty="0">
              <a:latin typeface="Times New Roman" panose="02020603050405020304" pitchFamily="18" charset="0"/>
              <a:cs typeface="Times New Roman" panose="02020603050405020304" pitchFamily="18" charset="0"/>
            </a:endParaRPr>
          </a:p>
        </p:txBody>
      </p:sp>
      <p:sp>
        <p:nvSpPr>
          <p:cNvPr id="4" name="Ромб 3"/>
          <p:cNvSpPr/>
          <p:nvPr/>
        </p:nvSpPr>
        <p:spPr>
          <a:xfrm>
            <a:off x="3006246" y="2260948"/>
            <a:ext cx="3006246" cy="1716065"/>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latin typeface="Times New Roman" panose="02020603050405020304" pitchFamily="18" charset="0"/>
                <a:cs typeface="Times New Roman" panose="02020603050405020304" pitchFamily="18" charset="0"/>
              </a:rPr>
              <a:t>xayriyaning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axloqiy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an'analari</a:t>
            </a:r>
            <a:r>
              <a:rPr lang="en-US" dirty="0">
                <a:latin typeface="Times New Roman" panose="02020603050405020304" pitchFamily="18" charset="0"/>
                <a:cs typeface="Times New Roman" panose="02020603050405020304" pitchFamily="18" charset="0"/>
              </a:rPr>
              <a:t>; </a:t>
            </a:r>
            <a:endParaRPr lang="ru-RU" dirty="0">
              <a:latin typeface="Times New Roman" panose="02020603050405020304" pitchFamily="18" charset="0"/>
              <a:cs typeface="Times New Roman" panose="02020603050405020304" pitchFamily="18" charset="0"/>
            </a:endParaRPr>
          </a:p>
        </p:txBody>
      </p:sp>
      <p:sp>
        <p:nvSpPr>
          <p:cNvPr id="5" name="Ромб 4"/>
          <p:cNvSpPr/>
          <p:nvPr/>
        </p:nvSpPr>
        <p:spPr>
          <a:xfrm>
            <a:off x="3006246" y="4208744"/>
            <a:ext cx="3006246" cy="1603332"/>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latin typeface="Times New Roman" panose="02020603050405020304" pitchFamily="18" charset="0"/>
                <a:cs typeface="Times New Roman" panose="02020603050405020304" pitchFamily="18" charset="0"/>
              </a:rPr>
              <a:t>•</a:t>
            </a:r>
            <a:r>
              <a:rPr lang="en-US" sz="1600" dirty="0" err="1">
                <a:latin typeface="Times New Roman" panose="02020603050405020304" pitchFamily="18" charset="0"/>
                <a:cs typeface="Times New Roman" panose="02020603050405020304" pitchFamily="18" charset="0"/>
              </a:rPr>
              <a:t>zamonaviy</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Rossiya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jamiyati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qadriyatlari</a:t>
            </a:r>
            <a:r>
              <a:rPr lang="en-US" sz="1600" dirty="0">
                <a:latin typeface="Times New Roman" panose="02020603050405020304" pitchFamily="18" charset="0"/>
                <a:cs typeface="Times New Roman" panose="02020603050405020304" pitchFamily="18" charset="0"/>
              </a:rPr>
              <a:t>;</a:t>
            </a:r>
            <a:endParaRPr lang="ru-RU" sz="1600" dirty="0">
              <a:latin typeface="Times New Roman" panose="02020603050405020304" pitchFamily="18" charset="0"/>
              <a:cs typeface="Times New Roman" panose="02020603050405020304" pitchFamily="18" charset="0"/>
            </a:endParaRPr>
          </a:p>
        </p:txBody>
      </p:sp>
      <p:sp>
        <p:nvSpPr>
          <p:cNvPr id="6" name="Ромб 5"/>
          <p:cNvSpPr/>
          <p:nvPr/>
        </p:nvSpPr>
        <p:spPr>
          <a:xfrm>
            <a:off x="6325642" y="2141951"/>
            <a:ext cx="2818357" cy="1860114"/>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Times New Roman" panose="02020603050405020304" pitchFamily="18" charset="0"/>
                <a:cs typeface="Times New Roman" panose="02020603050405020304" pitchFamily="18" charset="0"/>
              </a:rPr>
              <a:t>•</a:t>
            </a:r>
            <a:r>
              <a:rPr lang="en-US" dirty="0" err="1">
                <a:latin typeface="Times New Roman" panose="02020603050405020304" pitchFamily="18" charset="0"/>
                <a:cs typeface="Times New Roman" panose="02020603050405020304" pitchFamily="18" charset="0"/>
              </a:rPr>
              <a:t>xorijiy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davlatlar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axloqiy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me'yorlari</a:t>
            </a:r>
            <a:r>
              <a:rPr lang="en-US" dirty="0">
                <a:latin typeface="Times New Roman" panose="02020603050405020304" pitchFamily="18" charset="0"/>
                <a:cs typeface="Times New Roman" panose="02020603050405020304" pitchFamily="18" charset="0"/>
              </a:rPr>
              <a:t>; </a:t>
            </a:r>
            <a:endParaRPr lang="ru-RU" dirty="0">
              <a:latin typeface="Times New Roman" panose="02020603050405020304" pitchFamily="18" charset="0"/>
              <a:cs typeface="Times New Roman" panose="02020603050405020304" pitchFamily="18" charset="0"/>
            </a:endParaRPr>
          </a:p>
        </p:txBody>
      </p:sp>
      <p:sp>
        <p:nvSpPr>
          <p:cNvPr id="7" name="Ромб 6"/>
          <p:cNvSpPr/>
          <p:nvPr/>
        </p:nvSpPr>
        <p:spPr>
          <a:xfrm>
            <a:off x="6325642" y="4208745"/>
            <a:ext cx="2818357" cy="1603332"/>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err="1">
                <a:latin typeface="Times New Roman" panose="02020603050405020304" pitchFamily="18" charset="0"/>
                <a:cs typeface="Times New Roman" panose="02020603050405020304" pitchFamily="18" charset="0"/>
              </a:rPr>
              <a:t>zamonaviy</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Rossiya</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ijtimoiy</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ishining</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o'ziga</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xos</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qadriyatlari</a:t>
            </a:r>
            <a:r>
              <a:rPr lang="en-US" sz="1400" dirty="0">
                <a:latin typeface="Times New Roman" panose="02020603050405020304" pitchFamily="18" charset="0"/>
                <a:cs typeface="Times New Roman" panose="02020603050405020304" pitchFamily="18" charset="0"/>
              </a:rPr>
              <a:t>;</a:t>
            </a:r>
            <a:endParaRPr lang="ru-RU" sz="1400" dirty="0">
              <a:latin typeface="Times New Roman" panose="02020603050405020304" pitchFamily="18" charset="0"/>
              <a:cs typeface="Times New Roman" panose="02020603050405020304" pitchFamily="18" charset="0"/>
            </a:endParaRPr>
          </a:p>
        </p:txBody>
      </p:sp>
      <p:sp>
        <p:nvSpPr>
          <p:cNvPr id="8" name="Ромб 7"/>
          <p:cNvSpPr/>
          <p:nvPr/>
        </p:nvSpPr>
        <p:spPr>
          <a:xfrm>
            <a:off x="9144000" y="2141951"/>
            <a:ext cx="2304789" cy="3670125"/>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err="1">
                <a:latin typeface="Times New Roman" panose="02020603050405020304" pitchFamily="18" charset="0"/>
                <a:cs typeface="Times New Roman" panose="02020603050405020304" pitchFamily="18" charset="0"/>
              </a:rPr>
              <a:t>mutaxassislarning</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shaxsiy</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qadriyatlari</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va</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ideallari</a:t>
            </a:r>
            <a:r>
              <a:rPr lang="en-US" sz="1400" dirty="0">
                <a:latin typeface="Times New Roman" panose="02020603050405020304" pitchFamily="18" charset="0"/>
                <a:cs typeface="Times New Roman" panose="02020603050405020304" pitchFamily="18" charset="0"/>
              </a:rPr>
              <a:t>.</a:t>
            </a:r>
            <a:endParaRPr lang="ru-RU"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627314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12808" y="513567"/>
            <a:ext cx="8915400" cy="2655517"/>
          </a:xfrm>
        </p:spPr>
        <p:txBody>
          <a:bodyPr>
            <a:normAutofit/>
          </a:bodyPr>
          <a:lstStyle/>
          <a:p>
            <a:pPr algn="just"/>
            <a:r>
              <a:rPr lang="en-US" dirty="0"/>
              <a:t>	 </a:t>
            </a:r>
            <a:r>
              <a:rPr lang="en-US" sz="2000" b="1" dirty="0" err="1">
                <a:solidFill>
                  <a:schemeClr val="accent1"/>
                </a:solidFill>
                <a:latin typeface="Times New Roman" panose="02020603050405020304" pitchFamily="18" charset="0"/>
                <a:cs typeface="Times New Roman" panose="02020603050405020304" pitchFamily="18" charset="0"/>
              </a:rPr>
              <a:t>Kodeksning</a:t>
            </a:r>
            <a:r>
              <a:rPr lang="en-US" sz="2000" b="1" dirty="0">
                <a:solidFill>
                  <a:schemeClr val="accent1"/>
                </a:solidFill>
                <a:latin typeface="Times New Roman" panose="02020603050405020304" pitchFamily="18" charset="0"/>
                <a:cs typeface="Times New Roman" panose="02020603050405020304" pitchFamily="18" charset="0"/>
              </a:rPr>
              <a:t> </a:t>
            </a:r>
            <a:r>
              <a:rPr lang="en-US" sz="2000" b="1" dirty="0" err="1">
                <a:solidFill>
                  <a:schemeClr val="accent1"/>
                </a:solidFill>
                <a:latin typeface="Times New Roman" panose="02020603050405020304" pitchFamily="18" charset="0"/>
                <a:cs typeface="Times New Roman" panose="02020603050405020304" pitchFamily="18" charset="0"/>
              </a:rPr>
              <a:t>ta'sir</a:t>
            </a:r>
            <a:r>
              <a:rPr lang="en-US" sz="2000" b="1" dirty="0">
                <a:solidFill>
                  <a:schemeClr val="accent1"/>
                </a:solidFill>
                <a:latin typeface="Times New Roman" panose="02020603050405020304" pitchFamily="18" charset="0"/>
                <a:cs typeface="Times New Roman" panose="02020603050405020304" pitchFamily="18" charset="0"/>
              </a:rPr>
              <a:t> </a:t>
            </a:r>
            <a:r>
              <a:rPr lang="en-US" sz="2000" b="1" dirty="0" err="1">
                <a:solidFill>
                  <a:schemeClr val="accent1"/>
                </a:solidFill>
                <a:latin typeface="Times New Roman" panose="02020603050405020304" pitchFamily="18" charset="0"/>
                <a:cs typeface="Times New Roman" panose="02020603050405020304" pitchFamily="18" charset="0"/>
              </a:rPr>
              <a:t>sharoitlari</a:t>
            </a:r>
            <a:r>
              <a:rPr lang="en-US" sz="2000" b="1" dirty="0">
                <a:solidFill>
                  <a:schemeClr val="accent1"/>
                </a:solidFill>
                <a:latin typeface="Times New Roman" panose="02020603050405020304" pitchFamily="18" charset="0"/>
                <a:cs typeface="Times New Roman" panose="02020603050405020304" pitchFamily="18" charset="0"/>
              </a:rPr>
              <a:t> </a:t>
            </a:r>
            <a:r>
              <a:rPr lang="en-US" sz="2000" b="1" dirty="0" err="1">
                <a:solidFill>
                  <a:schemeClr val="accent1"/>
                </a:solidFill>
                <a:latin typeface="Times New Roman" panose="02020603050405020304" pitchFamily="18" charset="0"/>
                <a:cs typeface="Times New Roman" panose="02020603050405020304" pitchFamily="18" charset="0"/>
              </a:rPr>
              <a:t>va</a:t>
            </a:r>
            <a:r>
              <a:rPr lang="en-US" sz="2000" b="1" dirty="0">
                <a:solidFill>
                  <a:schemeClr val="accent1"/>
                </a:solidFill>
                <a:latin typeface="Times New Roman" panose="02020603050405020304" pitchFamily="18" charset="0"/>
                <a:cs typeface="Times New Roman" panose="02020603050405020304" pitchFamily="18" charset="0"/>
              </a:rPr>
              <a:t> </a:t>
            </a:r>
            <a:r>
              <a:rPr lang="en-US" sz="2000" b="1" dirty="0" err="1">
                <a:solidFill>
                  <a:schemeClr val="accent1"/>
                </a:solidFill>
                <a:latin typeface="Times New Roman" panose="02020603050405020304" pitchFamily="18" charset="0"/>
                <a:cs typeface="Times New Roman" panose="02020603050405020304" pitchFamily="18" charset="0"/>
              </a:rPr>
              <a:t>legitim</a:t>
            </a:r>
            <a:r>
              <a:rPr lang="en-US" sz="2000" b="1" dirty="0">
                <a:solidFill>
                  <a:schemeClr val="accent1"/>
                </a:solidFill>
                <a:latin typeface="Times New Roman" panose="02020603050405020304" pitchFamily="18" charset="0"/>
                <a:cs typeface="Times New Roman" panose="02020603050405020304" pitchFamily="18" charset="0"/>
              </a:rPr>
              <a:t>(</a:t>
            </a:r>
            <a:r>
              <a:rPr lang="en-US" sz="2000" b="1" dirty="0" err="1">
                <a:solidFill>
                  <a:schemeClr val="accent1"/>
                </a:solidFill>
                <a:latin typeface="Times New Roman" panose="02020603050405020304" pitchFamily="18" charset="0"/>
                <a:cs typeface="Times New Roman" panose="02020603050405020304" pitchFamily="18" charset="0"/>
              </a:rPr>
              <a:t>qonun</a:t>
            </a:r>
            <a:r>
              <a:rPr lang="en-US" sz="2000" b="1" dirty="0">
                <a:solidFill>
                  <a:schemeClr val="accent1"/>
                </a:solidFill>
                <a:latin typeface="Times New Roman" panose="02020603050405020304" pitchFamily="18" charset="0"/>
                <a:cs typeface="Times New Roman" panose="02020603050405020304" pitchFamily="18" charset="0"/>
              </a:rPr>
              <a:t>)</a:t>
            </a:r>
            <a:r>
              <a:rPr lang="en-US" sz="2000" b="1" dirty="0" err="1">
                <a:solidFill>
                  <a:schemeClr val="accent1"/>
                </a:solidFill>
                <a:latin typeface="Times New Roman" panose="02020603050405020304" pitchFamily="18" charset="0"/>
                <a:cs typeface="Times New Roman" panose="02020603050405020304" pitchFamily="18" charset="0"/>
              </a:rPr>
              <a:t>lashtirish</a:t>
            </a:r>
            <a:r>
              <a:rPr lang="en-US" sz="2000" b="1" dirty="0">
                <a:solidFill>
                  <a:schemeClr val="accent1"/>
                </a:solidFill>
                <a:latin typeface="Times New Roman" panose="02020603050405020304" pitchFamily="18" charset="0"/>
                <a:cs typeface="Times New Roman" panose="02020603050405020304" pitchFamily="18" charset="0"/>
              </a:rPr>
              <a:t>.</a:t>
            </a:r>
            <a:br>
              <a:rPr lang="en-US" sz="2000" b="1" dirty="0">
                <a:solidFill>
                  <a:schemeClr val="accent1"/>
                </a:solidFill>
                <a:latin typeface="Times New Roman" panose="02020603050405020304" pitchFamily="18" charset="0"/>
                <a:cs typeface="Times New Roman" panose="02020603050405020304" pitchFamily="18" charset="0"/>
              </a:rPr>
            </a:br>
            <a:r>
              <a:rPr lang="en-US" sz="2000" b="1" dirty="0">
                <a:solidFill>
                  <a:schemeClr val="accent1"/>
                </a:solidFill>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Mazkur</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bo'lim</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kasbiy</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axloqiy</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kodeks</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qachon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va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kim</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tomonidan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qabul</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qilinganligi</a:t>
            </a:r>
            <a:r>
              <a:rPr lang="en-US" sz="2000" dirty="0">
                <a:latin typeface="Times New Roman" panose="02020603050405020304" pitchFamily="18" charset="0"/>
                <a:cs typeface="Times New Roman" panose="02020603050405020304" pitchFamily="18" charset="0"/>
              </a:rPr>
              <a:t>, u </a:t>
            </a:r>
            <a:r>
              <a:rPr lang="en-US" sz="2000" dirty="0" err="1">
                <a:latin typeface="Times New Roman" panose="02020603050405020304" pitchFamily="18" charset="0"/>
                <a:cs typeface="Times New Roman" panose="02020603050405020304" pitchFamily="18" charset="0"/>
              </a:rPr>
              <a:t>qanday</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holatlarda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va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qanday</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asosda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qo'llanilishi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mumkinligi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uning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ta'siri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qanday</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sharoitlarda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to'xtatilishi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yoki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bekor</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qilinishi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mumkinligi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haqidagi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ma'lumotlardan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iborat</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bo'ladi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Shubhasiz</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kasbiy</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axloqiy</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kodeks</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tuzilmasi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asosan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kasbiy</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axloqiy</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tizim</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tuzilmasini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takrorlaydi</a:t>
            </a:r>
            <a:r>
              <a:rPr lang="en-US" sz="2000" dirty="0">
                <a:latin typeface="Times New Roman" panose="02020603050405020304" pitchFamily="18" charset="0"/>
                <a:cs typeface="Times New Roman" panose="02020603050405020304" pitchFamily="18" charset="0"/>
              </a:rPr>
              <a:t>. Bu </a:t>
            </a:r>
            <a:r>
              <a:rPr lang="en-US" sz="2000" dirty="0" err="1">
                <a:latin typeface="Times New Roman" panose="02020603050405020304" pitchFamily="18" charset="0"/>
                <a:cs typeface="Times New Roman" panose="02020603050405020304" pitchFamily="18" charset="0"/>
              </a:rPr>
              <a:t>muqarrar</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chunki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kasbiy</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axloqiy</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kodeks</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kasbiy</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axloqiy</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tizimning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to'g'ri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ifodasi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bo'lishi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lozim</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Biroq</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kasbiy</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axloqiy</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kodekslar</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boshqa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bo'limlarni</a:t>
            </a:r>
            <a:r>
              <a:rPr lang="en-US" sz="2000" dirty="0">
                <a:latin typeface="Times New Roman" panose="02020603050405020304" pitchFamily="18" charset="0"/>
                <a:cs typeface="Times New Roman" panose="02020603050405020304" pitchFamily="18" charset="0"/>
              </a:rPr>
              <a:t> ham </a:t>
            </a:r>
            <a:r>
              <a:rPr lang="en-US" sz="2000" dirty="0" err="1">
                <a:latin typeface="Times New Roman" panose="02020603050405020304" pitchFamily="18" charset="0"/>
                <a:cs typeface="Times New Roman" panose="02020603050405020304" pitchFamily="18" charset="0"/>
              </a:rPr>
              <a:t>qamrab</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olishi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mumkin</a:t>
            </a:r>
            <a:r>
              <a:rPr lang="en-US" sz="2000" dirty="0">
                <a:latin typeface="Times New Roman" panose="02020603050405020304" pitchFamily="18" charset="0"/>
                <a:cs typeface="Times New Roman" panose="02020603050405020304" pitchFamily="18" charset="0"/>
              </a:rPr>
              <a:t>. </a:t>
            </a:r>
            <a:endParaRPr lang="ru-RU" sz="2000" dirty="0">
              <a:latin typeface="Times New Roman" panose="02020603050405020304" pitchFamily="18" charset="0"/>
              <a:cs typeface="Times New Roman" panose="02020603050405020304" pitchFamily="18" charset="0"/>
            </a:endParaRPr>
          </a:p>
        </p:txBody>
      </p:sp>
      <p:pic>
        <p:nvPicPr>
          <p:cNvPr id="5" name="Рисунок 4"/>
          <p:cNvPicPr>
            <a:picLocks noChangeAspect="1"/>
          </p:cNvPicPr>
          <p:nvPr/>
        </p:nvPicPr>
        <p:blipFill>
          <a:blip r:embed="rId2"/>
          <a:stretch>
            <a:fillRect/>
          </a:stretch>
        </p:blipFill>
        <p:spPr>
          <a:xfrm>
            <a:off x="1727201" y="3420533"/>
            <a:ext cx="9101007" cy="2963334"/>
          </a:xfrm>
          <a:prstGeom prst="rect">
            <a:avLst/>
          </a:prstGeom>
        </p:spPr>
      </p:pic>
    </p:spTree>
    <p:extLst>
      <p:ext uri="{BB962C8B-B14F-4D97-AF65-F5344CB8AC3E}">
        <p14:creationId xmlns:p14="http://schemas.microsoft.com/office/powerpoint/2010/main" val="3569503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half" idx="1"/>
          </p:nvPr>
        </p:nvSpPr>
        <p:spPr>
          <a:xfrm>
            <a:off x="876822" y="988494"/>
            <a:ext cx="5473874" cy="5185775"/>
          </a:xfrm>
        </p:spPr>
        <p:txBody>
          <a:bodyPr>
            <a:noAutofit/>
          </a:bodyPr>
          <a:lstStyle/>
          <a:p>
            <a:pPr lvl="2" algn="just">
              <a:lnSpc>
                <a:spcPct val="160000"/>
              </a:lnSpc>
            </a:pPr>
            <a:r>
              <a:rPr lang="en-US" sz="1600" dirty="0" err="1">
                <a:latin typeface="Times New Roman" panose="02020603050405020304" pitchFamily="18" charset="0"/>
                <a:cs typeface="Times New Roman" panose="02020603050405020304" pitchFamily="18" charset="0"/>
              </a:rPr>
              <a:t>Ijtimoiy</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xodim</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qarorlarni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qabul</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qilish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ularni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hayotga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tatbiq</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qilish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davomida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o'z</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harakatlarini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axloqiy</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kodeks</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bilan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qiyoslaydi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shu</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bilan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birga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tanlovdagi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mustaqillik</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va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erkinlikni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saqlab</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qoladi</a:t>
            </a:r>
            <a:r>
              <a:rPr lang="en-US" sz="1600" dirty="0">
                <a:latin typeface="Times New Roman" panose="02020603050405020304" pitchFamily="18" charset="0"/>
                <a:cs typeface="Times New Roman" panose="02020603050405020304" pitchFamily="18" charset="0"/>
              </a:rPr>
              <a:t>.</a:t>
            </a:r>
          </a:p>
          <a:p>
            <a:pPr lvl="1" algn="just">
              <a:lnSpc>
                <a:spcPct val="160000"/>
              </a:lnSpc>
            </a:pPr>
            <a:r>
              <a:rPr lang="en-US" dirty="0" err="1">
                <a:latin typeface="Times New Roman" panose="02020603050405020304" pitchFamily="18" charset="0"/>
                <a:cs typeface="Times New Roman" panose="02020603050405020304" pitchFamily="18" charset="0"/>
              </a:rPr>
              <a:t>Kodeksda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aks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ettirilgan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axloqiy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prinsiplar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qoidalar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talablar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o'zgarmas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Nafaqat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jamiyatdagi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o'zgarishlarni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rivojlanish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dinamikasini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alohida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ijtimoiy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guruhlar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individlarning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maqomidagi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o'zgarishlarni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balki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kasbiy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faoliyat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mazmuni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mohiyati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shakllari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usullarida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doimiy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ravishda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sodir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bo'layotgan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o'zgarishlarni</a:t>
            </a:r>
            <a:r>
              <a:rPr lang="en-US" dirty="0">
                <a:latin typeface="Times New Roman" panose="02020603050405020304" pitchFamily="18" charset="0"/>
                <a:cs typeface="Times New Roman" panose="02020603050405020304" pitchFamily="18" charset="0"/>
              </a:rPr>
              <a:t> ham </a:t>
            </a:r>
            <a:r>
              <a:rPr lang="en-US" dirty="0" err="1">
                <a:latin typeface="Times New Roman" panose="02020603050405020304" pitchFamily="18" charset="0"/>
                <a:cs typeface="Times New Roman" panose="02020603050405020304" pitchFamily="18" charset="0"/>
              </a:rPr>
              <a:t>aks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ettirishlari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talab</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etiladi</a:t>
            </a:r>
            <a:r>
              <a:rPr lang="en-US" dirty="0">
                <a:latin typeface="Times New Roman" panose="02020603050405020304" pitchFamily="18" charset="0"/>
                <a:cs typeface="Times New Roman" panose="02020603050405020304" pitchFamily="18" charset="0"/>
              </a:rPr>
              <a:t>. </a:t>
            </a:r>
            <a:endParaRPr lang="ru-RU" dirty="0">
              <a:latin typeface="Times New Roman" panose="02020603050405020304" pitchFamily="18" charset="0"/>
              <a:cs typeface="Times New Roman" panose="02020603050405020304" pitchFamily="18" charset="0"/>
            </a:endParaRPr>
          </a:p>
        </p:txBody>
      </p:sp>
      <p:sp>
        <p:nvSpPr>
          <p:cNvPr id="4" name="Объект 3"/>
          <p:cNvSpPr>
            <a:spLocks noGrp="1"/>
          </p:cNvSpPr>
          <p:nvPr>
            <p:ph sz="half" idx="2"/>
          </p:nvPr>
        </p:nvSpPr>
        <p:spPr>
          <a:xfrm>
            <a:off x="6438378" y="988494"/>
            <a:ext cx="4490036" cy="4751449"/>
          </a:xfrm>
        </p:spPr>
        <p:txBody>
          <a:bodyPr>
            <a:normAutofit lnSpcReduction="10000"/>
          </a:bodyPr>
          <a:lstStyle/>
          <a:p>
            <a:pPr lvl="1">
              <a:lnSpc>
                <a:spcPct val="150000"/>
              </a:lnSpc>
            </a:pPr>
            <a:r>
              <a:rPr lang="en-US" dirty="0" err="1">
                <a:latin typeface="Times New Roman" panose="02020603050405020304" pitchFamily="18" charset="0"/>
                <a:cs typeface="Times New Roman" panose="02020603050405020304" pitchFamily="18" charset="0"/>
              </a:rPr>
              <a:t>Ijtimoiy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xodim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tomonidan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kasbiy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axloqiy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kodeks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talablariga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amal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qilish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rasmiyatchilik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emas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balki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kundalik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amaliy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faoliyatining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samaradorligi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natijadoriligining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zaruriy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sharti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ijtimoiy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ahamiyati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qadriyatining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mezonidir</a:t>
            </a:r>
            <a:r>
              <a:rPr lang="en-US" dirty="0">
                <a:latin typeface="Times New Roman" panose="02020603050405020304" pitchFamily="18" charset="0"/>
                <a:cs typeface="Times New Roman" panose="02020603050405020304" pitchFamily="18" charset="0"/>
              </a:rPr>
              <a:t>. </a:t>
            </a:r>
          </a:p>
          <a:p>
            <a:pPr lvl="1">
              <a:lnSpc>
                <a:spcPct val="150000"/>
              </a:lnSpc>
            </a:pPr>
            <a:r>
              <a:rPr lang="en-US" dirty="0" err="1">
                <a:latin typeface="Times New Roman" panose="02020603050405020304" pitchFamily="18" charset="0"/>
                <a:cs typeface="Times New Roman" panose="02020603050405020304" pitchFamily="18" charset="0"/>
              </a:rPr>
              <a:t>Kodeksda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hamkasblar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ularning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mijozlari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bilan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o'zaro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munosabatlar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muhim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o'rin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tutadi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Hamkasblar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bilan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munosabatlar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hurmat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o'zaro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ishonch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adolat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kabilar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asosiga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qurilishi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zarur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ekanligi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ta'kidlab</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o'tilgan</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278155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Блок-схема: извлечение 3"/>
          <p:cNvSpPr/>
          <p:nvPr/>
        </p:nvSpPr>
        <p:spPr>
          <a:xfrm>
            <a:off x="475989" y="789140"/>
            <a:ext cx="4058433" cy="5022937"/>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Ijtimoiy xodimlarning Xalqaro federatsiyasi tomonidan qabul qilingan va "Ijtimoiy ish etikasi: prinsiplar va standartlar" nomli ijtimoiy axloqiy kodeks yuqorida keltirilgan mamlakatimiz kodeksidan ahamiyatli ravishda farq qiladi. </a:t>
            </a:r>
            <a:endParaRPr lang="ru-RU"/>
          </a:p>
        </p:txBody>
      </p:sp>
      <p:sp>
        <p:nvSpPr>
          <p:cNvPr id="5" name="Блок-схема: объединение 4"/>
          <p:cNvSpPr/>
          <p:nvPr/>
        </p:nvSpPr>
        <p:spPr>
          <a:xfrm>
            <a:off x="2893512" y="789141"/>
            <a:ext cx="4070959" cy="5022936"/>
          </a:xfrm>
          <a:prstGeom prst="flowChartMerg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err="1"/>
              <a:t>insonning</a:t>
            </a:r>
            <a:r>
              <a:rPr lang="en-US" sz="1400" dirty="0"/>
              <a:t> </a:t>
            </a:r>
            <a:r>
              <a:rPr lang="en-US" sz="1400" dirty="0" err="1"/>
              <a:t>noyobligi</a:t>
            </a:r>
            <a:r>
              <a:rPr lang="en-US" sz="1400" dirty="0"/>
              <a:t> </a:t>
            </a:r>
            <a:r>
              <a:rPr lang="en-US" sz="1400" dirty="0" err="1"/>
              <a:t>va</a:t>
            </a:r>
            <a:r>
              <a:rPr lang="en-US" sz="1400" dirty="0"/>
              <a:t> </a:t>
            </a:r>
            <a:r>
              <a:rPr lang="en-US" sz="1400" dirty="0" err="1"/>
              <a:t>qadriyatini</a:t>
            </a:r>
            <a:r>
              <a:rPr lang="en-US" sz="1400" dirty="0"/>
              <a:t> </a:t>
            </a:r>
            <a:r>
              <a:rPr lang="en-US" sz="1400" dirty="0" err="1"/>
              <a:t>qayd</a:t>
            </a:r>
            <a:r>
              <a:rPr lang="en-US" sz="1400" dirty="0"/>
              <a:t> </a:t>
            </a:r>
            <a:r>
              <a:rPr lang="en-US" sz="1400" dirty="0" err="1"/>
              <a:t>qilish</a:t>
            </a:r>
            <a:r>
              <a:rPr lang="en-US" sz="1400" dirty="0"/>
              <a:t>, </a:t>
            </a:r>
            <a:r>
              <a:rPr lang="en-US" sz="1400" dirty="0" err="1"/>
              <a:t>jamiyat</a:t>
            </a:r>
            <a:r>
              <a:rPr lang="en-US" sz="1400" dirty="0"/>
              <a:t> </a:t>
            </a:r>
            <a:r>
              <a:rPr lang="en-US" sz="1400" dirty="0" err="1"/>
              <a:t>farovonligi</a:t>
            </a:r>
            <a:r>
              <a:rPr lang="en-US" sz="1400" dirty="0"/>
              <a:t> </a:t>
            </a:r>
            <a:r>
              <a:rPr lang="en-US" sz="1400" dirty="0" err="1"/>
              <a:t>haqida</a:t>
            </a:r>
            <a:r>
              <a:rPr lang="en-US" sz="1400" dirty="0"/>
              <a:t> </a:t>
            </a:r>
            <a:r>
              <a:rPr lang="en-US" sz="1400" dirty="0" err="1"/>
              <a:t>qayg'urish</a:t>
            </a:r>
            <a:r>
              <a:rPr lang="en-US" sz="1400" dirty="0"/>
              <a:t>, </a:t>
            </a:r>
            <a:r>
              <a:rPr lang="en-US" sz="1400" dirty="0" err="1"/>
              <a:t>ijtimoiy</a:t>
            </a:r>
            <a:r>
              <a:rPr lang="en-US" sz="1400" dirty="0"/>
              <a:t> </a:t>
            </a:r>
            <a:r>
              <a:rPr lang="en-US" sz="1400" dirty="0" err="1"/>
              <a:t>adolatlilik</a:t>
            </a:r>
            <a:r>
              <a:rPr lang="en-US" sz="1400" dirty="0"/>
              <a:t>, </a:t>
            </a:r>
            <a:r>
              <a:rPr lang="en-US" sz="1400" dirty="0" err="1"/>
              <a:t>tenglik</a:t>
            </a:r>
            <a:r>
              <a:rPr lang="en-US" sz="1400" dirty="0"/>
              <a:t>, </a:t>
            </a:r>
            <a:r>
              <a:rPr lang="en-US" sz="1400" dirty="0" err="1"/>
              <a:t>tahqirlashni</a:t>
            </a:r>
            <a:r>
              <a:rPr lang="en-US" sz="1400" dirty="0"/>
              <a:t> </a:t>
            </a:r>
            <a:r>
              <a:rPr lang="en-US" sz="1400" dirty="0" err="1"/>
              <a:t>taqiqlash</a:t>
            </a:r>
            <a:r>
              <a:rPr lang="en-US" sz="1400" dirty="0"/>
              <a:t>, </a:t>
            </a:r>
            <a:r>
              <a:rPr lang="en-US" sz="1400" dirty="0" err="1"/>
              <a:t>shaxsiy</a:t>
            </a:r>
            <a:r>
              <a:rPr lang="en-US" sz="1400" dirty="0"/>
              <a:t> </a:t>
            </a:r>
            <a:r>
              <a:rPr lang="en-US" sz="1400" dirty="0" err="1"/>
              <a:t>daxlsizlikni</a:t>
            </a:r>
            <a:r>
              <a:rPr lang="en-US" sz="1400" dirty="0"/>
              <a:t> </a:t>
            </a:r>
            <a:r>
              <a:rPr lang="en-US" sz="1400" dirty="0" err="1"/>
              <a:t>hurmat</a:t>
            </a:r>
            <a:r>
              <a:rPr lang="en-US" sz="1400" dirty="0"/>
              <a:t> </a:t>
            </a:r>
            <a:r>
              <a:rPr lang="en-US" sz="1400" dirty="0" err="1"/>
              <a:t>qilish</a:t>
            </a:r>
            <a:r>
              <a:rPr lang="en-US" sz="1400" dirty="0"/>
              <a:t> </a:t>
            </a:r>
            <a:r>
              <a:rPr lang="en-US" sz="1400" dirty="0" err="1"/>
              <a:t>va</a:t>
            </a:r>
            <a:r>
              <a:rPr lang="en-US" sz="1400" dirty="0"/>
              <a:t> </a:t>
            </a:r>
            <a:r>
              <a:rPr lang="en-US" sz="1400" dirty="0" err="1"/>
              <a:t>boshqalar</a:t>
            </a:r>
            <a:r>
              <a:rPr lang="en-US" sz="1400" dirty="0"/>
              <a:t> </a:t>
            </a:r>
            <a:r>
              <a:rPr lang="en-US" sz="1400" dirty="0" err="1"/>
              <a:t>keltirilgan</a:t>
            </a:r>
            <a:r>
              <a:rPr lang="en-US" sz="1400" dirty="0"/>
              <a:t>. </a:t>
            </a:r>
            <a:endParaRPr lang="ru-RU" sz="1400" dirty="0"/>
          </a:p>
        </p:txBody>
      </p:sp>
      <p:sp>
        <p:nvSpPr>
          <p:cNvPr id="6" name="Блок-схема: извлечение 5"/>
          <p:cNvSpPr/>
          <p:nvPr/>
        </p:nvSpPr>
        <p:spPr>
          <a:xfrm>
            <a:off x="5210827" y="789141"/>
            <a:ext cx="4171167" cy="5022936"/>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a:t>
            </a:r>
            <a:r>
              <a:rPr lang="en-US" sz="1400" dirty="0" err="1"/>
              <a:t>Ijtimoiy</a:t>
            </a:r>
            <a:r>
              <a:rPr lang="en-US" sz="1400" dirty="0"/>
              <a:t> </a:t>
            </a:r>
            <a:r>
              <a:rPr lang="en-US" sz="1400" dirty="0" err="1"/>
              <a:t>xodimlarning</a:t>
            </a:r>
            <a:r>
              <a:rPr lang="en-US" sz="1400" dirty="0"/>
              <a:t> </a:t>
            </a:r>
            <a:r>
              <a:rPr lang="en-US" sz="1400" dirty="0" err="1"/>
              <a:t>xalqaro</a:t>
            </a:r>
            <a:r>
              <a:rPr lang="en-US" sz="1400" dirty="0"/>
              <a:t> </a:t>
            </a:r>
            <a:r>
              <a:rPr lang="en-US" sz="1400" dirty="0" err="1"/>
              <a:t>axloqiy</a:t>
            </a:r>
            <a:r>
              <a:rPr lang="en-US" sz="1400" dirty="0"/>
              <a:t> -</a:t>
            </a:r>
            <a:r>
              <a:rPr lang="en-US" sz="1400" dirty="0" err="1"/>
              <a:t>ijtimoiy</a:t>
            </a:r>
            <a:r>
              <a:rPr lang="en-US" sz="1400" dirty="0"/>
              <a:t> </a:t>
            </a:r>
            <a:r>
              <a:rPr lang="en-US" sz="1400" dirty="0" err="1"/>
              <a:t>ish</a:t>
            </a:r>
            <a:r>
              <a:rPr lang="en-US" sz="1400" dirty="0"/>
              <a:t> </a:t>
            </a:r>
            <a:r>
              <a:rPr lang="en-US" sz="1400" dirty="0" err="1"/>
              <a:t>ko'p</a:t>
            </a:r>
            <a:r>
              <a:rPr lang="en-US" sz="1400" dirty="0"/>
              <a:t> </a:t>
            </a:r>
            <a:r>
              <a:rPr lang="en-US" sz="1400" dirty="0" err="1"/>
              <a:t>jihatdan</a:t>
            </a:r>
            <a:r>
              <a:rPr lang="en-US" sz="1400" dirty="0"/>
              <a:t> </a:t>
            </a:r>
            <a:r>
              <a:rPr lang="en-US" sz="1400" dirty="0" err="1"/>
              <a:t>insonparvarlik</a:t>
            </a:r>
            <a:r>
              <a:rPr lang="en-US" sz="1400" dirty="0"/>
              <a:t> </a:t>
            </a:r>
            <a:r>
              <a:rPr lang="en-US" sz="1400" dirty="0" err="1"/>
              <a:t>ideallardan</a:t>
            </a:r>
            <a:r>
              <a:rPr lang="en-US" sz="1400" dirty="0"/>
              <a:t> </a:t>
            </a:r>
            <a:r>
              <a:rPr lang="en-US" sz="1400" dirty="0" err="1"/>
              <a:t>kelib</a:t>
            </a:r>
            <a:r>
              <a:rPr lang="en-US" sz="1400" dirty="0"/>
              <a:t> </a:t>
            </a:r>
            <a:r>
              <a:rPr lang="en-US" sz="1400" dirty="0" err="1"/>
              <a:t>chiqishi</a:t>
            </a:r>
            <a:r>
              <a:rPr lang="en-US" sz="1400" dirty="0"/>
              <a:t>, </a:t>
            </a:r>
            <a:r>
              <a:rPr lang="en-US" sz="1400" dirty="0" err="1"/>
              <a:t>shaxs</a:t>
            </a:r>
            <a:r>
              <a:rPr lang="en-US" sz="1400" dirty="0"/>
              <a:t> </a:t>
            </a:r>
            <a:r>
              <a:rPr lang="en-US" sz="1400" dirty="0" err="1"/>
              <a:t>va</a:t>
            </a:r>
            <a:r>
              <a:rPr lang="en-US" sz="1400" dirty="0"/>
              <a:t> </a:t>
            </a:r>
            <a:r>
              <a:rPr lang="en-US" sz="1400" dirty="0" err="1"/>
              <a:t>jamiyatning</a:t>
            </a:r>
            <a:r>
              <a:rPr lang="en-US" sz="1400" dirty="0"/>
              <a:t> </a:t>
            </a:r>
            <a:r>
              <a:rPr lang="en-US" sz="1400" dirty="0" err="1"/>
              <a:t>o'zaro</a:t>
            </a:r>
            <a:r>
              <a:rPr lang="en-US" sz="1400" dirty="0"/>
              <a:t> </a:t>
            </a:r>
            <a:r>
              <a:rPr lang="en-US" sz="1400" dirty="0" err="1"/>
              <a:t>munosabatlari</a:t>
            </a:r>
            <a:r>
              <a:rPr lang="en-US" sz="1400" dirty="0"/>
              <a:t> </a:t>
            </a:r>
            <a:r>
              <a:rPr lang="en-US" sz="1400" dirty="0" err="1"/>
              <a:t>keltirilgan</a:t>
            </a:r>
            <a:r>
              <a:rPr lang="en-US" sz="1400" dirty="0"/>
              <a:t>. </a:t>
            </a:r>
            <a:endParaRPr lang="ru-RU" sz="1400" dirty="0"/>
          </a:p>
        </p:txBody>
      </p:sp>
      <p:sp>
        <p:nvSpPr>
          <p:cNvPr id="7" name="Блок-схема: объединение 6"/>
          <p:cNvSpPr/>
          <p:nvPr/>
        </p:nvSpPr>
        <p:spPr>
          <a:xfrm>
            <a:off x="7778663" y="789139"/>
            <a:ext cx="3670126" cy="5022937"/>
          </a:xfrm>
          <a:prstGeom prst="flowChartMerg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err="1"/>
              <a:t>Bunda</a:t>
            </a:r>
            <a:r>
              <a:rPr lang="en-US" sz="1600" dirty="0"/>
              <a:t> </a:t>
            </a:r>
            <a:r>
              <a:rPr lang="en-US" sz="1600" dirty="0" err="1"/>
              <a:t>kasbni</a:t>
            </a:r>
            <a:r>
              <a:rPr lang="en-US" sz="1600" dirty="0"/>
              <a:t> </a:t>
            </a:r>
            <a:r>
              <a:rPr lang="en-US" sz="1600" dirty="0" err="1"/>
              <a:t>himoya</a:t>
            </a:r>
            <a:r>
              <a:rPr lang="en-US" sz="1600" dirty="0"/>
              <a:t> </a:t>
            </a:r>
            <a:r>
              <a:rPr lang="en-US" sz="1600" dirty="0" err="1"/>
              <a:t>qilish</a:t>
            </a:r>
            <a:r>
              <a:rPr lang="en-US" sz="1600" dirty="0"/>
              <a:t>, </a:t>
            </a:r>
            <a:r>
              <a:rPr lang="en-US" sz="1600" dirty="0" err="1"/>
              <a:t>takomillashtirish</a:t>
            </a:r>
            <a:r>
              <a:rPr lang="en-US" sz="1600" dirty="0"/>
              <a:t> </a:t>
            </a:r>
            <a:r>
              <a:rPr lang="en-US" sz="1600" dirty="0" err="1"/>
              <a:t>va</a:t>
            </a:r>
            <a:r>
              <a:rPr lang="en-US" sz="1600" dirty="0"/>
              <a:t> </a:t>
            </a:r>
            <a:r>
              <a:rPr lang="en-US" sz="1600" dirty="0" err="1"/>
              <a:t>rivojlantirish</a:t>
            </a:r>
            <a:r>
              <a:rPr lang="en-US" sz="1600" dirty="0"/>
              <a:t> </a:t>
            </a:r>
            <a:r>
              <a:rPr lang="en-US" sz="1600" dirty="0" err="1"/>
              <a:t>bo'yicha</a:t>
            </a:r>
            <a:r>
              <a:rPr lang="en-US" sz="1600" dirty="0"/>
              <a:t> </a:t>
            </a:r>
            <a:r>
              <a:rPr lang="en-US" sz="1600" dirty="0" err="1"/>
              <a:t>faoliyat</a:t>
            </a:r>
            <a:r>
              <a:rPr lang="en-US" sz="1600" dirty="0"/>
              <a:t> </a:t>
            </a:r>
            <a:r>
              <a:rPr lang="en-US" sz="1600" dirty="0" err="1"/>
              <a:t>muhim</a:t>
            </a:r>
            <a:r>
              <a:rPr lang="en-US" sz="1600" dirty="0"/>
              <a:t> </a:t>
            </a:r>
            <a:r>
              <a:rPr lang="en-US" sz="1600" dirty="0" err="1"/>
              <a:t>hisoblanadi</a:t>
            </a:r>
            <a:r>
              <a:rPr lang="en-US" sz="1600" dirty="0"/>
              <a:t>.</a:t>
            </a:r>
            <a:endParaRPr lang="ru-RU" sz="1600" dirty="0"/>
          </a:p>
        </p:txBody>
      </p:sp>
    </p:spTree>
    <p:extLst>
      <p:ext uri="{BB962C8B-B14F-4D97-AF65-F5344CB8AC3E}">
        <p14:creationId xmlns:p14="http://schemas.microsoft.com/office/powerpoint/2010/main" val="6058645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с двумя скругленными противолежащими углами 1"/>
          <p:cNvSpPr/>
          <p:nvPr/>
        </p:nvSpPr>
        <p:spPr>
          <a:xfrm>
            <a:off x="1991638" y="626301"/>
            <a:ext cx="9156526" cy="1064713"/>
          </a:xfrm>
          <a:prstGeom prst="round2DiagRect">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a:solidFill>
                  <a:schemeClr val="tx1"/>
                </a:solidFill>
                <a:latin typeface="Times New Roman" panose="02020603050405020304" pitchFamily="18" charset="0"/>
                <a:cs typeface="Times New Roman" panose="02020603050405020304" pitchFamily="18" charset="0"/>
              </a:rPr>
              <a:t>Ijtimoiy</a:t>
            </a:r>
            <a:r>
              <a:rPr lang="en-US" sz="2400" dirty="0">
                <a:solidFill>
                  <a:schemeClr val="tx1"/>
                </a:solidFill>
                <a:latin typeface="Times New Roman" panose="02020603050405020304" pitchFamily="18" charset="0"/>
                <a:cs typeface="Times New Roman" panose="02020603050405020304" pitchFamily="18" charset="0"/>
              </a:rPr>
              <a:t> </a:t>
            </a:r>
            <a:r>
              <a:rPr lang="en-US" sz="2400" dirty="0" err="1">
                <a:solidFill>
                  <a:schemeClr val="tx1"/>
                </a:solidFill>
                <a:latin typeface="Times New Roman" panose="02020603050405020304" pitchFamily="18" charset="0"/>
                <a:cs typeface="Times New Roman" panose="02020603050405020304" pitchFamily="18" charset="0"/>
              </a:rPr>
              <a:t>xodimlarning</a:t>
            </a:r>
            <a:r>
              <a:rPr lang="en-US" sz="2400" dirty="0">
                <a:solidFill>
                  <a:schemeClr val="tx1"/>
                </a:solidFill>
                <a:latin typeface="Times New Roman" panose="02020603050405020304" pitchFamily="18" charset="0"/>
                <a:cs typeface="Times New Roman" panose="02020603050405020304" pitchFamily="18" charset="0"/>
              </a:rPr>
              <a:t> </a:t>
            </a:r>
            <a:r>
              <a:rPr lang="en-US" sz="2400" dirty="0" err="1">
                <a:solidFill>
                  <a:schemeClr val="tx1"/>
                </a:solidFill>
                <a:latin typeface="Times New Roman" panose="02020603050405020304" pitchFamily="18" charset="0"/>
                <a:cs typeface="Times New Roman" panose="02020603050405020304" pitchFamily="18" charset="0"/>
              </a:rPr>
              <a:t>professionallar</a:t>
            </a:r>
            <a:r>
              <a:rPr lang="en-US" sz="2400" dirty="0">
                <a:solidFill>
                  <a:schemeClr val="tx1"/>
                </a:solidFill>
                <a:latin typeface="Times New Roman" panose="02020603050405020304" pitchFamily="18" charset="0"/>
                <a:cs typeface="Times New Roman" panose="02020603050405020304" pitchFamily="18" charset="0"/>
              </a:rPr>
              <a:t> </a:t>
            </a:r>
            <a:r>
              <a:rPr lang="en-US" sz="2400" dirty="0" err="1">
                <a:solidFill>
                  <a:schemeClr val="tx1"/>
                </a:solidFill>
                <a:latin typeface="Times New Roman" panose="02020603050405020304" pitchFamily="18" charset="0"/>
                <a:cs typeface="Times New Roman" panose="02020603050405020304" pitchFamily="18" charset="0"/>
              </a:rPr>
              <a:t>sifatidagi</a:t>
            </a:r>
            <a:r>
              <a:rPr lang="en-US" sz="2400" dirty="0">
                <a:solidFill>
                  <a:schemeClr val="tx1"/>
                </a:solidFill>
                <a:latin typeface="Times New Roman" panose="02020603050405020304" pitchFamily="18" charset="0"/>
                <a:cs typeface="Times New Roman" panose="02020603050405020304" pitchFamily="18" charset="0"/>
              </a:rPr>
              <a:t> </a:t>
            </a:r>
            <a:r>
              <a:rPr lang="en-US" sz="2400" dirty="0" err="1">
                <a:solidFill>
                  <a:schemeClr val="tx1"/>
                </a:solidFill>
                <a:latin typeface="Times New Roman" panose="02020603050405020304" pitchFamily="18" charset="0"/>
                <a:cs typeface="Times New Roman" panose="02020603050405020304" pitchFamily="18" charset="0"/>
              </a:rPr>
              <a:t>axloqiy</a:t>
            </a:r>
            <a:r>
              <a:rPr lang="en-US" sz="2400" dirty="0">
                <a:solidFill>
                  <a:schemeClr val="tx1"/>
                </a:solidFill>
                <a:latin typeface="Times New Roman" panose="02020603050405020304" pitchFamily="18" charset="0"/>
                <a:cs typeface="Times New Roman" panose="02020603050405020304" pitchFamily="18" charset="0"/>
              </a:rPr>
              <a:t> </a:t>
            </a:r>
            <a:r>
              <a:rPr lang="en-US" sz="2400" dirty="0" err="1">
                <a:solidFill>
                  <a:schemeClr val="tx1"/>
                </a:solidFill>
                <a:latin typeface="Times New Roman" panose="02020603050405020304" pitchFamily="18" charset="0"/>
                <a:cs typeface="Times New Roman" panose="02020603050405020304" pitchFamily="18" charset="0"/>
              </a:rPr>
              <a:t>majburiyatlari</a:t>
            </a:r>
            <a:r>
              <a:rPr lang="en-US" sz="2400" dirty="0">
                <a:solidFill>
                  <a:schemeClr val="tx1"/>
                </a:solidFill>
                <a:latin typeface="Times New Roman" panose="02020603050405020304" pitchFamily="18" charset="0"/>
                <a:cs typeface="Times New Roman" panose="02020603050405020304" pitchFamily="18" charset="0"/>
              </a:rPr>
              <a:t> </a:t>
            </a:r>
            <a:endParaRPr lang="ru-RU" sz="2400" dirty="0">
              <a:solidFill>
                <a:schemeClr val="tx1"/>
              </a:solidFill>
              <a:latin typeface="Times New Roman" panose="02020603050405020304" pitchFamily="18" charset="0"/>
              <a:cs typeface="Times New Roman" panose="02020603050405020304" pitchFamily="18" charset="0"/>
            </a:endParaRPr>
          </a:p>
        </p:txBody>
      </p:sp>
      <p:sp>
        <p:nvSpPr>
          <p:cNvPr id="6" name="Овал 5"/>
          <p:cNvSpPr/>
          <p:nvPr/>
        </p:nvSpPr>
        <p:spPr>
          <a:xfrm>
            <a:off x="745298" y="2004163"/>
            <a:ext cx="1866378" cy="155322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Tahqirlash</a:t>
            </a:r>
            <a:endParaRPr lang="ru-RU" dirty="0"/>
          </a:p>
        </p:txBody>
      </p:sp>
      <p:sp>
        <p:nvSpPr>
          <p:cNvPr id="8" name="Овал 7"/>
          <p:cNvSpPr/>
          <p:nvPr/>
        </p:nvSpPr>
        <p:spPr>
          <a:xfrm>
            <a:off x="3090796" y="4058426"/>
            <a:ext cx="2129425" cy="137786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Shaxsiy</a:t>
            </a:r>
            <a:r>
              <a:rPr lang="en-US" dirty="0"/>
              <a:t> </a:t>
            </a:r>
            <a:r>
              <a:rPr lang="en-US" dirty="0" err="1"/>
              <a:t>xulq</a:t>
            </a:r>
            <a:r>
              <a:rPr lang="en-US" dirty="0"/>
              <a:t> (</a:t>
            </a:r>
            <a:r>
              <a:rPr lang="en-US" dirty="0" err="1"/>
              <a:t>xatti-harakatlar</a:t>
            </a:r>
            <a:r>
              <a:rPr lang="en-US" dirty="0"/>
              <a:t>).</a:t>
            </a:r>
            <a:endParaRPr lang="ru-RU" dirty="0"/>
          </a:p>
        </p:txBody>
      </p:sp>
      <p:sp>
        <p:nvSpPr>
          <p:cNvPr id="9" name="Овал 8"/>
          <p:cNvSpPr/>
          <p:nvPr/>
        </p:nvSpPr>
        <p:spPr>
          <a:xfrm>
            <a:off x="707719" y="4960307"/>
            <a:ext cx="1753643" cy="124007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err="1"/>
              <a:t>Imkonsizlik</a:t>
            </a:r>
            <a:r>
              <a:rPr lang="en-US" sz="1600" dirty="0"/>
              <a:t>.</a:t>
            </a:r>
            <a:endParaRPr lang="ru-RU" sz="1600" dirty="0"/>
          </a:p>
        </p:txBody>
      </p:sp>
      <p:sp>
        <p:nvSpPr>
          <p:cNvPr id="10" name="Овал 9"/>
          <p:cNvSpPr/>
          <p:nvPr/>
        </p:nvSpPr>
        <p:spPr>
          <a:xfrm>
            <a:off x="6090781" y="2098107"/>
            <a:ext cx="1578279" cy="136533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err="1"/>
              <a:t>Layoqatlilik</a:t>
            </a:r>
            <a:r>
              <a:rPr lang="en-US" sz="1600" dirty="0"/>
              <a:t>.</a:t>
            </a:r>
            <a:endParaRPr lang="ru-RU" sz="1600" dirty="0"/>
          </a:p>
        </p:txBody>
      </p:sp>
      <p:sp>
        <p:nvSpPr>
          <p:cNvPr id="11" name="Овал 10"/>
          <p:cNvSpPr/>
          <p:nvPr/>
        </p:nvSpPr>
        <p:spPr>
          <a:xfrm>
            <a:off x="5636712" y="5129406"/>
            <a:ext cx="1866378" cy="124007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Vijdonsizlik</a:t>
            </a:r>
            <a:r>
              <a:rPr lang="en-US" dirty="0"/>
              <a:t>, </a:t>
            </a:r>
            <a:r>
              <a:rPr lang="en-US" dirty="0" err="1"/>
              <a:t>qalloblik</a:t>
            </a:r>
            <a:r>
              <a:rPr lang="en-US" dirty="0"/>
              <a:t> </a:t>
            </a:r>
            <a:r>
              <a:rPr lang="en-US" dirty="0" err="1"/>
              <a:t>va</a:t>
            </a:r>
            <a:r>
              <a:rPr lang="en-US" dirty="0"/>
              <a:t> </a:t>
            </a:r>
            <a:r>
              <a:rPr lang="en-US" dirty="0" err="1"/>
              <a:t>aldov</a:t>
            </a:r>
            <a:r>
              <a:rPr lang="en-US" dirty="0"/>
              <a:t>.</a:t>
            </a:r>
            <a:endParaRPr lang="ru-RU" dirty="0"/>
          </a:p>
        </p:txBody>
      </p:sp>
      <p:sp>
        <p:nvSpPr>
          <p:cNvPr id="12" name="Овал 11"/>
          <p:cNvSpPr/>
          <p:nvPr/>
        </p:nvSpPr>
        <p:spPr>
          <a:xfrm>
            <a:off x="9331891" y="2267210"/>
            <a:ext cx="1615857" cy="142796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Tazyiq</a:t>
            </a:r>
            <a:endParaRPr lang="ru-RU" dirty="0"/>
          </a:p>
        </p:txBody>
      </p:sp>
      <p:sp>
        <p:nvSpPr>
          <p:cNvPr id="13" name="Овал 12"/>
          <p:cNvSpPr/>
          <p:nvPr/>
        </p:nvSpPr>
        <p:spPr>
          <a:xfrm>
            <a:off x="9720195" y="4440475"/>
            <a:ext cx="1828800" cy="162838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Xizmatlarning</a:t>
            </a:r>
            <a:r>
              <a:rPr lang="en-US" dirty="0"/>
              <a:t> tan </a:t>
            </a:r>
            <a:r>
              <a:rPr lang="en-US" dirty="0" err="1"/>
              <a:t>olinishi</a:t>
            </a:r>
            <a:endParaRPr lang="ru-RU" dirty="0"/>
          </a:p>
        </p:txBody>
      </p:sp>
      <p:sp>
        <p:nvSpPr>
          <p:cNvPr id="15" name="Овал 14"/>
          <p:cNvSpPr/>
          <p:nvPr/>
        </p:nvSpPr>
        <p:spPr>
          <a:xfrm>
            <a:off x="3519813" y="2004163"/>
            <a:ext cx="1816274" cy="154070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Noto'g'ri</a:t>
            </a:r>
            <a:r>
              <a:rPr lang="en-US" dirty="0"/>
              <a:t> </a:t>
            </a:r>
            <a:r>
              <a:rPr lang="en-US" dirty="0" err="1"/>
              <a:t>taqdimot</a:t>
            </a:r>
            <a:endParaRPr lang="ru-RU" dirty="0"/>
          </a:p>
        </p:txBody>
      </p:sp>
      <p:sp>
        <p:nvSpPr>
          <p:cNvPr id="16" name="Овал 15"/>
          <p:cNvSpPr/>
          <p:nvPr/>
        </p:nvSpPr>
        <p:spPr>
          <a:xfrm>
            <a:off x="7164888" y="3695177"/>
            <a:ext cx="1869509" cy="143422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Ijtimoiy farovonlik.</a:t>
            </a:r>
            <a:endParaRPr lang="ru-RU"/>
          </a:p>
        </p:txBody>
      </p:sp>
    </p:spTree>
    <p:extLst>
      <p:ext uri="{BB962C8B-B14F-4D97-AF65-F5344CB8AC3E}">
        <p14:creationId xmlns:p14="http://schemas.microsoft.com/office/powerpoint/2010/main" val="35624232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28384" y="446088"/>
            <a:ext cx="4466027" cy="976312"/>
          </a:xfrm>
        </p:spPr>
        <p:txBody>
          <a:bodyPr>
            <a:normAutofit fontScale="90000"/>
          </a:bodyPr>
          <a:lstStyle/>
          <a:p>
            <a:pPr algn="ctr"/>
            <a:r>
              <a:rPr lang="en-US" dirty="0">
                <a:solidFill>
                  <a:schemeClr val="accent1"/>
                </a:solidFill>
                <a:effectLst>
                  <a:outerShdw blurRad="38100" dist="38100" dir="2700000" algn="tl">
                    <a:srgbClr val="000000">
                      <a:alpha val="43137"/>
                    </a:srgbClr>
                  </a:outerShdw>
                </a:effectLst>
                <a:latin typeface="Arial Black" panose="020B0A04020102020204" pitchFamily="34" charset="0"/>
                <a:cs typeface="Times New Roman" panose="02020603050405020304" pitchFamily="18" charset="0"/>
              </a:rPr>
              <a:t>3. </a:t>
            </a:r>
            <a:r>
              <a:rPr lang="en-US" dirty="0" err="1">
                <a:solidFill>
                  <a:schemeClr val="accent1"/>
                </a:solidFill>
                <a:effectLst>
                  <a:outerShdw blurRad="38100" dist="38100" dir="2700000" algn="tl">
                    <a:srgbClr val="000000">
                      <a:alpha val="43137"/>
                    </a:srgbClr>
                  </a:outerShdw>
                </a:effectLst>
                <a:latin typeface="Arial Black" panose="020B0A04020102020204" pitchFamily="34" charset="0"/>
                <a:cs typeface="Times New Roman" panose="02020603050405020304" pitchFamily="18" charset="0"/>
              </a:rPr>
              <a:t>O'zbekiston</a:t>
            </a:r>
            <a:r>
              <a:rPr lang="en-US" dirty="0">
                <a:solidFill>
                  <a:schemeClr val="accent1"/>
                </a:solidFill>
                <a:effectLst>
                  <a:outerShdw blurRad="38100" dist="38100" dir="2700000" algn="tl">
                    <a:srgbClr val="000000">
                      <a:alpha val="43137"/>
                    </a:srgbClr>
                  </a:outerShdw>
                </a:effectLst>
                <a:latin typeface="Arial Black" panose="020B0A04020102020204" pitchFamily="34" charset="0"/>
                <a:cs typeface="Times New Roman" panose="02020603050405020304" pitchFamily="18" charset="0"/>
              </a:rPr>
              <a:t> </a:t>
            </a:r>
            <a:r>
              <a:rPr lang="en-US" dirty="0" err="1">
                <a:solidFill>
                  <a:schemeClr val="accent1"/>
                </a:solidFill>
                <a:effectLst>
                  <a:outerShdw blurRad="38100" dist="38100" dir="2700000" algn="tl">
                    <a:srgbClr val="000000">
                      <a:alpha val="43137"/>
                    </a:srgbClr>
                  </a:outerShdw>
                </a:effectLst>
                <a:latin typeface="Arial Black" panose="020B0A04020102020204" pitchFamily="34" charset="0"/>
                <a:cs typeface="Times New Roman" panose="02020603050405020304" pitchFamily="18" charset="0"/>
              </a:rPr>
              <a:t>ijtimoiy</a:t>
            </a:r>
            <a:r>
              <a:rPr lang="en-US" dirty="0">
                <a:solidFill>
                  <a:schemeClr val="accent1"/>
                </a:solidFill>
                <a:effectLst>
                  <a:outerShdw blurRad="38100" dist="38100" dir="2700000" algn="tl">
                    <a:srgbClr val="000000">
                      <a:alpha val="43137"/>
                    </a:srgbClr>
                  </a:outerShdw>
                </a:effectLst>
                <a:latin typeface="Arial Black" panose="020B0A04020102020204" pitchFamily="34" charset="0"/>
                <a:cs typeface="Times New Roman" panose="02020603050405020304" pitchFamily="18" charset="0"/>
              </a:rPr>
              <a:t> </a:t>
            </a:r>
            <a:r>
              <a:rPr lang="en-US" dirty="0" err="1">
                <a:solidFill>
                  <a:schemeClr val="accent1"/>
                </a:solidFill>
                <a:effectLst>
                  <a:outerShdw blurRad="38100" dist="38100" dir="2700000" algn="tl">
                    <a:srgbClr val="000000">
                      <a:alpha val="43137"/>
                    </a:srgbClr>
                  </a:outerShdw>
                </a:effectLst>
                <a:latin typeface="Arial Black" panose="020B0A04020102020204" pitchFamily="34" charset="0"/>
                <a:cs typeface="Times New Roman" panose="02020603050405020304" pitchFamily="18" charset="0"/>
              </a:rPr>
              <a:t>xodimining</a:t>
            </a:r>
            <a:r>
              <a:rPr lang="en-US" dirty="0">
                <a:solidFill>
                  <a:schemeClr val="accent1"/>
                </a:solidFill>
                <a:effectLst>
                  <a:outerShdw blurRad="38100" dist="38100" dir="2700000" algn="tl">
                    <a:srgbClr val="000000">
                      <a:alpha val="43137"/>
                    </a:srgbClr>
                  </a:outerShdw>
                </a:effectLst>
                <a:latin typeface="Arial Black" panose="020B0A04020102020204" pitchFamily="34" charset="0"/>
                <a:cs typeface="Times New Roman" panose="02020603050405020304" pitchFamily="18" charset="0"/>
              </a:rPr>
              <a:t> </a:t>
            </a:r>
            <a:r>
              <a:rPr lang="en-US" dirty="0" err="1">
                <a:solidFill>
                  <a:schemeClr val="accent1"/>
                </a:solidFill>
                <a:effectLst>
                  <a:outerShdw blurRad="38100" dist="38100" dir="2700000" algn="tl">
                    <a:srgbClr val="000000">
                      <a:alpha val="43137"/>
                    </a:srgbClr>
                  </a:outerShdw>
                </a:effectLst>
                <a:latin typeface="Arial Black" panose="020B0A04020102020204" pitchFamily="34" charset="0"/>
                <a:cs typeface="Times New Roman" panose="02020603050405020304" pitchFamily="18" charset="0"/>
              </a:rPr>
              <a:t>kasbiy</a:t>
            </a:r>
            <a:r>
              <a:rPr lang="en-US" dirty="0">
                <a:solidFill>
                  <a:schemeClr val="accent1"/>
                </a:solidFill>
                <a:effectLst>
                  <a:outerShdw blurRad="38100" dist="38100" dir="2700000" algn="tl">
                    <a:srgbClr val="000000">
                      <a:alpha val="43137"/>
                    </a:srgbClr>
                  </a:outerShdw>
                </a:effectLst>
                <a:latin typeface="Arial Black" panose="020B0A04020102020204" pitchFamily="34" charset="0"/>
                <a:cs typeface="Times New Roman" panose="02020603050405020304" pitchFamily="18" charset="0"/>
              </a:rPr>
              <a:t> </a:t>
            </a:r>
            <a:r>
              <a:rPr lang="en-US" dirty="0" err="1">
                <a:solidFill>
                  <a:schemeClr val="accent1"/>
                </a:solidFill>
                <a:effectLst>
                  <a:outerShdw blurRad="38100" dist="38100" dir="2700000" algn="tl">
                    <a:srgbClr val="000000">
                      <a:alpha val="43137"/>
                    </a:srgbClr>
                  </a:outerShdw>
                </a:effectLst>
                <a:latin typeface="Arial Black" panose="020B0A04020102020204" pitchFamily="34" charset="0"/>
                <a:cs typeface="Times New Roman" panose="02020603050405020304" pitchFamily="18" charset="0"/>
              </a:rPr>
              <a:t>va</a:t>
            </a:r>
            <a:r>
              <a:rPr lang="en-US" dirty="0">
                <a:solidFill>
                  <a:schemeClr val="accent1"/>
                </a:solidFill>
                <a:effectLst>
                  <a:outerShdw blurRad="38100" dist="38100" dir="2700000" algn="tl">
                    <a:srgbClr val="000000">
                      <a:alpha val="43137"/>
                    </a:srgbClr>
                  </a:outerShdw>
                </a:effectLst>
                <a:latin typeface="Arial Black" panose="020B0A04020102020204" pitchFamily="34" charset="0"/>
                <a:cs typeface="Times New Roman" panose="02020603050405020304" pitchFamily="18" charset="0"/>
              </a:rPr>
              <a:t> </a:t>
            </a:r>
            <a:r>
              <a:rPr lang="en-US" dirty="0" err="1">
                <a:solidFill>
                  <a:schemeClr val="accent1"/>
                </a:solidFill>
                <a:effectLst>
                  <a:outerShdw blurRad="38100" dist="38100" dir="2700000" algn="tl">
                    <a:srgbClr val="000000">
                      <a:alpha val="43137"/>
                    </a:srgbClr>
                  </a:outerShdw>
                </a:effectLst>
                <a:latin typeface="Arial Black" panose="020B0A04020102020204" pitchFamily="34" charset="0"/>
                <a:cs typeface="Times New Roman" panose="02020603050405020304" pitchFamily="18" charset="0"/>
              </a:rPr>
              <a:t>axloqiy</a:t>
            </a:r>
            <a:r>
              <a:rPr lang="en-US" dirty="0">
                <a:solidFill>
                  <a:schemeClr val="accent1"/>
                </a:solidFill>
                <a:effectLst>
                  <a:outerShdw blurRad="38100" dist="38100" dir="2700000" algn="tl">
                    <a:srgbClr val="000000">
                      <a:alpha val="43137"/>
                    </a:srgbClr>
                  </a:outerShdw>
                </a:effectLst>
                <a:latin typeface="Arial Black" panose="020B0A04020102020204" pitchFamily="34" charset="0"/>
                <a:cs typeface="Times New Roman" panose="02020603050405020304" pitchFamily="18" charset="0"/>
              </a:rPr>
              <a:t> </a:t>
            </a:r>
            <a:r>
              <a:rPr lang="en-US" dirty="0" err="1">
                <a:solidFill>
                  <a:schemeClr val="accent1"/>
                </a:solidFill>
                <a:effectLst>
                  <a:outerShdw blurRad="38100" dist="38100" dir="2700000" algn="tl">
                    <a:srgbClr val="000000">
                      <a:alpha val="43137"/>
                    </a:srgbClr>
                  </a:outerShdw>
                </a:effectLst>
                <a:latin typeface="Arial Black" panose="020B0A04020102020204" pitchFamily="34" charset="0"/>
                <a:cs typeface="Times New Roman" panose="02020603050405020304" pitchFamily="18" charset="0"/>
              </a:rPr>
              <a:t>kodeksini</a:t>
            </a:r>
            <a:r>
              <a:rPr lang="en-US" dirty="0">
                <a:solidFill>
                  <a:schemeClr val="accent1"/>
                </a:solidFill>
                <a:effectLst>
                  <a:outerShdw blurRad="38100" dist="38100" dir="2700000" algn="tl">
                    <a:srgbClr val="000000">
                      <a:alpha val="43137"/>
                    </a:srgbClr>
                  </a:outerShdw>
                </a:effectLst>
                <a:latin typeface="Arial Black" panose="020B0A04020102020204" pitchFamily="34" charset="0"/>
                <a:cs typeface="Times New Roman" panose="02020603050405020304" pitchFamily="18" charset="0"/>
              </a:rPr>
              <a:t> </a:t>
            </a:r>
            <a:r>
              <a:rPr lang="en-US" dirty="0" err="1">
                <a:solidFill>
                  <a:schemeClr val="accent1"/>
                </a:solidFill>
                <a:effectLst>
                  <a:outerShdw blurRad="38100" dist="38100" dir="2700000" algn="tl">
                    <a:srgbClr val="000000">
                      <a:alpha val="43137"/>
                    </a:srgbClr>
                  </a:outerShdw>
                </a:effectLst>
                <a:latin typeface="Arial Black" panose="020B0A04020102020204" pitchFamily="34" charset="0"/>
                <a:cs typeface="Times New Roman" panose="02020603050405020304" pitchFamily="18" charset="0"/>
              </a:rPr>
              <a:t>yaratish</a:t>
            </a:r>
            <a:endParaRPr lang="ru-RU" dirty="0">
              <a:solidFill>
                <a:schemeClr val="accent1"/>
              </a:solidFill>
              <a:effectLst>
                <a:outerShdw blurRad="38100" dist="38100" dir="2700000" algn="tl">
                  <a:srgbClr val="000000">
                    <a:alpha val="43137"/>
                  </a:srgbClr>
                </a:outerShdw>
              </a:effectLst>
              <a:latin typeface="Arial Black" panose="020B0A04020102020204" pitchFamily="34" charset="0"/>
              <a:cs typeface="Times New Roman" panose="02020603050405020304" pitchFamily="18" charset="0"/>
            </a:endParaRPr>
          </a:p>
        </p:txBody>
      </p:sp>
      <p:sp>
        <p:nvSpPr>
          <p:cNvPr id="3" name="Объект 2"/>
          <p:cNvSpPr>
            <a:spLocks noGrp="1"/>
          </p:cNvSpPr>
          <p:nvPr>
            <p:ph idx="1"/>
          </p:nvPr>
        </p:nvSpPr>
        <p:spPr>
          <a:xfrm>
            <a:off x="6323012" y="1168400"/>
            <a:ext cx="5181600" cy="4692651"/>
          </a:xfrm>
        </p:spPr>
        <p:txBody>
          <a:bodyPr>
            <a:noAutofit/>
          </a:bodyPr>
          <a:lstStyle/>
          <a:p>
            <a:pPr>
              <a:lnSpc>
                <a:spcPct val="150000"/>
              </a:lnSpc>
            </a:pPr>
            <a:r>
              <a:rPr lang="en-US" dirty="0">
                <a:latin typeface="Times New Roman" panose="02020603050405020304" pitchFamily="18" charset="0"/>
                <a:cs typeface="Times New Roman" panose="02020603050405020304" pitchFamily="18" charset="0"/>
              </a:rPr>
              <a:t>2003-yildan </a:t>
            </a:r>
            <a:r>
              <a:rPr lang="en-US" dirty="0" err="1">
                <a:latin typeface="Times New Roman" panose="02020603050405020304" pitchFamily="18" charset="0"/>
                <a:cs typeface="Times New Roman" panose="02020603050405020304" pitchFamily="18" charset="0"/>
              </a:rPr>
              <a:t>boshlab</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O'zbekistonda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Ozbekiston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Milliy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universiteti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A.Qodiriy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nomidagi</a:t>
            </a:r>
            <a:r>
              <a:rPr lang="en-US" dirty="0">
                <a:latin typeface="Times New Roman" panose="02020603050405020304" pitchFamily="18" charset="0"/>
                <a:cs typeface="Times New Roman" panose="02020603050405020304" pitchFamily="18" charset="0"/>
              </a:rPr>
              <a:t> Toshkent </a:t>
            </a:r>
            <a:r>
              <a:rPr lang="en-US" dirty="0" err="1">
                <a:latin typeface="Times New Roman" panose="02020603050405020304" pitchFamily="18" charset="0"/>
                <a:cs typeface="Times New Roman" panose="02020603050405020304" pitchFamily="18" charset="0"/>
              </a:rPr>
              <a:t>davlat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madaniyat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sa'nat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instituti</a:t>
            </a:r>
            <a:r>
              <a:rPr lang="en-US" dirty="0">
                <a:latin typeface="Times New Roman" panose="02020603050405020304" pitchFamily="18" charset="0"/>
                <a:cs typeface="Times New Roman" panose="02020603050405020304" pitchFamily="18" charset="0"/>
              </a:rPr>
              <a:t> professor-</a:t>
            </a:r>
            <a:r>
              <a:rPr lang="en-US" dirty="0" err="1">
                <a:latin typeface="Times New Roman" panose="02020603050405020304" pitchFamily="18" charset="0"/>
                <a:cs typeface="Times New Roman" panose="02020603050405020304" pitchFamily="18" charset="0"/>
              </a:rPr>
              <a:t>o'qituvchilari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tadqiqotchilari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amaliyotchilarni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qamrab</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olgan</a:t>
            </a:r>
            <a:r>
              <a:rPr lang="en-US" dirty="0">
                <a:latin typeface="Times New Roman" panose="02020603050405020304" pitchFamily="18" charset="0"/>
                <a:cs typeface="Times New Roman" panose="02020603050405020304" pitchFamily="18" charset="0"/>
              </a:rPr>
              <a:t> </a:t>
            </a:r>
          </a:p>
          <a:p>
            <a:pPr>
              <a:lnSpc>
                <a:spcPct val="150000"/>
              </a:lnSpc>
            </a:pP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O'zbekistonda</a:t>
            </a:r>
            <a:r>
              <a:rPr lang="en-US" dirty="0">
                <a:latin typeface="Times New Roman" panose="02020603050405020304" pitchFamily="18" charset="0"/>
                <a:cs typeface="Times New Roman" panose="02020603050405020304" pitchFamily="18" charset="0"/>
              </a:rPr>
              <a:t> 2005-yilda </a:t>
            </a:r>
            <a:r>
              <a:rPr lang="en-US" dirty="0" err="1">
                <a:latin typeface="Times New Roman" panose="02020603050405020304" pitchFamily="18" charset="0"/>
                <a:cs typeface="Times New Roman" panose="02020603050405020304" pitchFamily="18" charset="0"/>
              </a:rPr>
              <a:t>deinstitutsionallashtirish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mijozlarni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kattaroq</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g’amxo’rlikmuassasalariga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kochirish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dasturi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doirasida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ijtimoiy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ishning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rivojlanish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jarayoni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yangi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sur’atlarda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rivojlana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boshladi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O’zbekistondagi</a:t>
            </a:r>
            <a:r>
              <a:rPr lang="en-US" dirty="0">
                <a:latin typeface="Times New Roman" panose="02020603050405020304" pitchFamily="18" charset="0"/>
                <a:cs typeface="Times New Roman" panose="02020603050405020304" pitchFamily="18" charset="0"/>
              </a:rPr>
              <a:t> BMT </a:t>
            </a:r>
            <a:r>
              <a:rPr lang="en-US" dirty="0" err="1">
                <a:latin typeface="Times New Roman" panose="02020603050405020304" pitchFamily="18" charset="0"/>
                <a:cs typeface="Times New Roman" panose="02020603050405020304" pitchFamily="18" charset="0"/>
              </a:rPr>
              <a:t>Bolalar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jamg’armasi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bilan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hamkorlikda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qator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loyihalar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amalga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oshirila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boshladi</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p:txBody>
      </p:sp>
      <p:pic>
        <p:nvPicPr>
          <p:cNvPr id="5" name="Рисунок 4"/>
          <p:cNvPicPr>
            <a:picLocks noChangeAspect="1"/>
          </p:cNvPicPr>
          <p:nvPr/>
        </p:nvPicPr>
        <p:blipFill>
          <a:blip r:embed="rId2"/>
          <a:stretch>
            <a:fillRect/>
          </a:stretch>
        </p:blipFill>
        <p:spPr>
          <a:xfrm>
            <a:off x="1236134" y="1608667"/>
            <a:ext cx="4858278" cy="4555066"/>
          </a:xfrm>
          <a:prstGeom prst="rect">
            <a:avLst/>
          </a:prstGeom>
        </p:spPr>
      </p:pic>
    </p:spTree>
    <p:extLst>
      <p:ext uri="{BB962C8B-B14F-4D97-AF65-F5344CB8AC3E}">
        <p14:creationId xmlns:p14="http://schemas.microsoft.com/office/powerpoint/2010/main" val="26485776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кругленный прямоугольник 1"/>
          <p:cNvSpPr/>
          <p:nvPr/>
        </p:nvSpPr>
        <p:spPr>
          <a:xfrm>
            <a:off x="1903956" y="1064712"/>
            <a:ext cx="3870543" cy="482252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Times New Roman" panose="02020603050405020304" pitchFamily="18" charset="0"/>
                <a:cs typeface="Times New Roman" panose="02020603050405020304" pitchFamily="18" charset="0"/>
              </a:rPr>
              <a:t>2005-yildan </a:t>
            </a:r>
            <a:r>
              <a:rPr lang="en-US" dirty="0" err="1">
                <a:latin typeface="Times New Roman" panose="02020603050405020304" pitchFamily="18" charset="0"/>
                <a:cs typeface="Times New Roman" panose="02020603050405020304" pitchFamily="18" charset="0"/>
              </a:rPr>
              <a:t>boshlab</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Ijtimoiy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nalishi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shuningdek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Farg’ona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Samarqand </a:t>
            </a:r>
            <a:r>
              <a:rPr lang="en-US" dirty="0" err="1">
                <a:latin typeface="Times New Roman" panose="02020603050405020304" pitchFamily="18" charset="0"/>
                <a:cs typeface="Times New Roman" panose="02020603050405020304" pitchFamily="18" charset="0"/>
              </a:rPr>
              <a:t>davlat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universitetlarida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ochildi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Mirzo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Ulug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bek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nomidagi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O’zbekiston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Milliy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universitetida</a:t>
            </a:r>
            <a:r>
              <a:rPr lang="en-US" dirty="0">
                <a:latin typeface="Times New Roman" panose="02020603050405020304" pitchFamily="18" charset="0"/>
                <a:cs typeface="Times New Roman" panose="02020603050405020304" pitchFamily="18" charset="0"/>
              </a:rPr>
              <a:t> 2010-yildan </a:t>
            </a:r>
            <a:r>
              <a:rPr lang="en-US" dirty="0" err="1">
                <a:latin typeface="Times New Roman" panose="02020603050405020304" pitchFamily="18" charset="0"/>
                <a:cs typeface="Times New Roman" panose="02020603050405020304" pitchFamily="18" charset="0"/>
              </a:rPr>
              <a:t>boshlab</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sotsiologiya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kafedrasi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qoshida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Ijtimoiy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nalishi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ochildi</a:t>
            </a:r>
            <a:r>
              <a:rPr lang="en-US" dirty="0">
                <a:latin typeface="Times New Roman" panose="02020603050405020304" pitchFamily="18" charset="0"/>
                <a:cs typeface="Times New Roman" panose="02020603050405020304" pitchFamily="18" charset="0"/>
              </a:rPr>
              <a:t>, 2017-yilda </a:t>
            </a:r>
            <a:r>
              <a:rPr lang="en-US" dirty="0" err="1">
                <a:latin typeface="Times New Roman" panose="02020603050405020304" pitchFamily="18" charset="0"/>
                <a:cs typeface="Times New Roman" panose="02020603050405020304" pitchFamily="18" charset="0"/>
              </a:rPr>
              <a:t>esa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Ijtimoiy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kafedrasi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tashkil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etildi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Buguni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kunda</a:t>
            </a:r>
            <a:r>
              <a:rPr lang="en-US" dirty="0">
                <a:latin typeface="Times New Roman" panose="02020603050405020304" pitchFamily="18" charset="0"/>
                <a:cs typeface="Times New Roman" panose="02020603050405020304" pitchFamily="18" charset="0"/>
              </a:rPr>
              <a:t> Namangan </a:t>
            </a:r>
            <a:r>
              <a:rPr lang="en-US" dirty="0" err="1">
                <a:latin typeface="Times New Roman" panose="02020603050405020304" pitchFamily="18" charset="0"/>
                <a:cs typeface="Times New Roman" panose="02020603050405020304" pitchFamily="18" charset="0"/>
              </a:rPr>
              <a:t>davlat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universiteti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Guliston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Davlat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universitetida</a:t>
            </a:r>
            <a:r>
              <a:rPr lang="en-US" dirty="0">
                <a:latin typeface="Times New Roman" panose="02020603050405020304" pitchFamily="18" charset="0"/>
                <a:cs typeface="Times New Roman" panose="02020603050405020304" pitchFamily="18" charset="0"/>
              </a:rPr>
              <a:t> ham </a:t>
            </a:r>
            <a:r>
              <a:rPr lang="en-US" dirty="0" err="1">
                <a:latin typeface="Times New Roman" panose="02020603050405020304" pitchFamily="18" charset="0"/>
                <a:cs typeface="Times New Roman" panose="02020603050405020304" pitchFamily="18" charset="0"/>
              </a:rPr>
              <a:t>Ijtimoiy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nalishlari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ochilgan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mutaxassislarni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tayyorlash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boshlangan</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p:txBody>
      </p:sp>
      <p:sp>
        <p:nvSpPr>
          <p:cNvPr id="3" name="Скругленный прямоугольник 2"/>
          <p:cNvSpPr/>
          <p:nvPr/>
        </p:nvSpPr>
        <p:spPr>
          <a:xfrm>
            <a:off x="6939419" y="1064712"/>
            <a:ext cx="3908121" cy="214195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latin typeface="Times New Roman" panose="02020603050405020304" pitchFamily="18" charset="0"/>
                <a:cs typeface="Times New Roman" panose="02020603050405020304" pitchFamily="18" charset="0"/>
              </a:rPr>
              <a:t>Mamlakatimizdagi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ijtimoiy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tizimi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endigina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shakllanayotganligi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ijtimoiy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xodimning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kasbiy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axloqiy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kodeksi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faqatgina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loyiha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ekanligiga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qaramasdan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mazkur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kasbning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O’zbekistonda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kelgusida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rivojlanishi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uchun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asosli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baza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yaratib</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beradi</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p:txBody>
      </p:sp>
      <p:sp>
        <p:nvSpPr>
          <p:cNvPr id="4" name="Скругленный прямоугольник 3"/>
          <p:cNvSpPr/>
          <p:nvPr/>
        </p:nvSpPr>
        <p:spPr>
          <a:xfrm>
            <a:off x="6939419" y="3682652"/>
            <a:ext cx="3908121" cy="220458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latin typeface="Times New Roman" panose="02020603050405020304" pitchFamily="18" charset="0"/>
                <a:cs typeface="Times New Roman" panose="02020603050405020304" pitchFamily="18" charset="0"/>
              </a:rPr>
              <a:t>2021-2022-o </a:t>
            </a:r>
            <a:r>
              <a:rPr lang="en-US" sz="1600" dirty="0" err="1">
                <a:latin typeface="Times New Roman" panose="02020603050405020304" pitchFamily="18" charset="0"/>
                <a:cs typeface="Times New Roman" panose="02020603050405020304" pitchFamily="18" charset="0"/>
              </a:rPr>
              <a:t>quv</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yilidan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boshlab</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Fuqarolarni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o’zini-o’zi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boshqarish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Organlari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uchun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sirtqi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ta’lim</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shaklida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kadrlar</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tayyorlash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tizimi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joriy</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etilishi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bo’yicha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Fuqarolarning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o’zini-o’zi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boshqarish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organlari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uchun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kadrlar</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tayyorlash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tizimini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takomillashtirish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chora-tadbirlari</a:t>
            </a:r>
            <a:r>
              <a:rPr lang="en-US" sz="1600" dirty="0">
                <a:latin typeface="Times New Roman" panose="02020603050405020304" pitchFamily="18" charset="0"/>
                <a:cs typeface="Times New Roman" panose="02020603050405020304" pitchFamily="18" charset="0"/>
              </a:rPr>
              <a:t> to” </a:t>
            </a:r>
            <a:r>
              <a:rPr lang="en-US" sz="1600" dirty="0" err="1">
                <a:latin typeface="Times New Roman" panose="02020603050405020304" pitchFamily="18" charset="0"/>
                <a:cs typeface="Times New Roman" panose="02020603050405020304" pitchFamily="18" charset="0"/>
              </a:rPr>
              <a:t>g”risida”gi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Hukumat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qarori</a:t>
            </a:r>
            <a:r>
              <a:rPr lang="en-US" sz="1600" dirty="0">
                <a:latin typeface="Times New Roman" panose="02020603050405020304" pitchFamily="18" charset="0"/>
                <a:cs typeface="Times New Roman" panose="02020603050405020304" pitchFamily="18" charset="0"/>
              </a:rPr>
              <a:t> (3-son, 03.01.2021 y.) </a:t>
            </a:r>
            <a:r>
              <a:rPr lang="en-US" sz="1600" dirty="0" err="1">
                <a:latin typeface="Times New Roman" panose="02020603050405020304" pitchFamily="18" charset="0"/>
                <a:cs typeface="Times New Roman" panose="02020603050405020304" pitchFamily="18" charset="0"/>
              </a:rPr>
              <a:t>qabul</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qilindi</a:t>
            </a:r>
            <a:r>
              <a:rPr lang="en-US" sz="16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36973556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925334" y="2013559"/>
            <a:ext cx="8915399" cy="2262781"/>
          </a:xfrm>
        </p:spPr>
        <p:txBody>
          <a:bodyPr/>
          <a:lstStyle/>
          <a:p>
            <a:pPr algn="ctr"/>
            <a:r>
              <a:rPr lang="en-US" dirty="0">
                <a:effectLst>
                  <a:outerShdw blurRad="38100" dist="38100" dir="2700000" algn="tl">
                    <a:srgbClr val="000000">
                      <a:alpha val="43137"/>
                    </a:srgbClr>
                  </a:outerShdw>
                </a:effectLst>
                <a:latin typeface="Arial Black" panose="020B0A04020102020204" pitchFamily="34" charset="0"/>
              </a:rPr>
              <a:t>E’TIBORINGIZ UCHUN RAHMAT</a:t>
            </a:r>
            <a:endParaRPr lang="ru-RU" dirty="0">
              <a:effectLst>
                <a:outerShdw blurRad="38100" dist="38100" dir="2700000" algn="tl">
                  <a:srgbClr val="000000">
                    <a:alpha val="43137"/>
                  </a:srgbClr>
                </a:outerShdw>
              </a:effectLst>
              <a:latin typeface="Arial Black" panose="020B0A04020102020204" pitchFamily="34" charset="0"/>
            </a:endParaRPr>
          </a:p>
        </p:txBody>
      </p:sp>
    </p:spTree>
    <p:extLst>
      <p:ext uri="{BB962C8B-B14F-4D97-AF65-F5344CB8AC3E}">
        <p14:creationId xmlns:p14="http://schemas.microsoft.com/office/powerpoint/2010/main" val="1784275143"/>
      </p:ext>
    </p:extLst>
  </p:cSld>
  <p:clrMapOvr>
    <a:masterClrMapping/>
  </p:clrMapOvr>
</p:sld>
</file>

<file path=ppt/theme/theme1.xml><?xml version="1.0" encoding="utf-8"?>
<a:theme xmlns:a="http://schemas.openxmlformats.org/drawingml/2006/main" name="Легкий дым">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439</TotalTime>
  <Words>1600</Words>
  <Application>Microsoft Office PowerPoint</Application>
  <PresentationFormat>Широкоэкранный</PresentationFormat>
  <Paragraphs>106</Paragraphs>
  <Slides>27</Slides>
  <Notes>0</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27</vt:i4>
      </vt:variant>
    </vt:vector>
  </HeadingPairs>
  <TitlesOfParts>
    <vt:vector size="34" baseType="lpstr">
      <vt:lpstr>Arial</vt:lpstr>
      <vt:lpstr>Arial Black</vt:lpstr>
      <vt:lpstr>Bookman Old Style</vt:lpstr>
      <vt:lpstr>Century Gothic</vt:lpstr>
      <vt:lpstr>Times New Roman</vt:lpstr>
      <vt:lpstr>Wingdings 3</vt:lpstr>
      <vt:lpstr>Легкий дым</vt:lpstr>
      <vt:lpstr>E’TIKANING KASBIY KODEKSLARI: XALQARO AMALIYOT</vt:lpstr>
      <vt:lpstr>REJA: </vt:lpstr>
      <vt:lpstr>1.Axloqiy kodekslarni rivojlantirishda ijtimoiy xodimlarning xalqaro va milliy uyushmalarining roli.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  Ijtimoiy xodimning axloqiy kodeksi vazifalari. Ijtimoiy xodimning axloqiy kodeksining asosiy vazifalari quyidagilardan iborat: faoliyatning kasbga oid munosib axloqiy tartiblarini ta’minlash, kasbiy faoliyatning yagona axloqiy-ma’naviy asosini yaratish; mutaxassisning kasbiy layoqatliligini aniqlash uchun mezon bo’lib xizmat qilishi; mutaxassislarning xulqini ularga qo’yilgan yagona axloqiy talablar asosida unifikatsiya qilish; harakatlarning bir tomonga yo’nal- tirilganligini qadriyatlarning muayyan umumiy tizimi asosida ta’minlash;   ijtimoiy xodimlarga qo’yilgan vazifalarni hal etish maqsadida axloqiy me’yorlar va prinsiplar doirasida muayyan erkinliklarni taqdim qilish; ijtimoiy xodimlar, ularning mijozlarining va ijtimoiy muhiti, umuman jamiyatning ma’naviyat darajasini oshirishga imkoniyat yaratish;  . Ijtimoiy xodim axloqiy kodeksi vazifalarining bayon qilingan ro’yxatida ijtimoiy xodimga tegishli boʻlgan vazifalar keltirib o’tilgan. </vt:lpstr>
      <vt:lpstr>2. Ijtimoiy xodimning axloqiy kodeksi</vt:lpstr>
      <vt:lpstr> Ijtimoiy xodimlarning Xalqaro Federatsiyasi (IIXF) va Ijtimoiy ish boʻyicha Maktablar Xalqaro Uyushmasi (IIMXU)ning ta’kidlanishicha, “Axloqiy xabardorlik” ijtimoiy xodimlarning professional amaliyotining eng muhim qismi hisoblanadi. Ularning axloqiy jihatdan to’g’ri harakat qilish qobiliyati va intilishi taqdim qilinayotgan xizmatlar sifatining asosiy jihati hisoblanadi.</vt:lpstr>
      <vt:lpstr>Презентация PowerPoint</vt:lpstr>
      <vt:lpstr>Презентация PowerPoint</vt:lpstr>
      <vt:lpstr>Презентация PowerPoint</vt:lpstr>
      <vt:lpstr>Ijtimoiy xodim kasbining birlamchi maqsadi</vt:lpstr>
      <vt:lpstr>Презентация PowerPoint</vt:lpstr>
      <vt:lpstr>Презентация PowerPoint</vt:lpstr>
      <vt:lpstr>Презентация PowerPoint</vt:lpstr>
      <vt:lpstr>Rossiyada ijtimoiy ishning kasbiy axloqiy kodeksi asosida oltita asosiy manba yotadi:</vt:lpstr>
      <vt:lpstr>  Kodeksning ta'sir sharoitlari va legitim(qonun)lashtirish.   Mazkur bo'lim kasbiy axloqiy kodeks qachon va kim tomonidan qabul qilinganligi, u qanday holatlarda va qanday asosda qo'llanilishi mumkinligi, uning ta'siri qanday sharoitlarda to'xtatilishi yoki bekor qilinishi mumkinligi haqidagi ma'lumotlardan iborat bo'ladi.  Shubhasiz, kasbiy axloqiy kodeks tuzilmasi asosan kasbiy axloqiy tizim tuzilmasini takrorlaydi. Bu muqarrar, chunki kasbiy axloqiy kodeks kasbiy axloqiy tizimning to'g'ri ifodasi bo'lishi lozim. Biroq kasbiy axloqiy kodekslar boshqa bo'limlarni ham qamrab olishi mumkin. </vt:lpstr>
      <vt:lpstr>Презентация PowerPoint</vt:lpstr>
      <vt:lpstr>Презентация PowerPoint</vt:lpstr>
      <vt:lpstr>Презентация PowerPoint</vt:lpstr>
      <vt:lpstr>3. O'zbekiston ijtimoiy xodimining kasbiy va axloqiy kodeksini yaratish</vt:lpstr>
      <vt:lpstr>Презентация PowerPoint</vt:lpstr>
      <vt:lpstr>E’TIBORINGIZ UCHUN RAHMAT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E’TIKANING KASBIY KODEKSLARI: XALQARO AMALIYOT</dc:title>
  <dc:creator>Сomping Uz</dc:creator>
  <cp:lastModifiedBy>Пользователь</cp:lastModifiedBy>
  <cp:revision>34</cp:revision>
  <dcterms:created xsi:type="dcterms:W3CDTF">2024-01-11T15:39:34Z</dcterms:created>
  <dcterms:modified xsi:type="dcterms:W3CDTF">2024-05-18T12:16:32Z</dcterms:modified>
</cp:coreProperties>
</file>