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0">
  <p:sldMasterIdLst>
    <p:sldMasterId id="2147483648" r:id="rId1"/>
  </p:sldMasterIdLst>
  <p:notesMasterIdLst>
    <p:notesMasterId r:id="rId18"/>
  </p:notesMasterIdLst>
  <p:handoutMasterIdLst>
    <p:handoutMasterId r:id="rId19"/>
  </p:handoutMasterIdLst>
  <p:sldIdLst>
    <p:sldId id="257" r:id="rId2"/>
    <p:sldId id="258" r:id="rId3"/>
    <p:sldId id="259" r:id="rId4"/>
    <p:sldId id="260" r:id="rId5"/>
    <p:sldId id="261" r:id="rId6"/>
    <p:sldId id="262" r:id="rId7"/>
    <p:sldId id="263" r:id="rId8"/>
    <p:sldId id="264" r:id="rId9"/>
    <p:sldId id="265" r:id="rId10"/>
    <p:sldId id="267" r:id="rId11"/>
    <p:sldId id="268" r:id="rId12"/>
    <p:sldId id="272" r:id="rId13"/>
    <p:sldId id="269" r:id="rId14"/>
    <p:sldId id="275" r:id="rId15"/>
    <p:sldId id="276" r:id="rId16"/>
    <p:sldId id="273" r:id="rId17"/>
  </p:sldIdLst>
  <p:sldSz cx="12192000" cy="6858000"/>
  <p:notesSz cx="6858000" cy="9144000"/>
  <p:defaultTex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8" autoAdjust="0"/>
    <p:restoredTop sz="94660" autoAdjust="0"/>
  </p:normalViewPr>
  <p:slideViewPr>
    <p:cSldViewPr snapToGrid="0" showGuides="1">
      <p:cViewPr varScale="1">
        <p:scale>
          <a:sx n="65" d="100"/>
          <a:sy n="65" d="100"/>
        </p:scale>
        <p:origin x="83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761" name="页眉占位符 1"/>
          <p:cNvSpPr>
            <a:spLocks noGrp="1"/>
          </p:cNvSpPr>
          <p:nvPr>
            <p:ph type="hdr" sz="quarter" idx="4294967295"/>
          </p:nvPr>
        </p:nvSpPr>
        <p:spPr>
          <a:xfrm>
            <a:off x="0" y="0"/>
            <a:ext cx="2971800" cy="458787"/>
          </a:xfrm>
          <a:prstGeom prst="rect">
            <a:avLst/>
          </a:prstGeom>
          <a:noFill/>
          <a:ln>
            <a:noFill/>
          </a:ln>
        </p:spPr>
        <p:txBody>
          <a:bodyPr vert="horz" lIns="91440" tIns="45720" rIns="91440" bIns="45720" anchor="t"/>
          <a:lstStyle/>
          <a:p>
            <a:pPr lvl="0">
              <a:buFontTx/>
              <a:buNone/>
            </a:pPr>
            <a:endParaRPr lang="zh-CN" altLang="en-US" sz="1200"/>
          </a:p>
        </p:txBody>
      </p:sp>
      <p:sp>
        <p:nvSpPr>
          <p:cNvPr id="1048762" name="日期占位符 2"/>
          <p:cNvSpPr>
            <a:spLocks noGrp="1"/>
          </p:cNvSpPr>
          <p:nvPr>
            <p:ph type="dt" sz="quarter" idx="4294967295"/>
          </p:nvPr>
        </p:nvSpPr>
        <p:spPr>
          <a:xfrm>
            <a:off x="3884612" y="0"/>
            <a:ext cx="2971800" cy="458787"/>
          </a:xfrm>
          <a:prstGeom prst="rect">
            <a:avLst/>
          </a:prstGeom>
          <a:noFill/>
          <a:ln>
            <a:noFill/>
          </a:ln>
        </p:spPr>
        <p:txBody>
          <a:bodyPr vert="horz" lIns="91440" tIns="45720" rIns="91440" bIns="45720" anchor="t"/>
          <a:lstStyle/>
          <a:p>
            <a:pPr lvl="0" algn="r">
              <a:buFontTx/>
              <a:buNone/>
            </a:pPr>
            <a:endParaRPr lang="zh-CN" altLang="en-US" sz="1200"/>
          </a:p>
        </p:txBody>
      </p:sp>
      <p:sp>
        <p:nvSpPr>
          <p:cNvPr id="1048763" name="页脚占位符 3"/>
          <p:cNvSpPr>
            <a:spLocks noGrp="1"/>
          </p:cNvSpPr>
          <p:nvPr>
            <p:ph type="ftr" sz="quarter" idx="4294967295"/>
          </p:nvPr>
        </p:nvSpPr>
        <p:spPr>
          <a:xfrm>
            <a:off x="0" y="8685212"/>
            <a:ext cx="2971800" cy="458787"/>
          </a:xfrm>
          <a:prstGeom prst="rect">
            <a:avLst/>
          </a:prstGeom>
          <a:noFill/>
          <a:ln>
            <a:noFill/>
          </a:ln>
        </p:spPr>
        <p:txBody>
          <a:bodyPr vert="horz" lIns="91440" tIns="45720" rIns="91440" bIns="45720" anchor="b"/>
          <a:lstStyle/>
          <a:p>
            <a:pPr lvl="0">
              <a:buFontTx/>
              <a:buNone/>
            </a:pPr>
            <a:endParaRPr lang="zh-CN" altLang="en-US" sz="1200"/>
          </a:p>
        </p:txBody>
      </p:sp>
      <p:sp>
        <p:nvSpPr>
          <p:cNvPr id="1048764" name="灯片编号占位符 4"/>
          <p:cNvSpPr>
            <a:spLocks noGrp="1"/>
          </p:cNvSpPr>
          <p:nvPr>
            <p:ph type="sldNum" sz="quarter" idx="4294967295"/>
          </p:nvPr>
        </p:nvSpPr>
        <p:spPr>
          <a:xfrm>
            <a:off x="3884612" y="8685212"/>
            <a:ext cx="2971800" cy="458787"/>
          </a:xfrm>
          <a:prstGeom prst="rect">
            <a:avLst/>
          </a:prstGeom>
          <a:noFill/>
          <a:ln>
            <a:noFill/>
          </a:ln>
        </p:spPr>
        <p:txBody>
          <a:bodyPr vert="horz" lIns="91440" tIns="45720" rIns="91440" bIns="45720" anchor="b"/>
          <a:lstStyle/>
          <a:p>
            <a:pPr lvl="0" algn="r">
              <a:buFontTx/>
              <a:buNone/>
            </a:pPr>
            <a:fld id="{566ABCEB-ACFC-4714-9973-3DA970169C29}" type="slidenum">
              <a:rPr lang="zh-CN" altLang="en-US" sz="1200"/>
              <a:pPr lvl="0" algn="r">
                <a:buFontTx/>
                <a:buNone/>
              </a:pPr>
              <a:t>‹#›</a:t>
            </a:fld>
            <a:endParaRPr lang="zh-CN" altLang="en-US" sz="1200"/>
          </a:p>
        </p:txBody>
      </p:sp>
    </p:spTree>
  </p:cSld>
  <p:clrMap bg1="dk1" tx1="dk1" bg2="dk1" tx2="dk1" accent1="dk1" accent2="dk1" accent3="dk1" accent4="dk1" accent5="dk1" accent6="dk1" hlink="dk1" folHlink="dk1"/>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55" name="页眉占位符 1"/>
          <p:cNvSpPr>
            <a:spLocks noGrp="1"/>
          </p:cNvSpPr>
          <p:nvPr>
            <p:ph type="hdr" sz="quarter" idx="4294967295"/>
          </p:nvPr>
        </p:nvSpPr>
        <p:spPr>
          <a:xfrm>
            <a:off x="0" y="0"/>
            <a:ext cx="2971800" cy="458787"/>
          </a:xfrm>
          <a:prstGeom prst="rect">
            <a:avLst/>
          </a:prstGeom>
          <a:noFill/>
          <a:ln>
            <a:noFill/>
          </a:ln>
        </p:spPr>
        <p:txBody>
          <a:bodyPr vert="horz" lIns="91440" tIns="45720" rIns="91440" bIns="45720" anchor="t"/>
          <a:lstStyle/>
          <a:p>
            <a:pPr lvl="0" fontAlgn="base">
              <a:spcBef>
                <a:spcPct val="0"/>
              </a:spcBef>
              <a:spcAft>
                <a:spcPct val="0"/>
              </a:spcAft>
              <a:buFontTx/>
              <a:buNone/>
            </a:pPr>
            <a:endParaRPr lang="zh-CN" altLang="en-US" sz="1200"/>
          </a:p>
        </p:txBody>
      </p:sp>
      <p:sp>
        <p:nvSpPr>
          <p:cNvPr id="1048756" name="日期占位符 2"/>
          <p:cNvSpPr>
            <a:spLocks noGrp="1"/>
          </p:cNvSpPr>
          <p:nvPr>
            <p:ph type="dt" idx="4294967295"/>
          </p:nvPr>
        </p:nvSpPr>
        <p:spPr>
          <a:xfrm>
            <a:off x="3884612" y="0"/>
            <a:ext cx="2971800" cy="458787"/>
          </a:xfrm>
          <a:prstGeom prst="rect">
            <a:avLst/>
          </a:prstGeom>
          <a:noFill/>
          <a:ln>
            <a:noFill/>
          </a:ln>
        </p:spPr>
        <p:txBody>
          <a:bodyPr vert="horz" lIns="91440" tIns="45720" rIns="91440" bIns="45720" anchor="t"/>
          <a:lstStyle/>
          <a:p>
            <a:pPr lvl="0" algn="r" fontAlgn="base">
              <a:spcBef>
                <a:spcPct val="0"/>
              </a:spcBef>
              <a:spcAft>
                <a:spcPct val="0"/>
              </a:spcAft>
              <a:buFontTx/>
              <a:buNone/>
            </a:pPr>
            <a:endParaRPr lang="zh-CN" altLang="en-US" sz="1200"/>
          </a:p>
        </p:txBody>
      </p:sp>
      <p:sp>
        <p:nvSpPr>
          <p:cNvPr id="1048757" name="幻灯片图像占位符 3"/>
          <p:cNvSpPr>
            <a:spLocks noGrp="1" noRot="1" noChangeAspect="1"/>
          </p:cNvSpPr>
          <p:nvPr>
            <p:ph type="sldImg" idx="4294967295"/>
          </p:nvPr>
        </p:nvSpPr>
        <p:spPr>
          <a:xfrm>
            <a:off x="685800" y="1143000"/>
            <a:ext cx="5486400" cy="3086100"/>
          </a:xfrm>
          <a:prstGeom prst="rect">
            <a:avLst/>
          </a:prstGeom>
          <a:noFill/>
          <a:ln w="12700" cap="flat" cmpd="sng">
            <a:solidFill>
              <a:srgbClr val="000000">
                <a:alpha val="100000"/>
              </a:srgbClr>
            </a:solidFill>
            <a:prstDash val="solid"/>
            <a:round/>
          </a:ln>
        </p:spPr>
        <p:txBody>
          <a:bodyPr vert="horz" lIns="91440" tIns="45720" rIns="91440" bIns="45720" anchor="ctr"/>
          <a:lstStyle/>
          <a:p>
            <a:endParaRPr/>
          </a:p>
        </p:txBody>
      </p:sp>
      <p:sp>
        <p:nvSpPr>
          <p:cNvPr id="1048758" name="备注占位符 4"/>
          <p:cNvSpPr>
            <a:spLocks noGrp="1"/>
          </p:cNvSpPr>
          <p:nvPr>
            <p:ph type="body" sz="quarter" idx="4294967295"/>
          </p:nvPr>
        </p:nvSpPr>
        <p:spPr>
          <a:xfrm>
            <a:off x="685800" y="4400550"/>
            <a:ext cx="5486400" cy="3600450"/>
          </a:xfrm>
          <a:prstGeom prst="rect">
            <a:avLst/>
          </a:prstGeom>
          <a:noFill/>
          <a:ln>
            <a:noFill/>
          </a:ln>
        </p:spPr>
        <p:txBody>
          <a:bodyPr vert="horz" lIns="91440" tIns="45720" rIns="91440" bIns="45720" anchor="t"/>
          <a:lstStyle/>
          <a:p>
            <a:pPr lvl="0"/>
            <a:r>
              <a:rPr lang="zh-CN" altLang="en-US"/>
              <a:t>Click to edit Master text style</a:t>
            </a:r>
          </a:p>
          <a:p>
            <a:pPr lvl="1"/>
            <a:r>
              <a:rPr lang="zh-CN" altLang="en-US"/>
              <a:t>Second level</a:t>
            </a:r>
          </a:p>
          <a:p>
            <a:pPr lvl="2"/>
            <a:r>
              <a:rPr lang="zh-CN" altLang="en-US"/>
              <a:t>Third level</a:t>
            </a:r>
          </a:p>
          <a:p>
            <a:pPr lvl="3"/>
            <a:r>
              <a:rPr lang="zh-CN" altLang="en-US"/>
              <a:t>Fourth level</a:t>
            </a:r>
          </a:p>
          <a:p>
            <a:pPr lvl="4"/>
            <a:r>
              <a:rPr lang="zh-CN" altLang="en-US"/>
              <a:t>Fifth level</a:t>
            </a:r>
          </a:p>
        </p:txBody>
      </p:sp>
      <p:sp>
        <p:nvSpPr>
          <p:cNvPr id="1048759" name="页脚占位符 5"/>
          <p:cNvSpPr>
            <a:spLocks noGrp="1"/>
          </p:cNvSpPr>
          <p:nvPr>
            <p:ph type="ftr" sz="quarter" idx="4294967295"/>
          </p:nvPr>
        </p:nvSpPr>
        <p:spPr>
          <a:xfrm>
            <a:off x="0" y="8685212"/>
            <a:ext cx="2971800" cy="458787"/>
          </a:xfrm>
          <a:prstGeom prst="rect">
            <a:avLst/>
          </a:prstGeom>
          <a:noFill/>
          <a:ln>
            <a:noFill/>
          </a:ln>
        </p:spPr>
        <p:txBody>
          <a:bodyPr vert="horz" lIns="91440" tIns="45720" rIns="91440" bIns="45720" anchor="b"/>
          <a:lstStyle/>
          <a:p>
            <a:pPr lvl="0" fontAlgn="base">
              <a:spcBef>
                <a:spcPct val="0"/>
              </a:spcBef>
              <a:spcAft>
                <a:spcPct val="0"/>
              </a:spcAft>
              <a:buFontTx/>
              <a:buNone/>
            </a:pPr>
            <a:endParaRPr lang="zh-CN" altLang="en-US" sz="1200"/>
          </a:p>
        </p:txBody>
      </p:sp>
      <p:sp>
        <p:nvSpPr>
          <p:cNvPr id="1048760" name="灯片编号占位符 6"/>
          <p:cNvSpPr>
            <a:spLocks noGrp="1"/>
          </p:cNvSpPr>
          <p:nvPr>
            <p:ph type="sldNum" sz="quarter" idx="4294967295"/>
          </p:nvPr>
        </p:nvSpPr>
        <p:spPr>
          <a:xfrm>
            <a:off x="3884612" y="8685212"/>
            <a:ext cx="2971800" cy="458787"/>
          </a:xfrm>
          <a:prstGeom prst="rect">
            <a:avLst/>
          </a:prstGeom>
          <a:noFill/>
          <a:ln>
            <a:noFill/>
          </a:ln>
        </p:spPr>
        <p:txBody>
          <a:bodyPr vert="horz" lIns="91440" tIns="45720" rIns="91440" bIns="45720" anchor="b"/>
          <a:lstStyle/>
          <a:p>
            <a:pPr lvl="0" algn="r" fontAlgn="base">
              <a:spcBef>
                <a:spcPct val="0"/>
              </a:spcBef>
              <a:spcAft>
                <a:spcPct val="0"/>
              </a:spcAft>
              <a:buFontTx/>
              <a:buNone/>
            </a:pPr>
            <a:fld id="{566ABCEB-ACFC-4714-9973-3DA970169C29}" type="slidenum">
              <a:rPr lang="zh-CN" altLang="en-US" sz="1200"/>
              <a:pPr lvl="0" algn="r" fontAlgn="base">
                <a:spcBef>
                  <a:spcPct val="0"/>
                </a:spcBef>
                <a:spcAft>
                  <a:spcPct val="0"/>
                </a:spcAft>
                <a:buFontTx/>
                <a:buNone/>
              </a:pPr>
              <a:t>‹#›</a:t>
            </a:fld>
            <a:endParaRPr lang="zh-CN" altLang="en-US" sz="1200"/>
          </a:p>
        </p:txBody>
      </p:sp>
    </p:spTree>
  </p:cSld>
  <p:clrMap bg1="dk1" tx1="dk1" bg2="dk1" tx2="dk1" accent1="dk1" accent2="dk1" accent3="dk1" accent4="dk1" accent5="dk1" accent6="dk1" hlink="dk1" folHlink="dk1"/>
  <p:notesStyle>
    <a:lvl1pPr marL="0" indent="0" algn="l" rtl="0" eaLnBrk="1" fontAlgn="base" latinLnBrk="0" hangingPunct="1">
      <a:lnSpc>
        <a:spcPct val="100000"/>
      </a:lnSpc>
      <a:spcBef>
        <a:spcPct val="0"/>
      </a:spcBef>
      <a:spcAft>
        <a:spcPct val="0"/>
      </a:spcAft>
      <a:buFontTx/>
      <a:buNone/>
      <a:defRPr sz="120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Tx/>
      <a:buNone/>
      <a:defRPr sz="120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Tx/>
      <a:buNone/>
      <a:defRPr sz="120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Tx/>
      <a:buNone/>
      <a:defRPr sz="120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Tx/>
      <a:buNone/>
      <a:defRPr sz="1200">
        <a:solidFill>
          <a:schemeClr val="dk1"/>
        </a:solidFill>
        <a:latin typeface="等线" pitchFamily="2" charset="-122"/>
        <a:ea typeface="等线" pitchFamily="2" charset="-122"/>
      </a:defRPr>
    </a:lvl5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18" name="Title 1"/>
          <p:cNvSpPr>
            <a:spLocks noGrp="1"/>
          </p:cNvSpPr>
          <p:nvPr>
            <p:ph type="ctrTitle"/>
          </p:nvPr>
        </p:nvSpPr>
        <p:spPr>
          <a:xfrm>
            <a:off x="1524000" y="1122363"/>
            <a:ext cx="9144000" cy="2387600"/>
          </a:xfrm>
        </p:spPr>
        <p:txBody>
          <a:bodyPr anchor="b"/>
          <a:lstStyle>
            <a:lvl1pPr>
              <a:defRPr sz="6000"/>
            </a:lvl1pPr>
          </a:lstStyle>
          <a:p>
            <a:r>
              <a:rPr lang="en-US" altLang="zh-CN"/>
              <a:t>Click to edit Master title style</a:t>
            </a:r>
            <a:endParaRPr lang="zh-CN" altLang="en-US"/>
          </a:p>
        </p:txBody>
      </p:sp>
      <p:sp>
        <p:nvSpPr>
          <p:cNvPr id="1048619"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735" name="Title 1"/>
          <p:cNvSpPr>
            <a:spLocks noGrp="1"/>
          </p:cNvSpPr>
          <p:nvPr>
            <p:ph type="title"/>
          </p:nvPr>
        </p:nvSpPr>
        <p:spPr/>
        <p:txBody>
          <a:bodyPr/>
          <a:lstStyle/>
          <a:p>
            <a:r>
              <a:rPr lang="en-US" altLang="zh-CN"/>
              <a:t>Click to edit Master title style</a:t>
            </a:r>
            <a:endParaRPr lang="zh-CN" altLang="en-US"/>
          </a:p>
        </p:txBody>
      </p:sp>
      <p:sp>
        <p:nvSpPr>
          <p:cNvPr id="1048736"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42" name="Title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104874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ltLang="zh-CN"/>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44" name="Title 1"/>
          <p:cNvSpPr>
            <a:spLocks noGrp="1"/>
          </p:cNvSpPr>
          <p:nvPr>
            <p:ph type="title"/>
          </p:nvPr>
        </p:nvSpPr>
        <p:spPr/>
        <p:txBody>
          <a:bodyPr/>
          <a:lstStyle/>
          <a:p>
            <a:r>
              <a:rPr lang="en-US" altLang="zh-CN"/>
              <a:t>Click to edit Master title style</a:t>
            </a:r>
            <a:endParaRPr lang="zh-CN" altLang="en-US"/>
          </a:p>
        </p:txBody>
      </p:sp>
      <p:sp>
        <p:nvSpPr>
          <p:cNvPr id="1048745" name="Content Placeholder 2"/>
          <p:cNvSpPr>
            <a:spLocks noGrp="1"/>
          </p:cNvSpPr>
          <p:nvPr>
            <p:ph sz="half" idx="1"/>
          </p:nvPr>
        </p:nvSpPr>
        <p:spPr>
          <a:xfrm>
            <a:off x="838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48746" name="Content Placeholder 3"/>
          <p:cNvSpPr>
            <a:spLocks noGrp="1"/>
          </p:cNvSpPr>
          <p:nvPr>
            <p:ph sz="half" idx="2"/>
          </p:nvPr>
        </p:nvSpPr>
        <p:spPr>
          <a:xfrm>
            <a:off x="6172199"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47" name="Title 1"/>
          <p:cNvSpPr>
            <a:spLocks noGrp="1"/>
          </p:cNvSpPr>
          <p:nvPr>
            <p:ph type="title"/>
          </p:nvPr>
        </p:nvSpPr>
        <p:spPr>
          <a:xfrm>
            <a:off x="839788" y="365125"/>
            <a:ext cx="10515600" cy="1325563"/>
          </a:xfrm>
        </p:spPr>
        <p:txBody>
          <a:bodyPr/>
          <a:lstStyle/>
          <a:p>
            <a:r>
              <a:rPr lang="en-US" altLang="zh-CN"/>
              <a:t>Click to edit Master title style</a:t>
            </a:r>
            <a:endParaRPr lang="zh-CN" altLang="en-US"/>
          </a:p>
        </p:txBody>
      </p:sp>
      <p:sp>
        <p:nvSpPr>
          <p:cNvPr id="1048748"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749" name="Content Placeholder 3"/>
          <p:cNvSpPr>
            <a:spLocks noGrp="1"/>
          </p:cNvSpPr>
          <p:nvPr>
            <p:ph sz="half" idx="2"/>
          </p:nvPr>
        </p:nvSpPr>
        <p:spPr>
          <a:xfrm>
            <a:off x="839788" y="2505075"/>
            <a:ext cx="5157787"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48750" name="Text Placeholder 4"/>
          <p:cNvSpPr>
            <a:spLocks noGrp="1"/>
          </p:cNvSpPr>
          <p:nvPr>
            <p:ph type="body" sz="quarter" idx="3"/>
          </p:nvPr>
        </p:nvSpPr>
        <p:spPr>
          <a:xfrm>
            <a:off x="6172199"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751" name="Content Placeholder 5"/>
          <p:cNvSpPr>
            <a:spLocks noGrp="1"/>
          </p:cNvSpPr>
          <p:nvPr>
            <p:ph sz="quarter" idx="4"/>
          </p:nvPr>
        </p:nvSpPr>
        <p:spPr>
          <a:xfrm>
            <a:off x="6172199" y="2505075"/>
            <a:ext cx="5183188"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32" name="Title 1"/>
          <p:cNvSpPr>
            <a:spLocks noGrp="1"/>
          </p:cNvSpPr>
          <p:nvPr>
            <p:ph type="title"/>
          </p:nvPr>
        </p:nvSpPr>
        <p:spPr/>
        <p:txBody>
          <a:bodyPr/>
          <a:lstStyle/>
          <a:p>
            <a:r>
              <a:rPr lang="en-US" altLang="zh-CN"/>
              <a:t>Click to edit Master title style</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52" name="Title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1048753"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754" name="Content Placeholder 2"/>
          <p:cNvSpPr>
            <a:spLocks noGrp="1"/>
          </p:cNvSpPr>
          <p:nvPr>
            <p:ph idx="1"/>
          </p:nvPr>
        </p:nvSpPr>
        <p:spPr>
          <a:xfrm>
            <a:off x="5183188" y="987424"/>
            <a:ext cx="6172199"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37" name="Title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1048738"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739" name="Picture Placeholder 2"/>
          <p:cNvSpPr>
            <a:spLocks noGrp="1"/>
          </p:cNvSpPr>
          <p:nvPr>
            <p:ph type="pic" idx="1"/>
          </p:nvPr>
        </p:nvSpPr>
        <p:spPr>
          <a:xfrm>
            <a:off x="5183188" y="987424"/>
            <a:ext cx="6172199" cy="4873625"/>
          </a:xfrm>
        </p:spPr>
        <p:txBody>
          <a:bodyPr/>
          <a:lstStyle>
            <a:lvl1pPr marL="0" indent="0">
              <a:buNone/>
              <a:defRPr sz="3200"/>
            </a:lvl1pPr>
            <a:lvl2pPr marL="457200" indent="0">
              <a:buNone/>
              <a:defRPr sz="28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40" name="Title 1"/>
          <p:cNvSpPr>
            <a:spLocks noGrp="1"/>
          </p:cNvSpPr>
          <p:nvPr>
            <p:ph type="title"/>
          </p:nvPr>
        </p:nvSpPr>
        <p:spPr/>
        <p:txBody>
          <a:bodyPr/>
          <a:lstStyle/>
          <a:p>
            <a:r>
              <a:rPr lang="en-US" altLang="zh-CN"/>
              <a:t>Click to edit Master title style</a:t>
            </a:r>
            <a:endParaRPr lang="zh-CN" altLang="en-US"/>
          </a:p>
        </p:txBody>
      </p:sp>
      <p:sp>
        <p:nvSpPr>
          <p:cNvPr id="1048741"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33" name="Vertical Title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a:p>
        </p:txBody>
      </p:sp>
      <p:sp>
        <p:nvSpPr>
          <p:cNvPr id="1048734" name="Vertical Text Placeholder 2"/>
          <p:cNvSpPr>
            <a:spLocks noGrp="1"/>
          </p:cNvSpPr>
          <p:nvPr>
            <p:ph type="body" orient="vert" idx="1"/>
          </p:nvPr>
        </p:nvSpPr>
        <p:spPr>
          <a:xfrm>
            <a:off x="838200" y="365125"/>
            <a:ext cx="7734300"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576" name="标题占位符 1"/>
          <p:cNvSpPr>
            <a:spLocks noGrp="1"/>
          </p:cNvSpPr>
          <p:nvPr>
            <p:ph type="title" idx="4294967295"/>
          </p:nvPr>
        </p:nvSpPr>
        <p:spPr>
          <a:xfrm>
            <a:off x="838200" y="365125"/>
            <a:ext cx="10515600" cy="1325562"/>
          </a:xfrm>
          <a:prstGeom prst="rect">
            <a:avLst/>
          </a:prstGeom>
          <a:noFill/>
          <a:ln>
            <a:noFill/>
          </a:ln>
        </p:spPr>
        <p:txBody>
          <a:bodyPr vert="horz" lIns="91440" tIns="45720" rIns="91440" bIns="45720" anchor="ctr"/>
          <a:lstStyle/>
          <a:p>
            <a:pPr lvl="0"/>
            <a:r>
              <a:rPr lang="zh-CN" altLang="en-US"/>
              <a:t>Click to edit Master title style</a:t>
            </a:r>
          </a:p>
        </p:txBody>
      </p:sp>
      <p:sp>
        <p:nvSpPr>
          <p:cNvPr id="1048577" name="文本占位符 2"/>
          <p:cNvSpPr>
            <a:spLocks noGrp="1"/>
          </p:cNvSpPr>
          <p:nvPr>
            <p:ph type="body" idx="4294967295"/>
          </p:nvPr>
        </p:nvSpPr>
        <p:spPr>
          <a:xfrm>
            <a:off x="838200" y="1825625"/>
            <a:ext cx="10515600" cy="4351337"/>
          </a:xfrm>
          <a:prstGeom prst="rect">
            <a:avLst/>
          </a:prstGeom>
          <a:noFill/>
          <a:ln>
            <a:noFill/>
          </a:ln>
        </p:spPr>
        <p:txBody>
          <a:bodyPr vert="horz" lIns="91440" tIns="45720" rIns="91440" bIns="45720" anchor="t"/>
          <a:lstStyle/>
          <a:p>
            <a:pPr lvl="0"/>
            <a:r>
              <a:rPr lang="zh-CN" altLang="en-US"/>
              <a:t>Click to edit Master </a:t>
            </a:r>
            <a:r>
              <a:rPr lang="zh-CN" altLang="zh-CN"/>
              <a:t>text</a:t>
            </a:r>
            <a:r>
              <a:rPr lang="zh-CN" altLang="en-US"/>
              <a:t> style</a:t>
            </a:r>
          </a:p>
          <a:p>
            <a:pPr lvl="1"/>
            <a:r>
              <a:rPr lang="zh-CN" altLang="en-US"/>
              <a:t>Second level</a:t>
            </a:r>
          </a:p>
          <a:p>
            <a:pPr lvl="2"/>
            <a:r>
              <a:rPr lang="zh-CN" altLang="en-US"/>
              <a:t>Third level</a:t>
            </a:r>
          </a:p>
          <a:p>
            <a:pPr lvl="3"/>
            <a:r>
              <a:rPr lang="zh-CN" altLang="en-US"/>
              <a:t>Fourth level</a:t>
            </a:r>
          </a:p>
          <a:p>
            <a:pPr lvl="4"/>
            <a:r>
              <a:rPr lang="zh-CN" altLang="en-US"/>
              <a:t>Fifth level</a:t>
            </a: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ftr="0" dt="0"/>
  <p:txStyles>
    <p:titleStyle>
      <a:lvl1pPr marL="0" indent="0" algn="l" rtl="0" eaLnBrk="1" fontAlgn="base" latinLnBrk="0" hangingPunct="1">
        <a:lnSpc>
          <a:spcPct val="90000"/>
        </a:lnSpc>
        <a:spcBef>
          <a:spcPct val="0"/>
        </a:spcBef>
        <a:spcAft>
          <a:spcPct val="0"/>
        </a:spcAft>
        <a:buFontTx/>
        <a:buNone/>
        <a:defRPr sz="4400">
          <a:solidFill>
            <a:schemeClr val="dk1"/>
          </a:solidFill>
          <a:latin typeface="等线 Light" pitchFamily="2" charset="-122"/>
          <a:ea typeface="等线 Light" pitchFamily="2" charset="-122"/>
        </a:defRPr>
      </a:lvl1pPr>
    </p:titleStyle>
    <p:bodyStyle>
      <a:lvl1pPr marL="228600" indent="-228600" algn="l" rtl="0" eaLnBrk="1" fontAlgn="base" latinLnBrk="0" hangingPunct="1">
        <a:lnSpc>
          <a:spcPct val="90000"/>
        </a:lnSpc>
        <a:spcBef>
          <a:spcPts val="1000"/>
        </a:spcBef>
        <a:spcAft>
          <a:spcPct val="0"/>
        </a:spcAft>
        <a:buSzPct val="100000"/>
        <a:buFont typeface="Arial" pitchFamily="34" charset="0"/>
        <a:buChar char="•"/>
        <a:defRPr sz="2800">
          <a:solidFill>
            <a:schemeClr val="dk1"/>
          </a:solidFill>
          <a:latin typeface="等线" pitchFamily="2" charset="-122"/>
          <a:ea typeface="等线" pitchFamily="2" charset="-122"/>
        </a:defRPr>
      </a:lvl1pPr>
      <a:lvl2pPr marL="685800" indent="-228600" algn="l" rtl="0" eaLnBrk="1" fontAlgn="base" latinLnBrk="0" hangingPunct="1">
        <a:lnSpc>
          <a:spcPct val="90000"/>
        </a:lnSpc>
        <a:spcBef>
          <a:spcPts val="500"/>
        </a:spcBef>
        <a:spcAft>
          <a:spcPct val="0"/>
        </a:spcAft>
        <a:buSzPct val="100000"/>
        <a:buFont typeface="Arial" pitchFamily="34" charset="0"/>
        <a:buChar char="•"/>
        <a:defRPr sz="2400">
          <a:solidFill>
            <a:schemeClr val="dk1"/>
          </a:solidFill>
          <a:latin typeface="等线" pitchFamily="2" charset="-122"/>
          <a:ea typeface="等线" pitchFamily="2" charset="-122"/>
        </a:defRPr>
      </a:lvl2pPr>
      <a:lvl3pPr marL="1143000" indent="-228600" algn="l" rtl="0" eaLnBrk="1" fontAlgn="base" latinLnBrk="0" hangingPunct="1">
        <a:lnSpc>
          <a:spcPct val="90000"/>
        </a:lnSpc>
        <a:spcBef>
          <a:spcPts val="500"/>
        </a:spcBef>
        <a:spcAft>
          <a:spcPct val="0"/>
        </a:spcAft>
        <a:buSzPct val="100000"/>
        <a:buFont typeface="Arial" pitchFamily="34" charset="0"/>
        <a:buChar char="•"/>
        <a:defRPr sz="2000">
          <a:solidFill>
            <a:schemeClr val="dk1"/>
          </a:solidFill>
          <a:latin typeface="等线" pitchFamily="2" charset="-122"/>
          <a:ea typeface="等线" pitchFamily="2" charset="-122"/>
        </a:defRPr>
      </a:lvl3pPr>
      <a:lvl4pPr marL="1600200" indent="-228600" algn="l" rtl="0" eaLnBrk="1" fontAlgn="base" latinLnBrk="0" hangingPunct="1">
        <a:lnSpc>
          <a:spcPct val="90000"/>
        </a:lnSpc>
        <a:spcBef>
          <a:spcPts val="500"/>
        </a:spcBef>
        <a:spcAft>
          <a:spcPct val="0"/>
        </a:spcAft>
        <a:buSzPct val="100000"/>
        <a:buFont typeface="Arial" pitchFamily="34" charset="0"/>
        <a:buChar char="•"/>
        <a:defRPr sz="2000">
          <a:solidFill>
            <a:schemeClr val="dk1"/>
          </a:solidFill>
          <a:latin typeface="等线" pitchFamily="2" charset="-122"/>
          <a:ea typeface="等线" pitchFamily="2" charset="-122"/>
        </a:defRPr>
      </a:lvl4pPr>
      <a:lvl5pPr marL="2057400" indent="-228600" algn="l" rtl="0" eaLnBrk="1" fontAlgn="base" latinLnBrk="0" hangingPunct="1">
        <a:lnSpc>
          <a:spcPct val="90000"/>
        </a:lnSpc>
        <a:spcBef>
          <a:spcPts val="500"/>
        </a:spcBef>
        <a:spcAft>
          <a:spcPct val="0"/>
        </a:spcAft>
        <a:buSzPct val="100000"/>
        <a:buFont typeface="Arial" pitchFamily="34" charset="0"/>
        <a:buChar char="•"/>
        <a:defRPr sz="2000">
          <a:solidFill>
            <a:schemeClr val="dk1"/>
          </a:solidFill>
          <a:latin typeface="等线" pitchFamily="2" charset="-122"/>
          <a:ea typeface="等线" pitchFamily="2" charset="-122"/>
        </a:defRPr>
      </a:lvl5pPr>
    </p:bodyStyle>
    <p:otherStyle>
      <a:lvl1pPr marL="0" indent="0" algn="l" rtl="0" eaLnBrk="1" fontAlgn="base" latinLnBrk="0" hangingPunct="1">
        <a:lnSpc>
          <a:spcPct val="100000"/>
        </a:lnSpc>
        <a:spcBef>
          <a:spcPct val="0"/>
        </a:spcBef>
        <a:spcAft>
          <a:spcPct val="0"/>
        </a:spcAft>
        <a:buFontTx/>
        <a:buNone/>
        <a:defRPr sz="180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Tx/>
        <a:buNone/>
        <a:defRPr sz="180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Tx/>
        <a:buNone/>
        <a:defRPr sz="180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Tx/>
        <a:buNone/>
        <a:defRPr sz="180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Tx/>
        <a:buNone/>
        <a:defRPr sz="1800">
          <a:solidFill>
            <a:schemeClr val="dk1"/>
          </a:solidFill>
          <a:latin typeface="等线" pitchFamily="2" charset="-122"/>
          <a:ea typeface="等线" pitchFamily="2" charset="-122"/>
        </a:defRPr>
      </a:lvl5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53F48"/>
        </a:solidFill>
        <a:effectLst/>
      </p:bgPr>
    </p:bg>
    <p:spTree>
      <p:nvGrpSpPr>
        <p:cNvPr id="1" name=""/>
        <p:cNvGrpSpPr/>
        <p:nvPr/>
      </p:nvGrpSpPr>
      <p:grpSpPr>
        <a:xfrm>
          <a:off x="0" y="0"/>
          <a:ext cx="0" cy="0"/>
          <a:chOff x="0" y="0"/>
          <a:chExt cx="0" cy="0"/>
        </a:xfrm>
      </p:grpSpPr>
      <p:sp>
        <p:nvSpPr>
          <p:cNvPr id="1048646" name="等腰三角形 11"/>
          <p:cNvSpPr/>
          <p:nvPr/>
        </p:nvSpPr>
        <p:spPr>
          <a:xfrm>
            <a:off x="0" y="3189287"/>
            <a:ext cx="5148262" cy="3668712"/>
          </a:xfrm>
          <a:custGeom>
            <a:avLst/>
            <a:gdLst/>
            <a:ahLst/>
            <a:cxnLst/>
            <a:rect l="0" t="0" r="r" b="b"/>
            <a:pathLst>
              <a:path w="5151259" h="3670300">
                <a:moveTo>
                  <a:pt x="0" y="3657600"/>
                </a:moveTo>
                <a:lnTo>
                  <a:pt x="2867730" y="0"/>
                </a:lnTo>
                <a:lnTo>
                  <a:pt x="5151259" y="3670300"/>
                </a:lnTo>
                <a:lnTo>
                  <a:pt x="0" y="3657600"/>
                </a:lnTo>
              </a:path>
            </a:pathLst>
          </a:custGeom>
          <a:solidFill>
            <a:srgbClr val="BFBFBF"/>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47" name="直角三角形 4"/>
          <p:cNvSpPr/>
          <p:nvPr/>
        </p:nvSpPr>
        <p:spPr>
          <a:xfrm rot="5400000">
            <a:off x="-736600" y="736600"/>
            <a:ext cx="6858000" cy="5384800"/>
          </a:xfrm>
          <a:prstGeom prst="rtTriangle">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48" name="等腰三角形 2"/>
          <p:cNvSpPr/>
          <p:nvPr/>
        </p:nvSpPr>
        <p:spPr>
          <a:xfrm>
            <a:off x="0" y="3575050"/>
            <a:ext cx="5148262" cy="3282950"/>
          </a:xfrm>
          <a:prstGeom prst="triangle">
            <a:avLst>
              <a:gd name="adj" fmla="val 50000"/>
            </a:avLst>
          </a:prstGeom>
          <a:solidFill>
            <a:schemeClr val="lt1"/>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49" name="标题 1"/>
          <p:cNvSpPr/>
          <p:nvPr/>
        </p:nvSpPr>
        <p:spPr>
          <a:xfrm>
            <a:off x="3993572" y="1709737"/>
            <a:ext cx="7353878" cy="2852737"/>
          </a:xfrm>
          <a:prstGeom prst="rect">
            <a:avLst/>
          </a:prstGeom>
          <a:noFill/>
          <a:ln>
            <a:noFill/>
          </a:ln>
        </p:spPr>
        <p:txBody>
          <a:bodyPr vert="horz" lIns="91440" tIns="45720" rIns="91440" bIns="45720" anchor="b"/>
          <a:lstStyle>
            <a:lvl1pPr marL="0" indent="0" algn="l" rtl="0" eaLnBrk="1" fontAlgn="base" latinLnBrk="0" hangingPunct="1">
              <a:lnSpc>
                <a:spcPct val="90000"/>
              </a:lnSpc>
              <a:spcBef>
                <a:spcPct val="0"/>
              </a:spcBef>
              <a:spcAft>
                <a:spcPct val="0"/>
              </a:spcAft>
              <a:buFontTx/>
              <a:buNone/>
              <a:defRPr sz="4400">
                <a:solidFill>
                  <a:srgbClr val="000000"/>
                </a:solidFill>
                <a:latin typeface="Calibri Light" pitchFamily="34" charset="0"/>
                <a:ea typeface="Arial" pitchFamily="34" charset="0"/>
              </a:defRPr>
            </a:lvl1pPr>
          </a:lstStyle>
          <a:p>
            <a:pPr lvl="0" algn="ctr"/>
            <a:r>
              <a:rPr lang="en-US" altLang="uz" sz="6000" b="1" dirty="0" err="1">
                <a:solidFill>
                  <a:srgbClr val="FFFFFF"/>
                </a:solidFill>
                <a:effectLst>
                  <a:outerShdw blurRad="38100" dist="38100" dir="2700000" algn="br" rotWithShape="0">
                    <a:srgbClr val="000000"/>
                  </a:outerShdw>
                </a:effectLst>
                <a:latin typeface="宋体"/>
              </a:rPr>
              <a:t>Ijtimoiy</a:t>
            </a:r>
            <a:r>
              <a:rPr lang="en-US" altLang="uz" sz="6000" b="1" dirty="0">
                <a:solidFill>
                  <a:srgbClr val="FFFFFF"/>
                </a:solidFill>
                <a:effectLst>
                  <a:outerShdw blurRad="38100" dist="38100" dir="2700000" algn="br" rotWithShape="0">
                    <a:srgbClr val="000000"/>
                  </a:outerShdw>
                </a:effectLst>
                <a:latin typeface="宋体"/>
              </a:rPr>
              <a:t> </a:t>
            </a:r>
            <a:r>
              <a:rPr lang="en-US" altLang="uz" sz="6000" b="1" dirty="0" err="1">
                <a:solidFill>
                  <a:srgbClr val="FFFFFF"/>
                </a:solidFill>
                <a:effectLst>
                  <a:outerShdw blurRad="38100" dist="38100" dir="2700000" algn="br" rotWithShape="0">
                    <a:srgbClr val="000000"/>
                  </a:outerShdw>
                </a:effectLst>
                <a:latin typeface="宋体"/>
              </a:rPr>
              <a:t>ishchining</a:t>
            </a:r>
            <a:r>
              <a:rPr lang="en-US" altLang="uz" sz="6000" b="1" dirty="0">
                <a:solidFill>
                  <a:srgbClr val="FFFFFF"/>
                </a:solidFill>
                <a:effectLst>
                  <a:outerShdw blurRad="38100" dist="38100" dir="2700000" algn="br" rotWithShape="0">
                    <a:srgbClr val="000000"/>
                  </a:outerShdw>
                </a:effectLst>
                <a:latin typeface="宋体"/>
              </a:rPr>
              <a:t> </a:t>
            </a:r>
            <a:r>
              <a:rPr lang="en-US" altLang="uz" sz="6000" b="1" dirty="0" err="1">
                <a:solidFill>
                  <a:srgbClr val="FFFFFF"/>
                </a:solidFill>
                <a:effectLst>
                  <a:outerShdw blurRad="38100" dist="38100" dir="2700000" algn="br" rotWithShape="0">
                    <a:srgbClr val="000000"/>
                  </a:outerShdw>
                </a:effectLst>
                <a:latin typeface="宋体"/>
              </a:rPr>
              <a:t>kasbiy</a:t>
            </a:r>
            <a:r>
              <a:rPr lang="en-US" altLang="uz" sz="6000" b="1" dirty="0">
                <a:solidFill>
                  <a:srgbClr val="FFFFFF"/>
                </a:solidFill>
                <a:effectLst>
                  <a:outerShdw blurRad="38100" dist="38100" dir="2700000" algn="br" rotWithShape="0">
                    <a:srgbClr val="000000"/>
                  </a:outerShdw>
                </a:effectLst>
                <a:latin typeface="宋体"/>
              </a:rPr>
              <a:t> </a:t>
            </a:r>
            <a:r>
              <a:rPr lang="en-US" altLang="uz" sz="6000" b="1" dirty="0" err="1">
                <a:solidFill>
                  <a:srgbClr val="FFFFFF"/>
                </a:solidFill>
                <a:effectLst>
                  <a:outerShdw blurRad="38100" dist="38100" dir="2700000" algn="br" rotWithShape="0">
                    <a:srgbClr val="000000"/>
                  </a:outerShdw>
                </a:effectLst>
                <a:latin typeface="宋体"/>
              </a:rPr>
              <a:t>etikasi</a:t>
            </a:r>
            <a:endParaRPr lang="zh-CN" altLang="en-US" dirty="0">
              <a:solidFill>
                <a:srgbClr val="FFFFFF"/>
              </a:solidFill>
              <a:effectLst>
                <a:outerShdw blurRad="38100" dist="38100" dir="2700000" algn="br"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BB7B6"/>
        </a:solidFill>
        <a:effectLst/>
      </p:bgPr>
    </p:bg>
    <p:spTree>
      <p:nvGrpSpPr>
        <p:cNvPr id="1" name=""/>
        <p:cNvGrpSpPr/>
        <p:nvPr/>
      </p:nvGrpSpPr>
      <p:grpSpPr>
        <a:xfrm>
          <a:off x="0" y="0"/>
          <a:ext cx="0" cy="0"/>
          <a:chOff x="0" y="0"/>
          <a:chExt cx="0" cy="0"/>
        </a:xfrm>
      </p:grpSpPr>
      <p:sp>
        <p:nvSpPr>
          <p:cNvPr id="1048650" name="直角三角形 10"/>
          <p:cNvSpPr/>
          <p:nvPr/>
        </p:nvSpPr>
        <p:spPr>
          <a:xfrm rot="5400000">
            <a:off x="-385762" y="385762"/>
            <a:ext cx="3589337" cy="2817812"/>
          </a:xfrm>
          <a:prstGeom prst="rtTriangle">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nvGrpSpPr>
          <p:cNvPr id="54" name="Группа 53"/>
          <p:cNvGrpSpPr/>
          <p:nvPr/>
        </p:nvGrpSpPr>
        <p:grpSpPr>
          <a:xfrm>
            <a:off x="4310062" y="2270125"/>
            <a:ext cx="260350" cy="357187"/>
            <a:chOff x="4218255" y="2644947"/>
            <a:chExt cx="179475" cy="246054"/>
          </a:xfrm>
        </p:grpSpPr>
        <p:sp>
          <p:nvSpPr>
            <p:cNvPr id="1048651" name="Freeform 26"/>
            <p:cNvSpPr/>
            <p:nvPr/>
          </p:nvSpPr>
          <p:spPr>
            <a:xfrm>
              <a:off x="4218255" y="2644947"/>
              <a:ext cx="179475" cy="246054"/>
            </a:xfrm>
            <a:custGeom>
              <a:avLst/>
              <a:gdLst/>
              <a:ahLst/>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path>
              </a:pathLst>
            </a:custGeom>
            <a:solidFill>
              <a:srgbClr val="353F48"/>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eaLnBrk="0" hangingPunct="0">
                <a:buFontTx/>
                <a:buNone/>
              </a:pPr>
              <a:endParaRPr lang="zh-CN" altLang="en-US" sz="1800">
                <a:solidFill>
                  <a:srgbClr val="262626"/>
                </a:solidFill>
              </a:endParaRPr>
            </a:p>
          </p:txBody>
        </p:sp>
        <p:sp>
          <p:nvSpPr>
            <p:cNvPr id="1048652" name="Oval 27"/>
            <p:cNvSpPr/>
            <p:nvPr/>
          </p:nvSpPr>
          <p:spPr>
            <a:xfrm>
              <a:off x="4253275" y="2685410"/>
              <a:ext cx="109436" cy="103889"/>
            </a:xfrm>
            <a:prstGeom prst="ellipse">
              <a:avLst/>
            </a:prstGeom>
            <a:solidFill>
              <a:srgbClr val="FFFFF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buFontTx/>
                <a:buNone/>
              </a:pPr>
              <a:endParaRPr lang="zh-CN" altLang="en-US" sz="1800">
                <a:solidFill>
                  <a:srgbClr val="262626"/>
                </a:solidFill>
                <a:latin typeface="Calibri" pitchFamily="34" charset="0"/>
                <a:ea typeface="宋体" pitchFamily="2" charset="-122"/>
              </a:endParaRPr>
            </a:p>
          </p:txBody>
        </p:sp>
      </p:grpSp>
      <p:grpSp>
        <p:nvGrpSpPr>
          <p:cNvPr id="55" name="Группа 54"/>
          <p:cNvGrpSpPr/>
          <p:nvPr/>
        </p:nvGrpSpPr>
        <p:grpSpPr>
          <a:xfrm>
            <a:off x="4310062" y="3033712"/>
            <a:ext cx="260350" cy="357187"/>
            <a:chOff x="4218255" y="2644947"/>
            <a:chExt cx="179475" cy="246054"/>
          </a:xfrm>
        </p:grpSpPr>
        <p:sp>
          <p:nvSpPr>
            <p:cNvPr id="1048653" name="Freeform 26"/>
            <p:cNvSpPr/>
            <p:nvPr/>
          </p:nvSpPr>
          <p:spPr>
            <a:xfrm>
              <a:off x="4218255" y="2644947"/>
              <a:ext cx="179475" cy="246054"/>
            </a:xfrm>
            <a:custGeom>
              <a:avLst/>
              <a:gdLst/>
              <a:ahLst/>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path>
              </a:pathLst>
            </a:custGeom>
            <a:solidFill>
              <a:srgbClr val="353F48"/>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eaLnBrk="0" hangingPunct="0">
                <a:buFontTx/>
                <a:buNone/>
              </a:pPr>
              <a:endParaRPr lang="zh-CN" altLang="en-US" sz="1800">
                <a:solidFill>
                  <a:srgbClr val="262626"/>
                </a:solidFill>
              </a:endParaRPr>
            </a:p>
          </p:txBody>
        </p:sp>
        <p:sp>
          <p:nvSpPr>
            <p:cNvPr id="1048654" name="Oval 27"/>
            <p:cNvSpPr/>
            <p:nvPr/>
          </p:nvSpPr>
          <p:spPr>
            <a:xfrm>
              <a:off x="4253275" y="2685409"/>
              <a:ext cx="109436" cy="103890"/>
            </a:xfrm>
            <a:prstGeom prst="ellipse">
              <a:avLst/>
            </a:prstGeom>
            <a:solidFill>
              <a:srgbClr val="FFFFF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buFontTx/>
                <a:buNone/>
              </a:pPr>
              <a:endParaRPr lang="zh-CN" altLang="en-US" sz="1800">
                <a:solidFill>
                  <a:srgbClr val="262626"/>
                </a:solidFill>
                <a:latin typeface="Calibri" pitchFamily="34" charset="0"/>
                <a:ea typeface="宋体" pitchFamily="2" charset="-122"/>
              </a:endParaRPr>
            </a:p>
          </p:txBody>
        </p:sp>
      </p:grpSp>
      <p:grpSp>
        <p:nvGrpSpPr>
          <p:cNvPr id="56" name="Группа 55"/>
          <p:cNvGrpSpPr/>
          <p:nvPr/>
        </p:nvGrpSpPr>
        <p:grpSpPr>
          <a:xfrm>
            <a:off x="4310062" y="3798887"/>
            <a:ext cx="260350" cy="357187"/>
            <a:chOff x="4218255" y="2644947"/>
            <a:chExt cx="179475" cy="246054"/>
          </a:xfrm>
        </p:grpSpPr>
        <p:sp>
          <p:nvSpPr>
            <p:cNvPr id="1048655" name="Freeform 26"/>
            <p:cNvSpPr/>
            <p:nvPr/>
          </p:nvSpPr>
          <p:spPr>
            <a:xfrm>
              <a:off x="4218255" y="2644947"/>
              <a:ext cx="179475" cy="246054"/>
            </a:xfrm>
            <a:custGeom>
              <a:avLst/>
              <a:gdLst/>
              <a:ahLst/>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path>
              </a:pathLst>
            </a:custGeom>
            <a:solidFill>
              <a:srgbClr val="353F48"/>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eaLnBrk="0" hangingPunct="0">
                <a:buFontTx/>
                <a:buNone/>
              </a:pPr>
              <a:endParaRPr lang="zh-CN" altLang="en-US" sz="1800">
                <a:solidFill>
                  <a:srgbClr val="262626"/>
                </a:solidFill>
              </a:endParaRPr>
            </a:p>
          </p:txBody>
        </p:sp>
        <p:sp>
          <p:nvSpPr>
            <p:cNvPr id="1048656" name="Oval 27"/>
            <p:cNvSpPr/>
            <p:nvPr/>
          </p:nvSpPr>
          <p:spPr>
            <a:xfrm>
              <a:off x="4253275" y="2685409"/>
              <a:ext cx="109436" cy="103890"/>
            </a:xfrm>
            <a:prstGeom prst="ellipse">
              <a:avLst/>
            </a:prstGeom>
            <a:solidFill>
              <a:srgbClr val="FFFFF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buFontTx/>
                <a:buNone/>
              </a:pPr>
              <a:endParaRPr lang="zh-CN" altLang="en-US" sz="1800">
                <a:solidFill>
                  <a:srgbClr val="262626"/>
                </a:solidFill>
                <a:latin typeface="Calibri" pitchFamily="34" charset="0"/>
                <a:ea typeface="宋体" pitchFamily="2" charset="-122"/>
              </a:endParaRPr>
            </a:p>
          </p:txBody>
        </p:sp>
      </p:grpSp>
      <p:grpSp>
        <p:nvGrpSpPr>
          <p:cNvPr id="57" name="Группа 56"/>
          <p:cNvGrpSpPr/>
          <p:nvPr/>
        </p:nvGrpSpPr>
        <p:grpSpPr>
          <a:xfrm>
            <a:off x="4310062" y="4564062"/>
            <a:ext cx="260350" cy="357187"/>
            <a:chOff x="4218255" y="2644947"/>
            <a:chExt cx="179475" cy="246054"/>
          </a:xfrm>
        </p:grpSpPr>
        <p:sp>
          <p:nvSpPr>
            <p:cNvPr id="1048657" name="Freeform 26"/>
            <p:cNvSpPr/>
            <p:nvPr/>
          </p:nvSpPr>
          <p:spPr>
            <a:xfrm>
              <a:off x="4218255" y="2644947"/>
              <a:ext cx="179475" cy="246054"/>
            </a:xfrm>
            <a:custGeom>
              <a:avLst/>
              <a:gdLst/>
              <a:ahLst/>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path>
              </a:pathLst>
            </a:custGeom>
            <a:solidFill>
              <a:srgbClr val="353F48"/>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eaLnBrk="0" hangingPunct="0">
                <a:buFontTx/>
                <a:buNone/>
              </a:pPr>
              <a:endParaRPr lang="zh-CN" altLang="en-US" sz="1800">
                <a:solidFill>
                  <a:srgbClr val="262626"/>
                </a:solidFill>
              </a:endParaRPr>
            </a:p>
          </p:txBody>
        </p:sp>
        <p:sp>
          <p:nvSpPr>
            <p:cNvPr id="1048658" name="Oval 27"/>
            <p:cNvSpPr/>
            <p:nvPr/>
          </p:nvSpPr>
          <p:spPr>
            <a:xfrm>
              <a:off x="4253275" y="2685409"/>
              <a:ext cx="109436" cy="103890"/>
            </a:xfrm>
            <a:prstGeom prst="ellipse">
              <a:avLst/>
            </a:prstGeom>
            <a:solidFill>
              <a:srgbClr val="FFFFF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buFontTx/>
                <a:buNone/>
              </a:pPr>
              <a:endParaRPr lang="zh-CN" altLang="en-US" sz="1800">
                <a:solidFill>
                  <a:srgbClr val="262626"/>
                </a:solidFill>
                <a:latin typeface="Calibri" pitchFamily="34" charset="0"/>
                <a:ea typeface="宋体" pitchFamily="2" charset="-122"/>
              </a:endParaRPr>
            </a:p>
          </p:txBody>
        </p:sp>
      </p:grpSp>
      <p:sp>
        <p:nvSpPr>
          <p:cNvPr id="1048659" name="任意多边形 44"/>
          <p:cNvSpPr/>
          <p:nvPr/>
        </p:nvSpPr>
        <p:spPr>
          <a:xfrm rot="656904">
            <a:off x="-250825" y="242887"/>
            <a:ext cx="3402012" cy="2433637"/>
          </a:xfrm>
          <a:custGeom>
            <a:avLst/>
            <a:gdLst/>
            <a:ahLst/>
            <a:cxnLst/>
            <a:rect l="0" t="0" r="r" b="b"/>
            <a:pathLst>
              <a:path w="3402522" h="2432918">
                <a:moveTo>
                  <a:pt x="0" y="58806"/>
                </a:moveTo>
                <a:lnTo>
                  <a:pt x="303992" y="0"/>
                </a:lnTo>
                <a:lnTo>
                  <a:pt x="3402522" y="2432918"/>
                </a:lnTo>
                <a:lnTo>
                  <a:pt x="459263" y="2432918"/>
                </a:ln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60" name="任意多边形 49"/>
          <p:cNvSpPr/>
          <p:nvPr/>
        </p:nvSpPr>
        <p:spPr>
          <a:xfrm rot="6414501">
            <a:off x="9388475" y="3976687"/>
            <a:ext cx="4437062" cy="2138362"/>
          </a:xfrm>
          <a:custGeom>
            <a:avLst/>
            <a:gdLst/>
            <a:ahLst/>
            <a:cxnLst/>
            <a:rect l="0" t="0" r="r" b="b"/>
            <a:pathLst>
              <a:path w="4437562" h="2139505">
                <a:moveTo>
                  <a:pt x="0" y="2139505"/>
                </a:moveTo>
                <a:lnTo>
                  <a:pt x="0" y="1132918"/>
                </a:lnTo>
                <a:lnTo>
                  <a:pt x="3726919" y="0"/>
                </a:lnTo>
                <a:lnTo>
                  <a:pt x="3806086" y="62160"/>
                </a:lnTo>
                <a:lnTo>
                  <a:pt x="4437562" y="2139505"/>
                </a:lnTo>
              </a:path>
            </a:pathLst>
          </a:cu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61" name="TextBox 1048660"/>
          <p:cNvSpPr txBox="1"/>
          <p:nvPr/>
        </p:nvSpPr>
        <p:spPr>
          <a:xfrm>
            <a:off x="5347383" y="433882"/>
            <a:ext cx="5398254" cy="5087113"/>
          </a:xfrm>
          <a:prstGeom prst="rect">
            <a:avLst/>
          </a:prstGeom>
        </p:spPr>
        <p:txBody>
          <a:bodyPr wrap="square" rtlCol="0">
            <a:spAutoFit/>
          </a:bodyPr>
          <a:lstStyle/>
          <a:p>
            <a:pPr algn="l">
              <a:lnSpc>
                <a:spcPct val="108000"/>
              </a:lnSpc>
              <a:spcAft>
                <a:spcPts val="800"/>
              </a:spcAft>
            </a:pPr>
            <a:r>
              <a:rPr lang="en-US" altLang="uz" sz="3200" b="1" i="0">
                <a:solidFill>
                  <a:srgbClr val="000000"/>
                </a:solidFill>
                <a:latin typeface="Times New Roman"/>
                <a:ea typeface="Calibri"/>
                <a:cs typeface="SimSun"/>
              </a:rPr>
              <a:t>REJA</a:t>
            </a:r>
            <a:endParaRPr lang="uz-Cyrl-UZ" sz="3200" b="1" i="0">
              <a:solidFill>
                <a:srgbClr val="000000"/>
              </a:solidFill>
              <a:latin typeface="Times New Roman"/>
              <a:ea typeface="Calibri"/>
              <a:cs typeface="SimSun"/>
            </a:endParaRPr>
          </a:p>
          <a:p>
            <a:pPr algn="l">
              <a:lnSpc>
                <a:spcPct val="108000"/>
              </a:lnSpc>
              <a:spcAft>
                <a:spcPts val="800"/>
              </a:spcAft>
            </a:pPr>
            <a:r>
              <a:rPr lang="en-US" altLang="uz" sz="3200" b="1" i="0">
                <a:solidFill>
                  <a:srgbClr val="000000"/>
                </a:solidFill>
                <a:latin typeface="Times New Roman"/>
                <a:ea typeface="Calibri"/>
                <a:cs typeface="SimSun"/>
              </a:rPr>
              <a:t>1.Kasbiy axloqni </a:t>
            </a:r>
            <a:r>
              <a:rPr lang="uz-Cyrl-UZ" sz="3200" b="1" i="0">
                <a:solidFill>
                  <a:srgbClr val="000000"/>
                </a:solidFill>
                <a:latin typeface="Times New Roman"/>
                <a:ea typeface="Calibri"/>
                <a:cs typeface="SimSun"/>
              </a:rPr>
              <a:t>jamiyat</a:t>
            </a:r>
            <a:r>
              <a:rPr lang="en-US" altLang="uz" sz="3200" b="1" i="0">
                <a:solidFill>
                  <a:srgbClr val="000000"/>
                </a:solidFill>
                <a:latin typeface="Times New Roman"/>
                <a:ea typeface="Calibri"/>
                <a:cs typeface="SimSun"/>
              </a:rPr>
              <a:t>da </a:t>
            </a:r>
            <a:r>
              <a:rPr lang="uz-Cyrl-UZ" sz="3200" b="1" i="0">
                <a:solidFill>
                  <a:srgbClr val="000000"/>
                </a:solidFill>
                <a:latin typeface="Times New Roman"/>
                <a:ea typeface="Calibri"/>
                <a:cs typeface="SimSun"/>
              </a:rPr>
              <a:t>ma'naviy munosabatlar tizimidagi o'rni va roli </a:t>
            </a:r>
          </a:p>
          <a:p>
            <a:pPr algn="l">
              <a:lnSpc>
                <a:spcPct val="108000"/>
              </a:lnSpc>
              <a:spcAft>
                <a:spcPts val="800"/>
              </a:spcAft>
            </a:pPr>
            <a:r>
              <a:rPr lang="uz-Cyrl-UZ" sz="3200" b="1" i="0">
                <a:solidFill>
                  <a:srgbClr val="000000"/>
                </a:solidFill>
                <a:latin typeface="Times New Roman"/>
                <a:ea typeface="Calibri"/>
                <a:cs typeface="SimSun"/>
              </a:rPr>
              <a:t>2. Ijtimoiy xodim kasbiy axloqining asosiy tushunchalari va</a:t>
            </a:r>
            <a:r>
              <a:rPr lang="en-US" altLang="uz" sz="3200" b="1" i="0">
                <a:solidFill>
                  <a:srgbClr val="000000"/>
                </a:solidFill>
                <a:latin typeface="Times New Roman"/>
                <a:ea typeface="Calibri"/>
                <a:cs typeface="SimSun"/>
              </a:rPr>
              <a:t> </a:t>
            </a:r>
            <a:r>
              <a:rPr lang="uz-Cyrl-UZ" sz="3200" b="1" i="0">
                <a:solidFill>
                  <a:srgbClr val="000000"/>
                </a:solidFill>
                <a:latin typeface="Times New Roman"/>
                <a:ea typeface="Calibri"/>
                <a:cs typeface="SimSun"/>
              </a:rPr>
              <a:t>prinsiplari</a:t>
            </a:r>
          </a:p>
          <a:p>
            <a:pPr algn="l">
              <a:lnSpc>
                <a:spcPct val="108000"/>
              </a:lnSpc>
              <a:spcAft>
                <a:spcPts val="800"/>
              </a:spcAft>
            </a:pPr>
            <a:r>
              <a:rPr lang="uz-Cyrl-UZ" sz="3200" b="1" i="0">
                <a:solidFill>
                  <a:srgbClr val="000000"/>
                </a:solidFill>
                <a:latin typeface="Times New Roman"/>
                <a:ea typeface="Calibri"/>
                <a:cs typeface="SimSun"/>
              </a:rPr>
              <a:t> 3. Ijtimoiy xodimning </a:t>
            </a:r>
            <a:r>
              <a:rPr lang="en-US" altLang="uz" sz="3200" b="1" i="0">
                <a:solidFill>
                  <a:srgbClr val="000000"/>
                </a:solidFill>
                <a:latin typeface="Times New Roman"/>
                <a:ea typeface="Calibri"/>
                <a:cs typeface="SimSun"/>
              </a:rPr>
              <a:t>axloq kodeksi</a:t>
            </a:r>
            <a:endParaRPr lang="uz-Cyrl-UZ" sz="3200" b="1" i="0">
              <a:solidFill>
                <a:srgbClr val="000000"/>
              </a:solidFill>
              <a:latin typeface="Times New Roman"/>
              <a:ea typeface="Calibri"/>
              <a:cs typeface="SimSu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sp>
        <p:nvSpPr>
          <p:cNvPr id="1048662" name="任意多边形 10"/>
          <p:cNvSpPr/>
          <p:nvPr/>
        </p:nvSpPr>
        <p:spPr>
          <a:xfrm rot="5588898">
            <a:off x="3994150" y="4538662"/>
            <a:ext cx="269875" cy="409575"/>
          </a:xfrm>
          <a:custGeom>
            <a:avLst/>
            <a:gdLst/>
            <a:ahLst/>
            <a:cxnLst/>
            <a:rect l="0" t="0" r="r" b="b"/>
            <a:pathLst>
              <a:path w="269920" h="409575">
                <a:moveTo>
                  <a:pt x="0" y="409575"/>
                </a:moveTo>
                <a:lnTo>
                  <a:pt x="0" y="0"/>
                </a:lnTo>
                <a:lnTo>
                  <a:pt x="261445" y="255503"/>
                </a:lnTo>
                <a:lnTo>
                  <a:pt x="269920" y="409575"/>
                </a:lnTo>
              </a:path>
            </a:pathLst>
          </a:custGeom>
          <a:solidFill>
            <a:srgbClr val="0D0D0D"/>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63" name="直角三角形 2"/>
          <p:cNvSpPr/>
          <p:nvPr/>
        </p:nvSpPr>
        <p:spPr>
          <a:xfrm>
            <a:off x="3133725" y="1495425"/>
            <a:ext cx="419100" cy="409575"/>
          </a:xfrm>
          <a:prstGeom prst="rtTriangle">
            <a:avLst/>
          </a:prstGeom>
          <a:solidFill>
            <a:srgbClr val="0D0D0D"/>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64" name="矩形 1"/>
          <p:cNvSpPr/>
          <p:nvPr/>
        </p:nvSpPr>
        <p:spPr>
          <a:xfrm>
            <a:off x="1321824" y="2461124"/>
            <a:ext cx="10474853" cy="3075940"/>
          </a:xfrm>
          <a:prstGeom prst="rect">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65" name="矩形 7"/>
          <p:cNvSpPr/>
          <p:nvPr/>
        </p:nvSpPr>
        <p:spPr>
          <a:xfrm>
            <a:off x="1052512" y="2242185"/>
            <a:ext cx="3076575" cy="3381375"/>
          </a:xfrm>
          <a:custGeom>
            <a:avLst/>
            <a:gdLst/>
            <a:ahLst/>
            <a:cxnLst/>
            <a:rect l="0" t="0" r="r" b="b"/>
            <a:pathLst>
              <a:path w="3076575" h="3381375">
                <a:moveTo>
                  <a:pt x="0" y="0"/>
                </a:moveTo>
                <a:lnTo>
                  <a:pt x="2143125" y="9525"/>
                </a:lnTo>
                <a:lnTo>
                  <a:pt x="3076575" y="3381375"/>
                </a:lnTo>
                <a:lnTo>
                  <a:pt x="0" y="3381375"/>
                </a:lnTo>
                <a:lnTo>
                  <a:pt x="0" y="0"/>
                </a:ln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pic>
        <p:nvPicPr>
          <p:cNvPr id="2097159" name="组合 4"/>
          <p:cNvPicPr>
            <a:picLocks/>
          </p:cNvPicPr>
          <p:nvPr/>
        </p:nvPicPr>
        <p:blipFill>
          <a:blip r:embed="rId2"/>
          <a:srcRect/>
          <a:stretch>
            <a:fillRect/>
          </a:stretch>
        </p:blipFill>
        <p:spPr>
          <a:xfrm>
            <a:off x="1638300" y="2540000"/>
            <a:ext cx="1066800" cy="1425575"/>
          </a:xfrm>
          <a:prstGeom prst="rect">
            <a:avLst/>
          </a:prstGeom>
          <a:noFill/>
          <a:ln>
            <a:noFill/>
          </a:ln>
        </p:spPr>
      </p:pic>
      <p:sp>
        <p:nvSpPr>
          <p:cNvPr id="1048666" name="TextBox 1048665"/>
          <p:cNvSpPr txBox="1"/>
          <p:nvPr/>
        </p:nvSpPr>
        <p:spPr>
          <a:xfrm>
            <a:off x="3965461" y="2461124"/>
            <a:ext cx="7831216" cy="2857001"/>
          </a:xfrm>
          <a:prstGeom prst="rect">
            <a:avLst/>
          </a:prstGeom>
        </p:spPr>
        <p:txBody>
          <a:bodyPr wrap="square" rtlCol="0">
            <a:spAutoFit/>
          </a:bodyPr>
          <a:lstStyle/>
          <a:p>
            <a:pPr algn="ctr">
              <a:lnSpc>
                <a:spcPct val="108000"/>
              </a:lnSpc>
              <a:spcAft>
                <a:spcPts val="800"/>
              </a:spcAft>
            </a:pPr>
            <a:r>
              <a:rPr lang="uz-Cyrl-UZ" sz="2400" b="1" i="0" dirty="0">
                <a:solidFill>
                  <a:srgbClr val="0000FF"/>
                </a:solidFill>
                <a:latin typeface="Times New Roman"/>
                <a:ea typeface="Calibri"/>
                <a:cs typeface="SimSun"/>
              </a:rPr>
              <a:t>Etikaning tadqiqot predmet</a:t>
            </a:r>
            <a:r>
              <a:rPr lang="uz-Cyrl-UZ" sz="2400" b="1" i="0" dirty="0">
                <a:solidFill>
                  <a:srgbClr val="000000"/>
                </a:solidFill>
                <a:latin typeface="Times New Roman"/>
                <a:ea typeface="Calibri"/>
                <a:cs typeface="SimSun"/>
              </a:rPr>
              <a:t>i - axloq (ma'naviyat). Ma'naviy dunyoni anglashning alohida ma'naviy-amaliy, ya'ni aynan qadriyatga oid usuli; dunyoqarashga bogʻliq boʻlgan faoliyat</a:t>
            </a:r>
            <a:r>
              <a:rPr lang="en-US" altLang="uz" sz="2400" b="1" i="0" dirty="0">
                <a:solidFill>
                  <a:srgbClr val="000000"/>
                </a:solidFill>
                <a:latin typeface="Times New Roman"/>
                <a:ea typeface="Calibri"/>
                <a:cs typeface="SimSun"/>
              </a:rPr>
              <a:t>dir. </a:t>
            </a:r>
            <a:r>
              <a:rPr lang="uz-Cyrl-UZ" sz="2400" b="1" i="0" dirty="0">
                <a:solidFill>
                  <a:srgbClr val="000000"/>
                </a:solidFill>
                <a:latin typeface="Times New Roman"/>
                <a:ea typeface="Calibri"/>
                <a:cs typeface="SimSun"/>
              </a:rPr>
              <a:t>Ma'naviyat – inson xulqini qadriyatlar (oliy maqsadlar, prinsiplar</a:t>
            </a:r>
            <a:r>
              <a:rPr lang="en-US" altLang="uz" sz="2400" b="1" i="0" dirty="0">
                <a:solidFill>
                  <a:srgbClr val="000000"/>
                </a:solidFill>
                <a:latin typeface="Times New Roman"/>
                <a:ea typeface="Calibri"/>
                <a:cs typeface="SimSun"/>
              </a:rPr>
              <a:t> </a:t>
            </a:r>
            <a:r>
              <a:rPr lang="uz-Cyrl-UZ" sz="2400" b="1" i="0" dirty="0">
                <a:solidFill>
                  <a:srgbClr val="000000"/>
                </a:solidFill>
                <a:latin typeface="Times New Roman"/>
                <a:ea typeface="Calibri"/>
                <a:cs typeface="SimSun"/>
              </a:rPr>
              <a:t>) va majburiy </a:t>
            </a:r>
            <a:r>
              <a:rPr lang="en-US" altLang="uz" sz="2400" b="1" i="0" dirty="0" err="1">
                <a:solidFill>
                  <a:srgbClr val="000000"/>
                </a:solidFill>
                <a:latin typeface="Times New Roman"/>
                <a:ea typeface="Calibri"/>
                <a:cs typeface="SimSun"/>
              </a:rPr>
              <a:t>me'yorlar</a:t>
            </a:r>
            <a:r>
              <a:rPr lang="uz-Cyrl-UZ" sz="2400" b="1" i="0" dirty="0">
                <a:solidFill>
                  <a:srgbClr val="000000"/>
                </a:solidFill>
                <a:latin typeface="Times New Roman"/>
                <a:ea typeface="Calibri"/>
                <a:cs typeface="SimSun"/>
              </a:rPr>
              <a:t>(majburiyatlar, mas'uliyatlar )  </a:t>
            </a:r>
            <a:r>
              <a:rPr lang="en-US" altLang="uz" sz="2400" b="1" i="0" dirty="0" err="1">
                <a:solidFill>
                  <a:srgbClr val="000000"/>
                </a:solidFill>
                <a:latin typeface="Times New Roman"/>
                <a:ea typeface="Calibri"/>
                <a:cs typeface="SimSun"/>
              </a:rPr>
              <a:t>to'g'risidagi</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tushunchalar</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yordamida</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belgilaydi</a:t>
            </a:r>
            <a:endParaRPr lang="uz-Cyrl-UZ" sz="2400" b="1" i="0" dirty="0">
              <a:solidFill>
                <a:srgbClr val="000000"/>
              </a:solidFill>
              <a:latin typeface="Times New Roman"/>
              <a:ea typeface="Calibri"/>
              <a:cs typeface="SimSun"/>
            </a:endParaRPr>
          </a:p>
        </p:txBody>
      </p:sp>
      <p:sp>
        <p:nvSpPr>
          <p:cNvPr id="1048667" name="TextBox 1048666"/>
          <p:cNvSpPr txBox="1"/>
          <p:nvPr/>
        </p:nvSpPr>
        <p:spPr>
          <a:xfrm>
            <a:off x="2758931" y="0"/>
            <a:ext cx="8580934" cy="1754326"/>
          </a:xfrm>
          <a:prstGeom prst="rect">
            <a:avLst/>
          </a:prstGeom>
        </p:spPr>
        <p:txBody>
          <a:bodyPr wrap="square" rtlCol="0">
            <a:spAutoFit/>
          </a:bodyPr>
          <a:lstStyle/>
          <a:p>
            <a:pPr algn="ctr"/>
            <a:r>
              <a:rPr lang="uz-RU-#Latn" sz="3600" b="1" dirty="0">
                <a:solidFill>
                  <a:srgbClr val="002060"/>
                </a:solidFill>
              </a:rPr>
              <a:t>1.Kasbiy axloqni jamiyatda ma'naviy munosabatlar  tizimidagi o'rni va roli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grpSp>
        <p:nvGrpSpPr>
          <p:cNvPr id="60" name="Группа 59"/>
          <p:cNvGrpSpPr/>
          <p:nvPr/>
        </p:nvGrpSpPr>
        <p:grpSpPr>
          <a:xfrm>
            <a:off x="247650" y="196850"/>
            <a:ext cx="417512" cy="355600"/>
            <a:chOff x="705193" y="4082415"/>
            <a:chExt cx="666407" cy="568960"/>
          </a:xfrm>
        </p:grpSpPr>
        <p:sp>
          <p:nvSpPr>
            <p:cNvPr id="1048668" name="直角三角形 3"/>
            <p:cNvSpPr/>
            <p:nvPr/>
          </p:nvSpPr>
          <p:spPr>
            <a:xfrm>
              <a:off x="760938" y="4082415"/>
              <a:ext cx="610662" cy="568960"/>
            </a:xfrm>
            <a:prstGeom prst="rtTriangle">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69" name="直角三角形 4"/>
            <p:cNvSpPr/>
            <p:nvPr/>
          </p:nvSpPr>
          <p:spPr>
            <a:xfrm rot="19329382">
              <a:off x="705193" y="4125596"/>
              <a:ext cx="532111" cy="406400"/>
            </a:xfrm>
            <a:prstGeom prst="rtTriangle">
              <a:avLst/>
            </a:pr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sp>
        <p:nvSpPr>
          <p:cNvPr id="1048670" name="任意多边形 7"/>
          <p:cNvSpPr/>
          <p:nvPr/>
        </p:nvSpPr>
        <p:spPr>
          <a:xfrm rot="1544974">
            <a:off x="4175119" y="407244"/>
            <a:ext cx="4772861" cy="5039754"/>
          </a:xfrm>
          <a:custGeom>
            <a:avLst/>
            <a:gdLst/>
            <a:ahLst/>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path>
            </a:pathLst>
          </a:cu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b="1" i="0" u="sng">
              <a:solidFill>
                <a:srgbClr val="FFFFFF"/>
              </a:solidFill>
              <a:effectLst/>
            </a:endParaRPr>
          </a:p>
        </p:txBody>
      </p:sp>
      <p:sp>
        <p:nvSpPr>
          <p:cNvPr id="1048671" name="任意多边形 8"/>
          <p:cNvSpPr/>
          <p:nvPr/>
        </p:nvSpPr>
        <p:spPr>
          <a:xfrm rot="545507">
            <a:off x="9199644" y="334082"/>
            <a:ext cx="2799079" cy="4266187"/>
          </a:xfrm>
          <a:custGeom>
            <a:avLst/>
            <a:gdLst/>
            <a:ahLst/>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path>
            </a:pathLst>
          </a:custGeom>
          <a:solidFill>
            <a:srgbClr val="A4A8A7"/>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r>
              <a:rPr lang="en-US" altLang="uz" sz="3200" b="1">
                <a:solidFill>
                  <a:srgbClr val="000000"/>
                </a:solidFill>
              </a:rPr>
              <a:t>Imperativlik-ma'naviyat meyorlari doimo buyruq maylida shakllanadi</a:t>
            </a:r>
            <a:endParaRPr lang="zh-CN" altLang="en-US" sz="1800" b="1">
              <a:solidFill>
                <a:srgbClr val="FFFFFF"/>
              </a:solidFill>
            </a:endParaRPr>
          </a:p>
        </p:txBody>
      </p:sp>
      <p:sp>
        <p:nvSpPr>
          <p:cNvPr id="1048672" name="任意多边形 11"/>
          <p:cNvSpPr/>
          <p:nvPr/>
        </p:nvSpPr>
        <p:spPr>
          <a:xfrm rot="545507">
            <a:off x="591875" y="170285"/>
            <a:ext cx="3335257" cy="2772759"/>
          </a:xfrm>
          <a:custGeom>
            <a:avLst/>
            <a:gdLst/>
            <a:ahLst/>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r>
              <a:rPr lang="en-US" altLang="uz" sz="3200" b="1">
                <a:solidFill>
                  <a:srgbClr val="FFFFFF"/>
                </a:solidFill>
              </a:rPr>
              <a:t>Umumbashariylik ma'naviy qoidalar barcha uchun</a:t>
            </a:r>
            <a:endParaRPr lang="zh-CN" altLang="en-US" sz="3200" b="1">
              <a:solidFill>
                <a:srgbClr val="FFFFFF"/>
              </a:solidFill>
            </a:endParaRPr>
          </a:p>
        </p:txBody>
      </p:sp>
      <p:sp>
        <p:nvSpPr>
          <p:cNvPr id="1048673" name="任意多边形 12"/>
          <p:cNvSpPr/>
          <p:nvPr/>
        </p:nvSpPr>
        <p:spPr>
          <a:xfrm rot="545507">
            <a:off x="324251" y="3341539"/>
            <a:ext cx="3507249" cy="3510513"/>
          </a:xfrm>
          <a:custGeom>
            <a:avLst/>
            <a:gdLst/>
            <a:ahLst/>
            <a:cxnLst/>
            <a:rect l="0" t="0" r="r" b="b"/>
            <a:pathLst>
              <a:path w="2567281" h="2567281">
                <a:moveTo>
                  <a:pt x="542723" y="237362"/>
                </a:moveTo>
                <a:cubicBezTo>
                  <a:pt x="669691" y="272098"/>
                  <a:pt x="758341" y="386844"/>
                  <a:pt x="923626" y="341570"/>
                </a:cubicBezTo>
                <a:cubicBezTo>
                  <a:pt x="1057958" y="257868"/>
                  <a:pt x="1044307" y="122483"/>
                  <a:pt x="1104648" y="12940"/>
                </a:cubicBezTo>
                <a:lnTo>
                  <a:pt x="1219853" y="1549"/>
                </a:lnTo>
                <a:cubicBezTo>
                  <a:pt x="1303105" y="-2556"/>
                  <a:pt x="1386072" y="1534"/>
                  <a:pt x="1467606" y="13418"/>
                </a:cubicBezTo>
                <a:lnTo>
                  <a:pt x="1496875" y="19128"/>
                </a:lnTo>
                <a:cubicBezTo>
                  <a:pt x="1540772" y="126168"/>
                  <a:pt x="1553691" y="232767"/>
                  <a:pt x="1628565" y="340248"/>
                </a:cubicBezTo>
                <a:cubicBezTo>
                  <a:pt x="1836513" y="363909"/>
                  <a:pt x="1897362" y="273938"/>
                  <a:pt x="2031761" y="240783"/>
                </a:cubicBezTo>
                <a:lnTo>
                  <a:pt x="2034286" y="242421"/>
                </a:lnTo>
                <a:cubicBezTo>
                  <a:pt x="2135070" y="314944"/>
                  <a:pt x="2226168" y="402746"/>
                  <a:pt x="2303706" y="504477"/>
                </a:cubicBezTo>
                <a:lnTo>
                  <a:pt x="2313004" y="518043"/>
                </a:lnTo>
                <a:cubicBezTo>
                  <a:pt x="2281386" y="632502"/>
                  <a:pt x="2200735" y="709083"/>
                  <a:pt x="2218151" y="861420"/>
                </a:cubicBezTo>
                <a:cubicBezTo>
                  <a:pt x="2351180" y="1041595"/>
                  <a:pt x="2437820" y="998031"/>
                  <a:pt x="2547655" y="1066337"/>
                </a:cubicBezTo>
                <a:lnTo>
                  <a:pt x="2553379" y="1094904"/>
                </a:lnTo>
                <a:cubicBezTo>
                  <a:pt x="2565780" y="1178154"/>
                  <a:pt x="2569784" y="1261693"/>
                  <a:pt x="2565794" y="1344373"/>
                </a:cubicBezTo>
                <a:lnTo>
                  <a:pt x="2556882" y="1436427"/>
                </a:lnTo>
                <a:cubicBezTo>
                  <a:pt x="2429780" y="1491923"/>
                  <a:pt x="2335419" y="1423953"/>
                  <a:pt x="2175577" y="1602914"/>
                </a:cubicBezTo>
                <a:cubicBezTo>
                  <a:pt x="2142509" y="1803196"/>
                  <a:pt x="2272106" y="1894254"/>
                  <a:pt x="2320371" y="2039924"/>
                </a:cubicBezTo>
                <a:lnTo>
                  <a:pt x="2247295" y="2131698"/>
                </a:lnTo>
                <a:cubicBezTo>
                  <a:pt x="2219775" y="2162997"/>
                  <a:pt x="2190608" y="2193076"/>
                  <a:pt x="2159843" y="2221792"/>
                </a:cubicBezTo>
                <a:lnTo>
                  <a:pt x="2093129" y="2278108"/>
                </a:lnTo>
                <a:cubicBezTo>
                  <a:pt x="1947181" y="2228921"/>
                  <a:pt x="1870528" y="2100164"/>
                  <a:pt x="1655286" y="2130546"/>
                </a:cubicBezTo>
                <a:cubicBezTo>
                  <a:pt x="1475044" y="2264484"/>
                  <a:pt x="1517653" y="2413986"/>
                  <a:pt x="1448837" y="2555706"/>
                </a:cubicBezTo>
                <a:lnTo>
                  <a:pt x="1347429" y="2565733"/>
                </a:lnTo>
                <a:cubicBezTo>
                  <a:pt x="1305803" y="2567786"/>
                  <a:pt x="1264248" y="2567789"/>
                  <a:pt x="1222908" y="2565794"/>
                </a:cubicBezTo>
                <a:lnTo>
                  <a:pt x="1150390" y="2558774"/>
                </a:lnTo>
                <a:cubicBezTo>
                  <a:pt x="1085862" y="2410306"/>
                  <a:pt x="1108687" y="2219706"/>
                  <a:pt x="956807" y="2113371"/>
                </a:cubicBezTo>
                <a:cubicBezTo>
                  <a:pt x="749394" y="2069712"/>
                  <a:pt x="638284" y="2225712"/>
                  <a:pt x="479023" y="2281883"/>
                </a:cubicBezTo>
                <a:lnTo>
                  <a:pt x="435584" y="2247295"/>
                </a:lnTo>
                <a:cubicBezTo>
                  <a:pt x="404285" y="2219775"/>
                  <a:pt x="374206" y="2190608"/>
                  <a:pt x="345490" y="2159843"/>
                </a:cubicBezTo>
                <a:lnTo>
                  <a:pt x="271660" y="2072382"/>
                </a:lnTo>
                <a:cubicBezTo>
                  <a:pt x="330331" y="1914768"/>
                  <a:pt x="511586" y="1851848"/>
                  <a:pt x="447673" y="1599540"/>
                </a:cubicBezTo>
                <a:cubicBezTo>
                  <a:pt x="326959" y="1463311"/>
                  <a:pt x="154568" y="1475064"/>
                  <a:pt x="8015" y="1412826"/>
                </a:cubicBezTo>
                <a:lnTo>
                  <a:pt x="1549" y="1347429"/>
                </a:lnTo>
                <a:cubicBezTo>
                  <a:pt x="-2556" y="1264177"/>
                  <a:pt x="1534" y="1181210"/>
                  <a:pt x="13418" y="1099676"/>
                </a:cubicBezTo>
                <a:lnTo>
                  <a:pt x="14995" y="1091591"/>
                </a:lnTo>
                <a:cubicBezTo>
                  <a:pt x="121784" y="1013008"/>
                  <a:pt x="381694" y="1060536"/>
                  <a:pt x="397317" y="856724"/>
                </a:cubicBezTo>
                <a:cubicBezTo>
                  <a:pt x="496046" y="753970"/>
                  <a:pt x="366341" y="592193"/>
                  <a:pt x="279210" y="486794"/>
                </a:cubicBezTo>
                <a:lnTo>
                  <a:pt x="319987" y="435584"/>
                </a:lnTo>
                <a:cubicBezTo>
                  <a:pt x="375026" y="372987"/>
                  <a:pt x="436657" y="315268"/>
                  <a:pt x="504477" y="263576"/>
                </a:cubicBezTo>
                <a:lnTo>
                  <a:pt x="542723" y="237362"/>
                </a:lnTo>
              </a:path>
            </a:pathLst>
          </a:custGeom>
          <a:solidFill>
            <a:srgbClr val="02A5E3"/>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r>
              <a:rPr lang="en-US" altLang="uz" sz="3200" b="1">
                <a:solidFill>
                  <a:srgbClr val="000000"/>
                </a:solidFill>
              </a:rPr>
              <a:t>Me'yoriylik- axloqni tartibga solish vazifasi</a:t>
            </a:r>
            <a:endParaRPr lang="zh-CN" altLang="en-US" sz="3200" b="1">
              <a:solidFill>
                <a:srgbClr val="FFFFFF"/>
              </a:solidFill>
            </a:endParaRPr>
          </a:p>
        </p:txBody>
      </p:sp>
      <p:cxnSp>
        <p:nvCxnSpPr>
          <p:cNvPr id="3145728" name="直接连接符 20"/>
          <p:cNvCxnSpPr>
            <a:cxnSpLocks/>
          </p:cNvCxnSpPr>
          <p:nvPr/>
        </p:nvCxnSpPr>
        <p:spPr>
          <a:xfrm flipV="1">
            <a:off x="769937" y="5597525"/>
            <a:ext cx="11090275" cy="15875"/>
          </a:xfrm>
          <a:prstGeom prst="line">
            <a:avLst/>
          </a:prstGeom>
          <a:noFill/>
          <a:ln w="6350" cap="flat" cmpd="sng">
            <a:solidFill>
              <a:srgbClr val="A4A8A7">
                <a:alpha val="100000"/>
              </a:srgbClr>
            </a:solidFill>
            <a:prstDash val="solid"/>
            <a:miter/>
          </a:ln>
        </p:spPr>
      </p:cxnSp>
      <p:sp>
        <p:nvSpPr>
          <p:cNvPr id="1048674" name="TextBox 1048673"/>
          <p:cNvSpPr txBox="1"/>
          <p:nvPr/>
        </p:nvSpPr>
        <p:spPr>
          <a:xfrm>
            <a:off x="5124742" y="1693688"/>
            <a:ext cx="3109104" cy="996696"/>
          </a:xfrm>
          <a:prstGeom prst="rect">
            <a:avLst/>
          </a:prstGeom>
        </p:spPr>
        <p:txBody>
          <a:bodyPr wrap="square" rtlCol="0">
            <a:spAutoFit/>
          </a:bodyPr>
          <a:lstStyle/>
          <a:p>
            <a:pPr algn="l">
              <a:lnSpc>
                <a:spcPct val="108000"/>
              </a:lnSpc>
              <a:spcAft>
                <a:spcPts val="800"/>
              </a:spcAft>
            </a:pPr>
            <a:r>
              <a:rPr lang="uz-Cyrl-UZ" sz="2800" b="0" i="0">
                <a:solidFill>
                  <a:srgbClr val="002060"/>
                </a:solidFill>
                <a:effectLst>
                  <a:outerShdw blurRad="38100" dist="38100" dir="2700000" algn="br" rotWithShape="0">
                    <a:srgbClr val="000000"/>
                  </a:outerShdw>
                </a:effectLst>
                <a:latin typeface="Times New Roman"/>
                <a:ea typeface="Calibri"/>
                <a:cs typeface="SimSun"/>
              </a:rPr>
              <a:t>Axloqning asosiy xususiyatlari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grpSp>
        <p:nvGrpSpPr>
          <p:cNvPr id="62" name="Группа 61"/>
          <p:cNvGrpSpPr/>
          <p:nvPr/>
        </p:nvGrpSpPr>
        <p:grpSpPr>
          <a:xfrm>
            <a:off x="247650" y="196850"/>
            <a:ext cx="417512" cy="355600"/>
            <a:chOff x="705193" y="4082415"/>
            <a:chExt cx="666407" cy="568960"/>
          </a:xfrm>
        </p:grpSpPr>
        <p:sp>
          <p:nvSpPr>
            <p:cNvPr id="1048675" name="直角三角形 3"/>
            <p:cNvSpPr/>
            <p:nvPr/>
          </p:nvSpPr>
          <p:spPr>
            <a:xfrm>
              <a:off x="760938" y="4082415"/>
              <a:ext cx="610662" cy="568960"/>
            </a:xfrm>
            <a:prstGeom prst="rtTriangle">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76" name="直角三角形 4"/>
            <p:cNvSpPr/>
            <p:nvPr/>
          </p:nvSpPr>
          <p:spPr>
            <a:xfrm rot="19329382">
              <a:off x="705193" y="4125596"/>
              <a:ext cx="532111" cy="406400"/>
            </a:xfrm>
            <a:prstGeom prst="rtTriangle">
              <a:avLst/>
            </a:pr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grpSp>
        <p:nvGrpSpPr>
          <p:cNvPr id="63" name="Группа 62"/>
          <p:cNvGrpSpPr/>
          <p:nvPr/>
        </p:nvGrpSpPr>
        <p:grpSpPr>
          <a:xfrm>
            <a:off x="4021137" y="1830387"/>
            <a:ext cx="3903662" cy="4352925"/>
            <a:chOff x="5602512" y="692718"/>
            <a:chExt cx="4527616" cy="5047681"/>
          </a:xfrm>
        </p:grpSpPr>
        <p:sp>
          <p:nvSpPr>
            <p:cNvPr id="1048677" name="直角三角形 3"/>
            <p:cNvSpPr/>
            <p:nvPr/>
          </p:nvSpPr>
          <p:spPr>
            <a:xfrm flipH="1">
              <a:off x="5602512" y="1305729"/>
              <a:ext cx="1900163" cy="2236664"/>
            </a:xfrm>
            <a:custGeom>
              <a:avLst/>
              <a:gdLst/>
              <a:ahLst/>
              <a:cxnLst/>
              <a:rect l="0" t="0" r="r" b="b"/>
              <a:pathLst>
                <a:path w="1899473" h="2235198">
                  <a:moveTo>
                    <a:pt x="914399" y="2235198"/>
                  </a:moveTo>
                  <a:cubicBezTo>
                    <a:pt x="957942" y="1025675"/>
                    <a:pt x="551543" y="599923"/>
                    <a:pt x="0" y="0"/>
                  </a:cubicBezTo>
                  <a:cubicBezTo>
                    <a:pt x="429958" y="62894"/>
                    <a:pt x="1716258" y="459618"/>
                    <a:pt x="1899473" y="2235198"/>
                  </a:cubicBezTo>
                  <a:cubicBezTo>
                    <a:pt x="1440486" y="1959427"/>
                    <a:pt x="1242757" y="1988455"/>
                    <a:pt x="914399" y="2235198"/>
                  </a:cubicBezTo>
                </a:path>
              </a:pathLst>
            </a:cu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78" name="直角三角形 9"/>
            <p:cNvSpPr/>
            <p:nvPr/>
          </p:nvSpPr>
          <p:spPr>
            <a:xfrm flipH="1">
              <a:off x="6782748" y="1278116"/>
              <a:ext cx="985066" cy="2264277"/>
            </a:xfrm>
            <a:custGeom>
              <a:avLst/>
              <a:gdLst/>
              <a:ahLst/>
              <a:cxnLst/>
              <a:rect l="0" t="0" r="r" b="b"/>
              <a:pathLst>
                <a:path w="986753" h="2264227">
                  <a:moveTo>
                    <a:pt x="0" y="2264227"/>
                  </a:moveTo>
                  <a:lnTo>
                    <a:pt x="0" y="0"/>
                  </a:lnTo>
                  <a:cubicBezTo>
                    <a:pt x="517044" y="406399"/>
                    <a:pt x="1019573" y="914399"/>
                    <a:pt x="985074" y="2264227"/>
                  </a:cubicBezTo>
                  <a:cubicBezTo>
                    <a:pt x="540602" y="1915884"/>
                    <a:pt x="328358" y="2017484"/>
                    <a:pt x="0" y="2264227"/>
                  </a:cubicBez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79" name="直角三角形 9"/>
            <p:cNvSpPr/>
            <p:nvPr/>
          </p:nvSpPr>
          <p:spPr>
            <a:xfrm>
              <a:off x="7964826" y="1278116"/>
              <a:ext cx="985066" cy="2264277"/>
            </a:xfrm>
            <a:custGeom>
              <a:avLst/>
              <a:gdLst/>
              <a:ahLst/>
              <a:cxnLst/>
              <a:rect l="0" t="0" r="r" b="b"/>
              <a:pathLst>
                <a:path w="986753" h="2264227">
                  <a:moveTo>
                    <a:pt x="0" y="2264227"/>
                  </a:moveTo>
                  <a:lnTo>
                    <a:pt x="0" y="0"/>
                  </a:lnTo>
                  <a:cubicBezTo>
                    <a:pt x="517044" y="406399"/>
                    <a:pt x="1019573" y="914399"/>
                    <a:pt x="985074" y="2264227"/>
                  </a:cubicBezTo>
                  <a:cubicBezTo>
                    <a:pt x="540602" y="1915884"/>
                    <a:pt x="328358" y="2017484"/>
                    <a:pt x="0" y="2264227"/>
                  </a:cubicBezTo>
                </a:path>
              </a:pathLst>
            </a:cu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80" name="直角三角形 3"/>
            <p:cNvSpPr/>
            <p:nvPr/>
          </p:nvSpPr>
          <p:spPr>
            <a:xfrm>
              <a:off x="8165522" y="1291002"/>
              <a:ext cx="1964606" cy="2236664"/>
            </a:xfrm>
            <a:custGeom>
              <a:avLst/>
              <a:gdLst/>
              <a:ahLst/>
              <a:cxnLst/>
              <a:rect l="0" t="0" r="r" b="b"/>
              <a:pathLst>
                <a:path w="1899473" h="2235198">
                  <a:moveTo>
                    <a:pt x="914399" y="2235198"/>
                  </a:moveTo>
                  <a:cubicBezTo>
                    <a:pt x="957942" y="1025675"/>
                    <a:pt x="551543" y="599923"/>
                    <a:pt x="0" y="0"/>
                  </a:cubicBezTo>
                  <a:cubicBezTo>
                    <a:pt x="429958" y="62894"/>
                    <a:pt x="1716258" y="459618"/>
                    <a:pt x="1899473" y="2235198"/>
                  </a:cubicBezTo>
                  <a:cubicBezTo>
                    <a:pt x="1440486" y="1959427"/>
                    <a:pt x="1242757" y="1988455"/>
                    <a:pt x="914399" y="2235198"/>
                  </a:cubicBez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81" name="矩形 12"/>
            <p:cNvSpPr/>
            <p:nvPr/>
          </p:nvSpPr>
          <p:spPr>
            <a:xfrm>
              <a:off x="7767814" y="692718"/>
              <a:ext cx="99427" cy="410515"/>
            </a:xfrm>
            <a:prstGeom prst="rect">
              <a:avLst/>
            </a:prstGeom>
            <a:solidFill>
              <a:srgbClr val="A6A6A6"/>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nvGrpSpPr>
            <p:cNvPr id="64" name="Группа 63"/>
            <p:cNvGrpSpPr/>
            <p:nvPr/>
          </p:nvGrpSpPr>
          <p:grpSpPr>
            <a:xfrm>
              <a:off x="7817729" y="3773715"/>
              <a:ext cx="769256" cy="1966684"/>
              <a:chOff x="7768713" y="4296229"/>
              <a:chExt cx="769256" cy="1966684"/>
            </a:xfrm>
          </p:grpSpPr>
          <p:sp>
            <p:nvSpPr>
              <p:cNvPr id="1048682" name="矩形 14"/>
              <p:cNvSpPr/>
              <p:nvPr/>
            </p:nvSpPr>
            <p:spPr>
              <a:xfrm>
                <a:off x="7768511" y="4296858"/>
                <a:ext cx="97587" cy="1610766"/>
              </a:xfrm>
              <a:prstGeom prst="rect">
                <a:avLst/>
              </a:prstGeom>
              <a:solidFill>
                <a:srgbClr val="A6A6A6"/>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83" name="空心弧 15"/>
              <p:cNvSpPr/>
              <p:nvPr/>
            </p:nvSpPr>
            <p:spPr>
              <a:xfrm rot="10800000">
                <a:off x="7768511" y="5493427"/>
                <a:ext cx="769640" cy="769486"/>
              </a:xfrm>
              <a:custGeom>
                <a:avLst/>
                <a:gdLst/>
                <a:ahLst/>
                <a:cxnLst/>
                <a:rect l="0" t="0" r="r" b="b"/>
                <a:pathLst>
                  <a:path w="769640" h="769486">
                    <a:moveTo>
                      <a:pt x="0" y="384743"/>
                    </a:moveTo>
                    <a:cubicBezTo>
                      <a:pt x="0" y="172255"/>
                      <a:pt x="172290" y="0"/>
                      <a:pt x="384820" y="0"/>
                    </a:cubicBezTo>
                    <a:cubicBezTo>
                      <a:pt x="590649" y="0"/>
                      <a:pt x="758735" y="161564"/>
                      <a:pt x="769126" y="364688"/>
                    </a:cubicBezTo>
                    <a:lnTo>
                      <a:pt x="664381" y="370219"/>
                    </a:lnTo>
                    <a:cubicBezTo>
                      <a:pt x="656793" y="222370"/>
                      <a:pt x="534530" y="104880"/>
                      <a:pt x="384819" y="104880"/>
                    </a:cubicBezTo>
                    <a:cubicBezTo>
                      <a:pt x="230213" y="104880"/>
                      <a:pt x="104880" y="230178"/>
                      <a:pt x="104880" y="384742"/>
                    </a:cubicBezTo>
                  </a:path>
                </a:pathLst>
              </a:custGeom>
              <a:solidFill>
                <a:srgbClr val="A6A6A6"/>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000000"/>
                  </a:solidFill>
                </a:endParaRPr>
              </a:p>
            </p:txBody>
          </p:sp>
        </p:grpSp>
      </p:grpSp>
      <p:grpSp>
        <p:nvGrpSpPr>
          <p:cNvPr id="65" name="Группа 64"/>
          <p:cNvGrpSpPr/>
          <p:nvPr/>
        </p:nvGrpSpPr>
        <p:grpSpPr>
          <a:xfrm>
            <a:off x="4057650" y="2184400"/>
            <a:ext cx="654050" cy="574675"/>
            <a:chOff x="3875314" y="2536918"/>
            <a:chExt cx="653143" cy="750940"/>
          </a:xfrm>
        </p:grpSpPr>
        <p:cxnSp>
          <p:nvCxnSpPr>
            <p:cNvPr id="3145729" name="直接连接符 17"/>
            <p:cNvCxnSpPr>
              <a:cxnSpLocks/>
            </p:cNvCxnSpPr>
            <p:nvPr/>
          </p:nvCxnSpPr>
          <p:spPr>
            <a:xfrm flipV="1">
              <a:off x="4528457" y="2536918"/>
              <a:ext cx="0" cy="750940"/>
            </a:xfrm>
            <a:prstGeom prst="line">
              <a:avLst/>
            </a:prstGeom>
            <a:noFill/>
            <a:ln w="6350" cap="flat" cmpd="sng">
              <a:solidFill>
                <a:srgbClr val="353F48">
                  <a:alpha val="100000"/>
                </a:srgbClr>
              </a:solidFill>
              <a:prstDash val="solid"/>
              <a:miter/>
            </a:ln>
          </p:spPr>
        </p:cxnSp>
        <p:cxnSp>
          <p:nvCxnSpPr>
            <p:cNvPr id="3145730" name="直接箭头连接符 18"/>
            <p:cNvCxnSpPr>
              <a:cxnSpLocks/>
            </p:cNvCxnSpPr>
            <p:nvPr/>
          </p:nvCxnSpPr>
          <p:spPr>
            <a:xfrm flipH="1">
              <a:off x="3875314" y="2536918"/>
              <a:ext cx="653143" cy="0"/>
            </a:xfrm>
            <a:prstGeom prst="straightConnector1">
              <a:avLst/>
            </a:prstGeom>
            <a:noFill/>
            <a:ln w="6350" cap="flat" cmpd="sng">
              <a:solidFill>
                <a:srgbClr val="353F48">
                  <a:alpha val="100000"/>
                </a:srgbClr>
              </a:solidFill>
              <a:prstDash val="solid"/>
              <a:miter/>
              <a:tailEnd type="triangle" w="med" len="med"/>
            </a:ln>
          </p:spPr>
        </p:cxnSp>
      </p:grpSp>
      <p:grpSp>
        <p:nvGrpSpPr>
          <p:cNvPr id="66" name="Группа 65"/>
          <p:cNvGrpSpPr/>
          <p:nvPr/>
        </p:nvGrpSpPr>
        <p:grpSpPr>
          <a:xfrm>
            <a:off x="4762500" y="4259262"/>
            <a:ext cx="654050" cy="646112"/>
            <a:chOff x="3875314" y="2536918"/>
            <a:chExt cx="653143" cy="750940"/>
          </a:xfrm>
        </p:grpSpPr>
        <p:cxnSp>
          <p:nvCxnSpPr>
            <p:cNvPr id="3145731" name="直接连接符 20"/>
            <p:cNvCxnSpPr>
              <a:cxnSpLocks/>
            </p:cNvCxnSpPr>
            <p:nvPr/>
          </p:nvCxnSpPr>
          <p:spPr>
            <a:xfrm flipV="1">
              <a:off x="4528457" y="2536918"/>
              <a:ext cx="0" cy="750940"/>
            </a:xfrm>
            <a:prstGeom prst="line">
              <a:avLst/>
            </a:prstGeom>
            <a:noFill/>
            <a:ln w="6350" cap="flat" cmpd="sng">
              <a:solidFill>
                <a:srgbClr val="353F48">
                  <a:alpha val="100000"/>
                </a:srgbClr>
              </a:solidFill>
              <a:prstDash val="solid"/>
              <a:miter/>
            </a:ln>
          </p:spPr>
        </p:cxnSp>
        <p:cxnSp>
          <p:nvCxnSpPr>
            <p:cNvPr id="3145732" name="直接箭头连接符 21"/>
            <p:cNvCxnSpPr>
              <a:cxnSpLocks/>
            </p:cNvCxnSpPr>
            <p:nvPr/>
          </p:nvCxnSpPr>
          <p:spPr>
            <a:xfrm flipH="1">
              <a:off x="3875314" y="3276788"/>
              <a:ext cx="653143" cy="0"/>
            </a:xfrm>
            <a:prstGeom prst="straightConnector1">
              <a:avLst/>
            </a:prstGeom>
            <a:noFill/>
            <a:ln w="6350" cap="flat" cmpd="sng">
              <a:solidFill>
                <a:srgbClr val="353F48">
                  <a:alpha val="100000"/>
                </a:srgbClr>
              </a:solidFill>
              <a:prstDash val="solid"/>
              <a:miter/>
              <a:tailEnd type="triangle" w="med" len="med"/>
            </a:ln>
          </p:spPr>
        </p:cxnSp>
      </p:grpSp>
      <p:grpSp>
        <p:nvGrpSpPr>
          <p:cNvPr id="67" name="Группа 66"/>
          <p:cNvGrpSpPr/>
          <p:nvPr/>
        </p:nvGrpSpPr>
        <p:grpSpPr>
          <a:xfrm>
            <a:off x="7075487" y="2184400"/>
            <a:ext cx="660400" cy="525462"/>
            <a:chOff x="4528457" y="2536918"/>
            <a:chExt cx="660057" cy="750940"/>
          </a:xfrm>
        </p:grpSpPr>
        <p:cxnSp>
          <p:nvCxnSpPr>
            <p:cNvPr id="3145733" name="直接连接符 23"/>
            <p:cNvCxnSpPr>
              <a:cxnSpLocks/>
            </p:cNvCxnSpPr>
            <p:nvPr/>
          </p:nvCxnSpPr>
          <p:spPr>
            <a:xfrm flipV="1">
              <a:off x="4528457" y="2536918"/>
              <a:ext cx="0" cy="750940"/>
            </a:xfrm>
            <a:prstGeom prst="line">
              <a:avLst/>
            </a:prstGeom>
            <a:noFill/>
            <a:ln w="6350" cap="flat" cmpd="sng">
              <a:solidFill>
                <a:srgbClr val="353F48">
                  <a:alpha val="100000"/>
                </a:srgbClr>
              </a:solidFill>
              <a:prstDash val="solid"/>
              <a:miter/>
            </a:ln>
          </p:spPr>
        </p:cxnSp>
        <p:cxnSp>
          <p:nvCxnSpPr>
            <p:cNvPr id="3145734" name="直接箭头连接符 24"/>
            <p:cNvCxnSpPr>
              <a:cxnSpLocks/>
            </p:cNvCxnSpPr>
            <p:nvPr/>
          </p:nvCxnSpPr>
          <p:spPr>
            <a:xfrm>
              <a:off x="4528457" y="2536918"/>
              <a:ext cx="660057" cy="0"/>
            </a:xfrm>
            <a:prstGeom prst="straightConnector1">
              <a:avLst/>
            </a:prstGeom>
            <a:noFill/>
            <a:ln w="6350" cap="flat" cmpd="sng">
              <a:solidFill>
                <a:srgbClr val="353F48">
                  <a:alpha val="100000"/>
                </a:srgbClr>
              </a:solidFill>
              <a:prstDash val="solid"/>
              <a:miter/>
              <a:tailEnd type="triangle" w="med" len="med"/>
            </a:ln>
          </p:spPr>
        </p:cxnSp>
      </p:grpSp>
      <p:grpSp>
        <p:nvGrpSpPr>
          <p:cNvPr id="68" name="Группа 67"/>
          <p:cNvGrpSpPr/>
          <p:nvPr/>
        </p:nvGrpSpPr>
        <p:grpSpPr>
          <a:xfrm flipH="1">
            <a:off x="6400800" y="4249737"/>
            <a:ext cx="652462" cy="646112"/>
            <a:chOff x="3875314" y="2536918"/>
            <a:chExt cx="653143" cy="750940"/>
          </a:xfrm>
        </p:grpSpPr>
        <p:cxnSp>
          <p:nvCxnSpPr>
            <p:cNvPr id="3145735" name="直接连接符 26"/>
            <p:cNvCxnSpPr>
              <a:cxnSpLocks/>
            </p:cNvCxnSpPr>
            <p:nvPr/>
          </p:nvCxnSpPr>
          <p:spPr>
            <a:xfrm flipV="1">
              <a:off x="4528457" y="2536918"/>
              <a:ext cx="0" cy="750940"/>
            </a:xfrm>
            <a:prstGeom prst="line">
              <a:avLst/>
            </a:prstGeom>
            <a:noFill/>
            <a:ln w="6350" cap="flat" cmpd="sng">
              <a:solidFill>
                <a:srgbClr val="353F48">
                  <a:alpha val="100000"/>
                </a:srgbClr>
              </a:solidFill>
              <a:prstDash val="solid"/>
              <a:miter/>
            </a:ln>
          </p:spPr>
        </p:cxnSp>
        <p:cxnSp>
          <p:nvCxnSpPr>
            <p:cNvPr id="3145736" name="直接箭头连接符 27"/>
            <p:cNvCxnSpPr>
              <a:cxnSpLocks/>
            </p:cNvCxnSpPr>
            <p:nvPr/>
          </p:nvCxnSpPr>
          <p:spPr>
            <a:xfrm flipH="1">
              <a:off x="3875314" y="3276788"/>
              <a:ext cx="653143" cy="0"/>
            </a:xfrm>
            <a:prstGeom prst="straightConnector1">
              <a:avLst/>
            </a:prstGeom>
            <a:noFill/>
            <a:ln w="6350" cap="flat" cmpd="sng">
              <a:solidFill>
                <a:srgbClr val="353F48">
                  <a:alpha val="100000"/>
                </a:srgbClr>
              </a:solidFill>
              <a:prstDash val="solid"/>
              <a:miter/>
              <a:tailEnd type="triangle" w="med" len="med"/>
            </a:ln>
          </p:spPr>
        </p:cxnSp>
      </p:grpSp>
      <p:sp>
        <p:nvSpPr>
          <p:cNvPr id="1048684" name="TextBox 1048683"/>
          <p:cNvSpPr txBox="1"/>
          <p:nvPr/>
        </p:nvSpPr>
        <p:spPr>
          <a:xfrm>
            <a:off x="245271" y="552449"/>
            <a:ext cx="3993452" cy="3108543"/>
          </a:xfrm>
          <a:prstGeom prst="rect">
            <a:avLst/>
          </a:prstGeom>
          <a:noFill/>
        </p:spPr>
        <p:txBody>
          <a:bodyPr wrap="square" rtlCol="0">
            <a:spAutoFit/>
          </a:bodyPr>
          <a:lstStyle/>
          <a:p>
            <a:pPr algn="ctr"/>
            <a:r>
              <a:rPr lang="uz-Cyrl-UZ" sz="2800" b="1" i="0" dirty="0">
                <a:solidFill>
                  <a:srgbClr val="02A5E3"/>
                </a:solidFill>
                <a:latin typeface="Times New Roman"/>
                <a:ea typeface="Calibri"/>
                <a:cs typeface="SimSun"/>
              </a:rPr>
              <a:t>Universallik </a:t>
            </a:r>
            <a:r>
              <a:rPr lang="en-US" altLang="uz" sz="2800" b="1" i="0" dirty="0">
                <a:solidFill>
                  <a:srgbClr val="02A5E3"/>
                </a:solidFill>
                <a:latin typeface="Times New Roman"/>
                <a:ea typeface="Calibri"/>
                <a:cs typeface="SimSun"/>
              </a:rPr>
              <a:t>-</a:t>
            </a:r>
            <a:r>
              <a:rPr lang="en-US" altLang="uz" sz="2800" b="1" i="0" dirty="0">
                <a:solidFill>
                  <a:srgbClr val="000000"/>
                </a:solidFill>
                <a:latin typeface="Times New Roman"/>
                <a:ea typeface="Calibri"/>
                <a:cs typeface="SimSun"/>
              </a:rPr>
              <a:t>m</a:t>
            </a:r>
            <a:r>
              <a:rPr lang="uz-Cyrl-UZ" sz="2800" b="1" i="0" dirty="0">
                <a:solidFill>
                  <a:srgbClr val="000000"/>
                </a:solidFill>
                <a:latin typeface="Times New Roman"/>
                <a:ea typeface="Calibri"/>
                <a:cs typeface="SimSun"/>
              </a:rPr>
              <a:t>a'naviyat talablari inson hayotining har qanday sohalarida, na vaziyatga va na vaqtga oid tarzda o'zgarmas</a:t>
            </a:r>
            <a:r>
              <a:rPr lang="en-US" altLang="uz" sz="2800" b="1" i="0" dirty="0" err="1">
                <a:solidFill>
                  <a:srgbClr val="000000"/>
                </a:solidFill>
                <a:latin typeface="Times New Roman"/>
                <a:ea typeface="Calibri"/>
                <a:cs typeface="SimSun"/>
              </a:rPr>
              <a:t>ligi</a:t>
            </a:r>
            <a:endParaRPr lang="uz-Cyrl-UZ" sz="2800" b="1" i="0" dirty="0">
              <a:solidFill>
                <a:srgbClr val="000000"/>
              </a:solidFill>
              <a:latin typeface="Times New Roman"/>
              <a:ea typeface="Calibri"/>
              <a:cs typeface="SimSun"/>
            </a:endParaRPr>
          </a:p>
          <a:p>
            <a:endParaRPr lang="uz-Cyrl-UZ" sz="2800" b="1" i="0" dirty="0">
              <a:solidFill>
                <a:srgbClr val="000000"/>
              </a:solidFill>
              <a:latin typeface="Times New Roman"/>
              <a:ea typeface="Calibri"/>
              <a:cs typeface="SimSun"/>
            </a:endParaRPr>
          </a:p>
        </p:txBody>
      </p:sp>
      <p:sp>
        <p:nvSpPr>
          <p:cNvPr id="1048685" name="TextBox 1048684"/>
          <p:cNvSpPr txBox="1"/>
          <p:nvPr/>
        </p:nvSpPr>
        <p:spPr>
          <a:xfrm>
            <a:off x="306124" y="3598164"/>
            <a:ext cx="3932600" cy="2852448"/>
          </a:xfrm>
          <a:prstGeom prst="rect">
            <a:avLst/>
          </a:prstGeom>
          <a:noFill/>
        </p:spPr>
        <p:txBody>
          <a:bodyPr wrap="square" rtlCol="0">
            <a:spAutoFit/>
          </a:bodyPr>
          <a:lstStyle/>
          <a:p>
            <a:pPr algn="ctr">
              <a:lnSpc>
                <a:spcPct val="108000"/>
              </a:lnSpc>
              <a:spcAft>
                <a:spcPts val="800"/>
              </a:spcAft>
            </a:pPr>
            <a:r>
              <a:rPr lang="en-US" altLang="uz" sz="2800" b="1" i="0" dirty="0">
                <a:solidFill>
                  <a:srgbClr val="02A5E3"/>
                </a:solidFill>
                <a:latin typeface="Times New Roman"/>
                <a:ea typeface="Calibri"/>
                <a:cs typeface="SimSun"/>
              </a:rPr>
              <a:t>In</a:t>
            </a:r>
            <a:r>
              <a:rPr lang="uz-Cyrl-UZ" sz="2800" b="1" i="0" dirty="0">
                <a:solidFill>
                  <a:srgbClr val="02A5E3"/>
                </a:solidFill>
                <a:latin typeface="Times New Roman"/>
                <a:ea typeface="Calibri"/>
                <a:cs typeface="SimSun"/>
              </a:rPr>
              <a:t>son xulqi</a:t>
            </a:r>
            <a:r>
              <a:rPr lang="en-US" altLang="uz" sz="2800" b="1" i="0" dirty="0">
                <a:solidFill>
                  <a:srgbClr val="02A5E3"/>
                </a:solidFill>
                <a:latin typeface="Times New Roman"/>
                <a:ea typeface="Calibri"/>
                <a:cs typeface="SimSun"/>
              </a:rPr>
              <a:t>-</a:t>
            </a:r>
            <a:r>
              <a:rPr lang="uz-Cyrl-UZ" sz="2800" b="1" i="0" dirty="0">
                <a:solidFill>
                  <a:srgbClr val="000000"/>
                </a:solidFill>
                <a:latin typeface="Times New Roman"/>
                <a:ea typeface="Calibri"/>
                <a:cs typeface="SimSun"/>
              </a:rPr>
              <a:t>uning harakatlarini</a:t>
            </a:r>
            <a:r>
              <a:rPr lang="en-US" altLang="uz" sz="2800" b="1" i="0" dirty="0">
                <a:solidFill>
                  <a:srgbClr val="000000"/>
                </a:solidFill>
                <a:latin typeface="Times New Roman"/>
                <a:ea typeface="Calibri"/>
                <a:cs typeface="SimSun"/>
              </a:rPr>
              <a:t> </a:t>
            </a:r>
            <a:r>
              <a:rPr lang="uz-Cyrl-UZ" sz="2800" b="1" i="0" dirty="0">
                <a:solidFill>
                  <a:srgbClr val="000000"/>
                </a:solidFill>
                <a:latin typeface="Times New Roman"/>
                <a:ea typeface="Calibri"/>
                <a:cs typeface="SimSun"/>
              </a:rPr>
              <a:t>axloq me'yorlariga mos yoki mos emasligini</a:t>
            </a:r>
            <a:r>
              <a:rPr lang="en-US" altLang="uz" sz="2800" b="1" i="0" dirty="0">
                <a:solidFill>
                  <a:srgbClr val="000000"/>
                </a:solidFill>
                <a:latin typeface="Times New Roman"/>
                <a:ea typeface="Calibri"/>
                <a:cs typeface="SimSun"/>
              </a:rPr>
              <a:t> </a:t>
            </a:r>
            <a:r>
              <a:rPr lang="uz-Cyrl-UZ" sz="2800" b="1" i="0" dirty="0">
                <a:solidFill>
                  <a:srgbClr val="000000"/>
                </a:solidFill>
                <a:latin typeface="Times New Roman"/>
                <a:ea typeface="Calibri"/>
                <a:cs typeface="SimSun"/>
              </a:rPr>
              <a:t>boshqa odamlar va jamiyat tomonidan baholanish</a:t>
            </a:r>
            <a:r>
              <a:rPr lang="en-US" altLang="uz" sz="2800" b="1" i="0" dirty="0" err="1">
                <a:solidFill>
                  <a:srgbClr val="000000"/>
                </a:solidFill>
                <a:latin typeface="Times New Roman"/>
                <a:ea typeface="Calibri"/>
                <a:cs typeface="SimSun"/>
              </a:rPr>
              <a:t>i</a:t>
            </a:r>
            <a:endParaRPr lang="uz-Cyrl-UZ" sz="2800" b="1" i="0" dirty="0">
              <a:solidFill>
                <a:srgbClr val="000000"/>
              </a:solidFill>
              <a:latin typeface="Times New Roman"/>
              <a:ea typeface="Calibri"/>
              <a:cs typeface="SimSun"/>
            </a:endParaRPr>
          </a:p>
        </p:txBody>
      </p:sp>
      <p:sp>
        <p:nvSpPr>
          <p:cNvPr id="1048686" name="TextBox 1048685"/>
          <p:cNvSpPr txBox="1"/>
          <p:nvPr/>
        </p:nvSpPr>
        <p:spPr>
          <a:xfrm>
            <a:off x="8104188" y="350837"/>
            <a:ext cx="3646322" cy="3885807"/>
          </a:xfrm>
          <a:prstGeom prst="rect">
            <a:avLst/>
          </a:prstGeom>
        </p:spPr>
        <p:txBody>
          <a:bodyPr wrap="square" rtlCol="0">
            <a:spAutoFit/>
          </a:bodyPr>
          <a:lstStyle/>
          <a:p>
            <a:pPr algn="l">
              <a:lnSpc>
                <a:spcPct val="108000"/>
              </a:lnSpc>
              <a:spcAft>
                <a:spcPts val="800"/>
              </a:spcAft>
            </a:pPr>
            <a:r>
              <a:rPr lang="uz-Cyrl-UZ" sz="2800" b="1" i="0" dirty="0">
                <a:solidFill>
                  <a:srgbClr val="02A5E3"/>
                </a:solidFill>
                <a:latin typeface="Times New Roman"/>
                <a:ea typeface="Calibri"/>
                <a:cs typeface="SimSun"/>
              </a:rPr>
              <a:t>Anitinomiklik</a:t>
            </a:r>
            <a:r>
              <a:rPr lang="en-US" altLang="uz" sz="2800" b="1" i="0" dirty="0">
                <a:solidFill>
                  <a:srgbClr val="000000"/>
                </a:solidFill>
                <a:latin typeface="Times New Roman"/>
                <a:ea typeface="Calibri"/>
                <a:cs typeface="SimSun"/>
              </a:rPr>
              <a:t> -mas</a:t>
            </a:r>
            <a:r>
              <a:rPr lang="uz-Cyrl-UZ" sz="2800" b="1" i="0" dirty="0">
                <a:solidFill>
                  <a:srgbClr val="000000"/>
                </a:solidFill>
                <a:latin typeface="Times New Roman"/>
                <a:ea typeface="Calibri"/>
                <a:cs typeface="SimSun"/>
              </a:rPr>
              <a:t>alan, "oʻldirma" talabi va bir vaqtning</a:t>
            </a:r>
          </a:p>
          <a:p>
            <a:pPr algn="ctr">
              <a:lnSpc>
                <a:spcPct val="108000"/>
              </a:lnSpc>
              <a:spcAft>
                <a:spcPts val="800"/>
              </a:spcAft>
            </a:pPr>
            <a:r>
              <a:rPr lang="uz-Cyrl-UZ" sz="2800" b="1" i="0" dirty="0">
                <a:solidFill>
                  <a:srgbClr val="000000"/>
                </a:solidFill>
                <a:latin typeface="Times New Roman"/>
                <a:ea typeface="Calibri"/>
                <a:cs typeface="SimSun"/>
              </a:rPr>
              <a:t>o'zida harbiy burch to'g'risidagi tushunchalar</a:t>
            </a:r>
            <a:r>
              <a:rPr lang="en-US" altLang="uz" sz="2800" b="1" i="0" dirty="0">
                <a:solidFill>
                  <a:srgbClr val="000000"/>
                </a:solidFill>
                <a:latin typeface="Times New Roman"/>
                <a:ea typeface="Calibri"/>
                <a:cs typeface="SimSun"/>
              </a:rPr>
              <a:t>.</a:t>
            </a:r>
            <a:r>
              <a:rPr lang="en-US" altLang="uz" sz="2800" b="1" i="0" dirty="0" err="1">
                <a:solidFill>
                  <a:srgbClr val="000000"/>
                </a:solidFill>
                <a:latin typeface="Times New Roman"/>
                <a:ea typeface="Calibri"/>
                <a:cs typeface="SimSun"/>
              </a:rPr>
              <a:t>Ya'ni</a:t>
            </a:r>
            <a:r>
              <a:rPr lang="en-US" altLang="uz" sz="2800" b="1" i="0" dirty="0">
                <a:solidFill>
                  <a:srgbClr val="000000"/>
                </a:solidFill>
                <a:latin typeface="Times New Roman"/>
                <a:ea typeface="Calibri"/>
                <a:cs typeface="SimSun"/>
              </a:rPr>
              <a:t> </a:t>
            </a:r>
            <a:r>
              <a:rPr lang="en-US" altLang="uz" sz="2800" b="1" i="0" dirty="0" err="1">
                <a:solidFill>
                  <a:srgbClr val="000000"/>
                </a:solidFill>
                <a:latin typeface="Times New Roman"/>
                <a:ea typeface="Calibri"/>
                <a:cs typeface="SimSun"/>
              </a:rPr>
              <a:t>mijozlariga</a:t>
            </a:r>
            <a:r>
              <a:rPr lang="en-US" altLang="uz" sz="2800" b="1" i="0" dirty="0">
                <a:solidFill>
                  <a:srgbClr val="000000"/>
                </a:solidFill>
                <a:latin typeface="Times New Roman"/>
                <a:ea typeface="Calibri"/>
                <a:cs typeface="SimSun"/>
              </a:rPr>
              <a:t> talab </a:t>
            </a:r>
            <a:r>
              <a:rPr lang="en-US" altLang="uz" sz="2800" b="1" i="0" dirty="0" err="1">
                <a:solidFill>
                  <a:srgbClr val="000000"/>
                </a:solidFill>
                <a:latin typeface="Times New Roman"/>
                <a:ea typeface="Calibri"/>
                <a:cs typeface="SimSun"/>
              </a:rPr>
              <a:t>qo'yishi</a:t>
            </a:r>
            <a:endParaRPr lang="en-US" sz="2800" b="1" i="0" dirty="0">
              <a:solidFill>
                <a:srgbClr val="000000"/>
              </a:solidFill>
              <a:latin typeface="Times New Roman"/>
              <a:ea typeface="Calibri"/>
              <a:cs typeface="SimSun"/>
            </a:endParaRPr>
          </a:p>
        </p:txBody>
      </p:sp>
      <p:sp>
        <p:nvSpPr>
          <p:cNvPr id="1048687" name="TextBox 1048686"/>
          <p:cNvSpPr txBox="1"/>
          <p:nvPr/>
        </p:nvSpPr>
        <p:spPr>
          <a:xfrm>
            <a:off x="8286649" y="4287837"/>
            <a:ext cx="3676435" cy="2246769"/>
          </a:xfrm>
          <a:prstGeom prst="rect">
            <a:avLst/>
          </a:prstGeom>
        </p:spPr>
        <p:txBody>
          <a:bodyPr wrap="square" rtlCol="0">
            <a:spAutoFit/>
          </a:bodyPr>
          <a:lstStyle/>
          <a:p>
            <a:pPr algn="ctr"/>
            <a:r>
              <a:rPr lang="uz-Cyrl-UZ" sz="2800" b="1" i="0" dirty="0">
                <a:solidFill>
                  <a:srgbClr val="02A5E3"/>
                </a:solidFill>
                <a:latin typeface="Times New Roman"/>
                <a:ea typeface="Calibri"/>
                <a:cs typeface="SimSun"/>
              </a:rPr>
              <a:t>Institutsionallikdan tashqari</a:t>
            </a:r>
            <a:r>
              <a:rPr lang="en-US" altLang="uz" sz="2800" b="1" i="0" dirty="0">
                <a:solidFill>
                  <a:srgbClr val="000000"/>
                </a:solidFill>
                <a:latin typeface="Times New Roman"/>
                <a:ea typeface="Calibri"/>
                <a:cs typeface="SimSun"/>
              </a:rPr>
              <a:t>-m</a:t>
            </a:r>
            <a:r>
              <a:rPr lang="uz-Cyrl-UZ" sz="2800" b="1" i="0" dirty="0">
                <a:solidFill>
                  <a:srgbClr val="000000"/>
                </a:solidFill>
                <a:latin typeface="Times New Roman"/>
                <a:ea typeface="Calibri"/>
                <a:cs typeface="SimSun"/>
              </a:rPr>
              <a:t>a'naviyat ijtimoiy tafakkurning boshqa shakllaridan </a:t>
            </a:r>
            <a:r>
              <a:rPr lang="en-US" altLang="uz" sz="2800" b="1" i="0" dirty="0" err="1">
                <a:solidFill>
                  <a:srgbClr val="000000"/>
                </a:solidFill>
                <a:latin typeface="Times New Roman"/>
                <a:ea typeface="Calibri"/>
                <a:cs typeface="SimSun"/>
              </a:rPr>
              <a:t>ajratilgan</a:t>
            </a:r>
            <a:endParaRPr lang="uz-Cyrl-UZ" sz="2800" b="1" i="0" dirty="0">
              <a:solidFill>
                <a:srgbClr val="000000"/>
              </a:solidFill>
              <a:latin typeface="Times New Roman"/>
              <a:ea typeface="Calibri"/>
              <a:cs typeface="SimSun"/>
            </a:endParaRPr>
          </a:p>
        </p:txBody>
      </p:sp>
      <p:sp>
        <p:nvSpPr>
          <p:cNvPr id="1048688" name="TextBox 1048687"/>
          <p:cNvSpPr txBox="1"/>
          <p:nvPr/>
        </p:nvSpPr>
        <p:spPr>
          <a:xfrm>
            <a:off x="4589604" y="-42226"/>
            <a:ext cx="3927332" cy="1938992"/>
          </a:xfrm>
          <a:prstGeom prst="rect">
            <a:avLst/>
          </a:prstGeom>
        </p:spPr>
        <p:txBody>
          <a:bodyPr wrap="square" rtlCol="0">
            <a:spAutoFit/>
          </a:bodyPr>
          <a:lstStyle/>
          <a:p>
            <a:pPr algn="ctr"/>
            <a:r>
              <a:rPr lang="en-US" altLang="uz" sz="4000" b="1" i="0" dirty="0" err="1">
                <a:solidFill>
                  <a:srgbClr val="BF0000"/>
                </a:solidFill>
                <a:effectLst>
                  <a:outerShdw blurRad="38100" dist="38100" dir="2700000" algn="br" rotWithShape="0">
                    <a:srgbClr val="000000"/>
                  </a:outerShdw>
                </a:effectLst>
                <a:latin typeface="Times New Roman"/>
                <a:ea typeface="Calibri"/>
                <a:cs typeface="SimSun"/>
              </a:rPr>
              <a:t>Axloqning</a:t>
            </a:r>
            <a:r>
              <a:rPr lang="en-US" altLang="uz" sz="4000" b="1" i="0" dirty="0">
                <a:solidFill>
                  <a:srgbClr val="BF0000"/>
                </a:solidFill>
                <a:effectLst>
                  <a:outerShdw blurRad="38100" dist="38100" dir="2700000" algn="br" rotWithShape="0">
                    <a:srgbClr val="000000"/>
                  </a:outerShdw>
                </a:effectLst>
                <a:latin typeface="Times New Roman"/>
                <a:ea typeface="Calibri"/>
                <a:cs typeface="SimSun"/>
              </a:rPr>
              <a:t>   </a:t>
            </a:r>
            <a:r>
              <a:rPr lang="en-US" altLang="uz" sz="4000" b="1" i="0" dirty="0" err="1">
                <a:solidFill>
                  <a:srgbClr val="BF0000"/>
                </a:solidFill>
                <a:effectLst>
                  <a:outerShdw blurRad="38100" dist="38100" dir="2700000" algn="br" rotWithShape="0">
                    <a:srgbClr val="000000"/>
                  </a:outerShdw>
                </a:effectLst>
                <a:latin typeface="Times New Roman"/>
                <a:ea typeface="Calibri"/>
                <a:cs typeface="SimSun"/>
              </a:rPr>
              <a:t>asosiy</a:t>
            </a:r>
            <a:r>
              <a:rPr lang="en-US" altLang="uz" sz="4000" b="1" i="0" dirty="0">
                <a:solidFill>
                  <a:srgbClr val="BF0000"/>
                </a:solidFill>
                <a:effectLst>
                  <a:outerShdw blurRad="38100" dist="38100" dir="2700000" algn="br" rotWithShape="0">
                    <a:srgbClr val="000000"/>
                  </a:outerShdw>
                </a:effectLst>
                <a:latin typeface="Times New Roman"/>
                <a:ea typeface="Calibri"/>
                <a:cs typeface="SimSun"/>
              </a:rPr>
              <a:t>  </a:t>
            </a:r>
            <a:r>
              <a:rPr lang="en-US" altLang="uz" sz="4000" b="1" i="0" dirty="0" err="1">
                <a:solidFill>
                  <a:srgbClr val="BF0000"/>
                </a:solidFill>
                <a:effectLst>
                  <a:outerShdw blurRad="38100" dist="38100" dir="2700000" algn="br" rotWithShape="0">
                    <a:srgbClr val="000000"/>
                  </a:outerShdw>
                </a:effectLst>
                <a:latin typeface="Times New Roman"/>
                <a:ea typeface="Calibri"/>
                <a:cs typeface="SimSun"/>
              </a:rPr>
              <a:t>xususiyatlari</a:t>
            </a:r>
            <a:endParaRPr lang="zh-CN" altLang="en-US" sz="4000" b="1" dirty="0">
              <a:solidFill>
                <a:srgbClr val="BF0000"/>
              </a:solidFill>
              <a:effectLst>
                <a:outerShdw blurRad="38100" dist="38100" dir="2700000" algn="br" rotWithShape="0">
                  <a:srgbClr val="000000"/>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0" name="图片 7"/>
          <p:cNvPicPr>
            <a:picLocks/>
          </p:cNvPicPr>
          <p:nvPr/>
        </p:nvPicPr>
        <p:blipFill>
          <a:blip r:embed="rId2"/>
          <a:srcRect r="5199"/>
          <a:stretch>
            <a:fillRect/>
          </a:stretch>
        </p:blipFill>
        <p:spPr>
          <a:xfrm>
            <a:off x="0" y="0"/>
            <a:ext cx="12192000" cy="6858000"/>
          </a:xfrm>
          <a:prstGeom prst="rect">
            <a:avLst/>
          </a:prstGeom>
          <a:noFill/>
          <a:ln>
            <a:noFill/>
          </a:ln>
        </p:spPr>
      </p:pic>
      <p:sp>
        <p:nvSpPr>
          <p:cNvPr id="1048689" name="TextBox 1048688"/>
          <p:cNvSpPr txBox="1"/>
          <p:nvPr/>
        </p:nvSpPr>
        <p:spPr>
          <a:xfrm>
            <a:off x="3534801" y="2588260"/>
            <a:ext cx="5736217" cy="4401205"/>
          </a:xfrm>
          <a:prstGeom prst="rect">
            <a:avLst/>
          </a:prstGeom>
        </p:spPr>
        <p:txBody>
          <a:bodyPr wrap="square" rtlCol="0">
            <a:spAutoFit/>
          </a:bodyPr>
          <a:lstStyle/>
          <a:p>
            <a:pPr algn="ctr"/>
            <a:r>
              <a:rPr lang="uz-RU-#Latn" sz="4000" b="1" dirty="0">
                <a:solidFill>
                  <a:srgbClr val="000000"/>
                </a:solidFill>
              </a:rPr>
              <a:t>Bir asrdan ortiq vaqt davomida ijtimoiy ish inson ehtiyojlarini qondirishga imkoniyatlarini rivojlantirishga yo'naltirilgan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grpSp>
        <p:nvGrpSpPr>
          <p:cNvPr id="71" name="Группа 70"/>
          <p:cNvGrpSpPr/>
          <p:nvPr/>
        </p:nvGrpSpPr>
        <p:grpSpPr>
          <a:xfrm>
            <a:off x="247650" y="196850"/>
            <a:ext cx="417512" cy="355600"/>
            <a:chOff x="705193" y="4082415"/>
            <a:chExt cx="666407" cy="568960"/>
          </a:xfrm>
        </p:grpSpPr>
        <p:sp>
          <p:nvSpPr>
            <p:cNvPr id="1048690" name="直角三角形 3"/>
            <p:cNvSpPr/>
            <p:nvPr/>
          </p:nvSpPr>
          <p:spPr>
            <a:xfrm>
              <a:off x="760938" y="4082415"/>
              <a:ext cx="610662" cy="568960"/>
            </a:xfrm>
            <a:prstGeom prst="rtTriangle">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91" name="直角三角形 4"/>
            <p:cNvSpPr/>
            <p:nvPr/>
          </p:nvSpPr>
          <p:spPr>
            <a:xfrm rot="19329382">
              <a:off x="705193" y="4125596"/>
              <a:ext cx="532111" cy="406400"/>
            </a:xfrm>
            <a:prstGeom prst="rtTriangle">
              <a:avLst/>
            </a:pr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grpSp>
        <p:nvGrpSpPr>
          <p:cNvPr id="72" name="Группа 71"/>
          <p:cNvGrpSpPr/>
          <p:nvPr/>
        </p:nvGrpSpPr>
        <p:grpSpPr>
          <a:xfrm>
            <a:off x="4162425" y="2049462"/>
            <a:ext cx="1522412" cy="1790700"/>
            <a:chOff x="4162255" y="2049081"/>
            <a:chExt cx="1523085" cy="1791782"/>
          </a:xfrm>
        </p:grpSpPr>
        <p:sp>
          <p:nvSpPr>
            <p:cNvPr id="1048692" name="椭圆 37"/>
            <p:cNvSpPr/>
            <p:nvPr/>
          </p:nvSpPr>
          <p:spPr>
            <a:xfrm>
              <a:off x="4162255" y="2049081"/>
              <a:ext cx="1523085" cy="1791782"/>
            </a:xfrm>
            <a:custGeom>
              <a:avLst/>
              <a:gdLst/>
              <a:ahLst/>
              <a:cxnLst/>
              <a:rect l="0" t="0" r="r" b="b"/>
              <a:pathLst>
                <a:path w="1224056" h="1440000">
                  <a:moveTo>
                    <a:pt x="720000" y="0"/>
                  </a:moveTo>
                  <a:cubicBezTo>
                    <a:pt x="916472" y="0"/>
                    <a:pt x="1094563" y="78694"/>
                    <a:pt x="1224056" y="206708"/>
                  </a:cubicBezTo>
                  <a:cubicBezTo>
                    <a:pt x="1090618" y="336923"/>
                    <a:pt x="1008112" y="518827"/>
                    <a:pt x="1008112" y="720000"/>
                  </a:cubicBezTo>
                  <a:cubicBezTo>
                    <a:pt x="1008112" y="921174"/>
                    <a:pt x="1090618" y="1103077"/>
                    <a:pt x="1224056" y="1233293"/>
                  </a:cubicBezTo>
                  <a:cubicBezTo>
                    <a:pt x="1094563" y="1361306"/>
                    <a:pt x="916472" y="1440000"/>
                    <a:pt x="720000" y="1440000"/>
                  </a:cubicBezTo>
                  <a:cubicBezTo>
                    <a:pt x="322355" y="1440000"/>
                    <a:pt x="0" y="1117645"/>
                    <a:pt x="0" y="720000"/>
                  </a:cubicBezTo>
                  <a:cubicBezTo>
                    <a:pt x="0" y="322355"/>
                    <a:pt x="322355" y="0"/>
                    <a:pt x="720000" y="0"/>
                  </a:cubicBezTo>
                </a:path>
              </a:pathLst>
            </a:custGeom>
            <a:solidFill>
              <a:srgbClr val="F8941C"/>
            </a:solidFill>
            <a:ln>
              <a:noFill/>
            </a:ln>
            <a:effectLst>
              <a:outerShdw dist="23000" dir="5400000">
                <a:srgbClr val="000000">
                  <a:alpha val="34999"/>
                </a:srgbClr>
              </a:outerShdw>
            </a:effectLst>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latin typeface="Calibri"/>
                <a:ea typeface="宋体" pitchFamily="2" charset="-122"/>
              </a:endParaRPr>
            </a:p>
          </p:txBody>
        </p:sp>
        <p:sp>
          <p:nvSpPr>
            <p:cNvPr id="1048693" name="TextBox 55"/>
            <p:cNvSpPr txBox="1"/>
            <p:nvPr/>
          </p:nvSpPr>
          <p:spPr>
            <a:xfrm>
              <a:off x="4673656" y="2555799"/>
              <a:ext cx="462486" cy="688757"/>
            </a:xfrm>
            <a:prstGeom prst="rect">
              <a:avLst/>
            </a:prstGeom>
            <a:noFill/>
            <a:ln>
              <a:noFill/>
            </a:ln>
          </p:spPr>
          <p:txBody>
            <a:bodyPr vert="horz" wrap="none" lIns="91440" tIns="45720" rIns="91440" bIns="45720" anchor="t">
              <a:spAutoFit/>
            </a:bodyP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r>
                <a:rPr lang="en-US" altLang="zh-CN" sz="4000" b="1">
                  <a:solidFill>
                    <a:schemeClr val="lt1"/>
                  </a:solidFill>
                  <a:latin typeface="微软雅黑" pitchFamily="34" charset="-122"/>
                  <a:ea typeface="微软雅黑" pitchFamily="34" charset="-122"/>
                  <a:sym typeface="等线" pitchFamily="2" charset="-122"/>
                </a:rPr>
                <a:t>1</a:t>
              </a:r>
            </a:p>
          </p:txBody>
        </p:sp>
      </p:grpSp>
      <p:grpSp>
        <p:nvGrpSpPr>
          <p:cNvPr id="73" name="Группа 72"/>
          <p:cNvGrpSpPr/>
          <p:nvPr/>
        </p:nvGrpSpPr>
        <p:grpSpPr>
          <a:xfrm>
            <a:off x="5719762" y="2019300"/>
            <a:ext cx="1790700" cy="1565274"/>
            <a:chOff x="5719229" y="2019949"/>
            <a:chExt cx="1791784" cy="1564555"/>
          </a:xfrm>
        </p:grpSpPr>
        <p:sp>
          <p:nvSpPr>
            <p:cNvPr id="1048694" name="椭圆 39"/>
            <p:cNvSpPr/>
            <p:nvPr/>
          </p:nvSpPr>
          <p:spPr>
            <a:xfrm>
              <a:off x="5719229" y="2019949"/>
              <a:ext cx="1791784" cy="1564555"/>
            </a:xfrm>
            <a:custGeom>
              <a:avLst/>
              <a:gdLst/>
              <a:ahLst/>
              <a:cxnLst/>
              <a:rect l="0" t="0" r="r" b="b"/>
              <a:pathLst>
                <a:path w="1440000" h="1257385">
                  <a:moveTo>
                    <a:pt x="720000" y="0"/>
                  </a:moveTo>
                  <a:cubicBezTo>
                    <a:pt x="1117645" y="0"/>
                    <a:pt x="1440000" y="322355"/>
                    <a:pt x="1440000" y="720000"/>
                  </a:cubicBezTo>
                  <a:cubicBezTo>
                    <a:pt x="1440000" y="917842"/>
                    <a:pt x="1360205" y="1097046"/>
                    <a:pt x="1230860" y="1227004"/>
                  </a:cubicBezTo>
                  <a:cubicBezTo>
                    <a:pt x="1105781" y="1112548"/>
                    <a:pt x="938852" y="1044389"/>
                    <a:pt x="756004" y="1044389"/>
                  </a:cubicBezTo>
                  <a:cubicBezTo>
                    <a:pt x="556201" y="1044389"/>
                    <a:pt x="375406" y="1125775"/>
                    <a:pt x="245144" y="1257385"/>
                  </a:cubicBezTo>
                  <a:cubicBezTo>
                    <a:pt x="94059" y="1127625"/>
                    <a:pt x="0" y="934797"/>
                    <a:pt x="0" y="720000"/>
                  </a:cubicBezTo>
                  <a:cubicBezTo>
                    <a:pt x="0" y="322355"/>
                    <a:pt x="322355" y="0"/>
                    <a:pt x="720000" y="0"/>
                  </a:cubicBez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latin typeface="Calibri"/>
                <a:ea typeface="宋体" pitchFamily="2" charset="-122"/>
              </a:endParaRPr>
            </a:p>
          </p:txBody>
        </p:sp>
        <p:sp>
          <p:nvSpPr>
            <p:cNvPr id="1048695" name="TextBox 73"/>
            <p:cNvSpPr txBox="1"/>
            <p:nvPr/>
          </p:nvSpPr>
          <p:spPr>
            <a:xfrm>
              <a:off x="6356201" y="2554691"/>
              <a:ext cx="462561" cy="688025"/>
            </a:xfrm>
            <a:prstGeom prst="rect">
              <a:avLst/>
            </a:prstGeom>
            <a:noFill/>
            <a:ln>
              <a:noFill/>
            </a:ln>
          </p:spPr>
          <p:txBody>
            <a:bodyPr vert="horz" wrap="none" lIns="91440" tIns="45720" rIns="91440" bIns="45720" anchor="t">
              <a:spAutoFit/>
            </a:bodyP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r>
                <a:rPr lang="en-US" altLang="zh-CN" sz="4000" b="1">
                  <a:solidFill>
                    <a:schemeClr val="lt1"/>
                  </a:solidFill>
                  <a:latin typeface="微软雅黑" pitchFamily="34" charset="-122"/>
                  <a:ea typeface="微软雅黑" pitchFamily="34" charset="-122"/>
                  <a:sym typeface="等线" pitchFamily="2" charset="-122"/>
                </a:rPr>
                <a:t>2</a:t>
              </a:r>
            </a:p>
          </p:txBody>
        </p:sp>
      </p:grpSp>
      <p:grpSp>
        <p:nvGrpSpPr>
          <p:cNvPr id="74" name="Группа 73"/>
          <p:cNvGrpSpPr/>
          <p:nvPr/>
        </p:nvGrpSpPr>
        <p:grpSpPr>
          <a:xfrm>
            <a:off x="5980112" y="3570287"/>
            <a:ext cx="1523999" cy="1792287"/>
            <a:chOff x="5980372" y="3570325"/>
            <a:chExt cx="1523085" cy="1791782"/>
          </a:xfrm>
        </p:grpSpPr>
        <p:sp>
          <p:nvSpPr>
            <p:cNvPr id="1048696" name="椭圆 44"/>
            <p:cNvSpPr/>
            <p:nvPr/>
          </p:nvSpPr>
          <p:spPr>
            <a:xfrm>
              <a:off x="5980372" y="3570325"/>
              <a:ext cx="1523085" cy="1791782"/>
            </a:xfrm>
            <a:custGeom>
              <a:avLst/>
              <a:gdLst/>
              <a:ahLst/>
              <a:cxnLst/>
              <a:rect l="0" t="0" r="r" b="b"/>
              <a:pathLst>
                <a:path w="1224056" h="1440000">
                  <a:moveTo>
                    <a:pt x="504056" y="0"/>
                  </a:moveTo>
                  <a:cubicBezTo>
                    <a:pt x="901701" y="0"/>
                    <a:pt x="1224056" y="322355"/>
                    <a:pt x="1224056" y="720000"/>
                  </a:cubicBezTo>
                  <a:cubicBezTo>
                    <a:pt x="1224056" y="1117645"/>
                    <a:pt x="901701" y="1440000"/>
                    <a:pt x="504056" y="1440000"/>
                  </a:cubicBezTo>
                  <a:cubicBezTo>
                    <a:pt x="307585" y="1440000"/>
                    <a:pt x="129493" y="1361306"/>
                    <a:pt x="0" y="1233293"/>
                  </a:cubicBezTo>
                  <a:cubicBezTo>
                    <a:pt x="133438" y="1103077"/>
                    <a:pt x="215944" y="921174"/>
                    <a:pt x="215944" y="720000"/>
                  </a:cubicBezTo>
                  <a:cubicBezTo>
                    <a:pt x="215944" y="518827"/>
                    <a:pt x="133438" y="336923"/>
                    <a:pt x="0" y="206708"/>
                  </a:cubicBezTo>
                  <a:cubicBezTo>
                    <a:pt x="129493" y="78694"/>
                    <a:pt x="307585" y="0"/>
                    <a:pt x="504056" y="0"/>
                  </a:cubicBezTo>
                </a:path>
              </a:pathLst>
            </a:custGeom>
            <a:solidFill>
              <a:srgbClr val="F8941C"/>
            </a:solidFill>
            <a:ln>
              <a:noFill/>
            </a:ln>
            <a:effectLst>
              <a:outerShdw dist="23000" dir="5400000">
                <a:srgbClr val="000000">
                  <a:alpha val="34999"/>
                </a:srgbClr>
              </a:outerShdw>
            </a:effectLst>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latin typeface="Calibri"/>
                <a:ea typeface="宋体" pitchFamily="2" charset="-122"/>
              </a:endParaRPr>
            </a:p>
          </p:txBody>
        </p:sp>
        <p:sp>
          <p:nvSpPr>
            <p:cNvPr id="1048697" name="TextBox 74"/>
            <p:cNvSpPr txBox="1"/>
            <p:nvPr/>
          </p:nvSpPr>
          <p:spPr>
            <a:xfrm>
              <a:off x="6438884" y="4321000"/>
              <a:ext cx="462003" cy="688147"/>
            </a:xfrm>
            <a:prstGeom prst="rect">
              <a:avLst/>
            </a:prstGeom>
            <a:noFill/>
            <a:ln>
              <a:noFill/>
            </a:ln>
          </p:spPr>
          <p:txBody>
            <a:bodyPr vert="horz" wrap="none" lIns="91440" tIns="45720" rIns="91440" bIns="45720" anchor="t">
              <a:spAutoFit/>
            </a:bodyP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r>
                <a:rPr lang="en-US" altLang="zh-CN" sz="4000" b="1">
                  <a:solidFill>
                    <a:schemeClr val="lt1"/>
                  </a:solidFill>
                  <a:latin typeface="微软雅黑" pitchFamily="34" charset="-122"/>
                  <a:ea typeface="微软雅黑" pitchFamily="34" charset="-122"/>
                  <a:sym typeface="等线" pitchFamily="2" charset="-122"/>
                </a:rPr>
                <a:t>4</a:t>
              </a:r>
            </a:p>
          </p:txBody>
        </p:sp>
      </p:grpSp>
      <p:grpSp>
        <p:nvGrpSpPr>
          <p:cNvPr id="75" name="Группа 74"/>
          <p:cNvGrpSpPr/>
          <p:nvPr/>
        </p:nvGrpSpPr>
        <p:grpSpPr>
          <a:xfrm>
            <a:off x="4141787" y="3863975"/>
            <a:ext cx="1790700" cy="1524000"/>
            <a:chOff x="4141235" y="3864128"/>
            <a:chExt cx="1791784" cy="1523254"/>
          </a:xfrm>
        </p:grpSpPr>
        <p:sp>
          <p:nvSpPr>
            <p:cNvPr id="1048698" name="椭圆 47"/>
            <p:cNvSpPr/>
            <p:nvPr/>
          </p:nvSpPr>
          <p:spPr>
            <a:xfrm>
              <a:off x="4141235" y="3864128"/>
              <a:ext cx="1791784" cy="1523254"/>
            </a:xfrm>
            <a:custGeom>
              <a:avLst/>
              <a:gdLst/>
              <a:ahLst/>
              <a:cxnLst/>
              <a:rect l="0" t="0" r="r" b="b"/>
              <a:pathLst>
                <a:path w="1440000" h="1224192">
                  <a:moveTo>
                    <a:pt x="206820" y="0"/>
                  </a:moveTo>
                  <a:cubicBezTo>
                    <a:pt x="337038" y="133353"/>
                    <a:pt x="518890" y="215807"/>
                    <a:pt x="720000" y="215807"/>
                  </a:cubicBezTo>
                  <a:cubicBezTo>
                    <a:pt x="921110" y="215807"/>
                    <a:pt x="1102962" y="133353"/>
                    <a:pt x="1233180" y="0"/>
                  </a:cubicBezTo>
                  <a:cubicBezTo>
                    <a:pt x="1361255" y="129514"/>
                    <a:pt x="1440000" y="307657"/>
                    <a:pt x="1440000" y="504192"/>
                  </a:cubicBezTo>
                  <a:cubicBezTo>
                    <a:pt x="1440000" y="901837"/>
                    <a:pt x="1117645" y="1224192"/>
                    <a:pt x="720000" y="1224192"/>
                  </a:cubicBezTo>
                  <a:cubicBezTo>
                    <a:pt x="322355" y="1224192"/>
                    <a:pt x="0" y="901837"/>
                    <a:pt x="0" y="504192"/>
                  </a:cubicBezTo>
                  <a:cubicBezTo>
                    <a:pt x="0" y="307657"/>
                    <a:pt x="78745" y="129514"/>
                    <a:pt x="206820" y="0"/>
                  </a:cubicBezTo>
                </a:path>
              </a:pathLst>
            </a:custGeom>
            <a:solidFill>
              <a:srgbClr val="353F48"/>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endParaRPr>
            </a:p>
          </p:txBody>
        </p:sp>
        <p:sp>
          <p:nvSpPr>
            <p:cNvPr id="1048699" name="TextBox 75"/>
            <p:cNvSpPr txBox="1"/>
            <p:nvPr/>
          </p:nvSpPr>
          <p:spPr>
            <a:xfrm>
              <a:off x="4759146" y="4321104"/>
              <a:ext cx="462561" cy="688004"/>
            </a:xfrm>
            <a:prstGeom prst="rect">
              <a:avLst/>
            </a:prstGeom>
            <a:noFill/>
            <a:ln>
              <a:noFill/>
            </a:ln>
          </p:spPr>
          <p:txBody>
            <a:bodyPr vert="horz" wrap="none" lIns="91440" tIns="45720" rIns="91440" bIns="45720" anchor="t">
              <a:spAutoFit/>
            </a:bodyP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r>
                <a:rPr lang="en-US" altLang="zh-CN" sz="4000" b="1">
                  <a:solidFill>
                    <a:schemeClr val="lt1"/>
                  </a:solidFill>
                  <a:latin typeface="微软雅黑" pitchFamily="34" charset="-122"/>
                  <a:ea typeface="微软雅黑" pitchFamily="34" charset="-122"/>
                  <a:sym typeface="等线" pitchFamily="2" charset="-122"/>
                </a:rPr>
                <a:t>3</a:t>
              </a:r>
            </a:p>
          </p:txBody>
        </p:sp>
      </p:grpSp>
      <p:cxnSp>
        <p:nvCxnSpPr>
          <p:cNvPr id="3145737" name="直接连接符 19"/>
          <p:cNvCxnSpPr>
            <a:cxnSpLocks/>
          </p:cNvCxnSpPr>
          <p:nvPr/>
        </p:nvCxnSpPr>
        <p:spPr>
          <a:xfrm>
            <a:off x="3965575" y="1968500"/>
            <a:ext cx="0" cy="1546225"/>
          </a:xfrm>
          <a:prstGeom prst="line">
            <a:avLst/>
          </a:prstGeom>
          <a:noFill/>
          <a:ln w="9525" cap="flat" cmpd="sng">
            <a:solidFill>
              <a:srgbClr val="7F7F7F">
                <a:alpha val="100000"/>
              </a:srgbClr>
            </a:solidFill>
            <a:prstDash val="solid"/>
            <a:round/>
          </a:ln>
        </p:spPr>
      </p:cxnSp>
      <p:cxnSp>
        <p:nvCxnSpPr>
          <p:cNvPr id="3145738" name="直接连接符 20"/>
          <p:cNvCxnSpPr>
            <a:cxnSpLocks/>
          </p:cNvCxnSpPr>
          <p:nvPr/>
        </p:nvCxnSpPr>
        <p:spPr>
          <a:xfrm>
            <a:off x="3965575" y="3876675"/>
            <a:ext cx="0" cy="1597025"/>
          </a:xfrm>
          <a:prstGeom prst="line">
            <a:avLst/>
          </a:prstGeom>
          <a:noFill/>
          <a:ln w="9525" cap="flat" cmpd="sng">
            <a:solidFill>
              <a:srgbClr val="7F7F7F">
                <a:alpha val="100000"/>
              </a:srgbClr>
            </a:solidFill>
            <a:prstDash val="solid"/>
            <a:round/>
          </a:ln>
        </p:spPr>
      </p:cxnSp>
      <p:cxnSp>
        <p:nvCxnSpPr>
          <p:cNvPr id="3145739" name="直接连接符 21"/>
          <p:cNvCxnSpPr>
            <a:cxnSpLocks/>
          </p:cNvCxnSpPr>
          <p:nvPr/>
        </p:nvCxnSpPr>
        <p:spPr>
          <a:xfrm>
            <a:off x="7781925" y="3824287"/>
            <a:ext cx="0" cy="1598612"/>
          </a:xfrm>
          <a:prstGeom prst="line">
            <a:avLst/>
          </a:prstGeom>
          <a:noFill/>
          <a:ln w="9525" cap="flat" cmpd="sng">
            <a:solidFill>
              <a:srgbClr val="7F7F7F">
                <a:alpha val="100000"/>
              </a:srgbClr>
            </a:solidFill>
            <a:prstDash val="solid"/>
            <a:round/>
          </a:ln>
        </p:spPr>
      </p:cxnSp>
      <p:cxnSp>
        <p:nvCxnSpPr>
          <p:cNvPr id="3145740" name="直接连接符 22"/>
          <p:cNvCxnSpPr>
            <a:cxnSpLocks/>
          </p:cNvCxnSpPr>
          <p:nvPr/>
        </p:nvCxnSpPr>
        <p:spPr>
          <a:xfrm>
            <a:off x="7781925" y="1916112"/>
            <a:ext cx="0" cy="1598612"/>
          </a:xfrm>
          <a:prstGeom prst="line">
            <a:avLst/>
          </a:prstGeom>
          <a:noFill/>
          <a:ln w="9525" cap="flat" cmpd="sng">
            <a:solidFill>
              <a:srgbClr val="7F7F7F">
                <a:alpha val="100000"/>
              </a:srgbClr>
            </a:solidFill>
            <a:prstDash val="solid"/>
            <a:round/>
          </a:ln>
        </p:spPr>
      </p:cxnSp>
      <p:cxnSp>
        <p:nvCxnSpPr>
          <p:cNvPr id="3145741" name="直接连接符 23"/>
          <p:cNvCxnSpPr>
            <a:cxnSpLocks/>
          </p:cNvCxnSpPr>
          <p:nvPr/>
        </p:nvCxnSpPr>
        <p:spPr>
          <a:xfrm>
            <a:off x="7832725" y="3670300"/>
            <a:ext cx="3763962" cy="0"/>
          </a:xfrm>
          <a:prstGeom prst="line">
            <a:avLst/>
          </a:prstGeom>
          <a:noFill/>
          <a:ln w="9525" cap="flat" cmpd="sng">
            <a:solidFill>
              <a:srgbClr val="7F7F7F">
                <a:alpha val="100000"/>
              </a:srgbClr>
            </a:solidFill>
            <a:prstDash val="solid"/>
            <a:round/>
          </a:ln>
        </p:spPr>
      </p:cxnSp>
      <p:cxnSp>
        <p:nvCxnSpPr>
          <p:cNvPr id="3145742" name="直接连接符 24"/>
          <p:cNvCxnSpPr>
            <a:cxnSpLocks/>
          </p:cNvCxnSpPr>
          <p:nvPr/>
        </p:nvCxnSpPr>
        <p:spPr>
          <a:xfrm flipH="1">
            <a:off x="201612" y="3670300"/>
            <a:ext cx="3660775" cy="0"/>
          </a:xfrm>
          <a:prstGeom prst="line">
            <a:avLst/>
          </a:prstGeom>
          <a:noFill/>
          <a:ln w="9525" cap="flat" cmpd="sng">
            <a:solidFill>
              <a:srgbClr val="7F7F7F">
                <a:alpha val="100000"/>
              </a:srgbClr>
            </a:solidFill>
            <a:prstDash val="solid"/>
            <a:round/>
          </a:ln>
        </p:spPr>
      </p:cxnSp>
      <p:sp>
        <p:nvSpPr>
          <p:cNvPr id="1048700" name="TextBox 1048699"/>
          <p:cNvSpPr txBox="1"/>
          <p:nvPr/>
        </p:nvSpPr>
        <p:spPr>
          <a:xfrm>
            <a:off x="3758120" y="201929"/>
            <a:ext cx="5243052" cy="1539240"/>
          </a:xfrm>
          <a:prstGeom prst="rect">
            <a:avLst/>
          </a:prstGeom>
        </p:spPr>
        <p:txBody>
          <a:bodyPr wrap="square" rtlCol="0">
            <a:spAutoFit/>
          </a:bodyPr>
          <a:lstStyle/>
          <a:p>
            <a:r>
              <a:rPr lang="en-US" altLang="uz" sz="4800" b="1" i="0">
                <a:solidFill>
                  <a:srgbClr val="BF0000"/>
                </a:solidFill>
                <a:effectLst>
                  <a:outerShdw blurRad="38100" dist="38100" dir="2700000" algn="br" rotWithShape="0">
                    <a:srgbClr val="000000"/>
                  </a:outerShdw>
                </a:effectLst>
                <a:latin typeface="Times New Roman"/>
                <a:ea typeface="Calibri"/>
                <a:cs typeface="SimSun"/>
              </a:rPr>
              <a:t>M</a:t>
            </a:r>
            <a:r>
              <a:rPr lang="uz-Cyrl-UZ" sz="4800" b="1" i="0">
                <a:solidFill>
                  <a:srgbClr val="BF0000"/>
                </a:solidFill>
                <a:effectLst>
                  <a:outerShdw blurRad="38100" dist="38100" dir="2700000" algn="br" rotWithShape="0">
                    <a:srgbClr val="000000"/>
                  </a:outerShdw>
                </a:effectLst>
                <a:latin typeface="Times New Roman"/>
                <a:ea typeface="Calibri"/>
                <a:cs typeface="SimSun"/>
              </a:rPr>
              <a:t>a'naviyat</a:t>
            </a:r>
            <a:r>
              <a:rPr lang="en-US" altLang="uz" sz="4800" b="1" i="0">
                <a:solidFill>
                  <a:srgbClr val="BF0000"/>
                </a:solidFill>
                <a:effectLst>
                  <a:outerShdw blurRad="38100" dist="38100" dir="2700000" algn="br" rotWithShape="0">
                    <a:srgbClr val="000000"/>
                  </a:outerShdw>
                </a:effectLst>
                <a:latin typeface="Times New Roman"/>
                <a:ea typeface="Calibri"/>
                <a:cs typeface="SimSun"/>
              </a:rPr>
              <a:t>ning</a:t>
            </a:r>
            <a:r>
              <a:rPr lang="uz-Cyrl-UZ" sz="4800" b="1" i="0">
                <a:solidFill>
                  <a:srgbClr val="BF0000"/>
                </a:solidFill>
                <a:effectLst>
                  <a:outerShdw blurRad="38100" dist="38100" dir="2700000" algn="br" rotWithShape="0">
                    <a:srgbClr val="000000"/>
                  </a:outerShdw>
                </a:effectLst>
                <a:latin typeface="Times New Roman"/>
                <a:ea typeface="Calibri"/>
                <a:cs typeface="SimSun"/>
              </a:rPr>
              <a:t> vazifalar</a:t>
            </a:r>
            <a:r>
              <a:rPr lang="en-US" altLang="uz" sz="4800" b="1" i="0">
                <a:solidFill>
                  <a:srgbClr val="BF0000"/>
                </a:solidFill>
                <a:effectLst>
                  <a:outerShdw blurRad="38100" dist="38100" dir="2700000" algn="br" rotWithShape="0">
                    <a:srgbClr val="000000"/>
                  </a:outerShdw>
                </a:effectLst>
                <a:latin typeface="Times New Roman"/>
                <a:ea typeface="Calibri"/>
                <a:cs typeface="SimSun"/>
              </a:rPr>
              <a:t>i</a:t>
            </a:r>
            <a:endParaRPr lang="uz-Cyrl-UZ" sz="4800" b="1" i="0">
              <a:solidFill>
                <a:srgbClr val="BF0000"/>
              </a:solidFill>
              <a:effectLst>
                <a:outerShdw blurRad="38100" dist="38100" dir="2700000" algn="br" rotWithShape="0">
                  <a:srgbClr val="000000"/>
                </a:outerShdw>
              </a:effectLst>
              <a:latin typeface="Times New Roman"/>
              <a:ea typeface="Calibri"/>
              <a:cs typeface="SimSun"/>
            </a:endParaRPr>
          </a:p>
        </p:txBody>
      </p:sp>
      <p:sp>
        <p:nvSpPr>
          <p:cNvPr id="1048701" name="TextBox 1048700"/>
          <p:cNvSpPr txBox="1"/>
          <p:nvPr/>
        </p:nvSpPr>
        <p:spPr>
          <a:xfrm flipH="1">
            <a:off x="381626" y="734060"/>
            <a:ext cx="3231843" cy="2677656"/>
          </a:xfrm>
          <a:prstGeom prst="rect">
            <a:avLst/>
          </a:prstGeom>
          <a:solidFill>
            <a:srgbClr val="FFCC99"/>
          </a:solidFill>
        </p:spPr>
        <p:txBody>
          <a:bodyPr wrap="square" rtlCol="0">
            <a:spAutoFit/>
          </a:bodyPr>
          <a:lstStyle/>
          <a:p>
            <a:pPr algn="ctr"/>
            <a:r>
              <a:rPr lang="en-US" altLang="uz" sz="2400" b="1" i="0" dirty="0">
                <a:solidFill>
                  <a:srgbClr val="000000"/>
                </a:solidFill>
                <a:latin typeface="Times New Roman"/>
                <a:ea typeface="Calibri"/>
                <a:cs typeface="SimSun"/>
              </a:rPr>
              <a:t>Bo</a:t>
            </a:r>
            <a:r>
              <a:rPr lang="uz-Cyrl-UZ" sz="2400" b="1" i="0" dirty="0">
                <a:solidFill>
                  <a:srgbClr val="000000"/>
                </a:solidFill>
                <a:latin typeface="Times New Roman"/>
                <a:ea typeface="Calibri"/>
                <a:cs typeface="SimSun"/>
              </a:rPr>
              <a:t>shqarish va tartibga solish vazifasi. Ma'naviyat odamlar va umuman jamiyatni xulq prinsiplari vositasida tartibga soladi</a:t>
            </a:r>
          </a:p>
        </p:txBody>
      </p:sp>
      <p:sp>
        <p:nvSpPr>
          <p:cNvPr id="1048702" name="TextBox 1048701"/>
          <p:cNvSpPr txBox="1"/>
          <p:nvPr/>
        </p:nvSpPr>
        <p:spPr>
          <a:xfrm>
            <a:off x="8053388" y="734060"/>
            <a:ext cx="3908943" cy="2308324"/>
          </a:xfrm>
          <a:prstGeom prst="rect">
            <a:avLst/>
          </a:prstGeom>
          <a:solidFill>
            <a:srgbClr val="FFCC99"/>
          </a:solidFill>
        </p:spPr>
        <p:txBody>
          <a:bodyPr wrap="square" rtlCol="0">
            <a:spAutoFit/>
          </a:bodyPr>
          <a:lstStyle/>
          <a:p>
            <a:pPr algn="ctr"/>
            <a:r>
              <a:rPr lang="en-US" altLang="uz" sz="2400" b="1" i="0" dirty="0">
                <a:solidFill>
                  <a:srgbClr val="000000"/>
                </a:solidFill>
                <a:latin typeface="Times New Roman"/>
                <a:ea typeface="Calibri"/>
                <a:cs typeface="SimSun"/>
              </a:rPr>
              <a:t>B</a:t>
            </a:r>
            <a:r>
              <a:rPr lang="uz-Cyrl-UZ" sz="2400" b="1" i="0" dirty="0">
                <a:solidFill>
                  <a:srgbClr val="000000"/>
                </a:solidFill>
                <a:latin typeface="Times New Roman"/>
                <a:ea typeface="Calibri"/>
                <a:cs typeface="SimSun"/>
              </a:rPr>
              <a:t>ilishga oid va</a:t>
            </a:r>
            <a:r>
              <a:rPr lang="en-US" altLang="uz" sz="2400" b="1" i="0" dirty="0" err="1">
                <a:solidFill>
                  <a:srgbClr val="000000"/>
                </a:solidFill>
                <a:latin typeface="Times New Roman"/>
                <a:ea typeface="Calibri"/>
                <a:cs typeface="SimSun"/>
              </a:rPr>
              <a:t>zifa</a:t>
            </a:r>
            <a:r>
              <a:rPr lang="en-US" altLang="uz" sz="2400" b="1" i="0" dirty="0">
                <a:solidFill>
                  <a:srgbClr val="000000"/>
                </a:solidFill>
                <a:latin typeface="Times New Roman"/>
                <a:ea typeface="Calibri"/>
                <a:cs typeface="SimSun"/>
              </a:rPr>
              <a:t> </a:t>
            </a:r>
            <a:r>
              <a:rPr lang="uz-Cyrl-UZ" sz="2400" b="1" i="0" dirty="0">
                <a:solidFill>
                  <a:srgbClr val="000000"/>
                </a:solidFill>
                <a:latin typeface="Times New Roman"/>
                <a:ea typeface="Calibri"/>
                <a:cs typeface="SimSun"/>
              </a:rPr>
              <a:t>insonga ma'naviy muammolarini hal etish, o'z xulqi va hissiyotlarini boshqarishga yordam beruvchi axloqiy bilimlar taqdim qiladi</a:t>
            </a:r>
          </a:p>
        </p:txBody>
      </p:sp>
      <p:sp>
        <p:nvSpPr>
          <p:cNvPr id="1048703" name="TextBox 1048702"/>
          <p:cNvSpPr txBox="1"/>
          <p:nvPr/>
        </p:nvSpPr>
        <p:spPr>
          <a:xfrm>
            <a:off x="8004534" y="4097655"/>
            <a:ext cx="3645480" cy="2677656"/>
          </a:xfrm>
          <a:prstGeom prst="rect">
            <a:avLst/>
          </a:prstGeom>
          <a:solidFill>
            <a:srgbClr val="FFCC99"/>
          </a:solidFill>
        </p:spPr>
        <p:txBody>
          <a:bodyPr wrap="square" rtlCol="0">
            <a:spAutoFit/>
          </a:bodyPr>
          <a:lstStyle/>
          <a:p>
            <a:pPr algn="ctr"/>
            <a:r>
              <a:rPr lang="en-US" altLang="uz" sz="2400" b="1" i="0" dirty="0">
                <a:solidFill>
                  <a:srgbClr val="000000"/>
                </a:solidFill>
                <a:latin typeface="Times New Roman"/>
                <a:ea typeface="Calibri"/>
                <a:cs typeface="SimSun"/>
              </a:rPr>
              <a:t>Ko</a:t>
            </a:r>
            <a:r>
              <a:rPr lang="uz-Cyrl-UZ" sz="2400" b="1" i="0" dirty="0">
                <a:solidFill>
                  <a:srgbClr val="000000"/>
                </a:solidFill>
                <a:latin typeface="Times New Roman"/>
                <a:ea typeface="Calibri"/>
                <a:cs typeface="SimSun"/>
              </a:rPr>
              <a:t>mmunikativ </a:t>
            </a:r>
            <a:r>
              <a:rPr lang="en-US" altLang="uz" sz="2400" b="1" i="0" dirty="0">
                <a:solidFill>
                  <a:srgbClr val="000000"/>
                </a:solidFill>
                <a:latin typeface="Times New Roman"/>
                <a:ea typeface="Calibri"/>
                <a:cs typeface="SimSun"/>
              </a:rPr>
              <a:t>,a</a:t>
            </a:r>
            <a:r>
              <a:rPr lang="uz-Cyrl-UZ" sz="2400" b="1" i="0" dirty="0">
                <a:solidFill>
                  <a:srgbClr val="000000"/>
                </a:solidFill>
                <a:latin typeface="Times New Roman"/>
                <a:ea typeface="Calibri"/>
                <a:cs typeface="SimSun"/>
              </a:rPr>
              <a:t>xloqiy bilimlar ijtimoiy xodimlarning kasbiy amaliyoti uchun asosiy ahamiyatga ega</a:t>
            </a:r>
            <a:r>
              <a:rPr lang="en-US" altLang="uz" sz="2400" b="1" i="0" dirty="0">
                <a:solidFill>
                  <a:srgbClr val="000000"/>
                </a:solidFill>
                <a:latin typeface="Times New Roman"/>
                <a:ea typeface="Calibri"/>
                <a:cs typeface="SimSun"/>
              </a:rPr>
              <a:t>.</a:t>
            </a:r>
            <a:r>
              <a:rPr lang="en-US" altLang="uz" sz="2400" b="1" i="0" dirty="0" err="1">
                <a:solidFill>
                  <a:srgbClr val="000000"/>
                </a:solidFill>
                <a:latin typeface="Times New Roman"/>
                <a:ea typeface="Calibri"/>
                <a:cs typeface="SimSun"/>
              </a:rPr>
              <a:t>Xodim</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o'z</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mijozlari</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bilan</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aloqa</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o'rnatadi</a:t>
            </a:r>
            <a:endParaRPr lang="uz-Cyrl-UZ" sz="2400" b="1" i="0" dirty="0">
              <a:solidFill>
                <a:srgbClr val="000000"/>
              </a:solidFill>
              <a:latin typeface="Times New Roman"/>
              <a:ea typeface="Calibri"/>
              <a:cs typeface="SimSun"/>
            </a:endParaRPr>
          </a:p>
        </p:txBody>
      </p:sp>
      <p:sp>
        <p:nvSpPr>
          <p:cNvPr id="1048704" name="TextBox 1048703"/>
          <p:cNvSpPr txBox="1"/>
          <p:nvPr/>
        </p:nvSpPr>
        <p:spPr>
          <a:xfrm flipH="1">
            <a:off x="249830" y="4250054"/>
            <a:ext cx="3385545" cy="2308324"/>
          </a:xfrm>
          <a:prstGeom prst="rect">
            <a:avLst/>
          </a:prstGeom>
          <a:solidFill>
            <a:srgbClr val="FFCC99"/>
          </a:solidFill>
        </p:spPr>
        <p:txBody>
          <a:bodyPr wrap="square" rtlCol="0">
            <a:spAutoFit/>
          </a:bodyPr>
          <a:lstStyle/>
          <a:p>
            <a:pPr algn="ctr"/>
            <a:r>
              <a:rPr lang="en-US" altLang="uz" sz="2400" b="1" i="0" dirty="0">
                <a:solidFill>
                  <a:srgbClr val="000000"/>
                </a:solidFill>
                <a:latin typeface="Times New Roman"/>
                <a:ea typeface="Calibri"/>
                <a:cs typeface="SimSun"/>
              </a:rPr>
              <a:t>I</a:t>
            </a:r>
            <a:r>
              <a:rPr lang="uz-Cyrl-UZ" sz="2400" b="1" i="0" dirty="0">
                <a:solidFill>
                  <a:srgbClr val="000000"/>
                </a:solidFill>
                <a:latin typeface="Times New Roman"/>
                <a:ea typeface="Calibri"/>
                <a:cs typeface="SimSun"/>
              </a:rPr>
              <a:t>nsonparvarlashtiruvchiya'ni insonni kundalik hayotdan ustunlikka olib chiqadi, unga hayotning asl ma'nosini ochib beradi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sp>
        <p:nvSpPr>
          <p:cNvPr id="1048705" name="Облачко с текстом: овальное 1048704"/>
          <p:cNvSpPr/>
          <p:nvPr/>
        </p:nvSpPr>
        <p:spPr>
          <a:xfrm>
            <a:off x="313363" y="392145"/>
            <a:ext cx="5915995" cy="5603063"/>
          </a:xfrm>
          <a:prstGeom prst="wedgeEllipseCallout">
            <a:avLst/>
          </a:prstGeom>
          <a:solidFill>
            <a:srgbClr val="FF9900"/>
          </a:solidFill>
          <a:ln w="25400">
            <a:solidFill>
              <a:srgbClr val="1C7D4E"/>
            </a:solidFill>
          </a:ln>
        </p:spPr>
        <p:txBody>
          <a:bodyPr anchor="ctr"/>
          <a:lstStyle/>
          <a:p>
            <a:pPr algn="ctr"/>
            <a:r>
              <a:rPr lang="uz-Cyrl-UZ" sz="3600" b="1" i="0">
                <a:solidFill>
                  <a:srgbClr val="000000"/>
                </a:solidFill>
                <a:effectLst/>
                <a:latin typeface="Times New Roman"/>
                <a:ea typeface="Calibri"/>
                <a:cs typeface="SimSun"/>
              </a:rPr>
              <a:t>Ijtimoiy ishning eng muhim tarkibiy qismi </a:t>
            </a:r>
            <a:r>
              <a:rPr lang="en-US" altLang="uz" sz="3600" b="1" i="0">
                <a:solidFill>
                  <a:srgbClr val="000000"/>
                </a:solidFill>
                <a:effectLst/>
                <a:latin typeface="Times New Roman"/>
                <a:ea typeface="Calibri"/>
                <a:cs typeface="SimSun"/>
              </a:rPr>
              <a:t>bu talab va istaklar tomonidan aks ettirilgan prinsiplardir:</a:t>
            </a:r>
            <a:endParaRPr lang="uz-RU-#Latn" sz="3600" b="1">
              <a:solidFill>
                <a:srgbClr val="000000"/>
              </a:solidFill>
              <a:effectLst/>
            </a:endParaRPr>
          </a:p>
        </p:txBody>
      </p:sp>
      <p:sp>
        <p:nvSpPr>
          <p:cNvPr id="1048706" name="Стрелка: вправо 1048705"/>
          <p:cNvSpPr/>
          <p:nvPr/>
        </p:nvSpPr>
        <p:spPr>
          <a:xfrm>
            <a:off x="6536298" y="2398356"/>
            <a:ext cx="5339672" cy="2115381"/>
          </a:xfrm>
          <a:prstGeom prst="rightArrow">
            <a:avLst/>
          </a:prstGeom>
          <a:solidFill>
            <a:srgbClr val="FFFFFF"/>
          </a:solidFill>
          <a:ln w="25400">
            <a:solidFill>
              <a:srgbClr val="3893E0"/>
            </a:solidFill>
          </a:ln>
        </p:spPr>
        <p:txBody>
          <a:bodyPr anchor="ctr"/>
          <a:lstStyle/>
          <a:p>
            <a:pPr algn="ctr"/>
            <a:r>
              <a:rPr lang="uz-Cyrl-UZ" sz="2000" b="1" i="0" dirty="0">
                <a:solidFill>
                  <a:srgbClr val="000080"/>
                </a:solidFill>
                <a:latin typeface="Times New Roman"/>
                <a:ea typeface="Calibri"/>
                <a:cs typeface="SimSun"/>
              </a:rPr>
              <a:t>mijozning subyektivligini tan olish</a:t>
            </a:r>
            <a:r>
              <a:rPr lang="en-US" sz="2000" b="1" i="0" dirty="0">
                <a:solidFill>
                  <a:srgbClr val="000080"/>
                </a:solidFill>
                <a:latin typeface="Times New Roman"/>
                <a:ea typeface="Calibri"/>
                <a:cs typeface="SimSun"/>
              </a:rPr>
              <a:t>,</a:t>
            </a:r>
            <a:r>
              <a:rPr lang="uz-Cyrl-UZ" sz="2000" b="1" i="0" dirty="0">
                <a:solidFill>
                  <a:srgbClr val="000080"/>
                </a:solidFill>
                <a:latin typeface="Times New Roman"/>
                <a:ea typeface="Calibri"/>
                <a:cs typeface="SimSun"/>
              </a:rPr>
              <a:t> sir saqlay bilish</a:t>
            </a:r>
            <a:r>
              <a:rPr lang="en-US" sz="2000" b="1" i="0" dirty="0">
                <a:solidFill>
                  <a:srgbClr val="000080"/>
                </a:solidFill>
                <a:latin typeface="Times New Roman"/>
                <a:ea typeface="Calibri"/>
                <a:cs typeface="SimSun"/>
              </a:rPr>
              <a:t>,</a:t>
            </a:r>
            <a:r>
              <a:rPr lang="uz-Cyrl-UZ" sz="2000" b="1" i="0" dirty="0">
                <a:solidFill>
                  <a:srgbClr val="000080"/>
                </a:solidFill>
                <a:latin typeface="Times New Roman"/>
                <a:ea typeface="Calibri"/>
                <a:cs typeface="SimSun"/>
              </a:rPr>
              <a:t> xayrixohlik</a:t>
            </a:r>
            <a:r>
              <a:rPr lang="en-US" sz="2000" b="1" dirty="0">
                <a:solidFill>
                  <a:srgbClr val="000080"/>
                </a:solidFill>
                <a:latin typeface="Times New Roman"/>
                <a:ea typeface="Calibri"/>
                <a:cs typeface="SimSun"/>
              </a:rPr>
              <a:t>, </a:t>
            </a:r>
            <a:r>
              <a:rPr lang="uz-Cyrl-UZ" sz="2000" b="1" i="0" dirty="0">
                <a:solidFill>
                  <a:srgbClr val="000080"/>
                </a:solidFill>
                <a:latin typeface="Times New Roman"/>
                <a:ea typeface="Calibri"/>
                <a:cs typeface="SimSun"/>
              </a:rPr>
              <a:t>beg'arazlik</a:t>
            </a:r>
            <a:r>
              <a:rPr lang="en-US" sz="2000" b="1" dirty="0">
                <a:solidFill>
                  <a:srgbClr val="000080"/>
                </a:solidFill>
                <a:latin typeface="Times New Roman"/>
                <a:ea typeface="Calibri"/>
                <a:cs typeface="SimSun"/>
              </a:rPr>
              <a:t>,</a:t>
            </a:r>
            <a:r>
              <a:rPr lang="uz-Cyrl-UZ" sz="2000" b="1" i="0" dirty="0">
                <a:solidFill>
                  <a:srgbClr val="000080"/>
                </a:solidFill>
                <a:latin typeface="Times New Roman"/>
                <a:ea typeface="Calibri"/>
                <a:cs typeface="SimSun"/>
              </a:rPr>
              <a:t> halollik </a:t>
            </a:r>
            <a:endParaRPr lang="uz-RU-#Latn" sz="2000" dirty="0"/>
          </a:p>
        </p:txBody>
      </p:sp>
      <p:sp>
        <p:nvSpPr>
          <p:cNvPr id="1048707" name="Стрелка: вправо 1048706"/>
          <p:cNvSpPr/>
          <p:nvPr/>
        </p:nvSpPr>
        <p:spPr>
          <a:xfrm>
            <a:off x="6441389" y="4686322"/>
            <a:ext cx="5157983" cy="2259541"/>
          </a:xfrm>
          <a:prstGeom prst="rightArrow">
            <a:avLst/>
          </a:prstGeom>
          <a:solidFill>
            <a:srgbClr val="FFFFFF"/>
          </a:solidFill>
          <a:ln w="25400">
            <a:solidFill>
              <a:srgbClr val="3893E0"/>
            </a:solidFill>
          </a:ln>
        </p:spPr>
        <p:txBody>
          <a:bodyPr anchor="ctr"/>
          <a:lstStyle/>
          <a:p>
            <a:pPr algn="ctr"/>
            <a:r>
              <a:rPr lang="uz-Cyrl-UZ" sz="2000" b="1" i="0" dirty="0">
                <a:solidFill>
                  <a:srgbClr val="000080"/>
                </a:solidFill>
                <a:effectLst/>
                <a:latin typeface="Times New Roman"/>
                <a:ea typeface="Calibri"/>
                <a:cs typeface="SimSun"/>
              </a:rPr>
              <a:t>mutaxassis harakatlarining mijoz va jamiyat uchun nomaqbul oqibatlari uchun shaxsiy javobgarligi</a:t>
            </a:r>
            <a:endParaRPr lang="uz-RU-#Latn" sz="2000" b="1" dirty="0">
              <a:effectLst/>
            </a:endParaRPr>
          </a:p>
        </p:txBody>
      </p:sp>
      <p:sp>
        <p:nvSpPr>
          <p:cNvPr id="1048708" name="Стрелка: вправо 1048707"/>
          <p:cNvSpPr/>
          <p:nvPr/>
        </p:nvSpPr>
        <p:spPr>
          <a:xfrm>
            <a:off x="6370019" y="0"/>
            <a:ext cx="5229351" cy="2313471"/>
          </a:xfrm>
          <a:prstGeom prst="rightArrow">
            <a:avLst/>
          </a:prstGeom>
          <a:solidFill>
            <a:srgbClr val="FFFFFF"/>
          </a:solidFill>
          <a:ln w="25400">
            <a:solidFill>
              <a:srgbClr val="99CCFF"/>
            </a:solidFill>
          </a:ln>
        </p:spPr>
        <p:txBody>
          <a:bodyPr anchor="ctr"/>
          <a:lstStyle/>
          <a:p>
            <a:pPr algn="ctr"/>
            <a:r>
              <a:rPr lang="uz-Cyrl-UZ" sz="2000" b="1" i="0" dirty="0">
                <a:solidFill>
                  <a:srgbClr val="000080"/>
                </a:solidFill>
                <a:latin typeface="Times New Roman"/>
                <a:ea typeface="Calibri"/>
                <a:cs typeface="SimSun"/>
              </a:rPr>
              <a:t>preventetsiya (ogohlantirish) o'z faoliyati doirasidagi vakolati</a:t>
            </a:r>
            <a:r>
              <a:rPr lang="en-US" sz="2000" b="1" i="0" dirty="0">
                <a:solidFill>
                  <a:srgbClr val="000080"/>
                </a:solidFill>
                <a:latin typeface="Times New Roman"/>
                <a:ea typeface="Calibri"/>
                <a:cs typeface="SimSun"/>
              </a:rPr>
              <a:t>,</a:t>
            </a:r>
            <a:r>
              <a:rPr lang="uz-Cyrl-UZ" sz="2000" b="1" i="0" dirty="0">
                <a:solidFill>
                  <a:srgbClr val="000080"/>
                </a:solidFill>
                <a:latin typeface="Times New Roman"/>
                <a:ea typeface="Calibri"/>
                <a:cs typeface="SimSun"/>
              </a:rPr>
              <a:t> mijozning oqilona talablarini qondirish</a:t>
            </a:r>
            <a:endParaRPr lang="uz-RU-#Latn"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1048709" name="六边形 7"/>
          <p:cNvSpPr/>
          <p:nvPr/>
        </p:nvSpPr>
        <p:spPr>
          <a:xfrm rot="5400000">
            <a:off x="4002881" y="4782343"/>
            <a:ext cx="1787525" cy="1541462"/>
          </a:xfrm>
          <a:prstGeom prst="hexagon">
            <a:avLst>
              <a:gd name="adj" fmla="val 25001"/>
              <a:gd name="vf" fmla="val 115470"/>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710" name="任意多边形 8"/>
          <p:cNvSpPr/>
          <p:nvPr/>
        </p:nvSpPr>
        <p:spPr>
          <a:xfrm rot="5400000">
            <a:off x="3717131" y="-392906"/>
            <a:ext cx="2360612" cy="3146425"/>
          </a:xfrm>
          <a:custGeom>
            <a:avLst/>
            <a:gdLst/>
            <a:ahLst/>
            <a:cxnLst/>
            <a:rect l="0" t="0" r="r" b="b"/>
            <a:pathLst>
              <a:path w="2361069" h="3147643">
                <a:moveTo>
                  <a:pt x="0" y="3147643"/>
                </a:moveTo>
                <a:lnTo>
                  <a:pt x="0" y="0"/>
                </a:lnTo>
                <a:lnTo>
                  <a:pt x="1574158" y="0"/>
                </a:lnTo>
                <a:lnTo>
                  <a:pt x="2361069" y="1573822"/>
                </a:lnTo>
                <a:lnTo>
                  <a:pt x="1574158" y="3147643"/>
                </a:lnTo>
              </a:path>
            </a:pathLst>
          </a:custGeom>
          <a:solidFill>
            <a:srgbClr val="D9D9D9"/>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711" name="六边形 9"/>
          <p:cNvSpPr/>
          <p:nvPr/>
        </p:nvSpPr>
        <p:spPr>
          <a:xfrm rot="5400000">
            <a:off x="1199356" y="1370806"/>
            <a:ext cx="1100137" cy="949325"/>
          </a:xfrm>
          <a:prstGeom prst="hexagon">
            <a:avLst>
              <a:gd name="adj" fmla="val 25001"/>
              <a:gd name="vf" fmla="val 115470"/>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712" name="任意多边形 10"/>
          <p:cNvSpPr/>
          <p:nvPr/>
        </p:nvSpPr>
        <p:spPr>
          <a:xfrm rot="5400000">
            <a:off x="-575469" y="3912394"/>
            <a:ext cx="1909762" cy="758825"/>
          </a:xfrm>
          <a:custGeom>
            <a:avLst/>
            <a:gdLst/>
            <a:ahLst/>
            <a:cxnLst/>
            <a:rect l="0" t="0" r="r" b="b"/>
            <a:pathLst>
              <a:path w="1909197" h="758978">
                <a:moveTo>
                  <a:pt x="0" y="758978"/>
                </a:moveTo>
                <a:lnTo>
                  <a:pt x="379489" y="0"/>
                </a:lnTo>
                <a:lnTo>
                  <a:pt x="1529708" y="0"/>
                </a:lnTo>
                <a:lnTo>
                  <a:pt x="1909197" y="758978"/>
                </a:lnTo>
              </a:path>
            </a:pathLst>
          </a:cu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713" name="任意多边形 11"/>
          <p:cNvSpPr/>
          <p:nvPr/>
        </p:nvSpPr>
        <p:spPr>
          <a:xfrm rot="5400000">
            <a:off x="-330200" y="3446462"/>
            <a:ext cx="790575" cy="130175"/>
          </a:xfrm>
          <a:custGeom>
            <a:avLst/>
            <a:gdLst/>
            <a:ahLst/>
            <a:cxnLst/>
            <a:rect l="0" t="0" r="r" b="b"/>
            <a:pathLst>
              <a:path w="790155" h="130000">
                <a:moveTo>
                  <a:pt x="0" y="130000"/>
                </a:moveTo>
                <a:lnTo>
                  <a:pt x="65000" y="0"/>
                </a:lnTo>
                <a:lnTo>
                  <a:pt x="725155" y="0"/>
                </a:lnTo>
                <a:lnTo>
                  <a:pt x="790155" y="130000"/>
                </a:lnTo>
              </a:path>
            </a:pathLst>
          </a:custGeom>
          <a:solidFill>
            <a:srgbClr val="595959">
              <a:alpha val="73999"/>
            </a:srgbClr>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714" name="六边形 12"/>
          <p:cNvSpPr/>
          <p:nvPr/>
        </p:nvSpPr>
        <p:spPr>
          <a:xfrm rot="5400000">
            <a:off x="4914900" y="2239962"/>
            <a:ext cx="1116012" cy="963612"/>
          </a:xfrm>
          <a:prstGeom prst="hexagon">
            <a:avLst>
              <a:gd name="adj" fmla="val 25002"/>
              <a:gd name="vf" fmla="val 115470"/>
            </a:avLst>
          </a:prstGeom>
          <a:solidFill>
            <a:srgbClr val="808080"/>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pic>
        <p:nvPicPr>
          <p:cNvPr id="2097161" name="图片 13"/>
          <p:cNvPicPr>
            <a:picLocks/>
          </p:cNvPicPr>
          <p:nvPr/>
        </p:nvPicPr>
        <p:blipFill>
          <a:blip r:embed="rId2"/>
          <a:srcRect/>
          <a:stretch>
            <a:fillRect/>
          </a:stretch>
        </p:blipFill>
        <p:spPr>
          <a:xfrm>
            <a:off x="1760537" y="1685925"/>
            <a:ext cx="3144837" cy="3651250"/>
          </a:xfrm>
          <a:prstGeom prst="rect">
            <a:avLst/>
          </a:prstGeom>
          <a:noFill/>
          <a:ln>
            <a:noFill/>
          </a:ln>
        </p:spPr>
      </p:pic>
      <p:sp>
        <p:nvSpPr>
          <p:cNvPr id="1048715" name="六边形 14"/>
          <p:cNvSpPr/>
          <p:nvPr/>
        </p:nvSpPr>
        <p:spPr>
          <a:xfrm rot="5400000">
            <a:off x="5451474" y="3278188"/>
            <a:ext cx="539750" cy="466725"/>
          </a:xfrm>
          <a:prstGeom prst="hexagon">
            <a:avLst>
              <a:gd name="adj" fmla="val 24997"/>
              <a:gd name="vf" fmla="val 115470"/>
            </a:avLst>
          </a:prstGeom>
          <a:solidFill>
            <a:srgbClr val="A6A6A6">
              <a:alpha val="73999"/>
            </a:srgbClr>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716" name="六边形 15"/>
          <p:cNvSpPr/>
          <p:nvPr/>
        </p:nvSpPr>
        <p:spPr>
          <a:xfrm rot="5400000">
            <a:off x="6077744" y="3258343"/>
            <a:ext cx="269875" cy="233362"/>
          </a:xfrm>
          <a:prstGeom prst="hexagon">
            <a:avLst>
              <a:gd name="adj" fmla="val 24997"/>
              <a:gd name="vf" fmla="val 115470"/>
            </a:avLst>
          </a:prstGeom>
          <a:solidFill>
            <a:srgbClr val="F8941C">
              <a:alpha val="73999"/>
            </a:srgbClr>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717" name="TextBox 1048716"/>
          <p:cNvSpPr txBox="1"/>
          <p:nvPr/>
        </p:nvSpPr>
        <p:spPr>
          <a:xfrm>
            <a:off x="6721896" y="117792"/>
            <a:ext cx="5323338" cy="6555641"/>
          </a:xfrm>
          <a:prstGeom prst="rect">
            <a:avLst/>
          </a:prstGeom>
        </p:spPr>
        <p:txBody>
          <a:bodyPr wrap="square" rtlCol="0">
            <a:spAutoFit/>
          </a:bodyPr>
          <a:lstStyle/>
          <a:p>
            <a:pPr algn="ctr"/>
            <a:r>
              <a:rPr lang="uz-Cyrl-UZ" sz="2800" b="1" i="0" dirty="0">
                <a:solidFill>
                  <a:srgbClr val="000000"/>
                </a:solidFill>
                <a:effectLst/>
                <a:latin typeface="Times New Roman"/>
                <a:ea typeface="Calibri"/>
                <a:cs typeface="SimSun"/>
              </a:rPr>
              <a:t> Ijtimoiy ish insonparvarlik va demokratik g'oyalardan kelib chiqqan va uning mohiyati tenglik, qadr-qimmat va barcha odamlarning </a:t>
            </a:r>
            <a:r>
              <a:rPr lang="en-US" altLang="uz" sz="2800" b="1" i="0" dirty="0" err="1">
                <a:solidFill>
                  <a:srgbClr val="000000"/>
                </a:solidFill>
                <a:effectLst/>
                <a:latin typeface="Times New Roman"/>
                <a:ea typeface="Calibri"/>
                <a:cs typeface="SimSun"/>
              </a:rPr>
              <a:t>farovonligini</a:t>
            </a:r>
            <a:r>
              <a:rPr lang="en-US" altLang="uz" sz="2800" b="1" i="0" dirty="0">
                <a:solidFill>
                  <a:srgbClr val="000000"/>
                </a:solidFill>
                <a:effectLst/>
                <a:latin typeface="Times New Roman"/>
                <a:ea typeface="Calibri"/>
                <a:cs typeface="SimSun"/>
              </a:rPr>
              <a:t> </a:t>
            </a:r>
            <a:r>
              <a:rPr lang="en-US" altLang="uz" sz="2800" b="1" i="0" dirty="0" err="1">
                <a:solidFill>
                  <a:srgbClr val="000000"/>
                </a:solidFill>
                <a:effectLst/>
                <a:latin typeface="Times New Roman"/>
                <a:ea typeface="Calibri"/>
                <a:cs typeface="SimSun"/>
              </a:rPr>
              <a:t>ta'minlash</a:t>
            </a:r>
            <a:r>
              <a:rPr lang="en-US" altLang="uz" sz="2800" b="1" i="0" dirty="0">
                <a:solidFill>
                  <a:srgbClr val="000000"/>
                </a:solidFill>
                <a:effectLst/>
                <a:latin typeface="Times New Roman"/>
                <a:ea typeface="Calibri"/>
                <a:cs typeface="SimSun"/>
              </a:rPr>
              <a:t>.</a:t>
            </a:r>
            <a:r>
              <a:rPr lang="uz-Cyrl-UZ" sz="2800" b="1" i="0" dirty="0">
                <a:solidFill>
                  <a:srgbClr val="000000"/>
                </a:solidFill>
                <a:effectLst/>
                <a:latin typeface="Times New Roman"/>
                <a:ea typeface="Calibri"/>
                <a:cs typeface="SimSun"/>
              </a:rPr>
              <a:t> Imkoniyati cheklangan va</a:t>
            </a:r>
            <a:r>
              <a:rPr lang="en-US" altLang="uz" sz="2800" b="1" i="0" dirty="0">
                <a:solidFill>
                  <a:srgbClr val="000000"/>
                </a:solidFill>
                <a:effectLst/>
                <a:latin typeface="Times New Roman"/>
                <a:ea typeface="Calibri"/>
                <a:cs typeface="SimSun"/>
              </a:rPr>
              <a:t> </a:t>
            </a:r>
            <a:r>
              <a:rPr lang="en-US" altLang="uz" sz="2800" b="1" i="0" dirty="0" err="1">
                <a:solidFill>
                  <a:srgbClr val="000000"/>
                </a:solidFill>
                <a:effectLst/>
                <a:latin typeface="Times New Roman"/>
                <a:ea typeface="Calibri"/>
                <a:cs typeface="SimSun"/>
              </a:rPr>
              <a:t>ijtimoiy</a:t>
            </a:r>
            <a:r>
              <a:rPr lang="uz-Cyrl-UZ" sz="2800" b="1" i="0" dirty="0">
                <a:solidFill>
                  <a:srgbClr val="000000"/>
                </a:solidFill>
                <a:effectLst/>
                <a:latin typeface="Times New Roman"/>
                <a:ea typeface="Calibri"/>
                <a:cs typeface="SimSun"/>
              </a:rPr>
              <a:t> himoyaga muhtojlarga yordam koʻrsatish ramzi sifatida mazkur kasb ijtimoiy integratsiyani qo`llab- quvvatlash maqsadida qashshoqlikka qarshi kurashish hamda ijtimoiy muhofazaga muhtoj va tahqirlangan odamlar </a:t>
            </a:r>
            <a:r>
              <a:rPr lang="en-US" altLang="uz" sz="2800" b="1" i="0" dirty="0" err="1">
                <a:solidFill>
                  <a:srgbClr val="000000"/>
                </a:solidFill>
                <a:effectLst/>
                <a:latin typeface="Times New Roman"/>
                <a:ea typeface="Calibri"/>
                <a:cs typeface="SimSun"/>
              </a:rPr>
              <a:t>bilan</a:t>
            </a:r>
            <a:r>
              <a:rPr lang="en-US" altLang="uz" sz="2800" b="1" i="0" dirty="0">
                <a:solidFill>
                  <a:srgbClr val="000000"/>
                </a:solidFill>
                <a:effectLst/>
                <a:latin typeface="Times New Roman"/>
                <a:ea typeface="Calibri"/>
                <a:cs typeface="SimSun"/>
              </a:rPr>
              <a:t> </a:t>
            </a:r>
            <a:r>
              <a:rPr lang="en-US" altLang="uz" sz="2800" b="1" i="0" dirty="0" err="1">
                <a:solidFill>
                  <a:srgbClr val="000000"/>
                </a:solidFill>
                <a:effectLst/>
                <a:latin typeface="Times New Roman"/>
                <a:ea typeface="Calibri"/>
                <a:cs typeface="SimSun"/>
              </a:rPr>
              <a:t>ishlashga</a:t>
            </a:r>
            <a:r>
              <a:rPr lang="en-US" altLang="uz" sz="2800" b="1" i="0" dirty="0">
                <a:solidFill>
                  <a:srgbClr val="000000"/>
                </a:solidFill>
                <a:effectLst/>
                <a:latin typeface="Times New Roman"/>
                <a:ea typeface="Calibri"/>
                <a:cs typeface="SimSun"/>
              </a:rPr>
              <a:t> </a:t>
            </a:r>
            <a:r>
              <a:rPr lang="en-US" altLang="uz" sz="2800" b="1" i="0" dirty="0" err="1">
                <a:solidFill>
                  <a:srgbClr val="000000"/>
                </a:solidFill>
                <a:effectLst/>
                <a:latin typeface="Times New Roman"/>
                <a:ea typeface="Calibri"/>
                <a:cs typeface="SimSun"/>
              </a:rPr>
              <a:t>intiladi</a:t>
            </a:r>
            <a:endParaRPr lang="uz-Cyrl-UZ" sz="2800" b="1" i="0" dirty="0">
              <a:solidFill>
                <a:srgbClr val="000000"/>
              </a:solidFill>
              <a:effectLst/>
              <a:latin typeface="Times New Roman"/>
              <a:ea typeface="Calibri"/>
              <a:cs typeface="SimSun"/>
            </a:endParaRPr>
          </a:p>
        </p:txBody>
      </p:sp>
      <p:sp>
        <p:nvSpPr>
          <p:cNvPr id="1048718" name="TextBox 1048717"/>
          <p:cNvSpPr txBox="1"/>
          <p:nvPr/>
        </p:nvSpPr>
        <p:spPr>
          <a:xfrm>
            <a:off x="146766" y="250665"/>
            <a:ext cx="5574582" cy="1384995"/>
          </a:xfrm>
          <a:prstGeom prst="rect">
            <a:avLst/>
          </a:prstGeom>
        </p:spPr>
        <p:txBody>
          <a:bodyPr wrap="square" rtlCol="0">
            <a:spAutoFit/>
          </a:bodyPr>
          <a:lstStyle/>
          <a:p>
            <a:pPr algn="ctr"/>
            <a:r>
              <a:rPr lang="uz-RU-#Latn" sz="2800" b="0" dirty="0">
                <a:solidFill>
                  <a:srgbClr val="002060"/>
                </a:solidFill>
                <a:effectLst>
                  <a:outerShdw blurRad="38100" dist="38100" dir="2700000" algn="br" rotWithShape="0">
                    <a:srgbClr val="000000"/>
                  </a:outerShdw>
                </a:effectLst>
              </a:rPr>
              <a:t>2</a:t>
            </a:r>
            <a:r>
              <a:rPr lang="en-US" sz="2800" b="0" dirty="0">
                <a:solidFill>
                  <a:srgbClr val="002060"/>
                </a:solidFill>
                <a:effectLst>
                  <a:outerShdw blurRad="38100" dist="38100" dir="2700000" algn="br" rotWithShape="0">
                    <a:srgbClr val="000000"/>
                  </a:outerShdw>
                </a:effectLst>
              </a:rPr>
              <a:t>.</a:t>
            </a:r>
            <a:r>
              <a:rPr lang="uz-RU-#Latn" sz="2800" b="0" dirty="0">
                <a:solidFill>
                  <a:srgbClr val="002060"/>
                </a:solidFill>
                <a:effectLst>
                  <a:outerShdw blurRad="38100" dist="38100" dir="2700000" algn="br" rotWithShape="0">
                    <a:srgbClr val="000000"/>
                  </a:outerShdw>
                </a:effectLst>
              </a:rPr>
              <a:t> Ijtimoiy xodim kasbiy axloqining asosiy tushunchalari va prinsiplari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1048723" name="Лента: изогнутая и наклоненная вверх 1048722"/>
          <p:cNvSpPr/>
          <p:nvPr/>
        </p:nvSpPr>
        <p:spPr>
          <a:xfrm>
            <a:off x="1760631" y="0"/>
            <a:ext cx="8911577" cy="2871122"/>
          </a:xfrm>
          <a:prstGeom prst="ellipseRibbon2">
            <a:avLst/>
          </a:prstGeom>
          <a:solidFill>
            <a:srgbClr val="C0C0C0"/>
          </a:solidFill>
          <a:ln w="25400">
            <a:solidFill>
              <a:srgbClr val="666666"/>
            </a:solidFill>
          </a:ln>
        </p:spPr>
        <p:txBody>
          <a:bodyPr anchor="ctr"/>
          <a:lstStyle/>
          <a:p>
            <a:pPr algn="ctr"/>
            <a:r>
              <a:rPr lang="en-US" altLang="uz" sz="2000" b="1" dirty="0" err="1">
                <a:solidFill>
                  <a:srgbClr val="330066"/>
                </a:solidFill>
              </a:rPr>
              <a:t>Me'yor</a:t>
            </a:r>
            <a:r>
              <a:rPr lang="en-US" altLang="uz" sz="2000" b="1" dirty="0">
                <a:solidFill>
                  <a:srgbClr val="330066"/>
                </a:solidFill>
              </a:rPr>
              <a:t> -</a:t>
            </a:r>
            <a:r>
              <a:rPr lang="en-US" altLang="uz" sz="2000" b="1" dirty="0" err="1">
                <a:solidFill>
                  <a:srgbClr val="330066"/>
                </a:solidFill>
              </a:rPr>
              <a:t>bu</a:t>
            </a:r>
            <a:r>
              <a:rPr lang="en-US" altLang="uz" sz="2000" b="1" dirty="0">
                <a:solidFill>
                  <a:srgbClr val="330066"/>
                </a:solidFill>
              </a:rPr>
              <a:t> </a:t>
            </a:r>
            <a:r>
              <a:rPr lang="en-US" altLang="uz" sz="2000" b="1" dirty="0" err="1">
                <a:solidFill>
                  <a:srgbClr val="330066"/>
                </a:solidFill>
              </a:rPr>
              <a:t>yuqori</a:t>
            </a:r>
            <a:r>
              <a:rPr lang="en-US" altLang="uz" sz="2000" b="1" dirty="0">
                <a:solidFill>
                  <a:srgbClr val="330066"/>
                </a:solidFill>
              </a:rPr>
              <a:t> </a:t>
            </a:r>
            <a:r>
              <a:rPr lang="en-US" altLang="uz" sz="2000" b="1" dirty="0" err="1">
                <a:solidFill>
                  <a:srgbClr val="330066"/>
                </a:solidFill>
              </a:rPr>
              <a:t>kasbiy</a:t>
            </a:r>
            <a:r>
              <a:rPr lang="en-US" altLang="uz" sz="2000" b="1" dirty="0">
                <a:solidFill>
                  <a:srgbClr val="330066"/>
                </a:solidFill>
              </a:rPr>
              <a:t> </a:t>
            </a:r>
            <a:r>
              <a:rPr lang="en-US" altLang="uz" sz="2000" b="1" dirty="0" err="1">
                <a:solidFill>
                  <a:srgbClr val="330066"/>
                </a:solidFill>
              </a:rPr>
              <a:t>mahorat</a:t>
            </a:r>
            <a:r>
              <a:rPr lang="en-US" altLang="uz" sz="2000" b="1" dirty="0">
                <a:solidFill>
                  <a:srgbClr val="330066"/>
                </a:solidFill>
              </a:rPr>
              <a:t> </a:t>
            </a:r>
            <a:r>
              <a:rPr lang="en-US" altLang="uz" sz="2000" b="1" dirty="0" err="1">
                <a:solidFill>
                  <a:srgbClr val="330066"/>
                </a:solidFill>
              </a:rPr>
              <a:t>asosidir.Professional</a:t>
            </a:r>
            <a:r>
              <a:rPr lang="en-US" altLang="uz" sz="2000" b="1" dirty="0">
                <a:solidFill>
                  <a:srgbClr val="330066"/>
                </a:solidFill>
              </a:rPr>
              <a:t> </a:t>
            </a:r>
            <a:r>
              <a:rPr lang="en-US" altLang="uz" sz="2000" b="1" dirty="0" err="1">
                <a:solidFill>
                  <a:srgbClr val="330066"/>
                </a:solidFill>
              </a:rPr>
              <a:t>ma'naviy</a:t>
            </a:r>
            <a:r>
              <a:rPr lang="en-US" altLang="uz" sz="2000" b="1" dirty="0">
                <a:solidFill>
                  <a:srgbClr val="330066"/>
                </a:solidFill>
              </a:rPr>
              <a:t> </a:t>
            </a:r>
            <a:r>
              <a:rPr lang="en-US" altLang="uz" sz="2000" b="1" dirty="0" err="1">
                <a:solidFill>
                  <a:srgbClr val="330066"/>
                </a:solidFill>
              </a:rPr>
              <a:t>me'yorlar</a:t>
            </a:r>
            <a:r>
              <a:rPr lang="en-US" altLang="uz" sz="2000" b="1" dirty="0">
                <a:solidFill>
                  <a:srgbClr val="330066"/>
                </a:solidFill>
              </a:rPr>
              <a:t> -</a:t>
            </a:r>
            <a:r>
              <a:rPr lang="en-US" altLang="uz" sz="2000" b="1" dirty="0" err="1">
                <a:solidFill>
                  <a:srgbClr val="330066"/>
                </a:solidFill>
              </a:rPr>
              <a:t>bu</a:t>
            </a:r>
            <a:r>
              <a:rPr lang="en-US" altLang="uz" sz="2000" b="1" dirty="0">
                <a:solidFill>
                  <a:srgbClr val="330066"/>
                </a:solidFill>
              </a:rPr>
              <a:t> </a:t>
            </a:r>
            <a:r>
              <a:rPr lang="en-US" altLang="uz" sz="2000" b="1" dirty="0" err="1">
                <a:solidFill>
                  <a:srgbClr val="330066"/>
                </a:solidFill>
              </a:rPr>
              <a:t>boshqaruvchi</a:t>
            </a:r>
            <a:r>
              <a:rPr lang="en-US" altLang="uz" sz="2000" b="1" dirty="0">
                <a:solidFill>
                  <a:srgbClr val="330066"/>
                </a:solidFill>
              </a:rPr>
              <a:t> </a:t>
            </a:r>
            <a:r>
              <a:rPr lang="en-US" altLang="uz" sz="2000" b="1" dirty="0" err="1">
                <a:solidFill>
                  <a:srgbClr val="330066"/>
                </a:solidFill>
              </a:rPr>
              <a:t>ibtidolar</a:t>
            </a:r>
            <a:r>
              <a:rPr lang="en-US" altLang="uz" sz="2000" b="1" dirty="0">
                <a:solidFill>
                  <a:srgbClr val="330066"/>
                </a:solidFill>
              </a:rPr>
              <a:t> </a:t>
            </a:r>
            <a:r>
              <a:rPr lang="en-US" altLang="uz" sz="2000" b="1" dirty="0" err="1">
                <a:solidFill>
                  <a:srgbClr val="330066"/>
                </a:solidFill>
              </a:rPr>
              <a:t>qoidalar,namunalar</a:t>
            </a:r>
            <a:r>
              <a:rPr lang="en-US" altLang="uz" sz="2000" b="1" dirty="0">
                <a:solidFill>
                  <a:srgbClr val="330066"/>
                </a:solidFill>
              </a:rPr>
              <a:t> </a:t>
            </a:r>
            <a:r>
              <a:rPr lang="en-US" altLang="uz" sz="2000" b="1" dirty="0" err="1">
                <a:solidFill>
                  <a:srgbClr val="330066"/>
                </a:solidFill>
              </a:rPr>
              <a:t>bilan</a:t>
            </a:r>
            <a:r>
              <a:rPr lang="en-US" altLang="uz" sz="2000" b="1" dirty="0">
                <a:solidFill>
                  <a:srgbClr val="330066"/>
                </a:solidFill>
              </a:rPr>
              <a:t> </a:t>
            </a:r>
            <a:r>
              <a:rPr lang="en-US" altLang="uz" sz="2000" b="1" dirty="0" err="1">
                <a:solidFill>
                  <a:srgbClr val="330066"/>
                </a:solidFill>
              </a:rPr>
              <a:t>shaxsning</a:t>
            </a:r>
            <a:r>
              <a:rPr lang="en-US" altLang="uz" sz="2000" b="1" dirty="0">
                <a:solidFill>
                  <a:srgbClr val="330066"/>
                </a:solidFill>
              </a:rPr>
              <a:t> </a:t>
            </a:r>
            <a:r>
              <a:rPr lang="en-US" altLang="uz" sz="2000" b="1" dirty="0" err="1">
                <a:solidFill>
                  <a:srgbClr val="330066"/>
                </a:solidFill>
              </a:rPr>
              <a:t>o'z</a:t>
            </a:r>
            <a:r>
              <a:rPr lang="en-US" altLang="uz" sz="2000" b="1" dirty="0">
                <a:solidFill>
                  <a:srgbClr val="330066"/>
                </a:solidFill>
              </a:rPr>
              <a:t> </a:t>
            </a:r>
            <a:r>
              <a:rPr lang="en-US" altLang="uz" sz="2000" b="1" dirty="0" err="1">
                <a:solidFill>
                  <a:srgbClr val="330066"/>
                </a:solidFill>
              </a:rPr>
              <a:t>ideallari</a:t>
            </a:r>
            <a:r>
              <a:rPr lang="en-US" altLang="uz" sz="2000" b="1" dirty="0">
                <a:solidFill>
                  <a:srgbClr val="330066"/>
                </a:solidFill>
              </a:rPr>
              <a:t> </a:t>
            </a:r>
            <a:r>
              <a:rPr lang="en-US" altLang="uz" sz="2000" b="1" dirty="0" err="1">
                <a:solidFill>
                  <a:srgbClr val="330066"/>
                </a:solidFill>
              </a:rPr>
              <a:t>asosida</a:t>
            </a:r>
            <a:r>
              <a:rPr lang="en-US" altLang="uz" sz="2000" b="1" dirty="0">
                <a:solidFill>
                  <a:srgbClr val="330066"/>
                </a:solidFill>
              </a:rPr>
              <a:t> individual </a:t>
            </a:r>
            <a:r>
              <a:rPr lang="en-US" altLang="uz" sz="2000" b="1" dirty="0" err="1">
                <a:solidFill>
                  <a:srgbClr val="330066"/>
                </a:solidFill>
              </a:rPr>
              <a:t>tartibga</a:t>
            </a:r>
            <a:r>
              <a:rPr lang="en-US" altLang="uz" sz="2000" b="1" dirty="0">
                <a:solidFill>
                  <a:srgbClr val="330066"/>
                </a:solidFill>
              </a:rPr>
              <a:t> </a:t>
            </a:r>
            <a:r>
              <a:rPr lang="en-US" altLang="uz" sz="2000" b="1" dirty="0" err="1">
                <a:solidFill>
                  <a:srgbClr val="330066"/>
                </a:solidFill>
              </a:rPr>
              <a:t>solishdir</a:t>
            </a:r>
            <a:endParaRPr lang="uz-RU-#Latn" sz="2000" b="1" dirty="0">
              <a:solidFill>
                <a:srgbClr val="330066"/>
              </a:solidFill>
            </a:endParaRPr>
          </a:p>
        </p:txBody>
      </p:sp>
      <p:sp>
        <p:nvSpPr>
          <p:cNvPr id="1048724" name="Стрелка: пятиугольник 1048723"/>
          <p:cNvSpPr/>
          <p:nvPr/>
        </p:nvSpPr>
        <p:spPr>
          <a:xfrm>
            <a:off x="314561" y="3069376"/>
            <a:ext cx="10753328" cy="1070152"/>
          </a:xfrm>
          <a:prstGeom prst="homePlate">
            <a:avLst/>
          </a:prstGeom>
          <a:solidFill>
            <a:srgbClr val="C0C0C0"/>
          </a:solidFill>
          <a:ln w="25400">
            <a:solidFill>
              <a:srgbClr val="666666"/>
            </a:solidFill>
          </a:ln>
        </p:spPr>
        <p:txBody>
          <a:bodyPr anchor="ctr"/>
          <a:lstStyle/>
          <a:p>
            <a:pPr algn="ctr"/>
            <a:r>
              <a:rPr lang="en-US" altLang="uz" sz="2800" dirty="0" err="1">
                <a:solidFill>
                  <a:srgbClr val="330066"/>
                </a:solidFill>
              </a:rPr>
              <a:t>E'tiborlilik</a:t>
            </a:r>
            <a:r>
              <a:rPr lang="en-US" altLang="uz" sz="2800" dirty="0">
                <a:solidFill>
                  <a:srgbClr val="330066"/>
                </a:solidFill>
              </a:rPr>
              <a:t>, </a:t>
            </a:r>
            <a:r>
              <a:rPr lang="en-US" altLang="uz" sz="2800" dirty="0" err="1">
                <a:solidFill>
                  <a:srgbClr val="330066"/>
                </a:solidFill>
              </a:rPr>
              <a:t>xushmuomalalik</a:t>
            </a:r>
            <a:r>
              <a:rPr lang="en-US" altLang="uz" sz="2800" dirty="0">
                <a:solidFill>
                  <a:srgbClr val="330066"/>
                </a:solidFill>
              </a:rPr>
              <a:t>, </a:t>
            </a:r>
            <a:r>
              <a:rPr lang="en-US" altLang="uz" sz="2800" dirty="0" err="1">
                <a:solidFill>
                  <a:srgbClr val="330066"/>
                </a:solidFill>
              </a:rPr>
              <a:t>vazminlik</a:t>
            </a:r>
            <a:r>
              <a:rPr lang="en-US" altLang="uz" sz="2800" dirty="0">
                <a:solidFill>
                  <a:srgbClr val="330066"/>
                </a:solidFill>
              </a:rPr>
              <a:t>, </a:t>
            </a:r>
            <a:r>
              <a:rPr lang="en-US" altLang="uz" sz="2800" dirty="0" err="1">
                <a:solidFill>
                  <a:srgbClr val="330066"/>
                </a:solidFill>
              </a:rPr>
              <a:t>matonat</a:t>
            </a:r>
            <a:r>
              <a:rPr lang="en-US" altLang="uz" sz="2800" dirty="0">
                <a:solidFill>
                  <a:srgbClr val="330066"/>
                </a:solidFill>
              </a:rPr>
              <a:t>, </a:t>
            </a:r>
            <a:r>
              <a:rPr lang="en-US" altLang="uz" sz="2800" dirty="0" err="1">
                <a:solidFill>
                  <a:srgbClr val="330066"/>
                </a:solidFill>
              </a:rPr>
              <a:t>o'zini</a:t>
            </a:r>
            <a:r>
              <a:rPr lang="en-US" altLang="uz" sz="2800" dirty="0">
                <a:solidFill>
                  <a:srgbClr val="330066"/>
                </a:solidFill>
              </a:rPr>
              <a:t> </a:t>
            </a:r>
            <a:r>
              <a:rPr lang="en-US" altLang="uz" sz="2800" dirty="0" err="1">
                <a:solidFill>
                  <a:srgbClr val="330066"/>
                </a:solidFill>
              </a:rPr>
              <a:t>tuta</a:t>
            </a:r>
            <a:r>
              <a:rPr lang="en-US" altLang="uz" sz="2800" dirty="0">
                <a:solidFill>
                  <a:srgbClr val="330066"/>
                </a:solidFill>
              </a:rPr>
              <a:t> </a:t>
            </a:r>
            <a:r>
              <a:rPr lang="en-US" altLang="uz" sz="2800" dirty="0" err="1">
                <a:solidFill>
                  <a:srgbClr val="330066"/>
                </a:solidFill>
              </a:rPr>
              <a:t>bilish</a:t>
            </a:r>
            <a:r>
              <a:rPr lang="en-US" altLang="uz" sz="2800" dirty="0">
                <a:solidFill>
                  <a:srgbClr val="330066"/>
                </a:solidFill>
              </a:rPr>
              <a:t>, </a:t>
            </a:r>
            <a:r>
              <a:rPr lang="en-US" altLang="uz" sz="2800" dirty="0" err="1">
                <a:solidFill>
                  <a:srgbClr val="330066"/>
                </a:solidFill>
              </a:rPr>
              <a:t>samimiylik</a:t>
            </a:r>
            <a:endParaRPr lang="uz-RU-#Latn" sz="2800" dirty="0">
              <a:solidFill>
                <a:srgbClr val="330066"/>
              </a:solidFill>
            </a:endParaRPr>
          </a:p>
        </p:txBody>
      </p:sp>
      <p:sp>
        <p:nvSpPr>
          <p:cNvPr id="1048725" name="Стрелка: пятиугольник 1048724"/>
          <p:cNvSpPr/>
          <p:nvPr/>
        </p:nvSpPr>
        <p:spPr>
          <a:xfrm>
            <a:off x="314561" y="4406050"/>
            <a:ext cx="10466474" cy="964851"/>
          </a:xfrm>
          <a:prstGeom prst="homePlate">
            <a:avLst/>
          </a:prstGeom>
          <a:solidFill>
            <a:srgbClr val="C0C0C0"/>
          </a:solidFill>
          <a:ln w="25400">
            <a:solidFill>
              <a:srgbClr val="666666"/>
            </a:solidFill>
          </a:ln>
        </p:spPr>
        <p:txBody>
          <a:bodyPr anchor="ctr"/>
          <a:lstStyle/>
          <a:p>
            <a:pPr algn="ctr"/>
            <a:r>
              <a:rPr lang="en-US" altLang="uz" sz="2400" dirty="0" err="1">
                <a:solidFill>
                  <a:srgbClr val="330066"/>
                </a:solidFill>
              </a:rPr>
              <a:t>Odoblilik</a:t>
            </a:r>
            <a:r>
              <a:rPr lang="en-US" altLang="uz" sz="2400" dirty="0">
                <a:solidFill>
                  <a:srgbClr val="330066"/>
                </a:solidFill>
              </a:rPr>
              <a:t>, </a:t>
            </a:r>
            <a:r>
              <a:rPr lang="en-US" altLang="uz" sz="2400" dirty="0" err="1">
                <a:solidFill>
                  <a:srgbClr val="330066"/>
                </a:solidFill>
              </a:rPr>
              <a:t>o'ziga</a:t>
            </a:r>
            <a:r>
              <a:rPr lang="en-US" altLang="uz" sz="2400" dirty="0">
                <a:solidFill>
                  <a:srgbClr val="330066"/>
                </a:solidFill>
              </a:rPr>
              <a:t> </a:t>
            </a:r>
            <a:r>
              <a:rPr lang="en-US" altLang="uz" sz="2400" dirty="0" err="1">
                <a:solidFill>
                  <a:srgbClr val="330066"/>
                </a:solidFill>
              </a:rPr>
              <a:t>nisbatan</a:t>
            </a:r>
            <a:r>
              <a:rPr lang="en-US" altLang="uz" sz="2400" dirty="0">
                <a:solidFill>
                  <a:srgbClr val="330066"/>
                </a:solidFill>
              </a:rPr>
              <a:t> </a:t>
            </a:r>
            <a:r>
              <a:rPr lang="en-US" altLang="uz" sz="2400" dirty="0" err="1">
                <a:solidFill>
                  <a:srgbClr val="330066"/>
                </a:solidFill>
              </a:rPr>
              <a:t>tanqidiy</a:t>
            </a:r>
            <a:r>
              <a:rPr lang="en-US" altLang="uz" sz="2400" dirty="0">
                <a:solidFill>
                  <a:srgbClr val="330066"/>
                </a:solidFill>
              </a:rPr>
              <a:t> </a:t>
            </a:r>
            <a:r>
              <a:rPr lang="en-US" altLang="uz" sz="2400" dirty="0" err="1">
                <a:solidFill>
                  <a:srgbClr val="330066"/>
                </a:solidFill>
              </a:rPr>
              <a:t>munosabatda</a:t>
            </a:r>
            <a:r>
              <a:rPr lang="en-US" altLang="uz" sz="2400" dirty="0">
                <a:solidFill>
                  <a:srgbClr val="330066"/>
                </a:solidFill>
              </a:rPr>
              <a:t> </a:t>
            </a:r>
            <a:r>
              <a:rPr lang="en-US" altLang="uz" sz="2400" dirty="0" err="1">
                <a:solidFill>
                  <a:srgbClr val="330066"/>
                </a:solidFill>
              </a:rPr>
              <a:t>bo'lish</a:t>
            </a:r>
            <a:r>
              <a:rPr lang="en-US" altLang="uz" sz="2400" dirty="0">
                <a:solidFill>
                  <a:srgbClr val="330066"/>
                </a:solidFill>
              </a:rPr>
              <a:t>, </a:t>
            </a:r>
            <a:r>
              <a:rPr lang="en-US" altLang="uz" sz="2400" dirty="0" err="1">
                <a:solidFill>
                  <a:srgbClr val="330066"/>
                </a:solidFill>
              </a:rPr>
              <a:t>injiq</a:t>
            </a:r>
            <a:r>
              <a:rPr lang="en-US" altLang="uz" sz="2400" dirty="0">
                <a:solidFill>
                  <a:srgbClr val="330066"/>
                </a:solidFill>
              </a:rPr>
              <a:t> </a:t>
            </a:r>
            <a:r>
              <a:rPr lang="en-US" altLang="uz" sz="2400" dirty="0" err="1">
                <a:solidFill>
                  <a:srgbClr val="330066"/>
                </a:solidFill>
              </a:rPr>
              <a:t>mijozga</a:t>
            </a:r>
            <a:r>
              <a:rPr lang="en-US" altLang="uz" sz="2400" dirty="0">
                <a:solidFill>
                  <a:srgbClr val="330066"/>
                </a:solidFill>
              </a:rPr>
              <a:t> </a:t>
            </a:r>
            <a:r>
              <a:rPr lang="en-US" altLang="uz" sz="2400" dirty="0" err="1">
                <a:solidFill>
                  <a:srgbClr val="330066"/>
                </a:solidFill>
              </a:rPr>
              <a:t>xizmat</a:t>
            </a:r>
            <a:r>
              <a:rPr lang="en-US" altLang="uz" sz="2400" dirty="0">
                <a:solidFill>
                  <a:srgbClr val="330066"/>
                </a:solidFill>
              </a:rPr>
              <a:t> </a:t>
            </a:r>
            <a:r>
              <a:rPr lang="en-US" altLang="uz" sz="2400" dirty="0" err="1">
                <a:solidFill>
                  <a:srgbClr val="330066"/>
                </a:solidFill>
              </a:rPr>
              <a:t>ko'rsatgandan</a:t>
            </a:r>
            <a:r>
              <a:rPr lang="en-US" altLang="uz" sz="2400" dirty="0">
                <a:solidFill>
                  <a:srgbClr val="330066"/>
                </a:solidFill>
              </a:rPr>
              <a:t> </a:t>
            </a:r>
            <a:r>
              <a:rPr lang="en-US" altLang="uz" sz="2400" dirty="0" err="1">
                <a:solidFill>
                  <a:srgbClr val="330066"/>
                </a:solidFill>
              </a:rPr>
              <a:t>so'ng</a:t>
            </a:r>
            <a:r>
              <a:rPr lang="en-US" altLang="uz" sz="2400" dirty="0">
                <a:solidFill>
                  <a:srgbClr val="330066"/>
                </a:solidFill>
              </a:rPr>
              <a:t> </a:t>
            </a:r>
            <a:r>
              <a:rPr lang="en-US" altLang="uz" sz="2400" dirty="0" err="1">
                <a:solidFill>
                  <a:srgbClr val="330066"/>
                </a:solidFill>
              </a:rPr>
              <a:t>yoki</a:t>
            </a:r>
            <a:r>
              <a:rPr lang="en-US" altLang="uz" sz="2400" dirty="0">
                <a:solidFill>
                  <a:srgbClr val="330066"/>
                </a:solidFill>
              </a:rPr>
              <a:t> </a:t>
            </a:r>
            <a:r>
              <a:rPr lang="en-US" altLang="uz" sz="2400" dirty="0" err="1">
                <a:solidFill>
                  <a:srgbClr val="330066"/>
                </a:solidFill>
              </a:rPr>
              <a:t>og'ir</a:t>
            </a:r>
            <a:r>
              <a:rPr lang="en-US" altLang="uz" sz="2400" dirty="0">
                <a:solidFill>
                  <a:srgbClr val="330066"/>
                </a:solidFill>
              </a:rPr>
              <a:t> </a:t>
            </a:r>
            <a:r>
              <a:rPr lang="en-US" altLang="uz" sz="2400" dirty="0" err="1">
                <a:solidFill>
                  <a:srgbClr val="330066"/>
                </a:solidFill>
              </a:rPr>
              <a:t>navbatchilikdan</a:t>
            </a:r>
            <a:r>
              <a:rPr lang="en-US" altLang="uz" sz="2400" dirty="0">
                <a:solidFill>
                  <a:srgbClr val="330066"/>
                </a:solidFill>
              </a:rPr>
              <a:t> </a:t>
            </a:r>
            <a:r>
              <a:rPr lang="en-US" altLang="uz" sz="2400" dirty="0" err="1">
                <a:solidFill>
                  <a:srgbClr val="330066"/>
                </a:solidFill>
              </a:rPr>
              <a:t>so'ng</a:t>
            </a:r>
            <a:r>
              <a:rPr lang="en-US" altLang="uz" sz="2400" dirty="0">
                <a:solidFill>
                  <a:srgbClr val="330066"/>
                </a:solidFill>
              </a:rPr>
              <a:t> </a:t>
            </a:r>
            <a:r>
              <a:rPr lang="en-US" altLang="uz" sz="2400" dirty="0" err="1">
                <a:solidFill>
                  <a:srgbClr val="330066"/>
                </a:solidFill>
              </a:rPr>
              <a:t>o'zini</a:t>
            </a:r>
            <a:r>
              <a:rPr lang="en-US" altLang="uz" sz="2400" dirty="0">
                <a:solidFill>
                  <a:srgbClr val="330066"/>
                </a:solidFill>
              </a:rPr>
              <a:t> </a:t>
            </a:r>
            <a:r>
              <a:rPr lang="en-US" altLang="uz" sz="2400" dirty="0" err="1">
                <a:solidFill>
                  <a:srgbClr val="330066"/>
                </a:solidFill>
              </a:rPr>
              <a:t>tinch</a:t>
            </a:r>
            <a:r>
              <a:rPr lang="en-US" altLang="uz" sz="2400" dirty="0">
                <a:solidFill>
                  <a:srgbClr val="330066"/>
                </a:solidFill>
              </a:rPr>
              <a:t> </a:t>
            </a:r>
            <a:r>
              <a:rPr lang="en-US" altLang="uz" sz="2400" dirty="0" err="1">
                <a:solidFill>
                  <a:srgbClr val="330066"/>
                </a:solidFill>
              </a:rPr>
              <a:t>va</a:t>
            </a:r>
            <a:r>
              <a:rPr lang="en-US" altLang="uz" sz="2400" dirty="0">
                <a:solidFill>
                  <a:srgbClr val="330066"/>
                </a:solidFill>
              </a:rPr>
              <a:t> </a:t>
            </a:r>
            <a:r>
              <a:rPr lang="en-US" altLang="uz" sz="2400" dirty="0" err="1">
                <a:solidFill>
                  <a:srgbClr val="330066"/>
                </a:solidFill>
              </a:rPr>
              <a:t>xushmuomalalik</a:t>
            </a:r>
            <a:r>
              <a:rPr lang="en-US" altLang="uz" sz="2400" dirty="0">
                <a:solidFill>
                  <a:srgbClr val="330066"/>
                </a:solidFill>
              </a:rPr>
              <a:t> </a:t>
            </a:r>
            <a:r>
              <a:rPr lang="en-US" altLang="uz" sz="2400" dirty="0" err="1">
                <a:solidFill>
                  <a:srgbClr val="330066"/>
                </a:solidFill>
              </a:rPr>
              <a:t>bilan</a:t>
            </a:r>
            <a:r>
              <a:rPr lang="en-US" altLang="uz" sz="2400" dirty="0">
                <a:solidFill>
                  <a:srgbClr val="330066"/>
                </a:solidFill>
              </a:rPr>
              <a:t> </a:t>
            </a:r>
            <a:r>
              <a:rPr lang="en-US" altLang="uz" sz="2400" dirty="0" err="1">
                <a:solidFill>
                  <a:srgbClr val="330066"/>
                </a:solidFill>
              </a:rPr>
              <a:t>tutish</a:t>
            </a:r>
            <a:r>
              <a:rPr lang="en-US" altLang="uz" sz="2400" dirty="0">
                <a:solidFill>
                  <a:srgbClr val="330066"/>
                </a:solidFill>
              </a:rPr>
              <a:t> </a:t>
            </a:r>
            <a:r>
              <a:rPr lang="en-US" altLang="uz" sz="2400" dirty="0" err="1">
                <a:solidFill>
                  <a:srgbClr val="330066"/>
                </a:solidFill>
              </a:rPr>
              <a:t>ko'nikmasi</a:t>
            </a:r>
            <a:r>
              <a:rPr lang="en-US" altLang="uz" sz="2400" dirty="0">
                <a:solidFill>
                  <a:srgbClr val="330066"/>
                </a:solidFill>
              </a:rPr>
              <a:t> </a:t>
            </a:r>
            <a:endParaRPr lang="uz-RU-#Latn" sz="2400" dirty="0">
              <a:solidFill>
                <a:srgbClr val="330066"/>
              </a:solidFill>
            </a:endParaRPr>
          </a:p>
        </p:txBody>
      </p:sp>
      <p:sp>
        <p:nvSpPr>
          <p:cNvPr id="1048726" name="Стрелка: пятиугольник 1048725"/>
          <p:cNvSpPr/>
          <p:nvPr/>
        </p:nvSpPr>
        <p:spPr>
          <a:xfrm>
            <a:off x="314560" y="5665889"/>
            <a:ext cx="10612795" cy="1123153"/>
          </a:xfrm>
          <a:prstGeom prst="homePlate">
            <a:avLst/>
          </a:prstGeom>
          <a:solidFill>
            <a:srgbClr val="C0C0C0"/>
          </a:solidFill>
          <a:ln w="25400">
            <a:solidFill>
              <a:srgbClr val="666666"/>
            </a:solidFill>
          </a:ln>
        </p:spPr>
        <p:txBody>
          <a:bodyPr anchor="ctr"/>
          <a:lstStyle/>
          <a:p>
            <a:pPr algn="ctr"/>
            <a:r>
              <a:rPr lang="en-US" altLang="uz" sz="2800" dirty="0" err="1">
                <a:solidFill>
                  <a:srgbClr val="330066"/>
                </a:solidFill>
              </a:rPr>
              <a:t>Kasbiy</a:t>
            </a:r>
            <a:r>
              <a:rPr lang="en-US" altLang="uz" sz="2800" dirty="0">
                <a:solidFill>
                  <a:srgbClr val="330066"/>
                </a:solidFill>
              </a:rPr>
              <a:t> </a:t>
            </a:r>
            <a:r>
              <a:rPr lang="en-US" altLang="uz" sz="2800" dirty="0" err="1">
                <a:solidFill>
                  <a:srgbClr val="330066"/>
                </a:solidFill>
              </a:rPr>
              <a:t>obro'sini</a:t>
            </a:r>
            <a:r>
              <a:rPr lang="en-US" altLang="uz" sz="2800" dirty="0">
                <a:solidFill>
                  <a:srgbClr val="330066"/>
                </a:solidFill>
              </a:rPr>
              <a:t> </a:t>
            </a:r>
            <a:r>
              <a:rPr lang="en-US" altLang="uz" sz="2800" dirty="0" err="1">
                <a:solidFill>
                  <a:srgbClr val="330066"/>
                </a:solidFill>
              </a:rPr>
              <a:t>saqlash</a:t>
            </a:r>
            <a:r>
              <a:rPr lang="en-US" altLang="uz" sz="2800" dirty="0">
                <a:solidFill>
                  <a:srgbClr val="330066"/>
                </a:solidFill>
              </a:rPr>
              <a:t>, </a:t>
            </a:r>
            <a:r>
              <a:rPr lang="en-US" altLang="uz" sz="2800" dirty="0" err="1">
                <a:solidFill>
                  <a:srgbClr val="330066"/>
                </a:solidFill>
              </a:rPr>
              <a:t>o'z</a:t>
            </a:r>
            <a:r>
              <a:rPr lang="en-US" altLang="uz" sz="2800" dirty="0">
                <a:solidFill>
                  <a:srgbClr val="330066"/>
                </a:solidFill>
              </a:rPr>
              <a:t> </a:t>
            </a:r>
            <a:r>
              <a:rPr lang="en-US" altLang="uz" sz="2800" dirty="0" err="1">
                <a:solidFill>
                  <a:srgbClr val="330066"/>
                </a:solidFill>
              </a:rPr>
              <a:t>faoliyatiga</a:t>
            </a:r>
            <a:r>
              <a:rPr lang="en-US" altLang="uz" sz="2800" dirty="0">
                <a:solidFill>
                  <a:srgbClr val="330066"/>
                </a:solidFill>
              </a:rPr>
              <a:t> </a:t>
            </a:r>
            <a:r>
              <a:rPr lang="en-US" altLang="uz" sz="2800" dirty="0" err="1">
                <a:solidFill>
                  <a:srgbClr val="330066"/>
                </a:solidFill>
              </a:rPr>
              <a:t>nisbatan</a:t>
            </a:r>
            <a:r>
              <a:rPr lang="en-US" altLang="uz" sz="2800" dirty="0">
                <a:solidFill>
                  <a:srgbClr val="330066"/>
                </a:solidFill>
              </a:rPr>
              <a:t> </a:t>
            </a:r>
            <a:r>
              <a:rPr lang="en-US" altLang="uz" sz="2800" dirty="0" err="1">
                <a:solidFill>
                  <a:srgbClr val="330066"/>
                </a:solidFill>
              </a:rPr>
              <a:t>keltirilgan</a:t>
            </a:r>
            <a:r>
              <a:rPr lang="en-US" altLang="uz" sz="2800" dirty="0">
                <a:solidFill>
                  <a:srgbClr val="330066"/>
                </a:solidFill>
              </a:rPr>
              <a:t> </a:t>
            </a:r>
            <a:r>
              <a:rPr lang="en-US" altLang="uz" sz="2800" dirty="0" err="1">
                <a:solidFill>
                  <a:srgbClr val="330066"/>
                </a:solidFill>
              </a:rPr>
              <a:t>adolatli</a:t>
            </a:r>
            <a:r>
              <a:rPr lang="en-US" altLang="uz" sz="2800" dirty="0">
                <a:solidFill>
                  <a:srgbClr val="330066"/>
                </a:solidFill>
              </a:rPr>
              <a:t> </a:t>
            </a:r>
            <a:r>
              <a:rPr lang="en-US" altLang="uz" sz="2800" dirty="0" err="1">
                <a:solidFill>
                  <a:srgbClr val="330066"/>
                </a:solidFill>
              </a:rPr>
              <a:t>tanqidlarni</a:t>
            </a:r>
            <a:r>
              <a:rPr lang="en-US" altLang="uz" sz="2800" dirty="0">
                <a:solidFill>
                  <a:srgbClr val="330066"/>
                </a:solidFill>
              </a:rPr>
              <a:t> </a:t>
            </a:r>
            <a:r>
              <a:rPr lang="en-US" altLang="uz" sz="2800" dirty="0" err="1">
                <a:solidFill>
                  <a:srgbClr val="330066"/>
                </a:solidFill>
              </a:rPr>
              <a:t>qabul</a:t>
            </a:r>
            <a:r>
              <a:rPr lang="en-US" altLang="uz" sz="2800" dirty="0">
                <a:solidFill>
                  <a:srgbClr val="330066"/>
                </a:solidFill>
              </a:rPr>
              <a:t> </a:t>
            </a:r>
            <a:r>
              <a:rPr lang="en-US" altLang="uz" sz="2800" dirty="0" err="1">
                <a:solidFill>
                  <a:srgbClr val="330066"/>
                </a:solidFill>
              </a:rPr>
              <a:t>qilish</a:t>
            </a:r>
            <a:r>
              <a:rPr lang="en-US" altLang="uz" sz="2800" dirty="0">
                <a:solidFill>
                  <a:srgbClr val="330066"/>
                </a:solidFill>
              </a:rPr>
              <a:t> </a:t>
            </a:r>
            <a:endParaRPr lang="uz-RU-#Latn" sz="2800" dirty="0">
              <a:solidFill>
                <a:srgbClr val="33006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B00"/>
        </a:solidFill>
        <a:effectLst/>
      </p:bgPr>
    </p:bg>
    <p:spTree>
      <p:nvGrpSpPr>
        <p:cNvPr id="1" name=""/>
        <p:cNvGrpSpPr/>
        <p:nvPr/>
      </p:nvGrpSpPr>
      <p:grpSpPr>
        <a:xfrm>
          <a:off x="0" y="0"/>
          <a:ext cx="0" cy="0"/>
          <a:chOff x="0" y="0"/>
          <a:chExt cx="0" cy="0"/>
        </a:xfrm>
      </p:grpSpPr>
      <p:sp>
        <p:nvSpPr>
          <p:cNvPr id="1048727" name="Прямоугольник: скругленные углы 1048726"/>
          <p:cNvSpPr/>
          <p:nvPr/>
        </p:nvSpPr>
        <p:spPr>
          <a:xfrm>
            <a:off x="2736268" y="63608"/>
            <a:ext cx="7265522" cy="2467446"/>
          </a:xfrm>
          <a:prstGeom prst="roundRect">
            <a:avLst/>
          </a:prstGeom>
          <a:solidFill>
            <a:srgbClr val="FFFFFF"/>
          </a:solidFill>
          <a:ln w="25400">
            <a:solidFill>
              <a:srgbClr val="666666"/>
            </a:solidFill>
          </a:ln>
        </p:spPr>
        <p:txBody>
          <a:bodyPr anchor="ctr"/>
          <a:lstStyle/>
          <a:p>
            <a:pPr algn="ctr"/>
            <a:r>
              <a:rPr lang="en-US" altLang="uz" sz="4400">
                <a:solidFill>
                  <a:srgbClr val="330066"/>
                </a:solidFill>
              </a:rPr>
              <a:t>Ijtimoiy ish axloqining asosiy vazifalari:</a:t>
            </a:r>
            <a:endParaRPr lang="uz-RU-#Latn" sz="4400">
              <a:solidFill>
                <a:srgbClr val="330066"/>
              </a:solidFill>
            </a:endParaRPr>
          </a:p>
        </p:txBody>
      </p:sp>
      <p:sp>
        <p:nvSpPr>
          <p:cNvPr id="1048728" name="Стрелка: изогнутая вправо 1048727"/>
          <p:cNvSpPr/>
          <p:nvPr/>
        </p:nvSpPr>
        <p:spPr>
          <a:xfrm>
            <a:off x="46408" y="1070601"/>
            <a:ext cx="2085007" cy="3048000"/>
          </a:xfrm>
          <a:prstGeom prst="curvedRightArrow">
            <a:avLst/>
          </a:prstGeom>
          <a:solidFill>
            <a:srgbClr val="FFFFFF"/>
          </a:solidFill>
          <a:ln w="25400">
            <a:solidFill>
              <a:srgbClr val="666666"/>
            </a:solidFill>
          </a:ln>
        </p:spPr>
        <p:txBody>
          <a:bodyPr anchor="ctr"/>
          <a:lstStyle/>
          <a:p>
            <a:pPr algn="ctr"/>
            <a:endParaRPr lang="uz-RU-#Latn"/>
          </a:p>
        </p:txBody>
      </p:sp>
      <p:sp>
        <p:nvSpPr>
          <p:cNvPr id="1048729" name="Стрелка: изогнутая влево 1048728"/>
          <p:cNvSpPr/>
          <p:nvPr/>
        </p:nvSpPr>
        <p:spPr>
          <a:xfrm>
            <a:off x="10169840" y="1070601"/>
            <a:ext cx="2240664" cy="2920906"/>
          </a:xfrm>
          <a:prstGeom prst="curvedLeftArrow">
            <a:avLst/>
          </a:prstGeom>
          <a:solidFill>
            <a:srgbClr val="FFFFFF"/>
          </a:solidFill>
          <a:ln w="25400">
            <a:solidFill>
              <a:srgbClr val="666666"/>
            </a:solidFill>
          </a:ln>
        </p:spPr>
        <p:txBody>
          <a:bodyPr anchor="ctr"/>
          <a:lstStyle/>
          <a:p>
            <a:pPr algn="ctr"/>
            <a:endParaRPr lang="uz-RU-#Latn"/>
          </a:p>
        </p:txBody>
      </p:sp>
      <p:sp>
        <p:nvSpPr>
          <p:cNvPr id="1048730" name="Прямоугольник 1048729"/>
          <p:cNvSpPr/>
          <p:nvPr/>
        </p:nvSpPr>
        <p:spPr>
          <a:xfrm>
            <a:off x="2131415" y="2733114"/>
            <a:ext cx="3995621" cy="3994133"/>
          </a:xfrm>
          <a:prstGeom prst="rect">
            <a:avLst/>
          </a:prstGeom>
          <a:solidFill>
            <a:srgbClr val="C0C0C0"/>
          </a:solidFill>
          <a:ln w="25400">
            <a:solidFill>
              <a:srgbClr val="666666"/>
            </a:solidFill>
          </a:ln>
        </p:spPr>
        <p:txBody>
          <a:bodyPr anchor="ctr"/>
          <a:lstStyle/>
          <a:p>
            <a:pPr marL="285750" indent="-285750" algn="ctr">
              <a:buFont typeface="Wingdings" charset="2"/>
              <a:buChar char="n"/>
            </a:pPr>
            <a:r>
              <a:rPr lang="en-US" altLang="uz" sz="2000" b="1" dirty="0" err="1"/>
              <a:t>Baholovchi-xodimlarning</a:t>
            </a:r>
            <a:r>
              <a:rPr lang="en-US" altLang="uz" sz="2000" b="1" dirty="0"/>
              <a:t> </a:t>
            </a:r>
            <a:r>
              <a:rPr lang="en-US" altLang="uz" sz="2000" b="1" dirty="0" err="1"/>
              <a:t>xulqi</a:t>
            </a:r>
            <a:r>
              <a:rPr lang="en-US" altLang="uz" sz="2000" b="1" dirty="0"/>
              <a:t> </a:t>
            </a:r>
            <a:r>
              <a:rPr lang="en-US" altLang="uz" sz="2000" b="1" dirty="0" err="1"/>
              <a:t>va</a:t>
            </a:r>
            <a:r>
              <a:rPr lang="en-US" altLang="uz" sz="2000" b="1" dirty="0"/>
              <a:t> </a:t>
            </a:r>
            <a:r>
              <a:rPr lang="en-US" altLang="uz" sz="2000" b="1" dirty="0" err="1"/>
              <a:t>harakatlatlarini</a:t>
            </a:r>
            <a:r>
              <a:rPr lang="en-US" altLang="uz" sz="2000" b="1" dirty="0"/>
              <a:t> </a:t>
            </a:r>
            <a:r>
              <a:rPr lang="en-US" altLang="uz" sz="2000" b="1" dirty="0" err="1"/>
              <a:t>axloqiy</a:t>
            </a:r>
            <a:r>
              <a:rPr lang="en-US" altLang="uz" sz="2000" b="1" dirty="0"/>
              <a:t> </a:t>
            </a:r>
            <a:r>
              <a:rPr lang="en-US" altLang="uz" sz="2000" b="1" dirty="0" err="1"/>
              <a:t>prinsiplar</a:t>
            </a:r>
            <a:r>
              <a:rPr lang="en-US" altLang="uz" sz="2000" b="1" dirty="0"/>
              <a:t> </a:t>
            </a:r>
            <a:r>
              <a:rPr lang="en-US" altLang="uz" sz="2000" b="1" dirty="0" err="1"/>
              <a:t>jihatidan</a:t>
            </a:r>
            <a:r>
              <a:rPr lang="en-US" altLang="uz" sz="2000" b="1" dirty="0"/>
              <a:t> </a:t>
            </a:r>
            <a:r>
              <a:rPr lang="en-US" altLang="uz" sz="2000" b="1" dirty="0" err="1"/>
              <a:t>baholash</a:t>
            </a:r>
            <a:endParaRPr lang="uz-RU-#Latn" sz="2000" b="1" dirty="0"/>
          </a:p>
          <a:p>
            <a:pPr marL="285750" indent="-285750" algn="ctr">
              <a:buFont typeface="Wingdings" charset="2"/>
              <a:buChar char="n"/>
            </a:pPr>
            <a:r>
              <a:rPr lang="en-US" altLang="uz" sz="2000" b="1" dirty="0" err="1"/>
              <a:t>Tartibga</a:t>
            </a:r>
            <a:r>
              <a:rPr lang="en-US" altLang="uz" sz="2000" b="1" dirty="0"/>
              <a:t> </a:t>
            </a:r>
            <a:r>
              <a:rPr lang="en-US" altLang="uz" sz="2000" b="1" dirty="0" err="1"/>
              <a:t>soluvchi-turli</a:t>
            </a:r>
            <a:r>
              <a:rPr lang="en-US" altLang="uz" sz="2000" b="1" dirty="0"/>
              <a:t> </a:t>
            </a:r>
            <a:r>
              <a:rPr lang="en-US" altLang="uz" sz="2000" b="1" dirty="0" err="1"/>
              <a:t>rasmiy</a:t>
            </a:r>
            <a:r>
              <a:rPr lang="en-US" altLang="uz" sz="2000" b="1" dirty="0"/>
              <a:t> </a:t>
            </a:r>
            <a:r>
              <a:rPr lang="en-US" altLang="uz" sz="2000" b="1" dirty="0" err="1"/>
              <a:t>va</a:t>
            </a:r>
            <a:r>
              <a:rPr lang="en-US" altLang="uz" sz="2000" b="1" dirty="0"/>
              <a:t> </a:t>
            </a:r>
            <a:r>
              <a:rPr lang="en-US" altLang="uz" sz="2000" b="1" dirty="0" err="1"/>
              <a:t>norasmiy</a:t>
            </a:r>
            <a:r>
              <a:rPr lang="en-US" altLang="uz" sz="2000" b="1" dirty="0"/>
              <a:t> </a:t>
            </a:r>
            <a:r>
              <a:rPr lang="en-US" altLang="uz" sz="2000" b="1" dirty="0" err="1"/>
              <a:t>vaziyatlarda</a:t>
            </a:r>
            <a:r>
              <a:rPr lang="en-US" altLang="uz" sz="2000" b="1" dirty="0"/>
              <a:t> </a:t>
            </a:r>
            <a:r>
              <a:rPr lang="en-US" altLang="uz" sz="2000" b="1" dirty="0" err="1"/>
              <a:t>ijtimoiy</a:t>
            </a:r>
            <a:r>
              <a:rPr lang="en-US" altLang="uz" sz="2000" b="1" dirty="0"/>
              <a:t> </a:t>
            </a:r>
            <a:r>
              <a:rPr lang="en-US" altLang="uz" sz="2000" b="1" dirty="0" err="1"/>
              <a:t>xodim</a:t>
            </a:r>
            <a:r>
              <a:rPr lang="en-US" altLang="uz" sz="2000" b="1" dirty="0"/>
              <a:t> </a:t>
            </a:r>
            <a:r>
              <a:rPr lang="en-US" altLang="uz" sz="2000" b="1" dirty="0" err="1"/>
              <a:t>harakatlarini</a:t>
            </a:r>
            <a:r>
              <a:rPr lang="en-US" altLang="uz" sz="2000" b="1" dirty="0"/>
              <a:t> </a:t>
            </a:r>
            <a:r>
              <a:rPr lang="en-US" altLang="uz" sz="2000" b="1" dirty="0" err="1"/>
              <a:t>tartibga</a:t>
            </a:r>
            <a:r>
              <a:rPr lang="en-US" altLang="uz" sz="2000" b="1" dirty="0"/>
              <a:t> </a:t>
            </a:r>
            <a:r>
              <a:rPr lang="en-US" altLang="uz" sz="2000" b="1" dirty="0" err="1"/>
              <a:t>solish</a:t>
            </a:r>
            <a:endParaRPr lang="uz-RU-#Latn" sz="2000" b="1" dirty="0"/>
          </a:p>
          <a:p>
            <a:pPr marL="285750" indent="-285750" algn="ctr">
              <a:buFont typeface="Wingdings" charset="2"/>
              <a:buChar char="n"/>
            </a:pPr>
            <a:r>
              <a:rPr lang="en-US" altLang="uz" sz="2000" b="1" dirty="0" err="1"/>
              <a:t>Tashkiliy-ish</a:t>
            </a:r>
            <a:r>
              <a:rPr lang="en-US" altLang="uz" sz="2000" b="1" dirty="0"/>
              <a:t> </a:t>
            </a:r>
            <a:r>
              <a:rPr lang="en-US" altLang="uz" sz="2000" b="1" dirty="0" err="1"/>
              <a:t>jarayonida</a:t>
            </a:r>
            <a:r>
              <a:rPr lang="en-US" altLang="uz" sz="2000" b="1" dirty="0"/>
              <a:t> </a:t>
            </a:r>
            <a:r>
              <a:rPr lang="en-US" altLang="uz" sz="2000" b="1" dirty="0" err="1"/>
              <a:t>xodimlar</a:t>
            </a:r>
            <a:r>
              <a:rPr lang="en-US" altLang="uz" sz="2000" b="1" dirty="0"/>
              <a:t> </a:t>
            </a:r>
            <a:r>
              <a:rPr lang="en-US" altLang="uz" sz="2000" b="1" dirty="0" err="1"/>
              <a:t>o'z</a:t>
            </a:r>
            <a:r>
              <a:rPr lang="en-US" altLang="uz" sz="2000" b="1" dirty="0"/>
              <a:t> </a:t>
            </a:r>
            <a:r>
              <a:rPr lang="en-US" altLang="uz" sz="2000" b="1" dirty="0" err="1"/>
              <a:t>kabiy</a:t>
            </a:r>
            <a:r>
              <a:rPr lang="en-US" altLang="uz" sz="2000" b="1" dirty="0"/>
              <a:t> </a:t>
            </a:r>
            <a:r>
              <a:rPr lang="en-US" altLang="uz" sz="2000" b="1" dirty="0" err="1"/>
              <a:t>samaradorligini</a:t>
            </a:r>
            <a:r>
              <a:rPr lang="en-US" altLang="uz" sz="2000" b="1" dirty="0"/>
              <a:t> </a:t>
            </a:r>
            <a:r>
              <a:rPr lang="en-US" altLang="uz" sz="2000" b="1" dirty="0" err="1"/>
              <a:t>tashkillashtirish</a:t>
            </a:r>
            <a:endParaRPr lang="uz-RU-#Latn" sz="2000" b="1" dirty="0"/>
          </a:p>
          <a:p>
            <a:pPr marL="285750" indent="-285750" algn="l">
              <a:buFont typeface="Wingdings" charset="2"/>
              <a:buChar char="n"/>
            </a:pPr>
            <a:endParaRPr lang="uz-RU-#Latn" sz="2000" b="1" dirty="0"/>
          </a:p>
        </p:txBody>
      </p:sp>
      <p:sp>
        <p:nvSpPr>
          <p:cNvPr id="1048731" name="Прямоугольник 1048730"/>
          <p:cNvSpPr/>
          <p:nvPr/>
        </p:nvSpPr>
        <p:spPr>
          <a:xfrm>
            <a:off x="6295086" y="2733114"/>
            <a:ext cx="3706704" cy="3942335"/>
          </a:xfrm>
          <a:prstGeom prst="rect">
            <a:avLst/>
          </a:prstGeom>
          <a:solidFill>
            <a:srgbClr val="C0C0C0"/>
          </a:solidFill>
          <a:ln w="25400">
            <a:solidFill>
              <a:srgbClr val="666666"/>
            </a:solidFill>
          </a:ln>
        </p:spPr>
        <p:txBody>
          <a:bodyPr anchor="ctr"/>
          <a:lstStyle/>
          <a:p>
            <a:pPr marL="285750" indent="-285750" algn="ctr">
              <a:buFont typeface="Wingdings" charset="2"/>
              <a:buChar char="n"/>
            </a:pPr>
            <a:r>
              <a:rPr lang="en-US" altLang="uz" sz="2000" b="1" dirty="0" err="1"/>
              <a:t>Muvofiqlashtiruvchi-xodim</a:t>
            </a:r>
            <a:r>
              <a:rPr lang="en-US" altLang="uz" sz="2000" b="1" dirty="0"/>
              <a:t> </a:t>
            </a:r>
            <a:r>
              <a:rPr lang="en-US" altLang="uz" sz="2000" b="1" dirty="0" err="1"/>
              <a:t>va</a:t>
            </a:r>
            <a:r>
              <a:rPr lang="en-US" altLang="uz" sz="2000" b="1" dirty="0"/>
              <a:t> </a:t>
            </a:r>
            <a:r>
              <a:rPr lang="en-US" altLang="uz" sz="2000" b="1" dirty="0" err="1"/>
              <a:t>mijoz</a:t>
            </a:r>
            <a:r>
              <a:rPr lang="en-US" altLang="uz" sz="2000" b="1" dirty="0"/>
              <a:t> </a:t>
            </a:r>
            <a:r>
              <a:rPr lang="en-US" altLang="uz" sz="2000" b="1" dirty="0" err="1"/>
              <a:t>o'rtasidagi</a:t>
            </a:r>
            <a:r>
              <a:rPr lang="en-US" altLang="uz" sz="2000" b="1" dirty="0"/>
              <a:t> </a:t>
            </a:r>
            <a:r>
              <a:rPr lang="en-US" altLang="uz" sz="2000" b="1" dirty="0" err="1"/>
              <a:t>ishonch</a:t>
            </a:r>
            <a:r>
              <a:rPr lang="en-US" altLang="uz" sz="2000" b="1" dirty="0"/>
              <a:t> </a:t>
            </a:r>
            <a:r>
              <a:rPr lang="en-US" altLang="uz" sz="2000" b="1" dirty="0" err="1"/>
              <a:t>hamda</a:t>
            </a:r>
            <a:r>
              <a:rPr lang="en-US" altLang="uz" sz="2000" b="1" dirty="0"/>
              <a:t> </a:t>
            </a:r>
            <a:r>
              <a:rPr lang="en-US" altLang="uz" sz="2000" b="1" dirty="0" err="1"/>
              <a:t>o'zaro</a:t>
            </a:r>
            <a:r>
              <a:rPr lang="en-US" altLang="uz" sz="2000" b="1" dirty="0"/>
              <a:t> </a:t>
            </a:r>
            <a:r>
              <a:rPr lang="en-US" altLang="uz" sz="2000" b="1" dirty="0" err="1"/>
              <a:t>yordamga</a:t>
            </a:r>
            <a:r>
              <a:rPr lang="en-US" altLang="uz" sz="2000" b="1" dirty="0"/>
              <a:t> </a:t>
            </a:r>
            <a:r>
              <a:rPr lang="en-US" altLang="uz" sz="2000" b="1" dirty="0" err="1"/>
              <a:t>asoslangan</a:t>
            </a:r>
            <a:r>
              <a:rPr lang="en-US" altLang="uz" sz="2000" b="1" dirty="0"/>
              <a:t> </a:t>
            </a:r>
            <a:r>
              <a:rPr lang="en-US" altLang="uz" sz="2000" b="1" dirty="0" err="1"/>
              <a:t>hamkorlik</a:t>
            </a:r>
            <a:endParaRPr lang="uz-RU-#Latn" sz="2000" b="1" dirty="0"/>
          </a:p>
          <a:p>
            <a:pPr marL="285750" indent="-285750" algn="ctr">
              <a:buFont typeface="Wingdings" charset="2"/>
              <a:buChar char="n"/>
            </a:pPr>
            <a:r>
              <a:rPr lang="en-US" altLang="uz" sz="2000" b="1" dirty="0" err="1"/>
              <a:t>Ratsionallashtiruvchi-ijtimoiy</a:t>
            </a:r>
            <a:r>
              <a:rPr lang="en-US" altLang="uz" sz="2000" b="1" dirty="0"/>
              <a:t> </a:t>
            </a:r>
            <a:r>
              <a:rPr lang="en-US" altLang="uz" sz="2000" b="1" dirty="0" err="1"/>
              <a:t>xodim</a:t>
            </a:r>
            <a:r>
              <a:rPr lang="en-US" altLang="uz" sz="2000" b="1" dirty="0"/>
              <a:t> </a:t>
            </a:r>
            <a:r>
              <a:rPr lang="en-US" altLang="uz" sz="2000" b="1" dirty="0" err="1"/>
              <a:t>mijozga</a:t>
            </a:r>
            <a:r>
              <a:rPr lang="en-US" altLang="uz" sz="2000" b="1" dirty="0"/>
              <a:t> </a:t>
            </a:r>
            <a:r>
              <a:rPr lang="en-US" altLang="uz" sz="2000" b="1" dirty="0" err="1"/>
              <a:t>ta'sir</a:t>
            </a:r>
            <a:r>
              <a:rPr lang="en-US" altLang="uz" sz="2000" b="1" dirty="0"/>
              <a:t> </a:t>
            </a:r>
            <a:r>
              <a:rPr lang="en-US" altLang="uz" sz="2000" b="1" dirty="0" err="1"/>
              <a:t>ko'rsatish</a:t>
            </a:r>
            <a:r>
              <a:rPr lang="en-US" altLang="uz" sz="2000" b="1" dirty="0"/>
              <a:t> </a:t>
            </a:r>
            <a:r>
              <a:rPr lang="en-US" altLang="uz" sz="2000" b="1" dirty="0" err="1"/>
              <a:t>jarayonida</a:t>
            </a:r>
            <a:r>
              <a:rPr lang="en-US" altLang="uz" sz="2000" b="1" dirty="0"/>
              <a:t> </a:t>
            </a:r>
            <a:r>
              <a:rPr lang="en-US" altLang="uz" sz="2000" b="1" dirty="0" err="1"/>
              <a:t>eng</a:t>
            </a:r>
            <a:r>
              <a:rPr lang="en-US" altLang="uz" sz="2000" b="1" dirty="0"/>
              <a:t> </a:t>
            </a:r>
            <a:r>
              <a:rPr lang="en-US" altLang="uz" sz="2000" b="1" dirty="0" err="1"/>
              <a:t>samarali</a:t>
            </a:r>
            <a:r>
              <a:rPr lang="en-US" altLang="uz" sz="2000" b="1" dirty="0"/>
              <a:t> </a:t>
            </a:r>
            <a:r>
              <a:rPr lang="en-US" altLang="uz" sz="2000" b="1" dirty="0" err="1"/>
              <a:t>va</a:t>
            </a:r>
            <a:r>
              <a:rPr lang="en-US" altLang="uz" sz="2000" b="1" dirty="0"/>
              <a:t> </a:t>
            </a:r>
            <a:r>
              <a:rPr lang="en-US" altLang="uz" sz="2000" b="1" dirty="0" err="1"/>
              <a:t>qulay</a:t>
            </a:r>
            <a:r>
              <a:rPr lang="en-US" altLang="uz" sz="2000" b="1" dirty="0"/>
              <a:t> </a:t>
            </a:r>
            <a:r>
              <a:rPr lang="en-US" altLang="uz" sz="2000" b="1" dirty="0" err="1"/>
              <a:t>bo'lgan</a:t>
            </a:r>
            <a:r>
              <a:rPr lang="en-US" altLang="uz" sz="2000" b="1" dirty="0"/>
              <a:t> </a:t>
            </a:r>
            <a:r>
              <a:rPr lang="en-US" altLang="uz" sz="2000" b="1" dirty="0" err="1"/>
              <a:t>yechim</a:t>
            </a:r>
            <a:r>
              <a:rPr lang="en-US" altLang="uz" sz="2000" b="1" dirty="0"/>
              <a:t> ,</a:t>
            </a:r>
            <a:r>
              <a:rPr lang="en-US" altLang="uz" sz="2000" b="1" dirty="0" err="1"/>
              <a:t>maqsad</a:t>
            </a:r>
            <a:r>
              <a:rPr lang="en-US" altLang="uz" sz="2000" b="1" dirty="0"/>
              <a:t> </a:t>
            </a:r>
            <a:r>
              <a:rPr lang="en-US" altLang="uz" sz="2000" b="1" dirty="0" err="1"/>
              <a:t>hamda</a:t>
            </a:r>
            <a:r>
              <a:rPr lang="en-US" altLang="uz" sz="2000" b="1" dirty="0"/>
              <a:t> </a:t>
            </a:r>
            <a:r>
              <a:rPr lang="en-US" altLang="uz" sz="2000" b="1" dirty="0" err="1"/>
              <a:t>usullardan</a:t>
            </a:r>
            <a:r>
              <a:rPr lang="en-US" altLang="uz" sz="2000" b="1" dirty="0"/>
              <a:t> </a:t>
            </a:r>
            <a:r>
              <a:rPr lang="en-US" altLang="uz" sz="2000" b="1" dirty="0" err="1"/>
              <a:t>foydalanishi</a:t>
            </a:r>
            <a:r>
              <a:rPr lang="en-US" altLang="uz" sz="2000" b="1" dirty="0"/>
              <a:t> </a:t>
            </a:r>
            <a:endParaRPr lang="uz-RU-#Latn"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5E5"/>
        </a:solidFill>
        <a:effectLst/>
      </p:bgPr>
    </p:bg>
    <p:spTree>
      <p:nvGrpSpPr>
        <p:cNvPr id="1" name=""/>
        <p:cNvGrpSpPr/>
        <p:nvPr/>
      </p:nvGrpSpPr>
      <p:grpSpPr>
        <a:xfrm>
          <a:off x="0" y="0"/>
          <a:ext cx="0" cy="0"/>
          <a:chOff x="0" y="0"/>
          <a:chExt cx="0" cy="0"/>
        </a:xfrm>
      </p:grpSpPr>
      <p:grpSp>
        <p:nvGrpSpPr>
          <p:cNvPr id="34" name="Группа 33"/>
          <p:cNvGrpSpPr/>
          <p:nvPr/>
        </p:nvGrpSpPr>
        <p:grpSpPr>
          <a:xfrm>
            <a:off x="247650" y="196850"/>
            <a:ext cx="417512" cy="355600"/>
            <a:chOff x="705193" y="4082415"/>
            <a:chExt cx="666407" cy="568960"/>
          </a:xfrm>
        </p:grpSpPr>
        <p:sp>
          <p:nvSpPr>
            <p:cNvPr id="1048578" name="直角三角形 3"/>
            <p:cNvSpPr/>
            <p:nvPr/>
          </p:nvSpPr>
          <p:spPr>
            <a:xfrm>
              <a:off x="760938" y="4082415"/>
              <a:ext cx="610662" cy="568960"/>
            </a:xfrm>
            <a:prstGeom prst="rtTriangle">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579" name="直角三角形 4"/>
            <p:cNvSpPr/>
            <p:nvPr/>
          </p:nvSpPr>
          <p:spPr>
            <a:xfrm rot="19329382">
              <a:off x="705193" y="4125596"/>
              <a:ext cx="532111" cy="406400"/>
            </a:xfrm>
            <a:prstGeom prst="rtTriangle">
              <a:avLst/>
            </a:pr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grpSp>
        <p:nvGrpSpPr>
          <p:cNvPr id="35" name="Группа 34"/>
          <p:cNvGrpSpPr/>
          <p:nvPr/>
        </p:nvGrpSpPr>
        <p:grpSpPr>
          <a:xfrm>
            <a:off x="5608637" y="1174750"/>
            <a:ext cx="4524375" cy="5010150"/>
            <a:chOff x="5140787" y="1412776"/>
            <a:chExt cx="3867777" cy="4282752"/>
          </a:xfrm>
        </p:grpSpPr>
        <p:pic>
          <p:nvPicPr>
            <p:cNvPr id="2097152" name="Group 14"/>
            <p:cNvPicPr>
              <a:picLocks/>
            </p:cNvPicPr>
            <p:nvPr/>
          </p:nvPicPr>
          <p:blipFill>
            <a:blip r:embed="rId2"/>
            <a:srcRect/>
            <a:stretch>
              <a:fillRect/>
            </a:stretch>
          </p:blipFill>
          <p:spPr>
            <a:xfrm>
              <a:off x="5136735" y="3266781"/>
              <a:ext cx="3875540" cy="2432481"/>
            </a:xfrm>
            <a:prstGeom prst="rect">
              <a:avLst/>
            </a:prstGeom>
            <a:noFill/>
            <a:ln>
              <a:noFill/>
            </a:ln>
          </p:spPr>
        </p:pic>
        <p:pic>
          <p:nvPicPr>
            <p:cNvPr id="2097153" name="Group 20"/>
            <p:cNvPicPr>
              <a:picLocks/>
            </p:cNvPicPr>
            <p:nvPr/>
          </p:nvPicPr>
          <p:blipFill>
            <a:blip r:embed="rId3"/>
            <a:srcRect/>
            <a:stretch>
              <a:fillRect/>
            </a:stretch>
          </p:blipFill>
          <p:spPr>
            <a:xfrm>
              <a:off x="5743241" y="2680231"/>
              <a:ext cx="2702493" cy="1590592"/>
            </a:xfrm>
            <a:prstGeom prst="rect">
              <a:avLst/>
            </a:prstGeom>
            <a:noFill/>
            <a:ln>
              <a:noFill/>
            </a:ln>
          </p:spPr>
        </p:pic>
        <p:grpSp>
          <p:nvGrpSpPr>
            <p:cNvPr id="36" name="Группа 35"/>
            <p:cNvGrpSpPr/>
            <p:nvPr/>
          </p:nvGrpSpPr>
          <p:grpSpPr>
            <a:xfrm>
              <a:off x="6285963" y="2081790"/>
              <a:ext cx="1719752" cy="998866"/>
              <a:chOff x="4078" y="1794"/>
              <a:chExt cx="1293" cy="751"/>
            </a:xfrm>
          </p:grpSpPr>
          <p:sp>
            <p:nvSpPr>
              <p:cNvPr id="1048580" name="Freeform 26"/>
              <p:cNvSpPr/>
              <p:nvPr/>
            </p:nvSpPr>
            <p:spPr>
              <a:xfrm>
                <a:off x="4656" y="1801"/>
                <a:ext cx="715" cy="534"/>
              </a:xfrm>
              <a:custGeom>
                <a:avLst/>
                <a:gdLst/>
                <a:ahLst/>
                <a:cxnLst/>
                <a:rect l="0" t="0" r="r" b="b"/>
                <a:pathLst>
                  <a:path w="3154" h="2354">
                    <a:moveTo>
                      <a:pt x="154" y="0"/>
                    </a:moveTo>
                    <a:lnTo>
                      <a:pt x="2135" y="261"/>
                    </a:lnTo>
                    <a:lnTo>
                      <a:pt x="3153" y="2353"/>
                    </a:lnTo>
                    <a:lnTo>
                      <a:pt x="0" y="1538"/>
                    </a:lnTo>
                    <a:lnTo>
                      <a:pt x="154" y="0"/>
                    </a:lnTo>
                  </a:path>
                </a:pathLst>
              </a:custGeom>
              <a:solidFill>
                <a:srgbClr val="EAEAEA">
                  <a:alpha val="79999"/>
                </a:srgbClr>
              </a:solidFill>
              <a:ln w="9525" cap="flat" cmpd="sng">
                <a:solidFill>
                  <a:srgbClr val="C0C0C0">
                    <a:alpha val="100000"/>
                  </a:srgb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sp>
            <p:nvSpPr>
              <p:cNvPr id="1048581" name="Freeform 27"/>
              <p:cNvSpPr/>
              <p:nvPr/>
            </p:nvSpPr>
            <p:spPr>
              <a:xfrm>
                <a:off x="4078" y="2146"/>
                <a:ext cx="1291" cy="396"/>
              </a:xfrm>
              <a:custGeom>
                <a:avLst/>
                <a:gdLst/>
                <a:ahLst/>
                <a:cxnLst/>
                <a:rect l="0" t="0" r="r" b="b"/>
                <a:pathLst>
                  <a:path w="5691" h="1748">
                    <a:moveTo>
                      <a:pt x="2496" y="0"/>
                    </a:moveTo>
                    <a:lnTo>
                      <a:pt x="5690" y="801"/>
                    </a:lnTo>
                    <a:lnTo>
                      <a:pt x="3644" y="1747"/>
                    </a:lnTo>
                    <a:lnTo>
                      <a:pt x="0" y="748"/>
                    </a:lnTo>
                    <a:lnTo>
                      <a:pt x="2496" y="0"/>
                    </a:lnTo>
                  </a:path>
                </a:pathLst>
              </a:custGeom>
              <a:solidFill>
                <a:srgbClr val="C0C0C0">
                  <a:alpha val="79999"/>
                </a:srgbClr>
              </a:solidFill>
              <a:ln w="9525" cap="flat" cmpd="sng">
                <a:solidFill>
                  <a:srgbClr val="C0C0C0">
                    <a:alpha val="100000"/>
                  </a:srgb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sp>
            <p:nvSpPr>
              <p:cNvPr id="1048582" name="Freeform 28"/>
              <p:cNvSpPr/>
              <p:nvPr/>
            </p:nvSpPr>
            <p:spPr>
              <a:xfrm>
                <a:off x="4854" y="1861"/>
                <a:ext cx="514" cy="684"/>
              </a:xfrm>
              <a:custGeom>
                <a:avLst/>
                <a:gdLst/>
                <a:ahLst/>
                <a:cxnLst/>
                <a:rect l="0" t="0" r="r" b="b"/>
                <a:pathLst>
                  <a:path w="2266" h="3015">
                    <a:moveTo>
                      <a:pt x="0" y="282"/>
                    </a:moveTo>
                    <a:lnTo>
                      <a:pt x="1193" y="0"/>
                    </a:lnTo>
                    <a:lnTo>
                      <a:pt x="2265" y="2059"/>
                    </a:lnTo>
                    <a:lnTo>
                      <a:pt x="239" y="3014"/>
                    </a:lnTo>
                    <a:lnTo>
                      <a:pt x="0" y="282"/>
                    </a:lnTo>
                  </a:path>
                </a:pathLst>
              </a:custGeom>
              <a:solidFill>
                <a:srgbClr val="353F48"/>
              </a:solidFill>
              <a:ln w="9525" cap="flat" cmpd="sng">
                <a:solidFill>
                  <a:schemeClr val="lt1">
                    <a:alpha val="100000"/>
                  </a:scheme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sp>
            <p:nvSpPr>
              <p:cNvPr id="1048583" name="Freeform 29"/>
              <p:cNvSpPr/>
              <p:nvPr/>
            </p:nvSpPr>
            <p:spPr>
              <a:xfrm>
                <a:off x="4078" y="1801"/>
                <a:ext cx="611" cy="519"/>
              </a:xfrm>
              <a:custGeom>
                <a:avLst/>
                <a:gdLst/>
                <a:ahLst/>
                <a:cxnLst/>
                <a:rect l="0" t="0" r="r" b="b"/>
                <a:pathLst>
                  <a:path w="2693" h="2292">
                    <a:moveTo>
                      <a:pt x="1400" y="223"/>
                    </a:moveTo>
                    <a:lnTo>
                      <a:pt x="2692" y="0"/>
                    </a:lnTo>
                    <a:lnTo>
                      <a:pt x="2564" y="1525"/>
                    </a:lnTo>
                    <a:lnTo>
                      <a:pt x="0" y="2291"/>
                    </a:lnTo>
                    <a:lnTo>
                      <a:pt x="1400" y="223"/>
                    </a:lnTo>
                  </a:path>
                </a:pathLst>
              </a:custGeom>
              <a:solidFill>
                <a:srgbClr val="EAEAEA">
                  <a:alpha val="79999"/>
                </a:srgbClr>
              </a:solidFill>
              <a:ln w="9525" cap="flat" cmpd="sng">
                <a:solidFill>
                  <a:srgbClr val="C0C0C0">
                    <a:alpha val="100000"/>
                  </a:srgb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sp>
            <p:nvSpPr>
              <p:cNvPr id="1048584" name="Freeform 30"/>
              <p:cNvSpPr/>
              <p:nvPr/>
            </p:nvSpPr>
            <p:spPr>
              <a:xfrm>
                <a:off x="4082" y="1855"/>
                <a:ext cx="826" cy="689"/>
              </a:xfrm>
              <a:custGeom>
                <a:avLst/>
                <a:gdLst/>
                <a:ahLst/>
                <a:cxnLst/>
                <a:rect l="0" t="0" r="r" b="b"/>
                <a:pathLst>
                  <a:path w="3645" h="3037">
                    <a:moveTo>
                      <a:pt x="1388" y="0"/>
                    </a:moveTo>
                    <a:lnTo>
                      <a:pt x="3383" y="304"/>
                    </a:lnTo>
                    <a:lnTo>
                      <a:pt x="3644" y="3036"/>
                    </a:lnTo>
                    <a:lnTo>
                      <a:pt x="0" y="2040"/>
                    </a:lnTo>
                    <a:lnTo>
                      <a:pt x="1388" y="0"/>
                    </a:lnTo>
                  </a:path>
                </a:pathLst>
              </a:custGeom>
              <a:solidFill>
                <a:srgbClr val="353F48"/>
              </a:solidFill>
              <a:ln w="9525" cap="flat" cmpd="sng">
                <a:solidFill>
                  <a:schemeClr val="lt1">
                    <a:alpha val="100000"/>
                  </a:scheme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sp>
            <p:nvSpPr>
              <p:cNvPr id="1048585" name="Freeform 31"/>
              <p:cNvSpPr/>
              <p:nvPr/>
            </p:nvSpPr>
            <p:spPr>
              <a:xfrm>
                <a:off x="4391" y="1794"/>
                <a:ext cx="736" cy="129"/>
              </a:xfrm>
              <a:custGeom>
                <a:avLst/>
                <a:gdLst/>
                <a:ahLst/>
                <a:cxnLst/>
                <a:rect l="0" t="0" r="r" b="b"/>
                <a:pathLst>
                  <a:path w="3247" h="571">
                    <a:moveTo>
                      <a:pt x="1395" y="0"/>
                    </a:moveTo>
                    <a:lnTo>
                      <a:pt x="3246" y="275"/>
                    </a:lnTo>
                    <a:lnTo>
                      <a:pt x="2042" y="570"/>
                    </a:lnTo>
                    <a:lnTo>
                      <a:pt x="0" y="240"/>
                    </a:lnTo>
                    <a:lnTo>
                      <a:pt x="1395" y="0"/>
                    </a:lnTo>
                  </a:path>
                </a:pathLst>
              </a:custGeom>
              <a:solidFill>
                <a:srgbClr val="353F48"/>
              </a:solidFill>
              <a:ln w="9525" cap="flat" cmpd="sng">
                <a:solidFill>
                  <a:schemeClr val="lt1">
                    <a:alpha val="100000"/>
                  </a:scheme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grpSp>
        <p:grpSp>
          <p:nvGrpSpPr>
            <p:cNvPr id="37" name="Группа 36"/>
            <p:cNvGrpSpPr/>
            <p:nvPr/>
          </p:nvGrpSpPr>
          <p:grpSpPr>
            <a:xfrm>
              <a:off x="6788715" y="1412776"/>
              <a:ext cx="816649" cy="684974"/>
              <a:chOff x="4456" y="1291"/>
              <a:chExt cx="614" cy="515"/>
            </a:xfrm>
          </p:grpSpPr>
          <p:sp>
            <p:nvSpPr>
              <p:cNvPr id="1048586" name="Freeform 33"/>
              <p:cNvSpPr/>
              <p:nvPr/>
            </p:nvSpPr>
            <p:spPr>
              <a:xfrm>
                <a:off x="4456" y="1699"/>
                <a:ext cx="615" cy="108"/>
              </a:xfrm>
              <a:custGeom>
                <a:avLst/>
                <a:gdLst/>
                <a:ahLst/>
                <a:cxnLst/>
                <a:rect l="0" t="0" r="r" b="b"/>
                <a:pathLst>
                  <a:path w="2711" h="478">
                    <a:moveTo>
                      <a:pt x="1257" y="0"/>
                    </a:moveTo>
                    <a:lnTo>
                      <a:pt x="2710" y="239"/>
                    </a:lnTo>
                    <a:lnTo>
                      <a:pt x="1691" y="477"/>
                    </a:lnTo>
                    <a:lnTo>
                      <a:pt x="0" y="195"/>
                    </a:lnTo>
                    <a:lnTo>
                      <a:pt x="1257" y="0"/>
                    </a:lnTo>
                  </a:path>
                </a:pathLst>
              </a:custGeom>
              <a:solidFill>
                <a:srgbClr val="C0C0C0">
                  <a:alpha val="79999"/>
                </a:srgbClr>
              </a:solidFill>
              <a:ln w="9525" cap="flat" cmpd="sng">
                <a:solidFill>
                  <a:srgbClr val="C0C0C0">
                    <a:alpha val="100000"/>
                  </a:srgb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sp>
            <p:nvSpPr>
              <p:cNvPr id="1048587" name="Freeform 34"/>
              <p:cNvSpPr/>
              <p:nvPr/>
            </p:nvSpPr>
            <p:spPr>
              <a:xfrm>
                <a:off x="4456" y="1291"/>
                <a:ext cx="384" cy="517"/>
              </a:xfrm>
              <a:custGeom>
                <a:avLst/>
                <a:gdLst/>
                <a:ahLst/>
                <a:cxnLst/>
                <a:rect l="0" t="0" r="r" b="b"/>
                <a:pathLst>
                  <a:path w="1692" h="2278">
                    <a:moveTo>
                      <a:pt x="1449" y="0"/>
                    </a:moveTo>
                    <a:lnTo>
                      <a:pt x="1691" y="2277"/>
                    </a:lnTo>
                    <a:lnTo>
                      <a:pt x="0" y="1973"/>
                    </a:lnTo>
                    <a:lnTo>
                      <a:pt x="1449" y="0"/>
                    </a:lnTo>
                  </a:path>
                </a:pathLst>
              </a:custGeom>
              <a:solidFill>
                <a:srgbClr val="F8941C"/>
              </a:solidFill>
              <a:ln w="9525" cap="flat" cmpd="sng">
                <a:solidFill>
                  <a:schemeClr val="lt1">
                    <a:alpha val="100000"/>
                  </a:schemeClr>
                </a:solidFill>
                <a:prstDash val="solid"/>
                <a:round/>
              </a:ln>
            </p:spPr>
          </p:sp>
          <p:sp>
            <p:nvSpPr>
              <p:cNvPr id="1048588" name="Freeform 35"/>
              <p:cNvSpPr/>
              <p:nvPr/>
            </p:nvSpPr>
            <p:spPr>
              <a:xfrm>
                <a:off x="4785" y="1291"/>
                <a:ext cx="286" cy="517"/>
              </a:xfrm>
              <a:custGeom>
                <a:avLst/>
                <a:gdLst/>
                <a:ahLst/>
                <a:cxnLst/>
                <a:rect l="0" t="0" r="r" b="b"/>
                <a:pathLst>
                  <a:path w="1262" h="2278">
                    <a:moveTo>
                      <a:pt x="0" y="0"/>
                    </a:moveTo>
                    <a:lnTo>
                      <a:pt x="1261" y="2017"/>
                    </a:lnTo>
                    <a:lnTo>
                      <a:pt x="242" y="2277"/>
                    </a:lnTo>
                    <a:lnTo>
                      <a:pt x="0" y="0"/>
                    </a:lnTo>
                  </a:path>
                </a:pathLst>
              </a:custGeom>
              <a:solidFill>
                <a:srgbClr val="F8941C"/>
              </a:solidFill>
              <a:ln w="9525" cap="flat" cmpd="sng">
                <a:solidFill>
                  <a:schemeClr val="lt1">
                    <a:alpha val="100000"/>
                  </a:schemeClr>
                </a:solidFill>
                <a:prstDash val="solid"/>
                <a:round/>
              </a:ln>
            </p:spPr>
            <p:txBody>
              <a:bodyPr vert="horz" wrap="none"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fontAlgn="base">
                  <a:spcBef>
                    <a:spcPct val="0"/>
                  </a:spcBef>
                  <a:spcAft>
                    <a:spcPct val="0"/>
                  </a:spcAft>
                  <a:buFontTx/>
                  <a:buNone/>
                </a:pPr>
                <a:endParaRPr lang="zh-CN" altLang="en-US" sz="1800">
                  <a:solidFill>
                    <a:srgbClr val="000000"/>
                  </a:solidFill>
                  <a:latin typeface="微软雅黑" pitchFamily="34" charset="-122"/>
                  <a:ea typeface="微软雅黑" pitchFamily="34" charset="-122"/>
                </a:endParaRPr>
              </a:p>
            </p:txBody>
          </p:sp>
        </p:grpSp>
      </p:grpSp>
      <p:grpSp>
        <p:nvGrpSpPr>
          <p:cNvPr id="38" name="Группа 37"/>
          <p:cNvGrpSpPr/>
          <p:nvPr/>
        </p:nvGrpSpPr>
        <p:grpSpPr>
          <a:xfrm>
            <a:off x="10301288" y="3392487"/>
            <a:ext cx="1568450" cy="2916237"/>
            <a:chOff x="436562" y="457200"/>
            <a:chExt cx="1568451" cy="2916238"/>
          </a:xfrm>
        </p:grpSpPr>
        <p:sp>
          <p:nvSpPr>
            <p:cNvPr id="1048589" name="AutoShape 4"/>
            <p:cNvSpPr/>
            <p:nvPr/>
          </p:nvSpPr>
          <p:spPr>
            <a:xfrm>
              <a:off x="438150" y="457200"/>
              <a:ext cx="1566863" cy="2881313"/>
            </a:xfrm>
            <a:prstGeom prst="rect">
              <a:avLst/>
            </a:prstGeom>
            <a:no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eaLnBrk="0" hangingPunct="0"/>
              <a:endParaRPr lang="zh-CN" altLang="en-US"/>
            </a:p>
          </p:txBody>
        </p:sp>
        <p:sp>
          <p:nvSpPr>
            <p:cNvPr id="1048590" name="Freeform 6"/>
            <p:cNvSpPr/>
            <p:nvPr/>
          </p:nvSpPr>
          <p:spPr>
            <a:xfrm>
              <a:off x="1185863" y="3081338"/>
              <a:ext cx="296863" cy="292100"/>
            </a:xfrm>
            <a:custGeom>
              <a:avLst/>
              <a:gdLst/>
              <a:ahLst/>
              <a:cxnLst/>
              <a:rect l="0" t="0" r="r" b="b"/>
              <a:pathLst>
                <a:path w="17" h="17">
                  <a:moveTo>
                    <a:pt x="3" y="4"/>
                  </a:moveTo>
                  <a:cubicBezTo>
                    <a:pt x="3" y="4"/>
                    <a:pt x="0" y="9"/>
                    <a:pt x="1" y="11"/>
                  </a:cubicBezTo>
                  <a:cubicBezTo>
                    <a:pt x="1" y="14"/>
                    <a:pt x="4" y="14"/>
                    <a:pt x="6" y="13"/>
                  </a:cubicBezTo>
                  <a:cubicBezTo>
                    <a:pt x="6" y="13"/>
                    <a:pt x="7" y="16"/>
                    <a:pt x="8" y="16"/>
                  </a:cubicBezTo>
                  <a:cubicBezTo>
                    <a:pt x="9" y="17"/>
                    <a:pt x="14" y="15"/>
                    <a:pt x="15" y="13"/>
                  </a:cubicBezTo>
                  <a:cubicBezTo>
                    <a:pt x="16" y="11"/>
                    <a:pt x="15" y="7"/>
                    <a:pt x="16" y="6"/>
                  </a:cubicBezTo>
                  <a:cubicBezTo>
                    <a:pt x="16" y="5"/>
                    <a:pt x="17" y="4"/>
                    <a:pt x="17" y="4"/>
                  </a:cubicBezTo>
                  <a:cubicBezTo>
                    <a:pt x="17" y="4"/>
                    <a:pt x="17" y="2"/>
                    <a:pt x="17" y="0"/>
                  </a:cubicBezTo>
                  <a:cubicBezTo>
                    <a:pt x="17" y="0"/>
                    <a:pt x="6" y="2"/>
                    <a:pt x="3" y="4"/>
                  </a:cubicBezTo>
                </a:path>
              </a:pathLst>
            </a:custGeom>
            <a:solidFill>
              <a:srgbClr val="000000"/>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1" name="Freeform 7"/>
            <p:cNvSpPr/>
            <p:nvPr/>
          </p:nvSpPr>
          <p:spPr>
            <a:xfrm>
              <a:off x="1098550" y="2327275"/>
              <a:ext cx="279400" cy="925513"/>
            </a:xfrm>
            <a:custGeom>
              <a:avLst/>
              <a:gdLst/>
              <a:ahLst/>
              <a:cxnLst/>
              <a:rect l="0" t="0" r="r" b="b"/>
              <a:pathLst>
                <a:path w="16" h="54">
                  <a:moveTo>
                    <a:pt x="7" y="52"/>
                  </a:moveTo>
                  <a:cubicBezTo>
                    <a:pt x="7" y="52"/>
                    <a:pt x="8" y="49"/>
                    <a:pt x="8" y="47"/>
                  </a:cubicBezTo>
                  <a:cubicBezTo>
                    <a:pt x="9" y="45"/>
                    <a:pt x="10" y="41"/>
                    <a:pt x="10" y="40"/>
                  </a:cubicBezTo>
                  <a:cubicBezTo>
                    <a:pt x="9" y="40"/>
                    <a:pt x="5" y="26"/>
                    <a:pt x="4" y="23"/>
                  </a:cubicBezTo>
                  <a:cubicBezTo>
                    <a:pt x="3" y="21"/>
                    <a:pt x="3" y="16"/>
                    <a:pt x="2" y="13"/>
                  </a:cubicBezTo>
                  <a:cubicBezTo>
                    <a:pt x="1" y="9"/>
                    <a:pt x="0" y="3"/>
                    <a:pt x="0" y="1"/>
                  </a:cubicBezTo>
                  <a:cubicBezTo>
                    <a:pt x="0" y="0"/>
                    <a:pt x="12" y="1"/>
                    <a:pt x="12" y="1"/>
                  </a:cubicBezTo>
                  <a:cubicBezTo>
                    <a:pt x="12" y="1"/>
                    <a:pt x="11" y="10"/>
                    <a:pt x="11" y="12"/>
                  </a:cubicBezTo>
                  <a:cubicBezTo>
                    <a:pt x="11" y="12"/>
                    <a:pt x="11" y="14"/>
                    <a:pt x="11" y="15"/>
                  </a:cubicBezTo>
                  <a:cubicBezTo>
                    <a:pt x="11" y="16"/>
                    <a:pt x="12" y="20"/>
                    <a:pt x="13" y="29"/>
                  </a:cubicBezTo>
                  <a:cubicBezTo>
                    <a:pt x="14" y="38"/>
                    <a:pt x="15" y="38"/>
                    <a:pt x="15" y="38"/>
                  </a:cubicBezTo>
                  <a:cubicBezTo>
                    <a:pt x="16" y="45"/>
                    <a:pt x="16" y="45"/>
                    <a:pt x="16" y="45"/>
                  </a:cubicBezTo>
                  <a:cubicBezTo>
                    <a:pt x="12" y="52"/>
                    <a:pt x="12" y="52"/>
                    <a:pt x="12" y="52"/>
                  </a:cubicBezTo>
                  <a:cubicBezTo>
                    <a:pt x="12" y="52"/>
                    <a:pt x="9" y="54"/>
                    <a:pt x="7" y="52"/>
                  </a:cubicBezTo>
                </a:path>
              </a:pathLst>
            </a:custGeom>
            <a:solidFill>
              <a:srgbClr val="F1B15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2" name="Freeform 8"/>
            <p:cNvSpPr/>
            <p:nvPr/>
          </p:nvSpPr>
          <p:spPr>
            <a:xfrm>
              <a:off x="1098550" y="2327275"/>
              <a:ext cx="279400" cy="908050"/>
            </a:xfrm>
            <a:custGeom>
              <a:avLst/>
              <a:gdLst/>
              <a:ahLst/>
              <a:cxnLst/>
              <a:rect l="0" t="0" r="r" b="b"/>
              <a:pathLst>
                <a:path w="16" h="53">
                  <a:moveTo>
                    <a:pt x="13" y="29"/>
                  </a:moveTo>
                  <a:cubicBezTo>
                    <a:pt x="12" y="20"/>
                    <a:pt x="11" y="16"/>
                    <a:pt x="11" y="15"/>
                  </a:cubicBezTo>
                  <a:cubicBezTo>
                    <a:pt x="11" y="14"/>
                    <a:pt x="11" y="12"/>
                    <a:pt x="11" y="12"/>
                  </a:cubicBezTo>
                  <a:cubicBezTo>
                    <a:pt x="11" y="10"/>
                    <a:pt x="12" y="1"/>
                    <a:pt x="12" y="1"/>
                  </a:cubicBezTo>
                  <a:cubicBezTo>
                    <a:pt x="12" y="1"/>
                    <a:pt x="0" y="0"/>
                    <a:pt x="0" y="1"/>
                  </a:cubicBezTo>
                  <a:cubicBezTo>
                    <a:pt x="0" y="2"/>
                    <a:pt x="1" y="6"/>
                    <a:pt x="1" y="10"/>
                  </a:cubicBezTo>
                  <a:cubicBezTo>
                    <a:pt x="3" y="13"/>
                    <a:pt x="4" y="16"/>
                    <a:pt x="4" y="16"/>
                  </a:cubicBezTo>
                  <a:cubicBezTo>
                    <a:pt x="5" y="16"/>
                    <a:pt x="8" y="14"/>
                    <a:pt x="8" y="14"/>
                  </a:cubicBezTo>
                  <a:cubicBezTo>
                    <a:pt x="8" y="14"/>
                    <a:pt x="11" y="23"/>
                    <a:pt x="11" y="30"/>
                  </a:cubicBezTo>
                  <a:cubicBezTo>
                    <a:pt x="12" y="33"/>
                    <a:pt x="10" y="35"/>
                    <a:pt x="8" y="36"/>
                  </a:cubicBezTo>
                  <a:cubicBezTo>
                    <a:pt x="9" y="39"/>
                    <a:pt x="10" y="40"/>
                    <a:pt x="10" y="40"/>
                  </a:cubicBezTo>
                  <a:cubicBezTo>
                    <a:pt x="10" y="41"/>
                    <a:pt x="10" y="42"/>
                    <a:pt x="10" y="43"/>
                  </a:cubicBezTo>
                  <a:cubicBezTo>
                    <a:pt x="11" y="43"/>
                    <a:pt x="12" y="42"/>
                    <a:pt x="13" y="44"/>
                  </a:cubicBezTo>
                  <a:cubicBezTo>
                    <a:pt x="13" y="46"/>
                    <a:pt x="11" y="50"/>
                    <a:pt x="10" y="53"/>
                  </a:cubicBezTo>
                  <a:cubicBezTo>
                    <a:pt x="11" y="53"/>
                    <a:pt x="12" y="52"/>
                    <a:pt x="12" y="52"/>
                  </a:cubicBezTo>
                  <a:cubicBezTo>
                    <a:pt x="16" y="45"/>
                    <a:pt x="16" y="45"/>
                    <a:pt x="16" y="45"/>
                  </a:cubicBezTo>
                  <a:cubicBezTo>
                    <a:pt x="15" y="38"/>
                    <a:pt x="15" y="38"/>
                    <a:pt x="15" y="38"/>
                  </a:cubicBezTo>
                  <a:cubicBezTo>
                    <a:pt x="15" y="38"/>
                    <a:pt x="14" y="38"/>
                    <a:pt x="13" y="29"/>
                  </a:cubicBezTo>
                </a:path>
              </a:pathLst>
            </a:custGeom>
            <a:solidFill>
              <a:srgbClr val="E99D5A"/>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3" name="Freeform 9"/>
            <p:cNvSpPr/>
            <p:nvPr/>
          </p:nvSpPr>
          <p:spPr>
            <a:xfrm>
              <a:off x="436562" y="1263650"/>
              <a:ext cx="766763" cy="428625"/>
            </a:xfrm>
            <a:custGeom>
              <a:avLst/>
              <a:gdLst/>
              <a:ahLst/>
              <a:cxnLst/>
              <a:rect l="0" t="0" r="r" b="b"/>
              <a:pathLst>
                <a:path w="44" h="25">
                  <a:moveTo>
                    <a:pt x="1" y="21"/>
                  </a:moveTo>
                  <a:cubicBezTo>
                    <a:pt x="6" y="24"/>
                    <a:pt x="6" y="24"/>
                    <a:pt x="6" y="24"/>
                  </a:cubicBezTo>
                  <a:cubicBezTo>
                    <a:pt x="6" y="24"/>
                    <a:pt x="7" y="25"/>
                    <a:pt x="11" y="24"/>
                  </a:cubicBezTo>
                  <a:cubicBezTo>
                    <a:pt x="11" y="24"/>
                    <a:pt x="15" y="25"/>
                    <a:pt x="17" y="24"/>
                  </a:cubicBezTo>
                  <a:cubicBezTo>
                    <a:pt x="18" y="23"/>
                    <a:pt x="18" y="23"/>
                    <a:pt x="18" y="23"/>
                  </a:cubicBezTo>
                  <a:cubicBezTo>
                    <a:pt x="18" y="23"/>
                    <a:pt x="20" y="23"/>
                    <a:pt x="26" y="22"/>
                  </a:cubicBezTo>
                  <a:cubicBezTo>
                    <a:pt x="32" y="21"/>
                    <a:pt x="41" y="15"/>
                    <a:pt x="43" y="15"/>
                  </a:cubicBezTo>
                  <a:cubicBezTo>
                    <a:pt x="44" y="14"/>
                    <a:pt x="42" y="1"/>
                    <a:pt x="40" y="0"/>
                  </a:cubicBezTo>
                  <a:cubicBezTo>
                    <a:pt x="40" y="0"/>
                    <a:pt x="37" y="10"/>
                    <a:pt x="37" y="11"/>
                  </a:cubicBezTo>
                  <a:cubicBezTo>
                    <a:pt x="37" y="11"/>
                    <a:pt x="31" y="14"/>
                    <a:pt x="27" y="16"/>
                  </a:cubicBezTo>
                  <a:cubicBezTo>
                    <a:pt x="24" y="18"/>
                    <a:pt x="17" y="20"/>
                    <a:pt x="16" y="20"/>
                  </a:cubicBezTo>
                  <a:cubicBezTo>
                    <a:pt x="14" y="20"/>
                    <a:pt x="10" y="20"/>
                    <a:pt x="9" y="21"/>
                  </a:cubicBezTo>
                  <a:cubicBezTo>
                    <a:pt x="8" y="21"/>
                    <a:pt x="3" y="19"/>
                    <a:pt x="1" y="20"/>
                  </a:cubicBezTo>
                  <a:cubicBezTo>
                    <a:pt x="0" y="20"/>
                    <a:pt x="0" y="21"/>
                    <a:pt x="1" y="21"/>
                  </a:cubicBezTo>
                </a:path>
              </a:pathLst>
            </a:custGeom>
            <a:solidFill>
              <a:srgbClr val="F1B15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4" name="Freeform 10"/>
            <p:cNvSpPr/>
            <p:nvPr/>
          </p:nvSpPr>
          <p:spPr>
            <a:xfrm>
              <a:off x="715963" y="1263650"/>
              <a:ext cx="487363" cy="411163"/>
            </a:xfrm>
            <a:custGeom>
              <a:avLst/>
              <a:gdLst/>
              <a:ahLst/>
              <a:cxnLst/>
              <a:rect l="0" t="0" r="r" b="b"/>
              <a:pathLst>
                <a:path w="28" h="24">
                  <a:moveTo>
                    <a:pt x="24" y="0"/>
                  </a:moveTo>
                  <a:cubicBezTo>
                    <a:pt x="24" y="0"/>
                    <a:pt x="24" y="0"/>
                    <a:pt x="24" y="0"/>
                  </a:cubicBezTo>
                  <a:cubicBezTo>
                    <a:pt x="24" y="0"/>
                    <a:pt x="23" y="1"/>
                    <a:pt x="23" y="3"/>
                  </a:cubicBezTo>
                  <a:cubicBezTo>
                    <a:pt x="24" y="5"/>
                    <a:pt x="24" y="7"/>
                    <a:pt x="24" y="8"/>
                  </a:cubicBezTo>
                  <a:cubicBezTo>
                    <a:pt x="23" y="10"/>
                    <a:pt x="24" y="13"/>
                    <a:pt x="23" y="14"/>
                  </a:cubicBezTo>
                  <a:cubicBezTo>
                    <a:pt x="22" y="15"/>
                    <a:pt x="12" y="21"/>
                    <a:pt x="8" y="21"/>
                  </a:cubicBezTo>
                  <a:cubicBezTo>
                    <a:pt x="8" y="21"/>
                    <a:pt x="6" y="20"/>
                    <a:pt x="5" y="21"/>
                  </a:cubicBezTo>
                  <a:cubicBezTo>
                    <a:pt x="4" y="22"/>
                    <a:pt x="2" y="23"/>
                    <a:pt x="0" y="24"/>
                  </a:cubicBezTo>
                  <a:cubicBezTo>
                    <a:pt x="0" y="24"/>
                    <a:pt x="1" y="24"/>
                    <a:pt x="1" y="24"/>
                  </a:cubicBezTo>
                  <a:cubicBezTo>
                    <a:pt x="2" y="23"/>
                    <a:pt x="2" y="23"/>
                    <a:pt x="2" y="23"/>
                  </a:cubicBezTo>
                  <a:cubicBezTo>
                    <a:pt x="2" y="23"/>
                    <a:pt x="4" y="23"/>
                    <a:pt x="10" y="22"/>
                  </a:cubicBezTo>
                  <a:cubicBezTo>
                    <a:pt x="16" y="21"/>
                    <a:pt x="25" y="15"/>
                    <a:pt x="27" y="15"/>
                  </a:cubicBezTo>
                  <a:cubicBezTo>
                    <a:pt x="28" y="15"/>
                    <a:pt x="26" y="3"/>
                    <a:pt x="24" y="0"/>
                  </a:cubicBezTo>
                </a:path>
              </a:pathLst>
            </a:custGeom>
            <a:solidFill>
              <a:srgbClr val="E99D5A"/>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5" name="Freeform 11"/>
            <p:cNvSpPr/>
            <p:nvPr/>
          </p:nvSpPr>
          <p:spPr>
            <a:xfrm>
              <a:off x="1308100" y="2224088"/>
              <a:ext cx="296863" cy="1081088"/>
            </a:xfrm>
            <a:custGeom>
              <a:avLst/>
              <a:gdLst/>
              <a:ahLst/>
              <a:cxnLst/>
              <a:rect l="0" t="0" r="r" b="b"/>
              <a:pathLst>
                <a:path w="17" h="63">
                  <a:moveTo>
                    <a:pt x="0" y="60"/>
                  </a:moveTo>
                  <a:cubicBezTo>
                    <a:pt x="0" y="60"/>
                    <a:pt x="1" y="55"/>
                    <a:pt x="2" y="54"/>
                  </a:cubicBezTo>
                  <a:cubicBezTo>
                    <a:pt x="2" y="52"/>
                    <a:pt x="3" y="45"/>
                    <a:pt x="4" y="45"/>
                  </a:cubicBezTo>
                  <a:cubicBezTo>
                    <a:pt x="4" y="45"/>
                    <a:pt x="7" y="28"/>
                    <a:pt x="7" y="18"/>
                  </a:cubicBezTo>
                  <a:cubicBezTo>
                    <a:pt x="7" y="18"/>
                    <a:pt x="3" y="14"/>
                    <a:pt x="4" y="8"/>
                  </a:cubicBezTo>
                  <a:cubicBezTo>
                    <a:pt x="4" y="2"/>
                    <a:pt x="8" y="0"/>
                    <a:pt x="8" y="0"/>
                  </a:cubicBezTo>
                  <a:cubicBezTo>
                    <a:pt x="8" y="0"/>
                    <a:pt x="14" y="6"/>
                    <a:pt x="14" y="6"/>
                  </a:cubicBezTo>
                  <a:cubicBezTo>
                    <a:pt x="14" y="6"/>
                    <a:pt x="15" y="13"/>
                    <a:pt x="15" y="14"/>
                  </a:cubicBezTo>
                  <a:cubicBezTo>
                    <a:pt x="15" y="15"/>
                    <a:pt x="17" y="23"/>
                    <a:pt x="16" y="27"/>
                  </a:cubicBezTo>
                  <a:cubicBezTo>
                    <a:pt x="15" y="32"/>
                    <a:pt x="11" y="39"/>
                    <a:pt x="10" y="44"/>
                  </a:cubicBezTo>
                  <a:cubicBezTo>
                    <a:pt x="10" y="44"/>
                    <a:pt x="10" y="49"/>
                    <a:pt x="10" y="50"/>
                  </a:cubicBezTo>
                  <a:cubicBezTo>
                    <a:pt x="9" y="50"/>
                    <a:pt x="8" y="54"/>
                    <a:pt x="8" y="55"/>
                  </a:cubicBezTo>
                  <a:cubicBezTo>
                    <a:pt x="8" y="55"/>
                    <a:pt x="8" y="58"/>
                    <a:pt x="7" y="59"/>
                  </a:cubicBezTo>
                  <a:cubicBezTo>
                    <a:pt x="6" y="60"/>
                    <a:pt x="3" y="63"/>
                    <a:pt x="0" y="60"/>
                  </a:cubicBezTo>
                </a:path>
              </a:pathLst>
            </a:custGeom>
            <a:solidFill>
              <a:srgbClr val="F1B15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6" name="Freeform 12"/>
            <p:cNvSpPr/>
            <p:nvPr/>
          </p:nvSpPr>
          <p:spPr>
            <a:xfrm>
              <a:off x="1325563" y="2224088"/>
              <a:ext cx="279400" cy="1081088"/>
            </a:xfrm>
            <a:custGeom>
              <a:avLst/>
              <a:gdLst/>
              <a:ahLst/>
              <a:cxnLst/>
              <a:rect l="0" t="0" r="r" b="b"/>
              <a:pathLst>
                <a:path w="16" h="63">
                  <a:moveTo>
                    <a:pt x="14" y="14"/>
                  </a:moveTo>
                  <a:cubicBezTo>
                    <a:pt x="14" y="13"/>
                    <a:pt x="13" y="6"/>
                    <a:pt x="13" y="6"/>
                  </a:cubicBezTo>
                  <a:cubicBezTo>
                    <a:pt x="13" y="6"/>
                    <a:pt x="7" y="0"/>
                    <a:pt x="7" y="0"/>
                  </a:cubicBezTo>
                  <a:cubicBezTo>
                    <a:pt x="7" y="0"/>
                    <a:pt x="3" y="2"/>
                    <a:pt x="3" y="8"/>
                  </a:cubicBezTo>
                  <a:cubicBezTo>
                    <a:pt x="2" y="14"/>
                    <a:pt x="6" y="18"/>
                    <a:pt x="6" y="18"/>
                  </a:cubicBezTo>
                  <a:cubicBezTo>
                    <a:pt x="6" y="19"/>
                    <a:pt x="6" y="20"/>
                    <a:pt x="6" y="21"/>
                  </a:cubicBezTo>
                  <a:cubicBezTo>
                    <a:pt x="7" y="21"/>
                    <a:pt x="9" y="22"/>
                    <a:pt x="11" y="20"/>
                  </a:cubicBezTo>
                  <a:cubicBezTo>
                    <a:pt x="11" y="20"/>
                    <a:pt x="12" y="18"/>
                    <a:pt x="12" y="19"/>
                  </a:cubicBezTo>
                  <a:cubicBezTo>
                    <a:pt x="12" y="20"/>
                    <a:pt x="14" y="26"/>
                    <a:pt x="11" y="31"/>
                  </a:cubicBezTo>
                  <a:cubicBezTo>
                    <a:pt x="8" y="36"/>
                    <a:pt x="6" y="46"/>
                    <a:pt x="6" y="46"/>
                  </a:cubicBezTo>
                  <a:cubicBezTo>
                    <a:pt x="6" y="47"/>
                    <a:pt x="4" y="47"/>
                    <a:pt x="5" y="44"/>
                  </a:cubicBezTo>
                  <a:cubicBezTo>
                    <a:pt x="6" y="40"/>
                    <a:pt x="7" y="31"/>
                    <a:pt x="7" y="31"/>
                  </a:cubicBezTo>
                  <a:cubicBezTo>
                    <a:pt x="7" y="31"/>
                    <a:pt x="5" y="40"/>
                    <a:pt x="4" y="43"/>
                  </a:cubicBezTo>
                  <a:cubicBezTo>
                    <a:pt x="4" y="44"/>
                    <a:pt x="3" y="45"/>
                    <a:pt x="3" y="45"/>
                  </a:cubicBezTo>
                  <a:cubicBezTo>
                    <a:pt x="3" y="45"/>
                    <a:pt x="3" y="45"/>
                    <a:pt x="3" y="46"/>
                  </a:cubicBezTo>
                  <a:cubicBezTo>
                    <a:pt x="3" y="48"/>
                    <a:pt x="3" y="53"/>
                    <a:pt x="2" y="55"/>
                  </a:cubicBezTo>
                  <a:cubicBezTo>
                    <a:pt x="1" y="57"/>
                    <a:pt x="0" y="59"/>
                    <a:pt x="0" y="61"/>
                  </a:cubicBezTo>
                  <a:cubicBezTo>
                    <a:pt x="2" y="63"/>
                    <a:pt x="5" y="60"/>
                    <a:pt x="6" y="59"/>
                  </a:cubicBezTo>
                  <a:cubicBezTo>
                    <a:pt x="7" y="58"/>
                    <a:pt x="7" y="55"/>
                    <a:pt x="7" y="55"/>
                  </a:cubicBezTo>
                  <a:cubicBezTo>
                    <a:pt x="7" y="54"/>
                    <a:pt x="8" y="50"/>
                    <a:pt x="9" y="50"/>
                  </a:cubicBezTo>
                  <a:cubicBezTo>
                    <a:pt x="9" y="49"/>
                    <a:pt x="9" y="44"/>
                    <a:pt x="9" y="44"/>
                  </a:cubicBezTo>
                  <a:cubicBezTo>
                    <a:pt x="10" y="39"/>
                    <a:pt x="14" y="32"/>
                    <a:pt x="15" y="27"/>
                  </a:cubicBezTo>
                  <a:cubicBezTo>
                    <a:pt x="16" y="23"/>
                    <a:pt x="14" y="15"/>
                    <a:pt x="14" y="14"/>
                  </a:cubicBezTo>
                </a:path>
              </a:pathLst>
            </a:custGeom>
            <a:solidFill>
              <a:srgbClr val="E99D5A"/>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7" name="Freeform 13"/>
            <p:cNvSpPr/>
            <p:nvPr/>
          </p:nvSpPr>
          <p:spPr>
            <a:xfrm>
              <a:off x="1046163" y="1366838"/>
              <a:ext cx="611188" cy="1046163"/>
            </a:xfrm>
            <a:custGeom>
              <a:avLst/>
              <a:gdLst/>
              <a:ahLst/>
              <a:cxnLst/>
              <a:rect l="0" t="0" r="r" b="b"/>
              <a:pathLst>
                <a:path w="35" h="61">
                  <a:moveTo>
                    <a:pt x="2" y="59"/>
                  </a:moveTo>
                  <a:cubicBezTo>
                    <a:pt x="2" y="59"/>
                    <a:pt x="27" y="61"/>
                    <a:pt x="31" y="59"/>
                  </a:cubicBezTo>
                  <a:cubicBezTo>
                    <a:pt x="31" y="59"/>
                    <a:pt x="32" y="46"/>
                    <a:pt x="33" y="44"/>
                  </a:cubicBezTo>
                  <a:cubicBezTo>
                    <a:pt x="33" y="42"/>
                    <a:pt x="34" y="30"/>
                    <a:pt x="35" y="28"/>
                  </a:cubicBezTo>
                  <a:cubicBezTo>
                    <a:pt x="35" y="26"/>
                    <a:pt x="35" y="20"/>
                    <a:pt x="33" y="18"/>
                  </a:cubicBezTo>
                  <a:cubicBezTo>
                    <a:pt x="32" y="17"/>
                    <a:pt x="31" y="15"/>
                    <a:pt x="31" y="11"/>
                  </a:cubicBezTo>
                  <a:cubicBezTo>
                    <a:pt x="30" y="10"/>
                    <a:pt x="29" y="7"/>
                    <a:pt x="29" y="7"/>
                  </a:cubicBezTo>
                  <a:cubicBezTo>
                    <a:pt x="29" y="7"/>
                    <a:pt x="29" y="4"/>
                    <a:pt x="30" y="3"/>
                  </a:cubicBezTo>
                  <a:cubicBezTo>
                    <a:pt x="30" y="3"/>
                    <a:pt x="20" y="0"/>
                    <a:pt x="12" y="1"/>
                  </a:cubicBezTo>
                  <a:cubicBezTo>
                    <a:pt x="6" y="2"/>
                    <a:pt x="6" y="2"/>
                    <a:pt x="6" y="2"/>
                  </a:cubicBezTo>
                  <a:cubicBezTo>
                    <a:pt x="6" y="2"/>
                    <a:pt x="6" y="11"/>
                    <a:pt x="5" y="14"/>
                  </a:cubicBezTo>
                  <a:cubicBezTo>
                    <a:pt x="3" y="16"/>
                    <a:pt x="0" y="26"/>
                    <a:pt x="2" y="59"/>
                  </a:cubicBezTo>
                </a:path>
              </a:pathLst>
            </a:custGeom>
            <a:solidFill>
              <a:srgbClr val="12121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8" name="Freeform 14"/>
            <p:cNvSpPr/>
            <p:nvPr/>
          </p:nvSpPr>
          <p:spPr>
            <a:xfrm>
              <a:off x="1185863" y="2138363"/>
              <a:ext cx="17463" cy="17463"/>
            </a:xfrm>
            <a:custGeom>
              <a:avLst/>
              <a:gdLst/>
              <a:ahLst/>
              <a:cxnLst/>
              <a:rect l="0" t="0" r="r" b="b"/>
              <a:pathLst>
                <a:path w="1" h="1">
                  <a:moveTo>
                    <a:pt x="1" y="0"/>
                  </a:moveTo>
                  <a:cubicBezTo>
                    <a:pt x="1" y="0"/>
                    <a:pt x="0" y="0"/>
                    <a:pt x="0" y="1"/>
                  </a:cubicBezTo>
                  <a:cubicBezTo>
                    <a:pt x="0" y="1"/>
                    <a:pt x="1" y="0"/>
                    <a:pt x="1" y="0"/>
                  </a:cubicBezTo>
                </a:path>
              </a:pathLst>
            </a:custGeom>
            <a:solidFill>
              <a:srgbClr val="000000"/>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599" name="Freeform 15"/>
            <p:cNvSpPr/>
            <p:nvPr/>
          </p:nvSpPr>
          <p:spPr>
            <a:xfrm>
              <a:off x="1185863" y="2155825"/>
              <a:ext cx="0" cy="0"/>
            </a:xfrm>
            <a:custGeom>
              <a:avLst/>
              <a:gdLst/>
              <a:ahLst/>
              <a:cxnLst/>
              <a:rect l="0" t="0" r="r" b="b"/>
              <a:pathLst>
                <a:path>
                  <a:moveTo>
                    <a:pt x="0" y="0"/>
                  </a:moveTo>
                  <a:cubicBezTo>
                    <a:pt x="0" y="0"/>
                    <a:pt x="0" y="0"/>
                    <a:pt x="0" y="0"/>
                  </a:cubicBezTo>
                  <a:cubicBezTo>
                    <a:pt x="0" y="0"/>
                    <a:pt x="0" y="0"/>
                    <a:pt x="0" y="0"/>
                  </a:cubicBezTo>
                </a:path>
              </a:pathLst>
            </a:custGeom>
            <a:solidFill>
              <a:srgbClr val="000000"/>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0" name="Freeform 16"/>
            <p:cNvSpPr/>
            <p:nvPr/>
          </p:nvSpPr>
          <p:spPr>
            <a:xfrm>
              <a:off x="1168400" y="1400175"/>
              <a:ext cx="488950" cy="995363"/>
            </a:xfrm>
            <a:custGeom>
              <a:avLst/>
              <a:gdLst/>
              <a:ahLst/>
              <a:cxnLst/>
              <a:rect l="0" t="0" r="r" b="b"/>
              <a:pathLst>
                <a:path w="28" h="58">
                  <a:moveTo>
                    <a:pt x="17" y="58"/>
                  </a:moveTo>
                  <a:cubicBezTo>
                    <a:pt x="21" y="58"/>
                    <a:pt x="23" y="58"/>
                    <a:pt x="24" y="57"/>
                  </a:cubicBezTo>
                  <a:cubicBezTo>
                    <a:pt x="24" y="57"/>
                    <a:pt x="25" y="44"/>
                    <a:pt x="26" y="42"/>
                  </a:cubicBezTo>
                  <a:cubicBezTo>
                    <a:pt x="26" y="40"/>
                    <a:pt x="27" y="28"/>
                    <a:pt x="28" y="26"/>
                  </a:cubicBezTo>
                  <a:cubicBezTo>
                    <a:pt x="28" y="24"/>
                    <a:pt x="28" y="18"/>
                    <a:pt x="26" y="16"/>
                  </a:cubicBezTo>
                  <a:cubicBezTo>
                    <a:pt x="25" y="15"/>
                    <a:pt x="24" y="13"/>
                    <a:pt x="24" y="9"/>
                  </a:cubicBezTo>
                  <a:cubicBezTo>
                    <a:pt x="23" y="8"/>
                    <a:pt x="22" y="5"/>
                    <a:pt x="22" y="5"/>
                  </a:cubicBezTo>
                  <a:cubicBezTo>
                    <a:pt x="22" y="5"/>
                    <a:pt x="22" y="2"/>
                    <a:pt x="23" y="1"/>
                  </a:cubicBezTo>
                  <a:cubicBezTo>
                    <a:pt x="23" y="1"/>
                    <a:pt x="20" y="1"/>
                    <a:pt x="17" y="0"/>
                  </a:cubicBezTo>
                  <a:cubicBezTo>
                    <a:pt x="17" y="0"/>
                    <a:pt x="17" y="0"/>
                    <a:pt x="17" y="0"/>
                  </a:cubicBezTo>
                  <a:cubicBezTo>
                    <a:pt x="15" y="2"/>
                    <a:pt x="15" y="5"/>
                    <a:pt x="15" y="5"/>
                  </a:cubicBezTo>
                  <a:cubicBezTo>
                    <a:pt x="9" y="5"/>
                    <a:pt x="4" y="7"/>
                    <a:pt x="4" y="7"/>
                  </a:cubicBezTo>
                  <a:cubicBezTo>
                    <a:pt x="8" y="6"/>
                    <a:pt x="16" y="7"/>
                    <a:pt x="16" y="7"/>
                  </a:cubicBezTo>
                  <a:cubicBezTo>
                    <a:pt x="18" y="10"/>
                    <a:pt x="18" y="10"/>
                    <a:pt x="18" y="10"/>
                  </a:cubicBezTo>
                  <a:cubicBezTo>
                    <a:pt x="15" y="10"/>
                    <a:pt x="8" y="11"/>
                    <a:pt x="8" y="11"/>
                  </a:cubicBezTo>
                  <a:cubicBezTo>
                    <a:pt x="14" y="11"/>
                    <a:pt x="19" y="13"/>
                    <a:pt x="18" y="13"/>
                  </a:cubicBezTo>
                  <a:cubicBezTo>
                    <a:pt x="17" y="14"/>
                    <a:pt x="20" y="17"/>
                    <a:pt x="20" y="17"/>
                  </a:cubicBezTo>
                  <a:cubicBezTo>
                    <a:pt x="16" y="15"/>
                    <a:pt x="12" y="16"/>
                    <a:pt x="12" y="16"/>
                  </a:cubicBezTo>
                  <a:cubicBezTo>
                    <a:pt x="17" y="16"/>
                    <a:pt x="18" y="22"/>
                    <a:pt x="18" y="22"/>
                  </a:cubicBezTo>
                  <a:cubicBezTo>
                    <a:pt x="8" y="19"/>
                    <a:pt x="0" y="22"/>
                    <a:pt x="0" y="22"/>
                  </a:cubicBezTo>
                  <a:cubicBezTo>
                    <a:pt x="14" y="20"/>
                    <a:pt x="20" y="24"/>
                    <a:pt x="20" y="24"/>
                  </a:cubicBezTo>
                  <a:cubicBezTo>
                    <a:pt x="17" y="25"/>
                    <a:pt x="9" y="27"/>
                    <a:pt x="9" y="27"/>
                  </a:cubicBezTo>
                  <a:cubicBezTo>
                    <a:pt x="14" y="26"/>
                    <a:pt x="18" y="27"/>
                    <a:pt x="18" y="27"/>
                  </a:cubicBezTo>
                  <a:cubicBezTo>
                    <a:pt x="18" y="27"/>
                    <a:pt x="19" y="31"/>
                    <a:pt x="18" y="33"/>
                  </a:cubicBezTo>
                  <a:cubicBezTo>
                    <a:pt x="17" y="36"/>
                    <a:pt x="4" y="37"/>
                    <a:pt x="4" y="37"/>
                  </a:cubicBezTo>
                  <a:cubicBezTo>
                    <a:pt x="15" y="36"/>
                    <a:pt x="16" y="36"/>
                    <a:pt x="18" y="38"/>
                  </a:cubicBezTo>
                  <a:cubicBezTo>
                    <a:pt x="20" y="41"/>
                    <a:pt x="14" y="42"/>
                    <a:pt x="14" y="42"/>
                  </a:cubicBezTo>
                  <a:cubicBezTo>
                    <a:pt x="7" y="42"/>
                    <a:pt x="3" y="43"/>
                    <a:pt x="2" y="43"/>
                  </a:cubicBezTo>
                  <a:cubicBezTo>
                    <a:pt x="6" y="43"/>
                    <a:pt x="16" y="44"/>
                    <a:pt x="16" y="44"/>
                  </a:cubicBezTo>
                  <a:cubicBezTo>
                    <a:pt x="15" y="45"/>
                    <a:pt x="7" y="47"/>
                    <a:pt x="7" y="47"/>
                  </a:cubicBezTo>
                  <a:cubicBezTo>
                    <a:pt x="15" y="46"/>
                    <a:pt x="20" y="44"/>
                    <a:pt x="20" y="44"/>
                  </a:cubicBezTo>
                  <a:cubicBezTo>
                    <a:pt x="20" y="48"/>
                    <a:pt x="20" y="48"/>
                    <a:pt x="20" y="48"/>
                  </a:cubicBezTo>
                  <a:cubicBezTo>
                    <a:pt x="18" y="51"/>
                    <a:pt x="0" y="54"/>
                    <a:pt x="0" y="54"/>
                  </a:cubicBezTo>
                  <a:cubicBezTo>
                    <a:pt x="4" y="54"/>
                    <a:pt x="17" y="53"/>
                    <a:pt x="17" y="53"/>
                  </a:cubicBezTo>
                  <a:cubicBezTo>
                    <a:pt x="16" y="54"/>
                    <a:pt x="17" y="56"/>
                    <a:pt x="17" y="58"/>
                  </a:cubicBezTo>
                </a:path>
              </a:pathLst>
            </a:custGeom>
            <a:solidFill>
              <a:srgbClr val="000000"/>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1" name="Freeform 17"/>
            <p:cNvSpPr/>
            <p:nvPr/>
          </p:nvSpPr>
          <p:spPr>
            <a:xfrm>
              <a:off x="1238250" y="698500"/>
              <a:ext cx="279400" cy="479425"/>
            </a:xfrm>
            <a:custGeom>
              <a:avLst/>
              <a:gdLst/>
              <a:ahLst/>
              <a:cxnLst/>
              <a:rect l="0" t="0" r="r" b="b"/>
              <a:pathLst>
                <a:path w="16" h="28">
                  <a:moveTo>
                    <a:pt x="2" y="28"/>
                  </a:moveTo>
                  <a:cubicBezTo>
                    <a:pt x="2" y="28"/>
                    <a:pt x="13" y="17"/>
                    <a:pt x="13" y="16"/>
                  </a:cubicBezTo>
                  <a:cubicBezTo>
                    <a:pt x="14" y="15"/>
                    <a:pt x="16" y="10"/>
                    <a:pt x="16" y="10"/>
                  </a:cubicBezTo>
                  <a:cubicBezTo>
                    <a:pt x="12" y="0"/>
                    <a:pt x="12" y="0"/>
                    <a:pt x="12" y="0"/>
                  </a:cubicBezTo>
                  <a:cubicBezTo>
                    <a:pt x="5" y="8"/>
                    <a:pt x="5" y="8"/>
                    <a:pt x="5" y="8"/>
                  </a:cubicBezTo>
                  <a:cubicBezTo>
                    <a:pt x="5" y="8"/>
                    <a:pt x="4" y="13"/>
                    <a:pt x="4" y="14"/>
                  </a:cubicBezTo>
                  <a:cubicBezTo>
                    <a:pt x="4" y="14"/>
                    <a:pt x="0" y="20"/>
                    <a:pt x="0" y="21"/>
                  </a:cubicBezTo>
                  <a:cubicBezTo>
                    <a:pt x="1" y="22"/>
                    <a:pt x="2" y="28"/>
                    <a:pt x="2" y="28"/>
                  </a:cubicBezTo>
                </a:path>
              </a:pathLst>
            </a:custGeom>
            <a:solidFill>
              <a:srgbClr val="E99D5A"/>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2" name="Freeform 18"/>
            <p:cNvSpPr/>
            <p:nvPr/>
          </p:nvSpPr>
          <p:spPr>
            <a:xfrm>
              <a:off x="1535113" y="1041400"/>
              <a:ext cx="452438" cy="736600"/>
            </a:xfrm>
            <a:custGeom>
              <a:avLst/>
              <a:gdLst/>
              <a:ahLst/>
              <a:cxnLst/>
              <a:rect l="0" t="0" r="r" b="b"/>
              <a:pathLst>
                <a:path w="26" h="43">
                  <a:moveTo>
                    <a:pt x="5" y="8"/>
                  </a:moveTo>
                  <a:cubicBezTo>
                    <a:pt x="5" y="8"/>
                    <a:pt x="17" y="16"/>
                    <a:pt x="18" y="19"/>
                  </a:cubicBezTo>
                  <a:cubicBezTo>
                    <a:pt x="19" y="21"/>
                    <a:pt x="19" y="21"/>
                    <a:pt x="19" y="21"/>
                  </a:cubicBezTo>
                  <a:cubicBezTo>
                    <a:pt x="19" y="21"/>
                    <a:pt x="12" y="35"/>
                    <a:pt x="9" y="37"/>
                  </a:cubicBezTo>
                  <a:cubicBezTo>
                    <a:pt x="9" y="37"/>
                    <a:pt x="6" y="38"/>
                    <a:pt x="5" y="36"/>
                  </a:cubicBezTo>
                  <a:cubicBezTo>
                    <a:pt x="5" y="36"/>
                    <a:pt x="5" y="35"/>
                    <a:pt x="5" y="34"/>
                  </a:cubicBezTo>
                  <a:cubicBezTo>
                    <a:pt x="4" y="33"/>
                    <a:pt x="2" y="32"/>
                    <a:pt x="1" y="33"/>
                  </a:cubicBezTo>
                  <a:cubicBezTo>
                    <a:pt x="1" y="33"/>
                    <a:pt x="1" y="34"/>
                    <a:pt x="2" y="34"/>
                  </a:cubicBezTo>
                  <a:cubicBezTo>
                    <a:pt x="2" y="34"/>
                    <a:pt x="4" y="35"/>
                    <a:pt x="4" y="35"/>
                  </a:cubicBezTo>
                  <a:cubicBezTo>
                    <a:pt x="4" y="35"/>
                    <a:pt x="1" y="35"/>
                    <a:pt x="1" y="35"/>
                  </a:cubicBezTo>
                  <a:cubicBezTo>
                    <a:pt x="0" y="36"/>
                    <a:pt x="0" y="37"/>
                    <a:pt x="1" y="37"/>
                  </a:cubicBezTo>
                  <a:cubicBezTo>
                    <a:pt x="2" y="37"/>
                    <a:pt x="4" y="37"/>
                    <a:pt x="5" y="37"/>
                  </a:cubicBezTo>
                  <a:cubicBezTo>
                    <a:pt x="5" y="37"/>
                    <a:pt x="1" y="38"/>
                    <a:pt x="1" y="38"/>
                  </a:cubicBezTo>
                  <a:cubicBezTo>
                    <a:pt x="1" y="39"/>
                    <a:pt x="1" y="40"/>
                    <a:pt x="3" y="39"/>
                  </a:cubicBezTo>
                  <a:cubicBezTo>
                    <a:pt x="4" y="39"/>
                    <a:pt x="5" y="40"/>
                    <a:pt x="5" y="40"/>
                  </a:cubicBezTo>
                  <a:cubicBezTo>
                    <a:pt x="5" y="40"/>
                    <a:pt x="2" y="40"/>
                    <a:pt x="3" y="41"/>
                  </a:cubicBezTo>
                  <a:cubicBezTo>
                    <a:pt x="3" y="41"/>
                    <a:pt x="3" y="42"/>
                    <a:pt x="4" y="42"/>
                  </a:cubicBezTo>
                  <a:cubicBezTo>
                    <a:pt x="5" y="42"/>
                    <a:pt x="6" y="41"/>
                    <a:pt x="6" y="42"/>
                  </a:cubicBezTo>
                  <a:cubicBezTo>
                    <a:pt x="6" y="42"/>
                    <a:pt x="8" y="43"/>
                    <a:pt x="10" y="42"/>
                  </a:cubicBezTo>
                  <a:cubicBezTo>
                    <a:pt x="13" y="42"/>
                    <a:pt x="12" y="41"/>
                    <a:pt x="13" y="40"/>
                  </a:cubicBezTo>
                  <a:cubicBezTo>
                    <a:pt x="13" y="40"/>
                    <a:pt x="26" y="24"/>
                    <a:pt x="26" y="20"/>
                  </a:cubicBezTo>
                  <a:cubicBezTo>
                    <a:pt x="26" y="17"/>
                    <a:pt x="18" y="8"/>
                    <a:pt x="17" y="7"/>
                  </a:cubicBezTo>
                  <a:cubicBezTo>
                    <a:pt x="16" y="6"/>
                    <a:pt x="15" y="1"/>
                    <a:pt x="12" y="0"/>
                  </a:cubicBezTo>
                  <a:cubicBezTo>
                    <a:pt x="10" y="0"/>
                    <a:pt x="5" y="3"/>
                    <a:pt x="5" y="8"/>
                  </a:cubicBezTo>
                </a:path>
              </a:pathLst>
            </a:custGeom>
            <a:solidFill>
              <a:srgbClr val="F1B15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3" name="Freeform 19"/>
            <p:cNvSpPr/>
            <p:nvPr/>
          </p:nvSpPr>
          <p:spPr>
            <a:xfrm>
              <a:off x="1203325" y="800100"/>
              <a:ext cx="69850" cy="103188"/>
            </a:xfrm>
            <a:custGeom>
              <a:avLst/>
              <a:gdLst/>
              <a:ahLst/>
              <a:cxnLst/>
              <a:rect l="0" t="0" r="r" b="b"/>
              <a:pathLst>
                <a:path w="4" h="6">
                  <a:moveTo>
                    <a:pt x="0" y="2"/>
                  </a:moveTo>
                  <a:cubicBezTo>
                    <a:pt x="0" y="2"/>
                    <a:pt x="1" y="3"/>
                    <a:pt x="3" y="6"/>
                  </a:cubicBezTo>
                  <a:cubicBezTo>
                    <a:pt x="4" y="3"/>
                    <a:pt x="4" y="3"/>
                    <a:pt x="4" y="3"/>
                  </a:cubicBezTo>
                  <a:cubicBezTo>
                    <a:pt x="2" y="0"/>
                    <a:pt x="2" y="0"/>
                    <a:pt x="2" y="0"/>
                  </a:cubicBezTo>
                  <a:cubicBezTo>
                    <a:pt x="0" y="0"/>
                    <a:pt x="0" y="0"/>
                    <a:pt x="0" y="0"/>
                  </a:cubicBezTo>
                  <a:lnTo>
                    <a:pt x="0" y="2"/>
                  </a:lnTo>
                </a:path>
              </a:pathLst>
            </a:custGeom>
            <a:solidFill>
              <a:srgbClr val="12121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4" name="Freeform 20"/>
            <p:cNvSpPr/>
            <p:nvPr/>
          </p:nvSpPr>
          <p:spPr>
            <a:xfrm>
              <a:off x="1308100" y="698500"/>
              <a:ext cx="209550" cy="257175"/>
            </a:xfrm>
            <a:custGeom>
              <a:avLst/>
              <a:gdLst/>
              <a:ahLst/>
              <a:cxnLst/>
              <a:rect l="0" t="0" r="r" b="b"/>
              <a:pathLst>
                <a:path w="12" h="15">
                  <a:moveTo>
                    <a:pt x="12" y="10"/>
                  </a:moveTo>
                  <a:cubicBezTo>
                    <a:pt x="8" y="0"/>
                    <a:pt x="8" y="0"/>
                    <a:pt x="8" y="0"/>
                  </a:cubicBezTo>
                  <a:cubicBezTo>
                    <a:pt x="1" y="8"/>
                    <a:pt x="1" y="8"/>
                    <a:pt x="1" y="8"/>
                  </a:cubicBezTo>
                  <a:cubicBezTo>
                    <a:pt x="1" y="8"/>
                    <a:pt x="1" y="10"/>
                    <a:pt x="0" y="12"/>
                  </a:cubicBezTo>
                  <a:cubicBezTo>
                    <a:pt x="2" y="11"/>
                    <a:pt x="2" y="11"/>
                    <a:pt x="2" y="11"/>
                  </a:cubicBezTo>
                  <a:cubicBezTo>
                    <a:pt x="2" y="11"/>
                    <a:pt x="2" y="15"/>
                    <a:pt x="8" y="14"/>
                  </a:cubicBezTo>
                  <a:cubicBezTo>
                    <a:pt x="9" y="14"/>
                    <a:pt x="10" y="14"/>
                    <a:pt x="10" y="13"/>
                  </a:cubicBezTo>
                  <a:cubicBezTo>
                    <a:pt x="11" y="11"/>
                    <a:pt x="12" y="10"/>
                    <a:pt x="12" y="10"/>
                  </a:cubicBezTo>
                </a:path>
              </a:pathLst>
            </a:custGeom>
            <a:solidFill>
              <a:srgbClr val="D08147"/>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5" name="Freeform 21"/>
            <p:cNvSpPr/>
            <p:nvPr/>
          </p:nvSpPr>
          <p:spPr>
            <a:xfrm>
              <a:off x="1238250" y="955675"/>
              <a:ext cx="87313" cy="222250"/>
            </a:xfrm>
            <a:custGeom>
              <a:avLst/>
              <a:gdLst/>
              <a:ahLst/>
              <a:cxnLst/>
              <a:rect l="0" t="0" r="r" b="b"/>
              <a:pathLst>
                <a:path w="5" h="13">
                  <a:moveTo>
                    <a:pt x="4" y="11"/>
                  </a:moveTo>
                  <a:cubicBezTo>
                    <a:pt x="4" y="9"/>
                    <a:pt x="4" y="7"/>
                    <a:pt x="4" y="5"/>
                  </a:cubicBezTo>
                  <a:cubicBezTo>
                    <a:pt x="5" y="3"/>
                    <a:pt x="4" y="1"/>
                    <a:pt x="3" y="0"/>
                  </a:cubicBezTo>
                  <a:cubicBezTo>
                    <a:pt x="2" y="2"/>
                    <a:pt x="0" y="5"/>
                    <a:pt x="0" y="6"/>
                  </a:cubicBezTo>
                  <a:cubicBezTo>
                    <a:pt x="1" y="7"/>
                    <a:pt x="2" y="13"/>
                    <a:pt x="2" y="13"/>
                  </a:cubicBezTo>
                  <a:cubicBezTo>
                    <a:pt x="2" y="13"/>
                    <a:pt x="3" y="12"/>
                    <a:pt x="4" y="11"/>
                  </a:cubicBezTo>
                </a:path>
              </a:pathLst>
            </a:custGeom>
            <a:solidFill>
              <a:srgbClr val="D08147"/>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6" name="Freeform 22"/>
            <p:cNvSpPr/>
            <p:nvPr/>
          </p:nvSpPr>
          <p:spPr>
            <a:xfrm>
              <a:off x="1098550" y="885825"/>
              <a:ext cx="714375" cy="549275"/>
            </a:xfrm>
            <a:custGeom>
              <a:avLst/>
              <a:gdLst/>
              <a:ahLst/>
              <a:cxnLst/>
              <a:rect l="0" t="0" r="r" b="b"/>
              <a:pathLst>
                <a:path w="41" h="32">
                  <a:moveTo>
                    <a:pt x="1" y="12"/>
                  </a:moveTo>
                  <a:cubicBezTo>
                    <a:pt x="2" y="10"/>
                    <a:pt x="4" y="7"/>
                    <a:pt x="5" y="6"/>
                  </a:cubicBezTo>
                  <a:cubicBezTo>
                    <a:pt x="7" y="6"/>
                    <a:pt x="10" y="3"/>
                    <a:pt x="11" y="3"/>
                  </a:cubicBezTo>
                  <a:cubicBezTo>
                    <a:pt x="12" y="3"/>
                    <a:pt x="12" y="3"/>
                    <a:pt x="12" y="3"/>
                  </a:cubicBezTo>
                  <a:cubicBezTo>
                    <a:pt x="12" y="3"/>
                    <a:pt x="10" y="8"/>
                    <a:pt x="10" y="10"/>
                  </a:cubicBezTo>
                  <a:cubicBezTo>
                    <a:pt x="10" y="12"/>
                    <a:pt x="10" y="15"/>
                    <a:pt x="10" y="16"/>
                  </a:cubicBezTo>
                  <a:cubicBezTo>
                    <a:pt x="10" y="16"/>
                    <a:pt x="13" y="12"/>
                    <a:pt x="14" y="10"/>
                  </a:cubicBezTo>
                  <a:cubicBezTo>
                    <a:pt x="14" y="8"/>
                    <a:pt x="17" y="7"/>
                    <a:pt x="18" y="5"/>
                  </a:cubicBezTo>
                  <a:cubicBezTo>
                    <a:pt x="18" y="3"/>
                    <a:pt x="18" y="2"/>
                    <a:pt x="18" y="2"/>
                  </a:cubicBezTo>
                  <a:cubicBezTo>
                    <a:pt x="18" y="2"/>
                    <a:pt x="21" y="1"/>
                    <a:pt x="21" y="0"/>
                  </a:cubicBezTo>
                  <a:cubicBezTo>
                    <a:pt x="21" y="0"/>
                    <a:pt x="23" y="2"/>
                    <a:pt x="24" y="2"/>
                  </a:cubicBezTo>
                  <a:cubicBezTo>
                    <a:pt x="26" y="2"/>
                    <a:pt x="28" y="3"/>
                    <a:pt x="28" y="3"/>
                  </a:cubicBezTo>
                  <a:cubicBezTo>
                    <a:pt x="29" y="3"/>
                    <a:pt x="35" y="5"/>
                    <a:pt x="37" y="7"/>
                  </a:cubicBezTo>
                  <a:cubicBezTo>
                    <a:pt x="38" y="9"/>
                    <a:pt x="40" y="11"/>
                    <a:pt x="41" y="14"/>
                  </a:cubicBezTo>
                  <a:cubicBezTo>
                    <a:pt x="41" y="14"/>
                    <a:pt x="34" y="19"/>
                    <a:pt x="34" y="20"/>
                  </a:cubicBezTo>
                  <a:cubicBezTo>
                    <a:pt x="35" y="20"/>
                    <a:pt x="35" y="20"/>
                    <a:pt x="35" y="20"/>
                  </a:cubicBezTo>
                  <a:cubicBezTo>
                    <a:pt x="35" y="20"/>
                    <a:pt x="33" y="20"/>
                    <a:pt x="32" y="20"/>
                  </a:cubicBezTo>
                  <a:cubicBezTo>
                    <a:pt x="31" y="19"/>
                    <a:pt x="31" y="20"/>
                    <a:pt x="31" y="20"/>
                  </a:cubicBezTo>
                  <a:cubicBezTo>
                    <a:pt x="30" y="21"/>
                    <a:pt x="28" y="26"/>
                    <a:pt x="28" y="27"/>
                  </a:cubicBezTo>
                  <a:cubicBezTo>
                    <a:pt x="28" y="28"/>
                    <a:pt x="28" y="31"/>
                    <a:pt x="27" y="31"/>
                  </a:cubicBezTo>
                  <a:cubicBezTo>
                    <a:pt x="27" y="31"/>
                    <a:pt x="4" y="32"/>
                    <a:pt x="3" y="30"/>
                  </a:cubicBezTo>
                  <a:cubicBezTo>
                    <a:pt x="3" y="30"/>
                    <a:pt x="3" y="26"/>
                    <a:pt x="2" y="25"/>
                  </a:cubicBezTo>
                  <a:cubicBezTo>
                    <a:pt x="2" y="23"/>
                    <a:pt x="0" y="22"/>
                    <a:pt x="0" y="19"/>
                  </a:cubicBezTo>
                  <a:cubicBezTo>
                    <a:pt x="0" y="17"/>
                    <a:pt x="1" y="14"/>
                    <a:pt x="1" y="12"/>
                  </a:cubicBezTo>
                </a:path>
              </a:pathLst>
            </a:custGeom>
            <a:solidFill>
              <a:srgbClr val="F2F2F8"/>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7" name="Freeform 23"/>
            <p:cNvSpPr/>
            <p:nvPr/>
          </p:nvSpPr>
          <p:spPr>
            <a:xfrm>
              <a:off x="1081088" y="474663"/>
              <a:ext cx="558800" cy="703263"/>
            </a:xfrm>
            <a:custGeom>
              <a:avLst/>
              <a:gdLst/>
              <a:ahLst/>
              <a:cxnLst/>
              <a:rect l="0" t="0" r="r" b="b"/>
              <a:pathLst>
                <a:path w="32" h="41">
                  <a:moveTo>
                    <a:pt x="27" y="21"/>
                  </a:moveTo>
                  <a:cubicBezTo>
                    <a:pt x="26" y="21"/>
                    <a:pt x="25" y="15"/>
                    <a:pt x="25" y="14"/>
                  </a:cubicBezTo>
                  <a:cubicBezTo>
                    <a:pt x="25" y="13"/>
                    <a:pt x="23" y="6"/>
                    <a:pt x="22" y="5"/>
                  </a:cubicBezTo>
                  <a:cubicBezTo>
                    <a:pt x="20" y="1"/>
                    <a:pt x="14" y="0"/>
                    <a:pt x="14" y="0"/>
                  </a:cubicBezTo>
                  <a:cubicBezTo>
                    <a:pt x="11" y="0"/>
                    <a:pt x="8" y="1"/>
                    <a:pt x="5" y="4"/>
                  </a:cubicBezTo>
                  <a:cubicBezTo>
                    <a:pt x="0" y="5"/>
                    <a:pt x="3" y="11"/>
                    <a:pt x="3" y="12"/>
                  </a:cubicBezTo>
                  <a:cubicBezTo>
                    <a:pt x="4" y="14"/>
                    <a:pt x="4" y="13"/>
                    <a:pt x="4" y="16"/>
                  </a:cubicBezTo>
                  <a:cubicBezTo>
                    <a:pt x="4" y="18"/>
                    <a:pt x="6" y="17"/>
                    <a:pt x="6" y="18"/>
                  </a:cubicBezTo>
                  <a:cubicBezTo>
                    <a:pt x="6" y="19"/>
                    <a:pt x="5" y="21"/>
                    <a:pt x="7" y="22"/>
                  </a:cubicBezTo>
                  <a:cubicBezTo>
                    <a:pt x="8" y="23"/>
                    <a:pt x="8" y="23"/>
                    <a:pt x="8" y="23"/>
                  </a:cubicBezTo>
                  <a:cubicBezTo>
                    <a:pt x="8" y="23"/>
                    <a:pt x="8" y="22"/>
                    <a:pt x="8" y="22"/>
                  </a:cubicBezTo>
                  <a:cubicBezTo>
                    <a:pt x="7" y="22"/>
                    <a:pt x="7" y="20"/>
                    <a:pt x="8" y="19"/>
                  </a:cubicBezTo>
                  <a:cubicBezTo>
                    <a:pt x="8" y="18"/>
                    <a:pt x="6" y="12"/>
                    <a:pt x="6" y="12"/>
                  </a:cubicBezTo>
                  <a:cubicBezTo>
                    <a:pt x="7" y="15"/>
                    <a:pt x="7" y="15"/>
                    <a:pt x="7" y="15"/>
                  </a:cubicBezTo>
                  <a:cubicBezTo>
                    <a:pt x="9" y="18"/>
                    <a:pt x="9" y="18"/>
                    <a:pt x="9" y="18"/>
                  </a:cubicBezTo>
                  <a:cubicBezTo>
                    <a:pt x="8" y="21"/>
                    <a:pt x="8" y="21"/>
                    <a:pt x="8" y="21"/>
                  </a:cubicBezTo>
                  <a:cubicBezTo>
                    <a:pt x="7" y="25"/>
                    <a:pt x="7" y="26"/>
                    <a:pt x="8" y="27"/>
                  </a:cubicBezTo>
                  <a:cubicBezTo>
                    <a:pt x="8" y="28"/>
                    <a:pt x="7" y="30"/>
                    <a:pt x="7" y="30"/>
                  </a:cubicBezTo>
                  <a:cubicBezTo>
                    <a:pt x="11" y="28"/>
                    <a:pt x="14" y="27"/>
                    <a:pt x="14" y="26"/>
                  </a:cubicBezTo>
                  <a:cubicBezTo>
                    <a:pt x="14" y="25"/>
                    <a:pt x="12" y="23"/>
                    <a:pt x="12" y="23"/>
                  </a:cubicBezTo>
                  <a:cubicBezTo>
                    <a:pt x="20" y="16"/>
                    <a:pt x="20" y="16"/>
                    <a:pt x="20" y="16"/>
                  </a:cubicBezTo>
                  <a:cubicBezTo>
                    <a:pt x="20" y="16"/>
                    <a:pt x="22" y="20"/>
                    <a:pt x="21" y="20"/>
                  </a:cubicBezTo>
                  <a:cubicBezTo>
                    <a:pt x="21" y="21"/>
                    <a:pt x="21" y="24"/>
                    <a:pt x="21" y="25"/>
                  </a:cubicBezTo>
                  <a:cubicBezTo>
                    <a:pt x="21" y="25"/>
                    <a:pt x="23" y="27"/>
                    <a:pt x="24" y="27"/>
                  </a:cubicBezTo>
                  <a:cubicBezTo>
                    <a:pt x="25" y="27"/>
                    <a:pt x="24" y="29"/>
                    <a:pt x="24" y="29"/>
                  </a:cubicBezTo>
                  <a:cubicBezTo>
                    <a:pt x="25" y="28"/>
                    <a:pt x="25" y="27"/>
                    <a:pt x="25" y="27"/>
                  </a:cubicBezTo>
                  <a:cubicBezTo>
                    <a:pt x="25" y="27"/>
                    <a:pt x="25" y="27"/>
                    <a:pt x="25" y="28"/>
                  </a:cubicBezTo>
                  <a:cubicBezTo>
                    <a:pt x="26" y="28"/>
                    <a:pt x="26" y="29"/>
                    <a:pt x="25" y="30"/>
                  </a:cubicBezTo>
                  <a:cubicBezTo>
                    <a:pt x="25" y="32"/>
                    <a:pt x="25" y="33"/>
                    <a:pt x="25" y="33"/>
                  </a:cubicBezTo>
                  <a:cubicBezTo>
                    <a:pt x="25" y="33"/>
                    <a:pt x="25" y="33"/>
                    <a:pt x="25" y="33"/>
                  </a:cubicBezTo>
                  <a:cubicBezTo>
                    <a:pt x="25" y="33"/>
                    <a:pt x="25" y="33"/>
                    <a:pt x="25" y="33"/>
                  </a:cubicBezTo>
                  <a:cubicBezTo>
                    <a:pt x="25" y="33"/>
                    <a:pt x="26" y="32"/>
                    <a:pt x="26" y="32"/>
                  </a:cubicBezTo>
                  <a:cubicBezTo>
                    <a:pt x="26" y="34"/>
                    <a:pt x="27" y="36"/>
                    <a:pt x="26" y="38"/>
                  </a:cubicBezTo>
                  <a:cubicBezTo>
                    <a:pt x="26" y="41"/>
                    <a:pt x="24" y="39"/>
                    <a:pt x="24" y="39"/>
                  </a:cubicBezTo>
                  <a:cubicBezTo>
                    <a:pt x="25" y="41"/>
                    <a:pt x="26" y="40"/>
                    <a:pt x="27" y="39"/>
                  </a:cubicBezTo>
                  <a:cubicBezTo>
                    <a:pt x="28" y="38"/>
                    <a:pt x="28" y="36"/>
                    <a:pt x="28" y="33"/>
                  </a:cubicBezTo>
                  <a:cubicBezTo>
                    <a:pt x="28" y="30"/>
                    <a:pt x="30" y="29"/>
                    <a:pt x="31" y="28"/>
                  </a:cubicBezTo>
                  <a:cubicBezTo>
                    <a:pt x="31" y="27"/>
                    <a:pt x="32" y="28"/>
                    <a:pt x="32" y="28"/>
                  </a:cubicBezTo>
                  <a:cubicBezTo>
                    <a:pt x="32" y="27"/>
                    <a:pt x="29" y="22"/>
                    <a:pt x="27" y="21"/>
                  </a:cubicBezTo>
                </a:path>
              </a:pathLst>
            </a:custGeom>
            <a:solidFill>
              <a:srgbClr val="12121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08" name="Rectangle 24"/>
            <p:cNvSpPr/>
            <p:nvPr/>
          </p:nvSpPr>
          <p:spPr>
            <a:xfrm>
              <a:off x="1517650" y="1041400"/>
              <a:ext cx="1588" cy="1588"/>
            </a:xfrm>
            <a:prstGeom prst="rect">
              <a:avLst/>
            </a:prstGeom>
            <a:solidFill>
              <a:srgbClr val="12121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zh-CN" altLang="en-US">
                <a:solidFill>
                  <a:srgbClr val="000000"/>
                </a:solidFill>
              </a:endParaRPr>
            </a:p>
          </p:txBody>
        </p:sp>
        <p:sp>
          <p:nvSpPr>
            <p:cNvPr id="1048609" name="Freeform 25"/>
            <p:cNvSpPr/>
            <p:nvPr/>
          </p:nvSpPr>
          <p:spPr>
            <a:xfrm>
              <a:off x="1168400" y="577850"/>
              <a:ext cx="314325" cy="342900"/>
            </a:xfrm>
            <a:custGeom>
              <a:avLst/>
              <a:gdLst/>
              <a:ahLst/>
              <a:cxnLst/>
              <a:rect l="0" t="0" r="r" b="b"/>
              <a:pathLst>
                <a:path w="18" h="20">
                  <a:moveTo>
                    <a:pt x="8" y="20"/>
                  </a:moveTo>
                  <a:cubicBezTo>
                    <a:pt x="9" y="19"/>
                    <a:pt x="14" y="16"/>
                    <a:pt x="15" y="14"/>
                  </a:cubicBezTo>
                  <a:cubicBezTo>
                    <a:pt x="15" y="11"/>
                    <a:pt x="15" y="10"/>
                    <a:pt x="15" y="10"/>
                  </a:cubicBezTo>
                  <a:cubicBezTo>
                    <a:pt x="15" y="10"/>
                    <a:pt x="16" y="10"/>
                    <a:pt x="17" y="9"/>
                  </a:cubicBezTo>
                  <a:cubicBezTo>
                    <a:pt x="17" y="8"/>
                    <a:pt x="18" y="4"/>
                    <a:pt x="17" y="3"/>
                  </a:cubicBezTo>
                  <a:cubicBezTo>
                    <a:pt x="16" y="2"/>
                    <a:pt x="15" y="3"/>
                    <a:pt x="15" y="4"/>
                  </a:cubicBezTo>
                  <a:cubicBezTo>
                    <a:pt x="15" y="4"/>
                    <a:pt x="14" y="6"/>
                    <a:pt x="14" y="7"/>
                  </a:cubicBezTo>
                  <a:cubicBezTo>
                    <a:pt x="13" y="7"/>
                    <a:pt x="13" y="7"/>
                    <a:pt x="13" y="7"/>
                  </a:cubicBezTo>
                  <a:cubicBezTo>
                    <a:pt x="13" y="7"/>
                    <a:pt x="13" y="6"/>
                    <a:pt x="11" y="4"/>
                  </a:cubicBezTo>
                  <a:cubicBezTo>
                    <a:pt x="11" y="4"/>
                    <a:pt x="9" y="2"/>
                    <a:pt x="7" y="1"/>
                  </a:cubicBezTo>
                  <a:cubicBezTo>
                    <a:pt x="6" y="0"/>
                    <a:pt x="3" y="2"/>
                    <a:pt x="3" y="2"/>
                  </a:cubicBezTo>
                  <a:cubicBezTo>
                    <a:pt x="3" y="2"/>
                    <a:pt x="0" y="2"/>
                    <a:pt x="0" y="2"/>
                  </a:cubicBezTo>
                  <a:cubicBezTo>
                    <a:pt x="0" y="3"/>
                    <a:pt x="0" y="8"/>
                    <a:pt x="0" y="9"/>
                  </a:cubicBezTo>
                  <a:cubicBezTo>
                    <a:pt x="0" y="9"/>
                    <a:pt x="1" y="10"/>
                    <a:pt x="2" y="11"/>
                  </a:cubicBezTo>
                  <a:cubicBezTo>
                    <a:pt x="2" y="11"/>
                    <a:pt x="2" y="13"/>
                    <a:pt x="2" y="14"/>
                  </a:cubicBezTo>
                  <a:cubicBezTo>
                    <a:pt x="3" y="14"/>
                    <a:pt x="5" y="16"/>
                    <a:pt x="5" y="17"/>
                  </a:cubicBezTo>
                  <a:cubicBezTo>
                    <a:pt x="5" y="18"/>
                    <a:pt x="6" y="18"/>
                    <a:pt x="6" y="19"/>
                  </a:cubicBezTo>
                  <a:cubicBezTo>
                    <a:pt x="7" y="19"/>
                    <a:pt x="7" y="20"/>
                    <a:pt x="8" y="20"/>
                  </a:cubicBezTo>
                </a:path>
              </a:pathLst>
            </a:custGeom>
            <a:solidFill>
              <a:srgbClr val="F1B15F"/>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10" name="Freeform 26"/>
            <p:cNvSpPr/>
            <p:nvPr/>
          </p:nvSpPr>
          <p:spPr>
            <a:xfrm>
              <a:off x="1639888" y="1074738"/>
              <a:ext cx="347663" cy="703263"/>
            </a:xfrm>
            <a:custGeom>
              <a:avLst/>
              <a:gdLst/>
              <a:ahLst/>
              <a:cxnLst/>
              <a:rect l="0" t="0" r="r" b="b"/>
              <a:pathLst>
                <a:path w="20" h="41">
                  <a:moveTo>
                    <a:pt x="4" y="40"/>
                  </a:moveTo>
                  <a:cubicBezTo>
                    <a:pt x="7" y="40"/>
                    <a:pt x="6" y="39"/>
                    <a:pt x="7" y="38"/>
                  </a:cubicBezTo>
                  <a:cubicBezTo>
                    <a:pt x="7" y="38"/>
                    <a:pt x="20" y="22"/>
                    <a:pt x="20" y="18"/>
                  </a:cubicBezTo>
                  <a:cubicBezTo>
                    <a:pt x="20" y="15"/>
                    <a:pt x="12" y="6"/>
                    <a:pt x="11" y="5"/>
                  </a:cubicBezTo>
                  <a:cubicBezTo>
                    <a:pt x="10" y="4"/>
                    <a:pt x="9" y="2"/>
                    <a:pt x="8" y="0"/>
                  </a:cubicBezTo>
                  <a:cubicBezTo>
                    <a:pt x="5" y="2"/>
                    <a:pt x="2" y="5"/>
                    <a:pt x="2" y="8"/>
                  </a:cubicBezTo>
                  <a:cubicBezTo>
                    <a:pt x="3" y="9"/>
                    <a:pt x="5" y="10"/>
                    <a:pt x="6" y="11"/>
                  </a:cubicBezTo>
                  <a:cubicBezTo>
                    <a:pt x="6" y="9"/>
                    <a:pt x="6" y="7"/>
                    <a:pt x="7" y="6"/>
                  </a:cubicBezTo>
                  <a:cubicBezTo>
                    <a:pt x="9" y="6"/>
                    <a:pt x="11" y="8"/>
                    <a:pt x="11" y="9"/>
                  </a:cubicBezTo>
                  <a:cubicBezTo>
                    <a:pt x="12" y="11"/>
                    <a:pt x="17" y="17"/>
                    <a:pt x="19" y="18"/>
                  </a:cubicBezTo>
                  <a:cubicBezTo>
                    <a:pt x="19" y="18"/>
                    <a:pt x="10" y="34"/>
                    <a:pt x="7" y="36"/>
                  </a:cubicBezTo>
                  <a:cubicBezTo>
                    <a:pt x="5" y="38"/>
                    <a:pt x="5" y="38"/>
                    <a:pt x="5" y="38"/>
                  </a:cubicBezTo>
                  <a:cubicBezTo>
                    <a:pt x="5" y="38"/>
                    <a:pt x="5" y="36"/>
                    <a:pt x="3" y="35"/>
                  </a:cubicBezTo>
                  <a:cubicBezTo>
                    <a:pt x="3" y="35"/>
                    <a:pt x="1" y="36"/>
                    <a:pt x="0" y="35"/>
                  </a:cubicBezTo>
                  <a:cubicBezTo>
                    <a:pt x="0" y="35"/>
                    <a:pt x="0" y="35"/>
                    <a:pt x="0" y="35"/>
                  </a:cubicBezTo>
                  <a:cubicBezTo>
                    <a:pt x="0" y="35"/>
                    <a:pt x="2" y="37"/>
                    <a:pt x="2" y="39"/>
                  </a:cubicBezTo>
                  <a:cubicBezTo>
                    <a:pt x="2" y="39"/>
                    <a:pt x="2" y="40"/>
                    <a:pt x="2" y="40"/>
                  </a:cubicBezTo>
                  <a:cubicBezTo>
                    <a:pt x="3" y="41"/>
                    <a:pt x="3" y="41"/>
                    <a:pt x="4" y="40"/>
                  </a:cubicBezTo>
                </a:path>
              </a:pathLst>
            </a:custGeom>
            <a:solidFill>
              <a:srgbClr val="E99D5A"/>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11" name="Freeform 27"/>
            <p:cNvSpPr/>
            <p:nvPr/>
          </p:nvSpPr>
          <p:spPr>
            <a:xfrm>
              <a:off x="1290638" y="577850"/>
              <a:ext cx="52388" cy="50800"/>
            </a:xfrm>
            <a:custGeom>
              <a:avLst/>
              <a:gdLst/>
              <a:ahLst/>
              <a:cxnLst/>
              <a:rect l="0" t="0" r="r" b="b"/>
              <a:pathLst>
                <a:path w="3" h="3">
                  <a:moveTo>
                    <a:pt x="0" y="1"/>
                  </a:moveTo>
                  <a:cubicBezTo>
                    <a:pt x="0" y="1"/>
                    <a:pt x="2" y="2"/>
                    <a:pt x="1" y="3"/>
                  </a:cubicBezTo>
                  <a:cubicBezTo>
                    <a:pt x="1" y="3"/>
                    <a:pt x="3" y="2"/>
                    <a:pt x="2" y="1"/>
                  </a:cubicBezTo>
                  <a:cubicBezTo>
                    <a:pt x="1" y="0"/>
                    <a:pt x="0" y="1"/>
                    <a:pt x="0" y="1"/>
                  </a:cubicBezTo>
                </a:path>
              </a:pathLst>
            </a:custGeom>
            <a:solidFill>
              <a:srgbClr val="12121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12" name="Freeform 28"/>
            <p:cNvSpPr/>
            <p:nvPr/>
          </p:nvSpPr>
          <p:spPr>
            <a:xfrm>
              <a:off x="1343025" y="938213"/>
              <a:ext cx="469900" cy="479425"/>
            </a:xfrm>
            <a:custGeom>
              <a:avLst/>
              <a:gdLst/>
              <a:ahLst/>
              <a:cxnLst/>
              <a:rect l="0" t="0" r="r" b="b"/>
              <a:pathLst>
                <a:path w="27" h="28">
                  <a:moveTo>
                    <a:pt x="27" y="11"/>
                  </a:moveTo>
                  <a:cubicBezTo>
                    <a:pt x="26" y="8"/>
                    <a:pt x="24" y="6"/>
                    <a:pt x="23" y="4"/>
                  </a:cubicBezTo>
                  <a:cubicBezTo>
                    <a:pt x="21" y="2"/>
                    <a:pt x="15" y="0"/>
                    <a:pt x="14" y="0"/>
                  </a:cubicBezTo>
                  <a:cubicBezTo>
                    <a:pt x="14" y="0"/>
                    <a:pt x="14" y="0"/>
                    <a:pt x="14" y="0"/>
                  </a:cubicBezTo>
                  <a:cubicBezTo>
                    <a:pt x="14" y="2"/>
                    <a:pt x="14" y="3"/>
                    <a:pt x="14" y="3"/>
                  </a:cubicBezTo>
                  <a:cubicBezTo>
                    <a:pt x="19" y="5"/>
                    <a:pt x="21" y="10"/>
                    <a:pt x="21" y="10"/>
                  </a:cubicBezTo>
                  <a:cubicBezTo>
                    <a:pt x="21" y="10"/>
                    <a:pt x="16" y="8"/>
                    <a:pt x="15" y="10"/>
                  </a:cubicBezTo>
                  <a:cubicBezTo>
                    <a:pt x="14" y="12"/>
                    <a:pt x="7" y="14"/>
                    <a:pt x="7" y="14"/>
                  </a:cubicBezTo>
                  <a:cubicBezTo>
                    <a:pt x="9" y="14"/>
                    <a:pt x="13" y="13"/>
                    <a:pt x="14" y="13"/>
                  </a:cubicBezTo>
                  <a:cubicBezTo>
                    <a:pt x="12" y="13"/>
                    <a:pt x="7" y="18"/>
                    <a:pt x="6" y="20"/>
                  </a:cubicBezTo>
                  <a:cubicBezTo>
                    <a:pt x="5" y="22"/>
                    <a:pt x="0" y="23"/>
                    <a:pt x="0" y="23"/>
                  </a:cubicBezTo>
                  <a:cubicBezTo>
                    <a:pt x="1" y="24"/>
                    <a:pt x="6" y="23"/>
                    <a:pt x="6" y="23"/>
                  </a:cubicBezTo>
                  <a:cubicBezTo>
                    <a:pt x="6" y="24"/>
                    <a:pt x="5" y="27"/>
                    <a:pt x="4" y="28"/>
                  </a:cubicBezTo>
                  <a:cubicBezTo>
                    <a:pt x="9" y="28"/>
                    <a:pt x="13" y="28"/>
                    <a:pt x="13" y="28"/>
                  </a:cubicBezTo>
                  <a:cubicBezTo>
                    <a:pt x="14" y="28"/>
                    <a:pt x="14" y="25"/>
                    <a:pt x="14" y="24"/>
                  </a:cubicBezTo>
                  <a:cubicBezTo>
                    <a:pt x="14" y="23"/>
                    <a:pt x="16" y="18"/>
                    <a:pt x="17" y="17"/>
                  </a:cubicBezTo>
                  <a:cubicBezTo>
                    <a:pt x="17" y="17"/>
                    <a:pt x="17" y="16"/>
                    <a:pt x="18" y="17"/>
                  </a:cubicBezTo>
                  <a:cubicBezTo>
                    <a:pt x="19" y="17"/>
                    <a:pt x="21" y="17"/>
                    <a:pt x="21" y="17"/>
                  </a:cubicBezTo>
                  <a:cubicBezTo>
                    <a:pt x="20" y="17"/>
                    <a:pt x="20" y="17"/>
                    <a:pt x="20" y="17"/>
                  </a:cubicBezTo>
                  <a:cubicBezTo>
                    <a:pt x="20" y="16"/>
                    <a:pt x="27" y="11"/>
                    <a:pt x="27" y="11"/>
                  </a:cubicBezTo>
                </a:path>
              </a:pathLst>
            </a:custGeom>
            <a:solidFill>
              <a:srgbClr val="DAE2E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13" name="Freeform 29"/>
            <p:cNvSpPr/>
            <p:nvPr/>
          </p:nvSpPr>
          <p:spPr>
            <a:xfrm>
              <a:off x="1150938" y="1127125"/>
              <a:ext cx="0" cy="33338"/>
            </a:xfrm>
            <a:custGeom>
              <a:avLst/>
              <a:gdLst/>
              <a:ahLst/>
              <a:cxnLst/>
              <a:rect l="0" t="0" r="r" b="b"/>
              <a:pathLst>
                <a:path w="1" h="2">
                  <a:moveTo>
                    <a:pt x="0" y="2"/>
                  </a:moveTo>
                  <a:cubicBezTo>
                    <a:pt x="0" y="2"/>
                    <a:pt x="0" y="1"/>
                    <a:pt x="0" y="0"/>
                  </a:cubicBezTo>
                  <a:cubicBezTo>
                    <a:pt x="0" y="1"/>
                    <a:pt x="0" y="2"/>
                    <a:pt x="0" y="2"/>
                  </a:cubicBezTo>
                </a:path>
              </a:pathLst>
            </a:custGeom>
            <a:solidFill>
              <a:srgbClr val="DAE2E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14" name="Freeform 30"/>
            <p:cNvSpPr/>
            <p:nvPr/>
          </p:nvSpPr>
          <p:spPr>
            <a:xfrm>
              <a:off x="1150938" y="971550"/>
              <a:ext cx="104775" cy="155575"/>
            </a:xfrm>
            <a:custGeom>
              <a:avLst/>
              <a:gdLst/>
              <a:ahLst/>
              <a:cxnLst/>
              <a:rect l="0" t="0" r="r" b="b"/>
              <a:pathLst>
                <a:path w="6" h="9">
                  <a:moveTo>
                    <a:pt x="3" y="5"/>
                  </a:moveTo>
                  <a:cubicBezTo>
                    <a:pt x="4" y="6"/>
                    <a:pt x="5" y="8"/>
                    <a:pt x="5" y="8"/>
                  </a:cubicBezTo>
                  <a:cubicBezTo>
                    <a:pt x="6" y="6"/>
                    <a:pt x="5" y="4"/>
                    <a:pt x="5" y="4"/>
                  </a:cubicBezTo>
                  <a:cubicBezTo>
                    <a:pt x="5" y="0"/>
                    <a:pt x="5" y="0"/>
                    <a:pt x="5" y="0"/>
                  </a:cubicBezTo>
                  <a:cubicBezTo>
                    <a:pt x="4" y="0"/>
                    <a:pt x="3" y="1"/>
                    <a:pt x="2" y="1"/>
                  </a:cubicBezTo>
                  <a:cubicBezTo>
                    <a:pt x="2" y="2"/>
                    <a:pt x="2" y="2"/>
                    <a:pt x="1" y="2"/>
                  </a:cubicBezTo>
                  <a:cubicBezTo>
                    <a:pt x="1" y="4"/>
                    <a:pt x="0" y="7"/>
                    <a:pt x="0" y="9"/>
                  </a:cubicBezTo>
                  <a:cubicBezTo>
                    <a:pt x="1" y="6"/>
                    <a:pt x="3" y="3"/>
                    <a:pt x="3" y="3"/>
                  </a:cubicBezTo>
                  <a:lnTo>
                    <a:pt x="3" y="5"/>
                  </a:lnTo>
                </a:path>
              </a:pathLst>
            </a:custGeom>
            <a:solidFill>
              <a:srgbClr val="DAE2E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15" name="Freeform 31"/>
            <p:cNvSpPr/>
            <p:nvPr/>
          </p:nvSpPr>
          <p:spPr>
            <a:xfrm>
              <a:off x="1325563" y="955675"/>
              <a:ext cx="122238" cy="187325"/>
            </a:xfrm>
            <a:custGeom>
              <a:avLst/>
              <a:gdLst/>
              <a:ahLst/>
              <a:cxnLst/>
              <a:rect l="0" t="0" r="r" b="b"/>
              <a:pathLst>
                <a:path w="7" h="11">
                  <a:moveTo>
                    <a:pt x="0" y="11"/>
                  </a:moveTo>
                  <a:cubicBezTo>
                    <a:pt x="5" y="5"/>
                    <a:pt x="5" y="5"/>
                    <a:pt x="5" y="5"/>
                  </a:cubicBezTo>
                  <a:cubicBezTo>
                    <a:pt x="5" y="5"/>
                    <a:pt x="6" y="2"/>
                    <a:pt x="7" y="0"/>
                  </a:cubicBezTo>
                  <a:cubicBezTo>
                    <a:pt x="6" y="6"/>
                    <a:pt x="6" y="6"/>
                    <a:pt x="6" y="6"/>
                  </a:cubicBezTo>
                  <a:lnTo>
                    <a:pt x="0" y="11"/>
                  </a:lnTo>
                </a:path>
              </a:pathLst>
            </a:custGeom>
            <a:solidFill>
              <a:srgbClr val="DAE2E2"/>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sp>
          <p:nvSpPr>
            <p:cNvPr id="1048616" name="Freeform 32"/>
            <p:cNvSpPr/>
            <p:nvPr/>
          </p:nvSpPr>
          <p:spPr>
            <a:xfrm>
              <a:off x="1168400" y="595313"/>
              <a:ext cx="314325" cy="325438"/>
            </a:xfrm>
            <a:custGeom>
              <a:avLst/>
              <a:gdLst/>
              <a:ahLst/>
              <a:cxnLst/>
              <a:rect l="0" t="0" r="r" b="b"/>
              <a:pathLst>
                <a:path w="18" h="19">
                  <a:moveTo>
                    <a:pt x="17" y="2"/>
                  </a:moveTo>
                  <a:cubicBezTo>
                    <a:pt x="16" y="1"/>
                    <a:pt x="15" y="2"/>
                    <a:pt x="15" y="3"/>
                  </a:cubicBezTo>
                  <a:cubicBezTo>
                    <a:pt x="15" y="3"/>
                    <a:pt x="14" y="5"/>
                    <a:pt x="14" y="6"/>
                  </a:cubicBezTo>
                  <a:cubicBezTo>
                    <a:pt x="13" y="6"/>
                    <a:pt x="13" y="6"/>
                    <a:pt x="13" y="6"/>
                  </a:cubicBezTo>
                  <a:cubicBezTo>
                    <a:pt x="13" y="6"/>
                    <a:pt x="13" y="5"/>
                    <a:pt x="11" y="3"/>
                  </a:cubicBezTo>
                  <a:cubicBezTo>
                    <a:pt x="11" y="3"/>
                    <a:pt x="9" y="1"/>
                    <a:pt x="7" y="0"/>
                  </a:cubicBezTo>
                  <a:cubicBezTo>
                    <a:pt x="7" y="0"/>
                    <a:pt x="6" y="0"/>
                    <a:pt x="5" y="0"/>
                  </a:cubicBezTo>
                  <a:cubicBezTo>
                    <a:pt x="5" y="0"/>
                    <a:pt x="5" y="0"/>
                    <a:pt x="5" y="0"/>
                  </a:cubicBezTo>
                  <a:cubicBezTo>
                    <a:pt x="4" y="0"/>
                    <a:pt x="3" y="1"/>
                    <a:pt x="3" y="1"/>
                  </a:cubicBezTo>
                  <a:cubicBezTo>
                    <a:pt x="3" y="1"/>
                    <a:pt x="0" y="1"/>
                    <a:pt x="0" y="1"/>
                  </a:cubicBezTo>
                  <a:cubicBezTo>
                    <a:pt x="0" y="1"/>
                    <a:pt x="0" y="2"/>
                    <a:pt x="0" y="2"/>
                  </a:cubicBezTo>
                  <a:cubicBezTo>
                    <a:pt x="1" y="1"/>
                    <a:pt x="4" y="1"/>
                    <a:pt x="6" y="2"/>
                  </a:cubicBezTo>
                  <a:cubicBezTo>
                    <a:pt x="6" y="4"/>
                    <a:pt x="8" y="4"/>
                    <a:pt x="8" y="5"/>
                  </a:cubicBezTo>
                  <a:cubicBezTo>
                    <a:pt x="8" y="5"/>
                    <a:pt x="10" y="6"/>
                    <a:pt x="9" y="8"/>
                  </a:cubicBezTo>
                  <a:cubicBezTo>
                    <a:pt x="9" y="10"/>
                    <a:pt x="10" y="12"/>
                    <a:pt x="11" y="12"/>
                  </a:cubicBezTo>
                  <a:cubicBezTo>
                    <a:pt x="12" y="12"/>
                    <a:pt x="12" y="15"/>
                    <a:pt x="9" y="17"/>
                  </a:cubicBezTo>
                  <a:cubicBezTo>
                    <a:pt x="8" y="18"/>
                    <a:pt x="8" y="19"/>
                    <a:pt x="7" y="19"/>
                  </a:cubicBezTo>
                  <a:cubicBezTo>
                    <a:pt x="8" y="19"/>
                    <a:pt x="8" y="19"/>
                    <a:pt x="8" y="19"/>
                  </a:cubicBezTo>
                  <a:cubicBezTo>
                    <a:pt x="9" y="18"/>
                    <a:pt x="14" y="15"/>
                    <a:pt x="15" y="13"/>
                  </a:cubicBezTo>
                  <a:cubicBezTo>
                    <a:pt x="15" y="10"/>
                    <a:pt x="15" y="9"/>
                    <a:pt x="15" y="9"/>
                  </a:cubicBezTo>
                  <a:cubicBezTo>
                    <a:pt x="15" y="9"/>
                    <a:pt x="16" y="9"/>
                    <a:pt x="17" y="8"/>
                  </a:cubicBezTo>
                  <a:cubicBezTo>
                    <a:pt x="17" y="7"/>
                    <a:pt x="18" y="3"/>
                    <a:pt x="17" y="2"/>
                  </a:cubicBezTo>
                </a:path>
              </a:pathLst>
            </a:custGeom>
            <a:solidFill>
              <a:srgbClr val="E99D5A"/>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grpSp>
      <p:sp>
        <p:nvSpPr>
          <p:cNvPr id="1048617" name="TextBox 1048616"/>
          <p:cNvSpPr txBox="1"/>
          <p:nvPr/>
        </p:nvSpPr>
        <p:spPr>
          <a:xfrm>
            <a:off x="665162" y="267016"/>
            <a:ext cx="5026146" cy="6136641"/>
          </a:xfrm>
          <a:prstGeom prst="rect">
            <a:avLst/>
          </a:prstGeom>
        </p:spPr>
        <p:txBody>
          <a:bodyPr wrap="square" rtlCol="0">
            <a:spAutoFit/>
          </a:bodyPr>
          <a:lstStyle/>
          <a:p>
            <a:pPr algn="ctr"/>
            <a:r>
              <a:rPr lang="uz-Cyrl-UZ" sz="2400" b="1" i="0" dirty="0">
                <a:solidFill>
                  <a:srgbClr val="000000"/>
                </a:solidFill>
                <a:effectLst/>
                <a:latin typeface="Times New Roman"/>
                <a:ea typeface="Calibri"/>
                <a:cs typeface="SimSun"/>
              </a:rPr>
              <a:t>Axloq kodeksi ijtimoiy xodimlar amaliyotda oʻzlarini qanday tutishlari to'g'risidagi qoidalarning to'liq to'plamini qamrab olmagan. Aksincha, mazkur Kodeksdan maqsad umumiy axloqiy prinsiplarni bayon qilish yo'li bilan butun Buyuk Britaniya bo'ylab faoliyat olib borayotgan ijtimoiy xodimlar duch kelishi mumkin bo'lgan muammolar va ikkilanishlarni namoyon qilish va har bir muayyan vaziyatda kasb mohiyatidan kelib chiqqan holda qabul qilinishi mumkin boʻlgan qarorlar to</a:t>
            </a:r>
            <a:r>
              <a:rPr lang="en-US" altLang="uz" sz="2400" b="1" i="0" dirty="0">
                <a:solidFill>
                  <a:srgbClr val="000000"/>
                </a:solidFill>
                <a:effectLst/>
                <a:latin typeface="Times New Roman"/>
                <a:ea typeface="Calibri"/>
                <a:cs typeface="SimSun"/>
              </a:rPr>
              <a:t>'</a:t>
            </a:r>
            <a:r>
              <a:rPr lang="uz-Cyrl-UZ" sz="2400" b="1" i="0" dirty="0">
                <a:solidFill>
                  <a:srgbClr val="000000"/>
                </a:solidFill>
                <a:effectLst/>
                <a:latin typeface="Times New Roman"/>
                <a:ea typeface="Calibri"/>
                <a:cs typeface="SimSun"/>
              </a:rPr>
              <a:t>g'risida ma'lumot berishdan iborat</a:t>
            </a:r>
          </a:p>
        </p:txBody>
      </p:sp>
      <p:sp>
        <p:nvSpPr>
          <p:cNvPr id="1048765" name="TextBox 1048764"/>
          <p:cNvSpPr txBox="1"/>
          <p:nvPr/>
        </p:nvSpPr>
        <p:spPr>
          <a:xfrm>
            <a:off x="5722522" y="57965"/>
            <a:ext cx="5720177" cy="1056639"/>
          </a:xfrm>
          <a:prstGeom prst="rect">
            <a:avLst/>
          </a:prstGeom>
        </p:spPr>
        <p:txBody>
          <a:bodyPr wrap="square" rtlCol="0">
            <a:spAutoFit/>
          </a:bodyPr>
          <a:lstStyle/>
          <a:p>
            <a:r>
              <a:rPr lang="uz-RU-#Latn" sz="3200" b="1">
                <a:solidFill>
                  <a:srgbClr val="002060"/>
                </a:solidFill>
              </a:rPr>
              <a:t>3. Ijtimoiy xodimning axloq kodeksi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grpSp>
        <p:nvGrpSpPr>
          <p:cNvPr id="44" name="Группа 43"/>
          <p:cNvGrpSpPr/>
          <p:nvPr/>
        </p:nvGrpSpPr>
        <p:grpSpPr>
          <a:xfrm>
            <a:off x="247650" y="196850"/>
            <a:ext cx="417512" cy="355600"/>
            <a:chOff x="705193" y="4082415"/>
            <a:chExt cx="666407" cy="568960"/>
          </a:xfrm>
        </p:grpSpPr>
        <p:sp>
          <p:nvSpPr>
            <p:cNvPr id="1048631" name="直角三角形 3"/>
            <p:cNvSpPr/>
            <p:nvPr/>
          </p:nvSpPr>
          <p:spPr>
            <a:xfrm>
              <a:off x="760938" y="4082415"/>
              <a:ext cx="610662" cy="568960"/>
            </a:xfrm>
            <a:prstGeom prst="rtTriangle">
              <a:avLst/>
            </a:pr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32" name="直角三角形 4"/>
            <p:cNvSpPr/>
            <p:nvPr/>
          </p:nvSpPr>
          <p:spPr>
            <a:xfrm rot="19329382">
              <a:off x="705193" y="4125596"/>
              <a:ext cx="532111" cy="406400"/>
            </a:xfrm>
            <a:prstGeom prst="rtTriangle">
              <a:avLst/>
            </a:pr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grpSp>
        <p:nvGrpSpPr>
          <p:cNvPr id="45" name="Группа 44"/>
          <p:cNvGrpSpPr/>
          <p:nvPr/>
        </p:nvGrpSpPr>
        <p:grpSpPr>
          <a:xfrm>
            <a:off x="3762374" y="2573337"/>
            <a:ext cx="3683245" cy="3752850"/>
            <a:chOff x="3272121" y="1995493"/>
            <a:chExt cx="5583089" cy="4716835"/>
          </a:xfrm>
        </p:grpSpPr>
        <p:grpSp>
          <p:nvGrpSpPr>
            <p:cNvPr id="46" name="Группа 45"/>
            <p:cNvGrpSpPr/>
            <p:nvPr/>
          </p:nvGrpSpPr>
          <p:grpSpPr>
            <a:xfrm>
              <a:off x="3631131" y="3392746"/>
              <a:ext cx="5224079" cy="3319582"/>
              <a:chOff x="3631131" y="3392746"/>
              <a:chExt cx="5224079" cy="3319582"/>
            </a:xfrm>
          </p:grpSpPr>
          <p:sp>
            <p:nvSpPr>
              <p:cNvPr id="1048633" name="任意多边形 40"/>
              <p:cNvSpPr/>
              <p:nvPr/>
            </p:nvSpPr>
            <p:spPr>
              <a:xfrm>
                <a:off x="3631307" y="6275362"/>
                <a:ext cx="5224167" cy="436966"/>
              </a:xfrm>
              <a:custGeom>
                <a:avLst/>
                <a:gdLst/>
                <a:ahLst/>
                <a:cxnLst/>
                <a:rect l="0" t="0" r="r" b="b"/>
                <a:pathLst>
                  <a:path w="5224079" h="1804572">
                    <a:moveTo>
                      <a:pt x="2588096" y="0"/>
                    </a:moveTo>
                    <a:cubicBezTo>
                      <a:pt x="3742782" y="0"/>
                      <a:pt x="4733498" y="671482"/>
                      <a:pt x="5156688" y="1628460"/>
                    </a:cubicBezTo>
                    <a:lnTo>
                      <a:pt x="5224079" y="1804572"/>
                    </a:lnTo>
                    <a:lnTo>
                      <a:pt x="4992648" y="1660803"/>
                    </a:lnTo>
                    <a:cubicBezTo>
                      <a:pt x="4318343" y="1280439"/>
                      <a:pt x="3453869" y="1051948"/>
                      <a:pt x="2511317" y="1051948"/>
                    </a:cubicBezTo>
                    <a:cubicBezTo>
                      <a:pt x="1568766" y="1051948"/>
                      <a:pt x="704291" y="1280439"/>
                      <a:pt x="29987" y="1660803"/>
                    </a:cubicBezTo>
                    <a:lnTo>
                      <a:pt x="0" y="1679431"/>
                    </a:lnTo>
                    <a:lnTo>
                      <a:pt x="19505" y="1628460"/>
                    </a:lnTo>
                    <a:cubicBezTo>
                      <a:pt x="442694" y="671482"/>
                      <a:pt x="1433410" y="0"/>
                      <a:pt x="2588096" y="0"/>
                    </a:cubicBezTo>
                  </a:path>
                </a:pathLst>
              </a:custGeom>
              <a:solidFill>
                <a:srgbClr val="7F7F7F"/>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34" name="任意多边形 41"/>
              <p:cNvSpPr/>
              <p:nvPr/>
            </p:nvSpPr>
            <p:spPr>
              <a:xfrm>
                <a:off x="5501072" y="3392187"/>
                <a:ext cx="1175337" cy="2982939"/>
              </a:xfrm>
              <a:custGeom>
                <a:avLst/>
                <a:gdLst/>
                <a:ahLst/>
                <a:cxnLst/>
                <a:rect l="0" t="0" r="r" b="b"/>
                <a:pathLst>
                  <a:path w="1175657" h="2982236">
                    <a:moveTo>
                      <a:pt x="617691" y="0"/>
                    </a:moveTo>
                    <a:lnTo>
                      <a:pt x="793031" y="1653582"/>
                    </a:lnTo>
                    <a:lnTo>
                      <a:pt x="870506" y="1506679"/>
                    </a:lnTo>
                    <a:cubicBezTo>
                      <a:pt x="953407" y="1335112"/>
                      <a:pt x="1052286" y="1090354"/>
                      <a:pt x="1175657" y="758339"/>
                    </a:cubicBezTo>
                    <a:cubicBezTo>
                      <a:pt x="1016000" y="1485124"/>
                      <a:pt x="696686" y="1689395"/>
                      <a:pt x="1103086" y="2982236"/>
                    </a:cubicBezTo>
                    <a:lnTo>
                      <a:pt x="319314" y="2953207"/>
                    </a:lnTo>
                    <a:cubicBezTo>
                      <a:pt x="416076" y="1945812"/>
                      <a:pt x="106438" y="1489962"/>
                      <a:pt x="0" y="758339"/>
                    </a:cubicBezTo>
                    <a:cubicBezTo>
                      <a:pt x="173869" y="1089446"/>
                      <a:pt x="289625" y="1386536"/>
                      <a:pt x="386688" y="1584495"/>
                    </a:cubicBezTo>
                    <a:lnTo>
                      <a:pt x="439166" y="1683616"/>
                    </a:lnTo>
                  </a:path>
                </a:pathLst>
              </a:custGeom>
              <a:solidFill>
                <a:srgbClr val="7F7F7F"/>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grpSp>
        <p:grpSp>
          <p:nvGrpSpPr>
            <p:cNvPr id="47" name="Группа 46"/>
            <p:cNvGrpSpPr/>
            <p:nvPr/>
          </p:nvGrpSpPr>
          <p:grpSpPr>
            <a:xfrm>
              <a:off x="3272121" y="1995493"/>
              <a:ext cx="4944784" cy="3251853"/>
              <a:chOff x="3410573" y="1824233"/>
              <a:chExt cx="4944784" cy="3251853"/>
            </a:xfrm>
          </p:grpSpPr>
          <p:grpSp>
            <p:nvGrpSpPr>
              <p:cNvPr id="48" name="Группа 47"/>
              <p:cNvGrpSpPr/>
              <p:nvPr/>
            </p:nvGrpSpPr>
            <p:grpSpPr>
              <a:xfrm>
                <a:off x="3410573" y="2967327"/>
                <a:ext cx="2108759" cy="2108759"/>
                <a:chOff x="3410573" y="2967327"/>
                <a:chExt cx="2108759" cy="2108759"/>
              </a:xfrm>
            </p:grpSpPr>
            <p:sp>
              <p:nvSpPr>
                <p:cNvPr id="1048635" name="直角三角形 3"/>
                <p:cNvSpPr/>
                <p:nvPr/>
              </p:nvSpPr>
              <p:spPr>
                <a:xfrm rot="18900000">
                  <a:off x="3410572" y="2967525"/>
                  <a:ext cx="2109223" cy="2109008"/>
                </a:xfrm>
                <a:custGeom>
                  <a:avLst/>
                  <a:gdLst/>
                  <a:ahLst/>
                  <a:cxnLst/>
                  <a:rect l="0" t="0" r="r" b="b"/>
                  <a:pathLst>
                    <a:path w="2158189" h="2158189">
                      <a:moveTo>
                        <a:pt x="2158189" y="2158189"/>
                      </a:moveTo>
                      <a:cubicBezTo>
                        <a:pt x="959822" y="1932280"/>
                        <a:pt x="240425" y="1256425"/>
                        <a:pt x="0" y="0"/>
                      </a:cubicBezTo>
                      <a:cubicBezTo>
                        <a:pt x="1140310" y="283968"/>
                        <a:pt x="1888735" y="916278"/>
                        <a:pt x="2158189" y="2158189"/>
                      </a:cubicBezTo>
                    </a:path>
                  </a:pathLst>
                </a:cu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pic>
              <p:nvPicPr>
                <p:cNvPr id="2097156" name="组合 35"/>
                <p:cNvPicPr>
                  <a:picLocks/>
                </p:cNvPicPr>
                <p:nvPr/>
              </p:nvPicPr>
              <p:blipFill>
                <a:blip r:embed="rId2"/>
                <a:srcRect/>
                <a:stretch>
                  <a:fillRect/>
                </a:stretch>
              </p:blipFill>
              <p:spPr>
                <a:xfrm>
                  <a:off x="4067080" y="3765552"/>
                  <a:ext cx="670121" cy="811351"/>
                </a:xfrm>
                <a:prstGeom prst="rect">
                  <a:avLst/>
                </a:prstGeom>
                <a:noFill/>
                <a:ln>
                  <a:noFill/>
                </a:ln>
              </p:spPr>
            </p:pic>
          </p:grpSp>
          <p:grpSp>
            <p:nvGrpSpPr>
              <p:cNvPr id="49" name="Группа 48"/>
              <p:cNvGrpSpPr/>
              <p:nvPr/>
            </p:nvGrpSpPr>
            <p:grpSpPr>
              <a:xfrm>
                <a:off x="4134412" y="2089310"/>
                <a:ext cx="2108759" cy="2108759"/>
                <a:chOff x="4134412" y="2089310"/>
                <a:chExt cx="2108759" cy="2108759"/>
              </a:xfrm>
            </p:grpSpPr>
            <p:sp>
              <p:nvSpPr>
                <p:cNvPr id="1048636" name="直角三角形 3"/>
                <p:cNvSpPr/>
                <p:nvPr/>
              </p:nvSpPr>
              <p:spPr>
                <a:xfrm>
                  <a:off x="4134932" y="2089604"/>
                  <a:ext cx="2109222" cy="2109008"/>
                </a:xfrm>
                <a:custGeom>
                  <a:avLst/>
                  <a:gdLst/>
                  <a:ahLst/>
                  <a:cxnLst/>
                  <a:rect l="0" t="0" r="r" b="b"/>
                  <a:pathLst>
                    <a:path w="2158189" h="2158189">
                      <a:moveTo>
                        <a:pt x="2158189" y="2158189"/>
                      </a:moveTo>
                      <a:cubicBezTo>
                        <a:pt x="959822" y="1932280"/>
                        <a:pt x="240425" y="1256425"/>
                        <a:pt x="0" y="0"/>
                      </a:cubicBezTo>
                      <a:cubicBezTo>
                        <a:pt x="1140310" y="283968"/>
                        <a:pt x="1888735" y="916278"/>
                        <a:pt x="2158189" y="2158189"/>
                      </a:cubicBez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37" name="Freeform 219"/>
                <p:cNvSpPr/>
                <p:nvPr/>
              </p:nvSpPr>
              <p:spPr>
                <a:xfrm>
                  <a:off x="4978976" y="2878612"/>
                  <a:ext cx="394489" cy="552904"/>
                </a:xfrm>
                <a:custGeom>
                  <a:avLst/>
                  <a:gdLst/>
                  <a:ahLst/>
                  <a:cxnLst/>
                  <a:rect l="0" t="0" r="r" b="b"/>
                  <a:pathLst>
                    <a:path w="211" h="295">
                      <a:moveTo>
                        <a:pt x="205" y="64"/>
                      </a:moveTo>
                      <a:cubicBezTo>
                        <a:pt x="61" y="11"/>
                        <a:pt x="61" y="11"/>
                        <a:pt x="61" y="11"/>
                      </a:cubicBezTo>
                      <a:cubicBezTo>
                        <a:pt x="58" y="10"/>
                        <a:pt x="32" y="0"/>
                        <a:pt x="11" y="19"/>
                      </a:cubicBezTo>
                      <a:cubicBezTo>
                        <a:pt x="4" y="26"/>
                        <a:pt x="0" y="35"/>
                        <a:pt x="0" y="45"/>
                      </a:cubicBezTo>
                      <a:cubicBezTo>
                        <a:pt x="0" y="47"/>
                        <a:pt x="1" y="48"/>
                        <a:pt x="1" y="50"/>
                      </a:cubicBezTo>
                      <a:cubicBezTo>
                        <a:pt x="1" y="228"/>
                        <a:pt x="1" y="228"/>
                        <a:pt x="1" y="228"/>
                      </a:cubicBezTo>
                      <a:cubicBezTo>
                        <a:pt x="1" y="232"/>
                        <a:pt x="3" y="236"/>
                        <a:pt x="7" y="237"/>
                      </a:cubicBezTo>
                      <a:cubicBezTo>
                        <a:pt x="153" y="295"/>
                        <a:pt x="153" y="295"/>
                        <a:pt x="153" y="295"/>
                      </a:cubicBezTo>
                      <a:cubicBezTo>
                        <a:pt x="154" y="295"/>
                        <a:pt x="156" y="295"/>
                        <a:pt x="157" y="295"/>
                      </a:cubicBezTo>
                      <a:cubicBezTo>
                        <a:pt x="159" y="295"/>
                        <a:pt x="161" y="295"/>
                        <a:pt x="162" y="294"/>
                      </a:cubicBezTo>
                      <a:cubicBezTo>
                        <a:pt x="165" y="292"/>
                        <a:pt x="166" y="289"/>
                        <a:pt x="166" y="286"/>
                      </a:cubicBezTo>
                      <a:cubicBezTo>
                        <a:pt x="166" y="276"/>
                        <a:pt x="166" y="276"/>
                        <a:pt x="166" y="276"/>
                      </a:cubicBezTo>
                      <a:cubicBezTo>
                        <a:pt x="193" y="251"/>
                        <a:pt x="193" y="251"/>
                        <a:pt x="193" y="251"/>
                      </a:cubicBezTo>
                      <a:cubicBezTo>
                        <a:pt x="195" y="254"/>
                        <a:pt x="198" y="256"/>
                        <a:pt x="201" y="256"/>
                      </a:cubicBezTo>
                      <a:cubicBezTo>
                        <a:pt x="207" y="256"/>
                        <a:pt x="211" y="251"/>
                        <a:pt x="211" y="246"/>
                      </a:cubicBezTo>
                      <a:cubicBezTo>
                        <a:pt x="211" y="73"/>
                        <a:pt x="211" y="73"/>
                        <a:pt x="211" y="73"/>
                      </a:cubicBezTo>
                      <a:cubicBezTo>
                        <a:pt x="211" y="69"/>
                        <a:pt x="208" y="66"/>
                        <a:pt x="205" y="64"/>
                      </a:cubicBezTo>
                      <a:close/>
                      <a:moveTo>
                        <a:pt x="21" y="49"/>
                      </a:moveTo>
                      <a:cubicBezTo>
                        <a:pt x="20" y="48"/>
                        <a:pt x="19" y="46"/>
                        <a:pt x="19" y="44"/>
                      </a:cubicBezTo>
                      <a:cubicBezTo>
                        <a:pt x="19" y="40"/>
                        <a:pt x="21" y="36"/>
                        <a:pt x="24" y="33"/>
                      </a:cubicBezTo>
                      <a:cubicBezTo>
                        <a:pt x="36" y="22"/>
                        <a:pt x="54" y="28"/>
                        <a:pt x="54" y="28"/>
                      </a:cubicBezTo>
                      <a:cubicBezTo>
                        <a:pt x="54" y="28"/>
                        <a:pt x="54" y="29"/>
                        <a:pt x="55" y="29"/>
                      </a:cubicBezTo>
                      <a:cubicBezTo>
                        <a:pt x="190" y="79"/>
                        <a:pt x="190" y="79"/>
                        <a:pt x="190" y="79"/>
                      </a:cubicBezTo>
                      <a:cubicBezTo>
                        <a:pt x="161" y="106"/>
                        <a:pt x="161" y="106"/>
                        <a:pt x="161" y="106"/>
                      </a:cubicBezTo>
                      <a:cubicBezTo>
                        <a:pt x="161" y="106"/>
                        <a:pt x="161" y="106"/>
                        <a:pt x="160" y="106"/>
                      </a:cubicBezTo>
                      <a:lnTo>
                        <a:pt x="21" y="49"/>
                      </a:lnTo>
                      <a:close/>
                      <a:moveTo>
                        <a:pt x="166" y="111"/>
                      </a:moveTo>
                      <a:cubicBezTo>
                        <a:pt x="192" y="86"/>
                        <a:pt x="192" y="86"/>
                        <a:pt x="192" y="86"/>
                      </a:cubicBezTo>
                      <a:cubicBezTo>
                        <a:pt x="192" y="244"/>
                        <a:pt x="192" y="244"/>
                        <a:pt x="192" y="244"/>
                      </a:cubicBezTo>
                      <a:cubicBezTo>
                        <a:pt x="166" y="268"/>
                        <a:pt x="166" y="268"/>
                        <a:pt x="166" y="268"/>
                      </a:cubicBezTo>
                      <a:cubicBezTo>
                        <a:pt x="166" y="115"/>
                        <a:pt x="166" y="115"/>
                        <a:pt x="166" y="115"/>
                      </a:cubicBezTo>
                      <a:cubicBezTo>
                        <a:pt x="166" y="114"/>
                        <a:pt x="166" y="112"/>
                        <a:pt x="166" y="111"/>
                      </a:cubicBezTo>
                    </a:path>
                  </a:pathLst>
                </a:custGeom>
                <a:solidFill>
                  <a:schemeClr val="lt1"/>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grpSp>
          <p:grpSp>
            <p:nvGrpSpPr>
              <p:cNvPr id="50" name="Группа 49"/>
              <p:cNvGrpSpPr/>
              <p:nvPr/>
            </p:nvGrpSpPr>
            <p:grpSpPr>
              <a:xfrm>
                <a:off x="5156839" y="1824233"/>
                <a:ext cx="2108759" cy="2108759"/>
                <a:chOff x="5156839" y="1824233"/>
                <a:chExt cx="2108759" cy="2108759"/>
              </a:xfrm>
            </p:grpSpPr>
            <p:sp>
              <p:nvSpPr>
                <p:cNvPr id="1048638" name="直角三角形 3"/>
                <p:cNvSpPr/>
                <p:nvPr/>
              </p:nvSpPr>
              <p:spPr>
                <a:xfrm rot="2700000">
                  <a:off x="5156725" y="1824122"/>
                  <a:ext cx="2109007" cy="2109222"/>
                </a:xfrm>
                <a:custGeom>
                  <a:avLst/>
                  <a:gdLst/>
                  <a:ahLst/>
                  <a:cxnLst/>
                  <a:rect l="0" t="0" r="r" b="b"/>
                  <a:pathLst>
                    <a:path w="2158189" h="2158189">
                      <a:moveTo>
                        <a:pt x="2158189" y="2158189"/>
                      </a:moveTo>
                      <a:cubicBezTo>
                        <a:pt x="959822" y="1932280"/>
                        <a:pt x="240425" y="1256425"/>
                        <a:pt x="0" y="0"/>
                      </a:cubicBezTo>
                      <a:cubicBezTo>
                        <a:pt x="1140310" y="283968"/>
                        <a:pt x="1888735" y="916278"/>
                        <a:pt x="2158189" y="2158189"/>
                      </a:cubicBezTo>
                    </a:path>
                  </a:pathLst>
                </a:custGeom>
                <a:solidFill>
                  <a:srgbClr val="F8941C"/>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sp>
              <p:nvSpPr>
                <p:cNvPr id="1048639" name="Freeform 70"/>
                <p:cNvSpPr/>
                <p:nvPr/>
              </p:nvSpPr>
              <p:spPr>
                <a:xfrm>
                  <a:off x="5887436" y="2511422"/>
                  <a:ext cx="483307" cy="483305"/>
                </a:xfrm>
                <a:custGeom>
                  <a:avLst/>
                  <a:gdLst/>
                  <a:ahLst/>
                  <a:cxnLst/>
                  <a:rect l="0" t="0" r="r" b="b"/>
                  <a:pathLst>
                    <a:path w="288" h="287">
                      <a:moveTo>
                        <a:pt x="252" y="179"/>
                      </a:moveTo>
                      <a:cubicBezTo>
                        <a:pt x="272" y="179"/>
                        <a:pt x="288" y="163"/>
                        <a:pt x="288" y="143"/>
                      </a:cubicBezTo>
                      <a:cubicBezTo>
                        <a:pt x="288" y="124"/>
                        <a:pt x="272" y="107"/>
                        <a:pt x="252" y="107"/>
                      </a:cubicBezTo>
                      <a:cubicBezTo>
                        <a:pt x="236" y="107"/>
                        <a:pt x="222" y="118"/>
                        <a:pt x="218" y="133"/>
                      </a:cubicBezTo>
                      <a:cubicBezTo>
                        <a:pt x="128" y="133"/>
                        <a:pt x="128" y="133"/>
                        <a:pt x="128" y="133"/>
                      </a:cubicBezTo>
                      <a:cubicBezTo>
                        <a:pt x="178" y="46"/>
                        <a:pt x="178" y="46"/>
                        <a:pt x="178" y="46"/>
                      </a:cubicBezTo>
                      <a:cubicBezTo>
                        <a:pt x="218" y="46"/>
                        <a:pt x="218" y="46"/>
                        <a:pt x="218" y="46"/>
                      </a:cubicBezTo>
                      <a:cubicBezTo>
                        <a:pt x="222" y="61"/>
                        <a:pt x="236" y="72"/>
                        <a:pt x="252" y="72"/>
                      </a:cubicBezTo>
                      <a:cubicBezTo>
                        <a:pt x="272" y="72"/>
                        <a:pt x="288" y="56"/>
                        <a:pt x="288" y="36"/>
                      </a:cubicBezTo>
                      <a:cubicBezTo>
                        <a:pt x="288" y="16"/>
                        <a:pt x="272" y="0"/>
                        <a:pt x="252" y="0"/>
                      </a:cubicBezTo>
                      <a:cubicBezTo>
                        <a:pt x="236" y="0"/>
                        <a:pt x="222" y="11"/>
                        <a:pt x="218" y="26"/>
                      </a:cubicBezTo>
                      <a:cubicBezTo>
                        <a:pt x="166" y="26"/>
                        <a:pt x="166" y="26"/>
                        <a:pt x="166" y="26"/>
                      </a:cubicBezTo>
                      <a:cubicBezTo>
                        <a:pt x="104" y="133"/>
                        <a:pt x="104" y="133"/>
                        <a:pt x="104" y="133"/>
                      </a:cubicBezTo>
                      <a:cubicBezTo>
                        <a:pt x="71" y="133"/>
                        <a:pt x="71" y="133"/>
                        <a:pt x="71" y="133"/>
                      </a:cubicBezTo>
                      <a:cubicBezTo>
                        <a:pt x="66" y="118"/>
                        <a:pt x="53" y="107"/>
                        <a:pt x="36" y="107"/>
                      </a:cubicBezTo>
                      <a:cubicBezTo>
                        <a:pt x="16" y="107"/>
                        <a:pt x="0" y="124"/>
                        <a:pt x="0" y="143"/>
                      </a:cubicBezTo>
                      <a:cubicBezTo>
                        <a:pt x="0" y="163"/>
                        <a:pt x="16" y="179"/>
                        <a:pt x="36" y="179"/>
                      </a:cubicBezTo>
                      <a:cubicBezTo>
                        <a:pt x="53" y="179"/>
                        <a:pt x="66" y="168"/>
                        <a:pt x="71" y="153"/>
                      </a:cubicBezTo>
                      <a:cubicBezTo>
                        <a:pt x="104" y="153"/>
                        <a:pt x="104" y="153"/>
                        <a:pt x="104" y="153"/>
                      </a:cubicBezTo>
                      <a:cubicBezTo>
                        <a:pt x="166" y="261"/>
                        <a:pt x="166" y="261"/>
                        <a:pt x="166" y="261"/>
                      </a:cubicBezTo>
                      <a:cubicBezTo>
                        <a:pt x="218" y="261"/>
                        <a:pt x="218" y="261"/>
                        <a:pt x="218" y="261"/>
                      </a:cubicBezTo>
                      <a:cubicBezTo>
                        <a:pt x="222" y="277"/>
                        <a:pt x="236" y="287"/>
                        <a:pt x="252" y="287"/>
                      </a:cubicBezTo>
                      <a:cubicBezTo>
                        <a:pt x="272" y="287"/>
                        <a:pt x="288" y="271"/>
                        <a:pt x="288" y="251"/>
                      </a:cubicBezTo>
                      <a:cubicBezTo>
                        <a:pt x="288" y="232"/>
                        <a:pt x="272" y="215"/>
                        <a:pt x="252" y="215"/>
                      </a:cubicBezTo>
                      <a:cubicBezTo>
                        <a:pt x="236" y="215"/>
                        <a:pt x="222" y="226"/>
                        <a:pt x="218" y="241"/>
                      </a:cubicBezTo>
                      <a:cubicBezTo>
                        <a:pt x="178" y="241"/>
                        <a:pt x="178" y="241"/>
                        <a:pt x="178" y="241"/>
                      </a:cubicBezTo>
                      <a:cubicBezTo>
                        <a:pt x="128" y="153"/>
                        <a:pt x="128" y="153"/>
                        <a:pt x="128" y="153"/>
                      </a:cubicBezTo>
                      <a:cubicBezTo>
                        <a:pt x="218" y="153"/>
                        <a:pt x="218" y="153"/>
                        <a:pt x="218" y="153"/>
                      </a:cubicBezTo>
                      <a:cubicBezTo>
                        <a:pt x="222" y="168"/>
                        <a:pt x="236" y="179"/>
                        <a:pt x="252" y="179"/>
                      </a:cubicBezTo>
                    </a:path>
                  </a:pathLst>
                </a:custGeom>
                <a:solidFill>
                  <a:schemeClr val="lt1"/>
                </a:solidFill>
                <a:ln>
                  <a:noFill/>
                </a:ln>
              </p:spPr>
              <p:txBody>
                <a:bodyPr vert="horz" lIns="91440" tIns="45720" rIns="91440" bIns="45720" anchor="t"/>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endParaRPr lang="en-US" altLang="zh-CN"/>
                </a:p>
              </p:txBody>
            </p:sp>
          </p:grpSp>
          <p:grpSp>
            <p:nvGrpSpPr>
              <p:cNvPr id="51" name="Группа 50"/>
              <p:cNvGrpSpPr/>
              <p:nvPr/>
            </p:nvGrpSpPr>
            <p:grpSpPr>
              <a:xfrm>
                <a:off x="6246598" y="2089310"/>
                <a:ext cx="2108759" cy="2108759"/>
                <a:chOff x="6246598" y="2089310"/>
                <a:chExt cx="2108759" cy="2108759"/>
              </a:xfrm>
            </p:grpSpPr>
            <p:sp>
              <p:nvSpPr>
                <p:cNvPr id="1048640" name="直角三角形 3"/>
                <p:cNvSpPr/>
                <p:nvPr/>
              </p:nvSpPr>
              <p:spPr>
                <a:xfrm rot="5400000">
                  <a:off x="6246258" y="2089497"/>
                  <a:ext cx="2109008" cy="2109222"/>
                </a:xfrm>
                <a:custGeom>
                  <a:avLst/>
                  <a:gdLst/>
                  <a:ahLst/>
                  <a:cxnLst/>
                  <a:rect l="0" t="0" r="r" b="b"/>
                  <a:pathLst>
                    <a:path w="2158189" h="2158189">
                      <a:moveTo>
                        <a:pt x="2158189" y="2158189"/>
                      </a:moveTo>
                      <a:cubicBezTo>
                        <a:pt x="959822" y="1932280"/>
                        <a:pt x="240425" y="1256425"/>
                        <a:pt x="0" y="0"/>
                      </a:cubicBezTo>
                      <a:cubicBezTo>
                        <a:pt x="1140310" y="283968"/>
                        <a:pt x="1888735" y="916278"/>
                        <a:pt x="2158189" y="2158189"/>
                      </a:cubicBezTo>
                    </a:path>
                  </a:pathLst>
                </a:custGeom>
                <a:solidFill>
                  <a:srgbClr val="353F48"/>
                </a:solidFill>
                <a:ln>
                  <a:noFill/>
                </a:ln>
              </p:spPr>
              <p:txBody>
                <a:bodyPr vert="horz" lIns="91440" tIns="45720" rIns="91440" bIns="45720" anchor="ctr"/>
                <a:lstStyle>
                  <a:lvl1pPr marL="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1pPr>
                  <a:lvl2pPr marL="4572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2pPr>
                  <a:lvl3pPr marL="9144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3pPr>
                  <a:lvl4pPr marL="13716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4pPr>
                  <a:lvl5pPr marL="1828800" indent="0" algn="l" rtl="0" eaLnBrk="1" fontAlgn="base" latinLnBrk="0" hangingPunct="1">
                    <a:lnSpc>
                      <a:spcPct val="100000"/>
                    </a:lnSpc>
                    <a:spcBef>
                      <a:spcPct val="0"/>
                    </a:spcBef>
                    <a:spcAft>
                      <a:spcPct val="0"/>
                    </a:spcAft>
                    <a:buFont typeface="Arial" pitchFamily="34" charset="0"/>
                    <a:buNone/>
                    <a:defRPr sz="1800" b="0" i="0" u="none" baseline="0">
                      <a:solidFill>
                        <a:schemeClr val="dk1"/>
                      </a:solidFill>
                      <a:latin typeface="等线" pitchFamily="2" charset="-122"/>
                      <a:ea typeface="等线" pitchFamily="2" charset="-122"/>
                    </a:defRPr>
                  </a:lvl5pPr>
                </a:lstStyle>
                <a:p>
                  <a:pPr lvl="0" algn="ctr" fontAlgn="base">
                    <a:spcBef>
                      <a:spcPct val="0"/>
                    </a:spcBef>
                    <a:spcAft>
                      <a:spcPct val="0"/>
                    </a:spcAft>
                    <a:buFontTx/>
                    <a:buNone/>
                  </a:pPr>
                  <a:endParaRPr lang="zh-CN" altLang="en-US" sz="1800">
                    <a:solidFill>
                      <a:srgbClr val="FFFFFF"/>
                    </a:solidFill>
                  </a:endParaRPr>
                </a:p>
              </p:txBody>
            </p:sp>
            <p:pic>
              <p:nvPicPr>
                <p:cNvPr id="2097157" name="组合 21"/>
                <p:cNvPicPr>
                  <a:picLocks/>
                </p:cNvPicPr>
                <p:nvPr/>
              </p:nvPicPr>
              <p:blipFill>
                <a:blip r:embed="rId3"/>
                <a:srcRect/>
                <a:stretch>
                  <a:fillRect/>
                </a:stretch>
              </p:blipFill>
              <p:spPr>
                <a:xfrm>
                  <a:off x="7008791" y="2994727"/>
                  <a:ext cx="606854" cy="581454"/>
                </a:xfrm>
                <a:prstGeom prst="rect">
                  <a:avLst/>
                </a:prstGeom>
                <a:noFill/>
                <a:ln>
                  <a:noFill/>
                </a:ln>
              </p:spPr>
            </p:pic>
          </p:grpSp>
          <p:pic>
            <p:nvPicPr>
              <p:cNvPr id="2097158" name="组合 16"/>
              <p:cNvPicPr>
                <a:picLocks/>
              </p:cNvPicPr>
              <p:nvPr/>
            </p:nvPicPr>
            <p:blipFill>
              <a:blip r:embed="rId4"/>
              <a:srcRect/>
              <a:stretch>
                <a:fillRect/>
              </a:stretch>
            </p:blipFill>
            <p:spPr>
              <a:xfrm>
                <a:off x="7377470" y="3948497"/>
                <a:ext cx="390166" cy="392242"/>
              </a:xfrm>
              <a:prstGeom prst="rect">
                <a:avLst/>
              </a:prstGeom>
              <a:noFill/>
              <a:ln>
                <a:noFill/>
              </a:ln>
            </p:spPr>
          </p:pic>
        </p:grpSp>
      </p:grpSp>
      <p:sp>
        <p:nvSpPr>
          <p:cNvPr id="1048641" name="TextBox 1048640"/>
          <p:cNvSpPr txBox="1"/>
          <p:nvPr/>
        </p:nvSpPr>
        <p:spPr>
          <a:xfrm>
            <a:off x="4048124" y="0"/>
            <a:ext cx="4819949" cy="1882140"/>
          </a:xfrm>
          <a:prstGeom prst="rect">
            <a:avLst/>
          </a:prstGeom>
        </p:spPr>
        <p:txBody>
          <a:bodyPr wrap="square" rtlCol="0">
            <a:spAutoFit/>
          </a:bodyPr>
          <a:lstStyle/>
          <a:p>
            <a:r>
              <a:rPr lang="en-US" altLang="uz" sz="4000" b="1" i="0">
                <a:solidFill>
                  <a:srgbClr val="BF0000"/>
                </a:solidFill>
                <a:effectLst>
                  <a:outerShdw blurRad="38100" dist="38100" dir="2700000" algn="br" rotWithShape="0">
                    <a:srgbClr val="000000"/>
                  </a:outerShdw>
                </a:effectLst>
                <a:latin typeface="Times New Roman"/>
                <a:ea typeface="Calibri"/>
                <a:cs typeface="SimSun"/>
              </a:rPr>
              <a:t>Proffessional </a:t>
            </a:r>
            <a:r>
              <a:rPr lang="uz-Cyrl-UZ" sz="4000" b="1" i="0">
                <a:solidFill>
                  <a:srgbClr val="BF0000"/>
                </a:solidFill>
                <a:effectLst>
                  <a:outerShdw blurRad="38100" dist="38100" dir="2700000" algn="br" rotWithShape="0">
                    <a:srgbClr val="000000"/>
                  </a:outerShdw>
                </a:effectLst>
                <a:latin typeface="Times New Roman"/>
                <a:ea typeface="Calibri"/>
                <a:cs typeface="SimSun"/>
              </a:rPr>
              <a:t>xulqning umumiy me'yorlari </a:t>
            </a:r>
          </a:p>
        </p:txBody>
      </p:sp>
      <p:sp>
        <p:nvSpPr>
          <p:cNvPr id="1048642" name="TextBox 1048641"/>
          <p:cNvSpPr txBox="1"/>
          <p:nvPr/>
        </p:nvSpPr>
        <p:spPr>
          <a:xfrm flipH="1">
            <a:off x="282574" y="124704"/>
            <a:ext cx="3458417" cy="3255891"/>
          </a:xfrm>
          <a:prstGeom prst="rect">
            <a:avLst/>
          </a:prstGeom>
          <a:solidFill>
            <a:srgbClr val="FFCB00"/>
          </a:solidFill>
        </p:spPr>
        <p:txBody>
          <a:bodyPr wrap="square" rtlCol="0">
            <a:spAutoFit/>
          </a:bodyPr>
          <a:lstStyle/>
          <a:p>
            <a:pPr marL="0" indent="0" algn="ctr">
              <a:lnSpc>
                <a:spcPct val="108000"/>
              </a:lnSpc>
              <a:spcAft>
                <a:spcPts val="800"/>
              </a:spcAft>
              <a:buNone/>
            </a:pPr>
            <a:r>
              <a:rPr lang="uz-Cyrl-UZ" sz="2400" b="1" i="0" dirty="0">
                <a:solidFill>
                  <a:srgbClr val="000000"/>
                </a:solidFill>
                <a:latin typeface="Times New Roman"/>
                <a:ea typeface="Calibri"/>
                <a:cs typeface="SimSun"/>
              </a:rPr>
              <a:t>Ijtimoiy </a:t>
            </a:r>
            <a:r>
              <a:rPr lang="en-US" altLang="uz" sz="2400" b="1" i="0" dirty="0" err="1">
                <a:solidFill>
                  <a:srgbClr val="000000"/>
                </a:solidFill>
                <a:latin typeface="Times New Roman"/>
                <a:ea typeface="Calibri"/>
                <a:cs typeface="SimSun"/>
              </a:rPr>
              <a:t>xodimlar</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ularning</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xizmatlaridan</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foydalanayotgan</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mijozlariga</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rahm</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shavqat</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hamdardlik</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va</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g'amxo'rlik</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bilan</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munosabatda</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bo'lishlari</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kerak</a:t>
            </a:r>
            <a:endParaRPr lang="uz-Cyrl-UZ" sz="2400" b="1" i="0" dirty="0">
              <a:solidFill>
                <a:srgbClr val="000000"/>
              </a:solidFill>
              <a:latin typeface="Times New Roman"/>
              <a:ea typeface="Calibri"/>
              <a:cs typeface="SimSun"/>
            </a:endParaRPr>
          </a:p>
        </p:txBody>
      </p:sp>
      <p:sp>
        <p:nvSpPr>
          <p:cNvPr id="1048643" name="TextBox 1048642"/>
          <p:cNvSpPr txBox="1"/>
          <p:nvPr/>
        </p:nvSpPr>
        <p:spPr>
          <a:xfrm>
            <a:off x="345995" y="4109084"/>
            <a:ext cx="3026898" cy="1938992"/>
          </a:xfrm>
          <a:prstGeom prst="rect">
            <a:avLst/>
          </a:prstGeom>
          <a:solidFill>
            <a:srgbClr val="FFCB00"/>
          </a:solidFill>
        </p:spPr>
        <p:txBody>
          <a:bodyPr wrap="square" rtlCol="0" anchor="t">
            <a:spAutoFit/>
          </a:bodyPr>
          <a:lstStyle/>
          <a:p>
            <a:pPr marL="0" indent="0" algn="ctr">
              <a:buNone/>
            </a:pPr>
            <a:r>
              <a:rPr lang="uz-Cyrl-UZ" sz="2400" b="1" i="0" dirty="0">
                <a:solidFill>
                  <a:srgbClr val="36363D"/>
                </a:solidFill>
                <a:latin typeface="Times New Roman"/>
                <a:ea typeface="Calibri"/>
                <a:cs typeface="SimSun"/>
              </a:rPr>
              <a:t>Ijtimoiy ish xodimlar o'z malakalaridan </a:t>
            </a:r>
            <a:r>
              <a:rPr lang="en-US" altLang="uz" sz="2400" b="1" i="0" dirty="0">
                <a:solidFill>
                  <a:srgbClr val="36363D"/>
                </a:solidFill>
                <a:latin typeface="Times New Roman"/>
                <a:ea typeface="Calibri"/>
                <a:cs typeface="SimSun"/>
              </a:rPr>
              <a:t> </a:t>
            </a:r>
            <a:r>
              <a:rPr lang="en-US" altLang="uz" sz="2400" b="1" i="0" dirty="0" err="1">
                <a:solidFill>
                  <a:srgbClr val="36363D"/>
                </a:solidFill>
                <a:latin typeface="Times New Roman"/>
                <a:ea typeface="Calibri"/>
                <a:cs typeface="SimSun"/>
              </a:rPr>
              <a:t>shaxsiy</a:t>
            </a:r>
            <a:r>
              <a:rPr lang="en-US" altLang="uz" sz="2400" b="1" i="0" dirty="0">
                <a:solidFill>
                  <a:srgbClr val="36363D"/>
                </a:solidFill>
                <a:latin typeface="Times New Roman"/>
                <a:ea typeface="Calibri"/>
                <a:cs typeface="SimSun"/>
              </a:rPr>
              <a:t> </a:t>
            </a:r>
            <a:r>
              <a:rPr lang="uz-Cyrl-UZ" sz="2400" b="1" i="0" dirty="0">
                <a:solidFill>
                  <a:srgbClr val="36363D"/>
                </a:solidFill>
                <a:latin typeface="Times New Roman"/>
                <a:ea typeface="Calibri"/>
                <a:cs typeface="SimSun"/>
              </a:rPr>
              <a:t>maqsadlarda foydalanilishiga yo'l qo'ymasliklari lozim</a:t>
            </a:r>
          </a:p>
        </p:txBody>
      </p:sp>
      <p:sp>
        <p:nvSpPr>
          <p:cNvPr id="1048644" name="TextBox 1048643"/>
          <p:cNvSpPr txBox="1"/>
          <p:nvPr/>
        </p:nvSpPr>
        <p:spPr>
          <a:xfrm>
            <a:off x="8197001" y="124704"/>
            <a:ext cx="3755895" cy="4452566"/>
          </a:xfrm>
          <a:prstGeom prst="rect">
            <a:avLst/>
          </a:prstGeom>
          <a:solidFill>
            <a:srgbClr val="FFCB00"/>
          </a:solidFill>
        </p:spPr>
        <p:txBody>
          <a:bodyPr wrap="square" rtlCol="0">
            <a:spAutoFit/>
          </a:bodyPr>
          <a:lstStyle/>
          <a:p>
            <a:pPr marL="0" indent="0" algn="ctr">
              <a:lnSpc>
                <a:spcPct val="108000"/>
              </a:lnSpc>
              <a:spcAft>
                <a:spcPts val="800"/>
              </a:spcAft>
              <a:buNone/>
            </a:pPr>
            <a:r>
              <a:rPr lang="en-US" altLang="uz" sz="2400" b="1" i="0" dirty="0" err="1">
                <a:solidFill>
                  <a:srgbClr val="000000"/>
                </a:solidFill>
                <a:latin typeface="Times New Roman"/>
                <a:ea typeface="Calibri"/>
                <a:cs typeface="SimSun"/>
              </a:rPr>
              <a:t>Xizmat</a:t>
            </a:r>
            <a:r>
              <a:rPr lang="uz-Cyrl-UZ" sz="2400" b="1" i="0" dirty="0">
                <a:solidFill>
                  <a:srgbClr val="000000"/>
                </a:solidFill>
                <a:latin typeface="Times New Roman"/>
                <a:ea typeface="Calibri"/>
                <a:cs typeface="SimSun"/>
              </a:rPr>
              <a:t>idan foydalanuvchi odamlarning ishonchlarini suiiste'mol qilmasliklari, shaxsiy va kasbiy hayot o'rtasidagi chegarani aniq anglashlari, shaxsiy foydasini yoki g'arazli maqsadlarini ko'zlab o'z xizmat lavozimidan foydalanmasliklari talab etiladi</a:t>
            </a:r>
          </a:p>
        </p:txBody>
      </p:sp>
      <p:sp>
        <p:nvSpPr>
          <p:cNvPr id="1048645" name="TextBox 1048644"/>
          <p:cNvSpPr txBox="1"/>
          <p:nvPr/>
        </p:nvSpPr>
        <p:spPr>
          <a:xfrm>
            <a:off x="7515192" y="4625308"/>
            <a:ext cx="4511229" cy="2059218"/>
          </a:xfrm>
          <a:prstGeom prst="rect">
            <a:avLst/>
          </a:prstGeom>
          <a:solidFill>
            <a:srgbClr val="FFCB00"/>
          </a:solidFill>
        </p:spPr>
        <p:txBody>
          <a:bodyPr wrap="square" rtlCol="0">
            <a:spAutoFit/>
          </a:bodyPr>
          <a:lstStyle/>
          <a:p>
            <a:pPr algn="ctr">
              <a:lnSpc>
                <a:spcPct val="108000"/>
              </a:lnSpc>
              <a:spcAft>
                <a:spcPts val="800"/>
              </a:spcAft>
            </a:pPr>
            <a:r>
              <a:rPr lang="uz-Cyrl-UZ" sz="2400" b="1" i="0" dirty="0">
                <a:solidFill>
                  <a:srgbClr val="000000"/>
                </a:solidFill>
                <a:latin typeface="Times New Roman"/>
                <a:ea typeface="Calibri"/>
                <a:cs typeface="SimSun"/>
              </a:rPr>
              <a:t>Ijtimoiy xodimlar ijtimoiy ishni o'rganayotgan talabalarni qo'llab- quvvatlash</a:t>
            </a:r>
            <a:r>
              <a:rPr lang="en-US" altLang="uz" sz="2400" b="1" i="0" dirty="0" err="1">
                <a:solidFill>
                  <a:srgbClr val="000000"/>
                </a:solidFill>
                <a:latin typeface="Times New Roman"/>
                <a:ea typeface="Calibri"/>
                <a:cs typeface="SimSun"/>
              </a:rPr>
              <a:t>i</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ularga</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amaliy</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ko'nikmalardan</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saboq</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berishi</a:t>
            </a:r>
            <a:r>
              <a:rPr lang="en-US" altLang="uz" sz="2400" b="1" i="0" dirty="0">
                <a:solidFill>
                  <a:srgbClr val="000000"/>
                </a:solidFill>
                <a:latin typeface="Times New Roman"/>
                <a:ea typeface="Calibri"/>
                <a:cs typeface="SimSun"/>
              </a:rPr>
              <a:t> </a:t>
            </a:r>
            <a:r>
              <a:rPr lang="en-US" altLang="uz" sz="2400" b="1" i="0" dirty="0" err="1">
                <a:solidFill>
                  <a:srgbClr val="000000"/>
                </a:solidFill>
                <a:latin typeface="Times New Roman"/>
                <a:ea typeface="Calibri"/>
                <a:cs typeface="SimSun"/>
              </a:rPr>
              <a:t>zarur</a:t>
            </a:r>
            <a:endParaRPr lang="uz-Cyrl-UZ" sz="2400" b="1" i="0" dirty="0">
              <a:solidFill>
                <a:srgbClr val="000000"/>
              </a:solidFill>
              <a:latin typeface="Times New Roman"/>
              <a:ea typeface="Calibri"/>
              <a:cs typeface="SimSu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sp>
        <p:nvSpPr>
          <p:cNvPr id="1048768" name="Прямоугольник 1048767"/>
          <p:cNvSpPr/>
          <p:nvPr/>
        </p:nvSpPr>
        <p:spPr>
          <a:xfrm>
            <a:off x="2161534" y="186188"/>
            <a:ext cx="8125949" cy="1379789"/>
          </a:xfrm>
          <a:prstGeom prst="rect">
            <a:avLst/>
          </a:prstGeom>
          <a:solidFill>
            <a:srgbClr val="FFFFFF"/>
          </a:solidFill>
          <a:ln w="25400">
            <a:solidFill>
              <a:srgbClr val="666666"/>
            </a:solidFill>
          </a:ln>
        </p:spPr>
        <p:txBody>
          <a:bodyPr anchor="ctr"/>
          <a:lstStyle/>
          <a:p>
            <a:pPr algn="ctr"/>
            <a:r>
              <a:rPr lang="en-US" altLang="uz" sz="3600" b="1">
                <a:solidFill>
                  <a:srgbClr val="330066"/>
                </a:solidFill>
              </a:rPr>
              <a:t>Axloq Kodeksi asosiy qoidalari:</a:t>
            </a:r>
            <a:endParaRPr lang="uz-RU-#Latn" sz="3600" b="1">
              <a:solidFill>
                <a:srgbClr val="330066"/>
              </a:solidFill>
            </a:endParaRPr>
          </a:p>
        </p:txBody>
      </p:sp>
      <p:sp>
        <p:nvSpPr>
          <p:cNvPr id="1048769" name="TextBox 1048768"/>
          <p:cNvSpPr txBox="1"/>
          <p:nvPr/>
        </p:nvSpPr>
        <p:spPr>
          <a:xfrm>
            <a:off x="344823" y="1655220"/>
            <a:ext cx="7099154" cy="929639"/>
          </a:xfrm>
          <a:prstGeom prst="rect">
            <a:avLst/>
          </a:prstGeom>
        </p:spPr>
        <p:txBody>
          <a:bodyPr wrap="square" rtlCol="0">
            <a:spAutoFit/>
          </a:bodyPr>
          <a:lstStyle/>
          <a:p>
            <a:pPr marL="457200" indent="-457200">
              <a:buFont typeface="Arial"/>
              <a:buChar char="•"/>
            </a:pPr>
            <a:r>
              <a:rPr lang="uz-RU-#Latn" sz="2800" b="1">
                <a:solidFill>
                  <a:srgbClr val="000000"/>
                </a:solidFill>
              </a:rPr>
              <a:t>Mijozlarga bevosita va bilvosita yordam ko'rsatish</a:t>
            </a:r>
          </a:p>
        </p:txBody>
      </p:sp>
      <p:sp>
        <p:nvSpPr>
          <p:cNvPr id="1048770" name="TextBox 1048769"/>
          <p:cNvSpPr txBox="1"/>
          <p:nvPr/>
        </p:nvSpPr>
        <p:spPr>
          <a:xfrm>
            <a:off x="344822" y="2630579"/>
            <a:ext cx="6825343" cy="1348740"/>
          </a:xfrm>
          <a:prstGeom prst="rect">
            <a:avLst/>
          </a:prstGeom>
        </p:spPr>
        <p:txBody>
          <a:bodyPr wrap="square" rtlCol="0">
            <a:spAutoFit/>
          </a:bodyPr>
          <a:lstStyle/>
          <a:p>
            <a:pPr marL="457200" indent="-457200">
              <a:buFont typeface="Arial"/>
              <a:buChar char="•"/>
            </a:pPr>
            <a:r>
              <a:rPr lang="uz-RU-#Latn" sz="2800" b="1">
                <a:solidFill>
                  <a:srgbClr val="000000"/>
                </a:solidFill>
              </a:rPr>
              <a:t>Shaxsning qadar-qimmati, ularning qadriyatlariga hurmat bilan munosabatda bo'lish</a:t>
            </a:r>
          </a:p>
        </p:txBody>
      </p:sp>
      <p:sp>
        <p:nvSpPr>
          <p:cNvPr id="1048771" name="TextBox 1048770"/>
          <p:cNvSpPr txBox="1"/>
          <p:nvPr/>
        </p:nvSpPr>
        <p:spPr>
          <a:xfrm>
            <a:off x="484908" y="4426711"/>
            <a:ext cx="5611092" cy="510540"/>
          </a:xfrm>
          <a:prstGeom prst="rect">
            <a:avLst/>
          </a:prstGeom>
        </p:spPr>
        <p:txBody>
          <a:bodyPr wrap="square" rtlCol="0">
            <a:spAutoFit/>
          </a:bodyPr>
          <a:lstStyle/>
          <a:p>
            <a:pPr marL="457200" indent="-457200">
              <a:buFont typeface="Arial"/>
              <a:buChar char="•"/>
            </a:pPr>
            <a:r>
              <a:rPr lang="uz-RU-#Latn" sz="2800" b="1" dirty="0">
                <a:solidFill>
                  <a:srgbClr val="000000"/>
                </a:solidFill>
              </a:rPr>
              <a:t>Ijtimoiy adolatga intilish</a:t>
            </a:r>
          </a:p>
        </p:txBody>
      </p:sp>
      <p:sp>
        <p:nvSpPr>
          <p:cNvPr id="1048772" name="TextBox 1048771"/>
          <p:cNvSpPr txBox="1"/>
          <p:nvPr/>
        </p:nvSpPr>
        <p:spPr>
          <a:xfrm>
            <a:off x="521188" y="3944464"/>
            <a:ext cx="6944591" cy="510540"/>
          </a:xfrm>
          <a:prstGeom prst="rect">
            <a:avLst/>
          </a:prstGeom>
        </p:spPr>
        <p:txBody>
          <a:bodyPr wrap="square" rtlCol="0">
            <a:spAutoFit/>
          </a:bodyPr>
          <a:lstStyle/>
          <a:p>
            <a:pPr marL="457200" indent="-457200">
              <a:buFont typeface="Arial"/>
              <a:buChar char="•"/>
            </a:pPr>
            <a:r>
              <a:rPr lang="uz-RU-#Latn" sz="2800" b="1" dirty="0">
                <a:solidFill>
                  <a:srgbClr val="000000"/>
                </a:solidFill>
              </a:rPr>
              <a:t>Ikki tomonlama kelishuvga erishish</a:t>
            </a:r>
          </a:p>
        </p:txBody>
      </p:sp>
      <p:sp>
        <p:nvSpPr>
          <p:cNvPr id="1048773" name="TextBox 1048772"/>
          <p:cNvSpPr txBox="1"/>
          <p:nvPr/>
        </p:nvSpPr>
        <p:spPr>
          <a:xfrm>
            <a:off x="570130" y="4937250"/>
            <a:ext cx="4768785" cy="929640"/>
          </a:xfrm>
          <a:prstGeom prst="rect">
            <a:avLst/>
          </a:prstGeom>
        </p:spPr>
        <p:txBody>
          <a:bodyPr wrap="square" rtlCol="0">
            <a:spAutoFit/>
          </a:bodyPr>
          <a:lstStyle/>
          <a:p>
            <a:pPr marL="457200" indent="-457200">
              <a:buFont typeface="Arial"/>
              <a:buChar char="•"/>
            </a:pPr>
            <a:r>
              <a:rPr lang="uz-RU-#Latn" sz="2800" b="1">
                <a:solidFill>
                  <a:srgbClr val="000000"/>
                </a:solidFill>
              </a:rPr>
              <a:t>O'z faoliyati doirasida ish ko'rish</a:t>
            </a:r>
          </a:p>
        </p:txBody>
      </p:sp>
      <p:pic>
        <p:nvPicPr>
          <p:cNvPr id="2097163" name="Рисунок 2097162"/>
          <p:cNvPicPr>
            <a:picLocks/>
          </p:cNvPicPr>
          <p:nvPr/>
        </p:nvPicPr>
        <p:blipFill>
          <a:blip r:embed="rId2"/>
          <a:stretch>
            <a:fillRect/>
          </a:stretch>
        </p:blipFill>
        <p:spPr>
          <a:xfrm rot="486730">
            <a:off x="7700446" y="2648020"/>
            <a:ext cx="4061456" cy="3613968"/>
          </a:xfrm>
          <a:prstGeom prst="rect">
            <a:avLst/>
          </a:prstGeom>
        </p:spPr>
      </p:pic>
      <p:sp>
        <p:nvSpPr>
          <p:cNvPr id="1048774" name="TextBox 1048773"/>
          <p:cNvSpPr txBox="1"/>
          <p:nvPr/>
        </p:nvSpPr>
        <p:spPr>
          <a:xfrm>
            <a:off x="484907" y="5814609"/>
            <a:ext cx="6944591" cy="929640"/>
          </a:xfrm>
          <a:prstGeom prst="rect">
            <a:avLst/>
          </a:prstGeom>
        </p:spPr>
        <p:txBody>
          <a:bodyPr wrap="square" rtlCol="0">
            <a:spAutoFit/>
          </a:bodyPr>
          <a:lstStyle/>
          <a:p>
            <a:pPr marL="457200" indent="-457200">
              <a:buFont typeface="Arial"/>
              <a:buChar char="•"/>
            </a:pPr>
            <a:r>
              <a:rPr lang="uz-RU-#Latn" sz="2800" b="1">
                <a:solidFill>
                  <a:srgbClr val="000000"/>
                </a:solidFill>
              </a:rPr>
              <a:t>Mijozning oqilona talablariga rioya qilish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0C0C0"/>
        </a:solidFill>
        <a:effectLst/>
      </p:bgPr>
    </p:bg>
    <p:spTree>
      <p:nvGrpSpPr>
        <p:cNvPr id="1" name=""/>
        <p:cNvGrpSpPr/>
        <p:nvPr/>
      </p:nvGrpSpPr>
      <p:grpSpPr>
        <a:xfrm>
          <a:off x="0" y="0"/>
          <a:ext cx="0" cy="0"/>
          <a:chOff x="0" y="0"/>
          <a:chExt cx="0" cy="0"/>
        </a:xfrm>
      </p:grpSpPr>
      <p:sp>
        <p:nvSpPr>
          <p:cNvPr id="1048775" name="Блок-схема: несколько документов 1048774"/>
          <p:cNvSpPr/>
          <p:nvPr/>
        </p:nvSpPr>
        <p:spPr>
          <a:xfrm>
            <a:off x="3640049" y="439649"/>
            <a:ext cx="4404392" cy="5850225"/>
          </a:xfrm>
          <a:prstGeom prst="flowChartMultidocument">
            <a:avLst/>
          </a:prstGeom>
          <a:solidFill>
            <a:srgbClr val="99CCFF"/>
          </a:solidFill>
          <a:ln w="25400">
            <a:solidFill>
              <a:srgbClr val="666666"/>
            </a:solidFill>
          </a:ln>
        </p:spPr>
        <p:txBody>
          <a:bodyPr anchor="ctr"/>
          <a:lstStyle/>
          <a:p>
            <a:pPr algn="ctr"/>
            <a:r>
              <a:rPr lang="en-US" altLang="uz" sz="3600" b="1">
                <a:solidFill>
                  <a:srgbClr val="993300"/>
                </a:solidFill>
              </a:rPr>
              <a:t>Axloq kodeksi asosiy prinsiplari</a:t>
            </a:r>
            <a:endParaRPr lang="uz-RU-#Latn" sz="3600" b="1">
              <a:solidFill>
                <a:srgbClr val="993300"/>
              </a:solidFill>
            </a:endParaRPr>
          </a:p>
        </p:txBody>
      </p:sp>
      <p:sp>
        <p:nvSpPr>
          <p:cNvPr id="1048776" name="Стрелка: вправо 1048775"/>
          <p:cNvSpPr/>
          <p:nvPr/>
        </p:nvSpPr>
        <p:spPr>
          <a:xfrm rot="10800000" flipV="1">
            <a:off x="-42863" y="439637"/>
            <a:ext cx="3467012" cy="2689467"/>
          </a:xfrm>
          <a:prstGeom prst="rightArrow">
            <a:avLst/>
          </a:prstGeom>
          <a:solidFill>
            <a:srgbClr val="FFC000"/>
          </a:solidFill>
          <a:ln w="25400">
            <a:solidFill>
              <a:srgbClr val="666666"/>
            </a:solidFill>
          </a:ln>
        </p:spPr>
        <p:txBody>
          <a:bodyPr anchor="ctr"/>
          <a:lstStyle/>
          <a:p>
            <a:pPr algn="ctr"/>
            <a:r>
              <a:rPr lang="en-US" altLang="uz" sz="2000" b="1"/>
              <a:t>Inson nufuzi va farovonligini hurmat qilish hamda targ'ib qilish </a:t>
            </a:r>
            <a:endParaRPr lang="uz-RU-#Latn" sz="2000" b="1"/>
          </a:p>
        </p:txBody>
      </p:sp>
      <p:sp>
        <p:nvSpPr>
          <p:cNvPr id="1048777" name="Стрелка: вправо 1048776"/>
          <p:cNvSpPr/>
          <p:nvPr/>
        </p:nvSpPr>
        <p:spPr>
          <a:xfrm rot="10800000" flipV="1">
            <a:off x="53284" y="3937543"/>
            <a:ext cx="3344819" cy="2836641"/>
          </a:xfrm>
          <a:prstGeom prst="rightArrow">
            <a:avLst/>
          </a:prstGeom>
          <a:solidFill>
            <a:srgbClr val="FFCB00"/>
          </a:solidFill>
          <a:ln w="25400">
            <a:solidFill>
              <a:srgbClr val="666666"/>
            </a:solidFill>
          </a:ln>
        </p:spPr>
        <p:txBody>
          <a:bodyPr anchor="ctr"/>
          <a:lstStyle/>
          <a:p>
            <a:pPr algn="ctr"/>
            <a:r>
              <a:rPr lang="en-US" altLang="uz" sz="2000" b="1"/>
              <a:t>O'z -o'zini anglash huquqiga xurmat bilan munosabatda bo'lish</a:t>
            </a:r>
            <a:endParaRPr lang="uz-RU-#Latn" sz="2000" b="1"/>
          </a:p>
        </p:txBody>
      </p:sp>
      <p:sp>
        <p:nvSpPr>
          <p:cNvPr id="1048778" name="Стрелка: вправо 1048777"/>
          <p:cNvSpPr/>
          <p:nvPr/>
        </p:nvSpPr>
        <p:spPr>
          <a:xfrm rot="20743842" flipV="1">
            <a:off x="5499382" y="7979271"/>
            <a:ext cx="6611728" cy="205194"/>
          </a:xfrm>
          <a:prstGeom prst="rightArrow">
            <a:avLst/>
          </a:prstGeom>
          <a:solidFill>
            <a:srgbClr val="FFFFFF"/>
          </a:solidFill>
          <a:ln w="25400">
            <a:solidFill>
              <a:srgbClr val="666666"/>
            </a:solidFill>
          </a:ln>
        </p:spPr>
        <p:txBody>
          <a:bodyPr anchor="ctr"/>
          <a:lstStyle/>
          <a:p>
            <a:pPr algn="ctr"/>
            <a:endParaRPr lang="uz-RU-#Latn"/>
          </a:p>
        </p:txBody>
      </p:sp>
      <p:sp>
        <p:nvSpPr>
          <p:cNvPr id="1048779" name="Стрелка: вправо 1048778"/>
          <p:cNvSpPr/>
          <p:nvPr/>
        </p:nvSpPr>
        <p:spPr>
          <a:xfrm rot="48830">
            <a:off x="8164695" y="675022"/>
            <a:ext cx="4050368" cy="2409271"/>
          </a:xfrm>
          <a:prstGeom prst="rightArrow">
            <a:avLst/>
          </a:prstGeom>
          <a:solidFill>
            <a:srgbClr val="FFC000"/>
          </a:solidFill>
          <a:ln w="25400">
            <a:solidFill>
              <a:srgbClr val="666666"/>
            </a:solidFill>
          </a:ln>
        </p:spPr>
        <p:txBody>
          <a:bodyPr anchor="ctr"/>
          <a:lstStyle/>
          <a:p>
            <a:pPr algn="ctr"/>
            <a:r>
              <a:rPr lang="en-US" altLang="uz" sz="2000" b="1"/>
              <a:t>Umuman har bir insonni davolash </a:t>
            </a:r>
            <a:endParaRPr lang="uz-RU-#Latn" sz="2000" b="1"/>
          </a:p>
        </p:txBody>
      </p:sp>
      <p:sp>
        <p:nvSpPr>
          <p:cNvPr id="1048780" name="Стрелка: вправо 1048779"/>
          <p:cNvSpPr/>
          <p:nvPr/>
        </p:nvSpPr>
        <p:spPr>
          <a:xfrm>
            <a:off x="8056344" y="3872153"/>
            <a:ext cx="3429281" cy="2531427"/>
          </a:xfrm>
          <a:prstGeom prst="rightArrow">
            <a:avLst/>
          </a:prstGeom>
          <a:solidFill>
            <a:srgbClr val="FFC000"/>
          </a:solidFill>
          <a:ln w="25400">
            <a:solidFill>
              <a:srgbClr val="666666"/>
            </a:solidFill>
          </a:ln>
        </p:spPr>
        <p:txBody>
          <a:bodyPr anchor="ctr"/>
          <a:lstStyle/>
          <a:p>
            <a:pPr algn="ctr"/>
            <a:r>
              <a:rPr lang="en-US" altLang="uz" sz="2000" b="1"/>
              <a:t>Kuchli  tomonlarni aniqlash va ishlab chiqish </a:t>
            </a:r>
            <a:endParaRPr lang="uz-RU-#Latn" sz="20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1048620" name="Заголовок 1048619"/>
          <p:cNvSpPr>
            <a:spLocks noGrp="1"/>
          </p:cNvSpPr>
          <p:nvPr>
            <p:ph type="ctrTitle"/>
          </p:nvPr>
        </p:nvSpPr>
        <p:spPr>
          <a:solidFill>
            <a:srgbClr val="FFFFFF"/>
          </a:solidFill>
          <a:ln>
            <a:solidFill>
              <a:srgbClr val="92D04F"/>
            </a:solidFill>
            <a:prstDash val="solid"/>
          </a:ln>
        </p:spPr>
        <p:txBody>
          <a:bodyPr/>
          <a:lstStyle/>
          <a:p>
            <a:pPr algn="ctr"/>
            <a:r>
              <a:rPr lang="en-US" altLang="uz">
                <a:effectLst>
                  <a:outerShdw blurRad="38100" dist="38100" dir="2700000" algn="br" rotWithShape="0">
                    <a:srgbClr val="000000"/>
                  </a:outerShdw>
                </a:effectLst>
              </a:rPr>
              <a:t>E'tiboringiz</a:t>
            </a:r>
            <a:r>
              <a:rPr lang="en-US" altLang="uz" dirty="0">
                <a:effectLst>
                  <a:outerShdw blurRad="38100" dist="38100" dir="2700000" algn="br" rotWithShape="0">
                    <a:srgbClr val="000000"/>
                  </a:outerShdw>
                </a:effectLst>
              </a:rPr>
              <a:t> </a:t>
            </a:r>
            <a:r>
              <a:rPr lang="en-US" altLang="uz" dirty="0" err="1">
                <a:effectLst>
                  <a:outerShdw blurRad="38100" dist="38100" dir="2700000" algn="br" rotWithShape="0">
                    <a:srgbClr val="000000"/>
                  </a:outerShdw>
                </a:effectLst>
              </a:rPr>
              <a:t>uchun</a:t>
            </a:r>
            <a:r>
              <a:rPr lang="en-US" altLang="uz" dirty="0">
                <a:effectLst>
                  <a:outerShdw blurRad="38100" dist="38100" dir="2700000" algn="br" rotWithShape="0">
                    <a:srgbClr val="000000"/>
                  </a:outerShdw>
                </a:effectLst>
              </a:rPr>
              <a:t> </a:t>
            </a:r>
            <a:r>
              <a:rPr lang="en-US" altLang="uz" dirty="0" err="1">
                <a:effectLst>
                  <a:outerShdw blurRad="38100" dist="38100" dir="2700000" algn="br" rotWithShape="0">
                    <a:srgbClr val="000000"/>
                  </a:outerShdw>
                </a:effectLst>
              </a:rPr>
              <a:t>rahmat</a:t>
            </a:r>
            <a:endParaRPr lang="uz-RU-#Latn" dirty="0">
              <a:effectLst>
                <a:outerShdw blurRad="38100" dist="38100" dir="2700000" algn="br" rotWithShape="0">
                  <a:srgbClr val="000000"/>
                </a:outerShdw>
              </a:effectLst>
            </a:endParaRPr>
          </a:p>
        </p:txBody>
      </p:sp>
    </p:spTree>
  </p:cSld>
  <p:clrMapOvr>
    <a:masterClrMapping/>
  </p:clrMapOvr>
</p:sld>
</file>

<file path=ppt/theme/theme1.xml><?xml version="1.0" encoding="utf-8"?>
<a:theme xmlns:a="http://schemas.openxmlformats.org/drawingml/2006/main" name="Office 主题">
  <a:themeElements>
    <a:clrScheme name="Default Color Sche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Color Scheme 1">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E7E6E6"/>
      </a:dk2>
      <a:lt2>
        <a:srgbClr val="44546A"/>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754</Words>
  <Application>Microsoft Office PowerPoint</Application>
  <PresentationFormat>Широкоэкранный</PresentationFormat>
  <Paragraphs>63</Paragraphs>
  <Slides>16</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16</vt:i4>
      </vt:variant>
    </vt:vector>
  </HeadingPairs>
  <TitlesOfParts>
    <vt:vector size="27" baseType="lpstr">
      <vt:lpstr>微软雅黑</vt:lpstr>
      <vt:lpstr>宋体</vt:lpstr>
      <vt:lpstr>宋体</vt:lpstr>
      <vt:lpstr>Arial</vt:lpstr>
      <vt:lpstr>Calibri</vt:lpstr>
      <vt:lpstr>Calibri Light</vt:lpstr>
      <vt:lpstr>等线</vt:lpstr>
      <vt:lpstr>等线 Light</vt:lpstr>
      <vt:lpstr>Times New Roman</vt:lpstr>
      <vt:lpstr>Wingdings</vt:lpstr>
      <vt:lpstr>Office 主题</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E'tiboringiz uchun rahmat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Пользователь</cp:lastModifiedBy>
  <cp:revision>2</cp:revision>
  <dcterms:created xsi:type="dcterms:W3CDTF">2015-10-13T08:33:35Z</dcterms:created>
  <dcterms:modified xsi:type="dcterms:W3CDTF">2024-05-18T12:08:51Z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1033-11.2.0.10382</vt:lpwstr>
  </property>
  <property fmtid="{D5CDD505-2E9C-101B-9397-08002B2CF9AE}" pid="3" name="ICV">
    <vt:lpwstr>8f0d016c209b4698a9c3f344b0e924d4</vt:lpwstr>
  </property>
</Properties>
</file>